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8"/>
  </p:notesMasterIdLst>
  <p:sldIdLst>
    <p:sldId id="256" r:id="rId2"/>
    <p:sldId id="421" r:id="rId3"/>
    <p:sldId id="281" r:id="rId4"/>
    <p:sldId id="422" r:id="rId5"/>
    <p:sldId id="282" r:id="rId6"/>
    <p:sldId id="351" r:id="rId7"/>
    <p:sldId id="350" r:id="rId8"/>
    <p:sldId id="342" r:id="rId9"/>
    <p:sldId id="341" r:id="rId10"/>
    <p:sldId id="423" r:id="rId11"/>
    <p:sldId id="465" r:id="rId12"/>
    <p:sldId id="463" r:id="rId13"/>
    <p:sldId id="464" r:id="rId14"/>
    <p:sldId id="367" r:id="rId15"/>
    <p:sldId id="368" r:id="rId16"/>
    <p:sldId id="283" r:id="rId17"/>
    <p:sldId id="344" r:id="rId18"/>
    <p:sldId id="425" r:id="rId19"/>
    <p:sldId id="426" r:id="rId20"/>
    <p:sldId id="466" r:id="rId21"/>
    <p:sldId id="427" r:id="rId22"/>
    <p:sldId id="419" r:id="rId23"/>
    <p:sldId id="343" r:id="rId24"/>
    <p:sldId id="424" r:id="rId25"/>
    <p:sldId id="357" r:id="rId26"/>
    <p:sldId id="428" r:id="rId27"/>
    <p:sldId id="429" r:id="rId28"/>
    <p:sldId id="430" r:id="rId29"/>
    <p:sldId id="431" r:id="rId30"/>
    <p:sldId id="355" r:id="rId31"/>
    <p:sldId id="346" r:id="rId32"/>
    <p:sldId id="347" r:id="rId33"/>
    <p:sldId id="412" r:id="rId34"/>
    <p:sldId id="432" r:id="rId35"/>
    <p:sldId id="433" r:id="rId36"/>
    <p:sldId id="469" r:id="rId37"/>
    <p:sldId id="284" r:id="rId38"/>
    <p:sldId id="358" r:id="rId39"/>
    <p:sldId id="285" r:id="rId40"/>
    <p:sldId id="360" r:id="rId41"/>
    <p:sldId id="286" r:id="rId42"/>
    <p:sldId id="287" r:id="rId43"/>
    <p:sldId id="468" r:id="rId44"/>
    <p:sldId id="467" r:id="rId45"/>
    <p:sldId id="366" r:id="rId46"/>
    <p:sldId id="434" r:id="rId47"/>
    <p:sldId id="472" r:id="rId48"/>
    <p:sldId id="435" r:id="rId49"/>
    <p:sldId id="288" r:id="rId50"/>
    <p:sldId id="301" r:id="rId51"/>
    <p:sldId id="337" r:id="rId52"/>
    <p:sldId id="471" r:id="rId53"/>
    <p:sldId id="302" r:id="rId54"/>
    <p:sldId id="470" r:id="rId55"/>
    <p:sldId id="413" r:id="rId56"/>
    <p:sldId id="436" r:id="rId57"/>
    <p:sldId id="473" r:id="rId58"/>
    <p:sldId id="438" r:id="rId59"/>
    <p:sldId id="474" r:id="rId60"/>
    <p:sldId id="305" r:id="rId61"/>
    <p:sldId id="338" r:id="rId62"/>
    <p:sldId id="348" r:id="rId63"/>
    <p:sldId id="340" r:id="rId64"/>
    <p:sldId id="349" r:id="rId65"/>
    <p:sldId id="259" r:id="rId66"/>
    <p:sldId id="306" r:id="rId67"/>
    <p:sldId id="307" r:id="rId68"/>
    <p:sldId id="308" r:id="rId69"/>
    <p:sldId id="309" r:id="rId70"/>
    <p:sldId id="310" r:id="rId71"/>
    <p:sldId id="311" r:id="rId72"/>
    <p:sldId id="312" r:id="rId73"/>
    <p:sldId id="416" r:id="rId74"/>
    <p:sldId id="417" r:id="rId75"/>
    <p:sldId id="437" r:id="rId76"/>
    <p:sldId id="476" r:id="rId77"/>
    <p:sldId id="477" r:id="rId78"/>
    <p:sldId id="444" r:id="rId79"/>
    <p:sldId id="439" r:id="rId80"/>
    <p:sldId id="388" r:id="rId81"/>
    <p:sldId id="391" r:id="rId82"/>
    <p:sldId id="392" r:id="rId83"/>
    <p:sldId id="393" r:id="rId84"/>
    <p:sldId id="395" r:id="rId85"/>
    <p:sldId id="410" r:id="rId86"/>
    <p:sldId id="397" r:id="rId87"/>
    <p:sldId id="398" r:id="rId88"/>
    <p:sldId id="400" r:id="rId89"/>
    <p:sldId id="399" r:id="rId90"/>
    <p:sldId id="401" r:id="rId91"/>
    <p:sldId id="402" r:id="rId92"/>
    <p:sldId id="403" r:id="rId93"/>
    <p:sldId id="404" r:id="rId94"/>
    <p:sldId id="405" r:id="rId95"/>
    <p:sldId id="406" r:id="rId96"/>
    <p:sldId id="407" r:id="rId97"/>
    <p:sldId id="396" r:id="rId98"/>
    <p:sldId id="408" r:id="rId99"/>
    <p:sldId id="409" r:id="rId100"/>
    <p:sldId id="475" r:id="rId101"/>
    <p:sldId id="440" r:id="rId102"/>
    <p:sldId id="443" r:id="rId103"/>
    <p:sldId id="362" r:id="rId104"/>
    <p:sldId id="442" r:id="rId105"/>
    <p:sldId id="448" r:id="rId106"/>
    <p:sldId id="445" r:id="rId107"/>
    <p:sldId id="363" r:id="rId108"/>
    <p:sldId id="414" r:id="rId109"/>
    <p:sldId id="411" r:id="rId110"/>
    <p:sldId id="446" r:id="rId111"/>
    <p:sldId id="449" r:id="rId112"/>
    <p:sldId id="453" r:id="rId113"/>
    <p:sldId id="455" r:id="rId114"/>
    <p:sldId id="267" r:id="rId115"/>
    <p:sldId id="266" r:id="rId116"/>
    <p:sldId id="454" r:id="rId117"/>
    <p:sldId id="456" r:id="rId118"/>
    <p:sldId id="457" r:id="rId119"/>
    <p:sldId id="461" r:id="rId120"/>
    <p:sldId id="270" r:id="rId121"/>
    <p:sldId id="272" r:id="rId122"/>
    <p:sldId id="365" r:id="rId123"/>
    <p:sldId id="271" r:id="rId124"/>
    <p:sldId id="260" r:id="rId125"/>
    <p:sldId id="262" r:id="rId126"/>
    <p:sldId id="261" r:id="rId127"/>
    <p:sldId id="263" r:id="rId128"/>
    <p:sldId id="264" r:id="rId129"/>
    <p:sldId id="265" r:id="rId130"/>
    <p:sldId id="478" r:id="rId131"/>
    <p:sldId id="459" r:id="rId132"/>
    <p:sldId id="460" r:id="rId133"/>
    <p:sldId id="278" r:id="rId134"/>
    <p:sldId id="277" r:id="rId135"/>
    <p:sldId id="279" r:id="rId136"/>
    <p:sldId id="280" r:id="rId137"/>
    <p:sldId id="462" r:id="rId138"/>
    <p:sldId id="387" r:id="rId139"/>
    <p:sldId id="369" r:id="rId140"/>
    <p:sldId id="370" r:id="rId141"/>
    <p:sldId id="371" r:id="rId142"/>
    <p:sldId id="372" r:id="rId143"/>
    <p:sldId id="373" r:id="rId144"/>
    <p:sldId id="374" r:id="rId145"/>
    <p:sldId id="375" r:id="rId146"/>
    <p:sldId id="376" r:id="rId147"/>
    <p:sldId id="377" r:id="rId148"/>
    <p:sldId id="378" r:id="rId149"/>
    <p:sldId id="379" r:id="rId150"/>
    <p:sldId id="380" r:id="rId151"/>
    <p:sldId id="381" r:id="rId152"/>
    <p:sldId id="382" r:id="rId153"/>
    <p:sldId id="383" r:id="rId154"/>
    <p:sldId id="384" r:id="rId155"/>
    <p:sldId id="385" r:id="rId156"/>
    <p:sldId id="386" r:id="rId15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0000FF"/>
    <a:srgbClr val="008000"/>
    <a:srgbClr val="F2BB69"/>
    <a:srgbClr val="0033CC"/>
    <a:srgbClr val="9900CC"/>
    <a:srgbClr val="990000"/>
    <a:srgbClr val="996600"/>
    <a:srgbClr val="CC6600"/>
    <a:srgbClr val="33D9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102" autoAdjust="0"/>
    <p:restoredTop sz="87690" autoAdjust="0"/>
  </p:normalViewPr>
  <p:slideViewPr>
    <p:cSldViewPr>
      <p:cViewPr varScale="1">
        <p:scale>
          <a:sx n="82" d="100"/>
          <a:sy n="82" d="100"/>
        </p:scale>
        <p:origin x="1032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9576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38" Type="http://schemas.openxmlformats.org/officeDocument/2006/relationships/slide" Target="slides/slide137.xml"/><Relationship Id="rId154" Type="http://schemas.openxmlformats.org/officeDocument/2006/relationships/slide" Target="slides/slide153.xml"/><Relationship Id="rId159" Type="http://schemas.openxmlformats.org/officeDocument/2006/relationships/presProps" Target="presProps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144" Type="http://schemas.openxmlformats.org/officeDocument/2006/relationships/slide" Target="slides/slide143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60" Type="http://schemas.openxmlformats.org/officeDocument/2006/relationships/viewProps" Target="viewProps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55" Type="http://schemas.openxmlformats.org/officeDocument/2006/relationships/slide" Target="slides/slide15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53" Type="http://schemas.openxmlformats.org/officeDocument/2006/relationships/slide" Target="slides/slide152.xml"/><Relationship Id="rId16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tableStyles" Target="tableStyles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3BBB03-7707-45C4-904D-903D2E482C77}" type="datetimeFigureOut">
              <a:rPr lang="cs-CZ" smtClean="0"/>
              <a:pPr/>
              <a:t>02.01.2020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0AA747-1AD3-43F5-BA23-CBF3B22BD33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9758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4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25454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virtual </a:t>
            </a:r>
            <a:r>
              <a:rPr lang="en-US" dirty="0"/>
              <a:t>-&gt;</a:t>
            </a:r>
            <a:r>
              <a:rPr lang="cs-CZ" dirty="0"/>
              <a:t> override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83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74221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84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5057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85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5057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86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5057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87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50575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88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50575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89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50575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90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50575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91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50575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92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5057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565707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93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50575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94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50575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97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50575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98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50575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99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50575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sz="1200" dirty="0" err="1">
                <a:solidFill>
                  <a:schemeClr val="accent2">
                    <a:lumMod val="50000"/>
                  </a:schemeClr>
                </a:solidFill>
              </a:rPr>
              <a:t>make_unique</a:t>
            </a:r>
            <a:r>
              <a:rPr lang="en-US" sz="1200" dirty="0">
                <a:solidFill>
                  <a:schemeClr val="accent2">
                    <a:lumMod val="50000"/>
                  </a:schemeClr>
                </a:solidFill>
              </a:rPr>
              <a:t>&lt; T&gt;( par) === </a:t>
            </a:r>
            <a:r>
              <a:rPr lang="en-US" sz="1200" dirty="0" err="1">
                <a:solidFill>
                  <a:schemeClr val="accent2">
                    <a:lumMod val="50000"/>
                  </a:schemeClr>
                </a:solidFill>
              </a:rPr>
              <a:t>unique_ptr</a:t>
            </a:r>
            <a:r>
              <a:rPr lang="en-US" sz="1200" dirty="0">
                <a:solidFill>
                  <a:schemeClr val="accent2">
                    <a:lumMod val="50000"/>
                  </a:schemeClr>
                </a:solidFill>
              </a:rPr>
              <a:t>&lt;T&gt;( new T(par))</a:t>
            </a:r>
          </a:p>
          <a:p>
            <a:pPr algn="l"/>
            <a:r>
              <a:rPr lang="cs-CZ" sz="1200" dirty="0">
                <a:solidFill>
                  <a:schemeClr val="accent2">
                    <a:lumMod val="50000"/>
                  </a:schemeClr>
                </a:solidFill>
              </a:rPr>
              <a:t>make_unique&lt; T[]&gt;(chunk)</a:t>
            </a:r>
            <a:r>
              <a:rPr lang="en-US" sz="1200" baseline="0" dirty="0">
                <a:solidFill>
                  <a:schemeClr val="accent2">
                    <a:lumMod val="50000"/>
                  </a:schemeClr>
                </a:solidFill>
              </a:rPr>
              <a:t> === new T[chunk]</a:t>
            </a:r>
          </a:p>
          <a:p>
            <a:pPr algn="l"/>
            <a:endParaRPr lang="cs-CZ" sz="1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107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566830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(1 + 1)</a:t>
            </a:r>
            <a:r>
              <a:rPr lang="en-US" baseline="0" dirty="0"/>
              <a:t> * 2 = 4</a:t>
            </a:r>
          </a:p>
          <a:p>
            <a:r>
              <a:rPr lang="en-US" dirty="0"/>
              <a:t>(4 * 3) + 2 =</a:t>
            </a:r>
            <a:r>
              <a:rPr lang="en-US" baseline="0" dirty="0"/>
              <a:t> 14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114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678645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129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627884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06CB04-7ACE-4840-9B02-1356988B5444}" type="slidenum">
              <a:rPr lang="en-US"/>
              <a:pPr/>
              <a:t>130</a:t>
            </a:fld>
            <a:endParaRPr lang="en-US"/>
          </a:p>
        </p:txBody>
      </p:sp>
      <p:sp>
        <p:nvSpPr>
          <p:cNvPr id="525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5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600948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06CB04-7ACE-4840-9B02-1356988B5444}" type="slidenum">
              <a:rPr lang="en-US"/>
              <a:pPr/>
              <a:t>133</a:t>
            </a:fld>
            <a:endParaRPr lang="en-US"/>
          </a:p>
        </p:txBody>
      </p:sp>
      <p:sp>
        <p:nvSpPr>
          <p:cNvPr id="525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5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12879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5F9FF4-41D8-4EEE-8399-21295C7695BA}" type="slidenum">
              <a:rPr lang="en-US"/>
              <a:pPr/>
              <a:t>22</a:t>
            </a:fld>
            <a:endParaRPr lang="en-US"/>
          </a:p>
        </p:txBody>
      </p:sp>
      <p:sp>
        <p:nvSpPr>
          <p:cNvPr id="470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0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435199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06CB04-7ACE-4840-9B02-1356988B5444}" type="slidenum">
              <a:rPr lang="en-US"/>
              <a:pPr/>
              <a:t>134</a:t>
            </a:fld>
            <a:endParaRPr lang="en-US"/>
          </a:p>
        </p:txBody>
      </p:sp>
      <p:sp>
        <p:nvSpPr>
          <p:cNvPr id="525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5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301055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06CB04-7ACE-4840-9B02-1356988B5444}" type="slidenum">
              <a:rPr lang="en-US"/>
              <a:pPr/>
              <a:t>135</a:t>
            </a:fld>
            <a:endParaRPr lang="en-US"/>
          </a:p>
        </p:txBody>
      </p:sp>
      <p:sp>
        <p:nvSpPr>
          <p:cNvPr id="525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5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381310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06CB04-7ACE-4840-9B02-1356988B5444}" type="slidenum">
              <a:rPr lang="en-US"/>
              <a:pPr/>
              <a:t>136</a:t>
            </a:fld>
            <a:endParaRPr lang="en-US"/>
          </a:p>
        </p:txBody>
      </p:sp>
      <p:sp>
        <p:nvSpPr>
          <p:cNvPr id="525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5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058579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6A53D5-CB9A-405C-8A84-8D02598EDE03}" type="slidenum">
              <a:rPr lang="en-US" smtClean="0"/>
              <a:pPr/>
              <a:t>138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5294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24463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13631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08263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04316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bez </a:t>
            </a:r>
            <a:r>
              <a:rPr lang="en-US" dirty="0" err="1"/>
              <a:t>noexcept</a:t>
            </a:r>
            <a:r>
              <a:rPr lang="en-US" dirty="0"/>
              <a:t> se </a:t>
            </a:r>
            <a:r>
              <a:rPr lang="en-US" dirty="0" err="1"/>
              <a:t>nepouzije</a:t>
            </a:r>
            <a:r>
              <a:rPr lang="en-US" dirty="0"/>
              <a:t> pro resize vector!</a:t>
            </a:r>
          </a:p>
          <a:p>
            <a:r>
              <a:rPr lang="en-US" dirty="0"/>
              <a:t>strong exception safety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52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85991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make_unique</a:t>
            </a:r>
            <a:r>
              <a:rPr lang="en-US" dirty="0"/>
              <a:t>&lt;T&gt;(par) === </a:t>
            </a:r>
            <a:r>
              <a:rPr lang="en-US" dirty="0" err="1"/>
              <a:t>unique_ptr</a:t>
            </a:r>
            <a:r>
              <a:rPr lang="en-US" dirty="0"/>
              <a:t>&lt;T&gt;( new T(par))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AA747-1AD3-43F5-BA23-CBF3B22BD337}" type="slidenum">
              <a:rPr lang="cs-CZ" smtClean="0"/>
              <a:pPr/>
              <a:t>82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9837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1/2/2020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836613"/>
            <a:ext cx="8435975" cy="5832475"/>
          </a:xfrm>
        </p:spPr>
        <p:txBody>
          <a:bodyPr/>
          <a:lstStyle/>
          <a:p>
            <a:pPr lvl="0"/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9953993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533400"/>
            <a:ext cx="7793038" cy="51911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196975"/>
            <a:ext cx="4248150" cy="54006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5350" y="1196975"/>
            <a:ext cx="4249738" cy="54006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3909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5867400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563562"/>
          </a:xfrm>
        </p:spPr>
        <p:txBody>
          <a:bodyPr rtlCol="0">
            <a:normAutofit/>
          </a:bodyPr>
          <a:lstStyle>
            <a:lvl1pPr>
              <a:defRPr sz="3600" baseline="0"/>
            </a:lvl1pPr>
            <a:extLst/>
          </a:lstStyle>
          <a:p>
            <a:r>
              <a:rPr kumimoji="0"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5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1/2/2020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8" Type="http://schemas.openxmlformats.org/officeDocument/2006/relationships/hyperlink" Target="https://en.cppreference.com/w/cpp/io/basic_ios/operator!" TargetMode="External"/><Relationship Id="rId3" Type="http://schemas.openxmlformats.org/officeDocument/2006/relationships/hyperlink" Target="https://en.cppreference.com/w/cpp/io/basic_ios/good" TargetMode="External"/><Relationship Id="rId7" Type="http://schemas.openxmlformats.org/officeDocument/2006/relationships/hyperlink" Target="https://en.cppreference.com/w/cpp/io/basic_ios/operator_bool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en.cppreference.com/w/cpp/io/basic_ios/eof" TargetMode="External"/><Relationship Id="rId5" Type="http://schemas.openxmlformats.org/officeDocument/2006/relationships/hyperlink" Target="https://en.cppreference.com/w/cpp/io/basic_ios/bad" TargetMode="External"/><Relationship Id="rId4" Type="http://schemas.openxmlformats.org/officeDocument/2006/relationships/hyperlink" Target="https://en.cppreference.com/w/cpp/io/basic_ios/fail" TargetMode="Externa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3.xml"/></Relationships>
</file>

<file path=ppt/slides/_rels/slide1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3.xml"/></Relationships>
</file>

<file path=ppt/slides/_rels/slide1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3.xml"/></Relationships>
</file>

<file path=ppt/slides/_rels/slide1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3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 err="1"/>
              <a:t>Programov</a:t>
            </a:r>
            <a:r>
              <a:rPr lang="cs-CZ" dirty="0"/>
              <a:t>ání v </a:t>
            </a:r>
            <a:r>
              <a:rPr lang="en-US" dirty="0"/>
              <a:t>C++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i="1" dirty="0"/>
              <a:t>cvičení</a:t>
            </a:r>
            <a:endParaRPr lang="en-US" i="1" dirty="0"/>
          </a:p>
          <a:p>
            <a:r>
              <a:rPr lang="en-US" dirty="0"/>
              <a:t>Robert Hus</a:t>
            </a:r>
            <a:r>
              <a:rPr lang="cs-CZ" dirty="0" err="1"/>
              <a:t>ák</a:t>
            </a:r>
            <a:endParaRPr lang="en-US" dirty="0"/>
          </a:p>
          <a:p>
            <a:r>
              <a:rPr lang="cs-CZ" dirty="0" err="1">
                <a:solidFill>
                  <a:schemeClr val="accent1">
                    <a:lumMod val="75000"/>
                  </a:schemeClr>
                </a:solidFill>
              </a:rPr>
              <a:t>husak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@ksi.mff.cuni.cz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, mff.roberthusak.cz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BEB152B1-3949-48AF-B291-A661EF9CB498}"/>
              </a:ext>
            </a:extLst>
          </p:cNvPr>
          <p:cNvSpPr txBox="1">
            <a:spLocks/>
          </p:cNvSpPr>
          <p:nvPr/>
        </p:nvSpPr>
        <p:spPr>
          <a:xfrm>
            <a:off x="685800" y="6248400"/>
            <a:ext cx="7772400" cy="457200"/>
          </a:xfrm>
          <a:prstGeom prst="rect">
            <a:avLst/>
          </a:prstGeom>
        </p:spPr>
        <p:txBody>
          <a:bodyPr vert="horz" lIns="45720" rIns="45720">
            <a:normAutofit/>
          </a:bodyPr>
          <a:lstStyle>
            <a:lvl1pPr marL="0" marR="64008" indent="0" algn="r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 kumimoji="0" sz="27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cs-CZ" sz="2000" dirty="0">
                <a:solidFill>
                  <a:schemeClr val="tx1"/>
                </a:solidFill>
              </a:rPr>
              <a:t>Vychází ze slajdů Filipa Zavorala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C136FF2-33FB-4691-A68A-BDCB5F1A95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2. cvičení:</a:t>
            </a:r>
            <a:br>
              <a:rPr lang="cs-CZ" dirty="0"/>
            </a:br>
            <a:r>
              <a:rPr lang="cs-CZ" dirty="0" err="1"/>
              <a:t>Stringy</a:t>
            </a:r>
            <a:r>
              <a:rPr lang="cs-CZ" dirty="0"/>
              <a:t>, znaky, </a:t>
            </a:r>
            <a:r>
              <a:rPr lang="cs-CZ" dirty="0" err="1"/>
              <a:t>streamy</a:t>
            </a:r>
            <a:endParaRPr lang="en-GB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BFBA8AA-9A40-4A9E-A748-E10E0420EA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16. 10. 2019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1578542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6D8A3E7-62B7-4EF2-88C5-C0332F5BFE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 err="1"/>
              <a:t>Potřeba</a:t>
            </a:r>
            <a:r>
              <a:rPr lang="en-GB" dirty="0"/>
              <a:t> </a:t>
            </a:r>
            <a:r>
              <a:rPr lang="en-GB" dirty="0" err="1"/>
              <a:t>domluvit</a:t>
            </a:r>
            <a:r>
              <a:rPr lang="en-GB" dirty="0"/>
              <a:t> </a:t>
            </a:r>
            <a:r>
              <a:rPr lang="en-GB" dirty="0" err="1"/>
              <a:t>téma</a:t>
            </a:r>
            <a:r>
              <a:rPr lang="en-GB" dirty="0"/>
              <a:t> do </a:t>
            </a:r>
            <a:r>
              <a:rPr lang="en-GB" dirty="0" err="1"/>
              <a:t>konce</a:t>
            </a:r>
            <a:r>
              <a:rPr lang="en-GB" dirty="0"/>
              <a:t> </a:t>
            </a:r>
            <a:r>
              <a:rPr lang="en-GB" dirty="0" err="1"/>
              <a:t>roku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8F1F11C-D4CD-4521-B8D3-1C1107404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/>
              <a:t>Připomenutí</a:t>
            </a:r>
            <a:r>
              <a:rPr lang="en-GB" dirty="0"/>
              <a:t>: </a:t>
            </a:r>
            <a:r>
              <a:rPr lang="en-GB" dirty="0" err="1"/>
              <a:t>zápočtový</a:t>
            </a:r>
            <a:r>
              <a:rPr lang="en-GB" dirty="0"/>
              <a:t> program</a:t>
            </a:r>
          </a:p>
        </p:txBody>
      </p:sp>
    </p:spTree>
    <p:extLst>
      <p:ext uri="{BB962C8B-B14F-4D97-AF65-F5344CB8AC3E}">
        <p14:creationId xmlns:p14="http://schemas.microsoft.com/office/powerpoint/2010/main" val="3496971053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C136FF2-33FB-4691-A68A-BDCB5F1A95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9. cvičení:</a:t>
            </a:r>
            <a:br>
              <a:rPr lang="cs-CZ" dirty="0"/>
            </a:br>
            <a:r>
              <a:rPr lang="cs-CZ" dirty="0"/>
              <a:t>Šablony</a:t>
            </a:r>
            <a:endParaRPr lang="en-GB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BFBA8AA-9A40-4A9E-A748-E10E0420EA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4. 12. 2019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2729929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780491F-AF94-4602-AE3C-C514AE9454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Abychom se zbavili kruhových závislostí mezi definicemi typů, použijeme deklarace: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B7544F7-BBCB-4155-9AD3-1162D5BDA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Poznatky: „Polymorfní datové struktury“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8509AF1-F486-4481-895A-A984D8B1CCA5}"/>
              </a:ext>
            </a:extLst>
          </p:cNvPr>
          <p:cNvSpPr txBox="1"/>
          <p:nvPr/>
        </p:nvSpPr>
        <p:spPr>
          <a:xfrm>
            <a:off x="609600" y="1942963"/>
            <a:ext cx="5257800" cy="1754326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GB" dirty="0"/>
              <a:t>using </a:t>
            </a:r>
            <a:r>
              <a:rPr lang="en-GB" dirty="0" err="1"/>
              <a:t>valptr</a:t>
            </a:r>
            <a:r>
              <a:rPr lang="en-GB" dirty="0"/>
              <a:t> = std::</a:t>
            </a:r>
            <a:r>
              <a:rPr lang="en-GB" dirty="0" err="1"/>
              <a:t>unique_ptr</a:t>
            </a:r>
            <a:r>
              <a:rPr lang="en-GB" dirty="0"/>
              <a:t>&lt;</a:t>
            </a:r>
            <a:r>
              <a:rPr lang="en-GB" dirty="0" err="1"/>
              <a:t>AbstractVal</a:t>
            </a:r>
            <a:r>
              <a:rPr lang="en-GB" dirty="0"/>
              <a:t>&gt;;</a:t>
            </a:r>
            <a:endParaRPr lang="cs-CZ" dirty="0"/>
          </a:p>
          <a:p>
            <a:endParaRPr lang="cs-CZ" dirty="0"/>
          </a:p>
          <a:p>
            <a:r>
              <a:rPr lang="en-GB" dirty="0"/>
              <a:t>class </a:t>
            </a:r>
            <a:r>
              <a:rPr lang="en-GB" dirty="0" err="1"/>
              <a:t>AbstractVal</a:t>
            </a:r>
            <a:r>
              <a:rPr lang="en-GB" dirty="0"/>
              <a:t> {</a:t>
            </a:r>
          </a:p>
          <a:p>
            <a:r>
              <a:rPr lang="en-GB" dirty="0"/>
              <a:t>public:</a:t>
            </a:r>
          </a:p>
          <a:p>
            <a:r>
              <a:rPr lang="en-GB" dirty="0"/>
              <a:t>    virtual </a:t>
            </a:r>
            <a:r>
              <a:rPr lang="cs-CZ" dirty="0" err="1"/>
              <a:t>valptr</a:t>
            </a:r>
            <a:r>
              <a:rPr lang="en-GB" dirty="0"/>
              <a:t> clone() = 0;</a:t>
            </a:r>
          </a:p>
          <a:p>
            <a:r>
              <a:rPr lang="en-GB" dirty="0"/>
              <a:t>};</a:t>
            </a:r>
          </a:p>
        </p:txBody>
      </p:sp>
      <p:sp>
        <p:nvSpPr>
          <p:cNvPr id="6" name="Rounded Rectangular Callout 4">
            <a:extLst>
              <a:ext uri="{FF2B5EF4-FFF2-40B4-BE49-F238E27FC236}">
                <a16:creationId xmlns:a16="http://schemas.microsoft.com/office/drawing/2014/main" id="{1BFE1DC2-94E1-44C0-A347-9501BD3526DE}"/>
              </a:ext>
            </a:extLst>
          </p:cNvPr>
          <p:cNvSpPr/>
          <p:nvPr/>
        </p:nvSpPr>
        <p:spPr>
          <a:xfrm>
            <a:off x="6324600" y="1828800"/>
            <a:ext cx="2133600" cy="457200"/>
          </a:xfrm>
          <a:prstGeom prst="wedgeRoundRectCallout">
            <a:avLst>
              <a:gd name="adj1" fmla="val -73909"/>
              <a:gd name="adj2" fmla="val 1693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Chyba překladu, neznáme </a:t>
            </a:r>
            <a:r>
              <a:rPr lang="cs-CZ" sz="1400" dirty="0" err="1">
                <a:solidFill>
                  <a:schemeClr val="tx1"/>
                </a:solidFill>
              </a:rPr>
              <a:t>AbstractVal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D8D1A68-C879-4C1C-9EA8-0C50248F4313}"/>
              </a:ext>
            </a:extLst>
          </p:cNvPr>
          <p:cNvSpPr txBox="1"/>
          <p:nvPr/>
        </p:nvSpPr>
        <p:spPr>
          <a:xfrm>
            <a:off x="609600" y="4419600"/>
            <a:ext cx="5257800" cy="2031325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b="1" dirty="0" err="1"/>
              <a:t>class</a:t>
            </a:r>
            <a:r>
              <a:rPr lang="cs-CZ" b="1" dirty="0"/>
              <a:t> </a:t>
            </a:r>
            <a:r>
              <a:rPr lang="cs-CZ" b="1" dirty="0" err="1"/>
              <a:t>AbstractVal</a:t>
            </a:r>
            <a:r>
              <a:rPr lang="cs-CZ" b="1" dirty="0"/>
              <a:t>;</a:t>
            </a:r>
          </a:p>
          <a:p>
            <a:r>
              <a:rPr lang="en-GB" dirty="0"/>
              <a:t>using </a:t>
            </a:r>
            <a:r>
              <a:rPr lang="en-GB" dirty="0" err="1"/>
              <a:t>valptr</a:t>
            </a:r>
            <a:r>
              <a:rPr lang="en-GB" dirty="0"/>
              <a:t> = std::</a:t>
            </a:r>
            <a:r>
              <a:rPr lang="en-GB" dirty="0" err="1"/>
              <a:t>unique_ptr</a:t>
            </a:r>
            <a:r>
              <a:rPr lang="en-GB" dirty="0"/>
              <a:t>&lt;</a:t>
            </a:r>
            <a:r>
              <a:rPr lang="en-GB" dirty="0" err="1"/>
              <a:t>AbstractVal</a:t>
            </a:r>
            <a:r>
              <a:rPr lang="en-GB" dirty="0"/>
              <a:t>&gt;;</a:t>
            </a:r>
            <a:endParaRPr lang="cs-CZ" dirty="0"/>
          </a:p>
          <a:p>
            <a:endParaRPr lang="cs-CZ" dirty="0"/>
          </a:p>
          <a:p>
            <a:r>
              <a:rPr lang="en-GB" dirty="0"/>
              <a:t>class </a:t>
            </a:r>
            <a:r>
              <a:rPr lang="en-GB" dirty="0" err="1"/>
              <a:t>AbstractVal</a:t>
            </a:r>
            <a:r>
              <a:rPr lang="en-GB" dirty="0"/>
              <a:t> {</a:t>
            </a:r>
          </a:p>
          <a:p>
            <a:r>
              <a:rPr lang="en-GB" dirty="0"/>
              <a:t>public:</a:t>
            </a:r>
          </a:p>
          <a:p>
            <a:r>
              <a:rPr lang="en-GB" dirty="0"/>
              <a:t>    virtual </a:t>
            </a:r>
            <a:r>
              <a:rPr lang="cs-CZ" dirty="0" err="1"/>
              <a:t>valptr</a:t>
            </a:r>
            <a:r>
              <a:rPr lang="en-GB" dirty="0"/>
              <a:t> clone() = 0;</a:t>
            </a:r>
          </a:p>
          <a:p>
            <a:r>
              <a:rPr lang="en-GB" dirty="0"/>
              <a:t>};</a:t>
            </a:r>
          </a:p>
        </p:txBody>
      </p:sp>
      <p:sp>
        <p:nvSpPr>
          <p:cNvPr id="8" name="Rounded Rectangular Callout 4">
            <a:extLst>
              <a:ext uri="{FF2B5EF4-FFF2-40B4-BE49-F238E27FC236}">
                <a16:creationId xmlns:a16="http://schemas.microsoft.com/office/drawing/2014/main" id="{7404F0C6-5ACA-46CB-B3E8-D956238A652B}"/>
              </a:ext>
            </a:extLst>
          </p:cNvPr>
          <p:cNvSpPr/>
          <p:nvPr/>
        </p:nvSpPr>
        <p:spPr>
          <a:xfrm>
            <a:off x="6324600" y="4267200"/>
            <a:ext cx="2133600" cy="990600"/>
          </a:xfrm>
          <a:prstGeom prst="wedgeRoundRectCallout">
            <a:avLst>
              <a:gd name="adj1" fmla="val -72684"/>
              <a:gd name="adj2" fmla="val -20868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Překladač teď už ví, že to je nějaká třída, jejíž definici má očekávat později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22CD6D61-2BF1-4F7C-BC8C-F547B7677EAD}"/>
              </a:ext>
            </a:extLst>
          </p:cNvPr>
          <p:cNvSpPr/>
          <p:nvPr/>
        </p:nvSpPr>
        <p:spPr>
          <a:xfrm>
            <a:off x="3048000" y="3791744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2859596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5257800" y="4114800"/>
            <a:ext cx="3505200" cy="2031325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#include "</a:t>
            </a:r>
            <a:r>
              <a:rPr lang="en-US" sz="1400" dirty="0" err="1"/>
              <a:t>Scitacka.h</a:t>
            </a:r>
            <a:r>
              <a:rPr lang="en-US" sz="1400" dirty="0"/>
              <a:t>"</a:t>
            </a:r>
            <a:endParaRPr lang="cs-CZ" sz="1400" dirty="0"/>
          </a:p>
          <a:p>
            <a:endParaRPr lang="cs-CZ" sz="1400" dirty="0"/>
          </a:p>
          <a:p>
            <a:r>
              <a:rPr lang="cs-CZ" sz="1400" dirty="0"/>
              <a:t>int main()</a:t>
            </a:r>
          </a:p>
          <a:p>
            <a:r>
              <a:rPr lang="cs-CZ" sz="1400" dirty="0"/>
              <a:t>{</a:t>
            </a:r>
          </a:p>
          <a:p>
            <a:r>
              <a:rPr lang="cs-CZ" sz="1400" dirty="0"/>
              <a:t>  </a:t>
            </a:r>
            <a:r>
              <a:rPr lang="en-US" sz="1400" dirty="0" err="1"/>
              <a:t>Scitacka</a:t>
            </a:r>
            <a:r>
              <a:rPr lang="cs-CZ" sz="1400" b="1" dirty="0">
                <a:solidFill>
                  <a:srgbClr val="0033CC"/>
                </a:solidFill>
              </a:rPr>
              <a:t>&lt;</a:t>
            </a:r>
            <a:r>
              <a:rPr lang="en-US" sz="1400" b="1" dirty="0">
                <a:solidFill>
                  <a:srgbClr val="0033CC"/>
                </a:solidFill>
              </a:rPr>
              <a:t>unsigned long </a:t>
            </a:r>
            <a:r>
              <a:rPr lang="en-US" sz="1400" b="1" dirty="0" err="1">
                <a:solidFill>
                  <a:srgbClr val="0033CC"/>
                </a:solidFill>
              </a:rPr>
              <a:t>long</a:t>
            </a:r>
            <a:r>
              <a:rPr lang="cs-CZ" sz="1400" b="1" dirty="0">
                <a:solidFill>
                  <a:srgbClr val="0033CC"/>
                </a:solidFill>
              </a:rPr>
              <a:t>&gt;</a:t>
            </a:r>
            <a:r>
              <a:rPr lang="cs-CZ" sz="1400" dirty="0">
                <a:solidFill>
                  <a:srgbClr val="0033CC"/>
                </a:solidFill>
              </a:rPr>
              <a:t> </a:t>
            </a:r>
            <a:r>
              <a:rPr lang="en-US" sz="1400" dirty="0"/>
              <a:t>s</a:t>
            </a:r>
            <a:r>
              <a:rPr lang="cs-CZ" sz="1400" dirty="0"/>
              <a:t>;</a:t>
            </a:r>
            <a:endParaRPr lang="en-US" sz="1400" dirty="0"/>
          </a:p>
          <a:p>
            <a:r>
              <a:rPr lang="en-US" sz="1400" dirty="0"/>
              <a:t>  </a:t>
            </a:r>
            <a:r>
              <a:rPr lang="en-US" sz="1400" dirty="0" err="1"/>
              <a:t>s.add</a:t>
            </a:r>
            <a:r>
              <a:rPr lang="en-US" sz="1400" dirty="0"/>
              <a:t>( 1);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s.add</a:t>
            </a:r>
            <a:r>
              <a:rPr lang="en-US" sz="1400" dirty="0"/>
              <a:t>( 2);</a:t>
            </a:r>
          </a:p>
          <a:p>
            <a:r>
              <a:rPr lang="en-US" sz="1400" dirty="0"/>
              <a:t>  auto x = </a:t>
            </a:r>
            <a:r>
              <a:rPr lang="en-US" sz="1400" dirty="0" err="1"/>
              <a:t>s.result</a:t>
            </a:r>
            <a:r>
              <a:rPr lang="en-US" sz="1400" dirty="0"/>
              <a:t>();</a:t>
            </a:r>
            <a:endParaRPr lang="cs-CZ" sz="1400" dirty="0"/>
          </a:p>
          <a:p>
            <a:r>
              <a:rPr lang="en-US" sz="1400" dirty="0"/>
              <a:t>}</a:t>
            </a:r>
            <a:endParaRPr lang="cs-CZ" sz="1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Šablony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09575" y="990600"/>
            <a:ext cx="2590800" cy="4401205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class </a:t>
            </a:r>
            <a:r>
              <a:rPr lang="en-US" sz="1400" dirty="0" err="1"/>
              <a:t>Scitacka</a:t>
            </a:r>
            <a:endParaRPr lang="cs-CZ" sz="1400" dirty="0"/>
          </a:p>
          <a:p>
            <a:r>
              <a:rPr lang="cs-CZ" sz="1400" dirty="0"/>
              <a:t>{</a:t>
            </a:r>
          </a:p>
          <a:p>
            <a:r>
              <a:rPr lang="cs-CZ" sz="1400" dirty="0"/>
              <a:t>public: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Scitacka</a:t>
            </a:r>
            <a:r>
              <a:rPr lang="cs-CZ" sz="1400" dirty="0"/>
              <a:t>()</a:t>
            </a:r>
            <a:r>
              <a:rPr lang="en-US" sz="1400" dirty="0"/>
              <a:t> : </a:t>
            </a:r>
            <a:r>
              <a:rPr lang="en-US" sz="1400" dirty="0" err="1"/>
              <a:t>val</a:t>
            </a:r>
            <a:r>
              <a:rPr lang="en-US" sz="1400" dirty="0"/>
              <a:t>_( 0) {}</a:t>
            </a:r>
          </a:p>
          <a:p>
            <a:r>
              <a:rPr lang="en-US" sz="1400" dirty="0"/>
              <a:t>  void add( </a:t>
            </a:r>
            <a:r>
              <a:rPr lang="en-US" sz="1400" b="1" dirty="0" err="1">
                <a:solidFill>
                  <a:srgbClr val="0033CC"/>
                </a:solidFill>
              </a:rPr>
              <a:t>int</a:t>
            </a:r>
            <a:r>
              <a:rPr lang="en-US" sz="1400" dirty="0">
                <a:solidFill>
                  <a:srgbClr val="0033CC"/>
                </a:solidFill>
              </a:rPr>
              <a:t> </a:t>
            </a:r>
            <a:r>
              <a:rPr lang="en-US" sz="1400" dirty="0"/>
              <a:t>x);</a:t>
            </a:r>
          </a:p>
          <a:p>
            <a:r>
              <a:rPr lang="en-US" sz="1400" dirty="0"/>
              <a:t>  </a:t>
            </a:r>
            <a:r>
              <a:rPr lang="en-US" sz="1400" b="1" dirty="0" err="1">
                <a:solidFill>
                  <a:srgbClr val="0033CC"/>
                </a:solidFill>
              </a:rPr>
              <a:t>int</a:t>
            </a:r>
            <a:r>
              <a:rPr lang="en-US" sz="1400" dirty="0"/>
              <a:t> result()  { return </a:t>
            </a:r>
            <a:r>
              <a:rPr lang="en-US" sz="1400" dirty="0" err="1"/>
              <a:t>val</a:t>
            </a:r>
            <a:r>
              <a:rPr lang="en-US" sz="1400" dirty="0"/>
              <a:t>_; }</a:t>
            </a:r>
          </a:p>
          <a:p>
            <a:r>
              <a:rPr lang="cs-CZ" sz="1400" dirty="0"/>
              <a:t>private:</a:t>
            </a:r>
          </a:p>
          <a:p>
            <a:r>
              <a:rPr lang="en-US" sz="1400" b="1" dirty="0"/>
              <a:t>  </a:t>
            </a:r>
            <a:r>
              <a:rPr lang="en-US" sz="1400" b="1" dirty="0" err="1">
                <a:solidFill>
                  <a:srgbClr val="0033CC"/>
                </a:solidFill>
              </a:rPr>
              <a:t>int</a:t>
            </a:r>
            <a:r>
              <a:rPr lang="en-US" sz="1400" dirty="0"/>
              <a:t> </a:t>
            </a:r>
            <a:r>
              <a:rPr lang="en-US" sz="1400" dirty="0" err="1"/>
              <a:t>val</a:t>
            </a:r>
            <a:r>
              <a:rPr lang="en-US" sz="1400" dirty="0"/>
              <a:t>_</a:t>
            </a:r>
            <a:r>
              <a:rPr lang="cs-CZ" sz="1400" dirty="0"/>
              <a:t>;</a:t>
            </a:r>
          </a:p>
          <a:p>
            <a:r>
              <a:rPr lang="cs-CZ" sz="1400" dirty="0"/>
              <a:t>};</a:t>
            </a:r>
          </a:p>
          <a:p>
            <a:endParaRPr lang="en-US" sz="1400" dirty="0"/>
          </a:p>
          <a:p>
            <a:r>
              <a:rPr lang="en-US" sz="1400" dirty="0"/>
              <a:t>void </a:t>
            </a:r>
            <a:r>
              <a:rPr lang="en-US" sz="1400" dirty="0" err="1"/>
              <a:t>Scitacka</a:t>
            </a:r>
            <a:r>
              <a:rPr lang="en-US" sz="1400" dirty="0"/>
              <a:t>::add(</a:t>
            </a:r>
            <a:r>
              <a:rPr lang="cs-CZ" sz="1400" dirty="0"/>
              <a:t> </a:t>
            </a:r>
            <a:r>
              <a:rPr lang="en-US" sz="1400" b="1" dirty="0" err="1">
                <a:solidFill>
                  <a:srgbClr val="0033CC"/>
                </a:solidFill>
              </a:rPr>
              <a:t>int</a:t>
            </a:r>
            <a:r>
              <a:rPr lang="en-US" sz="1400" dirty="0"/>
              <a:t> x)</a:t>
            </a:r>
          </a:p>
          <a:p>
            <a:r>
              <a:rPr lang="en-US" sz="1400" dirty="0"/>
              <a:t>{ </a:t>
            </a:r>
            <a:r>
              <a:rPr lang="en-US" sz="1400" dirty="0" err="1"/>
              <a:t>val</a:t>
            </a:r>
            <a:r>
              <a:rPr lang="en-US" sz="1400" dirty="0"/>
              <a:t> += x; }</a:t>
            </a:r>
          </a:p>
          <a:p>
            <a:r>
              <a:rPr lang="cs-CZ" sz="1400" dirty="0"/>
              <a:t> </a:t>
            </a:r>
          </a:p>
          <a:p>
            <a:r>
              <a:rPr lang="cs-CZ" sz="1400" dirty="0"/>
              <a:t>int main()</a:t>
            </a:r>
          </a:p>
          <a:p>
            <a:r>
              <a:rPr lang="cs-CZ" sz="1400" dirty="0"/>
              <a:t>{</a:t>
            </a:r>
          </a:p>
          <a:p>
            <a:r>
              <a:rPr lang="cs-CZ" sz="1400" dirty="0"/>
              <a:t>  </a:t>
            </a:r>
            <a:r>
              <a:rPr lang="en-US" sz="1400" dirty="0" err="1"/>
              <a:t>Scitacka</a:t>
            </a:r>
            <a:r>
              <a:rPr lang="cs-CZ" sz="1400" dirty="0"/>
              <a:t> </a:t>
            </a:r>
            <a:r>
              <a:rPr lang="en-US" sz="1400" dirty="0"/>
              <a:t>s</a:t>
            </a:r>
            <a:r>
              <a:rPr lang="cs-CZ" sz="1400" dirty="0"/>
              <a:t>;</a:t>
            </a:r>
            <a:endParaRPr lang="en-US" sz="1400" dirty="0"/>
          </a:p>
          <a:p>
            <a:r>
              <a:rPr lang="en-US" sz="1400" dirty="0"/>
              <a:t>  </a:t>
            </a:r>
            <a:r>
              <a:rPr lang="en-US" sz="1400" dirty="0" err="1"/>
              <a:t>s.add</a:t>
            </a:r>
            <a:r>
              <a:rPr lang="en-US" sz="1400" dirty="0"/>
              <a:t>( 1);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s.add</a:t>
            </a:r>
            <a:r>
              <a:rPr lang="en-US" sz="1400" dirty="0"/>
              <a:t>( 2);</a:t>
            </a:r>
          </a:p>
          <a:p>
            <a:r>
              <a:rPr lang="en-US" sz="1400" dirty="0"/>
              <a:t>  auto x = </a:t>
            </a:r>
            <a:r>
              <a:rPr lang="en-US" sz="1400" dirty="0" err="1"/>
              <a:t>s.result</a:t>
            </a:r>
            <a:r>
              <a:rPr lang="en-US" sz="1400" dirty="0"/>
              <a:t>();</a:t>
            </a:r>
            <a:endParaRPr lang="cs-CZ" sz="1400" dirty="0"/>
          </a:p>
          <a:p>
            <a:r>
              <a:rPr lang="en-US" sz="1400" dirty="0"/>
              <a:t>}</a:t>
            </a:r>
            <a:endParaRPr lang="cs-CZ" sz="1400" dirty="0"/>
          </a:p>
        </p:txBody>
      </p:sp>
      <p:sp>
        <p:nvSpPr>
          <p:cNvPr id="10" name="Rounded Rectangular Callout 9"/>
          <p:cNvSpPr/>
          <p:nvPr/>
        </p:nvSpPr>
        <p:spPr>
          <a:xfrm>
            <a:off x="3514725" y="4603074"/>
            <a:ext cx="1371600" cy="533400"/>
          </a:xfrm>
          <a:prstGeom prst="wedgeRoundRectCallout">
            <a:avLst>
              <a:gd name="adj1" fmla="val 87455"/>
              <a:gd name="adj2" fmla="val 50557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pou</a:t>
            </a:r>
            <a:r>
              <a:rPr lang="cs-CZ" sz="1400" dirty="0">
                <a:solidFill>
                  <a:schemeClr val="tx1"/>
                </a:solidFill>
              </a:rPr>
              <a:t>žití</a:t>
            </a:r>
          </a:p>
          <a:p>
            <a:pPr algn="ctr"/>
            <a:r>
              <a:rPr lang="cs-CZ" sz="1400" i="1" dirty="0">
                <a:ln w="19050">
                  <a:noFill/>
                </a:ln>
                <a:solidFill>
                  <a:schemeClr val="tx1"/>
                </a:solidFill>
              </a:rPr>
              <a:t>instanciace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257800" y="971550"/>
            <a:ext cx="3505200" cy="2893100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b="1" dirty="0">
                <a:solidFill>
                  <a:srgbClr val="008000"/>
                </a:solidFill>
              </a:rPr>
              <a:t>template&lt;typename </a:t>
            </a:r>
            <a:r>
              <a:rPr lang="en-US" sz="1400" b="1" dirty="0">
                <a:solidFill>
                  <a:srgbClr val="0033CC"/>
                </a:solidFill>
              </a:rPr>
              <a:t>T</a:t>
            </a:r>
            <a:r>
              <a:rPr lang="cs-CZ" sz="1400" b="1" dirty="0">
                <a:solidFill>
                  <a:srgbClr val="008000"/>
                </a:solidFill>
              </a:rPr>
              <a:t>&gt; </a:t>
            </a:r>
            <a:r>
              <a:rPr lang="cs-CZ" sz="1400" dirty="0"/>
              <a:t>class </a:t>
            </a:r>
            <a:r>
              <a:rPr lang="en-US" sz="1400" dirty="0" err="1"/>
              <a:t>Scitacka</a:t>
            </a:r>
            <a:endParaRPr lang="cs-CZ" sz="1400" dirty="0"/>
          </a:p>
          <a:p>
            <a:r>
              <a:rPr lang="cs-CZ" sz="1400" dirty="0"/>
              <a:t>{</a:t>
            </a:r>
          </a:p>
          <a:p>
            <a:r>
              <a:rPr lang="cs-CZ" sz="1400" dirty="0"/>
              <a:t>public: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Scitacka</a:t>
            </a:r>
            <a:r>
              <a:rPr lang="cs-CZ" sz="1400" dirty="0"/>
              <a:t>()</a:t>
            </a:r>
            <a:r>
              <a:rPr lang="en-US" sz="1400" dirty="0"/>
              <a:t> : </a:t>
            </a:r>
            <a:r>
              <a:rPr lang="en-US" sz="1400" dirty="0" err="1"/>
              <a:t>val</a:t>
            </a:r>
            <a:r>
              <a:rPr lang="en-US" sz="1400" dirty="0"/>
              <a:t>_( 0) {}</a:t>
            </a:r>
          </a:p>
          <a:p>
            <a:r>
              <a:rPr lang="en-US" sz="1400" dirty="0"/>
              <a:t>  void add( </a:t>
            </a:r>
            <a:r>
              <a:rPr lang="en-US" sz="1400" b="1" dirty="0">
                <a:solidFill>
                  <a:srgbClr val="0033CC"/>
                </a:solidFill>
              </a:rPr>
              <a:t>T</a:t>
            </a:r>
            <a:r>
              <a:rPr lang="en-US" sz="1400" dirty="0"/>
              <a:t> x);</a:t>
            </a:r>
          </a:p>
          <a:p>
            <a:r>
              <a:rPr lang="en-US" sz="1400" dirty="0"/>
              <a:t>  </a:t>
            </a:r>
            <a:r>
              <a:rPr lang="en-US" sz="1400" b="1" dirty="0">
                <a:solidFill>
                  <a:srgbClr val="0033CC"/>
                </a:solidFill>
              </a:rPr>
              <a:t>T</a:t>
            </a:r>
            <a:r>
              <a:rPr lang="en-US" sz="1400" dirty="0"/>
              <a:t> result()  { return </a:t>
            </a:r>
            <a:r>
              <a:rPr lang="en-US" sz="1400" dirty="0" err="1"/>
              <a:t>val</a:t>
            </a:r>
            <a:r>
              <a:rPr lang="en-US" sz="1400" dirty="0"/>
              <a:t>_; }</a:t>
            </a:r>
          </a:p>
          <a:p>
            <a:r>
              <a:rPr lang="cs-CZ" sz="1400" dirty="0"/>
              <a:t>private:</a:t>
            </a:r>
          </a:p>
          <a:p>
            <a:r>
              <a:rPr lang="en-US" sz="1400" b="1" dirty="0"/>
              <a:t>  </a:t>
            </a:r>
            <a:r>
              <a:rPr lang="cs-CZ" sz="1400" b="1" dirty="0">
                <a:solidFill>
                  <a:srgbClr val="0033CC"/>
                </a:solidFill>
              </a:rPr>
              <a:t>T</a:t>
            </a:r>
            <a:r>
              <a:rPr lang="en-US" sz="1400" dirty="0"/>
              <a:t> </a:t>
            </a:r>
            <a:r>
              <a:rPr lang="en-US" sz="1400" dirty="0" err="1"/>
              <a:t>val</a:t>
            </a:r>
            <a:r>
              <a:rPr lang="en-US" sz="1400" dirty="0"/>
              <a:t>_</a:t>
            </a:r>
            <a:r>
              <a:rPr lang="cs-CZ" sz="1400" dirty="0"/>
              <a:t>;</a:t>
            </a:r>
          </a:p>
          <a:p>
            <a:r>
              <a:rPr lang="cs-CZ" sz="1400" dirty="0"/>
              <a:t>};</a:t>
            </a:r>
          </a:p>
          <a:p>
            <a:endParaRPr lang="en-US" sz="1400" dirty="0"/>
          </a:p>
          <a:p>
            <a:r>
              <a:rPr lang="en-US" sz="1400" b="1" dirty="0">
                <a:solidFill>
                  <a:srgbClr val="008000"/>
                </a:solidFill>
              </a:rPr>
              <a:t>template &lt;</a:t>
            </a:r>
            <a:r>
              <a:rPr lang="cs-CZ" sz="1400" b="1" dirty="0">
                <a:solidFill>
                  <a:srgbClr val="008000"/>
                </a:solidFill>
              </a:rPr>
              <a:t>typename </a:t>
            </a:r>
            <a:r>
              <a:rPr lang="en-US" sz="1400" b="1" dirty="0">
                <a:solidFill>
                  <a:srgbClr val="0033CC"/>
                </a:solidFill>
              </a:rPr>
              <a:t>T</a:t>
            </a:r>
            <a:r>
              <a:rPr lang="en-US" sz="1400" b="1" dirty="0">
                <a:solidFill>
                  <a:srgbClr val="008000"/>
                </a:solidFill>
              </a:rPr>
              <a:t>&gt;</a:t>
            </a:r>
          </a:p>
          <a:p>
            <a:r>
              <a:rPr lang="en-US" sz="1400" dirty="0"/>
              <a:t>void </a:t>
            </a:r>
            <a:r>
              <a:rPr lang="en-US" sz="1400" dirty="0" err="1"/>
              <a:t>Scitacka</a:t>
            </a:r>
            <a:r>
              <a:rPr lang="en-US" sz="1400" b="1" dirty="0">
                <a:solidFill>
                  <a:srgbClr val="0033CC"/>
                </a:solidFill>
              </a:rPr>
              <a:t>&lt;T&gt;</a:t>
            </a:r>
            <a:r>
              <a:rPr lang="en-US" sz="1400" dirty="0"/>
              <a:t>::add(</a:t>
            </a:r>
            <a:r>
              <a:rPr lang="cs-CZ" sz="1400" dirty="0"/>
              <a:t> </a:t>
            </a:r>
            <a:r>
              <a:rPr lang="en-US" sz="1400" b="1" dirty="0">
                <a:solidFill>
                  <a:srgbClr val="0033CC"/>
                </a:solidFill>
              </a:rPr>
              <a:t>T</a:t>
            </a:r>
            <a:r>
              <a:rPr lang="en-US" sz="1400" dirty="0"/>
              <a:t> x)</a:t>
            </a:r>
          </a:p>
          <a:p>
            <a:r>
              <a:rPr lang="en-US" sz="1400" dirty="0"/>
              <a:t>{ </a:t>
            </a:r>
            <a:r>
              <a:rPr lang="en-US" sz="1400" dirty="0" err="1"/>
              <a:t>val</a:t>
            </a:r>
            <a:r>
              <a:rPr lang="en-US" sz="1400" dirty="0"/>
              <a:t> += x; }</a:t>
            </a:r>
          </a:p>
        </p:txBody>
      </p:sp>
      <p:sp>
        <p:nvSpPr>
          <p:cNvPr id="13" name="Rounded Rectangular Callout 12"/>
          <p:cNvSpPr/>
          <p:nvPr/>
        </p:nvSpPr>
        <p:spPr>
          <a:xfrm>
            <a:off x="3476625" y="2809875"/>
            <a:ext cx="1371600" cy="533400"/>
          </a:xfrm>
          <a:prstGeom prst="wedgeRoundRectCallout">
            <a:avLst>
              <a:gd name="adj1" fmla="val 82594"/>
              <a:gd name="adj2" fmla="val 2966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hlavička i u definice těla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4" name="Rounded Rectangular Callout 13"/>
          <p:cNvSpPr/>
          <p:nvPr/>
        </p:nvSpPr>
        <p:spPr>
          <a:xfrm>
            <a:off x="3476625" y="971550"/>
            <a:ext cx="1371600" cy="552450"/>
          </a:xfrm>
          <a:prstGeom prst="wedgeRoundRectCallout">
            <a:avLst>
              <a:gd name="adj1" fmla="val 81899"/>
              <a:gd name="adj2" fmla="val -27925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hlavička šablony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7" name="Rounded Rectangular Callout 16"/>
          <p:cNvSpPr/>
          <p:nvPr/>
        </p:nvSpPr>
        <p:spPr>
          <a:xfrm>
            <a:off x="7696200" y="590550"/>
            <a:ext cx="1143000" cy="381000"/>
          </a:xfrm>
          <a:prstGeom prst="wedgeRoundRectCallout">
            <a:avLst>
              <a:gd name="adj1" fmla="val -48540"/>
              <a:gd name="adj2" fmla="val 5116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scitacka.h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8" name="Rounded Rectangular Callout 17"/>
          <p:cNvSpPr/>
          <p:nvPr/>
        </p:nvSpPr>
        <p:spPr>
          <a:xfrm>
            <a:off x="3514725" y="5257799"/>
            <a:ext cx="1371600" cy="990601"/>
          </a:xfrm>
          <a:prstGeom prst="wedgeRoundRectCallout">
            <a:avLst>
              <a:gd name="adj1" fmla="val 85372"/>
              <a:gd name="adj2" fmla="val -31586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š</a:t>
            </a:r>
            <a:r>
              <a:rPr lang="en-US" sz="1400" dirty="0" err="1">
                <a:solidFill>
                  <a:schemeClr val="tx1"/>
                </a:solidFill>
              </a:rPr>
              <a:t>ablona</a:t>
            </a:r>
            <a:r>
              <a:rPr lang="cs-CZ" sz="1400" dirty="0">
                <a:solidFill>
                  <a:schemeClr val="tx1"/>
                </a:solidFill>
              </a:rPr>
              <a:t> těla musí být při kompilaci  viditelná</a:t>
            </a:r>
          </a:p>
        </p:txBody>
      </p:sp>
      <p:sp>
        <p:nvSpPr>
          <p:cNvPr id="15" name="Rounded Rectangular Callout 14"/>
          <p:cNvSpPr/>
          <p:nvPr/>
        </p:nvSpPr>
        <p:spPr>
          <a:xfrm>
            <a:off x="3476625" y="3429000"/>
            <a:ext cx="1371600" cy="533400"/>
          </a:xfrm>
          <a:prstGeom prst="wedgeRoundRectCallout">
            <a:avLst>
              <a:gd name="adj1" fmla="val 82594"/>
              <a:gd name="adj2" fmla="val -14979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tělo v headeru </a:t>
            </a:r>
            <a:r>
              <a:rPr lang="en-US" sz="1400" dirty="0">
                <a:solidFill>
                  <a:schemeClr val="tx1"/>
                </a:solidFill>
              </a:rPr>
              <a:t>!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AA88DB7-9467-4253-A0F2-DBEBA9140C72}"/>
              </a:ext>
            </a:extLst>
          </p:cNvPr>
          <p:cNvSpPr txBox="1"/>
          <p:nvPr/>
        </p:nvSpPr>
        <p:spPr>
          <a:xfrm>
            <a:off x="341471" y="5692268"/>
            <a:ext cx="2727008" cy="83099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cs-CZ" sz="2400" dirty="0" err="1"/>
              <a:t>Re</a:t>
            </a:r>
            <a:r>
              <a:rPr lang="cs-CZ" sz="2400" b="1" dirty="0" err="1"/>
              <a:t>CodEx</a:t>
            </a:r>
            <a:r>
              <a:rPr lang="cs-CZ" sz="2400" dirty="0"/>
              <a:t>:</a:t>
            </a:r>
            <a:br>
              <a:rPr lang="cs-CZ" sz="2400" dirty="0"/>
            </a:br>
            <a:r>
              <a:rPr lang="cs-CZ" sz="2400" dirty="0"/>
              <a:t>Šablony funktorů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949312803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C136FF2-33FB-4691-A68A-BDCB5F1A95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10. cvičení:</a:t>
            </a:r>
            <a:br>
              <a:rPr lang="cs-CZ" dirty="0"/>
            </a:br>
            <a:r>
              <a:rPr lang="cs-CZ" dirty="0"/>
              <a:t>Kontejner, 2. DÚ</a:t>
            </a:r>
            <a:endParaRPr lang="en-GB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BFBA8AA-9A40-4A9E-A748-E10E0420EA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11. 12. 2019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1387724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68DE181-0BFF-4C58-95FE-FC1017C2EF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Možnost použití různých kontejnerů, např.: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Rozdělení funkcionality</a:t>
            </a:r>
          </a:p>
          <a:p>
            <a:pPr lvl="1"/>
            <a:r>
              <a:rPr lang="cs-CZ" dirty="0"/>
              <a:t>Stačila jedna třída + pomocné struktury</a:t>
            </a:r>
          </a:p>
          <a:p>
            <a:pPr lvl="1"/>
            <a:r>
              <a:rPr lang="cs-CZ" dirty="0" err="1"/>
              <a:t>Parsování</a:t>
            </a:r>
            <a:r>
              <a:rPr lang="cs-CZ" dirty="0"/>
              <a:t> slov z textu bylo vhodné dát do samostatné funkce a použít ji na text článku i dotaz</a:t>
            </a:r>
          </a:p>
          <a:p>
            <a:r>
              <a:rPr lang="cs-CZ" dirty="0"/>
              <a:t>Efektivita</a:t>
            </a:r>
          </a:p>
          <a:p>
            <a:pPr lvl="1"/>
            <a:r>
              <a:rPr lang="cs-CZ" dirty="0"/>
              <a:t>Pozor na kopírování celých kontejnerů -&gt; reference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7D3B41D-C88F-49CD-B14B-EBA1BB222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Oprava 1. DÚ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07E7D2A-5C96-477D-9144-25D102313CB6}"/>
              </a:ext>
            </a:extLst>
          </p:cNvPr>
          <p:cNvSpPr txBox="1"/>
          <p:nvPr/>
        </p:nvSpPr>
        <p:spPr>
          <a:xfrm>
            <a:off x="2419350" y="1676400"/>
            <a:ext cx="4305300" cy="523220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 err="1"/>
              <a:t>struct</a:t>
            </a:r>
            <a:r>
              <a:rPr lang="cs-CZ" sz="1400" dirty="0"/>
              <a:t> </a:t>
            </a:r>
            <a:r>
              <a:rPr lang="cs-CZ" sz="1400" dirty="0" err="1"/>
              <a:t>record</a:t>
            </a:r>
            <a:r>
              <a:rPr lang="cs-CZ" sz="1400" dirty="0"/>
              <a:t> { </a:t>
            </a:r>
            <a:r>
              <a:rPr lang="cs-CZ" sz="1400" dirty="0" err="1"/>
              <a:t>size_t</a:t>
            </a:r>
            <a:r>
              <a:rPr lang="cs-CZ" sz="1400" dirty="0"/>
              <a:t> id, </a:t>
            </a:r>
            <a:r>
              <a:rPr lang="cs-CZ" sz="1400" dirty="0" err="1"/>
              <a:t>pos</a:t>
            </a:r>
            <a:r>
              <a:rPr lang="cs-CZ" sz="1400" dirty="0"/>
              <a:t>; };</a:t>
            </a:r>
          </a:p>
          <a:p>
            <a:r>
              <a:rPr lang="cs-CZ" sz="1400" dirty="0" err="1"/>
              <a:t>using</a:t>
            </a:r>
            <a:r>
              <a:rPr lang="cs-CZ" sz="1400" dirty="0"/>
              <a:t> </a:t>
            </a:r>
            <a:r>
              <a:rPr lang="cs-CZ" sz="1400" dirty="0" err="1"/>
              <a:t>rindex</a:t>
            </a:r>
            <a:r>
              <a:rPr lang="cs-CZ" sz="1400" dirty="0"/>
              <a:t> = map&lt;</a:t>
            </a:r>
            <a:r>
              <a:rPr lang="cs-CZ" sz="1400" dirty="0" err="1"/>
              <a:t>string</a:t>
            </a:r>
            <a:r>
              <a:rPr lang="cs-CZ" sz="1400" dirty="0"/>
              <a:t>, </a:t>
            </a:r>
            <a:r>
              <a:rPr lang="cs-CZ" sz="1400" dirty="0" err="1"/>
              <a:t>vector</a:t>
            </a:r>
            <a:r>
              <a:rPr lang="cs-CZ" sz="1400" dirty="0"/>
              <a:t>&lt;</a:t>
            </a:r>
            <a:r>
              <a:rPr lang="cs-CZ" sz="1400" dirty="0" err="1"/>
              <a:t>record</a:t>
            </a:r>
            <a:r>
              <a:rPr lang="cs-CZ" sz="1400" dirty="0"/>
              <a:t>&gt;&gt;;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854339165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C0B3C23-D21D-477E-BB95-D62C713107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 typu </a:t>
            </a:r>
            <a:r>
              <a:rPr lang="cs-CZ" dirty="0" err="1"/>
              <a:t>iterátoru</a:t>
            </a:r>
            <a:r>
              <a:rPr lang="cs-CZ" dirty="0"/>
              <a:t> si můžeme pomocí </a:t>
            </a:r>
            <a:r>
              <a:rPr lang="cs-CZ" dirty="0" err="1"/>
              <a:t>std</a:t>
            </a:r>
            <a:r>
              <a:rPr lang="cs-CZ" dirty="0"/>
              <a:t>::</a:t>
            </a:r>
            <a:r>
              <a:rPr lang="cs-CZ" dirty="0" err="1"/>
              <a:t>iterator_traits</a:t>
            </a:r>
            <a:r>
              <a:rPr lang="cs-CZ" dirty="0"/>
              <a:t>&lt;It&gt;::</a:t>
            </a:r>
            <a:r>
              <a:rPr lang="cs-CZ" dirty="0" err="1"/>
              <a:t>value_type</a:t>
            </a:r>
            <a:r>
              <a:rPr lang="cs-CZ" dirty="0"/>
              <a:t> zjistit typ hodnoty</a:t>
            </a:r>
          </a:p>
          <a:p>
            <a:r>
              <a:rPr lang="cs-CZ" dirty="0"/>
              <a:t>Jinak stačilo nahradit všechny výskyty „</a:t>
            </a:r>
            <a:r>
              <a:rPr lang="cs-CZ" dirty="0" err="1"/>
              <a:t>int</a:t>
            </a:r>
            <a:r>
              <a:rPr lang="cs-CZ" dirty="0"/>
              <a:t>“ ve funktorech za „T“ a jejich aplikaci na posloupnost zabalit do funkcí: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Abychom nemuseli u definic proměnných vypisovat dlouhý název typu: klíčové slovo </a:t>
            </a:r>
            <a:r>
              <a:rPr lang="cs-CZ" b="1" dirty="0"/>
              <a:t>auto</a:t>
            </a:r>
            <a:endParaRPr lang="en-GB" b="1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A9E2788-EEAC-4585-8856-C56857EDE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Poznatky</a:t>
            </a:r>
            <a:r>
              <a:rPr lang="en-GB" dirty="0"/>
              <a:t> z </a:t>
            </a:r>
            <a:r>
              <a:rPr lang="en-GB" dirty="0" err="1"/>
              <a:t>úlohy</a:t>
            </a:r>
            <a:r>
              <a:rPr lang="cs-CZ" dirty="0"/>
              <a:t> „Šablony funktorů“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F95A2BD-EE84-4282-9C1F-5A584D8AC734}"/>
              </a:ext>
            </a:extLst>
          </p:cNvPr>
          <p:cNvSpPr txBox="1"/>
          <p:nvPr/>
        </p:nvSpPr>
        <p:spPr>
          <a:xfrm>
            <a:off x="685800" y="3581400"/>
            <a:ext cx="7772400" cy="1477328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GB" dirty="0"/>
              <a:t>template&lt;</a:t>
            </a:r>
            <a:r>
              <a:rPr lang="en-GB" dirty="0" err="1"/>
              <a:t>typename</a:t>
            </a:r>
            <a:r>
              <a:rPr lang="en-GB" dirty="0"/>
              <a:t> It&gt;</a:t>
            </a:r>
          </a:p>
          <a:p>
            <a:r>
              <a:rPr lang="en-GB" dirty="0"/>
              <a:t>void </a:t>
            </a:r>
            <a:r>
              <a:rPr lang="en-GB" dirty="0" err="1"/>
              <a:t>process_inc</a:t>
            </a:r>
            <a:r>
              <a:rPr lang="en-GB" dirty="0"/>
              <a:t>(It begin, It end) {</a:t>
            </a:r>
          </a:p>
          <a:p>
            <a:r>
              <a:rPr lang="cs-CZ" dirty="0"/>
              <a:t>    </a:t>
            </a:r>
            <a:r>
              <a:rPr lang="en-GB" dirty="0"/>
              <a:t>using </a:t>
            </a:r>
            <a:r>
              <a:rPr lang="en-GB" dirty="0" err="1"/>
              <a:t>value_type</a:t>
            </a:r>
            <a:r>
              <a:rPr lang="en-GB" dirty="0"/>
              <a:t> = </a:t>
            </a:r>
            <a:r>
              <a:rPr lang="en-GB" dirty="0" err="1"/>
              <a:t>typename</a:t>
            </a:r>
            <a:r>
              <a:rPr lang="en-GB" dirty="0"/>
              <a:t> std::</a:t>
            </a:r>
            <a:r>
              <a:rPr lang="en-GB" dirty="0" err="1"/>
              <a:t>iterator_traits</a:t>
            </a:r>
            <a:r>
              <a:rPr lang="en-GB" dirty="0"/>
              <a:t>&lt;It&gt;::</a:t>
            </a:r>
            <a:r>
              <a:rPr lang="en-GB" dirty="0" err="1"/>
              <a:t>value_type</a:t>
            </a:r>
            <a:r>
              <a:rPr lang="en-GB" dirty="0"/>
              <a:t>;</a:t>
            </a:r>
          </a:p>
          <a:p>
            <a:r>
              <a:rPr lang="cs-CZ" dirty="0"/>
              <a:t>    </a:t>
            </a:r>
            <a:r>
              <a:rPr lang="en-GB" dirty="0" err="1"/>
              <a:t>for_each</a:t>
            </a:r>
            <a:r>
              <a:rPr lang="en-GB" dirty="0"/>
              <a:t>(begin, end, </a:t>
            </a:r>
            <a:r>
              <a:rPr lang="en-GB" dirty="0" err="1"/>
              <a:t>inc</a:t>
            </a:r>
            <a:r>
              <a:rPr lang="en-GB" dirty="0"/>
              <a:t>&lt;</a:t>
            </a:r>
            <a:r>
              <a:rPr lang="en-GB" dirty="0" err="1"/>
              <a:t>value_type</a:t>
            </a:r>
            <a:r>
              <a:rPr lang="en-GB" dirty="0"/>
              <a:t>&gt;());</a:t>
            </a:r>
          </a:p>
          <a:p>
            <a:r>
              <a:rPr lang="en-GB" dirty="0"/>
              <a:t>}</a:t>
            </a:r>
          </a:p>
        </p:txBody>
      </p:sp>
      <p:sp>
        <p:nvSpPr>
          <p:cNvPr id="5" name="Rounded Rectangular Callout 25">
            <a:extLst>
              <a:ext uri="{FF2B5EF4-FFF2-40B4-BE49-F238E27FC236}">
                <a16:creationId xmlns:a16="http://schemas.microsoft.com/office/drawing/2014/main" id="{5FFD89FD-1446-4BAD-9DBF-C89BC8B89CA3}"/>
              </a:ext>
            </a:extLst>
          </p:cNvPr>
          <p:cNvSpPr/>
          <p:nvPr/>
        </p:nvSpPr>
        <p:spPr>
          <a:xfrm>
            <a:off x="5257800" y="3425125"/>
            <a:ext cx="2443163" cy="609600"/>
          </a:xfrm>
          <a:prstGeom prst="wedgeRoundRectCallout">
            <a:avLst>
              <a:gd name="adj1" fmla="val -67206"/>
              <a:gd name="adj2" fmla="val 61801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using namespace std; by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bylo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v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headeru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neslušné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4806179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/>
              <a:t>Gumové</a:t>
            </a:r>
            <a:r>
              <a:rPr lang="en-GB" dirty="0"/>
              <a:t> pole</a:t>
            </a:r>
            <a:endParaRPr lang="cs-CZ" dirty="0"/>
          </a:p>
        </p:txBody>
      </p:sp>
      <p:sp>
        <p:nvSpPr>
          <p:cNvPr id="4" name="Rectangle 3"/>
          <p:cNvSpPr/>
          <p:nvPr/>
        </p:nvSpPr>
        <p:spPr>
          <a:xfrm>
            <a:off x="4614862" y="3671887"/>
            <a:ext cx="3733800" cy="7143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Rectangle 4"/>
          <p:cNvSpPr/>
          <p:nvPr/>
        </p:nvSpPr>
        <p:spPr>
          <a:xfrm>
            <a:off x="4705350" y="3838575"/>
            <a:ext cx="457200" cy="438150"/>
          </a:xfrm>
          <a:prstGeom prst="rect">
            <a:avLst/>
          </a:prstGeom>
          <a:solidFill>
            <a:srgbClr val="FFE18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6" name="Rectangle 5"/>
          <p:cNvSpPr/>
          <p:nvPr/>
        </p:nvSpPr>
        <p:spPr>
          <a:xfrm>
            <a:off x="5314950" y="3838575"/>
            <a:ext cx="457200" cy="438150"/>
          </a:xfrm>
          <a:prstGeom prst="rect">
            <a:avLst/>
          </a:prstGeom>
          <a:solidFill>
            <a:srgbClr val="FFE18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7" name="Rectangle 6"/>
          <p:cNvSpPr/>
          <p:nvPr/>
        </p:nvSpPr>
        <p:spPr>
          <a:xfrm>
            <a:off x="5924550" y="3838575"/>
            <a:ext cx="457200" cy="438150"/>
          </a:xfrm>
          <a:prstGeom prst="rect">
            <a:avLst/>
          </a:prstGeom>
          <a:solidFill>
            <a:srgbClr val="FFE18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8" name="Rectangle 7"/>
          <p:cNvSpPr/>
          <p:nvPr/>
        </p:nvSpPr>
        <p:spPr>
          <a:xfrm>
            <a:off x="7772400" y="3838575"/>
            <a:ext cx="457200" cy="438150"/>
          </a:xfrm>
          <a:prstGeom prst="rect">
            <a:avLst/>
          </a:prstGeom>
          <a:solidFill>
            <a:srgbClr val="FFE18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9" name="Rectangle 8"/>
          <p:cNvSpPr/>
          <p:nvPr/>
        </p:nvSpPr>
        <p:spPr>
          <a:xfrm>
            <a:off x="4600575" y="5972175"/>
            <a:ext cx="3762375" cy="3619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Rectangle 9"/>
          <p:cNvSpPr/>
          <p:nvPr/>
        </p:nvSpPr>
        <p:spPr>
          <a:xfrm>
            <a:off x="4614862" y="4543425"/>
            <a:ext cx="3733800" cy="3619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2200275" y="3581400"/>
            <a:ext cx="762000" cy="3200400"/>
          </a:xfrm>
          <a:prstGeom prst="rect">
            <a:avLst/>
          </a:prstGeom>
          <a:solidFill>
            <a:srgbClr val="33D95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Rectangle 11"/>
          <p:cNvSpPr/>
          <p:nvPr/>
        </p:nvSpPr>
        <p:spPr>
          <a:xfrm>
            <a:off x="2319337" y="3724275"/>
            <a:ext cx="566738" cy="609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T*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319337" y="4419600"/>
            <a:ext cx="566738" cy="609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T*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319336" y="5848350"/>
            <a:ext cx="566737" cy="609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T*</a:t>
            </a:r>
            <a:endParaRPr lang="cs-CZ" b="1" dirty="0">
              <a:solidFill>
                <a:schemeClr val="tx1"/>
              </a:solidFill>
            </a:endParaRPr>
          </a:p>
        </p:txBody>
      </p:sp>
      <p:cxnSp>
        <p:nvCxnSpPr>
          <p:cNvPr id="16" name="Straight Arrow Connector 15"/>
          <p:cNvCxnSpPr>
            <a:stCxn id="12" idx="3"/>
            <a:endCxn id="4" idx="1"/>
          </p:cNvCxnSpPr>
          <p:nvPr/>
        </p:nvCxnSpPr>
        <p:spPr>
          <a:xfrm>
            <a:off x="2886075" y="4029075"/>
            <a:ext cx="1728787" cy="0"/>
          </a:xfrm>
          <a:prstGeom prst="straightConnector1">
            <a:avLst/>
          </a:prstGeom>
          <a:ln w="25400">
            <a:solidFill>
              <a:schemeClr val="accent2"/>
            </a:solidFill>
            <a:headEnd type="oval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2886075" y="4724400"/>
            <a:ext cx="1714500" cy="0"/>
          </a:xfrm>
          <a:prstGeom prst="straightConnector1">
            <a:avLst/>
          </a:prstGeom>
          <a:ln w="25400">
            <a:solidFill>
              <a:schemeClr val="accent2"/>
            </a:solidFill>
            <a:headEnd type="oval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2886075" y="6153150"/>
            <a:ext cx="1714500" cy="0"/>
          </a:xfrm>
          <a:prstGeom prst="straightConnector1">
            <a:avLst/>
          </a:prstGeom>
          <a:ln w="25400">
            <a:solidFill>
              <a:schemeClr val="accent2"/>
            </a:solidFill>
            <a:headEnd type="oval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ounded Rectangular Callout 21"/>
          <p:cNvSpPr/>
          <p:nvPr/>
        </p:nvSpPr>
        <p:spPr>
          <a:xfrm>
            <a:off x="5238750" y="5076825"/>
            <a:ext cx="3124200" cy="476250"/>
          </a:xfrm>
          <a:prstGeom prst="wedgeRoundRectCallout">
            <a:avLst>
              <a:gd name="adj1" fmla="val -69107"/>
              <a:gd name="adj2" fmla="val -67884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make_unique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&lt; T[]&gt;(chunk)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3" name="Rounded Rectangular Callout 22"/>
          <p:cNvSpPr/>
          <p:nvPr/>
        </p:nvSpPr>
        <p:spPr>
          <a:xfrm>
            <a:off x="447675" y="5257800"/>
            <a:ext cx="2676525" cy="419100"/>
          </a:xfrm>
          <a:prstGeom prst="wedgeRoundRectCallout">
            <a:avLst>
              <a:gd name="adj1" fmla="val 7665"/>
              <a:gd name="adj2" fmla="val 50116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vector&lt;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unique_ptr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&lt;T[]&gt;&gt;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4" name="Rectangle 3"/>
          <p:cNvSpPr txBox="1">
            <a:spLocks noChangeArrowheads="1"/>
          </p:cNvSpPr>
          <p:nvPr/>
        </p:nvSpPr>
        <p:spPr>
          <a:xfrm>
            <a:off x="228600" y="838200"/>
            <a:ext cx="8686800" cy="22098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cs-CZ" sz="1800" dirty="0"/>
              <a:t>Problém</a:t>
            </a:r>
            <a:endParaRPr lang="en-US" sz="1800" dirty="0"/>
          </a:p>
          <a:p>
            <a:pPr lvl="1"/>
            <a:r>
              <a:rPr lang="cs-CZ" sz="1400" dirty="0"/>
              <a:t>std::vector nezachovává umístění prvků</a:t>
            </a:r>
          </a:p>
          <a:p>
            <a:pPr lvl="1"/>
            <a:r>
              <a:rPr lang="cs-CZ" sz="1400" dirty="0"/>
              <a:t>přidání </a:t>
            </a:r>
            <a:r>
              <a:rPr lang="cs-CZ" sz="1400" dirty="0">
                <a:latin typeface="Arial Unicode MS"/>
                <a:ea typeface="Arial Unicode MS"/>
                <a:cs typeface="Arial Unicode MS"/>
              </a:rPr>
              <a:t>→ </a:t>
            </a:r>
            <a:r>
              <a:rPr lang="cs-CZ" sz="1400" dirty="0"/>
              <a:t>invalidace referencí, iterátorů, ...</a:t>
            </a:r>
          </a:p>
          <a:p>
            <a:r>
              <a:rPr lang="cs-CZ" sz="1800" dirty="0"/>
              <a:t>Chci: datová struktura zachovávající umístění</a:t>
            </a:r>
          </a:p>
          <a:p>
            <a:pPr lvl="1"/>
            <a:r>
              <a:rPr lang="cs-CZ" sz="1400" dirty="0"/>
              <a:t>žádné invalidace</a:t>
            </a:r>
          </a:p>
          <a:p>
            <a:pPr lvl="1"/>
            <a:r>
              <a:rPr lang="cs-CZ" sz="1400" dirty="0"/>
              <a:t>konstantní časová složitost přístupu k prvkům</a:t>
            </a:r>
            <a:endParaRPr lang="en-US" sz="1400" dirty="0"/>
          </a:p>
          <a:p>
            <a:pPr lvl="1"/>
            <a:r>
              <a:rPr lang="en-US" sz="1400" dirty="0"/>
              <a:t>[</a:t>
            </a:r>
            <a:r>
              <a:rPr lang="en-US" sz="1400" dirty="0" err="1"/>
              <a:t>i</a:t>
            </a:r>
            <a:r>
              <a:rPr lang="en-US" sz="1400" dirty="0"/>
              <a:t>/chunk][</a:t>
            </a:r>
            <a:r>
              <a:rPr lang="en-US" sz="1400" dirty="0" err="1"/>
              <a:t>i%chunk</a:t>
            </a:r>
            <a:r>
              <a:rPr lang="en-US" sz="1400" dirty="0"/>
              <a:t>]</a:t>
            </a:r>
          </a:p>
        </p:txBody>
      </p:sp>
      <p:sp>
        <p:nvSpPr>
          <p:cNvPr id="25" name="Rounded Rectangular Callout 24"/>
          <p:cNvSpPr/>
          <p:nvPr/>
        </p:nvSpPr>
        <p:spPr>
          <a:xfrm>
            <a:off x="5938838" y="781050"/>
            <a:ext cx="2990850" cy="2019301"/>
          </a:xfrm>
          <a:prstGeom prst="wedgeRoundRectCallout">
            <a:avLst>
              <a:gd name="adj1" fmla="val 116"/>
              <a:gd name="adj2" fmla="val 48581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err="1">
                <a:solidFill>
                  <a:schemeClr val="tx1"/>
                </a:solidFill>
              </a:rPr>
              <a:t>vektor</a:t>
            </a:r>
            <a:r>
              <a:rPr lang="en-US" sz="1400" dirty="0">
                <a:solidFill>
                  <a:schemeClr val="tx1"/>
                </a:solidFill>
              </a:rPr>
              <a:t> s </a:t>
            </a:r>
            <a:r>
              <a:rPr lang="en-US" sz="1400" dirty="0" err="1">
                <a:solidFill>
                  <a:schemeClr val="tx1"/>
                </a:solidFill>
              </a:rPr>
              <a:t>neh</a:t>
            </a:r>
            <a:r>
              <a:rPr lang="cs-CZ" sz="1400" dirty="0">
                <a:solidFill>
                  <a:schemeClr val="tx1"/>
                </a:solidFill>
              </a:rPr>
              <a:t>ýbatelnými prvky</a:t>
            </a:r>
            <a:endParaRPr lang="en-US" sz="1400" dirty="0">
              <a:solidFill>
                <a:schemeClr val="tx1"/>
              </a:solidFill>
            </a:endParaRPr>
          </a:p>
          <a:p>
            <a:r>
              <a:rPr lang="en-US" sz="1400" dirty="0" err="1">
                <a:solidFill>
                  <a:schemeClr val="tx1"/>
                </a:solidFill>
              </a:rPr>
              <a:t>x.push_back</a:t>
            </a:r>
            <a:r>
              <a:rPr lang="en-US" sz="1400" dirty="0">
                <a:solidFill>
                  <a:schemeClr val="tx1"/>
                </a:solidFill>
              </a:rPr>
              <a:t>(n)</a:t>
            </a:r>
          </a:p>
          <a:p>
            <a:r>
              <a:rPr lang="en-US" sz="1400" dirty="0">
                <a:solidFill>
                  <a:schemeClr val="tx1"/>
                </a:solidFill>
              </a:rPr>
              <a:t>x[</a:t>
            </a:r>
            <a:r>
              <a:rPr lang="en-US" sz="1400" dirty="0" err="1">
                <a:solidFill>
                  <a:schemeClr val="tx1"/>
                </a:solidFill>
              </a:rPr>
              <a:t>i</a:t>
            </a:r>
            <a:r>
              <a:rPr lang="en-US" sz="1400" dirty="0">
                <a:solidFill>
                  <a:schemeClr val="tx1"/>
                </a:solidFill>
              </a:rPr>
              <a:t>]</a:t>
            </a:r>
          </a:p>
          <a:p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automatick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é rozšíření na x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[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i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]</a:t>
            </a:r>
          </a:p>
          <a:p>
            <a:endParaRPr lang="en-US" sz="1400" dirty="0">
              <a:solidFill>
                <a:schemeClr val="tx1"/>
              </a:solidFill>
            </a:endParaRPr>
          </a:p>
          <a:p>
            <a:r>
              <a:rPr lang="en-US" sz="1400" dirty="0">
                <a:solidFill>
                  <a:schemeClr val="tx1"/>
                </a:solidFill>
              </a:rPr>
              <a:t>iterator: * != ++</a:t>
            </a:r>
          </a:p>
          <a:p>
            <a:r>
              <a:rPr lang="en-US" sz="1400" dirty="0">
                <a:solidFill>
                  <a:schemeClr val="tx1"/>
                </a:solidFill>
              </a:rPr>
              <a:t>begin(), end()</a:t>
            </a:r>
          </a:p>
          <a:p>
            <a:r>
              <a:rPr lang="en-US" sz="1400" dirty="0">
                <a:solidFill>
                  <a:schemeClr val="tx1"/>
                </a:solidFill>
              </a:rPr>
              <a:t>for( auto&amp;&amp; </a:t>
            </a:r>
            <a:r>
              <a:rPr lang="en-US" sz="1400" dirty="0" err="1">
                <a:solidFill>
                  <a:schemeClr val="tx1"/>
                </a:solidFill>
              </a:rPr>
              <a:t>i</a:t>
            </a:r>
            <a:r>
              <a:rPr lang="en-US" sz="1400" dirty="0">
                <a:solidFill>
                  <a:schemeClr val="tx1"/>
                </a:solidFill>
              </a:rPr>
              <a:t> : v) {}</a:t>
            </a:r>
          </a:p>
        </p:txBody>
      </p:sp>
      <p:sp>
        <p:nvSpPr>
          <p:cNvPr id="26" name="Rounded Rectangular Callout 25"/>
          <p:cNvSpPr/>
          <p:nvPr/>
        </p:nvSpPr>
        <p:spPr>
          <a:xfrm>
            <a:off x="447675" y="3590924"/>
            <a:ext cx="1228725" cy="600075"/>
          </a:xfrm>
          <a:prstGeom prst="wedgeRoundRectCallout">
            <a:avLst>
              <a:gd name="adj1" fmla="val 108827"/>
              <a:gd name="adj2" fmla="val -8114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unique_ptr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&lt;T[]&gt;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4600575" y="3505200"/>
            <a:ext cx="3762375" cy="0"/>
          </a:xfrm>
          <a:prstGeom prst="straightConnector1">
            <a:avLst/>
          </a:prstGeom>
          <a:ln w="25400">
            <a:solidFill>
              <a:srgbClr val="CC6600"/>
            </a:solidFill>
            <a:headEnd type="diamond" w="lg" len="lg"/>
            <a:tailEnd type="diamond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ounded Rectangular Callout 28"/>
          <p:cNvSpPr/>
          <p:nvPr/>
        </p:nvSpPr>
        <p:spPr>
          <a:xfrm>
            <a:off x="5619750" y="3276600"/>
            <a:ext cx="1752600" cy="304800"/>
          </a:xfrm>
          <a:prstGeom prst="wedgeRoundRectCallout">
            <a:avLst>
              <a:gd name="adj1" fmla="val -21620"/>
              <a:gd name="adj2" fmla="val -44884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chunk size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1447800" y="2743200"/>
            <a:ext cx="871537" cy="685800"/>
          </a:xfrm>
          <a:prstGeom prst="straightConnector1">
            <a:avLst/>
          </a:prstGeom>
          <a:ln w="25400">
            <a:solidFill>
              <a:srgbClr val="CC6600"/>
            </a:solidFill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2200275" y="2743200"/>
            <a:ext cx="2371725" cy="895350"/>
          </a:xfrm>
          <a:prstGeom prst="straightConnector1">
            <a:avLst/>
          </a:prstGeom>
          <a:ln w="25400">
            <a:solidFill>
              <a:srgbClr val="CC6600"/>
            </a:solidFill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3200400" y="3590925"/>
            <a:ext cx="0" cy="2867025"/>
          </a:xfrm>
          <a:prstGeom prst="straightConnector1">
            <a:avLst/>
          </a:prstGeom>
          <a:ln w="25400">
            <a:solidFill>
              <a:srgbClr val="CC6600"/>
            </a:solidFill>
            <a:headEnd type="diamond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3358891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Gumov</a:t>
            </a:r>
            <a:r>
              <a:rPr lang="cs-CZ" dirty="0"/>
              <a:t>é p</a:t>
            </a:r>
            <a:r>
              <a:rPr lang="en-US" dirty="0"/>
              <a:t>ole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" y="875731"/>
            <a:ext cx="3733800" cy="3108543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template&lt;</a:t>
            </a:r>
            <a:r>
              <a:rPr lang="en-US" sz="1400" dirty="0" err="1"/>
              <a:t>typename</a:t>
            </a:r>
            <a:r>
              <a:rPr lang="en-US" sz="1400" dirty="0"/>
              <a:t> T&gt; class Pole {</a:t>
            </a:r>
          </a:p>
          <a:p>
            <a:r>
              <a:rPr lang="en-US" sz="1400" dirty="0"/>
              <a:t>public:</a:t>
            </a:r>
          </a:p>
          <a:p>
            <a:r>
              <a:rPr lang="en-US" sz="1400" dirty="0"/>
              <a:t>    Pole( </a:t>
            </a:r>
            <a:r>
              <a:rPr lang="en-US" sz="1400" dirty="0" err="1"/>
              <a:t>size_t</a:t>
            </a:r>
            <a:r>
              <a:rPr lang="en-US" sz="1400" dirty="0"/>
              <a:t> chunk = 100) : .... {}</a:t>
            </a:r>
          </a:p>
          <a:p>
            <a:r>
              <a:rPr lang="en-US" sz="1400" dirty="0"/>
              <a:t>    void </a:t>
            </a:r>
            <a:r>
              <a:rPr lang="en-US" sz="1400" dirty="0" err="1"/>
              <a:t>push_back</a:t>
            </a:r>
            <a:r>
              <a:rPr lang="en-US" sz="1400" dirty="0"/>
              <a:t>( </a:t>
            </a:r>
            <a:r>
              <a:rPr lang="en-US" sz="1400" dirty="0" err="1"/>
              <a:t>const</a:t>
            </a:r>
            <a:r>
              <a:rPr lang="en-US" sz="1400" dirty="0"/>
              <a:t> T&amp; x) {}</a:t>
            </a:r>
          </a:p>
          <a:p>
            <a:r>
              <a:rPr lang="en-US" sz="1400" dirty="0"/>
              <a:t>    T&amp; operator[] ( </a:t>
            </a:r>
            <a:r>
              <a:rPr lang="en-US" sz="1400" dirty="0" err="1"/>
              <a:t>size_t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) { return </a:t>
            </a:r>
            <a:r>
              <a:rPr lang="en-US" sz="1400" dirty="0">
                <a:solidFill>
                  <a:srgbClr val="7030A0"/>
                </a:solidFill>
              </a:rPr>
              <a:t>.... </a:t>
            </a:r>
            <a:r>
              <a:rPr lang="en-US" sz="1400" dirty="0"/>
              <a:t>}</a:t>
            </a:r>
          </a:p>
          <a:p>
            <a:r>
              <a:rPr lang="en-US" sz="1400" dirty="0"/>
              <a:t>    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T&amp; at(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size_t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i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) { check(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i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); return .... }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   </a:t>
            </a:r>
            <a:r>
              <a:rPr lang="en-US" sz="1400" dirty="0">
                <a:solidFill>
                  <a:srgbClr val="0000FF"/>
                </a:solidFill>
              </a:rPr>
              <a:t>iterator begin() { return iterator( ...); } </a:t>
            </a:r>
          </a:p>
          <a:p>
            <a:r>
              <a:rPr lang="en-US" sz="1400" dirty="0">
                <a:solidFill>
                  <a:srgbClr val="0000FF"/>
                </a:solidFill>
              </a:rPr>
              <a:t>    iterator end() { return iterator( ...); }</a:t>
            </a:r>
          </a:p>
          <a:p>
            <a:r>
              <a:rPr lang="en-US" sz="1400" dirty="0"/>
              <a:t>private: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   void check(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size_t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i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) {}</a:t>
            </a:r>
          </a:p>
          <a:p>
            <a:r>
              <a:rPr lang="en-US" sz="1400" dirty="0"/>
              <a:t>    void resize( </a:t>
            </a:r>
            <a:r>
              <a:rPr lang="en-US" sz="1400" dirty="0" err="1"/>
              <a:t>size_t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) {}</a:t>
            </a:r>
          </a:p>
          <a:p>
            <a:r>
              <a:rPr lang="en-US" sz="1400" dirty="0"/>
              <a:t>    ....</a:t>
            </a:r>
          </a:p>
          <a:p>
            <a:r>
              <a:rPr lang="en-US" sz="1400" dirty="0">
                <a:solidFill>
                  <a:srgbClr val="996600"/>
                </a:solidFill>
              </a:rPr>
              <a:t>    vector&lt; </a:t>
            </a:r>
            <a:r>
              <a:rPr lang="en-US" sz="1400" dirty="0" err="1">
                <a:solidFill>
                  <a:srgbClr val="996600"/>
                </a:solidFill>
              </a:rPr>
              <a:t>unique_ptr</a:t>
            </a:r>
            <a:r>
              <a:rPr lang="en-US" sz="1400" dirty="0">
                <a:solidFill>
                  <a:srgbClr val="996600"/>
                </a:solidFill>
              </a:rPr>
              <a:t>&lt;T[]&gt;&gt; </a:t>
            </a:r>
            <a:r>
              <a:rPr lang="en-US" sz="1400" dirty="0" err="1"/>
              <a:t>hrabe</a:t>
            </a:r>
            <a:r>
              <a:rPr lang="en-US" sz="1400" dirty="0"/>
              <a:t>_;</a:t>
            </a:r>
          </a:p>
          <a:p>
            <a:r>
              <a:rPr lang="en-US" sz="1400" dirty="0"/>
              <a:t>};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733800" y="4191000"/>
            <a:ext cx="5105400" cy="2031325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class </a:t>
            </a:r>
            <a:r>
              <a:rPr lang="en-US" sz="1400" dirty="0">
                <a:solidFill>
                  <a:srgbClr val="0000FF"/>
                </a:solidFill>
              </a:rPr>
              <a:t>iterator</a:t>
            </a:r>
            <a:r>
              <a:rPr lang="en-US" sz="1400" dirty="0"/>
              <a:t> {</a:t>
            </a:r>
          </a:p>
          <a:p>
            <a:r>
              <a:rPr lang="en-US" sz="1400" dirty="0"/>
              <a:t>    iterator() : .... {}</a:t>
            </a:r>
          </a:p>
          <a:p>
            <a:r>
              <a:rPr lang="en-US" sz="1400" dirty="0"/>
              <a:t>    iterator( </a:t>
            </a:r>
            <a:r>
              <a:rPr lang="en-US" sz="1400" dirty="0" err="1"/>
              <a:t>const</a:t>
            </a:r>
            <a:r>
              <a:rPr lang="en-US" sz="1400" dirty="0"/>
              <a:t> iterator&amp; it) : .... {}</a:t>
            </a:r>
          </a:p>
          <a:p>
            <a:r>
              <a:rPr lang="en-US" sz="1400" dirty="0"/>
              <a:t>    iterator( ....) : .... {}</a:t>
            </a:r>
          </a:p>
          <a:p>
            <a:r>
              <a:rPr lang="en-US" sz="1400" dirty="0"/>
              <a:t>    T&amp; </a:t>
            </a:r>
            <a:r>
              <a:rPr lang="en-US" sz="1400" b="1" dirty="0"/>
              <a:t>operator*</a:t>
            </a:r>
            <a:r>
              <a:rPr lang="en-US" sz="1400" dirty="0"/>
              <a:t> () { return .... }</a:t>
            </a:r>
          </a:p>
          <a:p>
            <a:r>
              <a:rPr lang="en-US" sz="1400" dirty="0"/>
              <a:t>    bool </a:t>
            </a:r>
            <a:r>
              <a:rPr lang="en-US" sz="1400" b="1" dirty="0"/>
              <a:t>operator !=</a:t>
            </a:r>
            <a:r>
              <a:rPr lang="en-US" sz="1400" dirty="0"/>
              <a:t> ( </a:t>
            </a:r>
            <a:r>
              <a:rPr lang="en-US" sz="1400" dirty="0" err="1"/>
              <a:t>const</a:t>
            </a:r>
            <a:r>
              <a:rPr lang="en-US" sz="1400" dirty="0"/>
              <a:t> iterator&amp; it2 ) { return ....;  }</a:t>
            </a:r>
          </a:p>
          <a:p>
            <a:r>
              <a:rPr lang="en-US" sz="1400" dirty="0"/>
              <a:t>    iterator </a:t>
            </a:r>
            <a:r>
              <a:rPr lang="en-US" sz="1400" b="1" dirty="0"/>
              <a:t>operator++</a:t>
            </a:r>
            <a:r>
              <a:rPr lang="en-US" sz="1400" dirty="0"/>
              <a:t> () { ....; return *this; }</a:t>
            </a:r>
          </a:p>
          <a:p>
            <a:r>
              <a:rPr lang="en-US" sz="1400" dirty="0"/>
              <a:t>private:    ....</a:t>
            </a:r>
          </a:p>
          <a:p>
            <a:r>
              <a:rPr lang="en-US" sz="1400" dirty="0"/>
              <a:t>};</a:t>
            </a:r>
          </a:p>
        </p:txBody>
      </p:sp>
      <p:sp>
        <p:nvSpPr>
          <p:cNvPr id="8" name="Rounded Rectangular Callout 7"/>
          <p:cNvSpPr/>
          <p:nvPr/>
        </p:nvSpPr>
        <p:spPr>
          <a:xfrm>
            <a:off x="5029200" y="2312727"/>
            <a:ext cx="1752600" cy="403746"/>
          </a:xfrm>
          <a:prstGeom prst="wedgeRoundRectCallout">
            <a:avLst>
              <a:gd name="adj1" fmla="val -68099"/>
              <a:gd name="adj2" fmla="val 427510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Pole::iterator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5029200" y="2312727"/>
            <a:ext cx="1752600" cy="403746"/>
          </a:xfrm>
          <a:prstGeom prst="wedgeRoundRectCallout">
            <a:avLst>
              <a:gd name="adj1" fmla="val -120437"/>
              <a:gd name="adj2" fmla="val -29582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Pole::iterator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2" name="Arc 1"/>
          <p:cNvSpPr/>
          <p:nvPr/>
        </p:nvSpPr>
        <p:spPr>
          <a:xfrm>
            <a:off x="2895600" y="2590800"/>
            <a:ext cx="1447800" cy="3200400"/>
          </a:xfrm>
          <a:prstGeom prst="arc">
            <a:avLst/>
          </a:prstGeom>
          <a:ln w="60325">
            <a:solidFill>
              <a:srgbClr val="0000FF"/>
            </a:solidFill>
            <a:headEnd type="stealth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57200" y="4725381"/>
            <a:ext cx="2590800" cy="30777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Pole&lt;xyz&gt;::iterator </a:t>
            </a:r>
            <a:r>
              <a:rPr lang="en-US" sz="1400" dirty="0" err="1"/>
              <a:t>i</a:t>
            </a:r>
            <a:r>
              <a:rPr lang="en-US" sz="1400" dirty="0"/>
              <a:t> = ....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3E4A5ED-E6E4-4F05-B17C-857783C72D8F}"/>
              </a:ext>
            </a:extLst>
          </p:cNvPr>
          <p:cNvSpPr txBox="1"/>
          <p:nvPr/>
        </p:nvSpPr>
        <p:spPr>
          <a:xfrm>
            <a:off x="5418296" y="962869"/>
            <a:ext cx="2727008" cy="83099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cs-CZ" sz="2400" dirty="0" err="1"/>
              <a:t>Re</a:t>
            </a:r>
            <a:r>
              <a:rPr lang="cs-CZ" sz="2400" b="1" dirty="0" err="1"/>
              <a:t>CodEx</a:t>
            </a:r>
            <a:r>
              <a:rPr lang="cs-CZ" sz="2400" dirty="0"/>
              <a:t>:</a:t>
            </a:r>
            <a:br>
              <a:rPr lang="cs-CZ" sz="2400" dirty="0"/>
            </a:br>
            <a:r>
              <a:rPr lang="cs-CZ" sz="2400" dirty="0"/>
              <a:t>Gumové pole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332807834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Gumov</a:t>
            </a:r>
            <a:r>
              <a:rPr lang="cs-CZ" dirty="0"/>
              <a:t>é p</a:t>
            </a:r>
            <a:r>
              <a:rPr lang="en-US" dirty="0"/>
              <a:t>ole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" y="875731"/>
            <a:ext cx="8305800" cy="3108543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template&lt;</a:t>
            </a:r>
            <a:r>
              <a:rPr lang="en-US" sz="1400" dirty="0" err="1"/>
              <a:t>typename</a:t>
            </a:r>
            <a:r>
              <a:rPr lang="en-US" sz="1400" dirty="0"/>
              <a:t> T&gt; class Pole {</a:t>
            </a:r>
          </a:p>
          <a:p>
            <a:r>
              <a:rPr lang="en-US" sz="1400" dirty="0"/>
              <a:t>public:</a:t>
            </a:r>
          </a:p>
          <a:p>
            <a:r>
              <a:rPr lang="en-US" sz="1400" dirty="0"/>
              <a:t>    Pole( </a:t>
            </a:r>
            <a:r>
              <a:rPr lang="en-US" sz="1400" dirty="0" err="1"/>
              <a:t>size_t</a:t>
            </a:r>
            <a:r>
              <a:rPr lang="en-US" sz="1400" dirty="0"/>
              <a:t> chunk = 100) : chunk_(chunk), size_(0) {}</a:t>
            </a:r>
          </a:p>
          <a:p>
            <a:r>
              <a:rPr lang="en-US" sz="1400" dirty="0"/>
              <a:t>    void </a:t>
            </a:r>
            <a:r>
              <a:rPr lang="en-US" sz="1400" dirty="0" err="1"/>
              <a:t>push_back</a:t>
            </a:r>
            <a:r>
              <a:rPr lang="en-US" sz="1400" dirty="0"/>
              <a:t>( </a:t>
            </a:r>
            <a:r>
              <a:rPr lang="en-US" sz="1400" dirty="0" err="1"/>
              <a:t>const</a:t>
            </a:r>
            <a:r>
              <a:rPr lang="en-US" sz="1400" dirty="0"/>
              <a:t> T&amp; x) { </a:t>
            </a:r>
            <a:r>
              <a:rPr lang="en-US" sz="1400" dirty="0">
                <a:solidFill>
                  <a:srgbClr val="0000FF"/>
                </a:solidFill>
              </a:rPr>
              <a:t>resize( ++size_)</a:t>
            </a:r>
            <a:r>
              <a:rPr lang="en-US" sz="1400" dirty="0"/>
              <a:t>; (*this)[size_-1] = x;  }</a:t>
            </a:r>
          </a:p>
          <a:p>
            <a:r>
              <a:rPr lang="en-US" sz="1400" dirty="0"/>
              <a:t>    T&amp; operator[] ( </a:t>
            </a:r>
            <a:r>
              <a:rPr lang="en-US" sz="1400" dirty="0" err="1"/>
              <a:t>size_t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) { return </a:t>
            </a:r>
            <a:r>
              <a:rPr lang="en-US" sz="1400" dirty="0" err="1">
                <a:solidFill>
                  <a:srgbClr val="7030A0"/>
                </a:solidFill>
              </a:rPr>
              <a:t>hrabe</a:t>
            </a:r>
            <a:r>
              <a:rPr lang="en-US" sz="1400" dirty="0">
                <a:solidFill>
                  <a:srgbClr val="7030A0"/>
                </a:solidFill>
              </a:rPr>
              <a:t>_[</a:t>
            </a:r>
            <a:r>
              <a:rPr lang="en-US" sz="1400" dirty="0" err="1">
                <a:solidFill>
                  <a:srgbClr val="7030A0"/>
                </a:solidFill>
              </a:rPr>
              <a:t>i</a:t>
            </a:r>
            <a:r>
              <a:rPr lang="en-US" sz="1400" dirty="0">
                <a:solidFill>
                  <a:srgbClr val="7030A0"/>
                </a:solidFill>
              </a:rPr>
              <a:t> / chunk_][</a:t>
            </a:r>
            <a:r>
              <a:rPr lang="en-US" sz="1400" dirty="0" err="1">
                <a:solidFill>
                  <a:srgbClr val="7030A0"/>
                </a:solidFill>
              </a:rPr>
              <a:t>i%chunk</a:t>
            </a:r>
            <a:r>
              <a:rPr lang="en-US" sz="1400" dirty="0">
                <a:solidFill>
                  <a:srgbClr val="7030A0"/>
                </a:solidFill>
              </a:rPr>
              <a:t>_]; </a:t>
            </a:r>
            <a:r>
              <a:rPr lang="en-US" sz="1400" dirty="0"/>
              <a:t>}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   T&amp; at(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size_t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i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) { check(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i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); return (*this)[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i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]; }</a:t>
            </a:r>
          </a:p>
          <a:p>
            <a:r>
              <a:rPr lang="en-US" sz="1400" dirty="0"/>
              <a:t>private:</a:t>
            </a:r>
          </a:p>
          <a:p>
            <a:r>
              <a:rPr lang="en-US" sz="1400" dirty="0"/>
              <a:t>    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void check(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size_t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i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) { if (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i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&gt;= size_)  throw ....; }</a:t>
            </a:r>
          </a:p>
          <a:p>
            <a:r>
              <a:rPr lang="en-US" sz="1400" dirty="0"/>
              <a:t>    void resize( </a:t>
            </a:r>
            <a:r>
              <a:rPr lang="en-US" sz="1400" dirty="0" err="1"/>
              <a:t>size_t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) { for( </a:t>
            </a:r>
            <a:r>
              <a:rPr lang="en-US" sz="1400" dirty="0" err="1"/>
              <a:t>size_t</a:t>
            </a:r>
            <a:r>
              <a:rPr lang="en-US" sz="1400" dirty="0"/>
              <a:t> </a:t>
            </a:r>
            <a:r>
              <a:rPr lang="en-US" sz="1400" dirty="0">
                <a:solidFill>
                  <a:srgbClr val="0000FF"/>
                </a:solidFill>
              </a:rPr>
              <a:t>k = </a:t>
            </a:r>
            <a:r>
              <a:rPr lang="en-US" sz="1400" dirty="0" err="1">
                <a:solidFill>
                  <a:srgbClr val="0000FF"/>
                </a:solidFill>
              </a:rPr>
              <a:t>hrabe</a:t>
            </a:r>
            <a:r>
              <a:rPr lang="en-US" sz="1400" dirty="0">
                <a:solidFill>
                  <a:srgbClr val="0000FF"/>
                </a:solidFill>
              </a:rPr>
              <a:t>_.size(); k &lt;= </a:t>
            </a:r>
            <a:r>
              <a:rPr lang="en-US" sz="1400" dirty="0" err="1">
                <a:solidFill>
                  <a:srgbClr val="0000FF"/>
                </a:solidFill>
              </a:rPr>
              <a:t>i</a:t>
            </a:r>
            <a:r>
              <a:rPr lang="en-US" sz="1400" dirty="0">
                <a:solidFill>
                  <a:srgbClr val="0000FF"/>
                </a:solidFill>
              </a:rPr>
              <a:t> / chunk_; </a:t>
            </a:r>
            <a:r>
              <a:rPr lang="en-US" sz="1400" dirty="0"/>
              <a:t>++k)</a:t>
            </a:r>
          </a:p>
          <a:p>
            <a:r>
              <a:rPr lang="en-US" sz="1400" dirty="0"/>
              <a:t>        </a:t>
            </a:r>
            <a:r>
              <a:rPr lang="en-US" sz="1400" dirty="0" err="1">
                <a:solidFill>
                  <a:srgbClr val="008000"/>
                </a:solidFill>
              </a:rPr>
              <a:t>hrabe</a:t>
            </a:r>
            <a:r>
              <a:rPr lang="en-US" sz="1400" dirty="0">
                <a:solidFill>
                  <a:srgbClr val="008000"/>
                </a:solidFill>
              </a:rPr>
              <a:t>_.</a:t>
            </a:r>
            <a:r>
              <a:rPr lang="en-US" sz="1400" dirty="0" err="1">
                <a:solidFill>
                  <a:srgbClr val="008000"/>
                </a:solidFill>
              </a:rPr>
              <a:t>push_back</a:t>
            </a:r>
            <a:r>
              <a:rPr lang="en-US" sz="1400" dirty="0">
                <a:solidFill>
                  <a:srgbClr val="008000"/>
                </a:solidFill>
              </a:rPr>
              <a:t>( </a:t>
            </a:r>
            <a:r>
              <a:rPr lang="en-US" sz="1400" dirty="0" err="1">
                <a:solidFill>
                  <a:srgbClr val="008000"/>
                </a:solidFill>
              </a:rPr>
              <a:t>make_unique</a:t>
            </a:r>
            <a:r>
              <a:rPr lang="en-US" sz="1400" dirty="0">
                <a:solidFill>
                  <a:srgbClr val="008000"/>
                </a:solidFill>
              </a:rPr>
              <a:t>&lt; T[]&gt;(chunk_));</a:t>
            </a:r>
            <a:r>
              <a:rPr lang="en-US" sz="1400" dirty="0"/>
              <a:t> }</a:t>
            </a:r>
          </a:p>
          <a:p>
            <a:r>
              <a:rPr lang="en-US" sz="1400" dirty="0"/>
              <a:t>    </a:t>
            </a:r>
            <a:r>
              <a:rPr lang="en-US" sz="1400" dirty="0" err="1"/>
              <a:t>size_t</a:t>
            </a:r>
            <a:r>
              <a:rPr lang="en-US" sz="1400" dirty="0"/>
              <a:t> chunk_;</a:t>
            </a:r>
          </a:p>
          <a:p>
            <a:r>
              <a:rPr lang="en-US" sz="1400" dirty="0"/>
              <a:t>    </a:t>
            </a:r>
            <a:r>
              <a:rPr lang="en-US" sz="1400" dirty="0" err="1"/>
              <a:t>size_t</a:t>
            </a:r>
            <a:r>
              <a:rPr lang="en-US" sz="1400" dirty="0"/>
              <a:t> size_;</a:t>
            </a:r>
          </a:p>
          <a:p>
            <a:r>
              <a:rPr lang="en-US" sz="1400" dirty="0"/>
              <a:t>    </a:t>
            </a:r>
            <a:r>
              <a:rPr lang="en-US" sz="1400" dirty="0">
                <a:solidFill>
                  <a:srgbClr val="996600"/>
                </a:solidFill>
              </a:rPr>
              <a:t>vector&lt; </a:t>
            </a:r>
            <a:r>
              <a:rPr lang="en-US" sz="1400" dirty="0" err="1">
                <a:solidFill>
                  <a:srgbClr val="996600"/>
                </a:solidFill>
              </a:rPr>
              <a:t>unique_ptr</a:t>
            </a:r>
            <a:r>
              <a:rPr lang="en-US" sz="1400" dirty="0">
                <a:solidFill>
                  <a:srgbClr val="996600"/>
                </a:solidFill>
              </a:rPr>
              <a:t>&lt;T[]&gt;&gt; </a:t>
            </a:r>
            <a:r>
              <a:rPr lang="en-US" sz="1400" dirty="0" err="1"/>
              <a:t>hrabe</a:t>
            </a:r>
            <a:r>
              <a:rPr lang="en-US" sz="1400" dirty="0"/>
              <a:t>_;</a:t>
            </a:r>
          </a:p>
          <a:p>
            <a:r>
              <a:rPr lang="en-US" sz="1400" dirty="0"/>
              <a:t>};</a:t>
            </a:r>
          </a:p>
        </p:txBody>
      </p:sp>
      <p:sp>
        <p:nvSpPr>
          <p:cNvPr id="5" name="Rounded Rectangular Callout 4"/>
          <p:cNvSpPr/>
          <p:nvPr/>
        </p:nvSpPr>
        <p:spPr>
          <a:xfrm>
            <a:off x="5791200" y="3352800"/>
            <a:ext cx="1752600" cy="403746"/>
          </a:xfrm>
          <a:prstGeom prst="wedgeRoundRectCallout">
            <a:avLst>
              <a:gd name="adj1" fmla="val -87360"/>
              <a:gd name="adj2" fmla="val -125929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≈ new T[chunk_]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3505200" y="4343400"/>
            <a:ext cx="3657600" cy="609600"/>
          </a:xfrm>
          <a:prstGeom prst="wedgeRoundRectCallout">
            <a:avLst>
              <a:gd name="adj1" fmla="val -44396"/>
              <a:gd name="adj2" fmla="val -246063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1"/>
                </a:solidFill>
              </a:rPr>
              <a:t>auto p = </a:t>
            </a:r>
            <a:r>
              <a:rPr lang="en-US" sz="1400" dirty="0" err="1">
                <a:solidFill>
                  <a:schemeClr val="tx1"/>
                </a:solidFill>
              </a:rPr>
              <a:t>make_unique</a:t>
            </a:r>
            <a:r>
              <a:rPr lang="en-US" sz="1400" dirty="0">
                <a:solidFill>
                  <a:schemeClr val="tx1"/>
                </a:solidFill>
              </a:rPr>
              <a:t>&lt; T[]&gt;(chunk_)); </a:t>
            </a:r>
          </a:p>
          <a:p>
            <a:r>
              <a:rPr lang="cs-CZ" sz="1400" dirty="0">
                <a:ln w="19050">
                  <a:noFill/>
                </a:ln>
                <a:solidFill>
                  <a:schemeClr val="tx1"/>
                </a:solidFill>
              </a:rPr>
              <a:t>hrabe_.push_back</a:t>
            </a:r>
            <a:r>
              <a:rPr lang="en-US" sz="1400" dirty="0">
                <a:ln w="19050">
                  <a:noFill/>
                </a:ln>
                <a:solidFill>
                  <a:schemeClr val="tx1"/>
                </a:solidFill>
              </a:rPr>
              <a:t>( move( p));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79296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146DA30-7CEF-4FBA-AEF0-DA046ED732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 err="1"/>
              <a:t>Ověřte</a:t>
            </a:r>
            <a:r>
              <a:rPr lang="en-GB" dirty="0"/>
              <a:t> </a:t>
            </a:r>
            <a:r>
              <a:rPr lang="en-GB" dirty="0" err="1"/>
              <a:t>přístup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repozitář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GitLabu</a:t>
            </a:r>
            <a:endParaRPr lang="en-GB" dirty="0"/>
          </a:p>
          <a:p>
            <a:pPr lvl="1"/>
            <a:r>
              <a:rPr lang="en-GB" dirty="0" err="1"/>
              <a:t>Ozvěte</a:t>
            </a:r>
            <a:r>
              <a:rPr lang="en-GB" dirty="0"/>
              <a:t> se v </a:t>
            </a:r>
            <a:r>
              <a:rPr lang="en-GB" dirty="0" err="1"/>
              <a:t>případě</a:t>
            </a:r>
            <a:r>
              <a:rPr lang="en-GB" dirty="0"/>
              <a:t> </a:t>
            </a:r>
            <a:r>
              <a:rPr lang="en-GB" dirty="0" err="1"/>
              <a:t>problémů</a:t>
            </a:r>
            <a:endParaRPr lang="en-GB" dirty="0"/>
          </a:p>
          <a:p>
            <a:endParaRPr lang="en-GB" dirty="0"/>
          </a:p>
          <a:p>
            <a:r>
              <a:rPr lang="en-GB" dirty="0" err="1"/>
              <a:t>Domluva</a:t>
            </a:r>
            <a:r>
              <a:rPr lang="en-GB" dirty="0"/>
              <a:t> </a:t>
            </a:r>
            <a:r>
              <a:rPr lang="en-GB" dirty="0" err="1"/>
              <a:t>tématu</a:t>
            </a:r>
            <a:r>
              <a:rPr lang="en-GB" dirty="0"/>
              <a:t> </a:t>
            </a:r>
            <a:r>
              <a:rPr lang="en-GB" dirty="0" err="1"/>
              <a:t>během</a:t>
            </a:r>
            <a:r>
              <a:rPr lang="en-GB" dirty="0"/>
              <a:t> </a:t>
            </a:r>
            <a:r>
              <a:rPr lang="en-GB" dirty="0" err="1"/>
              <a:t>listopadu-prosince</a:t>
            </a:r>
            <a:endParaRPr lang="en-GB" dirty="0"/>
          </a:p>
          <a:p>
            <a:pPr lvl="1"/>
            <a:r>
              <a:rPr lang="en-GB" dirty="0" err="1"/>
              <a:t>Nejlépe</a:t>
            </a:r>
            <a:r>
              <a:rPr lang="en-GB" dirty="0"/>
              <a:t> </a:t>
            </a:r>
            <a:r>
              <a:rPr lang="en-GB" dirty="0" err="1"/>
              <a:t>domluvit</a:t>
            </a:r>
            <a:r>
              <a:rPr lang="en-GB" dirty="0"/>
              <a:t> </a:t>
            </a:r>
            <a:r>
              <a:rPr lang="en-GB" dirty="0" err="1"/>
              <a:t>předem</a:t>
            </a:r>
            <a:r>
              <a:rPr lang="en-GB" dirty="0"/>
              <a:t> </a:t>
            </a:r>
            <a:r>
              <a:rPr lang="en-GB" dirty="0" err="1"/>
              <a:t>ústně</a:t>
            </a:r>
            <a:r>
              <a:rPr lang="en-GB" dirty="0"/>
              <a:t> a </a:t>
            </a:r>
            <a:r>
              <a:rPr lang="en-GB" dirty="0" err="1"/>
              <a:t>pak</a:t>
            </a:r>
            <a:r>
              <a:rPr lang="en-GB" dirty="0"/>
              <a:t> </a:t>
            </a:r>
            <a:r>
              <a:rPr lang="en-GB" dirty="0" err="1"/>
              <a:t>poslat</a:t>
            </a:r>
            <a:r>
              <a:rPr lang="en-GB" dirty="0"/>
              <a:t> </a:t>
            </a:r>
            <a:r>
              <a:rPr lang="en-GB" dirty="0" err="1"/>
              <a:t>mailem</a:t>
            </a:r>
            <a:r>
              <a:rPr lang="en-GB" dirty="0"/>
              <a:t> (</a:t>
            </a:r>
            <a:r>
              <a:rPr lang="en-GB" dirty="0" err="1"/>
              <a:t>ať</a:t>
            </a:r>
            <a:r>
              <a:rPr lang="en-GB" dirty="0"/>
              <a:t> </a:t>
            </a:r>
            <a:r>
              <a:rPr lang="en-GB" dirty="0" err="1"/>
              <a:t>máme</a:t>
            </a:r>
            <a:r>
              <a:rPr lang="en-GB" dirty="0"/>
              <a:t> </a:t>
            </a:r>
            <a:r>
              <a:rPr lang="en-GB" dirty="0" err="1"/>
              <a:t>důkazy</a:t>
            </a:r>
            <a:r>
              <a:rPr lang="en-GB" dirty="0"/>
              <a:t>)</a:t>
            </a:r>
          </a:p>
          <a:p>
            <a:endParaRPr lang="en-GB" dirty="0"/>
          </a:p>
          <a:p>
            <a:r>
              <a:rPr lang="en-GB" dirty="0"/>
              <a:t>Je </a:t>
            </a:r>
            <a:r>
              <a:rPr lang="en-GB" dirty="0" err="1"/>
              <a:t>možné</a:t>
            </a:r>
            <a:r>
              <a:rPr lang="en-GB" dirty="0"/>
              <a:t> </a:t>
            </a:r>
            <a:r>
              <a:rPr lang="en-GB" dirty="0" err="1"/>
              <a:t>vyvíjet</a:t>
            </a:r>
            <a:r>
              <a:rPr lang="en-GB" dirty="0"/>
              <a:t> </a:t>
            </a:r>
            <a:r>
              <a:rPr lang="en-GB" dirty="0" err="1"/>
              <a:t>přímo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GitLabu</a:t>
            </a:r>
            <a:r>
              <a:rPr lang="en-GB" dirty="0"/>
              <a:t>, </a:t>
            </a:r>
            <a:r>
              <a:rPr lang="en-GB" dirty="0" err="1"/>
              <a:t>nebo</a:t>
            </a:r>
            <a:r>
              <a:rPr lang="en-GB" dirty="0"/>
              <a:t> tam </a:t>
            </a:r>
            <a:r>
              <a:rPr lang="en-GB" dirty="0" err="1"/>
              <a:t>jen</a:t>
            </a:r>
            <a:r>
              <a:rPr lang="en-GB" dirty="0"/>
              <a:t> </a:t>
            </a:r>
            <a:r>
              <a:rPr lang="en-GB" dirty="0" err="1"/>
              <a:t>pushnout</a:t>
            </a:r>
            <a:r>
              <a:rPr lang="en-GB" dirty="0"/>
              <a:t> </a:t>
            </a:r>
            <a:r>
              <a:rPr lang="en-GB" dirty="0" err="1"/>
              <a:t>výsledek</a:t>
            </a:r>
            <a:endParaRPr lang="en-GB" dirty="0"/>
          </a:p>
          <a:p>
            <a:endParaRPr lang="en-GB" dirty="0"/>
          </a:p>
          <a:p>
            <a:r>
              <a:rPr lang="en-GB" b="1" dirty="0" err="1"/>
              <a:t>Necommitujte</a:t>
            </a:r>
            <a:r>
              <a:rPr lang="en-GB" b="1" dirty="0"/>
              <a:t> </a:t>
            </a:r>
            <a:r>
              <a:rPr lang="en-GB" b="1" dirty="0" err="1"/>
              <a:t>generované</a:t>
            </a:r>
            <a:r>
              <a:rPr lang="en-GB" b="1" dirty="0"/>
              <a:t> </a:t>
            </a:r>
            <a:r>
              <a:rPr lang="en-GB" b="1" dirty="0" err="1"/>
              <a:t>soubory</a:t>
            </a:r>
            <a:r>
              <a:rPr lang="en-GB" dirty="0"/>
              <a:t>: .</a:t>
            </a:r>
            <a:r>
              <a:rPr lang="en-GB" dirty="0" err="1"/>
              <a:t>gitignore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810B808-A1B6-45AB-8597-63BF9E730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/>
              <a:t>Zápočtové</a:t>
            </a:r>
            <a:r>
              <a:rPr lang="en-GB" dirty="0"/>
              <a:t> </a:t>
            </a:r>
            <a:r>
              <a:rPr lang="en-GB" dirty="0" err="1"/>
              <a:t>programy</a:t>
            </a:r>
            <a:r>
              <a:rPr lang="cs-CZ" dirty="0"/>
              <a:t> – aktuální </a:t>
            </a:r>
            <a:r>
              <a:rPr lang="cs-CZ" dirty="0" err="1"/>
              <a:t>info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2244627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A910FC1-FFE8-4D4C-9C89-5C5AD9269D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Derivace funkcí v infixu</a:t>
            </a:r>
          </a:p>
          <a:p>
            <a:pPr marL="109728" indent="0">
              <a:buNone/>
            </a:pPr>
            <a:endParaRPr lang="cs-CZ" dirty="0"/>
          </a:p>
          <a:p>
            <a:r>
              <a:rPr lang="cs-CZ" dirty="0"/>
              <a:t>Maximálně </a:t>
            </a:r>
            <a:r>
              <a:rPr lang="cs-CZ" dirty="0">
                <a:solidFill>
                  <a:srgbClr val="0000FF"/>
                </a:solidFill>
              </a:rPr>
              <a:t>25 bodů	</a:t>
            </a:r>
            <a:endParaRPr lang="cs-CZ" dirty="0"/>
          </a:p>
          <a:p>
            <a:endParaRPr lang="cs-CZ" dirty="0"/>
          </a:p>
          <a:p>
            <a:r>
              <a:rPr lang="cs-CZ" dirty="0"/>
              <a:t>Deadline: </a:t>
            </a:r>
            <a:r>
              <a:rPr lang="en-GB" b="1" u="sng" dirty="0"/>
              <a:t>5</a:t>
            </a:r>
            <a:r>
              <a:rPr lang="cs-CZ" b="1" u="sng" dirty="0"/>
              <a:t>.1.20</a:t>
            </a:r>
            <a:r>
              <a:rPr lang="en-GB" b="1" u="sng" dirty="0"/>
              <a:t>20</a:t>
            </a:r>
            <a:r>
              <a:rPr lang="cs-CZ" b="1" u="sng" dirty="0"/>
              <a:t> 23:59</a:t>
            </a:r>
          </a:p>
          <a:p>
            <a:r>
              <a:rPr lang="cs-CZ" dirty="0"/>
              <a:t>Za každý započatý týden zpoždění </a:t>
            </a:r>
            <a:r>
              <a:rPr lang="cs-CZ" dirty="0">
                <a:solidFill>
                  <a:srgbClr val="FF0000"/>
                </a:solidFill>
              </a:rPr>
              <a:t>-10 bodů</a:t>
            </a:r>
            <a:endParaRPr lang="en-GB" dirty="0">
              <a:solidFill>
                <a:srgbClr val="FF0000"/>
              </a:solidFill>
            </a:endParaRPr>
          </a:p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D13DF00-2C3B-4C5C-919E-D76D7DC8F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Zadání 2. DÚ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C061AF-8E0E-485E-A003-3E33C29578D9}"/>
              </a:ext>
            </a:extLst>
          </p:cNvPr>
          <p:cNvSpPr txBox="1"/>
          <p:nvPr/>
        </p:nvSpPr>
        <p:spPr>
          <a:xfrm>
            <a:off x="1195387" y="4495800"/>
            <a:ext cx="6753225" cy="4616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cs-CZ" sz="2400" dirty="0" err="1"/>
              <a:t>Re</a:t>
            </a:r>
            <a:r>
              <a:rPr lang="cs-CZ" sz="2400" b="1" dirty="0" err="1"/>
              <a:t>CodEx</a:t>
            </a:r>
            <a:r>
              <a:rPr lang="cs-CZ" sz="2400" dirty="0"/>
              <a:t>: Domácí úkoly &gt;  „2. DÚ: Derivace“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054409061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B715355-1607-41D3-BD7C-9EABB57071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5867400"/>
          </a:xfrm>
        </p:spPr>
        <p:txBody>
          <a:bodyPr/>
          <a:lstStyle/>
          <a:p>
            <a:r>
              <a:rPr lang="cs-CZ" dirty="0"/>
              <a:t>Využijte </a:t>
            </a:r>
            <a:r>
              <a:rPr lang="cs-CZ" b="1" dirty="0"/>
              <a:t>polymorfismus</a:t>
            </a:r>
            <a:br>
              <a:rPr lang="cs-CZ" dirty="0"/>
            </a:br>
            <a:r>
              <a:rPr lang="cs-CZ" dirty="0"/>
              <a:t>(</a:t>
            </a:r>
            <a:r>
              <a:rPr lang="en-GB" dirty="0" err="1"/>
              <a:t>tj</a:t>
            </a:r>
            <a:r>
              <a:rPr lang="en-GB" dirty="0"/>
              <a:t>. </a:t>
            </a:r>
            <a:r>
              <a:rPr lang="en-GB" dirty="0" err="1"/>
              <a:t>virtuální</a:t>
            </a:r>
            <a:r>
              <a:rPr lang="en-GB" dirty="0"/>
              <a:t> </a:t>
            </a:r>
            <a:r>
              <a:rPr lang="en-GB" dirty="0" err="1"/>
              <a:t>metody</a:t>
            </a:r>
            <a:r>
              <a:rPr lang="en-GB" dirty="0"/>
              <a:t> </a:t>
            </a:r>
            <a:r>
              <a:rPr lang="cs-CZ" dirty="0"/>
              <a:t>namísto hromady switch</a:t>
            </a:r>
            <a:r>
              <a:rPr lang="en-GB" dirty="0"/>
              <a:t> a </a:t>
            </a:r>
            <a:r>
              <a:rPr lang="en-GB" dirty="0" err="1"/>
              <a:t>dynamic_castů</a:t>
            </a:r>
            <a:r>
              <a:rPr lang="cs-CZ" dirty="0"/>
              <a:t>)</a:t>
            </a:r>
          </a:p>
          <a:p>
            <a:r>
              <a:rPr lang="cs-CZ" dirty="0"/>
              <a:t>Správa paměti – možnosti:</a:t>
            </a:r>
          </a:p>
          <a:p>
            <a:pPr lvl="1"/>
            <a:r>
              <a:rPr lang="cs-CZ" dirty="0" err="1"/>
              <a:t>unique_ptr</a:t>
            </a:r>
            <a:r>
              <a:rPr lang="cs-CZ" dirty="0"/>
              <a:t> – známe, potřeba klonování</a:t>
            </a:r>
          </a:p>
          <a:p>
            <a:pPr lvl="1"/>
            <a:r>
              <a:rPr lang="cs-CZ" dirty="0" err="1"/>
              <a:t>shared_ptr</a:t>
            </a:r>
            <a:r>
              <a:rPr lang="cs-CZ" dirty="0"/>
              <a:t> – jednodušší sdílení podvýrazů</a:t>
            </a:r>
          </a:p>
          <a:p>
            <a:pPr lvl="2"/>
            <a:r>
              <a:rPr lang="cs-CZ" dirty="0"/>
              <a:t>Doporučuji se podívat na </a:t>
            </a:r>
            <a:r>
              <a:rPr lang="cs-CZ" dirty="0" err="1"/>
              <a:t>std</a:t>
            </a:r>
            <a:r>
              <a:rPr lang="cs-CZ" dirty="0"/>
              <a:t>::</a:t>
            </a:r>
            <a:r>
              <a:rPr lang="cs-CZ" dirty="0" err="1"/>
              <a:t>enable_shared_from_this</a:t>
            </a:r>
            <a:endParaRPr lang="cs-CZ" dirty="0"/>
          </a:p>
          <a:p>
            <a:pPr lvl="1"/>
            <a:r>
              <a:rPr lang="cs-CZ" dirty="0" err="1"/>
              <a:t>raw</a:t>
            </a:r>
            <a:r>
              <a:rPr lang="cs-CZ" dirty="0"/>
              <a:t> pointery – práce navíc, nedoporučuji, ale taky jde</a:t>
            </a:r>
          </a:p>
          <a:p>
            <a:pPr lvl="1"/>
            <a:r>
              <a:rPr lang="cs-CZ" dirty="0"/>
              <a:t>reference – moc nedávají smysl, leda by jejich alokace byla řešena nějak obskurně mimo</a:t>
            </a:r>
          </a:p>
          <a:p>
            <a:r>
              <a:rPr lang="cs-CZ" dirty="0"/>
              <a:t>Zpracování chyb při </a:t>
            </a:r>
            <a:r>
              <a:rPr lang="cs-CZ" dirty="0" err="1"/>
              <a:t>parsování</a:t>
            </a:r>
            <a:endParaRPr lang="cs-CZ" dirty="0"/>
          </a:p>
          <a:p>
            <a:pPr lvl="1"/>
            <a:r>
              <a:rPr lang="cs-CZ" dirty="0"/>
              <a:t>Jak ho rozdělit do více funkcí/metod, ale nezkomplikovat si jejich signaturu chybovým výstupem</a:t>
            </a:r>
            <a:br>
              <a:rPr lang="en-GB" dirty="0"/>
            </a:br>
            <a:r>
              <a:rPr lang="en-GB" dirty="0"/>
              <a:t>                 </a:t>
            </a:r>
            <a:r>
              <a:rPr lang="cs-CZ" dirty="0"/>
              <a:t>-&gt;</a:t>
            </a:r>
            <a:r>
              <a:rPr lang="en-GB" dirty="0"/>
              <a:t> </a:t>
            </a:r>
            <a:r>
              <a:rPr lang="en-GB" dirty="0" err="1"/>
              <a:t>může</a:t>
            </a:r>
            <a:r>
              <a:rPr lang="en-GB" dirty="0"/>
              <a:t> se </a:t>
            </a:r>
            <a:r>
              <a:rPr lang="en-GB" dirty="0" err="1"/>
              <a:t>hodit</a:t>
            </a:r>
            <a:r>
              <a:rPr lang="cs-CZ" dirty="0"/>
              <a:t> použití výjimek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9F71655-6627-4A4E-BF1A-FE3442640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Poznámky ke 2. DÚ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915841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C136FF2-33FB-4691-A68A-BDCB5F1A95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1</a:t>
            </a:r>
            <a:r>
              <a:rPr lang="en-GB" dirty="0"/>
              <a:t>1</a:t>
            </a:r>
            <a:r>
              <a:rPr lang="cs-CZ" dirty="0"/>
              <a:t>. cvičení:</a:t>
            </a:r>
            <a:br>
              <a:rPr lang="cs-CZ" dirty="0"/>
            </a:br>
            <a:r>
              <a:rPr lang="cs-CZ" dirty="0"/>
              <a:t>Virtuální metody,</a:t>
            </a:r>
            <a:br>
              <a:rPr lang="cs-CZ" dirty="0"/>
            </a:br>
            <a:r>
              <a:rPr lang="cs-CZ" dirty="0"/>
              <a:t>double </a:t>
            </a:r>
            <a:r>
              <a:rPr lang="cs-CZ" dirty="0" err="1"/>
              <a:t>dispatch</a:t>
            </a:r>
            <a:endParaRPr lang="en-GB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BFBA8AA-9A40-4A9E-A748-E10E0420EA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18. 12. 2019</a:t>
            </a:r>
          </a:p>
        </p:txBody>
      </p:sp>
    </p:spTree>
    <p:extLst>
      <p:ext uri="{BB962C8B-B14F-4D97-AF65-F5344CB8AC3E}">
        <p14:creationId xmlns:p14="http://schemas.microsoft.com/office/powerpoint/2010/main" val="915837848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78E274D-0616-44BA-88DA-D67D2C2943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Různé způsoby řešení</a:t>
            </a:r>
          </a:p>
          <a:p>
            <a:r>
              <a:rPr lang="cs-CZ" dirty="0"/>
              <a:t>Přímočaré řešení </a:t>
            </a:r>
            <a:r>
              <a:rPr lang="cs-CZ" dirty="0" err="1"/>
              <a:t>iterátoru</a:t>
            </a:r>
            <a:r>
              <a:rPr lang="cs-CZ" dirty="0"/>
              <a:t> (kontejner viz 10. </a:t>
            </a:r>
            <a:r>
              <a:rPr lang="cs-CZ" dirty="0" err="1"/>
              <a:t>cv</a:t>
            </a:r>
            <a:r>
              <a:rPr lang="cs-CZ" dirty="0"/>
              <a:t>.)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A3EC342-1D69-46BF-90E1-81D91ED3E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Poznatky: „Gumové pole“ (ještě do 7.1.)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2C546E0-ADF1-40BD-BD32-662AE958DF7A}"/>
              </a:ext>
            </a:extLst>
          </p:cNvPr>
          <p:cNvSpPr txBox="1"/>
          <p:nvPr/>
        </p:nvSpPr>
        <p:spPr>
          <a:xfrm>
            <a:off x="1028700" y="1981200"/>
            <a:ext cx="7086600" cy="4524315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GB" dirty="0"/>
              <a:t>template &lt;</a:t>
            </a:r>
            <a:r>
              <a:rPr lang="en-GB" dirty="0" err="1"/>
              <a:t>typename</a:t>
            </a:r>
            <a:r>
              <a:rPr lang="en-GB" dirty="0"/>
              <a:t> T&gt;</a:t>
            </a:r>
          </a:p>
          <a:p>
            <a:r>
              <a:rPr lang="en-GB" dirty="0"/>
              <a:t>class Pole&lt;T&gt;::iterator</a:t>
            </a:r>
          </a:p>
          <a:p>
            <a:r>
              <a:rPr lang="en-GB" dirty="0"/>
              <a:t>{</a:t>
            </a:r>
          </a:p>
          <a:p>
            <a:r>
              <a:rPr lang="en-GB" dirty="0"/>
              <a:t>public:</a:t>
            </a:r>
          </a:p>
          <a:p>
            <a:r>
              <a:rPr lang="en-GB" dirty="0"/>
              <a:t>  iterator() :p_(</a:t>
            </a:r>
            <a:r>
              <a:rPr lang="en-GB" dirty="0" err="1"/>
              <a:t>nullptr</a:t>
            </a:r>
            <a:r>
              <a:rPr lang="en-GB" dirty="0"/>
              <a:t>),</a:t>
            </a:r>
            <a:r>
              <a:rPr lang="en-GB" dirty="0" err="1"/>
              <a:t>i</a:t>
            </a:r>
            <a:r>
              <a:rPr lang="en-GB" dirty="0"/>
              <a:t>_(0) {};</a:t>
            </a:r>
          </a:p>
          <a:p>
            <a:r>
              <a:rPr lang="en-GB" dirty="0"/>
              <a:t>  iterator(</a:t>
            </a:r>
            <a:r>
              <a:rPr lang="en-GB" dirty="0" err="1"/>
              <a:t>const</a:t>
            </a:r>
            <a:r>
              <a:rPr lang="en-GB" dirty="0"/>
              <a:t> iterator&amp; it) :p_(</a:t>
            </a:r>
            <a:r>
              <a:rPr lang="en-GB" dirty="0" err="1"/>
              <a:t>it.p</a:t>
            </a:r>
            <a:r>
              <a:rPr lang="en-GB" dirty="0"/>
              <a:t>_),</a:t>
            </a:r>
            <a:r>
              <a:rPr lang="en-GB" dirty="0" err="1"/>
              <a:t>i</a:t>
            </a:r>
            <a:r>
              <a:rPr lang="en-GB" dirty="0"/>
              <a:t>_(</a:t>
            </a:r>
            <a:r>
              <a:rPr lang="en-GB" dirty="0" err="1"/>
              <a:t>it.i</a:t>
            </a:r>
            <a:r>
              <a:rPr lang="en-GB" dirty="0"/>
              <a:t>_) {};</a:t>
            </a:r>
          </a:p>
          <a:p>
            <a:r>
              <a:rPr lang="en-GB" dirty="0"/>
              <a:t>  iterator(Pole&lt;T&gt;&amp; p, </a:t>
            </a:r>
            <a:r>
              <a:rPr lang="en-GB" dirty="0" err="1"/>
              <a:t>size_t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) :p_(p), </a:t>
            </a:r>
            <a:r>
              <a:rPr lang="en-GB" dirty="0" err="1"/>
              <a:t>i</a:t>
            </a:r>
            <a:r>
              <a:rPr lang="en-GB" dirty="0"/>
              <a:t>_(</a:t>
            </a:r>
            <a:r>
              <a:rPr lang="en-GB" dirty="0" err="1"/>
              <a:t>i</a:t>
            </a:r>
            <a:r>
              <a:rPr lang="en-GB" dirty="0"/>
              <a:t>) {};</a:t>
            </a:r>
          </a:p>
          <a:p>
            <a:r>
              <a:rPr lang="en-GB" dirty="0"/>
              <a:t>  bool operator!=(</a:t>
            </a:r>
            <a:r>
              <a:rPr lang="en-GB" dirty="0" err="1"/>
              <a:t>const</a:t>
            </a:r>
            <a:r>
              <a:rPr lang="en-GB" dirty="0"/>
              <a:t> iterator&amp; it2) {</a:t>
            </a:r>
            <a:endParaRPr lang="cs-CZ" dirty="0"/>
          </a:p>
          <a:p>
            <a:r>
              <a:rPr lang="cs-CZ" dirty="0"/>
              <a:t>    </a:t>
            </a:r>
            <a:r>
              <a:rPr lang="en-GB" dirty="0"/>
              <a:t>return &amp;p_ != &amp;(it2.p_) || </a:t>
            </a:r>
            <a:r>
              <a:rPr lang="en-GB" dirty="0" err="1"/>
              <a:t>i</a:t>
            </a:r>
            <a:r>
              <a:rPr lang="en-GB" dirty="0"/>
              <a:t>_ != it2.i_;</a:t>
            </a:r>
            <a:endParaRPr lang="cs-CZ" dirty="0"/>
          </a:p>
          <a:p>
            <a:r>
              <a:rPr lang="cs-CZ" dirty="0"/>
              <a:t>  </a:t>
            </a:r>
            <a:r>
              <a:rPr lang="en-GB" dirty="0"/>
              <a:t>}</a:t>
            </a:r>
          </a:p>
          <a:p>
            <a:r>
              <a:rPr lang="en-GB" dirty="0"/>
              <a:t>  T&amp; operator*() { return p_[</a:t>
            </a:r>
            <a:r>
              <a:rPr lang="en-GB" dirty="0" err="1"/>
              <a:t>i</a:t>
            </a:r>
            <a:r>
              <a:rPr lang="en-GB" dirty="0"/>
              <a:t>_]; }</a:t>
            </a:r>
          </a:p>
          <a:p>
            <a:r>
              <a:rPr lang="en-GB" dirty="0"/>
              <a:t>  iterator operator++() { </a:t>
            </a:r>
            <a:r>
              <a:rPr lang="en-GB" dirty="0" err="1"/>
              <a:t>i</a:t>
            </a:r>
            <a:r>
              <a:rPr lang="en-GB" dirty="0"/>
              <a:t>_++; return *this; }</a:t>
            </a:r>
          </a:p>
          <a:p>
            <a:r>
              <a:rPr lang="en-GB" dirty="0"/>
              <a:t>private:</a:t>
            </a:r>
          </a:p>
          <a:p>
            <a:r>
              <a:rPr lang="en-GB" dirty="0"/>
              <a:t>  Pole&lt;T&gt;&amp; p_;</a:t>
            </a:r>
          </a:p>
          <a:p>
            <a:r>
              <a:rPr lang="en-GB" dirty="0"/>
              <a:t>  </a:t>
            </a:r>
            <a:r>
              <a:rPr lang="en-GB" dirty="0" err="1"/>
              <a:t>size_t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_;</a:t>
            </a:r>
          </a:p>
          <a:p>
            <a:r>
              <a:rPr lang="en-GB" dirty="0"/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2306421873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562600"/>
          </a:xfrm>
        </p:spPr>
        <p:txBody>
          <a:bodyPr>
            <a:normAutofit/>
          </a:bodyPr>
          <a:lstStyle/>
          <a:p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Konstruktory a destruktory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62200" y="1219200"/>
            <a:ext cx="3200400" cy="3108543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class A { </a:t>
            </a:r>
            <a:r>
              <a:rPr lang="cs-CZ" sz="1050" dirty="0"/>
              <a:t>public:</a:t>
            </a:r>
            <a:endParaRPr lang="cs-CZ" sz="1400" dirty="0"/>
          </a:p>
          <a:p>
            <a:r>
              <a:rPr lang="cs-CZ" sz="1400" dirty="0"/>
              <a:t>  </a:t>
            </a:r>
            <a:r>
              <a:rPr lang="en-US" sz="1400" dirty="0"/>
              <a:t>  </a:t>
            </a:r>
            <a:r>
              <a:rPr lang="cs-CZ" sz="1400" dirty="0"/>
              <a:t>A()</a:t>
            </a:r>
            <a:r>
              <a:rPr lang="en-US" sz="1400" dirty="0"/>
              <a:t>		</a:t>
            </a:r>
            <a:r>
              <a:rPr lang="cs-CZ" sz="1400" dirty="0"/>
              <a:t>{ x += 1; }</a:t>
            </a:r>
          </a:p>
          <a:p>
            <a:r>
              <a:rPr lang="en-US" sz="1400" dirty="0"/>
              <a:t>  </a:t>
            </a:r>
            <a:r>
              <a:rPr lang="cs-CZ" sz="1400" dirty="0"/>
              <a:t>  virtual ~A()</a:t>
            </a:r>
            <a:r>
              <a:rPr lang="en-US" sz="1400" dirty="0"/>
              <a:t>	</a:t>
            </a:r>
            <a:r>
              <a:rPr lang="cs-CZ" sz="1400" dirty="0"/>
              <a:t>{ x += 2; }</a:t>
            </a:r>
          </a:p>
          <a:p>
            <a:r>
              <a:rPr lang="cs-CZ" sz="1400" dirty="0"/>
              <a:t>};</a:t>
            </a:r>
          </a:p>
          <a:p>
            <a:r>
              <a:rPr lang="cs-CZ" sz="1400" dirty="0"/>
              <a:t>class B : </a:t>
            </a:r>
            <a:r>
              <a:rPr lang="cs-CZ" sz="1050" dirty="0"/>
              <a:t>public</a:t>
            </a:r>
            <a:r>
              <a:rPr lang="cs-CZ" sz="1400" dirty="0"/>
              <a:t> A { </a:t>
            </a:r>
            <a:r>
              <a:rPr lang="cs-CZ" sz="1050" dirty="0"/>
              <a:t>public:</a:t>
            </a:r>
          </a:p>
          <a:p>
            <a:r>
              <a:rPr lang="cs-CZ" sz="1400" dirty="0"/>
              <a:t>  </a:t>
            </a:r>
            <a:r>
              <a:rPr lang="en-US" sz="1400" dirty="0"/>
              <a:t>  </a:t>
            </a:r>
            <a:r>
              <a:rPr lang="cs-CZ" sz="1400" dirty="0"/>
              <a:t>B()</a:t>
            </a:r>
            <a:r>
              <a:rPr lang="en-US" sz="1400" dirty="0"/>
              <a:t>		</a:t>
            </a:r>
            <a:r>
              <a:rPr lang="cs-CZ" sz="1400" dirty="0"/>
              <a:t>{ x *= 2; }</a:t>
            </a:r>
          </a:p>
          <a:p>
            <a:r>
              <a:rPr lang="en-US" sz="1400" dirty="0"/>
              <a:t>  </a:t>
            </a:r>
            <a:r>
              <a:rPr lang="cs-CZ" sz="1400" dirty="0"/>
              <a:t>  virtual ~B()</a:t>
            </a:r>
            <a:r>
              <a:rPr lang="en-US" sz="1400" dirty="0"/>
              <a:t>	</a:t>
            </a:r>
            <a:r>
              <a:rPr lang="cs-CZ" sz="1400" dirty="0"/>
              <a:t>{ x *= 3; }</a:t>
            </a:r>
          </a:p>
          <a:p>
            <a:r>
              <a:rPr lang="cs-CZ" sz="1400" dirty="0"/>
              <a:t>};</a:t>
            </a:r>
          </a:p>
          <a:p>
            <a:r>
              <a:rPr lang="cs-CZ" sz="1400" dirty="0"/>
              <a:t> </a:t>
            </a:r>
          </a:p>
          <a:p>
            <a:r>
              <a:rPr lang="cs-CZ" sz="1400" dirty="0"/>
              <a:t>int x = 1;</a:t>
            </a:r>
          </a:p>
          <a:p>
            <a:r>
              <a:rPr lang="cs-CZ" sz="1400" dirty="0"/>
              <a:t>A *p = new B;</a:t>
            </a:r>
          </a:p>
          <a:p>
            <a:r>
              <a:rPr lang="cs-CZ" sz="1400" dirty="0"/>
              <a:t>cout </a:t>
            </a:r>
            <a:r>
              <a:rPr lang="en-US" sz="1400" dirty="0"/>
              <a:t>&lt;&lt;</a:t>
            </a:r>
            <a:r>
              <a:rPr lang="cs-CZ" sz="1400" dirty="0"/>
              <a:t> x</a:t>
            </a:r>
            <a:r>
              <a:rPr lang="en-US" sz="1400" dirty="0"/>
              <a:t>;</a:t>
            </a:r>
            <a:endParaRPr lang="cs-CZ" sz="1400" dirty="0"/>
          </a:p>
          <a:p>
            <a:r>
              <a:rPr lang="cs-CZ" sz="1400" dirty="0"/>
              <a:t>delete p;</a:t>
            </a:r>
          </a:p>
          <a:p>
            <a:r>
              <a:rPr lang="en-US" sz="1400" dirty="0" err="1"/>
              <a:t>cout</a:t>
            </a:r>
            <a:r>
              <a:rPr lang="en-US" sz="1400" dirty="0"/>
              <a:t> &lt;&lt;</a:t>
            </a:r>
            <a:r>
              <a:rPr lang="cs-CZ" sz="1400" dirty="0"/>
              <a:t> x</a:t>
            </a:r>
            <a:r>
              <a:rPr lang="en-US" sz="1400" dirty="0"/>
              <a:t>;</a:t>
            </a:r>
            <a:endParaRPr lang="cs-CZ" sz="1400" dirty="0"/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562600"/>
          </a:xfrm>
        </p:spPr>
        <p:txBody>
          <a:bodyPr>
            <a:normAutofit/>
          </a:bodyPr>
          <a:lstStyle/>
          <a:p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en-US" dirty="0" err="1"/>
              <a:t>Virtu</a:t>
            </a:r>
            <a:r>
              <a:rPr lang="cs-CZ" dirty="0"/>
              <a:t>ální metody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0" y="1219200"/>
            <a:ext cx="3429000" cy="4216539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class A { public:</a:t>
            </a:r>
          </a:p>
          <a:p>
            <a:r>
              <a:rPr lang="cs-CZ" sz="1400" dirty="0"/>
              <a:t>    virtual int f()	{ return 1; };</a:t>
            </a:r>
          </a:p>
          <a:p>
            <a:r>
              <a:rPr lang="cs-CZ" sz="1400" dirty="0"/>
              <a:t>    int g()		{ return 2; };</a:t>
            </a:r>
          </a:p>
          <a:p>
            <a:r>
              <a:rPr lang="cs-CZ" sz="1400" dirty="0"/>
              <a:t>    int h()		{ return f(); };</a:t>
            </a:r>
          </a:p>
          <a:p>
            <a:r>
              <a:rPr lang="cs-CZ" sz="1400" dirty="0"/>
              <a:t>    virtual int j()	{ return g(); };</a:t>
            </a:r>
          </a:p>
          <a:p>
            <a:r>
              <a:rPr lang="cs-CZ" sz="1400" dirty="0"/>
              <a:t>};</a:t>
            </a:r>
          </a:p>
          <a:p>
            <a:r>
              <a:rPr lang="cs-CZ" sz="1400" dirty="0"/>
              <a:t>class B : public A { public:</a:t>
            </a:r>
          </a:p>
          <a:p>
            <a:r>
              <a:rPr lang="cs-CZ" sz="1400" dirty="0"/>
              <a:t>    virtual int f()	{ return 3; };</a:t>
            </a:r>
          </a:p>
          <a:p>
            <a:r>
              <a:rPr lang="cs-CZ" sz="1400" dirty="0"/>
              <a:t>    int g()		{ return 4; };</a:t>
            </a:r>
          </a:p>
          <a:p>
            <a:r>
              <a:rPr lang="cs-CZ" sz="1400" dirty="0"/>
              <a:t>    int h()		{ return g(); };</a:t>
            </a:r>
          </a:p>
          <a:p>
            <a:r>
              <a:rPr lang="cs-CZ" sz="1400" dirty="0"/>
              <a:t>    virtual int j()	{ return f(); };</a:t>
            </a:r>
          </a:p>
          <a:p>
            <a:r>
              <a:rPr lang="cs-CZ" sz="1400" dirty="0"/>
              <a:t>};</a:t>
            </a:r>
          </a:p>
          <a:p>
            <a:r>
              <a:rPr lang="cs-CZ" sz="1400" dirty="0"/>
              <a:t>A x; B y;</a:t>
            </a:r>
          </a:p>
          <a:p>
            <a:r>
              <a:rPr lang="cs-CZ" sz="1400" dirty="0"/>
              <a:t>A * p = &amp;x; </a:t>
            </a:r>
          </a:p>
          <a:p>
            <a:r>
              <a:rPr lang="cs-CZ" sz="1400" dirty="0"/>
              <a:t>A * q = &amp;y; </a:t>
            </a:r>
          </a:p>
          <a:p>
            <a:r>
              <a:rPr lang="cs-CZ" sz="1400" dirty="0"/>
              <a:t>B * r = &amp;y;</a:t>
            </a:r>
          </a:p>
          <a:p>
            <a:r>
              <a:rPr lang="cs-CZ" sz="1400" dirty="0"/>
              <a:t> </a:t>
            </a:r>
          </a:p>
          <a:p>
            <a:r>
              <a:rPr lang="cs-CZ" sz="1400" dirty="0"/>
              <a:t>xy.fghj();</a:t>
            </a:r>
          </a:p>
          <a:p>
            <a:r>
              <a:rPr lang="cs-CZ" sz="1400" dirty="0"/>
              <a:t>pqr -&gt; fghj();</a:t>
            </a:r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3D2490C-8E2C-407C-86FB-578FD10E78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Problém:</a:t>
            </a:r>
          </a:p>
          <a:p>
            <a:pPr lvl="1"/>
            <a:r>
              <a:rPr lang="cs-CZ" dirty="0"/>
              <a:t>Metoda, která je „virtuální“ vzhledem ke dvěma parametrům, např.:</a:t>
            </a:r>
          </a:p>
          <a:p>
            <a:pPr lvl="1"/>
            <a:endParaRPr lang="cs-CZ" dirty="0"/>
          </a:p>
          <a:p>
            <a:pPr marL="393192" lvl="1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71180B1-316D-4FC8-9463-7FC0931CC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Double </a:t>
            </a:r>
            <a:r>
              <a:rPr lang="cs-CZ" dirty="0" err="1"/>
              <a:t>dispatch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6AA4D6-E4F2-4E4B-A27F-CF4DB4E8A652}"/>
              </a:ext>
            </a:extLst>
          </p:cNvPr>
          <p:cNvSpPr txBox="1"/>
          <p:nvPr/>
        </p:nvSpPr>
        <p:spPr>
          <a:xfrm>
            <a:off x="2019300" y="2286000"/>
            <a:ext cx="5105400" cy="30777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 err="1"/>
              <a:t>AbstractVal</a:t>
            </a:r>
            <a:r>
              <a:rPr lang="cs-CZ" sz="1400" dirty="0"/>
              <a:t>* </a:t>
            </a:r>
            <a:r>
              <a:rPr lang="cs-CZ" sz="1400" dirty="0" err="1"/>
              <a:t>Convert</a:t>
            </a:r>
            <a:r>
              <a:rPr lang="cs-CZ" sz="1400" dirty="0"/>
              <a:t>(</a:t>
            </a:r>
            <a:r>
              <a:rPr lang="cs-CZ" sz="1400" dirty="0" err="1"/>
              <a:t>AbstractVal</a:t>
            </a:r>
            <a:r>
              <a:rPr lang="cs-CZ" sz="1400" dirty="0"/>
              <a:t>* </a:t>
            </a:r>
            <a:r>
              <a:rPr lang="cs-CZ" sz="1400" dirty="0" err="1"/>
              <a:t>from</a:t>
            </a:r>
            <a:r>
              <a:rPr lang="cs-CZ" sz="1400" dirty="0"/>
              <a:t>, </a:t>
            </a:r>
            <a:r>
              <a:rPr lang="cs-CZ" sz="1400" dirty="0" err="1"/>
              <a:t>AbstractVal</a:t>
            </a:r>
            <a:r>
              <a:rPr lang="cs-CZ" sz="1400" dirty="0"/>
              <a:t>* to)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6CBA25-61F2-424F-8B62-87067135A843}"/>
              </a:ext>
            </a:extLst>
          </p:cNvPr>
          <p:cNvSpPr txBox="1"/>
          <p:nvPr/>
        </p:nvSpPr>
        <p:spPr>
          <a:xfrm>
            <a:off x="2937748" y="4041577"/>
            <a:ext cx="3268504" cy="83099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cs-CZ" sz="2400" dirty="0" err="1"/>
              <a:t>Re</a:t>
            </a:r>
            <a:r>
              <a:rPr lang="cs-CZ" sz="2400" b="1" dirty="0" err="1"/>
              <a:t>CodEx</a:t>
            </a:r>
            <a:r>
              <a:rPr lang="cs-CZ" sz="2400" dirty="0"/>
              <a:t>:</a:t>
            </a:r>
            <a:br>
              <a:rPr lang="cs-CZ" sz="2400" dirty="0"/>
            </a:br>
            <a:r>
              <a:rPr lang="cs-CZ" sz="2400" dirty="0"/>
              <a:t>Polymorfní konverze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903366681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C136FF2-33FB-4691-A68A-BDCB5F1A95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1</a:t>
            </a:r>
            <a:r>
              <a:rPr lang="en-GB" dirty="0"/>
              <a:t>2</a:t>
            </a:r>
            <a:r>
              <a:rPr lang="cs-CZ" dirty="0"/>
              <a:t>. cvičení:</a:t>
            </a:r>
            <a:br>
              <a:rPr lang="cs-CZ" dirty="0"/>
            </a:br>
            <a:r>
              <a:rPr lang="cs-CZ" dirty="0"/>
              <a:t>Výjimky, streamy a manipulátory</a:t>
            </a:r>
            <a:endParaRPr lang="en-GB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BFBA8AA-9A40-4A9E-A748-E10E0420EA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8. 1. 2020</a:t>
            </a:r>
          </a:p>
        </p:txBody>
      </p:sp>
    </p:spTree>
    <p:extLst>
      <p:ext uri="{BB962C8B-B14F-4D97-AF65-F5344CB8AC3E}">
        <p14:creationId xmlns:p14="http://schemas.microsoft.com/office/powerpoint/2010/main" val="3556316576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78E274D-0616-44BA-88DA-D67D2C2943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Double </a:t>
            </a:r>
            <a:r>
              <a:rPr lang="cs-CZ" dirty="0" err="1"/>
              <a:t>dispatch</a:t>
            </a:r>
            <a:r>
              <a:rPr lang="cs-CZ" dirty="0"/>
              <a:t> čistší než </a:t>
            </a:r>
            <a:r>
              <a:rPr lang="cs-CZ" dirty="0" err="1"/>
              <a:t>dynamic_cast</a:t>
            </a:r>
            <a:endParaRPr lang="cs-CZ" dirty="0"/>
          </a:p>
          <a:p>
            <a:r>
              <a:rPr lang="cs-CZ" dirty="0" err="1"/>
              <a:t>Fieldy</a:t>
            </a:r>
            <a:r>
              <a:rPr lang="cs-CZ" dirty="0"/>
              <a:t> mohly být public (není potřeba </a:t>
            </a:r>
            <a:r>
              <a:rPr lang="cs-CZ" dirty="0" err="1"/>
              <a:t>friend</a:t>
            </a:r>
            <a:r>
              <a:rPr lang="cs-CZ" dirty="0"/>
              <a:t>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A3EC342-1D69-46BF-90E1-81D91ED3E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Poznatky: „Polymorfní konverze“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2C546E0-ADF1-40BD-BD32-662AE958DF7A}"/>
              </a:ext>
            </a:extLst>
          </p:cNvPr>
          <p:cNvSpPr txBox="1"/>
          <p:nvPr/>
        </p:nvSpPr>
        <p:spPr>
          <a:xfrm>
            <a:off x="1028700" y="1981200"/>
            <a:ext cx="7086600" cy="4524315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GB" dirty="0"/>
              <a:t>class </a:t>
            </a:r>
            <a:r>
              <a:rPr lang="en-GB" dirty="0" err="1"/>
              <a:t>AbstractVal</a:t>
            </a:r>
            <a:r>
              <a:rPr lang="en-GB" dirty="0"/>
              <a:t> {</a:t>
            </a:r>
          </a:p>
          <a:p>
            <a:r>
              <a:rPr lang="en-GB" dirty="0"/>
              <a:t>public:</a:t>
            </a:r>
          </a:p>
          <a:p>
            <a:r>
              <a:rPr lang="en-GB" dirty="0"/>
              <a:t>    virtual ~</a:t>
            </a:r>
            <a:r>
              <a:rPr lang="en-GB" dirty="0" err="1"/>
              <a:t>AbstractVal</a:t>
            </a:r>
            <a:r>
              <a:rPr lang="en-GB" dirty="0"/>
              <a:t>() {}</a:t>
            </a:r>
          </a:p>
          <a:p>
            <a:r>
              <a:rPr lang="en-GB" dirty="0"/>
              <a:t>    virtual void print() = 0;</a:t>
            </a:r>
          </a:p>
          <a:p>
            <a:r>
              <a:rPr lang="en-GB" dirty="0"/>
              <a:t>    virtual void </a:t>
            </a:r>
            <a:r>
              <a:rPr lang="en-GB" dirty="0" err="1"/>
              <a:t>copyFrom</a:t>
            </a:r>
            <a:r>
              <a:rPr lang="en-GB" dirty="0"/>
              <a:t>(</a:t>
            </a:r>
            <a:r>
              <a:rPr lang="en-GB" dirty="0" err="1"/>
              <a:t>AbstractVal</a:t>
            </a:r>
            <a:r>
              <a:rPr lang="en-GB" dirty="0"/>
              <a:t>&amp; </a:t>
            </a:r>
            <a:r>
              <a:rPr lang="en-GB" dirty="0" err="1"/>
              <a:t>av</a:t>
            </a:r>
            <a:r>
              <a:rPr lang="en-GB" dirty="0"/>
              <a:t>) = 0;</a:t>
            </a:r>
          </a:p>
          <a:p>
            <a:r>
              <a:rPr lang="en-GB" dirty="0"/>
              <a:t>    virtual void </a:t>
            </a:r>
            <a:r>
              <a:rPr lang="en-GB" dirty="0" err="1"/>
              <a:t>copyTo</a:t>
            </a:r>
            <a:r>
              <a:rPr lang="en-GB" dirty="0"/>
              <a:t>(</a:t>
            </a:r>
            <a:r>
              <a:rPr lang="en-GB" dirty="0" err="1"/>
              <a:t>IntVal</a:t>
            </a:r>
            <a:r>
              <a:rPr lang="en-GB" dirty="0"/>
              <a:t>&amp;) = 0;</a:t>
            </a:r>
          </a:p>
          <a:p>
            <a:r>
              <a:rPr lang="en-GB" dirty="0"/>
              <a:t>    virtual void </a:t>
            </a:r>
            <a:r>
              <a:rPr lang="en-GB" dirty="0" err="1"/>
              <a:t>copyTo</a:t>
            </a:r>
            <a:r>
              <a:rPr lang="en-GB" dirty="0"/>
              <a:t>(</a:t>
            </a:r>
            <a:r>
              <a:rPr lang="en-GB" dirty="0" err="1"/>
              <a:t>StringVal</a:t>
            </a:r>
            <a:r>
              <a:rPr lang="en-GB" dirty="0"/>
              <a:t>&amp;) = 0;</a:t>
            </a:r>
          </a:p>
          <a:p>
            <a:r>
              <a:rPr lang="en-GB" dirty="0"/>
              <a:t>};</a:t>
            </a:r>
            <a:endParaRPr lang="cs-CZ" dirty="0"/>
          </a:p>
          <a:p>
            <a:r>
              <a:rPr lang="en-GB" dirty="0"/>
              <a:t>class </a:t>
            </a:r>
            <a:r>
              <a:rPr lang="en-GB" dirty="0" err="1"/>
              <a:t>IntVal</a:t>
            </a:r>
            <a:r>
              <a:rPr lang="en-GB" dirty="0"/>
              <a:t> : public </a:t>
            </a:r>
            <a:r>
              <a:rPr lang="en-GB" dirty="0" err="1"/>
              <a:t>AbstractVal</a:t>
            </a:r>
            <a:r>
              <a:rPr lang="en-GB" dirty="0"/>
              <a:t> {</a:t>
            </a:r>
          </a:p>
          <a:p>
            <a:r>
              <a:rPr lang="en-GB" dirty="0"/>
              <a:t>public:</a:t>
            </a:r>
          </a:p>
          <a:p>
            <a:r>
              <a:rPr lang="cs-CZ" dirty="0"/>
              <a:t>    </a:t>
            </a:r>
            <a:r>
              <a:rPr lang="en-GB" dirty="0"/>
              <a:t>void </a:t>
            </a:r>
            <a:r>
              <a:rPr lang="en-GB" dirty="0" err="1"/>
              <a:t>copyFrom</a:t>
            </a:r>
            <a:r>
              <a:rPr lang="en-GB" dirty="0"/>
              <a:t>(</a:t>
            </a:r>
            <a:r>
              <a:rPr lang="en-GB" dirty="0" err="1"/>
              <a:t>AbstractVal</a:t>
            </a:r>
            <a:r>
              <a:rPr lang="en-GB" dirty="0"/>
              <a:t>&amp; </a:t>
            </a:r>
            <a:r>
              <a:rPr lang="en-GB" dirty="0" err="1"/>
              <a:t>av</a:t>
            </a:r>
            <a:r>
              <a:rPr lang="en-GB" dirty="0"/>
              <a:t>) { </a:t>
            </a:r>
            <a:r>
              <a:rPr lang="en-GB" dirty="0" err="1"/>
              <a:t>av.copyTo</a:t>
            </a:r>
            <a:r>
              <a:rPr lang="en-GB" dirty="0"/>
              <a:t>(*this); }</a:t>
            </a:r>
          </a:p>
          <a:p>
            <a:r>
              <a:rPr lang="en-GB" dirty="0"/>
              <a:t>    void </a:t>
            </a:r>
            <a:r>
              <a:rPr lang="en-GB" dirty="0" err="1"/>
              <a:t>copyTo</a:t>
            </a:r>
            <a:r>
              <a:rPr lang="en-GB" dirty="0"/>
              <a:t>(</a:t>
            </a:r>
            <a:r>
              <a:rPr lang="en-GB" dirty="0" err="1"/>
              <a:t>IntVal</a:t>
            </a:r>
            <a:r>
              <a:rPr lang="en-GB" dirty="0"/>
              <a:t>&amp; </a:t>
            </a:r>
            <a:r>
              <a:rPr lang="en-GB" dirty="0" err="1"/>
              <a:t>exv</a:t>
            </a:r>
            <a:r>
              <a:rPr lang="en-GB" dirty="0"/>
              <a:t>)</a:t>
            </a:r>
            <a:r>
              <a:rPr lang="cs-CZ" dirty="0"/>
              <a:t> { </a:t>
            </a:r>
            <a:r>
              <a:rPr lang="cs-CZ" dirty="0" err="1"/>
              <a:t>exv.val</a:t>
            </a:r>
            <a:r>
              <a:rPr lang="cs-CZ" dirty="0"/>
              <a:t> = val; }</a:t>
            </a:r>
            <a:endParaRPr lang="en-GB" dirty="0"/>
          </a:p>
          <a:p>
            <a:r>
              <a:rPr lang="en-GB" dirty="0"/>
              <a:t>    void </a:t>
            </a:r>
            <a:r>
              <a:rPr lang="en-GB" dirty="0" err="1"/>
              <a:t>copyTo</a:t>
            </a:r>
            <a:r>
              <a:rPr lang="en-GB" dirty="0"/>
              <a:t>(</a:t>
            </a:r>
            <a:r>
              <a:rPr lang="en-GB" dirty="0" err="1"/>
              <a:t>StringVal</a:t>
            </a:r>
            <a:r>
              <a:rPr lang="en-GB" dirty="0"/>
              <a:t>&amp; </a:t>
            </a:r>
            <a:r>
              <a:rPr lang="en-GB" dirty="0" err="1"/>
              <a:t>exv</a:t>
            </a:r>
            <a:r>
              <a:rPr lang="en-GB" dirty="0"/>
              <a:t>)</a:t>
            </a:r>
            <a:r>
              <a:rPr lang="cs-CZ" dirty="0"/>
              <a:t> { </a:t>
            </a:r>
            <a:r>
              <a:rPr lang="cs-CZ" dirty="0" err="1"/>
              <a:t>exv.val</a:t>
            </a:r>
            <a:r>
              <a:rPr lang="cs-CZ" dirty="0"/>
              <a:t> = </a:t>
            </a:r>
            <a:r>
              <a:rPr lang="cs-CZ" dirty="0" err="1"/>
              <a:t>std</a:t>
            </a:r>
            <a:r>
              <a:rPr lang="cs-CZ" dirty="0"/>
              <a:t>::</a:t>
            </a:r>
            <a:r>
              <a:rPr lang="cs-CZ" dirty="0" err="1"/>
              <a:t>to_string</a:t>
            </a:r>
            <a:r>
              <a:rPr lang="cs-CZ" dirty="0"/>
              <a:t>(val); }</a:t>
            </a:r>
          </a:p>
          <a:p>
            <a:r>
              <a:rPr lang="cs-CZ" dirty="0"/>
              <a:t>    </a:t>
            </a:r>
            <a:r>
              <a:rPr lang="cs-CZ" dirty="0" err="1"/>
              <a:t>int</a:t>
            </a:r>
            <a:r>
              <a:rPr lang="cs-CZ" dirty="0"/>
              <a:t> val;</a:t>
            </a:r>
          </a:p>
          <a:p>
            <a:r>
              <a:rPr lang="cs-CZ" dirty="0"/>
              <a:t>    …</a:t>
            </a:r>
            <a:endParaRPr lang="en-GB" dirty="0"/>
          </a:p>
          <a:p>
            <a:r>
              <a:rPr lang="en-GB" dirty="0"/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2330599582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68DE181-0BFF-4C58-95FE-FC1017C2EF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Hlavní účel – vhodné rozdělení funkcionality do tříd a využití polymorfismu</a:t>
            </a:r>
          </a:p>
          <a:p>
            <a:pPr lvl="1"/>
            <a:r>
              <a:rPr lang="cs-CZ" dirty="0"/>
              <a:t>Ideálně pro každý typ uzlu grafu jedna třída, </a:t>
            </a:r>
            <a:r>
              <a:rPr lang="cs-CZ" dirty="0" err="1"/>
              <a:t>binání</a:t>
            </a:r>
            <a:r>
              <a:rPr lang="cs-CZ" dirty="0"/>
              <a:t> operace pod společnou podtřídou</a:t>
            </a:r>
          </a:p>
          <a:p>
            <a:pPr lvl="2"/>
            <a:r>
              <a:rPr lang="cs-CZ" dirty="0"/>
              <a:t>Práce se </a:t>
            </a:r>
            <a:r>
              <a:rPr lang="cs-CZ" dirty="0" err="1"/>
              <a:t>shared_pointry</a:t>
            </a:r>
            <a:r>
              <a:rPr lang="cs-CZ" dirty="0"/>
              <a:t> / </a:t>
            </a:r>
            <a:r>
              <a:rPr lang="cs-CZ" dirty="0" err="1"/>
              <a:t>unique_pointry</a:t>
            </a:r>
            <a:endParaRPr lang="cs-CZ" dirty="0"/>
          </a:p>
          <a:p>
            <a:pPr lvl="1"/>
            <a:r>
              <a:rPr lang="cs-CZ" dirty="0"/>
              <a:t>Typické virtuální metody</a:t>
            </a:r>
          </a:p>
          <a:p>
            <a:pPr lvl="2"/>
            <a:r>
              <a:rPr lang="cs-CZ" dirty="0"/>
              <a:t>Vypiš na výstup</a:t>
            </a:r>
          </a:p>
          <a:p>
            <a:pPr lvl="2"/>
            <a:r>
              <a:rPr lang="cs-CZ" dirty="0"/>
              <a:t>Zkus získat konstantu</a:t>
            </a:r>
          </a:p>
          <a:p>
            <a:pPr lvl="2"/>
            <a:r>
              <a:rPr lang="cs-CZ" dirty="0" err="1"/>
              <a:t>Zderivuj</a:t>
            </a:r>
            <a:endParaRPr lang="cs-CZ" dirty="0"/>
          </a:p>
          <a:p>
            <a:pPr lvl="2"/>
            <a:r>
              <a:rPr lang="cs-CZ" dirty="0"/>
              <a:t>Zjednoduš</a:t>
            </a:r>
          </a:p>
          <a:p>
            <a:pPr lvl="3"/>
            <a:r>
              <a:rPr lang="cs-CZ" dirty="0"/>
              <a:t>V rámci binární operace pak např. Vypočti</a:t>
            </a:r>
          </a:p>
          <a:p>
            <a:r>
              <a:rPr lang="cs-CZ" dirty="0" err="1"/>
              <a:t>Parsování</a:t>
            </a:r>
            <a:r>
              <a:rPr lang="cs-CZ" dirty="0"/>
              <a:t> lepší oddělit do samostatné třídy nebo funkcí</a:t>
            </a:r>
          </a:p>
          <a:p>
            <a:pPr lvl="2"/>
            <a:r>
              <a:rPr lang="cs-CZ" dirty="0"/>
              <a:t>Mohlo být jednoprůchodové i víceprůchodové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7D3B41D-C88F-49CD-B14B-EBA1BB222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Oprava 2. DÚ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96068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4429FC9-54FB-4B03-8673-7076017C53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cs-CZ" dirty="0" err="1"/>
              <a:t>ReCodEx</a:t>
            </a:r>
            <a:r>
              <a:rPr lang="cs-CZ" dirty="0"/>
              <a:t> vyžaduje přesný výsledek dle zadání</a:t>
            </a:r>
          </a:p>
          <a:p>
            <a:pPr lvl="1"/>
            <a:r>
              <a:rPr lang="cs-CZ" dirty="0"/>
              <a:t>Může být tolerantní k bílým znakům,</a:t>
            </a:r>
            <a:br>
              <a:rPr lang="cs-CZ" dirty="0"/>
            </a:br>
            <a:r>
              <a:rPr lang="cs-CZ" dirty="0"/>
              <a:t>ale nespoléhejte na to</a:t>
            </a:r>
          </a:p>
          <a:p>
            <a:pPr lvl="1"/>
            <a:r>
              <a:rPr lang="cs-CZ" dirty="0"/>
              <a:t>Z odevzdaného řešení vynechte ladící výpisy</a:t>
            </a:r>
          </a:p>
          <a:p>
            <a:pPr lvl="2"/>
            <a:r>
              <a:rPr lang="cs-CZ" dirty="0" err="1"/>
              <a:t>Zakomentovat</a:t>
            </a:r>
            <a:endParaRPr lang="cs-CZ" dirty="0"/>
          </a:p>
          <a:p>
            <a:pPr lvl="2"/>
            <a:r>
              <a:rPr lang="cs-CZ" dirty="0"/>
              <a:t>Pro fajnšmekry: #</a:t>
            </a:r>
            <a:r>
              <a:rPr lang="cs-CZ" dirty="0" err="1"/>
              <a:t>ifdef</a:t>
            </a:r>
            <a:r>
              <a:rPr lang="cs-CZ" dirty="0"/>
              <a:t> MY_TRACE</a:t>
            </a:r>
            <a:br>
              <a:rPr lang="cs-CZ" dirty="0"/>
            </a:br>
            <a:r>
              <a:rPr lang="cs-CZ" dirty="0"/>
              <a:t>(nutno MY_TRACE definovat v nastavení projektu)</a:t>
            </a:r>
          </a:p>
          <a:p>
            <a:pPr marL="109728" indent="0">
              <a:buNone/>
            </a:pPr>
            <a:endParaRPr lang="cs-CZ" dirty="0"/>
          </a:p>
          <a:p>
            <a:r>
              <a:rPr lang="cs-CZ" dirty="0"/>
              <a:t>Jiný návratový kód než 0 je brán jako chyba</a:t>
            </a:r>
          </a:p>
          <a:p>
            <a:pPr lvl="1"/>
            <a:r>
              <a:rPr lang="cs-CZ" dirty="0"/>
              <a:t>Nastává i při skutečné chybě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AA9B3B3-1128-456E-98AD-A68304BC2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Poznatky z úlohy „Násobilka“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5636875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562600"/>
          </a:xfrm>
        </p:spPr>
        <p:txBody>
          <a:bodyPr>
            <a:normAutofit/>
          </a:bodyPr>
          <a:lstStyle/>
          <a:p>
            <a:r>
              <a:rPr lang="cs-CZ" dirty="0"/>
              <a:t>vyvolání výjimky</a:t>
            </a:r>
          </a:p>
          <a:p>
            <a:pPr lvl="1"/>
            <a:r>
              <a:rPr lang="cs-CZ" dirty="0"/>
              <a:t>try blok</a:t>
            </a:r>
            <a:endParaRPr lang="en-US" dirty="0"/>
          </a:p>
          <a:p>
            <a:pPr lvl="1"/>
            <a:r>
              <a:rPr lang="cs-CZ" dirty="0"/>
              <a:t>nejbližší </a:t>
            </a:r>
            <a:r>
              <a:rPr lang="en-US" b="1" dirty="0" err="1"/>
              <a:t>vyhovuj</a:t>
            </a:r>
            <a:r>
              <a:rPr lang="cs-CZ" b="1" dirty="0"/>
              <a:t>ící </a:t>
            </a:r>
            <a:r>
              <a:rPr lang="cs-CZ" dirty="0"/>
              <a:t>catch</a:t>
            </a:r>
            <a:r>
              <a:rPr lang="en-US" dirty="0"/>
              <a:t> </a:t>
            </a:r>
            <a:r>
              <a:rPr lang="en-US" dirty="0" err="1"/>
              <a:t>blok</a:t>
            </a:r>
            <a:endParaRPr lang="cs-CZ" dirty="0"/>
          </a:p>
          <a:p>
            <a:pPr lvl="2"/>
            <a:r>
              <a:rPr lang="cs-CZ" dirty="0"/>
              <a:t>dědičnost</a:t>
            </a:r>
          </a:p>
          <a:p>
            <a:pPr lvl="1"/>
            <a:r>
              <a:rPr lang="cs-CZ" dirty="0"/>
              <a:t>stack unwinding</a:t>
            </a:r>
            <a:endParaRPr lang="en-US" dirty="0"/>
          </a:p>
          <a:p>
            <a:pPr lvl="2"/>
            <a:r>
              <a:rPr lang="en-US" dirty="0" err="1"/>
              <a:t>destrukce</a:t>
            </a:r>
            <a:r>
              <a:rPr lang="en-US" dirty="0"/>
              <a:t> </a:t>
            </a:r>
            <a:r>
              <a:rPr lang="en-US" i="1" dirty="0"/>
              <a:t>v</a:t>
            </a:r>
            <a:r>
              <a:rPr lang="cs-CZ" i="1" dirty="0"/>
              <a:t>šech</a:t>
            </a:r>
            <a:r>
              <a:rPr lang="cs-CZ" dirty="0"/>
              <a:t> objektů</a:t>
            </a:r>
          </a:p>
          <a:p>
            <a:endParaRPr lang="cs-CZ" dirty="0"/>
          </a:p>
          <a:p>
            <a:r>
              <a:rPr lang="cs-CZ" dirty="0"/>
              <a:t>dvojitá výjimka</a:t>
            </a:r>
            <a:endParaRPr lang="en-US" dirty="0"/>
          </a:p>
          <a:p>
            <a:pPr lvl="1"/>
            <a:r>
              <a:rPr lang="en-US" dirty="0"/>
              <a:t>v</a:t>
            </a:r>
            <a:r>
              <a:rPr lang="cs-CZ" dirty="0"/>
              <a:t>ýjimka při zpracování </a:t>
            </a:r>
            <a:br>
              <a:rPr lang="cs-CZ" dirty="0"/>
            </a:br>
            <a:r>
              <a:rPr lang="cs-CZ" dirty="0"/>
              <a:t>výjimky</a:t>
            </a:r>
          </a:p>
          <a:p>
            <a:pPr lvl="1"/>
            <a:r>
              <a:rPr lang="cs-CZ" dirty="0"/>
              <a:t>terminate </a:t>
            </a:r>
            <a:r>
              <a:rPr lang="cs-CZ" dirty="0">
                <a:sym typeface="Wingdings" panose="05000000000000000000" pitchFamily="2" charset="2"/>
              </a:rPr>
              <a:t></a:t>
            </a:r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en-US" dirty="0"/>
              <a:t>V</a:t>
            </a:r>
            <a:r>
              <a:rPr lang="cs-CZ" dirty="0"/>
              <a:t>ýjimky / exceptions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96000" y="1143000"/>
            <a:ext cx="2743200" cy="1631216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b="1" dirty="0"/>
              <a:t>try</a:t>
            </a:r>
            <a:r>
              <a:rPr lang="cs-CZ" sz="1400" dirty="0"/>
              <a:t> {</a:t>
            </a:r>
          </a:p>
          <a:p>
            <a:r>
              <a:rPr lang="cs-CZ" sz="1400" dirty="0"/>
              <a:t>  if( error) </a:t>
            </a:r>
            <a:r>
              <a:rPr lang="cs-CZ" sz="1400" b="1" dirty="0"/>
              <a:t>throw</a:t>
            </a:r>
            <a:r>
              <a:rPr lang="cs-CZ" sz="1400" dirty="0"/>
              <a:t> exctype;</a:t>
            </a:r>
          </a:p>
          <a:p>
            <a:r>
              <a:rPr lang="cs-CZ" sz="1400" dirty="0"/>
              <a:t>} </a:t>
            </a:r>
            <a:r>
              <a:rPr lang="cs-CZ" sz="1400" b="1" dirty="0"/>
              <a:t>catch</a:t>
            </a:r>
            <a:r>
              <a:rPr lang="cs-CZ" sz="1400" dirty="0"/>
              <a:t>( exctype&amp; e) {</a:t>
            </a:r>
          </a:p>
          <a:p>
            <a:r>
              <a:rPr lang="en-US" sz="1400" dirty="0"/>
              <a:t>  </a:t>
            </a:r>
            <a:r>
              <a:rPr lang="cs-CZ" sz="1400" dirty="0"/>
              <a:t>e.</a:t>
            </a:r>
            <a:r>
              <a:rPr lang="en-US" sz="1400" dirty="0"/>
              <a:t>xxx();</a:t>
            </a:r>
            <a:endParaRPr lang="cs-CZ" sz="1400" dirty="0"/>
          </a:p>
          <a:p>
            <a:r>
              <a:rPr lang="cs-CZ" sz="1400" dirty="0"/>
              <a:t>} </a:t>
            </a:r>
            <a:r>
              <a:rPr lang="cs-CZ" sz="1400" b="1" dirty="0"/>
              <a:t>catch</a:t>
            </a:r>
            <a:r>
              <a:rPr lang="cs-CZ" sz="1400" dirty="0"/>
              <a:t>( ...) {</a:t>
            </a:r>
          </a:p>
          <a:p>
            <a:r>
              <a:rPr lang="cs-CZ" sz="1400" dirty="0"/>
              <a:t>  </a:t>
            </a:r>
            <a:r>
              <a:rPr lang="en-US" sz="1400" dirty="0" err="1"/>
              <a:t>yyy</a:t>
            </a:r>
            <a:r>
              <a:rPr lang="en-US" sz="1400" dirty="0"/>
              <a:t>;</a:t>
            </a:r>
            <a:endParaRPr lang="cs-CZ" sz="1400" dirty="0"/>
          </a:p>
          <a:p>
            <a:r>
              <a:rPr lang="cs-CZ" sz="1400" dirty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0" y="3200400"/>
            <a:ext cx="4267200" cy="332398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#</a:t>
            </a:r>
            <a:r>
              <a:rPr lang="cs-CZ" sz="1400" dirty="0"/>
              <a:t>include &lt;stdexcept&gt;</a:t>
            </a:r>
          </a:p>
          <a:p>
            <a:endParaRPr lang="cs-CZ" sz="1400" dirty="0"/>
          </a:p>
          <a:p>
            <a:r>
              <a:rPr lang="cs-CZ" sz="1400" dirty="0"/>
              <a:t>class </a:t>
            </a:r>
            <a:r>
              <a:rPr lang="cs-CZ" sz="1400" b="1" dirty="0"/>
              <a:t>exception</a:t>
            </a:r>
            <a:r>
              <a:rPr lang="cs-CZ" sz="1400" dirty="0"/>
              <a:t> {</a:t>
            </a:r>
          </a:p>
          <a:p>
            <a:r>
              <a:rPr lang="cs-CZ" sz="1400" dirty="0"/>
              <a:t>public:</a:t>
            </a:r>
          </a:p>
          <a:p>
            <a:r>
              <a:rPr lang="cs-CZ" sz="1400" dirty="0"/>
              <a:t>  exception( );</a:t>
            </a:r>
          </a:p>
          <a:p>
            <a:r>
              <a:rPr lang="en-US" sz="1400" dirty="0"/>
              <a:t>  </a:t>
            </a:r>
            <a:r>
              <a:rPr lang="cs-CZ" sz="1400" dirty="0"/>
              <a:t>virtual const char *</a:t>
            </a:r>
            <a:r>
              <a:rPr lang="cs-CZ" sz="1400" b="1" dirty="0"/>
              <a:t>what</a:t>
            </a:r>
            <a:r>
              <a:rPr lang="cs-CZ" sz="1400" dirty="0"/>
              <a:t>( ) const;</a:t>
            </a:r>
          </a:p>
          <a:p>
            <a:r>
              <a:rPr lang="cs-CZ" sz="1400" dirty="0"/>
              <a:t>};</a:t>
            </a:r>
          </a:p>
          <a:p>
            <a:endParaRPr lang="cs-CZ" sz="1400" dirty="0"/>
          </a:p>
          <a:p>
            <a:r>
              <a:rPr lang="cs-CZ" sz="1400" i="1" dirty="0"/>
              <a:t>bad_alloc, bad_cast, domain_error, invalid_argument, length_error, out_of_range, overflow_error, range_error, underflow_error</a:t>
            </a:r>
          </a:p>
          <a:p>
            <a:endParaRPr lang="cs-CZ" sz="1400" dirty="0"/>
          </a:p>
          <a:p>
            <a:r>
              <a:rPr lang="cs-CZ" sz="1400" dirty="0"/>
              <a:t>} catch( exception&amp; e) {</a:t>
            </a:r>
          </a:p>
          <a:p>
            <a:r>
              <a:rPr lang="cs-CZ" sz="1400" dirty="0"/>
              <a:t>  cout &lt;&lt; e.</a:t>
            </a:r>
            <a:r>
              <a:rPr lang="cs-CZ" sz="1400" b="1" dirty="0"/>
              <a:t>what</a:t>
            </a:r>
            <a:r>
              <a:rPr lang="cs-CZ" sz="1400" dirty="0"/>
              <a:t>() &lt;&lt; endl;</a:t>
            </a:r>
          </a:p>
          <a:p>
            <a:r>
              <a:rPr lang="cs-CZ" sz="1400" dirty="0"/>
              <a:t>}</a:t>
            </a:r>
          </a:p>
        </p:txBody>
      </p:sp>
      <p:sp>
        <p:nvSpPr>
          <p:cNvPr id="6" name="Rounded Rectangular Callout 5"/>
          <p:cNvSpPr/>
          <p:nvPr/>
        </p:nvSpPr>
        <p:spPr>
          <a:xfrm>
            <a:off x="7239000" y="3581400"/>
            <a:ext cx="1524000" cy="533400"/>
          </a:xfrm>
          <a:prstGeom prst="wedgeRoundRectCallout">
            <a:avLst>
              <a:gd name="adj1" fmla="val 208"/>
              <a:gd name="adj2" fmla="val 231110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potomci std::exception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7549055" y="2362200"/>
            <a:ext cx="1213945" cy="359979"/>
          </a:xfrm>
          <a:prstGeom prst="wedgeRoundRectCallout">
            <a:avLst>
              <a:gd name="adj1" fmla="val -93520"/>
              <a:gd name="adj2" fmla="val -81446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zachyt</a:t>
            </a:r>
            <a:r>
              <a:rPr lang="cs-CZ" sz="1400" dirty="0">
                <a:solidFill>
                  <a:schemeClr val="tx1"/>
                </a:solidFill>
              </a:rPr>
              <a:t>í vše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562600"/>
          </a:xfrm>
        </p:spPr>
        <p:txBody>
          <a:bodyPr>
            <a:normAutofit/>
          </a:bodyPr>
          <a:lstStyle/>
          <a:p>
            <a:r>
              <a:rPr lang="en-US" dirty="0"/>
              <a:t>V</a:t>
            </a:r>
            <a:r>
              <a:rPr lang="cs-CZ" dirty="0"/>
              <a:t>ýjimky </a:t>
            </a:r>
            <a:r>
              <a:rPr lang="en-US" dirty="0"/>
              <a:t>v</a:t>
            </a:r>
            <a:r>
              <a:rPr lang="cs-CZ" dirty="0"/>
              <a:t> destruktor</a:t>
            </a:r>
            <a:r>
              <a:rPr lang="en-US" dirty="0"/>
              <a:t>u</a:t>
            </a:r>
            <a:endParaRPr lang="cs-CZ" dirty="0"/>
          </a:p>
          <a:p>
            <a:pPr lvl="1"/>
            <a:r>
              <a:rPr lang="cs-CZ" b="1" dirty="0">
                <a:solidFill>
                  <a:srgbClr val="FF0000"/>
                </a:solidFill>
              </a:rPr>
              <a:t>nikdy!</a:t>
            </a:r>
          </a:p>
          <a:p>
            <a:pPr lvl="1"/>
            <a:r>
              <a:rPr lang="en-US" dirty="0" err="1"/>
              <a:t>destruktory</a:t>
            </a:r>
            <a:r>
              <a:rPr lang="en-US" dirty="0"/>
              <a:t> se </a:t>
            </a:r>
            <a:r>
              <a:rPr lang="en-US" dirty="0" err="1"/>
              <a:t>volaj</a:t>
            </a:r>
            <a:r>
              <a:rPr lang="cs-CZ" dirty="0"/>
              <a:t>í při obsluze výjimek</a:t>
            </a:r>
            <a:endParaRPr lang="en-US" dirty="0"/>
          </a:p>
          <a:p>
            <a:r>
              <a:rPr lang="en-US" dirty="0"/>
              <a:t>V</a:t>
            </a:r>
            <a:r>
              <a:rPr lang="cs-CZ" dirty="0"/>
              <a:t>ýjimky </a:t>
            </a:r>
            <a:r>
              <a:rPr lang="en-US" dirty="0"/>
              <a:t>v</a:t>
            </a:r>
            <a:r>
              <a:rPr lang="cs-CZ" dirty="0"/>
              <a:t> konstruktor</a:t>
            </a:r>
            <a:r>
              <a:rPr lang="en-US" dirty="0"/>
              <a:t>u</a:t>
            </a:r>
            <a:endParaRPr lang="cs-CZ" dirty="0"/>
          </a:p>
          <a:p>
            <a:pPr lvl="1"/>
            <a:r>
              <a:rPr lang="cs-CZ" b="1" dirty="0"/>
              <a:t>ne globální</a:t>
            </a:r>
            <a:r>
              <a:rPr lang="en-US" b="1" dirty="0"/>
              <a:t>!</a:t>
            </a:r>
          </a:p>
          <a:p>
            <a:pPr lvl="2"/>
            <a:r>
              <a:rPr lang="cs-CZ" dirty="0"/>
              <a:t>není kde chytit</a:t>
            </a:r>
          </a:p>
          <a:p>
            <a:pPr lvl="1"/>
            <a:r>
              <a:rPr lang="cs-CZ" dirty="0">
                <a:solidFill>
                  <a:schemeClr val="accent4">
                    <a:lumMod val="75000"/>
                  </a:schemeClr>
                </a:solidFill>
              </a:rPr>
              <a:t>Základní</a:t>
            </a:r>
            <a:r>
              <a:rPr lang="cs-CZ" dirty="0"/>
              <a:t> třída</a:t>
            </a:r>
          </a:p>
          <a:p>
            <a:pPr lvl="2"/>
            <a:r>
              <a:rPr lang="cs-CZ" dirty="0"/>
              <a:t>konstruktor může vyvolat výjimku</a:t>
            </a:r>
          </a:p>
          <a:p>
            <a:pPr lvl="1"/>
            <a:r>
              <a:rPr lang="cs-CZ" dirty="0">
                <a:solidFill>
                  <a:schemeClr val="accent4">
                    <a:lumMod val="75000"/>
                  </a:schemeClr>
                </a:solidFill>
              </a:rPr>
              <a:t>Odvozená</a:t>
            </a:r>
            <a:r>
              <a:rPr lang="cs-CZ" dirty="0"/>
              <a:t> třída</a:t>
            </a:r>
          </a:p>
          <a:p>
            <a:pPr lvl="2"/>
            <a:r>
              <a:rPr lang="cs-CZ" dirty="0"/>
              <a:t>výjimku inicializace je vhodné zachytit</a:t>
            </a:r>
          </a:p>
          <a:p>
            <a:pPr lvl="2"/>
            <a:r>
              <a:rPr lang="cs-CZ" dirty="0"/>
              <a:t>objekt není vytvořen</a:t>
            </a:r>
          </a:p>
          <a:p>
            <a:pPr lvl="2"/>
            <a:r>
              <a:rPr lang="cs-CZ" dirty="0"/>
              <a:t>tělo konstruktoru odvozené třídy</a:t>
            </a:r>
            <a:br>
              <a:rPr lang="en-US" dirty="0"/>
            </a:br>
            <a:r>
              <a:rPr lang="cs-CZ" dirty="0"/>
              <a:t>se neprovede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en-US" dirty="0"/>
              <a:t>V</a:t>
            </a:r>
            <a:r>
              <a:rPr lang="cs-CZ" dirty="0"/>
              <a:t>ýjimky při inicializaci</a:t>
            </a:r>
            <a:r>
              <a:rPr lang="en-US" dirty="0"/>
              <a:t> a </a:t>
            </a:r>
            <a:r>
              <a:rPr lang="en-US" dirty="0" err="1"/>
              <a:t>destrukci</a:t>
            </a:r>
            <a:endParaRPr lang="cs-CZ" dirty="0"/>
          </a:p>
        </p:txBody>
      </p:sp>
      <p:sp>
        <p:nvSpPr>
          <p:cNvPr id="4" name="TextBox 3"/>
          <p:cNvSpPr txBox="1"/>
          <p:nvPr/>
        </p:nvSpPr>
        <p:spPr>
          <a:xfrm>
            <a:off x="6553200" y="3962400"/>
            <a:ext cx="2286000" cy="2677656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class A</a:t>
            </a:r>
            <a:r>
              <a:rPr lang="en-US" sz="1400" dirty="0"/>
              <a:t> </a:t>
            </a:r>
            <a:r>
              <a:rPr lang="cs-CZ" sz="1400" dirty="0"/>
              <a:t>{</a:t>
            </a:r>
          </a:p>
          <a:p>
            <a:r>
              <a:rPr lang="cs-CZ" sz="1400" dirty="0"/>
              <a:t>public</a:t>
            </a:r>
            <a:r>
              <a:rPr lang="en-US" sz="1400" dirty="0"/>
              <a:t>:</a:t>
            </a:r>
            <a:endParaRPr lang="cs-CZ" sz="1400" dirty="0"/>
          </a:p>
          <a:p>
            <a:r>
              <a:rPr lang="en-US" sz="1400" dirty="0"/>
              <a:t>  A( X&amp; x) { ... throw ... }</a:t>
            </a:r>
            <a:endParaRPr lang="cs-CZ" sz="1400" dirty="0"/>
          </a:p>
          <a:p>
            <a:r>
              <a:rPr lang="cs-CZ" sz="1400" dirty="0"/>
              <a:t>}</a:t>
            </a:r>
            <a:r>
              <a:rPr lang="en-US" sz="1400" dirty="0"/>
              <a:t>;</a:t>
            </a:r>
          </a:p>
          <a:p>
            <a:endParaRPr lang="en-US" sz="1400" dirty="0"/>
          </a:p>
          <a:p>
            <a:r>
              <a:rPr lang="en-US" sz="1400" dirty="0"/>
              <a:t>class B : public A {</a:t>
            </a:r>
          </a:p>
          <a:p>
            <a:r>
              <a:rPr lang="en-US" sz="1400" dirty="0"/>
              <a:t>public:</a:t>
            </a:r>
          </a:p>
          <a:p>
            <a:r>
              <a:rPr lang="en-US" sz="1400" dirty="0"/>
              <a:t>  B( X&amp; x) </a:t>
            </a:r>
            <a:r>
              <a:rPr lang="en-US" sz="1400" b="1" dirty="0"/>
              <a:t>try</a:t>
            </a:r>
            <a:r>
              <a:rPr lang="en-US" sz="1400" dirty="0"/>
              <a:t> : A(x) {</a:t>
            </a:r>
          </a:p>
          <a:p>
            <a:r>
              <a:rPr lang="en-US" sz="1400" dirty="0"/>
              <a:t>  ...</a:t>
            </a:r>
          </a:p>
          <a:p>
            <a:r>
              <a:rPr lang="en-US" sz="1400" dirty="0"/>
              <a:t>  } </a:t>
            </a:r>
            <a:r>
              <a:rPr lang="en-US" sz="1400" b="1" dirty="0"/>
              <a:t>catch</a:t>
            </a:r>
            <a:r>
              <a:rPr lang="en-US" sz="1400" dirty="0"/>
              <a:t>( ...) {</a:t>
            </a:r>
          </a:p>
          <a:p>
            <a:r>
              <a:rPr lang="en-US" sz="1400" dirty="0"/>
              <a:t>  }</a:t>
            </a:r>
          </a:p>
          <a:p>
            <a:r>
              <a:rPr lang="en-US" sz="1400" dirty="0"/>
              <a:t>};</a:t>
            </a:r>
          </a:p>
        </p:txBody>
      </p:sp>
      <p:sp>
        <p:nvSpPr>
          <p:cNvPr id="6" name="Rounded Rectangular Callout 5"/>
          <p:cNvSpPr/>
          <p:nvPr/>
        </p:nvSpPr>
        <p:spPr>
          <a:xfrm>
            <a:off x="4114800" y="6106656"/>
            <a:ext cx="1905000" cy="533400"/>
          </a:xfrm>
          <a:prstGeom prst="wedgeRoundRectCallout">
            <a:avLst>
              <a:gd name="adj1" fmla="val 91098"/>
              <a:gd name="adj2" fmla="val -85489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t</a:t>
            </a:r>
            <a:r>
              <a:rPr lang="cs-CZ" sz="1400" dirty="0">
                <a:solidFill>
                  <a:schemeClr val="tx1"/>
                </a:solidFill>
              </a:rPr>
              <a:t>ělo try bloku je tělem konstruktoru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4648200" y="2971800"/>
            <a:ext cx="1905000" cy="533400"/>
          </a:xfrm>
          <a:prstGeom prst="wedgeRoundRectCallout">
            <a:avLst>
              <a:gd name="adj1" fmla="val 49552"/>
              <a:gd name="adj2" fmla="val -6257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exception-safe programming: LS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23850" y="1066800"/>
            <a:ext cx="6381750" cy="2462213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#</a:t>
            </a:r>
            <a:r>
              <a:rPr lang="cs-CZ" sz="1400" dirty="0"/>
              <a:t>include &lt;stdexcept&gt;</a:t>
            </a:r>
            <a:r>
              <a:rPr lang="en-US" sz="1400" dirty="0"/>
              <a:t>, &lt;</a:t>
            </a:r>
            <a:r>
              <a:rPr lang="en-US" sz="1400" dirty="0" err="1"/>
              <a:t>cstdio</a:t>
            </a:r>
            <a:r>
              <a:rPr lang="en-US" sz="1400" dirty="0"/>
              <a:t>&gt;</a:t>
            </a:r>
            <a:endParaRPr lang="cs-CZ" sz="1400" dirty="0"/>
          </a:p>
          <a:p>
            <a:endParaRPr lang="cs-CZ" sz="1400" dirty="0"/>
          </a:p>
          <a:p>
            <a:r>
              <a:rPr lang="cs-CZ" sz="1400" dirty="0"/>
              <a:t>class </a:t>
            </a:r>
            <a:r>
              <a:rPr lang="cs-CZ" sz="1400" b="1" dirty="0">
                <a:solidFill>
                  <a:srgbClr val="00B050"/>
                </a:solidFill>
              </a:rPr>
              <a:t>myexc</a:t>
            </a:r>
            <a:r>
              <a:rPr lang="cs-CZ" sz="1400" dirty="0"/>
              <a:t> </a:t>
            </a:r>
            <a:r>
              <a:rPr lang="en-US" sz="1400" dirty="0"/>
              <a:t> : public </a:t>
            </a:r>
            <a:r>
              <a:rPr lang="en-US" sz="1400" dirty="0" err="1"/>
              <a:t>std</a:t>
            </a:r>
            <a:r>
              <a:rPr lang="en-US" sz="1400" dirty="0"/>
              <a:t>::</a:t>
            </a:r>
            <a:r>
              <a:rPr lang="en-US" sz="1400" dirty="0">
                <a:solidFill>
                  <a:srgbClr val="0070C0"/>
                </a:solidFill>
              </a:rPr>
              <a:t>exception</a:t>
            </a:r>
            <a:r>
              <a:rPr lang="en-US" sz="1400" dirty="0"/>
              <a:t> </a:t>
            </a:r>
            <a:r>
              <a:rPr lang="cs-CZ" sz="1400" dirty="0"/>
              <a:t>{</a:t>
            </a:r>
          </a:p>
          <a:p>
            <a:r>
              <a:rPr lang="cs-CZ" sz="1400" dirty="0"/>
              <a:t>public:</a:t>
            </a:r>
          </a:p>
          <a:p>
            <a:r>
              <a:rPr lang="cs-CZ" sz="1400" dirty="0"/>
              <a:t>  </a:t>
            </a:r>
            <a:r>
              <a:rPr lang="cs-CZ" sz="1400" b="1" dirty="0"/>
              <a:t>myexc</a:t>
            </a:r>
            <a:r>
              <a:rPr lang="cs-CZ" sz="1400" dirty="0"/>
              <a:t>(  int ix)</a:t>
            </a:r>
            <a:r>
              <a:rPr lang="en-US" sz="1400" dirty="0"/>
              <a:t> : ix_(ix) , s_( "</a:t>
            </a:r>
            <a:r>
              <a:rPr lang="en-US" sz="1400" dirty="0" err="1"/>
              <a:t>Chyba</a:t>
            </a:r>
            <a:r>
              <a:rPr lang="en-US" sz="1400" dirty="0"/>
              <a:t> </a:t>
            </a:r>
            <a:r>
              <a:rPr lang="en-US" sz="1400" dirty="0" err="1"/>
              <a:t>na</a:t>
            </a:r>
            <a:r>
              <a:rPr lang="en-US" sz="1400" dirty="0"/>
              <a:t> </a:t>
            </a:r>
            <a:r>
              <a:rPr lang="en-US" sz="1400" dirty="0" err="1"/>
              <a:t>indexu</a:t>
            </a:r>
            <a:r>
              <a:rPr lang="en-US" sz="1400" dirty="0"/>
              <a:t>: ") {s_ += </a:t>
            </a:r>
            <a:r>
              <a:rPr lang="en-US" sz="1400" dirty="0" err="1"/>
              <a:t>to_string</a:t>
            </a:r>
            <a:r>
              <a:rPr lang="en-US" sz="1400" dirty="0"/>
              <a:t>( ix);</a:t>
            </a:r>
            <a:r>
              <a:rPr lang="cs-CZ" sz="1400" dirty="0"/>
              <a:t> }</a:t>
            </a:r>
            <a:endParaRPr lang="en-US" sz="1400" dirty="0"/>
          </a:p>
          <a:p>
            <a:r>
              <a:rPr lang="en-US" sz="1400" dirty="0"/>
              <a:t>  </a:t>
            </a:r>
            <a:r>
              <a:rPr lang="cs-CZ" sz="1400" dirty="0"/>
              <a:t>virtual const char *</a:t>
            </a:r>
            <a:r>
              <a:rPr lang="cs-CZ" sz="1400" b="1" dirty="0">
                <a:solidFill>
                  <a:srgbClr val="0070C0"/>
                </a:solidFill>
              </a:rPr>
              <a:t>what</a:t>
            </a:r>
            <a:r>
              <a:rPr lang="cs-CZ" sz="1400" dirty="0"/>
              <a:t>( ) const</a:t>
            </a:r>
            <a:r>
              <a:rPr lang="en-US" sz="1400" dirty="0"/>
              <a:t> { return </a:t>
            </a:r>
            <a:r>
              <a:rPr lang="en-US" sz="1400" dirty="0" err="1"/>
              <a:t>buf</a:t>
            </a:r>
            <a:r>
              <a:rPr lang="en-US" sz="1400" dirty="0"/>
              <a:t>_; }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int</a:t>
            </a:r>
            <a:r>
              <a:rPr lang="en-US" sz="1400" dirty="0"/>
              <a:t> </a:t>
            </a:r>
            <a:r>
              <a:rPr lang="en-US" sz="1400" b="1" dirty="0" err="1"/>
              <a:t>getIndex</a:t>
            </a:r>
            <a:r>
              <a:rPr lang="en-US" sz="1400" dirty="0"/>
              <a:t>() </a:t>
            </a:r>
            <a:r>
              <a:rPr lang="en-US" sz="1400" dirty="0" err="1"/>
              <a:t>const</a:t>
            </a:r>
            <a:r>
              <a:rPr lang="en-US" sz="1400" dirty="0"/>
              <a:t> { return ix_; }</a:t>
            </a:r>
            <a:endParaRPr lang="cs-CZ" sz="1400" dirty="0"/>
          </a:p>
          <a:p>
            <a:r>
              <a:rPr lang="cs-CZ" sz="1400" dirty="0"/>
              <a:t>private:</a:t>
            </a:r>
          </a:p>
          <a:p>
            <a:r>
              <a:rPr lang="cs-CZ" sz="1400" dirty="0"/>
              <a:t>  int ix</a:t>
            </a:r>
            <a:r>
              <a:rPr lang="en-US" sz="1400" dirty="0"/>
              <a:t>_;</a:t>
            </a:r>
          </a:p>
          <a:p>
            <a:r>
              <a:rPr lang="en-US" sz="1400" dirty="0"/>
              <a:t> </a:t>
            </a:r>
            <a:r>
              <a:rPr lang="cs-CZ" sz="1400" dirty="0"/>
              <a:t> </a:t>
            </a:r>
            <a:r>
              <a:rPr lang="en-US" sz="1400" dirty="0"/>
              <a:t>string s_;</a:t>
            </a:r>
            <a:endParaRPr lang="cs-CZ" sz="1400" dirty="0"/>
          </a:p>
          <a:p>
            <a:r>
              <a:rPr lang="cs-CZ" sz="1400" dirty="0"/>
              <a:t>};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en-US" dirty="0" err="1"/>
              <a:t>Vlastn</a:t>
            </a:r>
            <a:r>
              <a:rPr lang="cs-CZ" dirty="0"/>
              <a:t>í typ</a:t>
            </a:r>
            <a:r>
              <a:rPr lang="en-US" dirty="0"/>
              <a:t> </a:t>
            </a:r>
            <a:r>
              <a:rPr lang="cs-CZ" dirty="0"/>
              <a:t>výjimky</a:t>
            </a:r>
          </a:p>
        </p:txBody>
      </p:sp>
      <p:sp>
        <p:nvSpPr>
          <p:cNvPr id="6" name="Rounded Rectangular Callout 5"/>
          <p:cNvSpPr/>
          <p:nvPr/>
        </p:nvSpPr>
        <p:spPr>
          <a:xfrm>
            <a:off x="7010400" y="1203434"/>
            <a:ext cx="1714500" cy="533400"/>
          </a:xfrm>
          <a:prstGeom prst="wedgeRoundRectCallout">
            <a:avLst>
              <a:gd name="adj1" fmla="val -99181"/>
              <a:gd name="adj2" fmla="val 85939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vše zpracovat</a:t>
            </a:r>
            <a:br>
              <a:rPr lang="cs-CZ" sz="1400" dirty="0">
                <a:solidFill>
                  <a:schemeClr val="tx1"/>
                </a:solidFill>
              </a:rPr>
            </a:br>
            <a:r>
              <a:rPr lang="cs-CZ" sz="1400" dirty="0">
                <a:solidFill>
                  <a:schemeClr val="tx1"/>
                </a:solidFill>
              </a:rPr>
              <a:t>v konstruktoru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86200" y="4523416"/>
            <a:ext cx="4953000" cy="1600438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try {</a:t>
            </a:r>
          </a:p>
          <a:p>
            <a:r>
              <a:rPr lang="en-US" sz="1400" i="1" dirty="0"/>
              <a:t>  </a:t>
            </a:r>
            <a:r>
              <a:rPr lang="en-US" sz="1400" i="1" dirty="0" err="1"/>
              <a:t>nejakymujkod</a:t>
            </a:r>
            <a:endParaRPr lang="en-US" sz="1400" i="1" dirty="0"/>
          </a:p>
          <a:p>
            <a:r>
              <a:rPr lang="cs-CZ" sz="1400" dirty="0"/>
              <a:t>} </a:t>
            </a:r>
            <a:r>
              <a:rPr lang="cs-CZ" sz="1400" b="1" dirty="0"/>
              <a:t>catch</a:t>
            </a:r>
            <a:r>
              <a:rPr lang="cs-CZ" sz="1400" dirty="0"/>
              <a:t>( </a:t>
            </a:r>
            <a:r>
              <a:rPr lang="en-US" sz="1400" b="1" dirty="0" err="1">
                <a:solidFill>
                  <a:srgbClr val="00B050"/>
                </a:solidFill>
              </a:rPr>
              <a:t>myexc</a:t>
            </a:r>
            <a:r>
              <a:rPr lang="cs-CZ" sz="1400" dirty="0"/>
              <a:t>&amp; </a:t>
            </a:r>
            <a:r>
              <a:rPr lang="en-US" sz="1400" dirty="0"/>
              <a:t>m</a:t>
            </a:r>
            <a:r>
              <a:rPr lang="cs-CZ" sz="1400" dirty="0"/>
              <a:t>e) {</a:t>
            </a:r>
          </a:p>
          <a:p>
            <a:r>
              <a:rPr lang="cs-CZ" sz="1400" dirty="0"/>
              <a:t>  cout &lt;&lt; </a:t>
            </a:r>
            <a:r>
              <a:rPr lang="en-US" sz="1400" dirty="0"/>
              <a:t>"</a:t>
            </a:r>
            <a:r>
              <a:rPr lang="en-US" sz="1400" dirty="0" err="1"/>
              <a:t>Chyba</a:t>
            </a:r>
            <a:r>
              <a:rPr lang="en-US" sz="1400" dirty="0"/>
              <a:t> </a:t>
            </a:r>
            <a:r>
              <a:rPr lang="en-US" sz="1400" dirty="0" err="1"/>
              <a:t>indexu</a:t>
            </a:r>
            <a:r>
              <a:rPr lang="en-US" sz="1400" dirty="0"/>
              <a:t>: " &lt;&lt; me</a:t>
            </a:r>
            <a:r>
              <a:rPr lang="cs-CZ" sz="1400" dirty="0"/>
              <a:t>.</a:t>
            </a:r>
            <a:r>
              <a:rPr lang="en-US" sz="1400" b="1" dirty="0" err="1">
                <a:solidFill>
                  <a:srgbClr val="00B050"/>
                </a:solidFill>
              </a:rPr>
              <a:t>getIndex</a:t>
            </a:r>
            <a:r>
              <a:rPr lang="cs-CZ" sz="1400" dirty="0"/>
              <a:t>() &lt;&lt; endl;</a:t>
            </a:r>
          </a:p>
          <a:p>
            <a:r>
              <a:rPr lang="cs-CZ" sz="1400" dirty="0"/>
              <a:t>} catch( </a:t>
            </a:r>
            <a:r>
              <a:rPr lang="cs-CZ" sz="1400" dirty="0">
                <a:solidFill>
                  <a:srgbClr val="0070C0"/>
                </a:solidFill>
              </a:rPr>
              <a:t>exception</a:t>
            </a:r>
            <a:r>
              <a:rPr lang="cs-CZ" sz="1400" dirty="0"/>
              <a:t>&amp; e) {</a:t>
            </a:r>
          </a:p>
          <a:p>
            <a:r>
              <a:rPr lang="cs-CZ" sz="1400" dirty="0"/>
              <a:t>  cout &lt;&lt; e.</a:t>
            </a:r>
            <a:r>
              <a:rPr lang="cs-CZ" sz="1400" b="1" dirty="0">
                <a:solidFill>
                  <a:srgbClr val="0070C0"/>
                </a:solidFill>
              </a:rPr>
              <a:t>what</a:t>
            </a:r>
            <a:r>
              <a:rPr lang="cs-CZ" sz="1400" dirty="0"/>
              <a:t>() &lt;&lt; endl;</a:t>
            </a:r>
          </a:p>
          <a:p>
            <a:r>
              <a:rPr lang="cs-CZ" sz="1400" dirty="0"/>
              <a:t>}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3850" y="3815766"/>
            <a:ext cx="2209800" cy="1384995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 err="1"/>
              <a:t>myclass</a:t>
            </a:r>
            <a:r>
              <a:rPr lang="en-US" sz="1400" dirty="0"/>
              <a:t>::</a:t>
            </a:r>
            <a:r>
              <a:rPr lang="en-US" sz="1400" dirty="0" err="1"/>
              <a:t>myfnc</a:t>
            </a:r>
            <a:r>
              <a:rPr lang="en-US" sz="1400" dirty="0"/>
              <a:t>() {</a:t>
            </a:r>
          </a:p>
          <a:p>
            <a:r>
              <a:rPr lang="en-US" sz="1400" i="1" dirty="0"/>
              <a:t>  whatever();</a:t>
            </a:r>
          </a:p>
          <a:p>
            <a:r>
              <a:rPr lang="en-US" sz="1400" dirty="0"/>
              <a:t>  </a:t>
            </a:r>
            <a:r>
              <a:rPr lang="en-US" sz="1400" b="1" dirty="0">
                <a:solidFill>
                  <a:srgbClr val="9900CC"/>
                </a:solidFill>
              </a:rPr>
              <a:t>if</a:t>
            </a:r>
            <a:r>
              <a:rPr lang="en-US" sz="1400" dirty="0"/>
              <a:t>( </a:t>
            </a:r>
            <a:r>
              <a:rPr lang="en-US" sz="1400" dirty="0" err="1"/>
              <a:t>error_occured</a:t>
            </a:r>
            <a:r>
              <a:rPr lang="en-US" sz="1400" dirty="0"/>
              <a:t>)</a:t>
            </a:r>
          </a:p>
          <a:p>
            <a:r>
              <a:rPr lang="en-US" sz="1400" b="1" dirty="0"/>
              <a:t>    </a:t>
            </a:r>
            <a:r>
              <a:rPr lang="en-US" sz="1400" b="1" dirty="0">
                <a:solidFill>
                  <a:srgbClr val="9900CC"/>
                </a:solidFill>
              </a:rPr>
              <a:t>throw </a:t>
            </a:r>
            <a:r>
              <a:rPr lang="en-US" sz="1400" b="1" dirty="0" err="1">
                <a:solidFill>
                  <a:srgbClr val="9900CC"/>
                </a:solidFill>
              </a:rPr>
              <a:t>myexc</a:t>
            </a:r>
            <a:r>
              <a:rPr lang="en-US" sz="1400" b="1" dirty="0"/>
              <a:t>( 17);</a:t>
            </a:r>
          </a:p>
          <a:p>
            <a:r>
              <a:rPr lang="en-US" sz="1400" i="1" dirty="0"/>
              <a:t>  </a:t>
            </a:r>
            <a:r>
              <a:rPr lang="en-US" sz="1400" i="1" dirty="0" err="1"/>
              <a:t>whatever_else</a:t>
            </a:r>
            <a:r>
              <a:rPr lang="en-US" sz="1400" i="1" dirty="0"/>
              <a:t>();</a:t>
            </a:r>
          </a:p>
          <a:p>
            <a:r>
              <a:rPr lang="en-US" sz="1400" dirty="0"/>
              <a:t>}</a:t>
            </a:r>
            <a:endParaRPr lang="cs-CZ" sz="1400" dirty="0"/>
          </a:p>
        </p:txBody>
      </p:sp>
      <p:sp>
        <p:nvSpPr>
          <p:cNvPr id="10" name="Rounded Rectangular Callout 9"/>
          <p:cNvSpPr/>
          <p:nvPr/>
        </p:nvSpPr>
        <p:spPr>
          <a:xfrm>
            <a:off x="6629400" y="455443"/>
            <a:ext cx="1724025" cy="549166"/>
          </a:xfrm>
          <a:prstGeom prst="wedgeRoundRectCallout">
            <a:avLst>
              <a:gd name="adj1" fmla="val -99955"/>
              <a:gd name="adj2" fmla="val 208003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ln w="19050">
                  <a:noFill/>
                </a:ln>
                <a:solidFill>
                  <a:schemeClr val="tx1"/>
                </a:solidFill>
              </a:rPr>
              <a:t>žádné výjimky </a:t>
            </a:r>
            <a:r>
              <a:rPr lang="en-US" sz="1400" dirty="0">
                <a:ln w="19050">
                  <a:noFill/>
                </a:ln>
                <a:solidFill>
                  <a:schemeClr val="tx1"/>
                </a:solidFill>
              </a:rPr>
              <a:t>!!!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1" name="Rounded Rectangular Callout 10"/>
          <p:cNvSpPr/>
          <p:nvPr/>
        </p:nvSpPr>
        <p:spPr>
          <a:xfrm>
            <a:off x="7010401" y="1889234"/>
            <a:ext cx="1724025" cy="392906"/>
          </a:xfrm>
          <a:prstGeom prst="wedgeRoundRectCallout">
            <a:avLst>
              <a:gd name="adj1" fmla="val -172631"/>
              <a:gd name="adj2" fmla="val 45871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kompatibilita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2" name="Rounded Rectangular Callout 11"/>
          <p:cNvSpPr/>
          <p:nvPr/>
        </p:nvSpPr>
        <p:spPr>
          <a:xfrm>
            <a:off x="7010401" y="2422634"/>
            <a:ext cx="1714499" cy="533400"/>
          </a:xfrm>
          <a:prstGeom prst="wedgeRoundRectCallout">
            <a:avLst>
              <a:gd name="adj1" fmla="val -241758"/>
              <a:gd name="adj2" fmla="val -33045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vlastn</a:t>
            </a:r>
            <a:r>
              <a:rPr lang="cs-CZ" sz="1400" dirty="0">
                <a:solidFill>
                  <a:schemeClr val="tx1"/>
                </a:solidFill>
              </a:rPr>
              <a:t>í diagnostika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3" name="Rounded Rectangular Callout 12"/>
          <p:cNvSpPr/>
          <p:nvPr/>
        </p:nvSpPr>
        <p:spPr>
          <a:xfrm>
            <a:off x="2895600" y="3743754"/>
            <a:ext cx="3581400" cy="382011"/>
          </a:xfrm>
          <a:prstGeom prst="wedgeRoundRectCallout">
            <a:avLst>
              <a:gd name="adj1" fmla="val -72627"/>
              <a:gd name="adj2" fmla="val 144727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anonymní instance</a:t>
            </a:r>
            <a:r>
              <a:rPr lang="en-US" sz="1400" dirty="0">
                <a:solidFill>
                  <a:schemeClr val="tx1"/>
                </a:solidFill>
              </a:rPr>
              <a:t> - </a:t>
            </a:r>
            <a:r>
              <a:rPr lang="cs-CZ" sz="1400" dirty="0">
                <a:ln w="19050">
                  <a:noFill/>
                </a:ln>
                <a:solidFill>
                  <a:schemeClr val="tx1"/>
                </a:solidFill>
              </a:rPr>
              <a:t>žádné alokace </a:t>
            </a:r>
            <a:r>
              <a:rPr lang="en-US" sz="1400" dirty="0">
                <a:ln w="19050">
                  <a:noFill/>
                </a:ln>
                <a:solidFill>
                  <a:schemeClr val="tx1"/>
                </a:solidFill>
              </a:rPr>
              <a:t>!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2286000" y="4629142"/>
            <a:ext cx="1676400" cy="436615"/>
          </a:xfrm>
          <a:prstGeom prst="straightConnector1">
            <a:avLst/>
          </a:prstGeom>
          <a:ln w="50800">
            <a:tailEnd type="stealth" w="lg" len="lg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4" name="Rounded Rectangular Callout 13"/>
          <p:cNvSpPr/>
          <p:nvPr/>
        </p:nvSpPr>
        <p:spPr>
          <a:xfrm>
            <a:off x="323850" y="5689165"/>
            <a:ext cx="3034205" cy="838200"/>
          </a:xfrm>
          <a:prstGeom prst="wedgeRoundRectCallout">
            <a:avLst>
              <a:gd name="adj1" fmla="val 49957"/>
              <a:gd name="adj2" fmla="val 750"/>
              <a:gd name="adj3" fmla="val 16667"/>
            </a:avLst>
          </a:prstGeom>
          <a:solidFill>
            <a:srgbClr val="F2BB69"/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strcpy</a:t>
            </a:r>
            <a:r>
              <a:rPr lang="en-US" sz="1400" dirty="0">
                <a:solidFill>
                  <a:schemeClr val="tx1"/>
                </a:solidFill>
              </a:rPr>
              <a:t>, </a:t>
            </a:r>
            <a:r>
              <a:rPr lang="en-US" sz="1400" dirty="0" err="1">
                <a:solidFill>
                  <a:schemeClr val="tx1"/>
                </a:solidFill>
              </a:rPr>
              <a:t>atoi</a:t>
            </a:r>
            <a:r>
              <a:rPr lang="en-US" sz="1400" dirty="0">
                <a:solidFill>
                  <a:schemeClr val="tx1"/>
                </a:solidFill>
              </a:rPr>
              <a:t>, ... </a:t>
            </a:r>
            <a:r>
              <a:rPr lang="en-US" sz="1400" dirty="0">
                <a:solidFill>
                  <a:srgbClr val="FF0000"/>
                </a:solidFill>
              </a:rPr>
              <a:t>errors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Properties ▸ C/C++ ▸ General</a:t>
            </a:r>
            <a:br>
              <a:rPr lang="en-US" sz="1400" dirty="0">
                <a:solidFill>
                  <a:schemeClr val="tx1"/>
                </a:solidFill>
              </a:rPr>
            </a:br>
            <a:r>
              <a:rPr lang="en-US" sz="1400" dirty="0">
                <a:solidFill>
                  <a:schemeClr val="tx1"/>
                </a:solidFill>
              </a:rPr>
              <a:t>▸ SDL checks ▸ No (/</a:t>
            </a:r>
            <a:r>
              <a:rPr lang="en-US" sz="1400" dirty="0" err="1">
                <a:solidFill>
                  <a:schemeClr val="tx1"/>
                </a:solidFill>
              </a:rPr>
              <a:t>sdl</a:t>
            </a:r>
            <a:r>
              <a:rPr lang="en-US" sz="1400" dirty="0">
                <a:solidFill>
                  <a:schemeClr val="tx1"/>
                </a:solidFill>
              </a:rPr>
              <a:t>-)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962984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38600" y="933474"/>
            <a:ext cx="5029200" cy="5848325"/>
          </a:xfrm>
        </p:spPr>
        <p:txBody>
          <a:bodyPr>
            <a:normAutofit/>
          </a:bodyPr>
          <a:lstStyle/>
          <a:p>
            <a:r>
              <a:rPr lang="cs-CZ" dirty="0"/>
              <a:t>Vy</a:t>
            </a:r>
            <a:r>
              <a:rPr lang="en-US" dirty="0" err="1"/>
              <a:t>zkou</a:t>
            </a:r>
            <a:r>
              <a:rPr lang="cs-CZ" dirty="0" err="1"/>
              <a:t>šet</a:t>
            </a:r>
            <a:r>
              <a:rPr lang="cs-CZ" dirty="0"/>
              <a:t> na Gumovém poli</a:t>
            </a:r>
          </a:p>
          <a:p>
            <a:pPr lvl="1"/>
            <a:r>
              <a:rPr lang="cs-CZ" dirty="0"/>
              <a:t>nějak velké pole</a:t>
            </a:r>
            <a:endParaRPr lang="en-US" dirty="0"/>
          </a:p>
          <a:p>
            <a:pPr lvl="1"/>
            <a:r>
              <a:rPr lang="cs-CZ" dirty="0"/>
              <a:t>náhodně zkoušet</a:t>
            </a:r>
          </a:p>
          <a:p>
            <a:pPr lvl="1"/>
            <a:r>
              <a:rPr lang="cs-CZ" dirty="0"/>
              <a:t>při přetečení výjimka</a:t>
            </a:r>
            <a:endParaRPr lang="en-US" dirty="0"/>
          </a:p>
          <a:p>
            <a:pPr lvl="1"/>
            <a:r>
              <a:rPr lang="en-US" dirty="0" err="1"/>
              <a:t>chr</a:t>
            </a:r>
            <a:r>
              <a:rPr lang="cs-CZ" dirty="0"/>
              <a:t>áněný</a:t>
            </a:r>
            <a:r>
              <a:rPr lang="en-US" dirty="0"/>
              <a:t> iterator</a:t>
            </a:r>
            <a:endParaRPr lang="cs-CZ" dirty="0"/>
          </a:p>
          <a:p>
            <a:pPr lvl="2"/>
            <a:r>
              <a:rPr lang="en-US" dirty="0"/>
              <a:t>++</a:t>
            </a:r>
            <a:r>
              <a:rPr lang="cs-CZ" dirty="0"/>
              <a:t>end</a:t>
            </a:r>
            <a:r>
              <a:rPr lang="en-US" dirty="0"/>
              <a:t>(), *end()</a:t>
            </a:r>
            <a:endParaRPr lang="cs-CZ" dirty="0"/>
          </a:p>
          <a:p>
            <a:r>
              <a:rPr lang="en-US" dirty="0" err="1"/>
              <a:t>Podrobn</a:t>
            </a:r>
            <a:r>
              <a:rPr lang="cs-CZ" dirty="0"/>
              <a:t>ější diag</a:t>
            </a:r>
            <a:r>
              <a:rPr lang="en-US" dirty="0" err="1"/>
              <a:t>nostika</a:t>
            </a:r>
            <a:endParaRPr lang="cs-CZ" dirty="0"/>
          </a:p>
          <a:p>
            <a:pPr lvl="1"/>
            <a:r>
              <a:rPr lang="cs-CZ" dirty="0"/>
              <a:t>v</a:t>
            </a:r>
            <a:r>
              <a:rPr lang="en-US" dirty="0" err="1"/>
              <a:t>lastn</a:t>
            </a:r>
            <a:r>
              <a:rPr lang="cs-CZ" dirty="0"/>
              <a:t>í výjimka</a:t>
            </a:r>
          </a:p>
          <a:p>
            <a:pPr lvl="1"/>
            <a:r>
              <a:rPr lang="cs-CZ" dirty="0"/>
              <a:t>špatný index a velikost pole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en-US" dirty="0"/>
              <a:t>V</a:t>
            </a:r>
            <a:r>
              <a:rPr lang="cs-CZ" dirty="0"/>
              <a:t>ýjimky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2400" y="935534"/>
            <a:ext cx="3810000" cy="4616648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  </a:t>
            </a:r>
            <a:r>
              <a:rPr lang="cs-CZ" sz="1400" dirty="0"/>
              <a:t>const int </a:t>
            </a:r>
            <a:r>
              <a:rPr lang="cs-CZ" sz="1400" dirty="0">
                <a:solidFill>
                  <a:srgbClr val="9900CC"/>
                </a:solidFill>
              </a:rPr>
              <a:t>max</a:t>
            </a:r>
            <a:r>
              <a:rPr lang="cs-CZ" sz="1400" dirty="0"/>
              <a:t> = 100;</a:t>
            </a:r>
          </a:p>
          <a:p>
            <a:endParaRPr lang="en-US" sz="1400" dirty="0"/>
          </a:p>
          <a:p>
            <a:r>
              <a:rPr lang="en-US" sz="1400" dirty="0"/>
              <a:t>  </a:t>
            </a:r>
            <a:r>
              <a:rPr lang="cs-CZ" sz="1400" dirty="0"/>
              <a:t>int n = rand</a:t>
            </a:r>
            <a:r>
              <a:rPr lang="en-US" sz="1400" dirty="0"/>
              <a:t>om</a:t>
            </a:r>
            <a:r>
              <a:rPr lang="cs-CZ" sz="1400" dirty="0"/>
              <a:t>( </a:t>
            </a:r>
            <a:r>
              <a:rPr lang="cs-CZ" sz="1400" dirty="0">
                <a:solidFill>
                  <a:srgbClr val="9900CC"/>
                </a:solidFill>
              </a:rPr>
              <a:t>max</a:t>
            </a:r>
            <a:r>
              <a:rPr lang="en-US" sz="1400" dirty="0"/>
              <a:t>)</a:t>
            </a:r>
            <a:r>
              <a:rPr lang="cs-CZ" sz="1400" dirty="0"/>
              <a:t>;</a:t>
            </a:r>
          </a:p>
          <a:p>
            <a:r>
              <a:rPr lang="cs-CZ" sz="1400" dirty="0"/>
              <a:t>  vector&lt;int&gt; v;</a:t>
            </a:r>
          </a:p>
          <a:p>
            <a:r>
              <a:rPr lang="cs-CZ" sz="1400" dirty="0"/>
              <a:t>  int i;</a:t>
            </a:r>
          </a:p>
          <a:p>
            <a:r>
              <a:rPr lang="cs-CZ" sz="1400" dirty="0"/>
              <a:t>  for( i = 0; i &lt; n; i++)</a:t>
            </a:r>
          </a:p>
          <a:p>
            <a:r>
              <a:rPr lang="cs-CZ" sz="1400" dirty="0"/>
              <a:t>    v.push_back( i);</a:t>
            </a:r>
          </a:p>
          <a:p>
            <a:r>
              <a:rPr lang="cs-CZ" sz="1400" dirty="0"/>
              <a:t>  try {</a:t>
            </a:r>
          </a:p>
          <a:p>
            <a:r>
              <a:rPr lang="cs-CZ" sz="1400" dirty="0"/>
              <a:t>    for(;;) {</a:t>
            </a:r>
          </a:p>
          <a:p>
            <a:r>
              <a:rPr lang="cs-CZ" sz="1400" dirty="0"/>
              <a:t>      i = rand</a:t>
            </a:r>
            <a:r>
              <a:rPr lang="en-US" sz="1400" dirty="0"/>
              <a:t>om</a:t>
            </a:r>
            <a:r>
              <a:rPr lang="cs-CZ" sz="1400" dirty="0"/>
              <a:t>( </a:t>
            </a:r>
            <a:r>
              <a:rPr lang="cs-CZ" sz="1400" dirty="0">
                <a:solidFill>
                  <a:srgbClr val="9900CC"/>
                </a:solidFill>
              </a:rPr>
              <a:t>max</a:t>
            </a:r>
            <a:r>
              <a:rPr lang="en-US" sz="1400" dirty="0"/>
              <a:t>)</a:t>
            </a:r>
            <a:r>
              <a:rPr lang="cs-CZ" sz="1400" dirty="0"/>
              <a:t>;</a:t>
            </a:r>
          </a:p>
          <a:p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//  cout &lt;&lt; v[i] &lt;&lt; " "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;   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!!! nehazi, odleti</a:t>
            </a:r>
          </a:p>
          <a:p>
            <a:r>
              <a:rPr lang="cs-CZ" sz="1400" dirty="0"/>
              <a:t>      cout &lt;&lt; </a:t>
            </a:r>
            <a:r>
              <a:rPr lang="cs-CZ" sz="1400" b="1" dirty="0">
                <a:solidFill>
                  <a:srgbClr val="9900CC"/>
                </a:solidFill>
              </a:rPr>
              <a:t>v.at(i)</a:t>
            </a:r>
            <a:r>
              <a:rPr lang="cs-CZ" sz="1400" dirty="0"/>
              <a:t> &lt;&lt; " ";</a:t>
            </a:r>
          </a:p>
          <a:p>
            <a:r>
              <a:rPr lang="cs-CZ" sz="1400" dirty="0"/>
              <a:t>    }</a:t>
            </a:r>
          </a:p>
          <a:p>
            <a:r>
              <a:rPr lang="cs-CZ" sz="1400" dirty="0"/>
              <a:t>} catch( </a:t>
            </a:r>
            <a:r>
              <a:rPr lang="cs-CZ" sz="1400" b="1" dirty="0">
                <a:solidFill>
                  <a:srgbClr val="00B050"/>
                </a:solidFill>
              </a:rPr>
              <a:t>myexc</a:t>
            </a:r>
            <a:r>
              <a:rPr lang="cs-CZ" sz="1400" dirty="0">
                <a:solidFill>
                  <a:srgbClr val="00B050"/>
                </a:solidFill>
              </a:rPr>
              <a:t> </a:t>
            </a:r>
            <a:r>
              <a:rPr lang="cs-CZ" sz="1400" dirty="0"/>
              <a:t>&amp;e) {</a:t>
            </a:r>
          </a:p>
          <a:p>
            <a:r>
              <a:rPr lang="cs-CZ" sz="1400" dirty="0"/>
              <a:t>    cout &lt;&lt; endl &lt;&lt; e.</a:t>
            </a:r>
            <a:r>
              <a:rPr lang="cs-CZ" sz="1400" b="1" dirty="0">
                <a:solidFill>
                  <a:srgbClr val="00B050"/>
                </a:solidFill>
              </a:rPr>
              <a:t>getIndex</a:t>
            </a:r>
            <a:r>
              <a:rPr lang="cs-CZ" sz="1400" dirty="0"/>
              <a:t>() &lt;&lt; endl;</a:t>
            </a:r>
          </a:p>
          <a:p>
            <a:r>
              <a:rPr lang="cs-CZ" sz="1400" dirty="0"/>
              <a:t>} catch( </a:t>
            </a:r>
            <a:r>
              <a:rPr lang="cs-CZ" sz="1400" b="1" dirty="0">
                <a:solidFill>
                  <a:srgbClr val="0070C0"/>
                </a:solidFill>
              </a:rPr>
              <a:t>exception</a:t>
            </a:r>
            <a:r>
              <a:rPr lang="cs-CZ" sz="1400" dirty="0"/>
              <a:t> &amp;e) {</a:t>
            </a:r>
          </a:p>
          <a:p>
            <a:r>
              <a:rPr lang="cs-CZ" sz="1400" dirty="0"/>
              <a:t>    cout &lt;&lt; endl &lt;&lt; e.</a:t>
            </a:r>
            <a:r>
              <a:rPr lang="cs-CZ" sz="1400" b="1" dirty="0">
                <a:solidFill>
                  <a:srgbClr val="0070C0"/>
                </a:solidFill>
              </a:rPr>
              <a:t>what</a:t>
            </a:r>
            <a:r>
              <a:rPr lang="cs-CZ" sz="1400" dirty="0"/>
              <a:t>() &lt;&lt; endl;</a:t>
            </a:r>
          </a:p>
          <a:p>
            <a:r>
              <a:rPr lang="cs-CZ" sz="1400" dirty="0"/>
              <a:t>} catch(</a:t>
            </a:r>
            <a:r>
              <a:rPr lang="cs-CZ" sz="1400" b="1" dirty="0">
                <a:solidFill>
                  <a:srgbClr val="FF0000"/>
                </a:solidFill>
              </a:rPr>
              <a:t>...</a:t>
            </a:r>
            <a:r>
              <a:rPr lang="cs-CZ" sz="1400" dirty="0"/>
              <a:t>) {</a:t>
            </a:r>
          </a:p>
          <a:p>
            <a:r>
              <a:rPr lang="cs-CZ" sz="1400" dirty="0"/>
              <a:t>    cout &lt;&lt; "Obscure exception!" &lt;&lt; endl;</a:t>
            </a:r>
          </a:p>
          <a:p>
            <a:r>
              <a:rPr lang="cs-CZ" sz="1400" dirty="0"/>
              <a:t>  }</a:t>
            </a:r>
          </a:p>
          <a:p>
            <a:r>
              <a:rPr lang="cs-CZ" sz="1400" dirty="0"/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381500" y="5181600"/>
            <a:ext cx="4343400" cy="1384995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r>
              <a:rPr lang="en-US" dirty="0"/>
              <a:t>#include &lt;random&gt;</a:t>
            </a:r>
            <a:endParaRPr lang="cs-CZ" dirty="0"/>
          </a:p>
          <a:p>
            <a:r>
              <a:rPr lang="en-US" dirty="0"/>
              <a:t>#</a:t>
            </a:r>
            <a:r>
              <a:rPr lang="cs-CZ" dirty="0"/>
              <a:t>include </a:t>
            </a:r>
            <a:r>
              <a:rPr lang="en-US" dirty="0"/>
              <a:t>&lt;</a:t>
            </a:r>
            <a:r>
              <a:rPr lang="cs-CZ" dirty="0">
                <a:solidFill>
                  <a:srgbClr val="9900CC"/>
                </a:solidFill>
              </a:rPr>
              <a:t>ctime</a:t>
            </a:r>
            <a:r>
              <a:rPr lang="en-US" dirty="0"/>
              <a:t>&gt;</a:t>
            </a:r>
          </a:p>
          <a:p>
            <a:endParaRPr lang="en-US" dirty="0"/>
          </a:p>
          <a:p>
            <a:r>
              <a:rPr lang="en-US" dirty="0" err="1"/>
              <a:t>default_random_engine</a:t>
            </a:r>
            <a:r>
              <a:rPr lang="en-US" dirty="0"/>
              <a:t> </a:t>
            </a:r>
            <a:r>
              <a:rPr lang="en-US" dirty="0">
                <a:solidFill>
                  <a:srgbClr val="0000FF"/>
                </a:solidFill>
              </a:rPr>
              <a:t>generator</a:t>
            </a:r>
            <a:r>
              <a:rPr lang="en-US" dirty="0"/>
              <a:t>( </a:t>
            </a:r>
            <a:r>
              <a:rPr lang="en-US" dirty="0">
                <a:solidFill>
                  <a:srgbClr val="9900CC"/>
                </a:solidFill>
              </a:rPr>
              <a:t>time</a:t>
            </a:r>
            <a:r>
              <a:rPr lang="en-US" dirty="0"/>
              <a:t>(0));</a:t>
            </a:r>
          </a:p>
          <a:p>
            <a:r>
              <a:rPr lang="en-US" dirty="0" err="1"/>
              <a:t>uniform_int_distribution</a:t>
            </a:r>
            <a:r>
              <a:rPr lang="en-US" dirty="0"/>
              <a:t>&lt;</a:t>
            </a:r>
            <a:r>
              <a:rPr lang="en-US" dirty="0" err="1"/>
              <a:t>int</a:t>
            </a:r>
            <a:r>
              <a:rPr lang="en-US" dirty="0"/>
              <a:t>&gt; </a:t>
            </a:r>
            <a:r>
              <a:rPr lang="en-US" dirty="0">
                <a:solidFill>
                  <a:srgbClr val="008000"/>
                </a:solidFill>
              </a:rPr>
              <a:t>distribution</a:t>
            </a:r>
            <a:r>
              <a:rPr lang="en-US" dirty="0"/>
              <a:t>(1,6);</a:t>
            </a:r>
          </a:p>
          <a:p>
            <a:r>
              <a:rPr lang="en-US" dirty="0" err="1"/>
              <a:t>int</a:t>
            </a:r>
            <a:r>
              <a:rPr lang="en-US" dirty="0"/>
              <a:t> n = </a:t>
            </a:r>
            <a:r>
              <a:rPr lang="en-US" dirty="0">
                <a:solidFill>
                  <a:srgbClr val="008000"/>
                </a:solidFill>
              </a:rPr>
              <a:t>distribution</a:t>
            </a:r>
            <a:r>
              <a:rPr lang="en-US" dirty="0"/>
              <a:t>(</a:t>
            </a:r>
            <a:r>
              <a:rPr lang="en-US" dirty="0">
                <a:solidFill>
                  <a:srgbClr val="0000FF"/>
                </a:solidFill>
              </a:rPr>
              <a:t>generator</a:t>
            </a:r>
            <a:r>
              <a:rPr lang="en-US" dirty="0"/>
              <a:t>);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514600" y="1524000"/>
            <a:ext cx="1981200" cy="4267200"/>
          </a:xfrm>
          <a:prstGeom prst="straightConnector1">
            <a:avLst/>
          </a:prstGeom>
          <a:ln w="15875">
            <a:headEnd type="oval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562600"/>
          </a:xfrm>
        </p:spPr>
        <p:txBody>
          <a:bodyPr/>
          <a:lstStyle/>
          <a:p>
            <a:r>
              <a:rPr lang="cs-CZ" dirty="0"/>
              <a:t>čtení ze souboru i std vstupu</a:t>
            </a:r>
          </a:p>
          <a:p>
            <a:r>
              <a:rPr lang="cs-CZ" dirty="0"/>
              <a:t>záměnnost</a:t>
            </a:r>
          </a:p>
          <a:p>
            <a:pPr lvl="1"/>
            <a:r>
              <a:rPr lang="cs-CZ" dirty="0"/>
              <a:t>std vstup i soubor jsou streamy</a:t>
            </a:r>
          </a:p>
          <a:p>
            <a:pPr lvl="1"/>
            <a:r>
              <a:rPr lang="cs-CZ" dirty="0"/>
              <a:t>lze přiřadit za běhu</a:t>
            </a:r>
          </a:p>
          <a:p>
            <a:endParaRPr lang="cs-CZ" dirty="0"/>
          </a:p>
          <a:p>
            <a:endParaRPr lang="cs-CZ" dirty="0"/>
          </a:p>
          <a:p>
            <a:pPr>
              <a:buNone/>
            </a:pPr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Streamy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" y="3048000"/>
            <a:ext cx="2362200" cy="2893100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#include &lt;iostream&gt;</a:t>
            </a:r>
          </a:p>
          <a:p>
            <a:r>
              <a:rPr lang="cs-CZ" sz="1400" dirty="0"/>
              <a:t>#include &lt;fstream&gt;</a:t>
            </a:r>
          </a:p>
          <a:p>
            <a:endParaRPr lang="cs-CZ" sz="1400" dirty="0"/>
          </a:p>
          <a:p>
            <a:r>
              <a:rPr lang="cs-CZ" sz="1400" b="1" dirty="0"/>
              <a:t>ifstream</a:t>
            </a:r>
            <a:r>
              <a:rPr lang="cs-CZ" sz="1400" dirty="0"/>
              <a:t> x;</a:t>
            </a:r>
          </a:p>
          <a:p>
            <a:r>
              <a:rPr lang="cs-CZ" sz="1400" dirty="0"/>
              <a:t>x.</a:t>
            </a:r>
            <a:r>
              <a:rPr lang="cs-CZ" sz="1400" b="1" dirty="0"/>
              <a:t>open</a:t>
            </a:r>
            <a:r>
              <a:rPr lang="cs-CZ" sz="1400" dirty="0"/>
              <a:t>( "file.txt");</a:t>
            </a:r>
          </a:p>
          <a:p>
            <a:r>
              <a:rPr lang="cs-CZ" sz="1400" dirty="0"/>
              <a:t>if( ! x.</a:t>
            </a:r>
            <a:r>
              <a:rPr lang="cs-CZ" sz="1400" b="1" dirty="0"/>
              <a:t>good</a:t>
            </a:r>
            <a:r>
              <a:rPr lang="cs-CZ" sz="1400" dirty="0"/>
              <a:t>()) { "chyba" }</a:t>
            </a:r>
          </a:p>
          <a:p>
            <a:r>
              <a:rPr lang="cs-CZ" sz="1400" dirty="0"/>
              <a:t>for (;;) {</a:t>
            </a:r>
          </a:p>
          <a:p>
            <a:r>
              <a:rPr lang="cs-CZ" sz="1400" dirty="0"/>
              <a:t>    x &gt;&gt; a;</a:t>
            </a:r>
          </a:p>
          <a:p>
            <a:r>
              <a:rPr lang="cs-CZ" sz="1400" dirty="0"/>
              <a:t>    if( x.</a:t>
            </a:r>
            <a:r>
              <a:rPr lang="cs-CZ" sz="1400" b="1" dirty="0"/>
              <a:t>fail</a:t>
            </a:r>
            <a:r>
              <a:rPr lang="cs-CZ" sz="1400" dirty="0"/>
              <a:t>())</a:t>
            </a:r>
          </a:p>
          <a:p>
            <a:r>
              <a:rPr lang="cs-CZ" sz="1400" dirty="0"/>
              <a:t>        break;</a:t>
            </a:r>
          </a:p>
          <a:p>
            <a:r>
              <a:rPr lang="cs-CZ" sz="1400" dirty="0"/>
              <a:t>    f</a:t>
            </a:r>
            <a:r>
              <a:rPr lang="en-US" sz="1400" dirty="0"/>
              <a:t>( a)</a:t>
            </a:r>
            <a:r>
              <a:rPr lang="cs-CZ" sz="1400" dirty="0"/>
              <a:t>;</a:t>
            </a:r>
          </a:p>
          <a:p>
            <a:r>
              <a:rPr lang="cs-CZ" sz="1400" dirty="0"/>
              <a:t>}</a:t>
            </a:r>
          </a:p>
          <a:p>
            <a:r>
              <a:rPr lang="cs-CZ" sz="1400" dirty="0"/>
              <a:t>x.</a:t>
            </a:r>
            <a:r>
              <a:rPr lang="cs-CZ" sz="1400" b="1" dirty="0"/>
              <a:t>close</a:t>
            </a:r>
            <a:r>
              <a:rPr lang="cs-CZ" sz="1400" dirty="0"/>
              <a:t>()</a:t>
            </a:r>
            <a:r>
              <a:rPr lang="en-US" sz="1400" dirty="0"/>
              <a:t>;</a:t>
            </a:r>
            <a:endParaRPr lang="cs-CZ" sz="1400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2895600" y="5257800"/>
            <a:ext cx="1371600" cy="533400"/>
          </a:xfrm>
          <a:prstGeom prst="wedgeRoundRectCallout">
            <a:avLst>
              <a:gd name="adj1" fmla="val -144159"/>
              <a:gd name="adj2" fmla="val -106721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lep</a:t>
            </a:r>
            <a:r>
              <a:rPr lang="cs-CZ" sz="1400" dirty="0">
                <a:solidFill>
                  <a:schemeClr val="tx1"/>
                </a:solidFill>
              </a:rPr>
              <a:t>ší než</a:t>
            </a:r>
            <a:br>
              <a:rPr lang="cs-CZ" sz="1400" dirty="0">
                <a:solidFill>
                  <a:schemeClr val="tx1"/>
                </a:solidFill>
              </a:rPr>
            </a:br>
            <a:r>
              <a:rPr lang="cs-CZ" sz="1400" dirty="0">
                <a:solidFill>
                  <a:schemeClr val="tx1"/>
                </a:solidFill>
              </a:rPr>
              <a:t>test na eof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19800" y="2305615"/>
            <a:ext cx="2286000" cy="2246769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process( </a:t>
            </a:r>
            <a:r>
              <a:rPr lang="en-US" sz="1400" dirty="0" err="1"/>
              <a:t>istream</a:t>
            </a:r>
            <a:r>
              <a:rPr lang="en-US" sz="1400" dirty="0"/>
              <a:t>&amp; f) {</a:t>
            </a:r>
          </a:p>
          <a:p>
            <a:r>
              <a:rPr lang="en-US" sz="1400" dirty="0"/>
              <a:t>  f &gt;&gt; ....</a:t>
            </a:r>
          </a:p>
          <a:p>
            <a:r>
              <a:rPr lang="en-US" sz="1400" dirty="0"/>
              <a:t>}</a:t>
            </a:r>
          </a:p>
          <a:p>
            <a:endParaRPr lang="en-US" sz="1400" dirty="0"/>
          </a:p>
          <a:p>
            <a:r>
              <a:rPr lang="en-US" sz="1400" dirty="0"/>
              <a:t>if( ....) {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ifstream</a:t>
            </a:r>
            <a:r>
              <a:rPr lang="en-US" sz="1400" dirty="0"/>
              <a:t> f( ....);</a:t>
            </a:r>
          </a:p>
          <a:p>
            <a:r>
              <a:rPr lang="en-US" sz="1400" dirty="0"/>
              <a:t>  process( f);</a:t>
            </a:r>
          </a:p>
          <a:p>
            <a:r>
              <a:rPr lang="en-US" sz="1400" dirty="0"/>
              <a:t>} else {</a:t>
            </a:r>
          </a:p>
          <a:p>
            <a:r>
              <a:rPr lang="en-US" sz="1400" dirty="0"/>
              <a:t>  process( </a:t>
            </a:r>
            <a:r>
              <a:rPr lang="en-US" sz="1400" dirty="0" err="1"/>
              <a:t>cin</a:t>
            </a:r>
            <a:r>
              <a:rPr lang="en-US" sz="1400" dirty="0"/>
              <a:t>);</a:t>
            </a:r>
          </a:p>
          <a:p>
            <a:r>
              <a:rPr lang="en-US" sz="1400" dirty="0"/>
              <a:t>}</a:t>
            </a:r>
          </a:p>
        </p:txBody>
      </p:sp>
      <p:sp>
        <p:nvSpPr>
          <p:cNvPr id="8" name="Rounded Rectangular Callout 7"/>
          <p:cNvSpPr/>
          <p:nvPr/>
        </p:nvSpPr>
        <p:spPr>
          <a:xfrm>
            <a:off x="4800600" y="5181600"/>
            <a:ext cx="1752600" cy="685800"/>
          </a:xfrm>
          <a:prstGeom prst="wedgeRoundRectCallout">
            <a:avLst>
              <a:gd name="adj1" fmla="val 48248"/>
              <a:gd name="adj2" fmla="val -135041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nen</a:t>
            </a:r>
            <a:r>
              <a:rPr lang="cs-CZ" sz="1400" dirty="0">
                <a:solidFill>
                  <a:schemeClr val="tx1"/>
                </a:solidFill>
              </a:rPr>
              <a:t>í třeba psát zvláštní kód pro čtení souboru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9" name="Rounded Rectangular Callout 8"/>
          <p:cNvSpPr/>
          <p:nvPr/>
        </p:nvSpPr>
        <p:spPr>
          <a:xfrm>
            <a:off x="2895600" y="3810000"/>
            <a:ext cx="1371600" cy="304800"/>
          </a:xfrm>
          <a:prstGeom prst="wedgeRoundRectCallout">
            <a:avLst>
              <a:gd name="adj1" fmla="val -133240"/>
              <a:gd name="adj2" fmla="val 69140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stav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streamu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0" name="Rounded Rectangular Callout 9"/>
          <p:cNvSpPr/>
          <p:nvPr/>
        </p:nvSpPr>
        <p:spPr>
          <a:xfrm>
            <a:off x="2895600" y="4495800"/>
            <a:ext cx="1371600" cy="685800"/>
          </a:xfrm>
          <a:prstGeom prst="wedgeRoundRectCallout">
            <a:avLst>
              <a:gd name="adj1" fmla="val -145309"/>
              <a:gd name="adj2" fmla="val -21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v</a:t>
            </a:r>
            <a:r>
              <a:rPr lang="cs-CZ" sz="1400" dirty="0">
                <a:solidFill>
                  <a:schemeClr val="tx1"/>
                </a:solidFill>
              </a:rPr>
              <a:t>ýsledek předchozí operace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562600"/>
          </a:xfrm>
        </p:spPr>
        <p:txBody>
          <a:bodyPr/>
          <a:lstStyle/>
          <a:p>
            <a:r>
              <a:rPr lang="cs-CZ" dirty="0"/>
              <a:t>přetížení operátoru </a:t>
            </a:r>
            <a:r>
              <a:rPr lang="en-US" dirty="0"/>
              <a:t>&lt;&lt;</a:t>
            </a:r>
          </a:p>
          <a:p>
            <a:r>
              <a:rPr lang="en-US" dirty="0" err="1"/>
              <a:t>nen</a:t>
            </a:r>
            <a:r>
              <a:rPr lang="cs-CZ" dirty="0"/>
              <a:t>í to metoda třídy ale friend globální funkce</a:t>
            </a:r>
          </a:p>
          <a:p>
            <a:pPr lvl="1"/>
            <a:r>
              <a:rPr lang="cs-CZ" dirty="0"/>
              <a:t>nemáme přístup do implementace ostream</a:t>
            </a:r>
          </a:p>
          <a:p>
            <a:endParaRPr lang="cs-CZ" dirty="0"/>
          </a:p>
          <a:p>
            <a:pPr>
              <a:buNone/>
            </a:pPr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operátor </a:t>
            </a:r>
            <a:r>
              <a:rPr lang="en-US" dirty="0"/>
              <a:t>&lt;&lt;</a:t>
            </a:r>
            <a:endParaRPr lang="cs-CZ" dirty="0"/>
          </a:p>
        </p:txBody>
      </p:sp>
      <p:sp>
        <p:nvSpPr>
          <p:cNvPr id="4" name="TextBox 3"/>
          <p:cNvSpPr txBox="1"/>
          <p:nvPr/>
        </p:nvSpPr>
        <p:spPr>
          <a:xfrm>
            <a:off x="1143000" y="2590800"/>
            <a:ext cx="6096000" cy="2677656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class Complex {</a:t>
            </a:r>
          </a:p>
          <a:p>
            <a:r>
              <a:rPr lang="cs-CZ" sz="1400" dirty="0"/>
              <a:t>public:</a:t>
            </a:r>
          </a:p>
          <a:p>
            <a:r>
              <a:rPr lang="cs-CZ" sz="1400" dirty="0"/>
              <a:t>    Complex() : re</a:t>
            </a:r>
            <a:r>
              <a:rPr lang="en-US" sz="1400" dirty="0"/>
              <a:t>_</a:t>
            </a:r>
            <a:r>
              <a:rPr lang="cs-CZ" sz="1400" dirty="0"/>
              <a:t>(0), im</a:t>
            </a:r>
            <a:r>
              <a:rPr lang="en-US" sz="1400" dirty="0"/>
              <a:t>_</a:t>
            </a:r>
            <a:r>
              <a:rPr lang="cs-CZ" sz="1400" dirty="0"/>
              <a:t>(0) {}</a:t>
            </a:r>
          </a:p>
          <a:p>
            <a:r>
              <a:rPr lang="cs-CZ" sz="1400" dirty="0"/>
              <a:t>    </a:t>
            </a:r>
            <a:r>
              <a:rPr lang="cs-CZ" sz="1400" dirty="0">
                <a:solidFill>
                  <a:srgbClr val="0033CC"/>
                </a:solidFill>
              </a:rPr>
              <a:t>friend</a:t>
            </a:r>
            <a:r>
              <a:rPr lang="cs-CZ" sz="1400" dirty="0"/>
              <a:t> ostream&amp; operator&lt;&lt; ( ostream&amp; out, const Complex&amp; x);</a:t>
            </a:r>
          </a:p>
          <a:p>
            <a:r>
              <a:rPr lang="cs-CZ" sz="1400" dirty="0"/>
              <a:t>private:</a:t>
            </a:r>
          </a:p>
          <a:p>
            <a:r>
              <a:rPr lang="cs-CZ" sz="1400" dirty="0"/>
              <a:t>    double re</a:t>
            </a:r>
            <a:r>
              <a:rPr lang="en-US" sz="1400" dirty="0"/>
              <a:t>_</a:t>
            </a:r>
            <a:r>
              <a:rPr lang="cs-CZ" sz="1400" dirty="0"/>
              <a:t>, im</a:t>
            </a:r>
            <a:r>
              <a:rPr lang="en-US" sz="1400" dirty="0"/>
              <a:t>_</a:t>
            </a:r>
            <a:r>
              <a:rPr lang="cs-CZ" sz="1400" dirty="0"/>
              <a:t>;</a:t>
            </a:r>
          </a:p>
          <a:p>
            <a:r>
              <a:rPr lang="cs-CZ" sz="1400" dirty="0"/>
              <a:t>};</a:t>
            </a:r>
          </a:p>
          <a:p>
            <a:endParaRPr lang="cs-CZ" sz="1400" dirty="0"/>
          </a:p>
          <a:p>
            <a:r>
              <a:rPr lang="cs-CZ" sz="1400" dirty="0"/>
              <a:t>ostream&amp; operator&lt;&lt; ( ostream&amp; out, const Complex&amp; x) {</a:t>
            </a:r>
          </a:p>
          <a:p>
            <a:r>
              <a:rPr lang="cs-CZ" sz="1400" dirty="0"/>
              <a:t>    out &lt;&lt; "[" &lt;&lt; x.re</a:t>
            </a:r>
            <a:r>
              <a:rPr lang="en-US" sz="1400" dirty="0"/>
              <a:t>_</a:t>
            </a:r>
            <a:r>
              <a:rPr lang="cs-CZ" sz="1400" dirty="0"/>
              <a:t> &lt;&lt; "," &lt;&lt; x.im</a:t>
            </a:r>
            <a:r>
              <a:rPr lang="en-US" sz="1400" dirty="0"/>
              <a:t>_</a:t>
            </a:r>
            <a:r>
              <a:rPr lang="cs-CZ" sz="1400" dirty="0"/>
              <a:t> &lt;&lt; "]" &lt;&lt; endl;</a:t>
            </a:r>
          </a:p>
          <a:p>
            <a:r>
              <a:rPr lang="cs-CZ" sz="1400" dirty="0"/>
              <a:t>    return out;</a:t>
            </a:r>
          </a:p>
          <a:p>
            <a:r>
              <a:rPr lang="cs-CZ" sz="1400" dirty="0"/>
              <a:t>}</a:t>
            </a:r>
          </a:p>
        </p:txBody>
      </p:sp>
      <p:sp>
        <p:nvSpPr>
          <p:cNvPr id="7" name="Rounded Rectangular Callout 6"/>
          <p:cNvSpPr/>
          <p:nvPr/>
        </p:nvSpPr>
        <p:spPr>
          <a:xfrm>
            <a:off x="4191000" y="3657600"/>
            <a:ext cx="1371600" cy="533400"/>
          </a:xfrm>
          <a:prstGeom prst="wedgeRoundRectCallout">
            <a:avLst>
              <a:gd name="adj1" fmla="val -99756"/>
              <a:gd name="adj2" fmla="val -85852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toto není metoda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Stream manipulátory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04800" y="1143000"/>
          <a:ext cx="8458200" cy="44958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42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239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4602">
                <a:tc>
                  <a:txBody>
                    <a:bodyPr/>
                    <a:lstStyle/>
                    <a:p>
                      <a:endParaRPr lang="cs-CZ" sz="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1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endl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vloží nový řádek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1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setw(val)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sz="1600" dirty="0"/>
                        <a:t>nastaví šířku výstupu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1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setfill(c)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nastaví výplňový znak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1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dec, hex, oct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čte a vypisuje v dané soustavě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01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left, right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sz="1600" dirty="0"/>
                        <a:t>zarovnávání</a:t>
                      </a:r>
                      <a:endParaRPr lang="cs-CZ" sz="16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01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fixed, scientific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 dirty="0"/>
                        <a:t>form</a:t>
                      </a:r>
                      <a:r>
                        <a:rPr lang="cs-CZ" sz="1600" dirty="0"/>
                        <a:t>át</a:t>
                      </a:r>
                      <a:r>
                        <a:rPr lang="cs-CZ" sz="1600" baseline="0" dirty="0"/>
                        <a:t> </a:t>
                      </a:r>
                      <a:r>
                        <a:rPr lang="cs-CZ" sz="1600" dirty="0"/>
                        <a:t>výpisu čísla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01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precision(val)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nastaví přesnost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01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ws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přeskočí bílé znaky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0109">
                <a:tc>
                  <a:txBody>
                    <a:bodyPr/>
                    <a:lstStyle/>
                    <a:p>
                      <a:r>
                        <a:rPr lang="cs-CZ" sz="1600" dirty="0"/>
                        <a:t>(no)skipws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nastavení/zrušení přeskakování bílých znaků při čtení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01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(no)showpoint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nastaví/zruší výpis desetinné čárky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01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...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562600"/>
          </a:xfrm>
        </p:spPr>
        <p:txBody>
          <a:bodyPr/>
          <a:lstStyle/>
          <a:p>
            <a:r>
              <a:rPr lang="cs-CZ" dirty="0"/>
              <a:t>speciální funkce</a:t>
            </a:r>
          </a:p>
          <a:p>
            <a:pPr lvl="1"/>
            <a:r>
              <a:rPr lang="cs-CZ" dirty="0"/>
              <a:t>předávané ukazatelem</a:t>
            </a:r>
          </a:p>
          <a:p>
            <a:pPr lvl="1"/>
            <a:r>
              <a:rPr lang="cs-CZ" dirty="0"/>
              <a:t>vrací referenci na modifikovaný stream</a:t>
            </a:r>
            <a:endParaRPr lang="en-US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r>
              <a:rPr lang="cs-CZ" dirty="0"/>
              <a:t>jak to funguje</a:t>
            </a:r>
          </a:p>
          <a:p>
            <a:endParaRPr lang="cs-CZ" dirty="0"/>
          </a:p>
          <a:p>
            <a:pPr lvl="6"/>
            <a:endParaRPr lang="cs-CZ" i="1" dirty="0"/>
          </a:p>
          <a:p>
            <a:pPr lvl="6"/>
            <a:r>
              <a:rPr lang="cs-CZ" i="1" dirty="0"/>
              <a:t>přesněji: šablona</a:t>
            </a:r>
          </a:p>
          <a:p>
            <a:endParaRPr lang="cs-CZ" dirty="0"/>
          </a:p>
          <a:p>
            <a:pPr>
              <a:buNone/>
            </a:pPr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Bezparametrický manipulátor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47800" y="2438400"/>
            <a:ext cx="4572000" cy="1631216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cout &lt;&lt; 1 &lt;&lt; mriz &lt;&lt; 2 &lt;&lt; mriz &lt;&lt; 3 &lt;&lt; endl;</a:t>
            </a:r>
          </a:p>
          <a:p>
            <a:endParaRPr lang="cs-CZ" sz="1400" dirty="0"/>
          </a:p>
          <a:p>
            <a:r>
              <a:rPr lang="en-US" sz="1400" dirty="0" err="1"/>
              <a:t>ostream</a:t>
            </a:r>
            <a:r>
              <a:rPr lang="en-US" sz="1400" dirty="0"/>
              <a:t>&amp; </a:t>
            </a:r>
            <a:r>
              <a:rPr lang="en-US" sz="1400" dirty="0" err="1"/>
              <a:t>mriz</a:t>
            </a:r>
            <a:r>
              <a:rPr lang="en-US" sz="1400" dirty="0"/>
              <a:t>( </a:t>
            </a:r>
            <a:r>
              <a:rPr lang="en-US" sz="1400" dirty="0" err="1"/>
              <a:t>ostream</a:t>
            </a:r>
            <a:r>
              <a:rPr lang="en-US" sz="1400" dirty="0"/>
              <a:t>&amp; </a:t>
            </a:r>
            <a:r>
              <a:rPr lang="en-US" sz="1400" dirty="0" err="1"/>
              <a:t>io</a:t>
            </a:r>
            <a:r>
              <a:rPr lang="en-US" sz="1400" dirty="0"/>
              <a:t>)</a:t>
            </a:r>
            <a:endParaRPr lang="cs-CZ" sz="1400" dirty="0"/>
          </a:p>
          <a:p>
            <a:r>
              <a:rPr lang="en-US" sz="1400" dirty="0"/>
              <a:t>{</a:t>
            </a:r>
            <a:endParaRPr lang="cs-CZ" sz="1400" dirty="0"/>
          </a:p>
          <a:p>
            <a:r>
              <a:rPr lang="cs-CZ" sz="1400" dirty="0"/>
              <a:t>    </a:t>
            </a:r>
            <a:r>
              <a:rPr lang="en-US" sz="1400" dirty="0" err="1"/>
              <a:t>io</a:t>
            </a:r>
            <a:r>
              <a:rPr lang="en-US" sz="1400" dirty="0"/>
              <a:t> &lt;&lt; " ### ";</a:t>
            </a:r>
            <a:endParaRPr lang="cs-CZ" sz="1400" dirty="0"/>
          </a:p>
          <a:p>
            <a:r>
              <a:rPr lang="cs-CZ" sz="1400" dirty="0"/>
              <a:t>    </a:t>
            </a:r>
            <a:r>
              <a:rPr lang="en-US" sz="1400" dirty="0"/>
              <a:t>return </a:t>
            </a:r>
            <a:r>
              <a:rPr lang="en-US" sz="1400" dirty="0" err="1"/>
              <a:t>io</a:t>
            </a:r>
            <a:r>
              <a:rPr lang="en-US" sz="1400" dirty="0"/>
              <a:t>;</a:t>
            </a:r>
            <a:endParaRPr lang="cs-CZ" sz="1400" dirty="0"/>
          </a:p>
          <a:p>
            <a:r>
              <a:rPr lang="en-US" sz="1400" dirty="0"/>
              <a:t>}</a:t>
            </a:r>
            <a:endParaRPr lang="cs-CZ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1447800" y="5334000"/>
            <a:ext cx="4572000" cy="30777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 err="1"/>
              <a:t>ostream</a:t>
            </a:r>
            <a:r>
              <a:rPr lang="en-US" sz="1400" dirty="0"/>
              <a:t>&amp; operator&lt;&lt; (</a:t>
            </a:r>
            <a:r>
              <a:rPr lang="en-US" sz="1400" dirty="0" err="1"/>
              <a:t>ostream</a:t>
            </a:r>
            <a:r>
              <a:rPr lang="en-US" sz="1400" dirty="0"/>
              <a:t>&amp; (* </a:t>
            </a:r>
            <a:r>
              <a:rPr lang="en-US" sz="1400" dirty="0" err="1"/>
              <a:t>pf</a:t>
            </a:r>
            <a:r>
              <a:rPr lang="en-US" sz="1400" dirty="0"/>
              <a:t>)(</a:t>
            </a:r>
            <a:r>
              <a:rPr lang="en-US" sz="1400" dirty="0" err="1"/>
              <a:t>ostream</a:t>
            </a:r>
            <a:r>
              <a:rPr lang="en-US" sz="1400" dirty="0"/>
              <a:t>&amp;));</a:t>
            </a:r>
            <a:endParaRPr lang="cs-CZ" sz="1400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6172200" y="4419600"/>
            <a:ext cx="2057400" cy="533400"/>
          </a:xfrm>
          <a:prstGeom prst="wedgeRoundRectCallout">
            <a:avLst>
              <a:gd name="adj1" fmla="val -172289"/>
              <a:gd name="adj2" fmla="val 94465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přetížená metoda na ukazatel na funkci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6172200" y="3124200"/>
            <a:ext cx="2057400" cy="304800"/>
          </a:xfrm>
          <a:prstGeom prst="wedgeRoundRectCallout">
            <a:avLst>
              <a:gd name="adj1" fmla="val -132758"/>
              <a:gd name="adj2" fmla="val -185218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ukazatel na funkci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9" name="Rounded Rectangular Callout 8"/>
          <p:cNvSpPr/>
          <p:nvPr/>
        </p:nvSpPr>
        <p:spPr>
          <a:xfrm>
            <a:off x="6172200" y="3505200"/>
            <a:ext cx="2057400" cy="533400"/>
          </a:xfrm>
          <a:prstGeom prst="wedgeRoundRectCallout">
            <a:avLst>
              <a:gd name="adj1" fmla="val -216669"/>
              <a:gd name="adj2" fmla="val -120138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funkc</a:t>
            </a:r>
            <a:r>
              <a:rPr lang="en-US" sz="1400" dirty="0">
                <a:solidFill>
                  <a:schemeClr val="tx1"/>
                </a:solidFill>
              </a:rPr>
              <a:t>e</a:t>
            </a:r>
            <a:br>
              <a:rPr lang="en-US" sz="1400" dirty="0">
                <a:solidFill>
                  <a:schemeClr val="tx1"/>
                </a:solidFill>
              </a:rPr>
            </a:br>
            <a:r>
              <a:rPr lang="en-US" sz="1400" dirty="0" err="1">
                <a:solidFill>
                  <a:schemeClr val="tx1"/>
                </a:solidFill>
              </a:rPr>
              <a:t>zavol</a:t>
            </a:r>
            <a:r>
              <a:rPr lang="cs-CZ" sz="1400" dirty="0">
                <a:solidFill>
                  <a:schemeClr val="tx1"/>
                </a:solidFill>
              </a:rPr>
              <a:t>á ji op</a:t>
            </a:r>
            <a:r>
              <a:rPr lang="en-US" sz="1400" dirty="0">
                <a:solidFill>
                  <a:schemeClr val="tx1"/>
                </a:solidFill>
              </a:rPr>
              <a:t>&lt;&lt;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562600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US" dirty="0" err="1"/>
              <a:t>nelze</a:t>
            </a:r>
            <a:r>
              <a:rPr lang="en-US" dirty="0"/>
              <a:t> p</a:t>
            </a:r>
            <a:r>
              <a:rPr lang="cs-CZ" dirty="0"/>
              <a:t>ředdefinovaná funkce</a:t>
            </a:r>
          </a:p>
          <a:p>
            <a:pPr lvl="1"/>
            <a:r>
              <a:rPr lang="cs-CZ" dirty="0"/>
              <a:t>libovolné možné parametry</a:t>
            </a:r>
          </a:p>
          <a:p>
            <a:r>
              <a:rPr lang="cs-CZ" dirty="0"/>
              <a:t>ošklivé řešení</a:t>
            </a:r>
          </a:p>
          <a:p>
            <a:pPr lvl="1"/>
            <a:r>
              <a:rPr lang="cs-CZ" dirty="0"/>
              <a:t>vlastní funkce</a:t>
            </a:r>
            <a:r>
              <a:rPr lang="en-US" dirty="0"/>
              <a:t> s extra </a:t>
            </a:r>
            <a:r>
              <a:rPr lang="en-US" dirty="0" err="1"/>
              <a:t>parametrem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h</a:t>
            </a:r>
            <a:r>
              <a:rPr lang="cs-CZ" dirty="0"/>
              <a:t>ezčí řešení</a:t>
            </a:r>
            <a:endParaRPr lang="en-US" dirty="0"/>
          </a:p>
          <a:p>
            <a:pPr lvl="1"/>
            <a:r>
              <a:rPr lang="cs-CZ" dirty="0"/>
              <a:t>zvláštní třída, zvláštní přetížení &lt;&lt;</a:t>
            </a:r>
          </a:p>
          <a:p>
            <a:endParaRPr lang="cs-CZ" dirty="0"/>
          </a:p>
          <a:p>
            <a:pPr>
              <a:buNone/>
            </a:pPr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Parametrický manipulátor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71600" y="1219200"/>
            <a:ext cx="4953000" cy="30777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cout &lt;&lt; 1 &lt;&lt; mriz</a:t>
            </a:r>
            <a:r>
              <a:rPr lang="en-US" sz="1400" dirty="0"/>
              <a:t>(5)</a:t>
            </a:r>
            <a:r>
              <a:rPr lang="cs-CZ" sz="1400" dirty="0"/>
              <a:t> &lt;&lt; 2 &lt;&lt; mriz</a:t>
            </a:r>
            <a:r>
              <a:rPr lang="en-US" sz="1400" dirty="0"/>
              <a:t>(3)</a:t>
            </a:r>
            <a:r>
              <a:rPr lang="cs-CZ" sz="1400" dirty="0"/>
              <a:t> &lt;&lt; 3</a:t>
            </a:r>
            <a:r>
              <a:rPr lang="en-US" sz="1400" dirty="0"/>
              <a:t> &lt;&lt; </a:t>
            </a:r>
            <a:r>
              <a:rPr lang="en-US" sz="1400" dirty="0" err="1"/>
              <a:t>endl</a:t>
            </a:r>
            <a:r>
              <a:rPr lang="cs-CZ" sz="1400" dirty="0"/>
              <a:t>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371600" y="3810000"/>
            <a:ext cx="4953000" cy="30777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cout </a:t>
            </a:r>
            <a:r>
              <a:rPr lang="en-US" sz="1400" dirty="0"/>
              <a:t>&lt;&lt; </a:t>
            </a:r>
            <a:r>
              <a:rPr lang="en-US" sz="1400" dirty="0" err="1"/>
              <a:t>mriz</a:t>
            </a:r>
            <a:r>
              <a:rPr lang="en-US" sz="1400" dirty="0"/>
              <a:t>(cout,5)</a:t>
            </a:r>
            <a:r>
              <a:rPr lang="cs-CZ" sz="1400" dirty="0"/>
              <a:t> </a:t>
            </a:r>
            <a:r>
              <a:rPr lang="en-US" sz="1400" dirty="0"/>
              <a:t>&lt;&lt; ...</a:t>
            </a:r>
            <a:endParaRPr lang="cs-CZ" sz="1400" dirty="0"/>
          </a:p>
        </p:txBody>
      </p:sp>
    </p:spTree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562600"/>
          </a:xfrm>
        </p:spPr>
        <p:txBody>
          <a:bodyPr>
            <a:normAutofit/>
          </a:bodyPr>
          <a:lstStyle/>
          <a:p>
            <a:r>
              <a:rPr lang="en-US" dirty="0" err="1"/>
              <a:t>vlastn</a:t>
            </a:r>
            <a:r>
              <a:rPr lang="cs-CZ" dirty="0"/>
              <a:t>í</a:t>
            </a:r>
            <a:r>
              <a:rPr lang="en-US" dirty="0"/>
              <a:t> t</a:t>
            </a:r>
            <a:r>
              <a:rPr lang="cs-CZ" dirty="0"/>
              <a:t>ří</a:t>
            </a:r>
            <a:r>
              <a:rPr lang="en-US" dirty="0" err="1"/>
              <a:t>da</a:t>
            </a:r>
            <a:endParaRPr lang="cs-CZ" dirty="0"/>
          </a:p>
          <a:p>
            <a:pPr lvl="1"/>
            <a:r>
              <a:rPr lang="cs-CZ" dirty="0"/>
              <a:t>anonymní instance</a:t>
            </a:r>
          </a:p>
          <a:p>
            <a:pPr lvl="1"/>
            <a:r>
              <a:rPr lang="cs-CZ" dirty="0"/>
              <a:t>parametr konstruktoru</a:t>
            </a:r>
          </a:p>
          <a:p>
            <a:pPr lvl="1"/>
            <a:r>
              <a:rPr lang="cs-CZ" dirty="0"/>
              <a:t>přetížení </a:t>
            </a:r>
            <a:r>
              <a:rPr lang="en-US" dirty="0"/>
              <a:t>&lt;&lt; </a:t>
            </a:r>
            <a:r>
              <a:rPr lang="cs-CZ" dirty="0"/>
              <a:t>na tuto třídu</a:t>
            </a:r>
            <a:endParaRPr lang="en-US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Parametrický manipulátor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90600" y="2895600"/>
            <a:ext cx="5105400" cy="3108543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class </a:t>
            </a:r>
            <a:r>
              <a:rPr lang="cs-CZ" sz="1400" dirty="0">
                <a:solidFill>
                  <a:srgbClr val="0033CC"/>
                </a:solidFill>
              </a:rPr>
              <a:t>tecka</a:t>
            </a:r>
            <a:r>
              <a:rPr lang="cs-CZ" sz="1400" dirty="0"/>
              <a:t> {</a:t>
            </a:r>
          </a:p>
          <a:p>
            <a:r>
              <a:rPr lang="cs-CZ" sz="1400" dirty="0"/>
              <a:t>private:</a:t>
            </a:r>
            <a:r>
              <a:rPr lang="en-US" sz="1400" dirty="0"/>
              <a:t>  </a:t>
            </a:r>
            <a:r>
              <a:rPr lang="cs-CZ" sz="1400" dirty="0"/>
              <a:t>int n</a:t>
            </a:r>
            <a:r>
              <a:rPr lang="en-US" sz="1400" dirty="0"/>
              <a:t>_</a:t>
            </a:r>
            <a:r>
              <a:rPr lang="cs-CZ" sz="1400" dirty="0"/>
              <a:t>; </a:t>
            </a:r>
          </a:p>
          <a:p>
            <a:r>
              <a:rPr lang="cs-CZ" sz="1400" dirty="0"/>
              <a:t>public:</a:t>
            </a:r>
            <a:r>
              <a:rPr lang="en-US" sz="1400" dirty="0"/>
              <a:t>   e</a:t>
            </a:r>
            <a:r>
              <a:rPr lang="cs-CZ" sz="1400" dirty="0"/>
              <a:t>xplicit </a:t>
            </a:r>
            <a:r>
              <a:rPr lang="cs-CZ" sz="1400" dirty="0">
                <a:solidFill>
                  <a:srgbClr val="0033CC"/>
                </a:solidFill>
              </a:rPr>
              <a:t>tecka</a:t>
            </a:r>
            <a:r>
              <a:rPr lang="cs-CZ" sz="1400" dirty="0"/>
              <a:t>( int </a:t>
            </a:r>
            <a:r>
              <a:rPr lang="cs-CZ" sz="1400" dirty="0">
                <a:solidFill>
                  <a:srgbClr val="00B050"/>
                </a:solidFill>
              </a:rPr>
              <a:t>n</a:t>
            </a:r>
            <a:r>
              <a:rPr lang="cs-CZ" sz="1400" dirty="0"/>
              <a:t>) : n</a:t>
            </a:r>
            <a:r>
              <a:rPr lang="en-US" sz="1400" dirty="0"/>
              <a:t>_</a:t>
            </a:r>
            <a:r>
              <a:rPr lang="cs-CZ" sz="1400" dirty="0"/>
              <a:t>( n) {}</a:t>
            </a:r>
          </a:p>
          <a:p>
            <a:r>
              <a:rPr lang="en-US" sz="1400" dirty="0"/>
              <a:t>            </a:t>
            </a:r>
            <a:r>
              <a:rPr lang="cs-CZ" sz="1400" dirty="0"/>
              <a:t> </a:t>
            </a:r>
            <a:r>
              <a:rPr lang="en-US" sz="1400" dirty="0" err="1"/>
              <a:t>i</a:t>
            </a:r>
            <a:r>
              <a:rPr lang="cs-CZ" sz="1400" dirty="0"/>
              <a:t>nt get_n() const { return n</a:t>
            </a:r>
            <a:r>
              <a:rPr lang="en-US" sz="1400" dirty="0"/>
              <a:t>_</a:t>
            </a:r>
            <a:r>
              <a:rPr lang="cs-CZ" sz="1400" dirty="0"/>
              <a:t>; }</a:t>
            </a:r>
          </a:p>
          <a:p>
            <a:r>
              <a:rPr lang="cs-CZ" sz="1400" dirty="0"/>
              <a:t>};</a:t>
            </a:r>
          </a:p>
          <a:p>
            <a:r>
              <a:rPr lang="cs-CZ" sz="1400" dirty="0"/>
              <a:t> </a:t>
            </a:r>
          </a:p>
          <a:p>
            <a:r>
              <a:rPr lang="cs-CZ" sz="1400" dirty="0"/>
              <a:t>ostream&amp; operator</a:t>
            </a:r>
            <a:r>
              <a:rPr lang="cs-CZ" sz="1400" dirty="0">
                <a:solidFill>
                  <a:srgbClr val="C00000"/>
                </a:solidFill>
              </a:rPr>
              <a:t>&lt;&lt;</a:t>
            </a:r>
            <a:r>
              <a:rPr lang="cs-CZ" sz="1400" dirty="0"/>
              <a:t>( ostream&amp; io, const </a:t>
            </a:r>
            <a:r>
              <a:rPr lang="cs-CZ" sz="1400" dirty="0">
                <a:solidFill>
                  <a:srgbClr val="0033CC"/>
                </a:solidFill>
              </a:rPr>
              <a:t>tecka</a:t>
            </a:r>
            <a:r>
              <a:rPr lang="cs-CZ" sz="1400" dirty="0"/>
              <a:t> &amp; p)</a:t>
            </a:r>
          </a:p>
          <a:p>
            <a:r>
              <a:rPr lang="cs-CZ" sz="1400" dirty="0"/>
              <a:t>{ </a:t>
            </a:r>
          </a:p>
          <a:p>
            <a:r>
              <a:rPr lang="en-US" sz="1400" dirty="0"/>
              <a:t>    </a:t>
            </a:r>
            <a:r>
              <a:rPr lang="cs-CZ" sz="1400" dirty="0"/>
              <a:t>int n = p.get_n();</a:t>
            </a:r>
          </a:p>
          <a:p>
            <a:r>
              <a:rPr lang="en-US" sz="1400" dirty="0"/>
              <a:t>    </a:t>
            </a:r>
            <a:r>
              <a:rPr lang="cs-CZ" sz="1400" dirty="0"/>
              <a:t>while( n--)</a:t>
            </a:r>
            <a:r>
              <a:rPr lang="en-US" sz="1400" dirty="0"/>
              <a:t>    </a:t>
            </a:r>
            <a:r>
              <a:rPr lang="cs-CZ" sz="1400" dirty="0"/>
              <a:t>io &lt;&lt; ".";</a:t>
            </a:r>
          </a:p>
          <a:p>
            <a:r>
              <a:rPr lang="en-US" sz="1400" dirty="0"/>
              <a:t>    </a:t>
            </a:r>
            <a:r>
              <a:rPr lang="cs-CZ" sz="1400" dirty="0"/>
              <a:t>return io;</a:t>
            </a:r>
          </a:p>
          <a:p>
            <a:r>
              <a:rPr lang="cs-CZ" sz="1400" dirty="0"/>
              <a:t>}</a:t>
            </a:r>
            <a:endParaRPr lang="en-US" sz="1400" dirty="0"/>
          </a:p>
          <a:p>
            <a:endParaRPr lang="en-US" sz="1400" dirty="0"/>
          </a:p>
          <a:p>
            <a:r>
              <a:rPr lang="cs-CZ" sz="1400" dirty="0"/>
              <a:t>cout &lt;&lt; 1 </a:t>
            </a:r>
            <a:r>
              <a:rPr lang="cs-CZ" sz="1400" dirty="0">
                <a:solidFill>
                  <a:srgbClr val="C00000"/>
                </a:solidFill>
              </a:rPr>
              <a:t>&lt;&lt;</a:t>
            </a:r>
            <a:r>
              <a:rPr lang="cs-CZ" sz="1400" dirty="0"/>
              <a:t> </a:t>
            </a:r>
            <a:r>
              <a:rPr lang="cs-CZ" sz="1400" dirty="0">
                <a:solidFill>
                  <a:srgbClr val="0033CC"/>
                </a:solidFill>
              </a:rPr>
              <a:t>tecka</a:t>
            </a:r>
            <a:r>
              <a:rPr lang="en-US" sz="1400" dirty="0"/>
              <a:t>(</a:t>
            </a:r>
            <a:r>
              <a:rPr lang="en-US" sz="1400" dirty="0">
                <a:solidFill>
                  <a:srgbClr val="00B050"/>
                </a:solidFill>
              </a:rPr>
              <a:t>5</a:t>
            </a:r>
            <a:r>
              <a:rPr lang="en-US" sz="1400" dirty="0"/>
              <a:t>)</a:t>
            </a:r>
            <a:r>
              <a:rPr lang="cs-CZ" sz="1400" dirty="0"/>
              <a:t> &lt;&lt; 2 </a:t>
            </a:r>
            <a:r>
              <a:rPr lang="cs-CZ" sz="1400" dirty="0">
                <a:solidFill>
                  <a:srgbClr val="C00000"/>
                </a:solidFill>
              </a:rPr>
              <a:t>&lt;&lt;</a:t>
            </a:r>
            <a:r>
              <a:rPr lang="cs-CZ" sz="1400" dirty="0"/>
              <a:t> </a:t>
            </a:r>
            <a:r>
              <a:rPr lang="cs-CZ" sz="1400" dirty="0">
                <a:solidFill>
                  <a:srgbClr val="0033CC"/>
                </a:solidFill>
              </a:rPr>
              <a:t>tecka</a:t>
            </a:r>
            <a:r>
              <a:rPr lang="en-US" sz="1400" dirty="0"/>
              <a:t>(</a:t>
            </a:r>
            <a:r>
              <a:rPr lang="en-US" sz="1400" dirty="0">
                <a:solidFill>
                  <a:srgbClr val="00B050"/>
                </a:solidFill>
              </a:rPr>
              <a:t>3</a:t>
            </a:r>
            <a:r>
              <a:rPr lang="en-US" sz="1400" dirty="0"/>
              <a:t>)</a:t>
            </a:r>
            <a:r>
              <a:rPr lang="cs-CZ" sz="1400" dirty="0"/>
              <a:t> &lt;&lt; 3</a:t>
            </a:r>
            <a:r>
              <a:rPr lang="en-US" sz="1400" dirty="0"/>
              <a:t> &lt;&lt; </a:t>
            </a:r>
            <a:r>
              <a:rPr lang="en-US" sz="1400" dirty="0" err="1"/>
              <a:t>endl</a:t>
            </a:r>
            <a:r>
              <a:rPr lang="cs-CZ" sz="1400" dirty="0"/>
              <a:t>;</a:t>
            </a:r>
          </a:p>
        </p:txBody>
      </p:sp>
      <p:sp>
        <p:nvSpPr>
          <p:cNvPr id="7" name="Rounded Rectangular Callout 6"/>
          <p:cNvSpPr/>
          <p:nvPr/>
        </p:nvSpPr>
        <p:spPr>
          <a:xfrm>
            <a:off x="4343400" y="5181600"/>
            <a:ext cx="1371600" cy="304800"/>
          </a:xfrm>
          <a:prstGeom prst="wedgeRoundRectCallout">
            <a:avLst>
              <a:gd name="adj1" fmla="val -46219"/>
              <a:gd name="adj2" fmla="val 114062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jin</a:t>
            </a:r>
            <a:r>
              <a:rPr lang="cs-CZ" sz="1400" dirty="0">
                <a:solidFill>
                  <a:schemeClr val="tx1"/>
                </a:solidFill>
              </a:rPr>
              <a:t>á</a:t>
            </a:r>
            <a:r>
              <a:rPr lang="en-US" sz="1400" dirty="0">
                <a:solidFill>
                  <a:schemeClr val="tx1"/>
                </a:solidFill>
              </a:rPr>
              <a:t> instance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0" name="Rounded Rectangular Callout 9"/>
          <p:cNvSpPr/>
          <p:nvPr/>
        </p:nvSpPr>
        <p:spPr>
          <a:xfrm>
            <a:off x="2743200" y="5181600"/>
            <a:ext cx="1447800" cy="304800"/>
          </a:xfrm>
          <a:prstGeom prst="wedgeRoundRectCallout">
            <a:avLst>
              <a:gd name="adj1" fmla="val -88963"/>
              <a:gd name="adj2" fmla="val -50766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zřetězení </a:t>
            </a:r>
            <a:r>
              <a:rPr lang="en-US" sz="1400" dirty="0">
                <a:solidFill>
                  <a:schemeClr val="tx1"/>
                </a:solidFill>
              </a:rPr>
              <a:t>&lt;&lt;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05600" y="3868608"/>
            <a:ext cx="2209800" cy="52322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p</a:t>
            </a:r>
            <a:r>
              <a:rPr lang="cs-CZ" sz="1400" dirty="0"/>
              <a:t>říklád</a:t>
            </a:r>
            <a:r>
              <a:rPr lang="en-US" sz="1400" dirty="0"/>
              <a:t>e</a:t>
            </a:r>
            <a:r>
              <a:rPr lang="cs-CZ" sz="1400" dirty="0"/>
              <a:t>k:</a:t>
            </a:r>
          </a:p>
          <a:p>
            <a:r>
              <a:rPr lang="cs-CZ" sz="1400" dirty="0"/>
              <a:t>cout </a:t>
            </a:r>
            <a:r>
              <a:rPr lang="en-US" sz="1400" dirty="0"/>
              <a:t>&lt;&lt; </a:t>
            </a:r>
            <a:r>
              <a:rPr lang="cs-CZ" sz="1400" dirty="0"/>
              <a:t>zlo</a:t>
            </a:r>
            <a:r>
              <a:rPr lang="en-US" sz="1400" dirty="0" err="1"/>
              <a:t>mek</a:t>
            </a:r>
            <a:r>
              <a:rPr lang="en-US" sz="1400" dirty="0"/>
              <a:t>( 3, 4);</a:t>
            </a:r>
          </a:p>
        </p:txBody>
      </p:sp>
      <p:sp>
        <p:nvSpPr>
          <p:cNvPr id="9" name="Rounded Rectangular Callout 8"/>
          <p:cNvSpPr/>
          <p:nvPr/>
        </p:nvSpPr>
        <p:spPr>
          <a:xfrm>
            <a:off x="6324600" y="2697480"/>
            <a:ext cx="2057400" cy="762000"/>
          </a:xfrm>
          <a:prstGeom prst="wedgeRoundRectCallout">
            <a:avLst>
              <a:gd name="adj1" fmla="val -140817"/>
              <a:gd name="adj2" fmla="val 51579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zn</a:t>
            </a:r>
            <a:r>
              <a:rPr lang="cs-CZ" sz="1400" dirty="0">
                <a:solidFill>
                  <a:schemeClr val="tx1"/>
                </a:solidFill>
              </a:rPr>
              <a:t>ámý trik</a:t>
            </a:r>
            <a:r>
              <a:rPr lang="en-US" sz="1400" dirty="0">
                <a:solidFill>
                  <a:schemeClr val="tx1"/>
                </a:solidFill>
              </a:rPr>
              <a:t>:</a:t>
            </a:r>
            <a:br>
              <a:rPr lang="cs-CZ" sz="1400" dirty="0">
                <a:solidFill>
                  <a:schemeClr val="tx1"/>
                </a:solidFill>
              </a:rPr>
            </a:br>
            <a:r>
              <a:rPr lang="cs-CZ" sz="1400" dirty="0">
                <a:solidFill>
                  <a:schemeClr val="tx1"/>
                </a:solidFill>
              </a:rPr>
              <a:t>separace inicializace a volání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1" name="Rounded Rectangular Callout 10"/>
          <p:cNvSpPr/>
          <p:nvPr/>
        </p:nvSpPr>
        <p:spPr>
          <a:xfrm>
            <a:off x="8001000" y="4607272"/>
            <a:ext cx="906780" cy="381000"/>
          </a:xfrm>
          <a:prstGeom prst="wedgeRoundRectCallout">
            <a:avLst>
              <a:gd name="adj1" fmla="val -55913"/>
              <a:gd name="adj2" fmla="val -114042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(</a:t>
            </a:r>
            <a:r>
              <a:rPr lang="en-US" sz="1400" dirty="0">
                <a:solidFill>
                  <a:schemeClr val="tx1"/>
                </a:solidFill>
              </a:rPr>
              <a:t>3 / </a:t>
            </a:r>
            <a:r>
              <a:rPr lang="cs-CZ" sz="1400" dirty="0">
                <a:solidFill>
                  <a:schemeClr val="tx1"/>
                </a:solidFill>
              </a:rPr>
              <a:t>4)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705600" y="1359416"/>
            <a:ext cx="2209800" cy="52322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p</a:t>
            </a:r>
            <a:r>
              <a:rPr lang="cs-CZ" sz="1400" dirty="0"/>
              <a:t>říklád</a:t>
            </a:r>
            <a:r>
              <a:rPr lang="en-US" sz="1400" dirty="0"/>
              <a:t>e</a:t>
            </a:r>
            <a:r>
              <a:rPr lang="cs-CZ" sz="1400" dirty="0"/>
              <a:t>k:</a:t>
            </a:r>
          </a:p>
          <a:p>
            <a:r>
              <a:rPr lang="cs-CZ" sz="1400" dirty="0"/>
              <a:t>cout </a:t>
            </a:r>
            <a:r>
              <a:rPr lang="en-US" sz="1400" dirty="0"/>
              <a:t>&lt;&lt; </a:t>
            </a:r>
            <a:r>
              <a:rPr lang="en-US" sz="1400" dirty="0" err="1"/>
              <a:t>oddel</a:t>
            </a:r>
            <a:r>
              <a:rPr lang="en-US" sz="1400" dirty="0"/>
              <a:t>( '-', 8);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7848600" y="2098080"/>
            <a:ext cx="1066800" cy="381000"/>
          </a:xfrm>
          <a:prstGeom prst="wedgeRoundRectCallout">
            <a:avLst>
              <a:gd name="adj1" fmla="val -55913"/>
              <a:gd name="adj2" fmla="val -114042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1400" dirty="0">
                <a:solidFill>
                  <a:schemeClr val="tx1"/>
                </a:solidFill>
              </a:rPr>
              <a:t>--------</a:t>
            </a: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E82AD3C-1B87-4D9A-99ED-C6087BC6F0F5}"/>
              </a:ext>
            </a:extLst>
          </p:cNvPr>
          <p:cNvSpPr txBox="1"/>
          <p:nvPr/>
        </p:nvSpPr>
        <p:spPr>
          <a:xfrm>
            <a:off x="6324600" y="5244405"/>
            <a:ext cx="2583180" cy="138499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 err="1"/>
              <a:t>příklád</a:t>
            </a:r>
            <a:r>
              <a:rPr lang="en-US" sz="1400" dirty="0"/>
              <a:t>e</a:t>
            </a:r>
            <a:r>
              <a:rPr lang="cs-CZ" sz="1400" dirty="0"/>
              <a:t>k na výjimky:</a:t>
            </a:r>
          </a:p>
          <a:p>
            <a:r>
              <a:rPr lang="cs-CZ" sz="1400" dirty="0"/>
              <a:t>Pokud je jmenovatel 0, vyhoďte a odchyťte vlastní výjimku, která bude obsahovat čitatele i jmenovatele a vypište je</a:t>
            </a:r>
            <a:endParaRPr lang="en-US" sz="1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4429FC9-54FB-4B03-8673-7076017C53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Pozor na </a:t>
            </a:r>
            <a:r>
              <a:rPr lang="cs-CZ" dirty="0" err="1"/>
              <a:t>argv</a:t>
            </a:r>
            <a:r>
              <a:rPr lang="cs-CZ" dirty="0"/>
              <a:t>[0]</a:t>
            </a:r>
          </a:p>
          <a:p>
            <a:endParaRPr lang="cs-CZ" dirty="0"/>
          </a:p>
          <a:p>
            <a:r>
              <a:rPr lang="cs-CZ" dirty="0"/>
              <a:t>Nepoužívejte </a:t>
            </a:r>
            <a:r>
              <a:rPr lang="cs-CZ" dirty="0" err="1"/>
              <a:t>printf</a:t>
            </a:r>
            <a:r>
              <a:rPr lang="cs-CZ" dirty="0"/>
              <a:t> kvůli typové bezpečnosti</a:t>
            </a:r>
          </a:p>
          <a:p>
            <a:endParaRPr lang="en-GB" dirty="0"/>
          </a:p>
          <a:p>
            <a:r>
              <a:rPr lang="cs-CZ" dirty="0"/>
              <a:t>Je zbytečné vkládat </a:t>
            </a:r>
            <a:r>
              <a:rPr lang="cs-CZ" dirty="0" err="1"/>
              <a:t>pch.h</a:t>
            </a:r>
            <a:r>
              <a:rPr lang="cs-CZ" dirty="0"/>
              <a:t> a pch.cpp, pokud je nepoužíváte</a:t>
            </a:r>
            <a:endParaRPr lang="en-GB" dirty="0"/>
          </a:p>
          <a:p>
            <a:endParaRPr lang="cs-CZ" dirty="0"/>
          </a:p>
          <a:p>
            <a:r>
              <a:rPr lang="cs-CZ" dirty="0"/>
              <a:t>Testovací vstupy nejsou myšleny jako tajné</a:t>
            </a:r>
          </a:p>
          <a:p>
            <a:pPr lvl="1"/>
            <a:r>
              <a:rPr lang="cs-CZ" dirty="0"/>
              <a:t>Někdy lze přímo vypozorovat z jejich názvů či </a:t>
            </a:r>
            <a:r>
              <a:rPr lang="cs-CZ" dirty="0" err="1"/>
              <a:t>diffu</a:t>
            </a:r>
            <a:endParaRPr lang="cs-CZ" dirty="0"/>
          </a:p>
          <a:p>
            <a:pPr lvl="1"/>
            <a:r>
              <a:rPr lang="cs-CZ" dirty="0"/>
              <a:t>Při nejasnostech se klidně ptejte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AA9B3B3-1128-456E-98AD-A68304BC2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Poznatky z úlohy „Násobilka“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8919880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2057400"/>
          </a:xfrm>
        </p:spPr>
        <p:txBody>
          <a:bodyPr>
            <a:normAutofit/>
          </a:bodyPr>
          <a:lstStyle/>
          <a:p>
            <a:r>
              <a:rPr lang="en-US" dirty="0" err="1"/>
              <a:t>ios_base</a:t>
            </a:r>
            <a:r>
              <a:rPr lang="en-US" dirty="0"/>
              <a:t>::</a:t>
            </a:r>
            <a:r>
              <a:rPr lang="en-US" dirty="0" err="1"/>
              <a:t>iostate</a:t>
            </a:r>
            <a:endParaRPr lang="en-US" dirty="0"/>
          </a:p>
          <a:p>
            <a:pPr lvl="1"/>
            <a:r>
              <a:rPr lang="en-US" dirty="0"/>
              <a:t>bits - </a:t>
            </a:r>
            <a:r>
              <a:rPr lang="en-US" dirty="0" err="1"/>
              <a:t>badbit</a:t>
            </a:r>
            <a:r>
              <a:rPr lang="en-US" dirty="0"/>
              <a:t>, </a:t>
            </a:r>
            <a:r>
              <a:rPr lang="en-US" dirty="0" err="1"/>
              <a:t>failbit</a:t>
            </a:r>
            <a:r>
              <a:rPr lang="en-US" dirty="0"/>
              <a:t>, </a:t>
            </a:r>
            <a:r>
              <a:rPr lang="en-US" dirty="0" err="1"/>
              <a:t>eofbit</a:t>
            </a:r>
            <a:endParaRPr lang="en-US" dirty="0"/>
          </a:p>
          <a:p>
            <a:pPr lvl="1"/>
            <a:r>
              <a:rPr lang="en-US" dirty="0"/>
              <a:t>methods - good(), bad(), fail(), </a:t>
            </a:r>
            <a:r>
              <a:rPr lang="en-US" dirty="0" err="1"/>
              <a:t>eof</a:t>
            </a:r>
            <a:r>
              <a:rPr lang="en-US" dirty="0"/>
              <a:t>()</a:t>
            </a:r>
          </a:p>
          <a:p>
            <a:pPr lvl="1"/>
            <a:r>
              <a:rPr lang="en-US" dirty="0"/>
              <a:t>operators - bool, !</a:t>
            </a:r>
          </a:p>
        </p:txBody>
      </p:sp>
      <p:sp>
        <p:nvSpPr>
          <p:cNvPr id="31" name="Title 1"/>
          <p:cNvSpPr txBox="1">
            <a:spLocks/>
          </p:cNvSpPr>
          <p:nvPr/>
        </p:nvSpPr>
        <p:spPr>
          <a:xfrm>
            <a:off x="228600" y="274638"/>
            <a:ext cx="8686800" cy="715962"/>
          </a:xfrm>
          <a:prstGeom prst="rect">
            <a:avLst/>
          </a:prstGeom>
        </p:spPr>
        <p:txBody>
          <a:bodyPr vert="horz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1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streams - </a:t>
            </a:r>
            <a:r>
              <a:rPr kumimoji="0" lang="en-US" sz="4100" b="1" i="0" u="none" strike="noStrike" kern="120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ios_base</a:t>
            </a:r>
            <a:r>
              <a:rPr kumimoji="0" lang="en-US" sz="41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::</a:t>
            </a:r>
            <a:r>
              <a:rPr kumimoji="0" lang="en-US" sz="4100" b="1" i="0" u="none" strike="noStrike" kern="120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iostate</a:t>
            </a:r>
            <a:endParaRPr kumimoji="0" lang="cs-CZ" sz="41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5715000" y="990600"/>
            <a:ext cx="3200400" cy="762000"/>
          </a:xfrm>
          <a:prstGeom prst="wedgeRoundRectCallout">
            <a:avLst>
              <a:gd name="adj1" fmla="val -49414"/>
              <a:gd name="adj2" fmla="val 9643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cs-CZ" sz="1400" dirty="0">
                <a:solidFill>
                  <a:schemeClr val="tx1"/>
                </a:solidFill>
              </a:rPr>
              <a:t>https://en.cppreference.com/w/cpp/io/ios_base/iostate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81000" y="3505200"/>
          <a:ext cx="8229600" cy="3291840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err="1"/>
                        <a:t>eofbit</a:t>
                      </a:r>
                      <a:r>
                        <a:rPr lang="en-US" dirty="0"/>
                        <a:t>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failbit</a:t>
                      </a:r>
                      <a:r>
                        <a:rPr lang="en-US" dirty="0"/>
                        <a:t>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badbit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hlinkClick r:id="rId3" tooltip="cpp/io/basic ios/good"/>
                        </a:rPr>
                        <a:t>good()</a:t>
                      </a:r>
                      <a:r>
                        <a:rPr lang="en-US"/>
                        <a:t>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hlinkClick r:id="rId4" tooltip="cpp/io/basic ios/fail"/>
                        </a:rPr>
                        <a:t>fail()</a:t>
                      </a:r>
                      <a:r>
                        <a:rPr lang="en-US"/>
                        <a:t>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hlinkClick r:id="rId5" tooltip="cpp/io/basic ios/bad"/>
                        </a:rPr>
                        <a:t>bad()</a:t>
                      </a:r>
                      <a:r>
                        <a:rPr lang="en-US"/>
                        <a:t>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hlinkClick r:id="rId6" tooltip="cpp/io/basic ios/eof"/>
                        </a:rPr>
                        <a:t>eof()</a:t>
                      </a:r>
                      <a:r>
                        <a:rPr lang="en-US"/>
                        <a:t>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hlinkClick r:id="rId7" tooltip="cpp/io/basic ios/operator bool"/>
                        </a:rPr>
                        <a:t>bool</a:t>
                      </a:r>
                      <a:r>
                        <a:rPr lang="en-US" dirty="0"/>
                        <a:t>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hlinkClick r:id="rId8" tooltip="cpp/io/basic ios/operator!"/>
                        </a:rPr>
                        <a:t>oper</a:t>
                      </a:r>
                      <a:r>
                        <a:rPr lang="en-US" dirty="0">
                          <a:hlinkClick r:id="rId8" tooltip="cpp/io/basic ios/operator!"/>
                        </a:rPr>
                        <a:t> !</a:t>
                      </a:r>
                      <a:r>
                        <a:rPr lang="en-US" dirty="0"/>
                        <a:t>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true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</a:rPr>
                        <a:t>true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true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true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true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true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true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true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true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true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true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true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true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true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true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true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true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true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true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true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true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true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true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true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true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true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true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true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true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true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true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true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true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>
                          <a:solidFill>
                            <a:srgbClr val="000000"/>
                          </a:solidFill>
                          <a:effectLst/>
                        </a:rPr>
                        <a:t>true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</a:rPr>
                        <a:t>false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</a:rPr>
                        <a:t>true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0FF9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" name="Oval 2"/>
          <p:cNvSpPr/>
          <p:nvPr/>
        </p:nvSpPr>
        <p:spPr>
          <a:xfrm>
            <a:off x="3962400" y="5331941"/>
            <a:ext cx="10668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04800" y="5331941"/>
            <a:ext cx="10668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962400" y="4247842"/>
            <a:ext cx="1066800" cy="381000"/>
          </a:xfrm>
          <a:prstGeom prst="ellipse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048000" y="5331941"/>
            <a:ext cx="10668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219200" y="4227247"/>
            <a:ext cx="1066800" cy="381000"/>
          </a:xfrm>
          <a:prstGeom prst="ellipse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ular Callout 12"/>
          <p:cNvSpPr/>
          <p:nvPr/>
        </p:nvSpPr>
        <p:spPr>
          <a:xfrm>
            <a:off x="2514600" y="2938334"/>
            <a:ext cx="1173892" cy="450817"/>
          </a:xfrm>
          <a:prstGeom prst="wedgeRoundRectCallout">
            <a:avLst>
              <a:gd name="adj1" fmla="val 46669"/>
              <a:gd name="adj2" fmla="val 77422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cs-CZ" sz="1400" dirty="0">
                <a:solidFill>
                  <a:schemeClr val="tx1"/>
                </a:solidFill>
              </a:rPr>
              <a:t>číst </a:t>
            </a:r>
            <a:r>
              <a:rPr lang="cs-CZ" sz="1400">
                <a:solidFill>
                  <a:schemeClr val="tx1"/>
                </a:solidFill>
              </a:rPr>
              <a:t>dál?</a:t>
            </a: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14" name="Rounded Rectangular Callout 13"/>
          <p:cNvSpPr/>
          <p:nvPr/>
        </p:nvSpPr>
        <p:spPr>
          <a:xfrm>
            <a:off x="4267200" y="2938334"/>
            <a:ext cx="1981200" cy="450817"/>
          </a:xfrm>
          <a:prstGeom prst="wedgeRoundRectCallout">
            <a:avLst>
              <a:gd name="adj1" fmla="val -44375"/>
              <a:gd name="adj2" fmla="val 77422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cs-CZ" sz="1400" dirty="0">
                <a:solidFill>
                  <a:schemeClr val="tx1"/>
                </a:solidFill>
              </a:rPr>
              <a:t>správně načteno?</a:t>
            </a:r>
          </a:p>
        </p:txBody>
      </p:sp>
      <p:sp>
        <p:nvSpPr>
          <p:cNvPr id="15" name="Rounded Rectangular Callout 14"/>
          <p:cNvSpPr/>
          <p:nvPr/>
        </p:nvSpPr>
        <p:spPr>
          <a:xfrm>
            <a:off x="6858000" y="2938334"/>
            <a:ext cx="1882346" cy="450817"/>
          </a:xfrm>
          <a:prstGeom prst="wedgeRoundRectCallout">
            <a:avLst>
              <a:gd name="adj1" fmla="val 15029"/>
              <a:gd name="adj2" fmla="val 45901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1400" b="1" dirty="0">
                <a:solidFill>
                  <a:schemeClr val="tx1"/>
                </a:solidFill>
              </a:rPr>
              <a:t>good() ≠ ! fail()</a:t>
            </a:r>
            <a:endParaRPr lang="cs-CZ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4592691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7A88345-50DF-4630-AEE2-275D9F2515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4 hodiny času</a:t>
            </a:r>
          </a:p>
          <a:p>
            <a:r>
              <a:rPr lang="cs-CZ" dirty="0"/>
              <a:t>Max. 60 bodů</a:t>
            </a:r>
          </a:p>
          <a:p>
            <a:pPr lvl="1"/>
            <a:r>
              <a:rPr lang="cs-CZ" dirty="0"/>
              <a:t>„Skoro to funguje“ -&gt; 0 bodů</a:t>
            </a:r>
          </a:p>
          <a:p>
            <a:pPr lvl="2"/>
            <a:r>
              <a:rPr lang="cs-CZ" dirty="0"/>
              <a:t>Zkoušející se může ustrnout a snažit se v kódu funkcionalitu rozpoznat, ale nespoléhal bych na to</a:t>
            </a:r>
          </a:p>
          <a:p>
            <a:pPr lvl="1"/>
            <a:r>
              <a:rPr lang="cs-CZ" dirty="0"/>
              <a:t>Opravdu to funguje -&gt; obvykle 50 bodů +- 10 bodů za přehlednost a kvalitu kódu</a:t>
            </a:r>
          </a:p>
          <a:p>
            <a:pPr lvl="2"/>
            <a:r>
              <a:rPr lang="cs-CZ" dirty="0"/>
              <a:t>Některá témata mají </a:t>
            </a:r>
            <a:r>
              <a:rPr lang="cs-CZ" dirty="0" err="1"/>
              <a:t>featury</a:t>
            </a:r>
            <a:r>
              <a:rPr lang="cs-CZ" dirty="0"/>
              <a:t> bodově odstupňované, u jiných „všechno nebo nic“</a:t>
            </a:r>
          </a:p>
          <a:p>
            <a:r>
              <a:rPr lang="cs-CZ" dirty="0"/>
              <a:t>Internet povolený jen pro referenční materiály</a:t>
            </a:r>
          </a:p>
          <a:p>
            <a:pPr lvl="1"/>
            <a:r>
              <a:rPr lang="cs-CZ" dirty="0" err="1"/>
              <a:t>cppreference</a:t>
            </a:r>
            <a:r>
              <a:rPr lang="cs-CZ" dirty="0"/>
              <a:t>, slajdy předmětu, vlastní zápisky</a:t>
            </a:r>
          </a:p>
          <a:p>
            <a:pPr lvl="1"/>
            <a:r>
              <a:rPr lang="cs-CZ" b="1" dirty="0"/>
              <a:t>NE </a:t>
            </a:r>
            <a:r>
              <a:rPr lang="cs-CZ" b="1" dirty="0" err="1"/>
              <a:t>stackoverflow</a:t>
            </a:r>
            <a:r>
              <a:rPr lang="cs-CZ" dirty="0"/>
              <a:t>, </a:t>
            </a:r>
            <a:r>
              <a:rPr lang="cs-CZ" b="1" dirty="0"/>
              <a:t>NE messengery</a:t>
            </a:r>
            <a:r>
              <a:rPr lang="cs-CZ" dirty="0"/>
              <a:t> apod.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972B5B1-D02C-460F-909C-300EC9E11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Zkouška - pravidla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6567721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C136FF2-33FB-4691-A68A-BDCB5F1A95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Dodatek: přehled</a:t>
            </a:r>
            <a:br>
              <a:rPr lang="cs-CZ" dirty="0"/>
            </a:br>
            <a:r>
              <a:rPr lang="cs-CZ" dirty="0"/>
              <a:t>způsobů čtení vstupu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6209348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562600"/>
          </a:xfrm>
        </p:spPr>
        <p:txBody>
          <a:bodyPr>
            <a:normAutofit/>
          </a:bodyPr>
          <a:lstStyle/>
          <a:p>
            <a:pPr>
              <a:buNone/>
            </a:pPr>
            <a:endParaRPr lang="cs-CZ" dirty="0"/>
          </a:p>
        </p:txBody>
      </p:sp>
      <p:sp>
        <p:nvSpPr>
          <p:cNvPr id="8" name="TextBox 7"/>
          <p:cNvSpPr txBox="1"/>
          <p:nvPr/>
        </p:nvSpPr>
        <p:spPr>
          <a:xfrm>
            <a:off x="838200" y="2209800"/>
            <a:ext cx="3124200" cy="1015663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200" dirty="0"/>
              <a:t>string s1, s2;</a:t>
            </a:r>
          </a:p>
          <a:p>
            <a:r>
              <a:rPr lang="cs-CZ" sz="1200" dirty="0"/>
              <a:t>int i1, i2;</a:t>
            </a:r>
          </a:p>
          <a:p>
            <a:r>
              <a:rPr lang="pl-PL" sz="1200" dirty="0"/>
              <a:t>f &gt;&gt; s1 &gt;&gt; i1 &gt;&gt; s2 &gt;&gt; i</a:t>
            </a:r>
            <a:r>
              <a:rPr lang="en-US" sz="1200" dirty="0"/>
              <a:t>2</a:t>
            </a:r>
            <a:r>
              <a:rPr lang="pl-PL" sz="1200" dirty="0"/>
              <a:t>;</a:t>
            </a:r>
          </a:p>
          <a:p>
            <a:r>
              <a:rPr lang="cs-CZ" sz="1200" dirty="0"/>
              <a:t>if( f.fail()) ...</a:t>
            </a:r>
            <a:r>
              <a:rPr lang="en-US" sz="1200" dirty="0"/>
              <a:t>;</a:t>
            </a:r>
          </a:p>
          <a:p>
            <a:r>
              <a:rPr lang="en-US" sz="1200" dirty="0"/>
              <a:t>...</a:t>
            </a:r>
            <a:endParaRPr lang="cs-CZ" sz="1200" dirty="0"/>
          </a:p>
        </p:txBody>
      </p:sp>
      <p:sp>
        <p:nvSpPr>
          <p:cNvPr id="31" name="Title 1"/>
          <p:cNvSpPr txBox="1">
            <a:spLocks/>
          </p:cNvSpPr>
          <p:nvPr/>
        </p:nvSpPr>
        <p:spPr>
          <a:xfrm>
            <a:off x="228600" y="274638"/>
            <a:ext cx="8686800" cy="715962"/>
          </a:xfrm>
          <a:prstGeom prst="rect">
            <a:avLst/>
          </a:prstGeom>
        </p:spPr>
        <p:txBody>
          <a:bodyPr vert="horz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1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Čtení vstupu -</a:t>
            </a:r>
            <a:r>
              <a:rPr kumimoji="0" lang="cs-CZ" sz="4100" b="1" i="0" u="none" strike="noStrike" kern="1200" cap="none" spc="0" normalizeH="0" noProof="0" dirty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slova oddělená ws</a:t>
            </a:r>
            <a:endParaRPr kumimoji="0" lang="cs-CZ" sz="41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4" name="Rounded Rectangular Callout 33"/>
          <p:cNvSpPr/>
          <p:nvPr/>
        </p:nvSpPr>
        <p:spPr>
          <a:xfrm>
            <a:off x="3886200" y="3581400"/>
            <a:ext cx="2209800" cy="533400"/>
          </a:xfrm>
          <a:prstGeom prst="wedgeRoundRectCallout">
            <a:avLst>
              <a:gd name="adj1" fmla="val -91496"/>
              <a:gd name="adj2" fmla="val -194536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stream zůstává</a:t>
            </a:r>
            <a:br>
              <a:rPr lang="cs-CZ" sz="1400" dirty="0">
                <a:solidFill>
                  <a:schemeClr val="tx1"/>
                </a:solidFill>
              </a:rPr>
            </a:br>
            <a:r>
              <a:rPr lang="cs-CZ" sz="1400" dirty="0">
                <a:solidFill>
                  <a:schemeClr val="tx1"/>
                </a:solidFill>
              </a:rPr>
              <a:t>za posledním čtením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4267200" y="2057400"/>
            <a:ext cx="2438400" cy="533400"/>
          </a:xfrm>
          <a:prstGeom prst="wedgeRoundRectCallout">
            <a:avLst>
              <a:gd name="adj1" fmla="val -109485"/>
              <a:gd name="adj2" fmla="val 5181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ws (mezery, ...)</a:t>
            </a:r>
            <a:br>
              <a:rPr lang="cs-CZ" sz="1400" dirty="0">
                <a:solidFill>
                  <a:schemeClr val="tx1"/>
                </a:solidFill>
              </a:rPr>
            </a:br>
            <a:r>
              <a:rPr lang="cs-CZ" sz="1400" dirty="0">
                <a:solidFill>
                  <a:schemeClr val="tx1"/>
                </a:solidFill>
              </a:rPr>
              <a:t>se automaticky přeskočí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562600"/>
          </a:xfrm>
        </p:spPr>
        <p:txBody>
          <a:bodyPr>
            <a:normAutofit/>
          </a:bodyPr>
          <a:lstStyle/>
          <a:p>
            <a:pPr>
              <a:buNone/>
            </a:pPr>
            <a:endParaRPr lang="cs-CZ" dirty="0"/>
          </a:p>
        </p:txBody>
      </p:sp>
      <p:sp>
        <p:nvSpPr>
          <p:cNvPr id="31" name="Title 1"/>
          <p:cNvSpPr txBox="1">
            <a:spLocks/>
          </p:cNvSpPr>
          <p:nvPr/>
        </p:nvSpPr>
        <p:spPr>
          <a:xfrm>
            <a:off x="228600" y="274638"/>
            <a:ext cx="8686800" cy="715962"/>
          </a:xfrm>
          <a:prstGeom prst="rect">
            <a:avLst/>
          </a:prstGeom>
        </p:spPr>
        <p:txBody>
          <a:bodyPr vert="horz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1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Čtení vstupu -</a:t>
            </a:r>
            <a:r>
              <a:rPr kumimoji="0" lang="cs-CZ" sz="4100" b="1" i="0" u="none" strike="noStrike" kern="1200" cap="none" spc="0" normalizeH="0" noProof="0" dirty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celé řádky</a:t>
            </a:r>
            <a:endParaRPr kumimoji="0" lang="cs-CZ" sz="41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38200" y="3657600"/>
            <a:ext cx="3124200" cy="1200329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200" dirty="0"/>
              <a:t>string s;</a:t>
            </a:r>
          </a:p>
          <a:p>
            <a:r>
              <a:rPr lang="cs-CZ" sz="1200" dirty="0"/>
              <a:t>for( ;;) {</a:t>
            </a:r>
          </a:p>
          <a:p>
            <a:r>
              <a:rPr lang="cs-CZ" sz="1200" dirty="0"/>
              <a:t>  getline( f, s);</a:t>
            </a:r>
          </a:p>
          <a:p>
            <a:r>
              <a:rPr lang="cs-CZ" sz="1200" dirty="0"/>
              <a:t>  if( f.fail())  break;</a:t>
            </a:r>
          </a:p>
          <a:p>
            <a:r>
              <a:rPr lang="cs-CZ" sz="1200" dirty="0"/>
              <a:t>  cout &lt;&lt; "[" &lt;&lt; s &lt;&lt; "]" &lt;&lt; endl;</a:t>
            </a:r>
          </a:p>
          <a:p>
            <a:r>
              <a:rPr lang="en-US" sz="1200" dirty="0"/>
              <a:t>}</a:t>
            </a:r>
            <a:endParaRPr lang="cs-CZ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838200" y="1600200"/>
            <a:ext cx="3124200" cy="1569660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200" dirty="0"/>
              <a:t>const int MaxBuf = 4095;</a:t>
            </a:r>
          </a:p>
          <a:p>
            <a:r>
              <a:rPr lang="cs-CZ" sz="1200" dirty="0"/>
              <a:t>char buffer[ MaxBuf+1];</a:t>
            </a:r>
          </a:p>
          <a:p>
            <a:endParaRPr lang="cs-CZ" sz="1200" dirty="0"/>
          </a:p>
          <a:p>
            <a:r>
              <a:rPr lang="cs-CZ" sz="1200" dirty="0"/>
              <a:t>for( ;;) {</a:t>
            </a:r>
          </a:p>
          <a:p>
            <a:r>
              <a:rPr lang="cs-CZ" sz="1200" dirty="0"/>
              <a:t>  f.getline( buffer, MaxBuf);</a:t>
            </a:r>
          </a:p>
          <a:p>
            <a:r>
              <a:rPr lang="cs-CZ" sz="1200" dirty="0"/>
              <a:t>  if( f.fail())  break;</a:t>
            </a:r>
          </a:p>
          <a:p>
            <a:r>
              <a:rPr lang="cs-CZ" sz="1200" dirty="0"/>
              <a:t>  cout &lt;&lt; "[" &lt;&lt; buffer &lt;&lt; "]" &lt;&lt; endl;</a:t>
            </a:r>
          </a:p>
          <a:p>
            <a:r>
              <a:rPr lang="cs-CZ" sz="1200" dirty="0"/>
              <a:t>}</a:t>
            </a:r>
          </a:p>
        </p:txBody>
      </p:sp>
      <p:sp>
        <p:nvSpPr>
          <p:cNvPr id="34" name="Rounded Rectangular Callout 33"/>
          <p:cNvSpPr/>
          <p:nvPr/>
        </p:nvSpPr>
        <p:spPr>
          <a:xfrm>
            <a:off x="4876800" y="2133600"/>
            <a:ext cx="2057400" cy="381000"/>
          </a:xfrm>
          <a:prstGeom prst="wedgeRoundRectCallout">
            <a:avLst>
              <a:gd name="adj1" fmla="val -138041"/>
              <a:gd name="adj2" fmla="val 38099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v</a:t>
            </a:r>
            <a:r>
              <a:rPr lang="cs-CZ" sz="1400" dirty="0">
                <a:solidFill>
                  <a:schemeClr val="tx1"/>
                </a:solidFill>
              </a:rPr>
              <a:t>ždy limit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00600" y="3657600"/>
            <a:ext cx="3429000" cy="1569660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200" dirty="0"/>
              <a:t>string </a:t>
            </a:r>
            <a:r>
              <a:rPr lang="en-US" sz="1200" dirty="0"/>
              <a:t>r, </a:t>
            </a:r>
            <a:r>
              <a:rPr lang="cs-CZ" sz="1200" dirty="0"/>
              <a:t>s</a:t>
            </a:r>
            <a:r>
              <a:rPr lang="en-US" sz="1200" dirty="0"/>
              <a:t>1, s2</a:t>
            </a:r>
            <a:r>
              <a:rPr lang="cs-CZ" sz="1200" dirty="0"/>
              <a:t>;</a:t>
            </a:r>
          </a:p>
          <a:p>
            <a:r>
              <a:rPr lang="cs-CZ" sz="1200" dirty="0"/>
              <a:t>for( ;;) {</a:t>
            </a:r>
          </a:p>
          <a:p>
            <a:r>
              <a:rPr lang="cs-CZ" sz="1200" dirty="0"/>
              <a:t>  getline( f, </a:t>
            </a:r>
            <a:r>
              <a:rPr lang="en-US" sz="1200" dirty="0"/>
              <a:t>r</a:t>
            </a:r>
            <a:r>
              <a:rPr lang="cs-CZ" sz="1200" dirty="0"/>
              <a:t>);</a:t>
            </a:r>
          </a:p>
          <a:p>
            <a:r>
              <a:rPr lang="cs-CZ" sz="1200" dirty="0"/>
              <a:t>  if( f.fail())  break;</a:t>
            </a:r>
            <a:endParaRPr lang="en-US" sz="1200" dirty="0"/>
          </a:p>
          <a:p>
            <a:r>
              <a:rPr lang="sv-SE" sz="1200" dirty="0"/>
              <a:t>  stringstream radek(r);</a:t>
            </a:r>
          </a:p>
          <a:p>
            <a:r>
              <a:rPr lang="sv-SE" sz="1200" dirty="0"/>
              <a:t>  radek &gt;&gt; s1 &gt;&gt; s2;</a:t>
            </a:r>
            <a:endParaRPr lang="cs-CZ" sz="1200" dirty="0"/>
          </a:p>
          <a:p>
            <a:r>
              <a:rPr lang="cs-CZ" sz="1200" dirty="0"/>
              <a:t>  cout &lt;&lt; "[" &lt;&lt; s</a:t>
            </a:r>
            <a:r>
              <a:rPr lang="en-US" sz="1200" dirty="0"/>
              <a:t>1 &lt;&lt; s2</a:t>
            </a:r>
            <a:r>
              <a:rPr lang="cs-CZ" sz="1200" dirty="0"/>
              <a:t> &lt;&lt; "]" &lt;&lt; endl;</a:t>
            </a:r>
          </a:p>
          <a:p>
            <a:r>
              <a:rPr lang="en-US" sz="1200" dirty="0"/>
              <a:t>}</a:t>
            </a:r>
            <a:endParaRPr lang="cs-CZ" sz="1200" dirty="0"/>
          </a:p>
        </p:txBody>
      </p:sp>
      <p:sp>
        <p:nvSpPr>
          <p:cNvPr id="9" name="Rounded Rectangular Callout 8"/>
          <p:cNvSpPr/>
          <p:nvPr/>
        </p:nvSpPr>
        <p:spPr>
          <a:xfrm>
            <a:off x="4876800" y="2819400"/>
            <a:ext cx="2057400" cy="381000"/>
          </a:xfrm>
          <a:prstGeom prst="wedgeRoundRectCallout">
            <a:avLst>
              <a:gd name="adj1" fmla="val 21589"/>
              <a:gd name="adj2" fmla="val 342099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parsov</a:t>
            </a:r>
            <a:r>
              <a:rPr lang="cs-CZ" sz="1400" dirty="0">
                <a:solidFill>
                  <a:schemeClr val="tx1"/>
                </a:solidFill>
              </a:rPr>
              <a:t>ání řádku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0" name="Rounded Rectangular Callout 9"/>
          <p:cNvSpPr/>
          <p:nvPr/>
        </p:nvSpPr>
        <p:spPr>
          <a:xfrm>
            <a:off x="4876800" y="1401138"/>
            <a:ext cx="2057400" cy="381000"/>
          </a:xfrm>
          <a:prstGeom prst="wedgeRoundRectCallout">
            <a:avLst>
              <a:gd name="adj1" fmla="val -138041"/>
              <a:gd name="adj2" fmla="val 38099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pozor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na</a:t>
            </a:r>
            <a:r>
              <a:rPr lang="en-US" sz="1400" dirty="0">
                <a:solidFill>
                  <a:schemeClr val="tx1"/>
                </a:solidFill>
              </a:rPr>
              <a:t> z</a:t>
            </a:r>
            <a:r>
              <a:rPr lang="cs-CZ" sz="1400" dirty="0">
                <a:solidFill>
                  <a:schemeClr val="tx1"/>
                </a:solidFill>
              </a:rPr>
              <a:t>ásobník</a:t>
            </a:r>
            <a:r>
              <a:rPr lang="en-US" sz="1400" dirty="0">
                <a:solidFill>
                  <a:schemeClr val="tx1"/>
                </a:solidFill>
              </a:rPr>
              <a:t>!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562600"/>
          </a:xfrm>
        </p:spPr>
        <p:txBody>
          <a:bodyPr>
            <a:normAutofit/>
          </a:bodyPr>
          <a:lstStyle/>
          <a:p>
            <a:pPr>
              <a:buNone/>
            </a:pPr>
            <a:endParaRPr lang="cs-CZ" dirty="0"/>
          </a:p>
        </p:txBody>
      </p:sp>
      <p:sp>
        <p:nvSpPr>
          <p:cNvPr id="8" name="TextBox 7"/>
          <p:cNvSpPr txBox="1"/>
          <p:nvPr/>
        </p:nvSpPr>
        <p:spPr>
          <a:xfrm>
            <a:off x="838200" y="2209800"/>
            <a:ext cx="3124200" cy="3046988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200" dirty="0"/>
              <a:t>string s;</a:t>
            </a:r>
          </a:p>
          <a:p>
            <a:r>
              <a:rPr lang="cs-CZ" sz="1200" dirty="0"/>
              <a:t>string::iterator b, e;</a:t>
            </a:r>
          </a:p>
          <a:p>
            <a:r>
              <a:rPr lang="cs-CZ" sz="1200" dirty="0"/>
              <a:t>char delim = ';';</a:t>
            </a:r>
          </a:p>
          <a:p>
            <a:endParaRPr lang="cs-CZ" sz="1200" dirty="0"/>
          </a:p>
          <a:p>
            <a:r>
              <a:rPr lang="cs-CZ" sz="1200" dirty="0"/>
              <a:t>while( getline( f, s)) {</a:t>
            </a:r>
          </a:p>
          <a:p>
            <a:r>
              <a:rPr lang="cs-CZ" sz="1200" dirty="0"/>
              <a:t>  b = e = s.begin();</a:t>
            </a:r>
          </a:p>
          <a:p>
            <a:r>
              <a:rPr lang="cs-CZ" sz="1200" dirty="0"/>
              <a:t>  while( e != s.end()) {</a:t>
            </a:r>
          </a:p>
          <a:p>
            <a:r>
              <a:rPr lang="cs-CZ" sz="1200" dirty="0"/>
              <a:t>    </a:t>
            </a:r>
            <a:r>
              <a:rPr lang="en-US" sz="1200" dirty="0"/>
              <a:t>e = find( b, </a:t>
            </a:r>
            <a:r>
              <a:rPr lang="en-US" sz="1200" dirty="0" err="1"/>
              <a:t>s.end</a:t>
            </a:r>
            <a:r>
              <a:rPr lang="en-US" sz="1200" dirty="0"/>
              <a:t>(), </a:t>
            </a:r>
            <a:r>
              <a:rPr lang="en-US" sz="1200" dirty="0" err="1"/>
              <a:t>delim</a:t>
            </a:r>
            <a:r>
              <a:rPr lang="en-US" sz="1200" dirty="0"/>
              <a:t>);</a:t>
            </a:r>
          </a:p>
          <a:p>
            <a:r>
              <a:rPr lang="cs-CZ" sz="1200" dirty="0"/>
              <a:t>    string val( b, e);</a:t>
            </a:r>
          </a:p>
          <a:p>
            <a:r>
              <a:rPr lang="cs-CZ" sz="1200" dirty="0"/>
              <a:t>    cout &lt;&lt; "[" &lt;&lt; val &lt;&lt; "]";</a:t>
            </a:r>
          </a:p>
          <a:p>
            <a:r>
              <a:rPr lang="cs-CZ" sz="1200" dirty="0"/>
              <a:t>    b = e;</a:t>
            </a:r>
          </a:p>
          <a:p>
            <a:r>
              <a:rPr lang="cs-CZ" sz="1200" dirty="0"/>
              <a:t>    if( e != s.end())</a:t>
            </a:r>
          </a:p>
          <a:p>
            <a:r>
              <a:rPr lang="cs-CZ" sz="1200" dirty="0"/>
              <a:t>      b++;</a:t>
            </a:r>
          </a:p>
          <a:p>
            <a:r>
              <a:rPr lang="cs-CZ" sz="1200" dirty="0"/>
              <a:t>  }</a:t>
            </a:r>
          </a:p>
          <a:p>
            <a:r>
              <a:rPr lang="cs-CZ" sz="1200" dirty="0"/>
              <a:t>  cout &lt;&lt; endl;</a:t>
            </a:r>
          </a:p>
          <a:p>
            <a:r>
              <a:rPr lang="cs-CZ" sz="1200" dirty="0"/>
              <a:t>}</a:t>
            </a:r>
          </a:p>
        </p:txBody>
      </p:sp>
      <p:sp>
        <p:nvSpPr>
          <p:cNvPr id="31" name="Title 1"/>
          <p:cNvSpPr txBox="1">
            <a:spLocks/>
          </p:cNvSpPr>
          <p:nvPr/>
        </p:nvSpPr>
        <p:spPr>
          <a:xfrm>
            <a:off x="228600" y="274638"/>
            <a:ext cx="8686800" cy="715962"/>
          </a:xfrm>
          <a:prstGeom prst="rect">
            <a:avLst/>
          </a:prstGeom>
        </p:spPr>
        <p:txBody>
          <a:bodyPr vert="horz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1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Čtení vstupu -</a:t>
            </a:r>
            <a:r>
              <a:rPr kumimoji="0" lang="cs-CZ" sz="4100" b="1" i="0" u="none" strike="noStrike" kern="1200" cap="none" spc="0" normalizeH="0" noProof="0" dirty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oddělovače</a:t>
            </a:r>
            <a:endParaRPr kumimoji="0" lang="cs-CZ" sz="41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4" name="Rounded Rectangular Callout 33"/>
          <p:cNvSpPr/>
          <p:nvPr/>
        </p:nvSpPr>
        <p:spPr>
          <a:xfrm>
            <a:off x="4419600" y="4267200"/>
            <a:ext cx="2438400" cy="304800"/>
          </a:xfrm>
          <a:prstGeom prst="wedgeRoundRectCallout">
            <a:avLst>
              <a:gd name="adj1" fmla="val -131774"/>
              <a:gd name="adj2" fmla="val -33266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přeskočí oddělovač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4419600" y="2819400"/>
            <a:ext cx="2438400" cy="457200"/>
          </a:xfrm>
          <a:prstGeom prst="wedgeRoundRectCallout">
            <a:avLst>
              <a:gd name="adj1" fmla="val -117263"/>
              <a:gd name="adj2" fmla="val 74671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dokud přečtené slovo není na konci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9" name="Rounded Rectangular Callout 8"/>
          <p:cNvSpPr/>
          <p:nvPr/>
        </p:nvSpPr>
        <p:spPr>
          <a:xfrm>
            <a:off x="4419600" y="3352800"/>
            <a:ext cx="2438400" cy="304800"/>
          </a:xfrm>
          <a:prstGeom prst="wedgeRoundRectCallout">
            <a:avLst>
              <a:gd name="adj1" fmla="val -100596"/>
              <a:gd name="adj2" fmla="val -1519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vrátí iterator na odělovač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0" name="Rounded Rectangular Callout 9"/>
          <p:cNvSpPr/>
          <p:nvPr/>
        </p:nvSpPr>
        <p:spPr>
          <a:xfrm>
            <a:off x="4419600" y="3733800"/>
            <a:ext cx="2438400" cy="457200"/>
          </a:xfrm>
          <a:prstGeom prst="wedgeRoundRectCallout">
            <a:avLst>
              <a:gd name="adj1" fmla="val -106429"/>
              <a:gd name="adj2" fmla="val -39615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přečte hodnotu</a:t>
            </a:r>
            <a:br>
              <a:rPr lang="cs-CZ" sz="1400" dirty="0">
                <a:solidFill>
                  <a:schemeClr val="tx1"/>
                </a:solidFill>
              </a:rPr>
            </a:br>
            <a:r>
              <a:rPr lang="cs-CZ" sz="1400" dirty="0">
                <a:solidFill>
                  <a:schemeClr val="tx1"/>
                </a:solidFill>
              </a:rPr>
              <a:t> mezi oddělovači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562600"/>
          </a:xfrm>
        </p:spPr>
        <p:txBody>
          <a:bodyPr>
            <a:normAutofit/>
          </a:bodyPr>
          <a:lstStyle/>
          <a:p>
            <a:pPr>
              <a:buNone/>
            </a:pPr>
            <a:endParaRPr lang="cs-CZ" dirty="0"/>
          </a:p>
        </p:txBody>
      </p:sp>
      <p:sp>
        <p:nvSpPr>
          <p:cNvPr id="8" name="TextBox 7"/>
          <p:cNvSpPr txBox="1"/>
          <p:nvPr/>
        </p:nvSpPr>
        <p:spPr>
          <a:xfrm>
            <a:off x="838200" y="2209800"/>
            <a:ext cx="3124200" cy="1938992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200" dirty="0"/>
              <a:t>f &gt;&gt; ws;</a:t>
            </a:r>
          </a:p>
          <a:p>
            <a:r>
              <a:rPr lang="cs-CZ" sz="1200" dirty="0"/>
              <a:t>if( isdigit( f.peek())) {</a:t>
            </a:r>
          </a:p>
          <a:p>
            <a:r>
              <a:rPr lang="cs-CZ" sz="1200" dirty="0"/>
              <a:t>  int i;</a:t>
            </a:r>
          </a:p>
          <a:p>
            <a:r>
              <a:rPr lang="cs-CZ" sz="1200" dirty="0"/>
              <a:t>  f &gt;&gt; i;</a:t>
            </a:r>
          </a:p>
          <a:p>
            <a:r>
              <a:rPr lang="cs-CZ" sz="1200" dirty="0"/>
              <a:t>  cout &lt;&lt; "[" &lt;&lt; i &lt;&lt; "]" &lt;&lt; endl;</a:t>
            </a:r>
          </a:p>
          <a:p>
            <a:r>
              <a:rPr lang="cs-CZ" sz="1200" dirty="0"/>
              <a:t>} else {</a:t>
            </a:r>
          </a:p>
          <a:p>
            <a:r>
              <a:rPr lang="cs-CZ" sz="1200" dirty="0"/>
              <a:t>  string s;</a:t>
            </a:r>
          </a:p>
          <a:p>
            <a:r>
              <a:rPr lang="cs-CZ" sz="1200" dirty="0"/>
              <a:t>  f &gt;&gt; s;</a:t>
            </a:r>
          </a:p>
          <a:p>
            <a:r>
              <a:rPr lang="cs-CZ" sz="1200" dirty="0"/>
              <a:t>  cout &lt;&lt; "{" &lt;&lt; s &lt;&lt; "}" &lt;&lt; endl;</a:t>
            </a:r>
          </a:p>
          <a:p>
            <a:r>
              <a:rPr lang="cs-CZ" sz="1200" dirty="0"/>
              <a:t>}</a:t>
            </a:r>
          </a:p>
        </p:txBody>
      </p:sp>
      <p:sp>
        <p:nvSpPr>
          <p:cNvPr id="31" name="Title 1"/>
          <p:cNvSpPr txBox="1">
            <a:spLocks/>
          </p:cNvSpPr>
          <p:nvPr/>
        </p:nvSpPr>
        <p:spPr>
          <a:xfrm>
            <a:off x="228600" y="274638"/>
            <a:ext cx="8686800" cy="715962"/>
          </a:xfrm>
          <a:prstGeom prst="rect">
            <a:avLst/>
          </a:prstGeom>
        </p:spPr>
        <p:txBody>
          <a:bodyPr vert="horz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1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Čtení vstupu -</a:t>
            </a:r>
            <a:r>
              <a:rPr kumimoji="0" lang="cs-CZ" sz="4100" b="1" i="0" u="none" strike="noStrike" kern="1200" cap="none" spc="0" normalizeH="0" noProof="0" dirty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výhled</a:t>
            </a:r>
            <a:endParaRPr kumimoji="0" lang="cs-CZ" sz="41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4267200" y="2057400"/>
            <a:ext cx="2133600" cy="533400"/>
          </a:xfrm>
          <a:prstGeom prst="wedgeRoundRectCallout">
            <a:avLst>
              <a:gd name="adj1" fmla="val -123931"/>
              <a:gd name="adj2" fmla="val 35442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přečte nejbližší znak,</a:t>
            </a:r>
          </a:p>
          <a:p>
            <a:pPr algn="ctr"/>
            <a:r>
              <a:rPr lang="cs-CZ" sz="1400" dirty="0">
                <a:ln w="19050">
                  <a:noFill/>
                </a:ln>
                <a:solidFill>
                  <a:schemeClr val="tx1"/>
                </a:solidFill>
              </a:rPr>
              <a:t>ale nechá ve streamu</a:t>
            </a:r>
          </a:p>
        </p:txBody>
      </p:sp>
    </p:spTree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C136FF2-33FB-4691-A68A-BDCB5F1A95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Dodatek: implementace PDS pomocí </a:t>
            </a:r>
            <a:r>
              <a:rPr lang="cs-CZ" dirty="0" err="1"/>
              <a:t>raw</a:t>
            </a:r>
            <a:r>
              <a:rPr lang="cs-CZ" dirty="0"/>
              <a:t> </a:t>
            </a:r>
            <a:r>
              <a:rPr lang="cs-CZ" dirty="0" err="1"/>
              <a:t>pointers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4745382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/>
              <a:t>P</a:t>
            </a:r>
            <a:r>
              <a:rPr lang="cs-CZ" dirty="0"/>
              <a:t>olymorfní datové struktury</a:t>
            </a:r>
            <a:r>
              <a:rPr lang="en-US" dirty="0"/>
              <a:t> - raw pointers</a:t>
            </a:r>
            <a:endParaRPr lang="cs-CZ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96975"/>
            <a:ext cx="8650288" cy="3240088"/>
          </a:xfrm>
        </p:spPr>
        <p:txBody>
          <a:bodyPr>
            <a:normAutofit fontScale="92500" lnSpcReduction="20000"/>
          </a:bodyPr>
          <a:lstStyle/>
          <a:p>
            <a:pPr lvl="1" eaLnBrk="1" hangingPunct="1">
              <a:buFont typeface="Wingdings" pitchFamily="2" charset="2"/>
              <a:buNone/>
            </a:pPr>
            <a:r>
              <a:rPr lang="cs-CZ" dirty="0"/>
              <a:t>Zadání:</a:t>
            </a:r>
          </a:p>
          <a:p>
            <a:pPr lvl="1" eaLnBrk="1" hangingPunct="1"/>
            <a:r>
              <a:rPr lang="cs-CZ" dirty="0"/>
              <a:t>kontejner obsahující čísla libovolného typu</a:t>
            </a:r>
            <a:endParaRPr lang="en-US" dirty="0"/>
          </a:p>
          <a:p>
            <a:pPr lvl="2"/>
            <a:r>
              <a:rPr lang="cs-CZ" dirty="0"/>
              <a:t>int, double, </a:t>
            </a:r>
            <a:r>
              <a:rPr lang="en-US" dirty="0"/>
              <a:t>string, </a:t>
            </a:r>
            <a:r>
              <a:rPr lang="cs-CZ" dirty="0"/>
              <a:t>complex, ...</a:t>
            </a:r>
            <a:endParaRPr lang="en-US" dirty="0"/>
          </a:p>
          <a:p>
            <a:pPr lvl="1" eaLnBrk="1" hangingPunct="1"/>
            <a:endParaRPr lang="en-US" sz="800" dirty="0"/>
          </a:p>
          <a:p>
            <a:pPr lvl="1" eaLnBrk="1" hangingPunct="1">
              <a:buFont typeface="Wingdings" pitchFamily="2" charset="2"/>
              <a:buNone/>
            </a:pPr>
            <a:r>
              <a:rPr lang="cs-CZ" dirty="0"/>
              <a:t>Technické u</a:t>
            </a:r>
            <a:r>
              <a:rPr lang="en-US" dirty="0"/>
              <a:t>p</a:t>
            </a:r>
            <a:r>
              <a:rPr lang="cs-CZ" dirty="0"/>
              <a:t>řesnění:</a:t>
            </a:r>
          </a:p>
          <a:p>
            <a:pPr lvl="1" eaLnBrk="1" hangingPunct="1"/>
            <a:r>
              <a:rPr lang="cs-CZ" dirty="0"/>
              <a:t>třída Seznam</a:t>
            </a:r>
          </a:p>
          <a:p>
            <a:pPr lvl="1" eaLnBrk="1" hangingPunct="1"/>
            <a:r>
              <a:rPr lang="cs-CZ" dirty="0"/>
              <a:t>operace append, print</a:t>
            </a:r>
          </a:p>
          <a:p>
            <a:pPr lvl="1" eaLnBrk="1" hangingPunct="1"/>
            <a:r>
              <a:rPr lang="cs-CZ" dirty="0"/>
              <a:t>společný předek prvků AbstractNum</a:t>
            </a:r>
          </a:p>
          <a:p>
            <a:pPr lvl="1" eaLnBrk="1" hangingPunct="1"/>
            <a:r>
              <a:rPr lang="cs-CZ" dirty="0"/>
              <a:t>konkrétní prvky IntNum, DoubleNum, ...</a:t>
            </a:r>
          </a:p>
          <a:p>
            <a:pPr lvl="1" eaLnBrk="1" hangingPunct="1"/>
            <a:r>
              <a:rPr lang="cs-CZ" dirty="0"/>
              <a:t>stačí jednoduchá implementace polem</a:t>
            </a:r>
            <a:endParaRPr lang="en-US" dirty="0"/>
          </a:p>
          <a:p>
            <a:pPr lvl="1" eaLnBrk="1" hangingPunct="1"/>
            <a:r>
              <a:rPr lang="en-US" dirty="0"/>
              <a:t>pole </a:t>
            </a:r>
            <a:r>
              <a:rPr lang="cs-CZ" dirty="0"/>
              <a:t>objektů vs. pole </a:t>
            </a:r>
            <a:r>
              <a:rPr lang="en-US" dirty="0" err="1"/>
              <a:t>odkaz</a:t>
            </a:r>
            <a:r>
              <a:rPr lang="cs-CZ" dirty="0"/>
              <a:t>ů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2195513" y="5876925"/>
            <a:ext cx="1296987" cy="5334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r>
              <a:rPr lang="en-US" sz="1400" b="1" i="1">
                <a:latin typeface="Courier New" pitchFamily="49" charset="0"/>
              </a:rPr>
              <a:t>IN</a:t>
            </a:r>
            <a:endParaRPr lang="en-US" sz="1400" b="1" i="1" noProof="1">
              <a:latin typeface="Courier New" pitchFamily="49" charset="0"/>
            </a:endParaRP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3132138" y="6021388"/>
            <a:ext cx="304800" cy="2286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/>
          <a:p>
            <a:pPr algn="l">
              <a:spcBef>
                <a:spcPct val="50000"/>
              </a:spcBef>
            </a:pPr>
            <a:r>
              <a:rPr lang="en-US" sz="1400" b="1">
                <a:latin typeface="Courier New" pitchFamily="49" charset="0"/>
              </a:rPr>
              <a:t>x</a:t>
            </a:r>
            <a:endParaRPr lang="en-US" sz="1400" b="1" noProof="1">
              <a:latin typeface="Courier New" pitchFamily="49" charset="0"/>
            </a:endParaRP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2484438" y="5948363"/>
            <a:ext cx="574675" cy="381000"/>
          </a:xfrm>
          <a:prstGeom prst="rect">
            <a:avLst/>
          </a:prstGeom>
          <a:noFill/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r>
              <a:rPr lang="en-US" sz="1400" b="1" i="1">
                <a:latin typeface="Courier New" pitchFamily="49" charset="0"/>
              </a:rPr>
              <a:t>AN</a:t>
            </a:r>
            <a:endParaRPr lang="en-US" sz="1400" b="1" i="1" noProof="1">
              <a:latin typeface="Courier New" pitchFamily="49" charset="0"/>
            </a:endParaRPr>
          </a:p>
        </p:txBody>
      </p:sp>
      <p:sp>
        <p:nvSpPr>
          <p:cNvPr id="3079" name="Rectangle 8"/>
          <p:cNvSpPr>
            <a:spLocks noChangeArrowheads="1"/>
          </p:cNvSpPr>
          <p:nvPr/>
        </p:nvSpPr>
        <p:spPr bwMode="auto">
          <a:xfrm>
            <a:off x="2771775" y="6092825"/>
            <a:ext cx="152400" cy="152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080" name="Line 9"/>
          <p:cNvSpPr>
            <a:spLocks noChangeShapeType="1"/>
          </p:cNvSpPr>
          <p:nvPr/>
        </p:nvSpPr>
        <p:spPr bwMode="auto">
          <a:xfrm>
            <a:off x="2843213" y="623728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cs-CZ"/>
          </a:p>
        </p:txBody>
      </p:sp>
      <p:sp>
        <p:nvSpPr>
          <p:cNvPr id="3081" name="Text Box 10"/>
          <p:cNvSpPr txBox="1">
            <a:spLocks noChangeArrowheads="1"/>
          </p:cNvSpPr>
          <p:nvPr/>
        </p:nvSpPr>
        <p:spPr bwMode="auto">
          <a:xfrm>
            <a:off x="3851275" y="5876925"/>
            <a:ext cx="1296988" cy="5334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r>
              <a:rPr lang="en-US" sz="1400" b="1" i="1">
                <a:latin typeface="Courier New" pitchFamily="49" charset="0"/>
              </a:rPr>
              <a:t>DN</a:t>
            </a:r>
            <a:endParaRPr lang="en-US" sz="1400" b="1" i="1" noProof="1">
              <a:latin typeface="Courier New" pitchFamily="49" charset="0"/>
            </a:endParaRPr>
          </a:p>
        </p:txBody>
      </p:sp>
      <p:sp>
        <p:nvSpPr>
          <p:cNvPr id="3082" name="Text Box 11"/>
          <p:cNvSpPr txBox="1">
            <a:spLocks noChangeArrowheads="1"/>
          </p:cNvSpPr>
          <p:nvPr/>
        </p:nvSpPr>
        <p:spPr bwMode="auto">
          <a:xfrm>
            <a:off x="4787900" y="6021388"/>
            <a:ext cx="304800" cy="2286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/>
          <a:p>
            <a:pPr algn="l">
              <a:spcBef>
                <a:spcPct val="50000"/>
              </a:spcBef>
            </a:pPr>
            <a:r>
              <a:rPr lang="en-US" sz="1400" b="1">
                <a:latin typeface="Courier New" pitchFamily="49" charset="0"/>
              </a:rPr>
              <a:t>d</a:t>
            </a:r>
            <a:endParaRPr lang="en-US" sz="1400" b="1" noProof="1">
              <a:latin typeface="Courier New" pitchFamily="49" charset="0"/>
            </a:endParaRPr>
          </a:p>
        </p:txBody>
      </p:sp>
      <p:sp>
        <p:nvSpPr>
          <p:cNvPr id="3083" name="Text Box 12"/>
          <p:cNvSpPr txBox="1">
            <a:spLocks noChangeArrowheads="1"/>
          </p:cNvSpPr>
          <p:nvPr/>
        </p:nvSpPr>
        <p:spPr bwMode="auto">
          <a:xfrm>
            <a:off x="4140200" y="5948363"/>
            <a:ext cx="574675" cy="381000"/>
          </a:xfrm>
          <a:prstGeom prst="rect">
            <a:avLst/>
          </a:prstGeom>
          <a:noFill/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r>
              <a:rPr lang="en-US" sz="1400" b="1" i="1">
                <a:latin typeface="Courier New" pitchFamily="49" charset="0"/>
              </a:rPr>
              <a:t>AN</a:t>
            </a:r>
            <a:endParaRPr lang="en-US" sz="1400" b="1" i="1" noProof="1">
              <a:latin typeface="Courier New" pitchFamily="49" charset="0"/>
            </a:endParaRPr>
          </a:p>
        </p:txBody>
      </p:sp>
      <p:sp>
        <p:nvSpPr>
          <p:cNvPr id="3084" name="Rectangle 13"/>
          <p:cNvSpPr>
            <a:spLocks noChangeArrowheads="1"/>
          </p:cNvSpPr>
          <p:nvPr/>
        </p:nvSpPr>
        <p:spPr bwMode="auto">
          <a:xfrm>
            <a:off x="4427538" y="6092825"/>
            <a:ext cx="152400" cy="152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085" name="Line 14"/>
          <p:cNvSpPr>
            <a:spLocks noChangeShapeType="1"/>
          </p:cNvSpPr>
          <p:nvPr/>
        </p:nvSpPr>
        <p:spPr bwMode="auto">
          <a:xfrm>
            <a:off x="4498975" y="623728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cs-CZ"/>
          </a:p>
        </p:txBody>
      </p:sp>
      <p:sp>
        <p:nvSpPr>
          <p:cNvPr id="3086" name="Text Box 15"/>
          <p:cNvSpPr txBox="1">
            <a:spLocks noChangeArrowheads="1"/>
          </p:cNvSpPr>
          <p:nvPr/>
        </p:nvSpPr>
        <p:spPr bwMode="auto">
          <a:xfrm>
            <a:off x="5435600" y="5876925"/>
            <a:ext cx="1296988" cy="5334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r>
              <a:rPr lang="en-US" sz="1400" b="1" i="1">
                <a:latin typeface="Courier New" pitchFamily="49" charset="0"/>
              </a:rPr>
              <a:t>IN</a:t>
            </a:r>
            <a:endParaRPr lang="en-US" sz="1400" b="1" i="1" noProof="1">
              <a:latin typeface="Courier New" pitchFamily="49" charset="0"/>
            </a:endParaRPr>
          </a:p>
        </p:txBody>
      </p:sp>
      <p:sp>
        <p:nvSpPr>
          <p:cNvPr id="3087" name="Text Box 16"/>
          <p:cNvSpPr txBox="1">
            <a:spLocks noChangeArrowheads="1"/>
          </p:cNvSpPr>
          <p:nvPr/>
        </p:nvSpPr>
        <p:spPr bwMode="auto">
          <a:xfrm>
            <a:off x="6372225" y="6021388"/>
            <a:ext cx="304800" cy="2286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/>
          <a:p>
            <a:pPr algn="l">
              <a:spcBef>
                <a:spcPct val="50000"/>
              </a:spcBef>
            </a:pPr>
            <a:r>
              <a:rPr lang="en-US" sz="1400" b="1">
                <a:latin typeface="Courier New" pitchFamily="49" charset="0"/>
              </a:rPr>
              <a:t>x</a:t>
            </a:r>
            <a:endParaRPr lang="en-US" sz="1400" b="1" noProof="1">
              <a:latin typeface="Courier New" pitchFamily="49" charset="0"/>
            </a:endParaRPr>
          </a:p>
        </p:txBody>
      </p:sp>
      <p:sp>
        <p:nvSpPr>
          <p:cNvPr id="3088" name="Text Box 17"/>
          <p:cNvSpPr txBox="1">
            <a:spLocks noChangeArrowheads="1"/>
          </p:cNvSpPr>
          <p:nvPr/>
        </p:nvSpPr>
        <p:spPr bwMode="auto">
          <a:xfrm>
            <a:off x="5724525" y="5948363"/>
            <a:ext cx="574675" cy="381000"/>
          </a:xfrm>
          <a:prstGeom prst="rect">
            <a:avLst/>
          </a:prstGeom>
          <a:noFill/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r>
              <a:rPr lang="en-US" sz="1400" b="1" i="1">
                <a:latin typeface="Courier New" pitchFamily="49" charset="0"/>
              </a:rPr>
              <a:t>AN</a:t>
            </a:r>
            <a:endParaRPr lang="en-US" sz="1400" b="1" i="1" noProof="1">
              <a:latin typeface="Courier New" pitchFamily="49" charset="0"/>
            </a:endParaRPr>
          </a:p>
        </p:txBody>
      </p:sp>
      <p:sp>
        <p:nvSpPr>
          <p:cNvPr id="3089" name="Rectangle 18"/>
          <p:cNvSpPr>
            <a:spLocks noChangeArrowheads="1"/>
          </p:cNvSpPr>
          <p:nvPr/>
        </p:nvSpPr>
        <p:spPr bwMode="auto">
          <a:xfrm>
            <a:off x="6011863" y="6092825"/>
            <a:ext cx="152400" cy="152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090" name="Line 19"/>
          <p:cNvSpPr>
            <a:spLocks noChangeShapeType="1"/>
          </p:cNvSpPr>
          <p:nvPr/>
        </p:nvSpPr>
        <p:spPr bwMode="auto">
          <a:xfrm>
            <a:off x="6083300" y="623728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cs-CZ"/>
          </a:p>
        </p:txBody>
      </p:sp>
      <p:sp>
        <p:nvSpPr>
          <p:cNvPr id="3091" name="Text Box 20"/>
          <p:cNvSpPr txBox="1">
            <a:spLocks noChangeArrowheads="1"/>
          </p:cNvSpPr>
          <p:nvPr/>
        </p:nvSpPr>
        <p:spPr bwMode="auto">
          <a:xfrm>
            <a:off x="2771775" y="4652963"/>
            <a:ext cx="3095625" cy="5334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r>
              <a:rPr lang="en-US" sz="1400" b="1" i="1">
                <a:latin typeface="Courier New" pitchFamily="49" charset="0"/>
              </a:rPr>
              <a:t>S</a:t>
            </a:r>
            <a:endParaRPr lang="en-US" sz="1400" b="1" i="1" noProof="1">
              <a:latin typeface="Courier New" pitchFamily="49" charset="0"/>
            </a:endParaRPr>
          </a:p>
        </p:txBody>
      </p:sp>
      <p:sp>
        <p:nvSpPr>
          <p:cNvPr id="3092" name="Text Box 21"/>
          <p:cNvSpPr txBox="1">
            <a:spLocks noChangeArrowheads="1"/>
          </p:cNvSpPr>
          <p:nvPr/>
        </p:nvSpPr>
        <p:spPr bwMode="auto">
          <a:xfrm>
            <a:off x="2987675" y="4724400"/>
            <a:ext cx="360363" cy="381000"/>
          </a:xfrm>
          <a:prstGeom prst="rect">
            <a:avLst/>
          </a:prstGeom>
          <a:noFill/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cs-CZ" sz="1400" b="1" i="1" noProof="1">
              <a:latin typeface="Courier New" pitchFamily="49" charset="0"/>
            </a:endParaRPr>
          </a:p>
        </p:txBody>
      </p:sp>
      <p:sp>
        <p:nvSpPr>
          <p:cNvPr id="3093" name="Text Box 22"/>
          <p:cNvSpPr txBox="1">
            <a:spLocks noChangeArrowheads="1"/>
          </p:cNvSpPr>
          <p:nvPr/>
        </p:nvSpPr>
        <p:spPr bwMode="auto">
          <a:xfrm>
            <a:off x="3348038" y="4724400"/>
            <a:ext cx="360362" cy="381000"/>
          </a:xfrm>
          <a:prstGeom prst="rect">
            <a:avLst/>
          </a:prstGeom>
          <a:noFill/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cs-CZ" sz="1400" b="1" i="1" noProof="1">
              <a:latin typeface="Courier New" pitchFamily="49" charset="0"/>
            </a:endParaRPr>
          </a:p>
        </p:txBody>
      </p:sp>
      <p:sp>
        <p:nvSpPr>
          <p:cNvPr id="3094" name="Text Box 23"/>
          <p:cNvSpPr txBox="1">
            <a:spLocks noChangeArrowheads="1"/>
          </p:cNvSpPr>
          <p:nvPr/>
        </p:nvSpPr>
        <p:spPr bwMode="auto">
          <a:xfrm>
            <a:off x="3708400" y="4724400"/>
            <a:ext cx="360363" cy="381000"/>
          </a:xfrm>
          <a:prstGeom prst="rect">
            <a:avLst/>
          </a:prstGeom>
          <a:noFill/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cs-CZ" sz="1400" b="1" i="1" noProof="1">
              <a:latin typeface="Courier New" pitchFamily="49" charset="0"/>
            </a:endParaRPr>
          </a:p>
        </p:txBody>
      </p:sp>
      <p:sp>
        <p:nvSpPr>
          <p:cNvPr id="3095" name="Text Box 24"/>
          <p:cNvSpPr txBox="1">
            <a:spLocks noChangeArrowheads="1"/>
          </p:cNvSpPr>
          <p:nvPr/>
        </p:nvSpPr>
        <p:spPr bwMode="auto">
          <a:xfrm>
            <a:off x="4067175" y="4724400"/>
            <a:ext cx="360363" cy="381000"/>
          </a:xfrm>
          <a:prstGeom prst="rect">
            <a:avLst/>
          </a:prstGeom>
          <a:noFill/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cs-CZ" sz="1400" b="1" i="1" noProof="1">
              <a:latin typeface="Courier New" pitchFamily="49" charset="0"/>
            </a:endParaRPr>
          </a:p>
        </p:txBody>
      </p:sp>
      <p:sp>
        <p:nvSpPr>
          <p:cNvPr id="3096" name="Line 25"/>
          <p:cNvSpPr>
            <a:spLocks noChangeShapeType="1"/>
          </p:cNvSpPr>
          <p:nvPr/>
        </p:nvSpPr>
        <p:spPr bwMode="auto">
          <a:xfrm flipH="1">
            <a:off x="2484438" y="4941888"/>
            <a:ext cx="719137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3097" name="Line 27"/>
          <p:cNvSpPr>
            <a:spLocks noChangeShapeType="1"/>
          </p:cNvSpPr>
          <p:nvPr/>
        </p:nvSpPr>
        <p:spPr bwMode="auto">
          <a:xfrm>
            <a:off x="3490913" y="4941888"/>
            <a:ext cx="649287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3098" name="Line 28"/>
          <p:cNvSpPr>
            <a:spLocks noChangeShapeType="1"/>
          </p:cNvSpPr>
          <p:nvPr/>
        </p:nvSpPr>
        <p:spPr bwMode="auto">
          <a:xfrm>
            <a:off x="3851275" y="4941888"/>
            <a:ext cx="1944688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2143599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/>
              <a:t>Polymorfní datové struktury - </a:t>
            </a:r>
            <a:r>
              <a:rPr lang="en-US" dirty="0"/>
              <a:t>raw pointers</a:t>
            </a:r>
            <a:endParaRPr lang="cs-CZ" dirty="0"/>
          </a:p>
        </p:txBody>
      </p:sp>
      <p:sp>
        <p:nvSpPr>
          <p:cNvPr id="4100" name="Text Box 7"/>
          <p:cNvSpPr txBox="1">
            <a:spLocks noChangeArrowheads="1"/>
          </p:cNvSpPr>
          <p:nvPr/>
        </p:nvSpPr>
        <p:spPr bwMode="auto">
          <a:xfrm>
            <a:off x="4859338" y="1484313"/>
            <a:ext cx="3671887" cy="26543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class </a:t>
            </a:r>
            <a:r>
              <a:rPr lang="en-US" sz="14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</a:p>
          <a:p>
            <a:pPr algn="l"/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{</a:t>
            </a:r>
          </a:p>
          <a:p>
            <a:pPr algn="l"/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public:</a:t>
            </a:r>
          </a:p>
          <a:p>
            <a:pPr algn="l"/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void append(</a:t>
            </a:r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AbstractNum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*p);</a:t>
            </a:r>
            <a:endParaRPr lang="cs-CZ" sz="1400" b="1" dirty="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void print(); </a:t>
            </a:r>
            <a:endParaRPr lang="cs-CZ" sz="1400" b="1" dirty="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(); </a:t>
            </a:r>
            <a:endParaRPr lang="cs-CZ" sz="1400" b="1" dirty="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~</a:t>
            </a:r>
            <a:r>
              <a:rPr lang="en-US" sz="14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(); </a:t>
            </a:r>
            <a:endParaRPr lang="cs-CZ" sz="1400" b="1" dirty="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private:</a:t>
            </a:r>
          </a:p>
          <a:p>
            <a:pPr algn="l"/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enum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{</a:t>
            </a:r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MAX</a:t>
            </a:r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=</a:t>
            </a:r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100</a:t>
            </a:r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};</a:t>
            </a:r>
            <a:endParaRPr lang="cs-CZ" sz="1400" b="1" dirty="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AbstractNum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* pole[MAX];</a:t>
            </a:r>
            <a:endParaRPr lang="cs-CZ" sz="1400" b="1" dirty="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n;</a:t>
            </a:r>
          </a:p>
          <a:p>
            <a:pPr algn="l"/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};</a:t>
            </a:r>
            <a:endParaRPr lang="cs-CZ" sz="1400" b="1" dirty="0">
              <a:latin typeface="Courier New" pitchFamily="49" charset="0"/>
              <a:ea typeface="Times New Roman" charset="0"/>
              <a:cs typeface="Courier New" pitchFamily="49" charset="0"/>
            </a:endParaRPr>
          </a:p>
        </p:txBody>
      </p:sp>
      <p:sp>
        <p:nvSpPr>
          <p:cNvPr id="4101" name="Text Box 8"/>
          <p:cNvSpPr txBox="1">
            <a:spLocks noChangeArrowheads="1"/>
          </p:cNvSpPr>
          <p:nvPr/>
        </p:nvSpPr>
        <p:spPr bwMode="auto">
          <a:xfrm>
            <a:off x="755650" y="4437063"/>
            <a:ext cx="3671888" cy="18034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 main(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argc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, char** 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argv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){</a:t>
            </a:r>
          </a:p>
          <a:p>
            <a:pPr algn="l"/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s;</a:t>
            </a:r>
          </a:p>
          <a:p>
            <a:pPr algn="l"/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s.append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( new .... ); </a:t>
            </a:r>
            <a:endParaRPr lang="cs-CZ" sz="1400" b="1" dirty="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s.append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( new .... );</a:t>
            </a:r>
          </a:p>
          <a:p>
            <a:pPr algn="l"/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s.append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( new .... );</a:t>
            </a:r>
          </a:p>
          <a:p>
            <a:pPr algn="l"/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s.print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();</a:t>
            </a:r>
          </a:p>
          <a:p>
            <a:pPr algn="l"/>
            <a:r>
              <a:rPr lang="cs-CZ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return 0;</a:t>
            </a:r>
          </a:p>
          <a:p>
            <a:pPr algn="l"/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}</a:t>
            </a:r>
            <a:endParaRPr lang="cs-CZ" sz="1400" dirty="0">
              <a:latin typeface="Courier New" pitchFamily="49" charset="0"/>
              <a:ea typeface="Times New Roman" charset="0"/>
              <a:cs typeface="Courier New" pitchFamily="49" charset="0"/>
            </a:endParaRPr>
          </a:p>
        </p:txBody>
      </p:sp>
      <p:sp>
        <p:nvSpPr>
          <p:cNvPr id="4102" name="Text Box 9"/>
          <p:cNvSpPr txBox="1">
            <a:spLocks noChangeArrowheads="1"/>
          </p:cNvSpPr>
          <p:nvPr/>
        </p:nvSpPr>
        <p:spPr bwMode="auto">
          <a:xfrm>
            <a:off x="684213" y="1412875"/>
            <a:ext cx="3167062" cy="116522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class </a:t>
            </a:r>
            <a:r>
              <a:rPr lang="en-US" sz="14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AbstractNum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{</a:t>
            </a:r>
          </a:p>
          <a:p>
            <a:pPr algn="l"/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public:</a:t>
            </a:r>
          </a:p>
          <a:p>
            <a:pPr algn="l"/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virtual void print()=0;</a:t>
            </a:r>
          </a:p>
          <a:p>
            <a:pPr algn="l"/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virtual ~</a:t>
            </a:r>
            <a:r>
              <a:rPr lang="en-US" sz="14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AbstractNum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() {}</a:t>
            </a:r>
          </a:p>
          <a:p>
            <a:pPr algn="l"/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};</a:t>
            </a:r>
            <a:endParaRPr lang="cs-CZ" sz="1400" b="1" dirty="0">
              <a:latin typeface="Courier New" pitchFamily="49" charset="0"/>
              <a:ea typeface="Times New Roman" charset="0"/>
              <a:cs typeface="Courier New" pitchFamily="49" charset="0"/>
            </a:endParaRPr>
          </a:p>
        </p:txBody>
      </p:sp>
      <p:sp>
        <p:nvSpPr>
          <p:cNvPr id="4103" name="AutoShape 10"/>
          <p:cNvSpPr>
            <a:spLocks noChangeArrowheads="1"/>
          </p:cNvSpPr>
          <p:nvPr/>
        </p:nvSpPr>
        <p:spPr bwMode="auto">
          <a:xfrm>
            <a:off x="1692275" y="2997200"/>
            <a:ext cx="2808288" cy="576263"/>
          </a:xfrm>
          <a:prstGeom prst="wedgeRoundRectCallout">
            <a:avLst>
              <a:gd name="adj1" fmla="val 3477"/>
              <a:gd name="adj2" fmla="val -168731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/>
              <a:t>abstraktní předek</a:t>
            </a:r>
          </a:p>
          <a:p>
            <a:r>
              <a:rPr lang="cs-CZ" sz="1400"/>
              <a:t>umí existovat a vytisknout se</a:t>
            </a:r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4104" name="AutoShape 11"/>
          <p:cNvSpPr>
            <a:spLocks noChangeArrowheads="1"/>
          </p:cNvSpPr>
          <p:nvPr/>
        </p:nvSpPr>
        <p:spPr bwMode="auto">
          <a:xfrm>
            <a:off x="611188" y="3716338"/>
            <a:ext cx="2089150" cy="360362"/>
          </a:xfrm>
          <a:prstGeom prst="wedgeRoundRectCallout">
            <a:avLst>
              <a:gd name="adj1" fmla="val -22722"/>
              <a:gd name="adj2" fmla="val -426213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/>
              <a:t>virtuální destruktor</a:t>
            </a:r>
            <a:r>
              <a:rPr lang="en-US" sz="1400"/>
              <a:t>!</a:t>
            </a:r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4105" name="AutoShape 12"/>
          <p:cNvSpPr>
            <a:spLocks noChangeArrowheads="1"/>
          </p:cNvSpPr>
          <p:nvPr/>
        </p:nvSpPr>
        <p:spPr bwMode="auto">
          <a:xfrm>
            <a:off x="5076825" y="4941888"/>
            <a:ext cx="3024188" cy="574675"/>
          </a:xfrm>
          <a:prstGeom prst="wedgeRoundRectCallout">
            <a:avLst>
              <a:gd name="adj1" fmla="val -97560"/>
              <a:gd name="adj2" fmla="val -40606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en-US" sz="1400"/>
              <a:t>p</a:t>
            </a:r>
            <a:r>
              <a:rPr lang="cs-CZ" sz="1400"/>
              <a:t>řidávání dynamicky vytvořených konkrétních typů</a:t>
            </a:r>
            <a:endParaRPr lang="en-US" sz="1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72900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563562"/>
          </a:xfrm>
        </p:spPr>
        <p:txBody>
          <a:bodyPr>
            <a:normAutofit fontScale="90000"/>
          </a:bodyPr>
          <a:lstStyle/>
          <a:p>
            <a:r>
              <a:rPr lang="cs-CZ" dirty="0"/>
              <a:t>Řetězce a stringy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5800" y="1295400"/>
            <a:ext cx="2438400" cy="3046988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600" dirty="0"/>
              <a:t>char a[] = "a</a:t>
            </a:r>
            <a:r>
              <a:rPr lang="cs-CZ" sz="1600" dirty="0"/>
              <a:t>hoj</a:t>
            </a:r>
            <a:r>
              <a:rPr lang="en-US" sz="1600" dirty="0"/>
              <a:t>";</a:t>
            </a:r>
          </a:p>
          <a:p>
            <a:endParaRPr lang="cs-CZ" sz="1600" dirty="0"/>
          </a:p>
          <a:p>
            <a:r>
              <a:rPr lang="en-US" sz="1600" dirty="0"/>
              <a:t>char* b = a;</a:t>
            </a:r>
          </a:p>
          <a:p>
            <a:r>
              <a:rPr lang="en-US" sz="1600" dirty="0"/>
              <a:t>char* b = "</a:t>
            </a:r>
            <a:r>
              <a:rPr lang="cs-CZ" sz="1600" dirty="0"/>
              <a:t>ahoj</a:t>
            </a:r>
            <a:r>
              <a:rPr lang="en-US" sz="1600" dirty="0"/>
              <a:t>";</a:t>
            </a:r>
          </a:p>
          <a:p>
            <a:endParaRPr lang="en-US" sz="1600" dirty="0"/>
          </a:p>
          <a:p>
            <a:r>
              <a:rPr lang="en-US" sz="1600" dirty="0"/>
              <a:t>string c = a</a:t>
            </a:r>
            <a:endParaRPr lang="cs-CZ" sz="1600" dirty="0"/>
          </a:p>
          <a:p>
            <a:r>
              <a:rPr lang="en-US" sz="1600" dirty="0"/>
              <a:t>string </a:t>
            </a:r>
            <a:r>
              <a:rPr lang="cs-CZ" sz="1600" dirty="0"/>
              <a:t>c</a:t>
            </a:r>
            <a:r>
              <a:rPr lang="en-US" sz="1600" dirty="0"/>
              <a:t> = "</a:t>
            </a:r>
            <a:r>
              <a:rPr lang="en-US" sz="1600" dirty="0" err="1"/>
              <a:t>ahoj</a:t>
            </a:r>
            <a:r>
              <a:rPr lang="en-US" sz="1600" dirty="0"/>
              <a:t>";</a:t>
            </a:r>
            <a:endParaRPr lang="cs-CZ" sz="1600" dirty="0"/>
          </a:p>
          <a:p>
            <a:endParaRPr lang="en-US" sz="1600" dirty="0"/>
          </a:p>
          <a:p>
            <a:r>
              <a:rPr lang="en-US" sz="1600" dirty="0"/>
              <a:t>string d = c + </a:t>
            </a:r>
            <a:r>
              <a:rPr lang="cs-CZ" sz="1600" dirty="0"/>
              <a:t>b </a:t>
            </a:r>
            <a:r>
              <a:rPr lang="en-US" sz="1600" dirty="0"/>
              <a:t>+ </a:t>
            </a:r>
            <a:r>
              <a:rPr lang="cs-CZ" sz="1600" dirty="0"/>
              <a:t>a</a:t>
            </a:r>
            <a:r>
              <a:rPr lang="en-US" sz="1600" dirty="0"/>
              <a:t>;</a:t>
            </a:r>
            <a:endParaRPr lang="cs-CZ" sz="1600" dirty="0"/>
          </a:p>
          <a:p>
            <a:endParaRPr lang="cs-CZ" sz="1600" dirty="0"/>
          </a:p>
          <a:p>
            <a:r>
              <a:rPr lang="cs-CZ" sz="1600" dirty="0" err="1"/>
              <a:t>string_view</a:t>
            </a:r>
            <a:r>
              <a:rPr lang="cs-CZ" sz="1600" dirty="0"/>
              <a:t> e("ahoj");</a:t>
            </a:r>
          </a:p>
          <a:p>
            <a:r>
              <a:rPr lang="cs-CZ" sz="1600" dirty="0" err="1"/>
              <a:t>string_view</a:t>
            </a:r>
            <a:r>
              <a:rPr lang="cs-CZ" sz="1600" dirty="0"/>
              <a:t> f(c);</a:t>
            </a:r>
            <a:endParaRPr lang="en-US" sz="1600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3581400" y="2667000"/>
            <a:ext cx="2962275" cy="381000"/>
          </a:xfrm>
          <a:prstGeom prst="wedgeRoundRectCallout">
            <a:avLst>
              <a:gd name="adj1" fmla="val -69157"/>
              <a:gd name="adj2" fmla="val -1852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inicializovaná instance třídy</a:t>
            </a:r>
          </a:p>
        </p:txBody>
      </p:sp>
      <p:sp>
        <p:nvSpPr>
          <p:cNvPr id="8" name="Rounded Rectangular Callout 7"/>
          <p:cNvSpPr/>
          <p:nvPr/>
        </p:nvSpPr>
        <p:spPr>
          <a:xfrm>
            <a:off x="3581399" y="1981200"/>
            <a:ext cx="2962275" cy="381000"/>
          </a:xfrm>
          <a:prstGeom prst="wedgeRoundRectCallout">
            <a:avLst>
              <a:gd name="adj1" fmla="val -69157"/>
              <a:gd name="adj2" fmla="val -1852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ukazatel na C-string</a:t>
            </a:r>
          </a:p>
        </p:txBody>
      </p:sp>
      <p:sp>
        <p:nvSpPr>
          <p:cNvPr id="9" name="Rounded Rectangular Callout 8"/>
          <p:cNvSpPr/>
          <p:nvPr/>
        </p:nvSpPr>
        <p:spPr>
          <a:xfrm>
            <a:off x="3581398" y="1371600"/>
            <a:ext cx="2962275" cy="381000"/>
          </a:xfrm>
          <a:prstGeom prst="wedgeRoundRectCallout">
            <a:avLst>
              <a:gd name="adj1" fmla="val -69157"/>
              <a:gd name="adj2" fmla="val -1852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pole znaků ≈ C-string</a:t>
            </a:r>
          </a:p>
        </p:txBody>
      </p:sp>
      <p:sp>
        <p:nvSpPr>
          <p:cNvPr id="10" name="Rounded Rectangular Callout 9"/>
          <p:cNvSpPr/>
          <p:nvPr/>
        </p:nvSpPr>
        <p:spPr>
          <a:xfrm>
            <a:off x="3581399" y="3276600"/>
            <a:ext cx="2962275" cy="381000"/>
          </a:xfrm>
          <a:prstGeom prst="wedgeRoundRectCallout">
            <a:avLst>
              <a:gd name="adj1" fmla="val -69157"/>
              <a:gd name="adj2" fmla="val -1852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přetížené operátory</a:t>
            </a:r>
          </a:p>
        </p:txBody>
      </p:sp>
      <p:graphicFrame>
        <p:nvGraphicFramePr>
          <p:cNvPr id="11" name="Group 1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3149071"/>
              </p:ext>
            </p:extLst>
          </p:nvPr>
        </p:nvGraphicFramePr>
        <p:xfrm>
          <a:off x="1981200" y="5338860"/>
          <a:ext cx="2455070" cy="367920"/>
        </p:xfrm>
        <a:graphic>
          <a:graphicData uri="http://schemas.openxmlformats.org/drawingml/2006/table">
            <a:tbl>
              <a:tblPr/>
              <a:tblGrid>
                <a:gridCol w="491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10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1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10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910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03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24765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6286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952500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13335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1790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247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2705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162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'</a:t>
                      </a: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a</a:t>
                      </a:r>
                      <a:r>
                        <a:rPr kumimoji="0" lang="en-US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'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24765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6286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952500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13335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1790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247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2705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162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'h'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24765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6286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952500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13335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1790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247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2705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162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'o'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24765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6286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952500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13335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1790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247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2705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162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'j'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24765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6286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952500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13335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1790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247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2705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162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'\0'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2" name="Group 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498331"/>
              </p:ext>
            </p:extLst>
          </p:nvPr>
        </p:nvGraphicFramePr>
        <p:xfrm>
          <a:off x="914400" y="4871341"/>
          <a:ext cx="431800" cy="433388"/>
        </p:xfrm>
        <a:graphic>
          <a:graphicData uri="http://schemas.openxmlformats.org/drawingml/2006/table">
            <a:tbl>
              <a:tblPr/>
              <a:tblGrid>
                <a:gridCol w="43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33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24765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6286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952500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13335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1790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247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2705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162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cs-CZ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" name="Line 69"/>
          <p:cNvSpPr>
            <a:spLocks noChangeShapeType="1"/>
          </p:cNvSpPr>
          <p:nvPr/>
        </p:nvSpPr>
        <p:spPr bwMode="auto">
          <a:xfrm>
            <a:off x="1131888" y="5087241"/>
            <a:ext cx="849312" cy="214312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 type="oval" w="med" len="med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14" name="Line 69"/>
          <p:cNvSpPr>
            <a:spLocks noChangeShapeType="1"/>
          </p:cNvSpPr>
          <p:nvPr/>
        </p:nvSpPr>
        <p:spPr bwMode="auto">
          <a:xfrm flipV="1">
            <a:off x="1131886" y="5719860"/>
            <a:ext cx="849313" cy="273844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 type="oval" w="med" len="med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15" name="TextBox 14"/>
          <p:cNvSpPr txBox="1"/>
          <p:nvPr/>
        </p:nvSpPr>
        <p:spPr>
          <a:xfrm>
            <a:off x="531018" y="4933352"/>
            <a:ext cx="268288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r>
              <a:rPr lang="cs-CZ" sz="1400" dirty="0"/>
              <a:t>b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31018" y="5864423"/>
            <a:ext cx="268288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r>
              <a:rPr lang="cs-CZ" sz="1400" dirty="0"/>
              <a:t>a</a:t>
            </a:r>
          </a:p>
        </p:txBody>
      </p:sp>
      <p:graphicFrame>
        <p:nvGraphicFramePr>
          <p:cNvPr id="17" name="Group 1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3438280"/>
              </p:ext>
            </p:extLst>
          </p:nvPr>
        </p:nvGraphicFramePr>
        <p:xfrm>
          <a:off x="6400800" y="5338860"/>
          <a:ext cx="1964056" cy="367920"/>
        </p:xfrm>
        <a:graphic>
          <a:graphicData uri="http://schemas.openxmlformats.org/drawingml/2006/table">
            <a:tbl>
              <a:tblPr/>
              <a:tblGrid>
                <a:gridCol w="491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10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1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10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03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24765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6286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952500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13335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1790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247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2705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162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'</a:t>
                      </a: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a</a:t>
                      </a:r>
                      <a:r>
                        <a:rPr kumimoji="0" lang="en-US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'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24765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6286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952500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13335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1790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247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2705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162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'h'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24765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6286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952500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13335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1790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247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2705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162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'o'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24765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6286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952500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13335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1790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247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2705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162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'j'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8" name="Group 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841860"/>
              </p:ext>
            </p:extLst>
          </p:nvPr>
        </p:nvGraphicFramePr>
        <p:xfrm>
          <a:off x="5334000" y="4871341"/>
          <a:ext cx="431800" cy="922656"/>
        </p:xfrm>
        <a:graphic>
          <a:graphicData uri="http://schemas.openxmlformats.org/drawingml/2006/table">
            <a:tbl>
              <a:tblPr/>
              <a:tblGrid>
                <a:gridCol w="43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48519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24765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6286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952500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13335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1790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247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2705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162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....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....</a:t>
                      </a:r>
                      <a:endParaRPr kumimoji="0" lang="cs-CZ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9" name="Line 69"/>
          <p:cNvSpPr>
            <a:spLocks noChangeShapeType="1"/>
          </p:cNvSpPr>
          <p:nvPr/>
        </p:nvSpPr>
        <p:spPr bwMode="auto">
          <a:xfrm>
            <a:off x="5551488" y="5087241"/>
            <a:ext cx="849312" cy="214312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miter lim="800000"/>
            <a:headEnd type="oval" w="med" len="med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21" name="TextBox 20"/>
          <p:cNvSpPr txBox="1"/>
          <p:nvPr/>
        </p:nvSpPr>
        <p:spPr>
          <a:xfrm>
            <a:off x="4833196" y="4773458"/>
            <a:ext cx="268288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1400" dirty="0"/>
              <a:t>c</a:t>
            </a:r>
            <a:endParaRPr lang="cs-CZ" sz="1400" dirty="0"/>
          </a:p>
        </p:txBody>
      </p:sp>
      <p:sp>
        <p:nvSpPr>
          <p:cNvPr id="2" name="Rectangle 1"/>
          <p:cNvSpPr/>
          <p:nvPr/>
        </p:nvSpPr>
        <p:spPr>
          <a:xfrm>
            <a:off x="5218906" y="4773458"/>
            <a:ext cx="3239294" cy="1143000"/>
          </a:xfrm>
          <a:prstGeom prst="rect">
            <a:avLst/>
          </a:prstGeom>
          <a:noFill/>
          <a:ln w="28575" cmpd="dbl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ular Callout 9">
            <a:extLst>
              <a:ext uri="{FF2B5EF4-FFF2-40B4-BE49-F238E27FC236}">
                <a16:creationId xmlns:a16="http://schemas.microsoft.com/office/drawing/2014/main" id="{BA5282CE-857D-436D-8C7B-DC39D80EFF09}"/>
              </a:ext>
            </a:extLst>
          </p:cNvPr>
          <p:cNvSpPr/>
          <p:nvPr/>
        </p:nvSpPr>
        <p:spPr>
          <a:xfrm>
            <a:off x="3581397" y="3810000"/>
            <a:ext cx="2962275" cy="381000"/>
          </a:xfrm>
          <a:prstGeom prst="wedgeRoundRectCallout">
            <a:avLst>
              <a:gd name="adj1" fmla="val -69157"/>
              <a:gd name="adj2" fmla="val -1852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pohled na </a:t>
            </a:r>
            <a:r>
              <a:rPr lang="cs-CZ" sz="1400" b="1" dirty="0">
                <a:solidFill>
                  <a:schemeClr val="accent2">
                    <a:lumMod val="50000"/>
                  </a:schemeClr>
                </a:solidFill>
              </a:rPr>
              <a:t>existující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 objekt</a:t>
            </a:r>
          </a:p>
        </p:txBody>
      </p:sp>
      <p:graphicFrame>
        <p:nvGraphicFramePr>
          <p:cNvPr id="22" name="Group 111">
            <a:extLst>
              <a:ext uri="{FF2B5EF4-FFF2-40B4-BE49-F238E27FC236}">
                <a16:creationId xmlns:a16="http://schemas.microsoft.com/office/drawing/2014/main" id="{3BE7F329-7AA9-4611-8386-66767FB971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8778708"/>
              </p:ext>
            </p:extLst>
          </p:nvPr>
        </p:nvGraphicFramePr>
        <p:xfrm>
          <a:off x="3421321" y="4755179"/>
          <a:ext cx="982028" cy="367920"/>
        </p:xfrm>
        <a:graphic>
          <a:graphicData uri="http://schemas.openxmlformats.org/drawingml/2006/table">
            <a:tbl>
              <a:tblPr/>
              <a:tblGrid>
                <a:gridCol w="491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10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3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24765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6286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952500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13335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1790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247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2705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162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24765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6286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952500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13335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1790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247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2705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162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4</a:t>
                      </a:r>
                      <a:endParaRPr kumimoji="0" lang="en-US" alt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3" name="Line 69">
            <a:extLst>
              <a:ext uri="{FF2B5EF4-FFF2-40B4-BE49-F238E27FC236}">
                <a16:creationId xmlns:a16="http://schemas.microsoft.com/office/drawing/2014/main" id="{B15D037F-B365-4D8F-B6DD-EAD747551E6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360612" y="4933352"/>
            <a:ext cx="1296988" cy="36792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 type="oval" w="med" len="med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37279B2-B656-4C4D-A5C7-B5FDDB549F97}"/>
              </a:ext>
            </a:extLst>
          </p:cNvPr>
          <p:cNvSpPr txBox="1"/>
          <p:nvPr/>
        </p:nvSpPr>
        <p:spPr>
          <a:xfrm>
            <a:off x="3020719" y="4766299"/>
            <a:ext cx="268288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r>
              <a:rPr lang="cs-CZ" sz="1400" dirty="0"/>
              <a:t>e</a:t>
            </a:r>
          </a:p>
        </p:txBody>
      </p:sp>
      <p:graphicFrame>
        <p:nvGraphicFramePr>
          <p:cNvPr id="25" name="Group 111">
            <a:extLst>
              <a:ext uri="{FF2B5EF4-FFF2-40B4-BE49-F238E27FC236}">
                <a16:creationId xmlns:a16="http://schemas.microsoft.com/office/drawing/2014/main" id="{77E47FEC-E817-42CD-B536-10875A6BD5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4803586"/>
              </p:ext>
            </p:extLst>
          </p:nvPr>
        </p:nvGraphicFramePr>
        <p:xfrm>
          <a:off x="7338609" y="4241350"/>
          <a:ext cx="982028" cy="367920"/>
        </p:xfrm>
        <a:graphic>
          <a:graphicData uri="http://schemas.openxmlformats.org/drawingml/2006/table">
            <a:tbl>
              <a:tblPr/>
              <a:tblGrid>
                <a:gridCol w="491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10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3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24765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6286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952500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13335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1790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247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2705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162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247650"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628650"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952500"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1333500" algn="l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17907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247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2705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162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2"/>
                        <a:defRPr sz="12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4</a:t>
                      </a:r>
                      <a:endParaRPr kumimoji="0" lang="en-US" alt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6" name="Line 69">
            <a:extLst>
              <a:ext uri="{FF2B5EF4-FFF2-40B4-BE49-F238E27FC236}">
                <a16:creationId xmlns:a16="http://schemas.microsoft.com/office/drawing/2014/main" id="{C0C23C6F-81A3-4E68-ADC2-9981AECBAC3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662790" y="4419523"/>
            <a:ext cx="912098" cy="919337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 type="oval" w="med" len="med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6D2EF0E-43C6-4F91-805E-70F6CFA4F7C8}"/>
              </a:ext>
            </a:extLst>
          </p:cNvPr>
          <p:cNvSpPr txBox="1"/>
          <p:nvPr/>
        </p:nvSpPr>
        <p:spPr>
          <a:xfrm>
            <a:off x="6938007" y="4252470"/>
            <a:ext cx="268288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r>
              <a:rPr lang="cs-CZ" sz="1400" dirty="0"/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2582989318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/>
              <a:t>P</a:t>
            </a:r>
            <a:r>
              <a:rPr lang="en-US" dirty="0"/>
              <a:t>DS</a:t>
            </a:r>
            <a:r>
              <a:rPr lang="cs-CZ" dirty="0"/>
              <a:t> - implementace metod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859338" y="1484313"/>
            <a:ext cx="3671887" cy="248285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class 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</a:p>
          <a:p>
            <a:pPr algn="l"/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{</a:t>
            </a:r>
          </a:p>
          <a:p>
            <a:pPr algn="l"/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public:</a:t>
            </a:r>
          </a:p>
          <a:p>
            <a:pPr algn="l"/>
            <a:r>
              <a:rPr lang="cs-CZ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void append(</a:t>
            </a:r>
            <a:r>
              <a:rPr lang="cs-CZ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AbstractNum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*p);</a:t>
            </a:r>
            <a:endParaRPr lang="cs-CZ" sz="1300" dirty="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void print(); </a:t>
            </a:r>
            <a:endParaRPr lang="cs-CZ" sz="1300" dirty="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(); </a:t>
            </a:r>
            <a:endParaRPr lang="cs-CZ" sz="1300" dirty="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~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(); </a:t>
            </a:r>
            <a:endParaRPr lang="cs-CZ" sz="1300" dirty="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private:</a:t>
            </a:r>
          </a:p>
          <a:p>
            <a:pPr algn="l"/>
            <a:r>
              <a:rPr lang="cs-CZ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enum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{</a:t>
            </a:r>
            <a:r>
              <a:rPr lang="cs-CZ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MAX</a:t>
            </a:r>
            <a:r>
              <a:rPr lang="cs-CZ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=</a:t>
            </a:r>
            <a:r>
              <a:rPr lang="cs-CZ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100</a:t>
            </a:r>
            <a:r>
              <a:rPr lang="cs-CZ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};</a:t>
            </a:r>
            <a:endParaRPr lang="cs-CZ" sz="1300" dirty="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AbstractNum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* pole[MAX];</a:t>
            </a:r>
            <a:endParaRPr lang="cs-CZ" sz="1300" dirty="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n;</a:t>
            </a:r>
          </a:p>
          <a:p>
            <a:pPr algn="l"/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};</a:t>
            </a:r>
            <a:endParaRPr lang="cs-CZ" sz="1300" dirty="0">
              <a:latin typeface="Courier New" pitchFamily="49" charset="0"/>
              <a:ea typeface="Times New Roman" charset="0"/>
              <a:cs typeface="Courier New" pitchFamily="49" charset="0"/>
            </a:endParaRP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468313" y="1341438"/>
            <a:ext cx="3671887" cy="526097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300" dirty="0">
                <a:solidFill>
                  <a:srgbClr val="008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// </a:t>
            </a:r>
            <a:r>
              <a:rPr lang="en-US" sz="1300" dirty="0" err="1">
                <a:solidFill>
                  <a:srgbClr val="008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konstruktor</a:t>
            </a:r>
            <a:endParaRPr lang="en-US" sz="1300" dirty="0">
              <a:solidFill>
                <a:srgbClr val="000000"/>
              </a:solidFill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::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()</a:t>
            </a:r>
          </a:p>
          <a:p>
            <a:pPr algn="l"/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{</a:t>
            </a:r>
          </a:p>
          <a:p>
            <a:pPr algn="l"/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for(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=0;</a:t>
            </a:r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&lt;MAX;</a:t>
            </a:r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++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)</a:t>
            </a:r>
          </a:p>
          <a:p>
            <a:pPr algn="l"/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  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pole[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]=0;</a:t>
            </a:r>
          </a:p>
          <a:p>
            <a:pPr algn="l"/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n=0;</a:t>
            </a:r>
          </a:p>
          <a:p>
            <a:pPr algn="l"/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}</a:t>
            </a:r>
          </a:p>
          <a:p>
            <a:pPr algn="l"/>
            <a:r>
              <a:rPr lang="en-US" sz="1300" dirty="0">
                <a:solidFill>
                  <a:srgbClr val="008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// </a:t>
            </a:r>
            <a:r>
              <a:rPr lang="en-US" sz="1300" dirty="0" err="1">
                <a:solidFill>
                  <a:srgbClr val="008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destruktor</a:t>
            </a:r>
            <a:endParaRPr lang="en-US" sz="1300" dirty="0">
              <a:solidFill>
                <a:srgbClr val="000000"/>
              </a:solidFill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::~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()</a:t>
            </a:r>
          </a:p>
          <a:p>
            <a:pPr algn="l"/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{</a:t>
            </a:r>
          </a:p>
          <a:p>
            <a:pPr algn="l"/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for(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=0;</a:t>
            </a:r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&lt;n;</a:t>
            </a:r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++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)</a:t>
            </a:r>
          </a:p>
          <a:p>
            <a:pPr algn="l"/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  </a:t>
            </a:r>
            <a:r>
              <a:rPr lang="it-IT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delete pole[i];</a:t>
            </a:r>
          </a:p>
          <a:p>
            <a:pPr algn="l"/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it-IT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n=0;</a:t>
            </a:r>
          </a:p>
          <a:p>
            <a:pPr algn="l"/>
            <a:r>
              <a:rPr lang="it-IT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}</a:t>
            </a:r>
            <a:endParaRPr lang="cs-CZ" sz="1300" b="1" dirty="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it-IT" sz="1300" dirty="0">
                <a:solidFill>
                  <a:srgbClr val="008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// tisk seznamu</a:t>
            </a:r>
            <a:endParaRPr lang="en-US" sz="1300" dirty="0">
              <a:solidFill>
                <a:srgbClr val="0000FF"/>
              </a:solidFill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void</a:t>
            </a:r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::print()</a:t>
            </a:r>
          </a:p>
          <a:p>
            <a:pPr algn="l"/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{   </a:t>
            </a:r>
          </a:p>
          <a:p>
            <a:pPr algn="l"/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for(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=0;</a:t>
            </a:r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&lt;n;</a:t>
            </a:r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++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)</a:t>
            </a:r>
          </a:p>
          <a:p>
            <a:pPr algn="l"/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  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pole[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]-&gt;print();</a:t>
            </a:r>
          </a:p>
          <a:p>
            <a:pPr algn="l"/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}</a:t>
            </a:r>
            <a:endParaRPr lang="cs-CZ" sz="1300" b="1" dirty="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en-US" sz="1300" dirty="0">
                <a:solidFill>
                  <a:srgbClr val="008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// </a:t>
            </a:r>
            <a:r>
              <a:rPr lang="en-US" sz="1300" dirty="0" err="1">
                <a:solidFill>
                  <a:srgbClr val="008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pridani</a:t>
            </a:r>
            <a:r>
              <a:rPr lang="en-US" sz="1300" dirty="0">
                <a:solidFill>
                  <a:srgbClr val="008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 dirty="0" err="1">
                <a:solidFill>
                  <a:srgbClr val="008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prvku</a:t>
            </a:r>
            <a:r>
              <a:rPr lang="en-US" sz="1300" dirty="0">
                <a:solidFill>
                  <a:srgbClr val="008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do </a:t>
            </a:r>
            <a:r>
              <a:rPr lang="en-US" sz="1300" dirty="0" err="1">
                <a:solidFill>
                  <a:srgbClr val="008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seznamu</a:t>
            </a:r>
            <a:endParaRPr lang="en-US" sz="1300" dirty="0">
              <a:solidFill>
                <a:srgbClr val="0000FF"/>
              </a:solidFill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void 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::append(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AbstractNum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* p)</a:t>
            </a:r>
          </a:p>
          <a:p>
            <a:pPr algn="l"/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{</a:t>
            </a:r>
          </a:p>
          <a:p>
            <a:pPr algn="l"/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if (n&lt;MAX)</a:t>
            </a:r>
          </a:p>
          <a:p>
            <a:pPr algn="l"/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  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pole[n</a:t>
            </a:r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++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]=p;</a:t>
            </a:r>
          </a:p>
          <a:p>
            <a:pPr algn="l"/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}</a:t>
            </a:r>
            <a:endParaRPr lang="cs-CZ" sz="1300" b="1" dirty="0">
              <a:latin typeface="Courier New" pitchFamily="49" charset="0"/>
              <a:ea typeface="Times New Roman" charset="0"/>
              <a:cs typeface="Courier New" pitchFamily="49" charset="0"/>
            </a:endParaRPr>
          </a:p>
        </p:txBody>
      </p:sp>
      <p:sp>
        <p:nvSpPr>
          <p:cNvPr id="5126" name="AutoShape 7"/>
          <p:cNvSpPr>
            <a:spLocks noChangeArrowheads="1"/>
          </p:cNvSpPr>
          <p:nvPr/>
        </p:nvSpPr>
        <p:spPr bwMode="auto">
          <a:xfrm>
            <a:off x="4500563" y="5084763"/>
            <a:ext cx="3024187" cy="358775"/>
          </a:xfrm>
          <a:prstGeom prst="wedgeRoundRectCallout">
            <a:avLst>
              <a:gd name="adj1" fmla="val -98454"/>
              <a:gd name="adj2" fmla="val -49556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/>
              <a:t>každý prvek ví jak se vytisknout</a:t>
            </a:r>
            <a:endParaRPr lang="en-US" sz="1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343261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/>
              <a:t>P</a:t>
            </a:r>
            <a:r>
              <a:rPr lang="en-US" dirty="0"/>
              <a:t>DS</a:t>
            </a:r>
            <a:r>
              <a:rPr lang="cs-CZ" dirty="0"/>
              <a:t> - konkrétní datové typy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cs-CZ" dirty="0"/>
              <a:t> 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611188" y="1268413"/>
            <a:ext cx="4824412" cy="181806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class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IntNum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: public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AbstractNum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{</a:t>
            </a:r>
          </a:p>
          <a:p>
            <a:pPr algn="l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public:</a:t>
            </a:r>
          </a:p>
          <a:p>
            <a:pPr algn="l"/>
            <a:r>
              <a:rPr lang="cs-CZ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IntNum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(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int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x) : x_(x)</a:t>
            </a:r>
            <a:r>
              <a:rPr lang="cs-CZ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{}</a:t>
            </a:r>
          </a:p>
          <a:p>
            <a:pPr algn="l"/>
            <a:r>
              <a:rPr lang="cs-CZ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virtual ~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IntNum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() {}</a:t>
            </a:r>
            <a:endParaRPr lang="cs-CZ" sz="1400" b="1" dirty="0">
              <a:solidFill>
                <a:srgbClr val="000000"/>
              </a:solidFill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virtual void print()</a:t>
            </a:r>
            <a:r>
              <a:rPr lang="cs-CZ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{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cout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&lt;&lt; x_; }</a:t>
            </a:r>
            <a:endParaRPr lang="it-IT" sz="1400" b="1" dirty="0">
              <a:solidFill>
                <a:srgbClr val="000000"/>
              </a:solidFill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private:</a:t>
            </a:r>
          </a:p>
          <a:p>
            <a:pPr algn="l"/>
            <a:r>
              <a:rPr lang="cs-CZ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int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x_;</a:t>
            </a:r>
          </a:p>
          <a:p>
            <a:pPr algn="l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};</a:t>
            </a:r>
            <a:endParaRPr lang="cs-CZ" sz="1400" b="1" dirty="0">
              <a:solidFill>
                <a:srgbClr val="000000"/>
              </a:solidFill>
              <a:latin typeface="Courier New" pitchFamily="49" charset="0"/>
              <a:ea typeface="Times New Roman" charset="0"/>
              <a:cs typeface="Courier New" pitchFamily="49" charset="0"/>
            </a:endParaRPr>
          </a:p>
        </p:txBody>
      </p:sp>
      <p:sp>
        <p:nvSpPr>
          <p:cNvPr id="6149" name="Text Box 6"/>
          <p:cNvSpPr txBox="1">
            <a:spLocks noChangeArrowheads="1"/>
          </p:cNvSpPr>
          <p:nvPr/>
        </p:nvSpPr>
        <p:spPr bwMode="auto">
          <a:xfrm>
            <a:off x="611188" y="3213100"/>
            <a:ext cx="4824412" cy="18034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class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IntDouble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: public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AbstractNum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{</a:t>
            </a:r>
          </a:p>
          <a:p>
            <a:pPr algn="l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public:</a:t>
            </a:r>
          </a:p>
          <a:p>
            <a:pPr algn="l"/>
            <a:r>
              <a:rPr lang="cs-CZ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IntDouble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(double d) : d_(d) {}</a:t>
            </a:r>
          </a:p>
          <a:p>
            <a:pPr algn="l"/>
            <a:r>
              <a:rPr lang="cs-CZ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virtual ~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IntDouble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() {}</a:t>
            </a:r>
            <a:endParaRPr lang="cs-CZ" sz="1400" b="1" dirty="0">
              <a:solidFill>
                <a:srgbClr val="000000"/>
              </a:solidFill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virtual void print()</a:t>
            </a:r>
            <a:r>
              <a:rPr lang="cs-CZ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{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cout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&lt;&lt; d_; }</a:t>
            </a:r>
            <a:endParaRPr lang="it-IT" sz="1400" b="1" dirty="0">
              <a:solidFill>
                <a:srgbClr val="000000"/>
              </a:solidFill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private:</a:t>
            </a:r>
          </a:p>
          <a:p>
            <a:pPr algn="l"/>
            <a:r>
              <a:rPr lang="cs-CZ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double d_;</a:t>
            </a:r>
          </a:p>
          <a:p>
            <a:pPr algn="l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};</a:t>
            </a:r>
            <a:endParaRPr lang="cs-CZ" sz="1400" b="1" dirty="0">
              <a:solidFill>
                <a:srgbClr val="000000"/>
              </a:solidFill>
              <a:latin typeface="Courier New" pitchFamily="49" charset="0"/>
              <a:ea typeface="Times New Roman" charset="0"/>
              <a:cs typeface="Courier New" pitchFamily="49" charset="0"/>
            </a:endParaRPr>
          </a:p>
        </p:txBody>
      </p:sp>
      <p:sp>
        <p:nvSpPr>
          <p:cNvPr id="6150" name="Text Box 7"/>
          <p:cNvSpPr txBox="1">
            <a:spLocks noChangeArrowheads="1"/>
          </p:cNvSpPr>
          <p:nvPr/>
        </p:nvSpPr>
        <p:spPr bwMode="auto">
          <a:xfrm>
            <a:off x="5148263" y="5300663"/>
            <a:ext cx="3529012" cy="116522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400" b="1">
                <a:latin typeface="Courier New" pitchFamily="49" charset="0"/>
                <a:ea typeface="Times New Roman" charset="0"/>
                <a:cs typeface="Courier New" pitchFamily="49" charset="0"/>
              </a:rPr>
              <a:t>Seznam s;</a:t>
            </a:r>
          </a:p>
          <a:p>
            <a:pPr algn="l"/>
            <a:r>
              <a:rPr lang="en-US" sz="1400" b="1">
                <a:latin typeface="Courier New" pitchFamily="49" charset="0"/>
                <a:ea typeface="Times New Roman" charset="0"/>
                <a:cs typeface="Courier New" pitchFamily="49" charset="0"/>
              </a:rPr>
              <a:t>s.append(new IntNum(234));</a:t>
            </a:r>
          </a:p>
          <a:p>
            <a:pPr algn="l"/>
            <a:r>
              <a:rPr lang="en-US" sz="1400" b="1">
                <a:latin typeface="Courier New" pitchFamily="49" charset="0"/>
                <a:ea typeface="Times New Roman" charset="0"/>
                <a:cs typeface="Courier New" pitchFamily="49" charset="0"/>
              </a:rPr>
              <a:t>s.append(new DoubleNum(1.45));</a:t>
            </a:r>
          </a:p>
          <a:p>
            <a:pPr algn="l"/>
            <a:r>
              <a:rPr lang="en-US" sz="1400" b="1">
                <a:latin typeface="Courier New" pitchFamily="49" charset="0"/>
                <a:ea typeface="Times New Roman" charset="0"/>
                <a:cs typeface="Courier New" pitchFamily="49" charset="0"/>
              </a:rPr>
              <a:t>s.append(new IntNum(67));</a:t>
            </a:r>
          </a:p>
          <a:p>
            <a:pPr algn="l"/>
            <a:r>
              <a:rPr lang="en-US" sz="1400" b="1">
                <a:latin typeface="Courier New" pitchFamily="49" charset="0"/>
                <a:ea typeface="Times New Roman" charset="0"/>
                <a:cs typeface="Courier New" pitchFamily="49" charset="0"/>
              </a:rPr>
              <a:t>s.print();</a:t>
            </a:r>
            <a:endParaRPr lang="cs-CZ" sz="1400" b="1">
              <a:latin typeface="Courier New" pitchFamily="49" charset="0"/>
              <a:ea typeface="Times New Roman" charset="0"/>
              <a:cs typeface="Courier New" pitchFamily="49" charset="0"/>
            </a:endParaRPr>
          </a:p>
        </p:txBody>
      </p:sp>
      <p:sp>
        <p:nvSpPr>
          <p:cNvPr id="6151" name="AutoShape 9"/>
          <p:cNvSpPr>
            <a:spLocks noChangeArrowheads="1"/>
          </p:cNvSpPr>
          <p:nvPr/>
        </p:nvSpPr>
        <p:spPr bwMode="auto">
          <a:xfrm>
            <a:off x="5795963" y="2060575"/>
            <a:ext cx="2879725" cy="792163"/>
          </a:xfrm>
          <a:prstGeom prst="wedgeRoundRectCallout">
            <a:avLst>
              <a:gd name="adj1" fmla="val -67032"/>
              <a:gd name="adj2" fmla="val -49801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en-US" sz="1400"/>
              <a:t>konkr</a:t>
            </a:r>
            <a:r>
              <a:rPr lang="cs-CZ" sz="1400"/>
              <a:t>étní datové typy</a:t>
            </a:r>
          </a:p>
          <a:p>
            <a:r>
              <a:rPr lang="cs-CZ" sz="1400"/>
              <a:t>implementují vlastní metody jednotného rozhraní</a:t>
            </a:r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6152" name="AutoShape 10"/>
          <p:cNvSpPr>
            <a:spLocks noChangeArrowheads="1"/>
          </p:cNvSpPr>
          <p:nvPr/>
        </p:nvSpPr>
        <p:spPr bwMode="auto">
          <a:xfrm>
            <a:off x="1835150" y="5516563"/>
            <a:ext cx="2879725" cy="360362"/>
          </a:xfrm>
          <a:prstGeom prst="wedgeRoundRectCallout">
            <a:avLst>
              <a:gd name="adj1" fmla="val 65875"/>
              <a:gd name="adj2" fmla="val 31940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/>
              <a:t>kontejner obsahuje různé typy</a:t>
            </a:r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6153" name="AutoShape 11"/>
          <p:cNvSpPr>
            <a:spLocks noChangeArrowheads="1"/>
          </p:cNvSpPr>
          <p:nvPr/>
        </p:nvSpPr>
        <p:spPr bwMode="auto">
          <a:xfrm>
            <a:off x="1835150" y="6021388"/>
            <a:ext cx="2879725" cy="360362"/>
          </a:xfrm>
          <a:prstGeom prst="wedgeRoundRectCallout">
            <a:avLst>
              <a:gd name="adj1" fmla="val 66926"/>
              <a:gd name="adj2" fmla="val 24449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/>
              <a:t>... a všechny vytiskne</a:t>
            </a:r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6154" name="AutoShape 12"/>
          <p:cNvSpPr>
            <a:spLocks noChangeArrowheads="1"/>
          </p:cNvSpPr>
          <p:nvPr/>
        </p:nvSpPr>
        <p:spPr bwMode="auto">
          <a:xfrm>
            <a:off x="5795963" y="2060575"/>
            <a:ext cx="2879725" cy="792163"/>
          </a:xfrm>
          <a:prstGeom prst="wedgeRoundRectCallout">
            <a:avLst>
              <a:gd name="adj1" fmla="val -67750"/>
              <a:gd name="adj2" fmla="val 143986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en-US" sz="1400"/>
              <a:t>konkr</a:t>
            </a:r>
            <a:r>
              <a:rPr lang="cs-CZ" sz="1400"/>
              <a:t>étní datové typy</a:t>
            </a:r>
          </a:p>
          <a:p>
            <a:r>
              <a:rPr lang="cs-CZ" sz="1400"/>
              <a:t>implementují vlastní metody jednotného rozhraní</a:t>
            </a:r>
            <a:endParaRPr lang="en-US" sz="1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9121678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/>
              <a:t>P</a:t>
            </a:r>
            <a:r>
              <a:rPr lang="en-US" dirty="0"/>
              <a:t>DS</a:t>
            </a:r>
            <a:r>
              <a:rPr lang="cs-CZ" dirty="0"/>
              <a:t> - konstruktor const položek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09728" indent="0" eaLnBrk="1" hangingPunct="1">
              <a:buNone/>
            </a:pPr>
            <a:r>
              <a:rPr lang="cs-CZ" dirty="0"/>
              <a:t> 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611188" y="2420938"/>
            <a:ext cx="3960812" cy="1377950"/>
          </a:xfrm>
          <a:prstGeom prst="rect">
            <a:avLst/>
          </a:prstGeom>
          <a:solidFill>
            <a:srgbClr val="FF0000">
              <a:alpha val="50195"/>
            </a:srgbClr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class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IntNum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: public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AbstractNum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{</a:t>
            </a:r>
          </a:p>
          <a:p>
            <a:pPr algn="l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public:</a:t>
            </a:r>
          </a:p>
          <a:p>
            <a:pPr algn="l"/>
            <a:r>
              <a:rPr lang="cs-CZ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IntNum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(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int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x)</a:t>
            </a:r>
            <a:r>
              <a:rPr lang="cs-CZ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{ x_ = x; }</a:t>
            </a:r>
          </a:p>
          <a:p>
            <a:pPr algn="l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private:</a:t>
            </a:r>
          </a:p>
          <a:p>
            <a:pPr algn="l"/>
            <a:r>
              <a:rPr lang="cs-CZ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 const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int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x_;</a:t>
            </a:r>
          </a:p>
          <a:p>
            <a:pPr algn="l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};</a:t>
            </a:r>
            <a:endParaRPr lang="cs-CZ" sz="1400" b="1" dirty="0">
              <a:solidFill>
                <a:srgbClr val="000000"/>
              </a:solidFill>
              <a:latin typeface="Courier New" pitchFamily="49" charset="0"/>
              <a:ea typeface="Times New Roman" charset="0"/>
              <a:cs typeface="Courier New" pitchFamily="49" charset="0"/>
            </a:endParaRPr>
          </a:p>
        </p:txBody>
      </p:sp>
      <p:sp>
        <p:nvSpPr>
          <p:cNvPr id="7173" name="Rectangle 7"/>
          <p:cNvSpPr>
            <a:spLocks noChangeArrowheads="1"/>
          </p:cNvSpPr>
          <p:nvPr/>
        </p:nvSpPr>
        <p:spPr bwMode="auto">
          <a:xfrm>
            <a:off x="250825" y="1268413"/>
            <a:ext cx="8650288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7150" indent="-5715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800"/>
              <a:t>Po</a:t>
            </a:r>
            <a:r>
              <a:rPr lang="cs-CZ" sz="1800"/>
              <a:t>žadavek:</a:t>
            </a:r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cs-CZ" sz="1600"/>
              <a:t>co když chci zakázat měnit hodnotu prvků</a:t>
            </a:r>
            <a:endParaRPr lang="en-US" sz="1600"/>
          </a:p>
        </p:txBody>
      </p:sp>
      <p:sp>
        <p:nvSpPr>
          <p:cNvPr id="7174" name="AutoShape 8"/>
          <p:cNvSpPr>
            <a:spLocks noChangeArrowheads="1"/>
          </p:cNvSpPr>
          <p:nvPr/>
        </p:nvSpPr>
        <p:spPr bwMode="auto">
          <a:xfrm>
            <a:off x="4876800" y="2636838"/>
            <a:ext cx="3886199" cy="576262"/>
          </a:xfrm>
          <a:prstGeom prst="wedgeRoundRectCallout">
            <a:avLst>
              <a:gd name="adj1" fmla="val -79876"/>
              <a:gd name="adj2" fmla="val 12259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 dirty="0">
                <a:cs typeface="Courier New" pitchFamily="49" charset="0"/>
              </a:rPr>
              <a:t>compiler </a:t>
            </a:r>
            <a:r>
              <a:rPr lang="en-US" sz="1400" dirty="0">
                <a:ea typeface="Times New Roman" charset="0"/>
                <a:cs typeface="Courier New" pitchFamily="49" charset="0"/>
              </a:rPr>
              <a:t>error:</a:t>
            </a:r>
            <a:r>
              <a:rPr lang="cs-CZ" sz="1400" dirty="0">
                <a:cs typeface="Courier New" pitchFamily="49" charset="0"/>
              </a:rPr>
              <a:t>  x</a:t>
            </a:r>
            <a:r>
              <a:rPr lang="en-US" sz="1400" dirty="0">
                <a:cs typeface="Times New Roman" charset="0"/>
              </a:rPr>
              <a:t> must be initialized in</a:t>
            </a:r>
            <a:endParaRPr lang="cs-CZ" sz="1400" dirty="0">
              <a:cs typeface="Courier New" pitchFamily="49" charset="0"/>
            </a:endParaRPr>
          </a:p>
          <a:p>
            <a:r>
              <a:rPr lang="en-US" sz="1400" dirty="0">
                <a:cs typeface="Times New Roman" charset="0"/>
              </a:rPr>
              <a:t>constructor base</a:t>
            </a:r>
            <a:r>
              <a:rPr lang="cs-CZ" sz="1400" dirty="0">
                <a:cs typeface="Courier New" pitchFamily="49" charset="0"/>
              </a:rPr>
              <a:t> </a:t>
            </a:r>
            <a:r>
              <a:rPr lang="en-US" sz="1400" dirty="0">
                <a:cs typeface="Times New Roman" charset="0"/>
              </a:rPr>
              <a:t>/</a:t>
            </a:r>
            <a:r>
              <a:rPr lang="cs-CZ" sz="1400" dirty="0">
                <a:cs typeface="Courier New" pitchFamily="49" charset="0"/>
              </a:rPr>
              <a:t> </a:t>
            </a:r>
            <a:r>
              <a:rPr lang="en-US" sz="1400" dirty="0">
                <a:cs typeface="Times New Roman" charset="0"/>
              </a:rPr>
              <a:t>member </a:t>
            </a:r>
            <a:r>
              <a:rPr lang="en-US" sz="1400" dirty="0" err="1">
                <a:cs typeface="Times New Roman" charset="0"/>
              </a:rPr>
              <a:t>initializer</a:t>
            </a:r>
            <a:r>
              <a:rPr lang="en-US" sz="1400" dirty="0">
                <a:cs typeface="Times New Roman" charset="0"/>
              </a:rPr>
              <a:t> list</a:t>
            </a:r>
            <a:r>
              <a:rPr lang="cs-CZ" sz="1400" dirty="0"/>
              <a:t> </a:t>
            </a:r>
            <a:endParaRPr lang="en-US" sz="1400" dirty="0"/>
          </a:p>
        </p:txBody>
      </p:sp>
      <p:sp>
        <p:nvSpPr>
          <p:cNvPr id="7175" name="Text Box 9"/>
          <p:cNvSpPr txBox="1">
            <a:spLocks noChangeArrowheads="1"/>
          </p:cNvSpPr>
          <p:nvPr/>
        </p:nvSpPr>
        <p:spPr bwMode="auto">
          <a:xfrm>
            <a:off x="611188" y="4292600"/>
            <a:ext cx="3960812" cy="137795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class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IntNum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: public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AbstractNum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{</a:t>
            </a:r>
          </a:p>
          <a:p>
            <a:pPr algn="l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public:</a:t>
            </a:r>
          </a:p>
          <a:p>
            <a:pPr algn="l"/>
            <a:r>
              <a:rPr lang="cs-CZ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IntNum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(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int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x)</a:t>
            </a:r>
            <a:r>
              <a:rPr lang="cs-CZ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: 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x_(x) {}</a:t>
            </a:r>
          </a:p>
          <a:p>
            <a:pPr algn="l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private:</a:t>
            </a:r>
          </a:p>
          <a:p>
            <a:pPr algn="l"/>
            <a:r>
              <a:rPr lang="cs-CZ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 const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int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 x_;</a:t>
            </a:r>
          </a:p>
          <a:p>
            <a:pPr algn="l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 charset="0"/>
                <a:cs typeface="Courier New" pitchFamily="49" charset="0"/>
              </a:rPr>
              <a:t>};</a:t>
            </a:r>
            <a:endParaRPr lang="cs-CZ" sz="1400" b="1" dirty="0">
              <a:solidFill>
                <a:srgbClr val="000000"/>
              </a:solidFill>
              <a:latin typeface="Courier New" pitchFamily="49" charset="0"/>
              <a:ea typeface="Times New Roman" charset="0"/>
              <a:cs typeface="Courier New" pitchFamily="49" charset="0"/>
            </a:endParaRPr>
          </a:p>
        </p:txBody>
      </p:sp>
      <p:sp>
        <p:nvSpPr>
          <p:cNvPr id="7176" name="AutoShape 11"/>
          <p:cNvSpPr>
            <a:spLocks noChangeArrowheads="1"/>
          </p:cNvSpPr>
          <p:nvPr/>
        </p:nvSpPr>
        <p:spPr bwMode="auto">
          <a:xfrm>
            <a:off x="5364163" y="5373688"/>
            <a:ext cx="3024187" cy="576262"/>
          </a:xfrm>
          <a:prstGeom prst="wedgeRoundRectCallout">
            <a:avLst>
              <a:gd name="adj1" fmla="val -121653"/>
              <a:gd name="adj2" fmla="val -115565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/>
              <a:t>seznam inicializátorů</a:t>
            </a:r>
          </a:p>
          <a:p>
            <a:r>
              <a:rPr lang="cs-CZ" sz="1400"/>
              <a:t>používejte všude, kde to lze</a:t>
            </a:r>
            <a:endParaRPr lang="en-US" sz="1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176009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/>
              <a:t>P</a:t>
            </a:r>
            <a:r>
              <a:rPr lang="en-US" dirty="0"/>
              <a:t>DS</a:t>
            </a:r>
            <a:r>
              <a:rPr lang="cs-CZ" dirty="0"/>
              <a:t> - přiřazení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611188" y="2420938"/>
            <a:ext cx="3960812" cy="201612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int main(int argc, char** argv){</a:t>
            </a:r>
          </a:p>
          <a:p>
            <a:pPr algn="l"/>
            <a:r>
              <a:rPr lang="cs-CZ" sz="1400" b="1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>
                <a:latin typeface="Courier New" pitchFamily="49" charset="0"/>
                <a:ea typeface="Times New Roman" charset="0"/>
                <a:cs typeface="Courier New" pitchFamily="49" charset="0"/>
              </a:rPr>
              <a:t>Seznam s</a:t>
            </a:r>
            <a:r>
              <a:rPr lang="cs-CZ" sz="1400" b="1">
                <a:latin typeface="Courier New" pitchFamily="49" charset="0"/>
                <a:ea typeface="Times New Roman" charset="0"/>
                <a:cs typeface="Courier New" pitchFamily="49" charset="0"/>
              </a:rPr>
              <a:t>, s</a:t>
            </a:r>
            <a:r>
              <a:rPr lang="en-US" sz="1400" b="1">
                <a:latin typeface="Courier New" pitchFamily="49" charset="0"/>
                <a:ea typeface="Times New Roman" charset="0"/>
                <a:cs typeface="Courier New" pitchFamily="49" charset="0"/>
              </a:rPr>
              <a:t>2;</a:t>
            </a:r>
          </a:p>
          <a:p>
            <a:pPr algn="l"/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s.append(new IntNum(234));</a:t>
            </a:r>
          </a:p>
          <a:p>
            <a:pPr algn="l"/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s.append(new DoubleNum(1.45));</a:t>
            </a:r>
          </a:p>
          <a:p>
            <a:pPr algn="l"/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s.append(new IntNum(67));</a:t>
            </a:r>
          </a:p>
          <a:p>
            <a:pPr algn="l"/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s.print();</a:t>
            </a:r>
          </a:p>
          <a:p>
            <a:pPr algn="l"/>
            <a:r>
              <a:rPr lang="en-US" sz="1400" b="1">
                <a:latin typeface="Courier New" pitchFamily="49" charset="0"/>
                <a:ea typeface="Times New Roman" charset="0"/>
                <a:cs typeface="Courier New" pitchFamily="49" charset="0"/>
              </a:rPr>
              <a:t>  s2 = s;</a:t>
            </a:r>
            <a:endParaRPr lang="cs-CZ" sz="1400" b="1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  return 0;</a:t>
            </a:r>
          </a:p>
          <a:p>
            <a:pPr algn="l"/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}</a:t>
            </a:r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0825" y="1268413"/>
            <a:ext cx="8650288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7150" indent="-5715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cs-CZ" sz="1800"/>
              <a:t>Problém:</a:t>
            </a:r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cs-CZ" sz="1600"/>
              <a:t>přiřazení seznamů</a:t>
            </a:r>
            <a:endParaRPr lang="en-US" sz="1600"/>
          </a:p>
        </p:txBody>
      </p:sp>
      <p:sp>
        <p:nvSpPr>
          <p:cNvPr id="8198" name="AutoShape 8"/>
          <p:cNvSpPr>
            <a:spLocks noChangeArrowheads="1"/>
          </p:cNvSpPr>
          <p:nvPr/>
        </p:nvSpPr>
        <p:spPr bwMode="auto">
          <a:xfrm>
            <a:off x="5651500" y="2636838"/>
            <a:ext cx="2233613" cy="360362"/>
          </a:xfrm>
          <a:prstGeom prst="wedgeRoundRectCallout">
            <a:avLst>
              <a:gd name="adj1" fmla="val -36213"/>
              <a:gd name="adj2" fmla="val -5949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en-US" sz="1400"/>
              <a:t>Je to korektn</a:t>
            </a:r>
            <a:r>
              <a:rPr lang="cs-CZ" sz="1400"/>
              <a:t>í kód?</a:t>
            </a:r>
            <a:endParaRPr lang="en-US" sz="1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9627791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/>
              <a:t>P</a:t>
            </a:r>
            <a:r>
              <a:rPr lang="en-US" dirty="0"/>
              <a:t>DS</a:t>
            </a:r>
            <a:r>
              <a:rPr lang="cs-CZ" dirty="0"/>
              <a:t> - přiřazení</a:t>
            </a:r>
          </a:p>
        </p:txBody>
      </p:sp>
      <p:sp>
        <p:nvSpPr>
          <p:cNvPr id="9220" name="Rectangle 5"/>
          <p:cNvSpPr>
            <a:spLocks noChangeArrowheads="1"/>
          </p:cNvSpPr>
          <p:nvPr/>
        </p:nvSpPr>
        <p:spPr bwMode="auto">
          <a:xfrm>
            <a:off x="228600" y="838200"/>
            <a:ext cx="8650288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7150" indent="-5715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800" dirty="0" err="1"/>
              <a:t>Probl</a:t>
            </a:r>
            <a:r>
              <a:rPr lang="cs-CZ" sz="1800" dirty="0"/>
              <a:t>ém:</a:t>
            </a:r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cs-CZ" sz="1600" dirty="0"/>
              <a:t>přiřazení seznamů</a:t>
            </a:r>
            <a:endParaRPr lang="en-US" sz="1600" dirty="0"/>
          </a:p>
          <a:p>
            <a:pPr marL="57150" indent="-5715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sz="1800" dirty="0"/>
          </a:p>
          <a:p>
            <a:pPr marL="57150" indent="-5715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sz="1800" dirty="0"/>
          </a:p>
          <a:p>
            <a:pPr marL="57150" indent="-5715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sz="1800" dirty="0"/>
          </a:p>
          <a:p>
            <a:pPr marL="57150" indent="-5715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sz="1800" dirty="0"/>
          </a:p>
          <a:p>
            <a:pPr marL="57150" indent="-5715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sz="1800" dirty="0"/>
          </a:p>
          <a:p>
            <a:pPr marL="57150" indent="-5715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sz="1800" dirty="0"/>
          </a:p>
          <a:p>
            <a:pPr marL="57150" indent="-5715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sz="1800" dirty="0"/>
          </a:p>
          <a:p>
            <a:pPr marL="57150" indent="-5715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sz="1800" dirty="0"/>
          </a:p>
          <a:p>
            <a:pPr marL="57150" indent="-5715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800" b="1" dirty="0" err="1">
                <a:solidFill>
                  <a:srgbClr val="FF0000"/>
                </a:solidFill>
              </a:rPr>
              <a:t>Spadne</a:t>
            </a:r>
            <a:r>
              <a:rPr lang="en-US" sz="1800" b="1" dirty="0">
                <a:solidFill>
                  <a:srgbClr val="FF0000"/>
                </a:solidFill>
              </a:rPr>
              <a:t> to!</a:t>
            </a:r>
            <a:endParaRPr lang="cs-CZ" sz="1800" b="1" dirty="0">
              <a:solidFill>
                <a:srgbClr val="FF0000"/>
              </a:solidFill>
            </a:endParaRPr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cs-CZ" sz="1600" dirty="0"/>
              <a:t>Kde?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400" dirty="0"/>
              <a:t>v destruktoru </a:t>
            </a:r>
            <a:r>
              <a:rPr lang="en-US" sz="1400" dirty="0"/>
              <a:t>~</a:t>
            </a:r>
            <a:r>
              <a:rPr lang="en-US" sz="1400" dirty="0" err="1"/>
              <a:t>Seznam</a:t>
            </a:r>
            <a:endParaRPr lang="cs-CZ" sz="1400" dirty="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en-US" sz="1600" dirty="0"/>
              <a:t>Pro</a:t>
            </a:r>
            <a:r>
              <a:rPr lang="cs-CZ" sz="1600" dirty="0"/>
              <a:t>č?</a:t>
            </a:r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cs-CZ" sz="1600" dirty="0"/>
              <a:t>Navíc: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400" dirty="0"/>
              <a:t>memory leaks</a:t>
            </a:r>
            <a:endParaRPr lang="en-US" sz="1400" dirty="0"/>
          </a:p>
        </p:txBody>
      </p:sp>
      <p:sp>
        <p:nvSpPr>
          <p:cNvPr id="9221" name="Text Box 4"/>
          <p:cNvSpPr txBox="1">
            <a:spLocks noChangeArrowheads="1"/>
          </p:cNvSpPr>
          <p:nvPr/>
        </p:nvSpPr>
        <p:spPr bwMode="auto">
          <a:xfrm>
            <a:off x="533400" y="1600200"/>
            <a:ext cx="3600450" cy="2016125"/>
          </a:xfrm>
          <a:prstGeom prst="rect">
            <a:avLst/>
          </a:prstGeom>
          <a:solidFill>
            <a:srgbClr val="FF0000">
              <a:alpha val="50195"/>
            </a:srgbClr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 main(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argc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, char** 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argv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){</a:t>
            </a:r>
          </a:p>
          <a:p>
            <a:pPr algn="l"/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s</a:t>
            </a:r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, s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2;</a:t>
            </a:r>
          </a:p>
          <a:p>
            <a:pPr algn="l"/>
            <a:r>
              <a:rPr lang="cs-CZ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s.append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(new 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IntNum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(234));</a:t>
            </a:r>
          </a:p>
          <a:p>
            <a:pPr algn="l"/>
            <a:r>
              <a:rPr lang="cs-CZ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s.append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(new 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DoubleNum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(1.45));</a:t>
            </a:r>
          </a:p>
          <a:p>
            <a:pPr algn="l"/>
            <a:r>
              <a:rPr lang="cs-CZ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s.append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(new 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IntNum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(67));</a:t>
            </a:r>
          </a:p>
          <a:p>
            <a:pPr algn="l"/>
            <a:r>
              <a:rPr lang="cs-CZ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s.print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();</a:t>
            </a:r>
          </a:p>
          <a:p>
            <a:pPr algn="l"/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s2 = s;</a:t>
            </a:r>
            <a:endParaRPr lang="cs-CZ" sz="1400" b="1" dirty="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return 0;</a:t>
            </a:r>
          </a:p>
          <a:p>
            <a:pPr algn="l"/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}</a:t>
            </a:r>
            <a:r>
              <a:rPr lang="cs-CZ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</a:p>
        </p:txBody>
      </p:sp>
      <p:sp>
        <p:nvSpPr>
          <p:cNvPr id="9222" name="AutoShape 7"/>
          <p:cNvSpPr>
            <a:spLocks noChangeArrowheads="1"/>
          </p:cNvSpPr>
          <p:nvPr/>
        </p:nvSpPr>
        <p:spPr bwMode="auto">
          <a:xfrm>
            <a:off x="2362200" y="3810000"/>
            <a:ext cx="935038" cy="360362"/>
          </a:xfrm>
          <a:prstGeom prst="wedgeRoundRectCallout">
            <a:avLst>
              <a:gd name="adj1" fmla="val -111099"/>
              <a:gd name="adj2" fmla="val -182221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/>
              <a:t>Tady</a:t>
            </a:r>
            <a:r>
              <a:rPr lang="en-US" sz="1400"/>
              <a:t>!</a:t>
            </a:r>
            <a:endParaRPr lang="en-US" sz="1400">
              <a:solidFill>
                <a:schemeClr val="tx2"/>
              </a:solidFill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5219700" y="4868863"/>
            <a:ext cx="3024188" cy="1223962"/>
            <a:chOff x="3577" y="12577"/>
            <a:chExt cx="2880" cy="1080"/>
          </a:xfrm>
        </p:grpSpPr>
        <p:sp>
          <p:nvSpPr>
            <p:cNvPr id="9225" name="Oval 9"/>
            <p:cNvSpPr>
              <a:spLocks noChangeArrowheads="1"/>
            </p:cNvSpPr>
            <p:nvPr/>
          </p:nvSpPr>
          <p:spPr bwMode="auto">
            <a:xfrm>
              <a:off x="4837" y="12757"/>
              <a:ext cx="180" cy="180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9226" name="Oval 10"/>
            <p:cNvSpPr>
              <a:spLocks noChangeArrowheads="1"/>
            </p:cNvSpPr>
            <p:nvPr/>
          </p:nvSpPr>
          <p:spPr bwMode="auto">
            <a:xfrm>
              <a:off x="4837" y="13117"/>
              <a:ext cx="180" cy="180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9227" name="Oval 11"/>
            <p:cNvSpPr>
              <a:spLocks noChangeArrowheads="1"/>
            </p:cNvSpPr>
            <p:nvPr/>
          </p:nvSpPr>
          <p:spPr bwMode="auto">
            <a:xfrm>
              <a:off x="4837" y="13477"/>
              <a:ext cx="180" cy="180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grpSp>
          <p:nvGrpSpPr>
            <p:cNvPr id="3" name="Group 12"/>
            <p:cNvGrpSpPr>
              <a:grpSpLocks/>
            </p:cNvGrpSpPr>
            <p:nvPr/>
          </p:nvGrpSpPr>
          <p:grpSpPr bwMode="auto">
            <a:xfrm>
              <a:off x="3577" y="12577"/>
              <a:ext cx="360" cy="900"/>
              <a:chOff x="3577" y="12577"/>
              <a:chExt cx="360" cy="900"/>
            </a:xfrm>
          </p:grpSpPr>
          <p:sp>
            <p:nvSpPr>
              <p:cNvPr id="9241" name="Rectangle 13"/>
              <p:cNvSpPr>
                <a:spLocks noChangeArrowheads="1"/>
              </p:cNvSpPr>
              <p:nvPr/>
            </p:nvSpPr>
            <p:spPr bwMode="auto">
              <a:xfrm>
                <a:off x="3577" y="12577"/>
                <a:ext cx="360" cy="900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242" name="Line 14"/>
              <p:cNvSpPr>
                <a:spLocks noChangeShapeType="1"/>
              </p:cNvSpPr>
              <p:nvPr/>
            </p:nvSpPr>
            <p:spPr bwMode="auto">
              <a:xfrm>
                <a:off x="3577" y="12757"/>
                <a:ext cx="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243" name="Line 15"/>
              <p:cNvSpPr>
                <a:spLocks noChangeShapeType="1"/>
              </p:cNvSpPr>
              <p:nvPr/>
            </p:nvSpPr>
            <p:spPr bwMode="auto">
              <a:xfrm>
                <a:off x="3577" y="12937"/>
                <a:ext cx="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244" name="Line 16"/>
              <p:cNvSpPr>
                <a:spLocks noChangeShapeType="1"/>
              </p:cNvSpPr>
              <p:nvPr/>
            </p:nvSpPr>
            <p:spPr bwMode="auto">
              <a:xfrm>
                <a:off x="3577" y="13117"/>
                <a:ext cx="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245" name="Line 17"/>
              <p:cNvSpPr>
                <a:spLocks noChangeShapeType="1"/>
              </p:cNvSpPr>
              <p:nvPr/>
            </p:nvSpPr>
            <p:spPr bwMode="auto">
              <a:xfrm>
                <a:off x="3577" y="13297"/>
                <a:ext cx="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4" name="Group 18"/>
            <p:cNvGrpSpPr>
              <a:grpSpLocks/>
            </p:cNvGrpSpPr>
            <p:nvPr/>
          </p:nvGrpSpPr>
          <p:grpSpPr bwMode="auto">
            <a:xfrm>
              <a:off x="6097" y="12577"/>
              <a:ext cx="360" cy="900"/>
              <a:chOff x="3577" y="12577"/>
              <a:chExt cx="360" cy="900"/>
            </a:xfrm>
          </p:grpSpPr>
          <p:sp>
            <p:nvSpPr>
              <p:cNvPr id="9236" name="Rectangle 19"/>
              <p:cNvSpPr>
                <a:spLocks noChangeArrowheads="1"/>
              </p:cNvSpPr>
              <p:nvPr/>
            </p:nvSpPr>
            <p:spPr bwMode="auto">
              <a:xfrm>
                <a:off x="3577" y="12577"/>
                <a:ext cx="360" cy="900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237" name="Line 20"/>
              <p:cNvSpPr>
                <a:spLocks noChangeShapeType="1"/>
              </p:cNvSpPr>
              <p:nvPr/>
            </p:nvSpPr>
            <p:spPr bwMode="auto">
              <a:xfrm>
                <a:off x="3577" y="12757"/>
                <a:ext cx="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238" name="Line 21"/>
              <p:cNvSpPr>
                <a:spLocks noChangeShapeType="1"/>
              </p:cNvSpPr>
              <p:nvPr/>
            </p:nvSpPr>
            <p:spPr bwMode="auto">
              <a:xfrm>
                <a:off x="3577" y="12937"/>
                <a:ext cx="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239" name="Line 22"/>
              <p:cNvSpPr>
                <a:spLocks noChangeShapeType="1"/>
              </p:cNvSpPr>
              <p:nvPr/>
            </p:nvSpPr>
            <p:spPr bwMode="auto">
              <a:xfrm>
                <a:off x="3577" y="13117"/>
                <a:ext cx="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240" name="Line 23"/>
              <p:cNvSpPr>
                <a:spLocks noChangeShapeType="1"/>
              </p:cNvSpPr>
              <p:nvPr/>
            </p:nvSpPr>
            <p:spPr bwMode="auto">
              <a:xfrm>
                <a:off x="3577" y="13297"/>
                <a:ext cx="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9230" name="Line 24"/>
            <p:cNvSpPr>
              <a:spLocks noChangeShapeType="1"/>
            </p:cNvSpPr>
            <p:nvPr/>
          </p:nvSpPr>
          <p:spPr bwMode="auto">
            <a:xfrm>
              <a:off x="3937" y="12757"/>
              <a:ext cx="7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9231" name="Line 25"/>
            <p:cNvSpPr>
              <a:spLocks noChangeShapeType="1"/>
            </p:cNvSpPr>
            <p:nvPr/>
          </p:nvSpPr>
          <p:spPr bwMode="auto">
            <a:xfrm>
              <a:off x="3937" y="12937"/>
              <a:ext cx="72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9232" name="Line 26"/>
            <p:cNvSpPr>
              <a:spLocks noChangeShapeType="1"/>
            </p:cNvSpPr>
            <p:nvPr/>
          </p:nvSpPr>
          <p:spPr bwMode="auto">
            <a:xfrm>
              <a:off x="3937" y="13117"/>
              <a:ext cx="72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9233" name="Line 27"/>
            <p:cNvSpPr>
              <a:spLocks noChangeShapeType="1"/>
            </p:cNvSpPr>
            <p:nvPr/>
          </p:nvSpPr>
          <p:spPr bwMode="auto">
            <a:xfrm flipH="1">
              <a:off x="5017" y="12757"/>
              <a:ext cx="10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9234" name="Line 28"/>
            <p:cNvSpPr>
              <a:spLocks noChangeShapeType="1"/>
            </p:cNvSpPr>
            <p:nvPr/>
          </p:nvSpPr>
          <p:spPr bwMode="auto">
            <a:xfrm flipH="1">
              <a:off x="5197" y="12937"/>
              <a:ext cx="90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9235" name="Line 29"/>
            <p:cNvSpPr>
              <a:spLocks noChangeShapeType="1"/>
            </p:cNvSpPr>
            <p:nvPr/>
          </p:nvSpPr>
          <p:spPr bwMode="auto">
            <a:xfrm flipH="1">
              <a:off x="5197" y="13117"/>
              <a:ext cx="90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9224" name="AutoShape 31"/>
          <p:cNvSpPr>
            <a:spLocks noChangeArrowheads="1"/>
          </p:cNvSpPr>
          <p:nvPr/>
        </p:nvSpPr>
        <p:spPr bwMode="auto">
          <a:xfrm>
            <a:off x="4953000" y="1700213"/>
            <a:ext cx="3940175" cy="1804987"/>
          </a:xfrm>
          <a:prstGeom prst="wedgeRoundRectCallout">
            <a:avLst>
              <a:gd name="adj1" fmla="val -10520"/>
              <a:gd name="adj2" fmla="val 105583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 algn="l"/>
            <a:r>
              <a:rPr lang="cs-CZ" sz="1400" dirty="0"/>
              <a:t>problém je v </a:t>
            </a:r>
            <a:r>
              <a:rPr lang="cs-CZ" sz="1400" dirty="0">
                <a:latin typeface="Courier New" pitchFamily="49" charset="0"/>
              </a:rPr>
              <a:t>s2 = s</a:t>
            </a:r>
            <a:r>
              <a:rPr lang="cs-CZ" sz="1400" dirty="0"/>
              <a:t>; </a:t>
            </a:r>
          </a:p>
          <a:p>
            <a:pPr algn="l"/>
            <a:r>
              <a:rPr lang="cs-CZ" sz="1400" dirty="0"/>
              <a:t>v Seznam není operator=</a:t>
            </a:r>
          </a:p>
          <a:p>
            <a:pPr algn="l"/>
            <a:r>
              <a:rPr lang="cs-CZ" sz="1400" dirty="0"/>
              <a:t>kompilátor si ho vyrobí automaticky</a:t>
            </a:r>
          </a:p>
          <a:p>
            <a:pPr algn="l"/>
            <a:r>
              <a:rPr lang="cs-CZ" sz="1400" dirty="0"/>
              <a:t>okopíruje datové položky a </a:t>
            </a:r>
            <a:r>
              <a:rPr lang="cs-CZ" sz="1400" b="1" dirty="0"/>
              <a:t>ukazatele </a:t>
            </a:r>
            <a:r>
              <a:rPr lang="cs-CZ" sz="1400" dirty="0"/>
              <a:t>!!!</a:t>
            </a:r>
          </a:p>
          <a:p>
            <a:pPr algn="l"/>
            <a:r>
              <a:rPr lang="cs-CZ" sz="1400" dirty="0"/>
              <a:t>destruktor </a:t>
            </a:r>
            <a:r>
              <a:rPr lang="cs-CZ" sz="1400" dirty="0">
                <a:latin typeface="Courier New" pitchFamily="49" charset="0"/>
              </a:rPr>
              <a:t>s2</a:t>
            </a:r>
            <a:r>
              <a:rPr lang="cs-CZ" sz="1400" dirty="0"/>
              <a:t> dealokuje prvky</a:t>
            </a:r>
          </a:p>
          <a:p>
            <a:pPr algn="l"/>
            <a:r>
              <a:rPr lang="cs-CZ" sz="1400" dirty="0"/>
              <a:t>destruktor </a:t>
            </a:r>
            <a:r>
              <a:rPr lang="cs-CZ" sz="1400" dirty="0">
                <a:latin typeface="Courier New" pitchFamily="49" charset="0"/>
              </a:rPr>
              <a:t>s</a:t>
            </a:r>
            <a:r>
              <a:rPr lang="cs-CZ" sz="1400" dirty="0"/>
              <a:t> </a:t>
            </a:r>
            <a:r>
              <a:rPr lang="cs-CZ" sz="1400" b="1" dirty="0">
                <a:solidFill>
                  <a:srgbClr val="FC1021"/>
                </a:solidFill>
              </a:rPr>
              <a:t>znovu</a:t>
            </a:r>
            <a:r>
              <a:rPr lang="cs-CZ" sz="1400" dirty="0"/>
              <a:t> odalokuje prvky</a:t>
            </a:r>
          </a:p>
          <a:p>
            <a:pPr algn="l"/>
            <a:r>
              <a:rPr lang="cs-CZ" sz="1400" dirty="0"/>
              <a:t>bloky už ale neexistují </a:t>
            </a:r>
            <a:r>
              <a:rPr lang="en-US" sz="1400" dirty="0"/>
              <a:t>!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4073302922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/>
              <a:t>P</a:t>
            </a:r>
            <a:r>
              <a:rPr lang="en-US" dirty="0"/>
              <a:t>DS</a:t>
            </a:r>
            <a:r>
              <a:rPr lang="cs-CZ" dirty="0"/>
              <a:t> - přiřazení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250825" y="1268413"/>
            <a:ext cx="8650288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7150" indent="-5715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800"/>
              <a:t>M</a:t>
            </a:r>
            <a:r>
              <a:rPr lang="cs-CZ" sz="1800"/>
              <a:t>ožné řešení:</a:t>
            </a:r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cs-CZ" sz="1600"/>
              <a:t>zakázání přiřazení</a:t>
            </a:r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cs-CZ" sz="160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cs-CZ" sz="160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cs-CZ" sz="160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en-US" sz="1600"/>
          </a:p>
          <a:p>
            <a:pPr marL="57150" indent="-5715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sz="1800"/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endParaRPr lang="en-US" sz="1400"/>
          </a:p>
        </p:txBody>
      </p:sp>
      <p:sp>
        <p:nvSpPr>
          <p:cNvPr id="10245" name="Text Box 30"/>
          <p:cNvSpPr txBox="1">
            <a:spLocks noChangeArrowheads="1"/>
          </p:cNvSpPr>
          <p:nvPr/>
        </p:nvSpPr>
        <p:spPr bwMode="auto">
          <a:xfrm>
            <a:off x="611188" y="2205038"/>
            <a:ext cx="3960812" cy="286702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400" b="1">
                <a:latin typeface="Courier New" pitchFamily="49" charset="0"/>
                <a:ea typeface="Times New Roman" charset="0"/>
                <a:cs typeface="Courier New" pitchFamily="49" charset="0"/>
              </a:rPr>
              <a:t>class Seznam </a:t>
            </a:r>
          </a:p>
          <a:p>
            <a:pPr algn="l"/>
            <a:r>
              <a:rPr lang="en-US" sz="1400" b="1">
                <a:latin typeface="Courier New" pitchFamily="49" charset="0"/>
                <a:ea typeface="Times New Roman" charset="0"/>
                <a:cs typeface="Courier New" pitchFamily="49" charset="0"/>
              </a:rPr>
              <a:t>{</a:t>
            </a:r>
          </a:p>
          <a:p>
            <a:pPr algn="l"/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public:</a:t>
            </a:r>
          </a:p>
          <a:p>
            <a:pPr algn="l"/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void append(</a:t>
            </a:r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AbstractNum *p);</a:t>
            </a:r>
            <a:endParaRPr lang="cs-CZ" sz="140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void print(); </a:t>
            </a:r>
            <a:endParaRPr lang="cs-CZ" sz="140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Seznam(); </a:t>
            </a:r>
            <a:endParaRPr lang="cs-CZ" sz="140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~Seznam(); </a:t>
            </a:r>
            <a:endParaRPr lang="cs-CZ" sz="140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en-US" sz="1400" b="1">
                <a:latin typeface="Courier New" pitchFamily="49" charset="0"/>
                <a:ea typeface="Times New Roman" charset="0"/>
                <a:cs typeface="Courier New" pitchFamily="49" charset="0"/>
              </a:rPr>
              <a:t>private:</a:t>
            </a:r>
            <a:endParaRPr lang="cs-CZ" sz="1400" b="1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400" b="1">
                <a:latin typeface="Courier New" pitchFamily="49" charset="0"/>
                <a:ea typeface="Times New Roman" charset="0"/>
                <a:cs typeface="Courier New" pitchFamily="49" charset="0"/>
              </a:rPr>
              <a:t>  Seznam</a:t>
            </a:r>
            <a:r>
              <a:rPr lang="en-US" sz="1400" b="1">
                <a:latin typeface="Courier New" pitchFamily="49" charset="0"/>
                <a:ea typeface="Times New Roman" charset="0"/>
                <a:cs typeface="Courier New" pitchFamily="49" charset="0"/>
              </a:rPr>
              <a:t>&amp; operator=(const Seznam&amp;);</a:t>
            </a:r>
          </a:p>
          <a:p>
            <a:pPr algn="l"/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enum {</a:t>
            </a:r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MAX</a:t>
            </a:r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=</a:t>
            </a:r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100</a:t>
            </a:r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};</a:t>
            </a:r>
            <a:endParaRPr lang="cs-CZ" sz="140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AbstractNum* pole[MAX];</a:t>
            </a:r>
            <a:endParaRPr lang="cs-CZ" sz="140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int n;</a:t>
            </a:r>
          </a:p>
          <a:p>
            <a:pPr algn="l"/>
            <a:r>
              <a:rPr lang="en-US" sz="1400" b="1">
                <a:latin typeface="Courier New" pitchFamily="49" charset="0"/>
                <a:ea typeface="Times New Roman" charset="0"/>
                <a:cs typeface="Courier New" pitchFamily="49" charset="0"/>
              </a:rPr>
              <a:t>};</a:t>
            </a:r>
            <a:endParaRPr lang="cs-CZ" sz="1400" b="1">
              <a:latin typeface="Courier New" pitchFamily="49" charset="0"/>
              <a:ea typeface="Times New Roman" charset="0"/>
              <a:cs typeface="Courier New" pitchFamily="49" charset="0"/>
            </a:endParaRPr>
          </a:p>
        </p:txBody>
      </p:sp>
      <p:sp>
        <p:nvSpPr>
          <p:cNvPr id="10246" name="AutoShape 31"/>
          <p:cNvSpPr>
            <a:spLocks noChangeArrowheads="1"/>
          </p:cNvSpPr>
          <p:nvPr/>
        </p:nvSpPr>
        <p:spPr bwMode="auto">
          <a:xfrm>
            <a:off x="5148263" y="2205038"/>
            <a:ext cx="3005137" cy="576262"/>
          </a:xfrm>
          <a:prstGeom prst="wedgeRoundRectCallout">
            <a:avLst>
              <a:gd name="adj1" fmla="val -79560"/>
              <a:gd name="adj2" fmla="val 240634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en-US" sz="1400" dirty="0"/>
              <a:t>operator= v </a:t>
            </a:r>
            <a:r>
              <a:rPr lang="en-US" sz="1400" dirty="0" err="1"/>
              <a:t>sekci</a:t>
            </a:r>
            <a:r>
              <a:rPr lang="en-US" sz="1400" dirty="0"/>
              <a:t> private</a:t>
            </a:r>
          </a:p>
          <a:p>
            <a:r>
              <a:rPr lang="en-US" sz="1400" dirty="0" err="1"/>
              <a:t>znemo</a:t>
            </a:r>
            <a:r>
              <a:rPr lang="cs-CZ" sz="1400" dirty="0"/>
              <a:t>žní přiřazení seznamů</a:t>
            </a:r>
          </a:p>
        </p:txBody>
      </p:sp>
      <p:sp>
        <p:nvSpPr>
          <p:cNvPr id="10247" name="AutoShape 32"/>
          <p:cNvSpPr>
            <a:spLocks noChangeArrowheads="1"/>
          </p:cNvSpPr>
          <p:nvPr/>
        </p:nvSpPr>
        <p:spPr bwMode="auto">
          <a:xfrm>
            <a:off x="5148263" y="4005263"/>
            <a:ext cx="2952750" cy="576262"/>
          </a:xfrm>
          <a:prstGeom prst="wedgeRoundRectCallout">
            <a:avLst>
              <a:gd name="adj1" fmla="val -71880"/>
              <a:gd name="adj2" fmla="val -38431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en-US" sz="1400"/>
              <a:t>sta</a:t>
            </a:r>
            <a:r>
              <a:rPr lang="cs-CZ" sz="1400"/>
              <a:t>čí</a:t>
            </a:r>
            <a:r>
              <a:rPr lang="en-US" sz="1400"/>
              <a:t> pouze deklarace </a:t>
            </a:r>
            <a:r>
              <a:rPr lang="cs-CZ" sz="1400"/>
              <a:t>(bez těla)</a:t>
            </a:r>
          </a:p>
          <a:p>
            <a:r>
              <a:rPr lang="cs-CZ" sz="1400"/>
              <a:t>nikdo ho nemůže zavolat</a:t>
            </a:r>
          </a:p>
        </p:txBody>
      </p:sp>
      <p:sp>
        <p:nvSpPr>
          <p:cNvPr id="10248" name="AutoShape 33"/>
          <p:cNvSpPr>
            <a:spLocks noChangeArrowheads="1"/>
          </p:cNvSpPr>
          <p:nvPr/>
        </p:nvSpPr>
        <p:spPr bwMode="auto">
          <a:xfrm>
            <a:off x="5003800" y="5949950"/>
            <a:ext cx="3168650" cy="360363"/>
          </a:xfrm>
          <a:prstGeom prst="wedgeRoundRectCallout">
            <a:avLst>
              <a:gd name="adj1" fmla="val -11120"/>
              <a:gd name="adj2" fmla="val -30616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/>
              <a:t>je to už teď konečně korektní ??</a:t>
            </a:r>
          </a:p>
        </p:txBody>
      </p:sp>
    </p:spTree>
    <p:extLst>
      <p:ext uri="{BB962C8B-B14F-4D97-AF65-F5344CB8AC3E}">
        <p14:creationId xmlns:p14="http://schemas.microsoft.com/office/powerpoint/2010/main" val="3108857373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/>
              <a:t>P</a:t>
            </a:r>
            <a:r>
              <a:rPr lang="en-US" dirty="0"/>
              <a:t>DS</a:t>
            </a:r>
            <a:r>
              <a:rPr lang="cs-CZ" dirty="0"/>
              <a:t> - copy konstruktor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250825" y="1268413"/>
            <a:ext cx="8650288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7150" indent="-5715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cs-CZ" sz="1800"/>
              <a:t>Není</a:t>
            </a:r>
            <a:r>
              <a:rPr lang="en-US" sz="1800"/>
              <a:t>!</a:t>
            </a:r>
            <a:endParaRPr lang="cs-CZ" sz="180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en-US" sz="1600"/>
              <a:t>copy konstruktor!</a:t>
            </a:r>
            <a:endParaRPr lang="cs-CZ" sz="160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cs-CZ" sz="160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cs-CZ" sz="160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cs-CZ" sz="160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en-US" sz="1600"/>
          </a:p>
          <a:p>
            <a:pPr marL="57150" indent="-5715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sz="1800"/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endParaRPr lang="en-US" sz="1400"/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4643438" y="2133600"/>
            <a:ext cx="3960812" cy="307975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400" b="1">
                <a:latin typeface="Courier New" pitchFamily="49" charset="0"/>
                <a:ea typeface="Times New Roman" charset="0"/>
                <a:cs typeface="Courier New" pitchFamily="49" charset="0"/>
              </a:rPr>
              <a:t>class Seznam </a:t>
            </a:r>
          </a:p>
          <a:p>
            <a:pPr algn="l"/>
            <a:r>
              <a:rPr lang="en-US" sz="1400" b="1">
                <a:latin typeface="Courier New" pitchFamily="49" charset="0"/>
                <a:ea typeface="Times New Roman" charset="0"/>
                <a:cs typeface="Courier New" pitchFamily="49" charset="0"/>
              </a:rPr>
              <a:t>{</a:t>
            </a:r>
          </a:p>
          <a:p>
            <a:pPr algn="l"/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public:</a:t>
            </a:r>
          </a:p>
          <a:p>
            <a:pPr algn="l"/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void append(</a:t>
            </a:r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AbstractNum *p);</a:t>
            </a:r>
            <a:endParaRPr lang="cs-CZ" sz="140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void print(); </a:t>
            </a:r>
            <a:endParaRPr lang="cs-CZ" sz="140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Seznam(); </a:t>
            </a:r>
            <a:endParaRPr lang="cs-CZ" sz="140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~Seznam(); </a:t>
            </a:r>
            <a:endParaRPr lang="cs-CZ" sz="140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en-US" sz="1400" b="1">
                <a:latin typeface="Courier New" pitchFamily="49" charset="0"/>
                <a:ea typeface="Times New Roman" charset="0"/>
                <a:cs typeface="Courier New" pitchFamily="49" charset="0"/>
              </a:rPr>
              <a:t>private:</a:t>
            </a:r>
            <a:endParaRPr lang="cs-CZ" sz="1400" b="1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400" b="1">
                <a:latin typeface="Courier New" pitchFamily="49" charset="0"/>
                <a:ea typeface="Times New Roman" charset="0"/>
                <a:cs typeface="Courier New" pitchFamily="49" charset="0"/>
              </a:rPr>
              <a:t>  Seznam</a:t>
            </a:r>
            <a:r>
              <a:rPr lang="en-US" sz="1400" b="1">
                <a:latin typeface="Courier New" pitchFamily="49" charset="0"/>
                <a:ea typeface="Times New Roman" charset="0"/>
                <a:cs typeface="Courier New" pitchFamily="49" charset="0"/>
              </a:rPr>
              <a:t>&amp; operator=(const Seznam&amp;);</a:t>
            </a:r>
          </a:p>
          <a:p>
            <a:pPr algn="l"/>
            <a:r>
              <a:rPr lang="en-US" sz="1400" b="1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cs-CZ" sz="1400" b="1">
                <a:latin typeface="Courier New" pitchFamily="49" charset="0"/>
                <a:ea typeface="Times New Roman" charset="0"/>
                <a:cs typeface="Courier New" pitchFamily="49" charset="0"/>
              </a:rPr>
              <a:t> Seznam</a:t>
            </a:r>
            <a:r>
              <a:rPr lang="en-US" sz="1400" b="1">
                <a:latin typeface="Courier New" pitchFamily="49" charset="0"/>
                <a:ea typeface="Times New Roman" charset="0"/>
                <a:cs typeface="Courier New" pitchFamily="49" charset="0"/>
              </a:rPr>
              <a:t>(const Seznam&amp;);</a:t>
            </a:r>
          </a:p>
          <a:p>
            <a:pPr algn="l"/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enum {</a:t>
            </a:r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MAX</a:t>
            </a:r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=</a:t>
            </a:r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100</a:t>
            </a:r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};</a:t>
            </a:r>
            <a:endParaRPr lang="cs-CZ" sz="140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AbstractNum* pole[MAX];</a:t>
            </a:r>
            <a:endParaRPr lang="cs-CZ" sz="140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4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>
                <a:latin typeface="Courier New" pitchFamily="49" charset="0"/>
                <a:ea typeface="Times New Roman" charset="0"/>
                <a:cs typeface="Courier New" pitchFamily="49" charset="0"/>
              </a:rPr>
              <a:t>int n;</a:t>
            </a:r>
          </a:p>
          <a:p>
            <a:pPr algn="l"/>
            <a:r>
              <a:rPr lang="en-US" sz="1400" b="1">
                <a:latin typeface="Courier New" pitchFamily="49" charset="0"/>
                <a:ea typeface="Times New Roman" charset="0"/>
                <a:cs typeface="Courier New" pitchFamily="49" charset="0"/>
              </a:rPr>
              <a:t>};</a:t>
            </a:r>
            <a:endParaRPr lang="cs-CZ" sz="1400" b="1">
              <a:latin typeface="Courier New" pitchFamily="49" charset="0"/>
              <a:ea typeface="Times New Roman" charset="0"/>
              <a:cs typeface="Courier New" pitchFamily="49" charset="0"/>
            </a:endParaRPr>
          </a:p>
        </p:txBody>
      </p:sp>
      <p:sp>
        <p:nvSpPr>
          <p:cNvPr id="11270" name="AutoShape 8"/>
          <p:cNvSpPr>
            <a:spLocks noChangeArrowheads="1"/>
          </p:cNvSpPr>
          <p:nvPr/>
        </p:nvSpPr>
        <p:spPr bwMode="auto">
          <a:xfrm>
            <a:off x="5003800" y="5949950"/>
            <a:ext cx="3168650" cy="360363"/>
          </a:xfrm>
          <a:prstGeom prst="wedgeRoundRectCallout">
            <a:avLst>
              <a:gd name="adj1" fmla="val -11120"/>
              <a:gd name="adj2" fmla="val -30616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/>
              <a:t>je to už teď konečně korektní ??</a:t>
            </a:r>
          </a:p>
        </p:txBody>
      </p:sp>
      <p:sp>
        <p:nvSpPr>
          <p:cNvPr id="11271" name="Text Box 9"/>
          <p:cNvSpPr txBox="1">
            <a:spLocks noChangeArrowheads="1"/>
          </p:cNvSpPr>
          <p:nvPr/>
        </p:nvSpPr>
        <p:spPr bwMode="auto">
          <a:xfrm>
            <a:off x="468313" y="2133600"/>
            <a:ext cx="3598862" cy="2016125"/>
          </a:xfrm>
          <a:prstGeom prst="rect">
            <a:avLst/>
          </a:prstGeom>
          <a:solidFill>
            <a:srgbClr val="FF0000">
              <a:alpha val="50195"/>
            </a:srgbClr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 main(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argc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, char** 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argv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){</a:t>
            </a:r>
          </a:p>
          <a:p>
            <a:pPr algn="l"/>
            <a:r>
              <a:rPr lang="cs-CZ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s;</a:t>
            </a:r>
          </a:p>
          <a:p>
            <a:pPr algn="l"/>
            <a:r>
              <a:rPr lang="cs-CZ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s.append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(new 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IntNum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(234));</a:t>
            </a:r>
          </a:p>
          <a:p>
            <a:pPr algn="l"/>
            <a:r>
              <a:rPr lang="cs-CZ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s.append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(new 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DoubleNum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(1.45));</a:t>
            </a:r>
          </a:p>
          <a:p>
            <a:pPr algn="l"/>
            <a:r>
              <a:rPr lang="cs-CZ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s.append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(new 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IntNum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(67));</a:t>
            </a:r>
          </a:p>
          <a:p>
            <a:pPr algn="l"/>
            <a:r>
              <a:rPr lang="cs-CZ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s.print</a:t>
            </a:r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();</a:t>
            </a:r>
          </a:p>
          <a:p>
            <a:pPr algn="l"/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4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s2 = s;</a:t>
            </a:r>
            <a:endParaRPr lang="cs-CZ" sz="1400" b="1" dirty="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  return 0;</a:t>
            </a:r>
          </a:p>
          <a:p>
            <a:pPr algn="l"/>
            <a:r>
              <a:rPr lang="en-US" sz="1400" dirty="0">
                <a:latin typeface="Courier New" pitchFamily="49" charset="0"/>
                <a:ea typeface="Times New Roman" charset="0"/>
                <a:cs typeface="Courier New" pitchFamily="49" charset="0"/>
              </a:rPr>
              <a:t>}</a:t>
            </a:r>
            <a:endParaRPr lang="cs-CZ" sz="1400" dirty="0">
              <a:latin typeface="Courier New" pitchFamily="49" charset="0"/>
              <a:ea typeface="Times New Roman" charset="0"/>
              <a:cs typeface="Courier New" pitchFamily="49" charset="0"/>
            </a:endParaRPr>
          </a:p>
        </p:txBody>
      </p:sp>
      <p:sp>
        <p:nvSpPr>
          <p:cNvPr id="11272" name="AutoShape 10"/>
          <p:cNvSpPr>
            <a:spLocks noChangeArrowheads="1"/>
          </p:cNvSpPr>
          <p:nvPr/>
        </p:nvSpPr>
        <p:spPr bwMode="auto">
          <a:xfrm>
            <a:off x="900113" y="5084763"/>
            <a:ext cx="2952750" cy="647700"/>
          </a:xfrm>
          <a:prstGeom prst="wedgeRoundRectCallout">
            <a:avLst>
              <a:gd name="adj1" fmla="val -10755"/>
              <a:gd name="adj2" fmla="val 16421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en-US" sz="1400"/>
              <a:t>oprator= a copy konstruktor</a:t>
            </a:r>
          </a:p>
          <a:p>
            <a:r>
              <a:rPr lang="en-US" sz="1400"/>
              <a:t>by se m</a:t>
            </a:r>
            <a:r>
              <a:rPr lang="cs-CZ" sz="1400"/>
              <a:t>ěly chovat stejně</a:t>
            </a:r>
            <a:r>
              <a:rPr lang="en-US" sz="1400"/>
              <a:t>!</a:t>
            </a:r>
            <a:endParaRPr lang="cs-CZ" sz="1400"/>
          </a:p>
        </p:txBody>
      </p:sp>
    </p:spTree>
    <p:extLst>
      <p:ext uri="{BB962C8B-B14F-4D97-AF65-F5344CB8AC3E}">
        <p14:creationId xmlns:p14="http://schemas.microsoft.com/office/powerpoint/2010/main" val="2272093501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/>
              <a:t>P</a:t>
            </a:r>
            <a:r>
              <a:rPr lang="en-US" dirty="0"/>
              <a:t>DS</a:t>
            </a:r>
            <a:r>
              <a:rPr lang="cs-CZ" dirty="0"/>
              <a:t> - přiřazení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buFont typeface="Wingdings" pitchFamily="2" charset="2"/>
              <a:buChar char="n"/>
            </a:pPr>
            <a:r>
              <a:rPr lang="cs-CZ" dirty="0"/>
              <a:t> Pokud chceme dovolit přiřazení (kopírování),</a:t>
            </a:r>
            <a:br>
              <a:rPr lang="en-US" dirty="0"/>
            </a:br>
            <a:r>
              <a:rPr lang="en-US" dirty="0"/>
              <a:t> </a:t>
            </a:r>
            <a:r>
              <a:rPr lang="cs-CZ" dirty="0"/>
              <a:t>je nutné si ujasnit logiku</a:t>
            </a:r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lvl="1" eaLnBrk="1" hangingPunct="1"/>
            <a:endParaRPr lang="cs-CZ" sz="900" dirty="0"/>
          </a:p>
          <a:p>
            <a:pPr lvl="1" eaLnBrk="1" hangingPunct="1"/>
            <a:r>
              <a:rPr lang="en-US" dirty="0"/>
              <a:t>m</a:t>
            </a:r>
            <a:r>
              <a:rPr lang="cs-CZ" dirty="0"/>
              <a:t>á se změna projevit i v druhém seznamu?</a:t>
            </a:r>
          </a:p>
          <a:p>
            <a:pPr lvl="1" eaLnBrk="1" hangingPunct="1"/>
            <a:r>
              <a:rPr lang="cs-CZ" dirty="0"/>
              <a:t>kopie hodnot nebo kopie datové struktury?</a:t>
            </a:r>
          </a:p>
          <a:p>
            <a:pPr lvl="1" eaLnBrk="1" hangingPunct="1"/>
            <a:r>
              <a:rPr lang="cs-CZ" dirty="0"/>
              <a:t>typicky: chování jako kdyby se okopírovaly všechny prvky</a:t>
            </a:r>
          </a:p>
          <a:p>
            <a:pPr lvl="1" eaLnBrk="1" hangingPunct="1"/>
            <a:endParaRPr lang="cs-CZ" sz="900" dirty="0"/>
          </a:p>
          <a:p>
            <a:pPr eaLnBrk="1" hangingPunct="1">
              <a:buFont typeface="Wingdings" pitchFamily="2" charset="2"/>
              <a:buChar char="n"/>
            </a:pPr>
            <a:r>
              <a:rPr lang="cs-CZ" dirty="0"/>
              <a:t> </a:t>
            </a:r>
            <a:r>
              <a:rPr lang="en-US" dirty="0"/>
              <a:t>K</a:t>
            </a:r>
            <a:r>
              <a:rPr lang="cs-CZ" dirty="0"/>
              <a:t>aždá třída </a:t>
            </a:r>
            <a:r>
              <a:rPr lang="en-US" dirty="0"/>
              <a:t>s </a:t>
            </a:r>
            <a:r>
              <a:rPr lang="cs-CZ" dirty="0"/>
              <a:t>odkazy na </a:t>
            </a:r>
            <a:r>
              <a:rPr lang="cs-CZ" dirty="0">
                <a:solidFill>
                  <a:srgbClr val="0033CC"/>
                </a:solidFill>
              </a:rPr>
              <a:t>dynamicky alokovaná </a:t>
            </a:r>
            <a:r>
              <a:rPr lang="cs-CZ" dirty="0"/>
              <a:t>data</a:t>
            </a:r>
          </a:p>
          <a:p>
            <a:pPr lvl="1" eaLnBrk="1" hangingPunct="1"/>
            <a:r>
              <a:rPr lang="cs-CZ" dirty="0"/>
              <a:t>buď zakázat přiřazení</a:t>
            </a:r>
          </a:p>
          <a:p>
            <a:pPr lvl="2" eaLnBrk="1" hangingPunct="1"/>
            <a:r>
              <a:rPr lang="cs-CZ" dirty="0"/>
              <a:t>operator= a copy konstruktor do sekce private</a:t>
            </a:r>
          </a:p>
          <a:p>
            <a:pPr lvl="1" eaLnBrk="1" hangingPunct="1"/>
            <a:r>
              <a:rPr lang="cs-CZ" dirty="0"/>
              <a:t>nebo nadefinovat kopírování</a:t>
            </a:r>
            <a:endParaRPr lang="en-US" dirty="0"/>
          </a:p>
          <a:p>
            <a:pPr lvl="2" eaLnBrk="1" hangingPunct="1"/>
            <a:r>
              <a:rPr lang="en-US" dirty="0" err="1"/>
              <a:t>napsat</a:t>
            </a:r>
            <a:r>
              <a:rPr lang="en-US" dirty="0"/>
              <a:t> </a:t>
            </a:r>
            <a:r>
              <a:rPr lang="cs-CZ" dirty="0"/>
              <a:t>vlastní duplikaci</a:t>
            </a:r>
          </a:p>
          <a:p>
            <a:pPr lvl="2">
              <a:buNone/>
            </a:pPr>
            <a:r>
              <a:rPr lang="cs-CZ" b="1" dirty="0">
                <a:sym typeface="Symbol" pitchFamily="18" charset="2"/>
              </a:rPr>
              <a:t> </a:t>
            </a:r>
            <a:r>
              <a:rPr lang="cs-CZ" b="1" dirty="0">
                <a:solidFill>
                  <a:srgbClr val="0033CC"/>
                </a:solidFill>
                <a:sym typeface="Symbol" pitchFamily="18" charset="2"/>
              </a:rPr>
              <a:t>VŽDY</a:t>
            </a:r>
            <a:r>
              <a:rPr lang="cs-CZ" dirty="0">
                <a:sym typeface="Symbol" pitchFamily="18" charset="2"/>
              </a:rPr>
              <a:t> napsat hlavičku </a:t>
            </a:r>
            <a:r>
              <a:rPr lang="cs-CZ" dirty="0">
                <a:solidFill>
                  <a:srgbClr val="0033CC"/>
                </a:solidFill>
              </a:rPr>
              <a:t>operatoru =</a:t>
            </a:r>
            <a:r>
              <a:rPr lang="cs-CZ" dirty="0"/>
              <a:t> a </a:t>
            </a:r>
            <a:r>
              <a:rPr lang="cs-CZ" dirty="0">
                <a:solidFill>
                  <a:srgbClr val="0033CC"/>
                </a:solidFill>
              </a:rPr>
              <a:t>copy konstruktoru</a:t>
            </a:r>
            <a:r>
              <a:rPr lang="en-US" dirty="0"/>
              <a:t>!</a:t>
            </a:r>
            <a:endParaRPr lang="cs-CZ" dirty="0"/>
          </a:p>
        </p:txBody>
      </p:sp>
      <p:sp>
        <p:nvSpPr>
          <p:cNvPr id="12292" name="Text Box 5"/>
          <p:cNvSpPr txBox="1">
            <a:spLocks noChangeArrowheads="1"/>
          </p:cNvSpPr>
          <p:nvPr/>
        </p:nvSpPr>
        <p:spPr bwMode="auto">
          <a:xfrm>
            <a:off x="762000" y="1600200"/>
            <a:ext cx="3600450" cy="9525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4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a, b;</a:t>
            </a:r>
          </a:p>
          <a:p>
            <a:pPr algn="l"/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....</a:t>
            </a:r>
          </a:p>
          <a:p>
            <a:pPr algn="l"/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b = a;</a:t>
            </a:r>
          </a:p>
          <a:p>
            <a:pPr algn="l"/>
            <a:r>
              <a:rPr lang="en-US" sz="14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a[1]-&gt;x = 999;	// b[1]-&gt;x ???</a:t>
            </a:r>
            <a:endParaRPr lang="cs-CZ" sz="1400" b="1" dirty="0">
              <a:latin typeface="Courier New" pitchFamily="49" charset="0"/>
              <a:ea typeface="Times New Roman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9619582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/>
              <a:t>P</a:t>
            </a:r>
            <a:r>
              <a:rPr lang="en-US" dirty="0"/>
              <a:t>DS</a:t>
            </a:r>
            <a:r>
              <a:rPr lang="cs-CZ" dirty="0"/>
              <a:t> - kopie prvků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250825" y="1268413"/>
            <a:ext cx="8650288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en-US" sz="160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en-US" sz="160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en-US" sz="160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en-US" sz="160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en-US" sz="160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en-US" sz="160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en-US" sz="160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en-US" sz="160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en-US" sz="160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en-US" sz="160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cs-CZ" sz="160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cs-CZ" sz="160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en-US" sz="1600"/>
          </a:p>
          <a:p>
            <a:pPr marL="57150" indent="-5715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sz="1800"/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endParaRPr lang="en-US" sz="1400"/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5219700" y="1341438"/>
            <a:ext cx="3671888" cy="2681287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300" b="1">
                <a:latin typeface="Courier New" pitchFamily="49" charset="0"/>
                <a:ea typeface="Times New Roman" charset="0"/>
                <a:cs typeface="Courier New" pitchFamily="49" charset="0"/>
              </a:rPr>
              <a:t>class Seznam </a:t>
            </a:r>
          </a:p>
          <a:p>
            <a:pPr algn="l"/>
            <a:r>
              <a:rPr lang="en-US" sz="1300" b="1">
                <a:latin typeface="Courier New" pitchFamily="49" charset="0"/>
                <a:ea typeface="Times New Roman" charset="0"/>
                <a:cs typeface="Courier New" pitchFamily="49" charset="0"/>
              </a:rPr>
              <a:t>{</a:t>
            </a:r>
          </a:p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public:</a:t>
            </a: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void append(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AbstractNum *p);</a:t>
            </a:r>
            <a:endParaRPr lang="cs-CZ" sz="130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void print(); </a:t>
            </a:r>
            <a:endParaRPr lang="cs-CZ" sz="130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Seznam(); </a:t>
            </a:r>
            <a:endParaRPr lang="cs-CZ" sz="130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~Seznam(); </a:t>
            </a:r>
            <a:endParaRPr lang="cs-CZ" sz="130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300" b="1">
                <a:latin typeface="Courier New" pitchFamily="49" charset="0"/>
                <a:ea typeface="Times New Roman" charset="0"/>
                <a:cs typeface="Courier New" pitchFamily="49" charset="0"/>
              </a:rPr>
              <a:t>  Seznam</a:t>
            </a:r>
            <a:r>
              <a:rPr lang="en-US" sz="1300" b="1">
                <a:latin typeface="Courier New" pitchFamily="49" charset="0"/>
                <a:ea typeface="Times New Roman" charset="0"/>
                <a:cs typeface="Courier New" pitchFamily="49" charset="0"/>
              </a:rPr>
              <a:t>&amp; operator=(const Seznam&amp;);</a:t>
            </a:r>
          </a:p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private:</a:t>
            </a:r>
            <a:endParaRPr lang="cs-CZ" sz="130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enum {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MAX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=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100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};</a:t>
            </a:r>
            <a:endParaRPr lang="cs-CZ" sz="130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AbstractNum* pole[MAX];</a:t>
            </a:r>
            <a:endParaRPr lang="cs-CZ" sz="130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int n;</a:t>
            </a:r>
          </a:p>
          <a:p>
            <a:pPr algn="l"/>
            <a:r>
              <a:rPr lang="en-US" sz="1300" b="1">
                <a:latin typeface="Courier New" pitchFamily="49" charset="0"/>
                <a:ea typeface="Times New Roman" charset="0"/>
                <a:cs typeface="Courier New" pitchFamily="49" charset="0"/>
              </a:rPr>
              <a:t>};</a:t>
            </a:r>
            <a:endParaRPr lang="cs-CZ" sz="1300" b="1">
              <a:latin typeface="Courier New" pitchFamily="49" charset="0"/>
              <a:ea typeface="Times New Roman" charset="0"/>
              <a:cs typeface="Courier New" pitchFamily="49" charset="0"/>
            </a:endParaRPr>
          </a:p>
        </p:txBody>
      </p:sp>
      <p:sp>
        <p:nvSpPr>
          <p:cNvPr id="13318" name="AutoShape 6"/>
          <p:cNvSpPr>
            <a:spLocks noChangeArrowheads="1"/>
          </p:cNvSpPr>
          <p:nvPr/>
        </p:nvSpPr>
        <p:spPr bwMode="auto">
          <a:xfrm>
            <a:off x="6011863" y="5445125"/>
            <a:ext cx="2016125" cy="360363"/>
          </a:xfrm>
          <a:prstGeom prst="wedgeRoundRectCallout">
            <a:avLst>
              <a:gd name="adj1" fmla="val -25435"/>
              <a:gd name="adj2" fmla="val 6389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/>
              <a:t>je to správně ??</a:t>
            </a:r>
          </a:p>
        </p:txBody>
      </p:sp>
      <p:sp>
        <p:nvSpPr>
          <p:cNvPr id="13319" name="Text Box 9"/>
          <p:cNvSpPr txBox="1">
            <a:spLocks noChangeArrowheads="1"/>
          </p:cNvSpPr>
          <p:nvPr/>
        </p:nvSpPr>
        <p:spPr bwMode="auto">
          <a:xfrm>
            <a:off x="468313" y="1341438"/>
            <a:ext cx="4464050" cy="149066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&amp; 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::</a:t>
            </a:r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operator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=( 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const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&amp; s)</a:t>
            </a:r>
          </a:p>
          <a:p>
            <a:pPr algn="l"/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{</a:t>
            </a:r>
          </a:p>
          <a:p>
            <a:pPr algn="l"/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for(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=0;</a:t>
            </a:r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&lt;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s.n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;</a:t>
            </a:r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++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)</a:t>
            </a:r>
          </a:p>
          <a:p>
            <a:pPr algn="l"/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  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pole[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] = 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s.pole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[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];</a:t>
            </a:r>
          </a:p>
          <a:p>
            <a:pPr algn="l"/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n = 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s.n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;</a:t>
            </a:r>
          </a:p>
          <a:p>
            <a:pPr algn="l"/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return *this</a:t>
            </a:r>
          </a:p>
          <a:p>
            <a:pPr algn="l"/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}</a:t>
            </a:r>
          </a:p>
        </p:txBody>
      </p:sp>
      <p:sp>
        <p:nvSpPr>
          <p:cNvPr id="13320" name="AutoShape 8"/>
          <p:cNvSpPr>
            <a:spLocks noChangeArrowheads="1"/>
          </p:cNvSpPr>
          <p:nvPr/>
        </p:nvSpPr>
        <p:spPr bwMode="auto">
          <a:xfrm>
            <a:off x="2484438" y="3573463"/>
            <a:ext cx="2376487" cy="360362"/>
          </a:xfrm>
          <a:prstGeom prst="wedgeRoundRectCallout">
            <a:avLst>
              <a:gd name="adj1" fmla="val -51000"/>
              <a:gd name="adj2" fmla="val -422685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en-US" sz="1400"/>
              <a:t>okop</a:t>
            </a:r>
            <a:r>
              <a:rPr lang="cs-CZ" sz="1400"/>
              <a:t>íruji všechny prvky</a:t>
            </a:r>
          </a:p>
        </p:txBody>
      </p:sp>
    </p:spTree>
    <p:extLst>
      <p:ext uri="{BB962C8B-B14F-4D97-AF65-F5344CB8AC3E}">
        <p14:creationId xmlns:p14="http://schemas.microsoft.com/office/powerpoint/2010/main" val="2209510786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/>
              <a:t>P</a:t>
            </a:r>
            <a:r>
              <a:rPr lang="en-US" dirty="0"/>
              <a:t>DS</a:t>
            </a:r>
            <a:r>
              <a:rPr lang="cs-CZ" dirty="0"/>
              <a:t> - úklid starého stavu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250825" y="1268413"/>
            <a:ext cx="8650288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None/>
            </a:pPr>
            <a:r>
              <a:rPr lang="en-US" sz="2000"/>
              <a:t>Je to spr</a:t>
            </a:r>
            <a:r>
              <a:rPr lang="cs-CZ" sz="2000"/>
              <a:t>ávně?</a:t>
            </a:r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cs-CZ" sz="2000"/>
              <a:t>Není </a:t>
            </a:r>
            <a:r>
              <a:rPr lang="en-US" sz="2000"/>
              <a:t>!!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en-US" sz="1800"/>
              <a:t>nezru</a:t>
            </a:r>
            <a:r>
              <a:rPr lang="cs-CZ" sz="1800"/>
              <a:t>ší se předchozí odkazy</a:t>
            </a:r>
            <a:r>
              <a:rPr lang="en-US" sz="1800"/>
              <a:t>!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en-US" sz="1800"/>
              <a:t>memory leaks</a:t>
            </a:r>
          </a:p>
        </p:txBody>
      </p:sp>
      <p:sp>
        <p:nvSpPr>
          <p:cNvPr id="14341" name="AutoShape 6"/>
          <p:cNvSpPr>
            <a:spLocks noChangeArrowheads="1"/>
          </p:cNvSpPr>
          <p:nvPr/>
        </p:nvSpPr>
        <p:spPr bwMode="auto">
          <a:xfrm>
            <a:off x="5940425" y="6237288"/>
            <a:ext cx="2232025" cy="360362"/>
          </a:xfrm>
          <a:prstGeom prst="wedgeRoundRectCallout">
            <a:avLst>
              <a:gd name="adj1" fmla="val -37199"/>
              <a:gd name="adj2" fmla="val -29296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/>
              <a:t>je to už teď správně ??</a:t>
            </a:r>
          </a:p>
        </p:txBody>
      </p:sp>
      <p:sp>
        <p:nvSpPr>
          <p:cNvPr id="14342" name="Text Box 7"/>
          <p:cNvSpPr txBox="1">
            <a:spLocks noChangeArrowheads="1"/>
          </p:cNvSpPr>
          <p:nvPr/>
        </p:nvSpPr>
        <p:spPr bwMode="auto">
          <a:xfrm>
            <a:off x="611188" y="2997200"/>
            <a:ext cx="5040312" cy="1887538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Seznam&amp; Seznam::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operator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=( const Seznam&amp; s)</a:t>
            </a:r>
          </a:p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{</a:t>
            </a:r>
          </a:p>
          <a:p>
            <a:pPr algn="l"/>
            <a:r>
              <a:rPr lang="cs-CZ" sz="1300" b="1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 b="1">
                <a:latin typeface="Courier New" pitchFamily="49" charset="0"/>
                <a:ea typeface="Times New Roman" charset="0"/>
                <a:cs typeface="Courier New" pitchFamily="49" charset="0"/>
              </a:rPr>
              <a:t>for(int i=0;</a:t>
            </a:r>
            <a:r>
              <a:rPr lang="cs-CZ" sz="1300" b="1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 b="1">
                <a:latin typeface="Courier New" pitchFamily="49" charset="0"/>
                <a:ea typeface="Times New Roman" charset="0"/>
                <a:cs typeface="Courier New" pitchFamily="49" charset="0"/>
              </a:rPr>
              <a:t>i&lt;n;</a:t>
            </a:r>
            <a:r>
              <a:rPr lang="cs-CZ" sz="1300" b="1">
                <a:latin typeface="Courier New" pitchFamily="49" charset="0"/>
                <a:ea typeface="Times New Roman" charset="0"/>
                <a:cs typeface="Courier New" pitchFamily="49" charset="0"/>
              </a:rPr>
              <a:t> ++</a:t>
            </a:r>
            <a:r>
              <a:rPr lang="en-US" sz="1300" b="1">
                <a:latin typeface="Courier New" pitchFamily="49" charset="0"/>
                <a:ea typeface="Times New Roman" charset="0"/>
                <a:cs typeface="Courier New" pitchFamily="49" charset="0"/>
              </a:rPr>
              <a:t>i)</a:t>
            </a:r>
            <a:r>
              <a:rPr lang="en-US" sz="1300" i="1">
                <a:latin typeface="Courier New" pitchFamily="49" charset="0"/>
                <a:ea typeface="Times New Roman" charset="0"/>
                <a:cs typeface="Courier New" pitchFamily="49" charset="0"/>
              </a:rPr>
              <a:t>   // jako v destruktoru</a:t>
            </a:r>
          </a:p>
          <a:p>
            <a:pPr algn="l"/>
            <a:r>
              <a:rPr lang="cs-CZ" sz="1300" b="1">
                <a:latin typeface="Courier New" pitchFamily="49" charset="0"/>
                <a:ea typeface="Times New Roman" charset="0"/>
                <a:cs typeface="Courier New" pitchFamily="49" charset="0"/>
              </a:rPr>
              <a:t>    delete </a:t>
            </a:r>
            <a:r>
              <a:rPr lang="en-US" sz="1300" b="1">
                <a:latin typeface="Courier New" pitchFamily="49" charset="0"/>
                <a:ea typeface="Times New Roman" charset="0"/>
                <a:cs typeface="Courier New" pitchFamily="49" charset="0"/>
              </a:rPr>
              <a:t>pole[i];</a:t>
            </a: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for(int i=0;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i&lt;s.n;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++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i)</a:t>
            </a:r>
            <a:r>
              <a:rPr lang="en-US" sz="1300" i="1">
                <a:latin typeface="Courier New" pitchFamily="49" charset="0"/>
                <a:ea typeface="Times New Roman" charset="0"/>
                <a:cs typeface="Courier New" pitchFamily="49" charset="0"/>
              </a:rPr>
              <a:t> // jako v copy konstr.</a:t>
            </a: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pole[i] = s.pole[i];</a:t>
            </a: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n = s.n;</a:t>
            </a:r>
          </a:p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  return *this</a:t>
            </a:r>
          </a:p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}</a:t>
            </a:r>
          </a:p>
        </p:txBody>
      </p:sp>
      <p:sp>
        <p:nvSpPr>
          <p:cNvPr id="14343" name="AutoShape 8"/>
          <p:cNvSpPr>
            <a:spLocks noChangeArrowheads="1"/>
          </p:cNvSpPr>
          <p:nvPr/>
        </p:nvSpPr>
        <p:spPr bwMode="auto">
          <a:xfrm>
            <a:off x="5867400" y="2781300"/>
            <a:ext cx="2808288" cy="576263"/>
          </a:xfrm>
          <a:prstGeom prst="wedgeRoundRectCallout">
            <a:avLst>
              <a:gd name="adj1" fmla="val -145593"/>
              <a:gd name="adj2" fmla="val 70384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/>
              <a:t>nejdříve zruším všechny prvky cílového kontejneru</a:t>
            </a:r>
          </a:p>
        </p:txBody>
      </p:sp>
    </p:spTree>
    <p:extLst>
      <p:ext uri="{BB962C8B-B14F-4D97-AF65-F5344CB8AC3E}">
        <p14:creationId xmlns:p14="http://schemas.microsoft.com/office/powerpoint/2010/main" val="11024323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Nepou</a:t>
            </a:r>
            <a:r>
              <a:rPr lang="cs-CZ" dirty="0"/>
              <a:t>žívejte char</a:t>
            </a:r>
            <a:r>
              <a:rPr lang="en-US" dirty="0"/>
              <a:t>*</a:t>
            </a:r>
            <a:endParaRPr lang="cs-CZ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258888"/>
            <a:ext cx="5486400" cy="3539430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altLang="cs-CZ" sz="1600" b="1" dirty="0">
                <a:latin typeface="Courier New" pitchFamily="49" charset="0"/>
              </a:rPr>
              <a:t>int cele_jmeno( char * buf, size_t bufsize, </a:t>
            </a:r>
            <a:endParaRPr lang="en-US" altLang="cs-CZ" sz="1600" b="1" dirty="0">
              <a:latin typeface="Courier New" pitchFamily="49" charset="0"/>
            </a:endParaRPr>
          </a:p>
          <a:p>
            <a:r>
              <a:rPr lang="en-US" altLang="cs-CZ" sz="1600" b="1" dirty="0">
                <a:latin typeface="Courier New" pitchFamily="49" charset="0"/>
              </a:rPr>
              <a:t>		</a:t>
            </a:r>
            <a:r>
              <a:rPr lang="cs-CZ" altLang="cs-CZ" sz="1600" b="1" dirty="0">
                <a:latin typeface="Courier New" pitchFamily="49" charset="0"/>
              </a:rPr>
              <a:t>const char * jm,</a:t>
            </a:r>
            <a:endParaRPr lang="en-US" altLang="cs-CZ" sz="1600" b="1" dirty="0">
              <a:latin typeface="Courier New" pitchFamily="49" charset="0"/>
            </a:endParaRPr>
          </a:p>
          <a:p>
            <a:r>
              <a:rPr lang="en-US" altLang="cs-CZ" sz="1600" b="1" dirty="0">
                <a:latin typeface="Courier New" pitchFamily="49" charset="0"/>
              </a:rPr>
              <a:t>		</a:t>
            </a:r>
            <a:r>
              <a:rPr lang="cs-CZ" altLang="cs-CZ" sz="1600" b="1" dirty="0">
                <a:latin typeface="Courier New" pitchFamily="49" charset="0"/>
              </a:rPr>
              <a:t>const char * prijm)</a:t>
            </a:r>
          </a:p>
          <a:p>
            <a:r>
              <a:rPr lang="cs-CZ" altLang="cs-CZ" sz="1600" b="1" dirty="0">
                <a:latin typeface="Courier New" pitchFamily="49" charset="0"/>
              </a:rPr>
              <a:t>{</a:t>
            </a:r>
          </a:p>
          <a:p>
            <a:r>
              <a:rPr lang="cs-CZ" altLang="cs-CZ" sz="1600" b="1" dirty="0">
                <a:latin typeface="Courier New" pitchFamily="49" charset="0"/>
              </a:rPr>
              <a:t>  size_t </a:t>
            </a:r>
            <a:r>
              <a:rPr lang="en-US" altLang="cs-CZ" sz="1600" b="1" dirty="0">
                <a:latin typeface="Courier New" pitchFamily="49" charset="0"/>
              </a:rPr>
              <a:t>l</a:t>
            </a:r>
            <a:r>
              <a:rPr lang="cs-CZ" altLang="cs-CZ" sz="1600" b="1" dirty="0">
                <a:latin typeface="Courier New" pitchFamily="49" charset="0"/>
              </a:rPr>
              <a:t>j = strlen( jm);</a:t>
            </a:r>
          </a:p>
          <a:p>
            <a:r>
              <a:rPr lang="cs-CZ" altLang="cs-CZ" sz="1600" b="1" dirty="0">
                <a:latin typeface="Courier New" pitchFamily="49" charset="0"/>
              </a:rPr>
              <a:t>  size_t </a:t>
            </a:r>
            <a:r>
              <a:rPr lang="en-US" altLang="cs-CZ" sz="1600" b="1" dirty="0">
                <a:latin typeface="Courier New" pitchFamily="49" charset="0"/>
              </a:rPr>
              <a:t>l</a:t>
            </a:r>
            <a:r>
              <a:rPr lang="cs-CZ" altLang="cs-CZ" sz="1600" b="1" dirty="0">
                <a:latin typeface="Courier New" pitchFamily="49" charset="0"/>
              </a:rPr>
              <a:t>p</a:t>
            </a:r>
            <a:r>
              <a:rPr lang="en-US" altLang="cs-CZ" sz="1600" b="1" dirty="0">
                <a:latin typeface="Courier New" pitchFamily="49" charset="0"/>
              </a:rPr>
              <a:t> </a:t>
            </a:r>
            <a:r>
              <a:rPr lang="cs-CZ" altLang="cs-CZ" sz="1600" b="1" dirty="0">
                <a:latin typeface="Courier New" pitchFamily="49" charset="0"/>
              </a:rPr>
              <a:t>= strlen( prijm);</a:t>
            </a:r>
          </a:p>
          <a:p>
            <a:r>
              <a:rPr lang="cs-CZ" altLang="cs-CZ" sz="1600" b="1" dirty="0">
                <a:latin typeface="Courier New" pitchFamily="49" charset="0"/>
              </a:rPr>
              <a:t>  if ( </a:t>
            </a:r>
            <a:r>
              <a:rPr lang="en-US" altLang="cs-CZ" sz="1600" b="1" dirty="0">
                <a:latin typeface="Courier New" pitchFamily="49" charset="0"/>
              </a:rPr>
              <a:t>l</a:t>
            </a:r>
            <a:r>
              <a:rPr lang="cs-CZ" altLang="cs-CZ" sz="1600" b="1" dirty="0">
                <a:latin typeface="Courier New" pitchFamily="49" charset="0"/>
              </a:rPr>
              <a:t>j + </a:t>
            </a:r>
            <a:r>
              <a:rPr lang="en-US" altLang="cs-CZ" sz="1600" b="1" dirty="0">
                <a:latin typeface="Courier New" pitchFamily="49" charset="0"/>
              </a:rPr>
              <a:t>l</a:t>
            </a:r>
            <a:r>
              <a:rPr lang="cs-CZ" altLang="cs-CZ" sz="1600" b="1" dirty="0">
                <a:latin typeface="Courier New" pitchFamily="49" charset="0"/>
              </a:rPr>
              <a:t>p + 2 &gt; bufsize )</a:t>
            </a:r>
          </a:p>
          <a:p>
            <a:r>
              <a:rPr lang="cs-CZ" altLang="cs-CZ" sz="1600" dirty="0">
                <a:latin typeface="Courier New" pitchFamily="49" charset="0"/>
              </a:rPr>
              <a:t>  { /* error */ return -1; }</a:t>
            </a:r>
          </a:p>
          <a:p>
            <a:r>
              <a:rPr lang="cs-CZ" altLang="cs-CZ" sz="1600" b="1" dirty="0">
                <a:latin typeface="Courier New" pitchFamily="49" charset="0"/>
              </a:rPr>
              <a:t>  memcpy( buf, jm, </a:t>
            </a:r>
            <a:r>
              <a:rPr lang="en-US" altLang="cs-CZ" sz="1600" b="1" dirty="0">
                <a:latin typeface="Courier New" pitchFamily="49" charset="0"/>
              </a:rPr>
              <a:t>l</a:t>
            </a:r>
            <a:r>
              <a:rPr lang="cs-CZ" altLang="cs-CZ" sz="1600" b="1" dirty="0">
                <a:latin typeface="Courier New" pitchFamily="49" charset="0"/>
              </a:rPr>
              <a:t>j);</a:t>
            </a:r>
          </a:p>
          <a:p>
            <a:r>
              <a:rPr lang="cs-CZ" altLang="cs-CZ" sz="1600" b="1" dirty="0">
                <a:latin typeface="Courier New" pitchFamily="49" charset="0"/>
              </a:rPr>
              <a:t>  buf[ </a:t>
            </a:r>
            <a:r>
              <a:rPr lang="en-US" altLang="cs-CZ" sz="1600" b="1" dirty="0">
                <a:latin typeface="Courier New" pitchFamily="49" charset="0"/>
              </a:rPr>
              <a:t>l</a:t>
            </a:r>
            <a:r>
              <a:rPr lang="cs-CZ" altLang="cs-CZ" sz="1600" b="1" dirty="0">
                <a:latin typeface="Courier New" pitchFamily="49" charset="0"/>
              </a:rPr>
              <a:t>j] = ' ';</a:t>
            </a:r>
          </a:p>
          <a:p>
            <a:r>
              <a:rPr lang="cs-CZ" altLang="cs-CZ" sz="1600" b="1" dirty="0">
                <a:latin typeface="Courier New" pitchFamily="49" charset="0"/>
              </a:rPr>
              <a:t>  memcpy( buf + </a:t>
            </a:r>
            <a:r>
              <a:rPr lang="en-US" altLang="cs-CZ" sz="1600" b="1" dirty="0">
                <a:latin typeface="Courier New" pitchFamily="49" charset="0"/>
              </a:rPr>
              <a:t>l</a:t>
            </a:r>
            <a:r>
              <a:rPr lang="cs-CZ" altLang="cs-CZ" sz="1600" b="1" dirty="0">
                <a:latin typeface="Courier New" pitchFamily="49" charset="0"/>
              </a:rPr>
              <a:t>j + 1, prijm, lp);</a:t>
            </a:r>
          </a:p>
          <a:p>
            <a:r>
              <a:rPr lang="cs-CZ" altLang="cs-CZ" sz="1600" b="1" dirty="0">
                <a:latin typeface="Courier New" pitchFamily="49" charset="0"/>
              </a:rPr>
              <a:t>  buf[ lj + lp + 1] = 0;</a:t>
            </a:r>
          </a:p>
          <a:p>
            <a:r>
              <a:rPr lang="cs-CZ" altLang="cs-CZ" sz="1600" b="1" dirty="0">
                <a:latin typeface="Courier New" pitchFamily="49" charset="0"/>
              </a:rPr>
              <a:t>  return lj + lp + 1;</a:t>
            </a:r>
          </a:p>
          <a:p>
            <a:r>
              <a:rPr lang="cs-CZ" altLang="cs-CZ" sz="1600" b="1" dirty="0">
                <a:latin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10000" y="5105400"/>
            <a:ext cx="5029200" cy="1323439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altLang="cs-CZ" sz="1600" b="1" dirty="0">
                <a:latin typeface="Courier New" pitchFamily="49" charset="0"/>
              </a:rPr>
              <a:t>string </a:t>
            </a:r>
            <a:r>
              <a:rPr lang="cs-CZ" altLang="cs-CZ" sz="1600" b="1" dirty="0">
                <a:latin typeface="Courier New" pitchFamily="49" charset="0"/>
              </a:rPr>
              <a:t>cele_jmeno(</a:t>
            </a:r>
            <a:r>
              <a:rPr lang="en-US" altLang="cs-CZ" sz="1600" b="1" dirty="0">
                <a:latin typeface="Courier New" pitchFamily="49" charset="0"/>
              </a:rPr>
              <a:t> </a:t>
            </a:r>
            <a:r>
              <a:rPr lang="en-US" altLang="cs-CZ" sz="1600" b="1" dirty="0" err="1">
                <a:latin typeface="Courier New" pitchFamily="49" charset="0"/>
              </a:rPr>
              <a:t>const</a:t>
            </a:r>
            <a:r>
              <a:rPr lang="en-US" altLang="cs-CZ" sz="1600" b="1" dirty="0">
                <a:latin typeface="Courier New" pitchFamily="49" charset="0"/>
              </a:rPr>
              <a:t> string&amp; </a:t>
            </a:r>
            <a:r>
              <a:rPr lang="en-US" altLang="cs-CZ" sz="1600" b="1" dirty="0" err="1">
                <a:latin typeface="Courier New" pitchFamily="49" charset="0"/>
              </a:rPr>
              <a:t>jm</a:t>
            </a:r>
            <a:r>
              <a:rPr lang="en-US" altLang="cs-CZ" sz="1600" b="1" dirty="0">
                <a:latin typeface="Courier New" pitchFamily="49" charset="0"/>
              </a:rPr>
              <a:t>, </a:t>
            </a:r>
          </a:p>
          <a:p>
            <a:r>
              <a:rPr lang="en-US" altLang="cs-CZ" sz="1600" b="1" dirty="0">
                <a:latin typeface="Courier New" pitchFamily="49" charset="0"/>
              </a:rPr>
              <a:t>		    </a:t>
            </a:r>
            <a:r>
              <a:rPr lang="en-US" altLang="cs-CZ" sz="1600" b="1" dirty="0" err="1">
                <a:latin typeface="Courier New" pitchFamily="49" charset="0"/>
              </a:rPr>
              <a:t>const</a:t>
            </a:r>
            <a:r>
              <a:rPr lang="en-US" altLang="cs-CZ" sz="1600" b="1" dirty="0">
                <a:latin typeface="Courier New" pitchFamily="49" charset="0"/>
              </a:rPr>
              <a:t> string&amp; </a:t>
            </a:r>
            <a:r>
              <a:rPr lang="en-US" altLang="cs-CZ" sz="1600" b="1" dirty="0" err="1">
                <a:latin typeface="Courier New" pitchFamily="49" charset="0"/>
              </a:rPr>
              <a:t>prijm</a:t>
            </a:r>
            <a:r>
              <a:rPr lang="cs-CZ" altLang="cs-CZ" sz="1600" b="1" dirty="0">
                <a:latin typeface="Courier New" pitchFamily="49" charset="0"/>
              </a:rPr>
              <a:t>)</a:t>
            </a:r>
          </a:p>
          <a:p>
            <a:r>
              <a:rPr lang="cs-CZ" altLang="cs-CZ" sz="1600" b="1" dirty="0">
                <a:latin typeface="Courier New" pitchFamily="49" charset="0"/>
              </a:rPr>
              <a:t>{</a:t>
            </a:r>
            <a:endParaRPr lang="en-US" altLang="cs-CZ" sz="1600" b="1" dirty="0">
              <a:latin typeface="Courier New" pitchFamily="49" charset="0"/>
            </a:endParaRPr>
          </a:p>
          <a:p>
            <a:r>
              <a:rPr lang="en-US" altLang="cs-CZ" sz="1600" b="1" dirty="0">
                <a:latin typeface="Courier New" pitchFamily="49" charset="0"/>
              </a:rPr>
              <a:t>  return </a:t>
            </a:r>
            <a:r>
              <a:rPr lang="en-US" altLang="cs-CZ" sz="1600" b="1" dirty="0" err="1">
                <a:latin typeface="Courier New" pitchFamily="49" charset="0"/>
              </a:rPr>
              <a:t>jm</a:t>
            </a:r>
            <a:r>
              <a:rPr lang="en-US" altLang="cs-CZ" sz="1600" b="1" dirty="0">
                <a:latin typeface="Courier New" pitchFamily="49" charset="0"/>
              </a:rPr>
              <a:t> + " " + </a:t>
            </a:r>
            <a:r>
              <a:rPr lang="en-US" altLang="cs-CZ" sz="1600" b="1" dirty="0" err="1">
                <a:latin typeface="Courier New" pitchFamily="49" charset="0"/>
              </a:rPr>
              <a:t>prijm</a:t>
            </a:r>
            <a:r>
              <a:rPr lang="en-US" altLang="cs-CZ" sz="1600" b="1" dirty="0">
                <a:latin typeface="Courier New" pitchFamily="49" charset="0"/>
              </a:rPr>
              <a:t>;</a:t>
            </a:r>
            <a:endParaRPr lang="cs-CZ" altLang="cs-CZ" sz="1600" b="1" dirty="0">
              <a:latin typeface="Courier New" pitchFamily="49" charset="0"/>
            </a:endParaRPr>
          </a:p>
          <a:p>
            <a:r>
              <a:rPr lang="cs-CZ" altLang="cs-CZ" sz="1600" b="1" dirty="0">
                <a:latin typeface="Courier New" pitchFamily="49" charset="0"/>
              </a:rPr>
              <a:t>}</a:t>
            </a:r>
          </a:p>
        </p:txBody>
      </p:sp>
      <p:sp>
        <p:nvSpPr>
          <p:cNvPr id="7" name="Rounded Rectangular Callout 6"/>
          <p:cNvSpPr/>
          <p:nvPr/>
        </p:nvSpPr>
        <p:spPr>
          <a:xfrm>
            <a:off x="6248401" y="1500359"/>
            <a:ext cx="1828800" cy="1242841"/>
          </a:xfrm>
          <a:prstGeom prst="wedgeRoundRectCallout">
            <a:avLst>
              <a:gd name="adj1" fmla="val -69157"/>
              <a:gd name="adj2" fmla="val -1852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Jméno, Příjmení</a:t>
            </a:r>
          </a:p>
          <a:p>
            <a:pPr algn="ctr"/>
            <a:r>
              <a:rPr lang="cs-CZ" sz="2000" b="1" dirty="0">
                <a:solidFill>
                  <a:schemeClr val="accent2">
                    <a:lumMod val="50000"/>
                  </a:schemeClr>
                </a:solidFill>
                <a:latin typeface="Arial Unicode MS"/>
                <a:ea typeface="Arial Unicode MS"/>
                <a:cs typeface="Arial Unicode MS"/>
              </a:rPr>
              <a:t>⇓</a:t>
            </a:r>
            <a:endParaRPr lang="cs-CZ" sz="2000" b="1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Jméno Příjmení</a:t>
            </a:r>
          </a:p>
          <a:p>
            <a:pPr algn="ctr"/>
            <a:r>
              <a:rPr lang="cs-CZ" sz="2000" b="1" dirty="0">
                <a:solidFill>
                  <a:schemeClr val="accent2">
                    <a:lumMod val="50000"/>
                  </a:schemeClr>
                </a:solidFill>
                <a:sym typeface="Wingdings" panose="05000000000000000000" pitchFamily="2" charset="2"/>
              </a:rPr>
              <a:t></a:t>
            </a:r>
            <a:endParaRPr lang="cs-CZ" sz="20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088169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/>
              <a:t>P</a:t>
            </a:r>
            <a:r>
              <a:rPr lang="en-US" dirty="0"/>
              <a:t>DS</a:t>
            </a:r>
            <a:r>
              <a:rPr lang="cs-CZ" dirty="0"/>
              <a:t> - generování nových prvků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250825" y="1268413"/>
            <a:ext cx="8650288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None/>
            </a:pPr>
            <a:r>
              <a:rPr lang="en-US" sz="2000" dirty="0"/>
              <a:t>Je to </a:t>
            </a:r>
            <a:r>
              <a:rPr lang="cs-CZ" sz="2000" dirty="0"/>
              <a:t>už teď </a:t>
            </a:r>
            <a:r>
              <a:rPr lang="en-US" sz="2000" dirty="0" err="1"/>
              <a:t>spr</a:t>
            </a:r>
            <a:r>
              <a:rPr lang="cs-CZ" sz="2000" dirty="0"/>
              <a:t>ávně?</a:t>
            </a:r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cs-CZ" sz="2000" dirty="0"/>
              <a:t>Není </a:t>
            </a:r>
            <a:r>
              <a:rPr lang="en-US" sz="2000" dirty="0"/>
              <a:t>!!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800" dirty="0"/>
              <a:t>okopírují se pouze ukazatele</a:t>
            </a:r>
            <a:endParaRPr lang="en-US" sz="1800" dirty="0"/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800" dirty="0"/>
              <a:t>data zůstanou stejná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800" dirty="0"/>
              <a:t>prakticky totéž, jako kdybychom nechali automaticky vygenerovaný operator </a:t>
            </a:r>
            <a:r>
              <a:rPr lang="en-US" sz="1800" dirty="0"/>
              <a:t>=</a:t>
            </a:r>
            <a:endParaRPr lang="cs-CZ" sz="1800" dirty="0"/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800" dirty="0"/>
              <a:t>musíme vygenerovat nové prvky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endParaRPr lang="en-US" sz="1800" dirty="0"/>
          </a:p>
        </p:txBody>
      </p:sp>
      <p:sp>
        <p:nvSpPr>
          <p:cNvPr id="15365" name="AutoShape 5"/>
          <p:cNvSpPr>
            <a:spLocks noChangeArrowheads="1"/>
          </p:cNvSpPr>
          <p:nvPr/>
        </p:nvSpPr>
        <p:spPr bwMode="auto">
          <a:xfrm>
            <a:off x="5940425" y="6237288"/>
            <a:ext cx="2232025" cy="360362"/>
          </a:xfrm>
          <a:prstGeom prst="wedgeRoundRectCallout">
            <a:avLst>
              <a:gd name="adj1" fmla="val -36343"/>
              <a:gd name="adj2" fmla="val -12995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/>
              <a:t>je to už teď správně ??</a:t>
            </a:r>
          </a:p>
        </p:txBody>
      </p:sp>
      <p:sp>
        <p:nvSpPr>
          <p:cNvPr id="15366" name="Text Box 8"/>
          <p:cNvSpPr txBox="1">
            <a:spLocks noChangeArrowheads="1"/>
          </p:cNvSpPr>
          <p:nvPr/>
        </p:nvSpPr>
        <p:spPr bwMode="auto">
          <a:xfrm>
            <a:off x="611188" y="3716338"/>
            <a:ext cx="4464050" cy="1887537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Seznam&amp; Seznam::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operator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=( const Seznam&amp; s)</a:t>
            </a:r>
          </a:p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{</a:t>
            </a: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for(int i=0;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i&lt;n;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++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i)</a:t>
            </a: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  delete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pole[i];</a:t>
            </a: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for(int i=0;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i&lt;s.n;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++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i)</a:t>
            </a:r>
          </a:p>
          <a:p>
            <a:pPr algn="l"/>
            <a:r>
              <a:rPr lang="cs-CZ" sz="1300" b="1">
                <a:latin typeface="Courier New" pitchFamily="49" charset="0"/>
                <a:ea typeface="Times New Roman" charset="0"/>
                <a:cs typeface="Courier New" pitchFamily="49" charset="0"/>
              </a:rPr>
              <a:t>    </a:t>
            </a:r>
            <a:r>
              <a:rPr lang="en-US" sz="1300" b="1">
                <a:latin typeface="Courier New" pitchFamily="49" charset="0"/>
                <a:ea typeface="Times New Roman" charset="0"/>
                <a:cs typeface="Courier New" pitchFamily="49" charset="0"/>
              </a:rPr>
              <a:t>pole[i] = </a:t>
            </a:r>
            <a:r>
              <a:rPr lang="cs-CZ" sz="1300" b="1">
                <a:latin typeface="Courier New" pitchFamily="49" charset="0"/>
                <a:ea typeface="Times New Roman" charset="0"/>
                <a:cs typeface="Courier New" pitchFamily="49" charset="0"/>
              </a:rPr>
              <a:t>new AbstractNum</a:t>
            </a:r>
            <a:r>
              <a:rPr lang="en-US" sz="1300" b="1">
                <a:latin typeface="Courier New" pitchFamily="49" charset="0"/>
                <a:ea typeface="Times New Roman" charset="0"/>
                <a:cs typeface="Courier New" pitchFamily="49" charset="0"/>
              </a:rPr>
              <a:t>( *s.pole[i]);</a:t>
            </a: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n = s.n;</a:t>
            </a:r>
          </a:p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  return *this</a:t>
            </a:r>
          </a:p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}</a:t>
            </a:r>
          </a:p>
        </p:txBody>
      </p:sp>
      <p:sp>
        <p:nvSpPr>
          <p:cNvPr id="15367" name="AutoShape 9"/>
          <p:cNvSpPr>
            <a:spLocks noChangeArrowheads="1"/>
          </p:cNvSpPr>
          <p:nvPr/>
        </p:nvSpPr>
        <p:spPr bwMode="auto">
          <a:xfrm>
            <a:off x="5508625" y="3644900"/>
            <a:ext cx="2808288" cy="576263"/>
          </a:xfrm>
          <a:prstGeom prst="wedgeRoundRectCallout">
            <a:avLst>
              <a:gd name="adj1" fmla="val -123546"/>
              <a:gd name="adj2" fmla="val 140356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en-US" sz="1400"/>
              <a:t>dynamick</a:t>
            </a:r>
            <a:r>
              <a:rPr lang="cs-CZ" sz="1400"/>
              <a:t>á alokace nového prvku</a:t>
            </a:r>
          </a:p>
        </p:txBody>
      </p:sp>
      <p:sp>
        <p:nvSpPr>
          <p:cNvPr id="15368" name="AutoShape 10"/>
          <p:cNvSpPr>
            <a:spLocks noChangeArrowheads="1"/>
          </p:cNvSpPr>
          <p:nvPr/>
        </p:nvSpPr>
        <p:spPr bwMode="auto">
          <a:xfrm>
            <a:off x="5508625" y="5013325"/>
            <a:ext cx="2808288" cy="576263"/>
          </a:xfrm>
          <a:prstGeom prst="wedgeRoundRectCallout">
            <a:avLst>
              <a:gd name="adj1" fmla="val -92056"/>
              <a:gd name="adj2" fmla="val -58264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/>
              <a:t>přímá konverze </a:t>
            </a:r>
            <a:r>
              <a:rPr lang="en-US" sz="1400"/>
              <a:t>odvozen</a:t>
            </a:r>
            <a:r>
              <a:rPr lang="cs-CZ" sz="1400"/>
              <a:t>é </a:t>
            </a:r>
            <a:r>
              <a:rPr lang="en-US" sz="1400"/>
              <a:t>t</a:t>
            </a:r>
            <a:r>
              <a:rPr lang="cs-CZ" sz="1400"/>
              <a:t>ří</a:t>
            </a:r>
            <a:r>
              <a:rPr lang="en-US" sz="1400"/>
              <a:t>dy </a:t>
            </a:r>
            <a:r>
              <a:rPr lang="cs-CZ" sz="1400"/>
              <a:t>na AbstractNum</a:t>
            </a:r>
            <a:r>
              <a:rPr lang="en-US" sz="1400"/>
              <a:t>&amp;</a:t>
            </a:r>
            <a:endParaRPr lang="cs-CZ" sz="1400"/>
          </a:p>
        </p:txBody>
      </p:sp>
    </p:spTree>
    <p:extLst>
      <p:ext uri="{BB962C8B-B14F-4D97-AF65-F5344CB8AC3E}">
        <p14:creationId xmlns:p14="http://schemas.microsoft.com/office/powerpoint/2010/main" val="2749070318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/>
              <a:t>P</a:t>
            </a:r>
            <a:r>
              <a:rPr lang="en-US" dirty="0"/>
              <a:t>DS</a:t>
            </a:r>
            <a:r>
              <a:rPr lang="cs-CZ" dirty="0"/>
              <a:t> - zrušení abstraktnosti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250825" y="1268413"/>
            <a:ext cx="8650288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None/>
            </a:pPr>
            <a:r>
              <a:rPr lang="en-US" sz="2000" dirty="0"/>
              <a:t>Je to </a:t>
            </a:r>
            <a:r>
              <a:rPr lang="cs-CZ" sz="2000" dirty="0"/>
              <a:t>už teď </a:t>
            </a:r>
            <a:r>
              <a:rPr lang="en-US" sz="2000" dirty="0" err="1"/>
              <a:t>spr</a:t>
            </a:r>
            <a:r>
              <a:rPr lang="cs-CZ" sz="2000" dirty="0"/>
              <a:t>ávně?</a:t>
            </a:r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cs-CZ" sz="2000" dirty="0"/>
              <a:t>Není </a:t>
            </a:r>
            <a:r>
              <a:rPr lang="en-US" sz="2000" dirty="0"/>
              <a:t>!!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800" dirty="0"/>
              <a:t>AbstractNum je abstraktní třída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800" dirty="0"/>
              <a:t>nelze instanciovat (vytvořit objekt)</a:t>
            </a:r>
            <a:endParaRPr lang="en-US" sz="1800" dirty="0"/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800" dirty="0"/>
              <a:t>neprojde kompilátorem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endParaRPr lang="en-US" sz="1800" dirty="0"/>
          </a:p>
        </p:txBody>
      </p:sp>
      <p:sp>
        <p:nvSpPr>
          <p:cNvPr id="16389" name="AutoShape 5"/>
          <p:cNvSpPr>
            <a:spLocks noChangeArrowheads="1"/>
          </p:cNvSpPr>
          <p:nvPr/>
        </p:nvSpPr>
        <p:spPr bwMode="auto">
          <a:xfrm>
            <a:off x="5940425" y="6237288"/>
            <a:ext cx="2232025" cy="360362"/>
          </a:xfrm>
          <a:prstGeom prst="wedgeRoundRectCallout">
            <a:avLst>
              <a:gd name="adj1" fmla="val -35917"/>
              <a:gd name="adj2" fmla="val -12556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/>
              <a:t>je to už teď správně ??</a:t>
            </a: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611188" y="3716338"/>
            <a:ext cx="4464050" cy="1887537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Seznam&amp; Seznam::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operator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=( const Seznam&amp; s)</a:t>
            </a:r>
          </a:p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{</a:t>
            </a: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for(int i=0;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i&lt;n;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++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i)</a:t>
            </a: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  delete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pole[i];</a:t>
            </a: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for(int i=0;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i&lt;s.n;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++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i)</a:t>
            </a: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pole[i] = 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new AbstractNum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( *s.pole[i]);</a:t>
            </a: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n = s.n;</a:t>
            </a:r>
          </a:p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  return *this</a:t>
            </a:r>
          </a:p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}</a:t>
            </a:r>
          </a:p>
        </p:txBody>
      </p:sp>
      <p:sp>
        <p:nvSpPr>
          <p:cNvPr id="16391" name="Text Box 9"/>
          <p:cNvSpPr txBox="1">
            <a:spLocks noChangeArrowheads="1"/>
          </p:cNvSpPr>
          <p:nvPr/>
        </p:nvSpPr>
        <p:spPr bwMode="auto">
          <a:xfrm>
            <a:off x="5724525" y="1557338"/>
            <a:ext cx="2952750" cy="1093787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class AbstractNum {</a:t>
            </a:r>
          </a:p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public:</a:t>
            </a:r>
          </a:p>
          <a:p>
            <a:pPr algn="l"/>
            <a:r>
              <a:rPr lang="cs-CZ" sz="1300" b="1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 b="1">
                <a:latin typeface="Courier New" pitchFamily="49" charset="0"/>
                <a:ea typeface="Times New Roman" charset="0"/>
                <a:cs typeface="Courier New" pitchFamily="49" charset="0"/>
              </a:rPr>
              <a:t>virtual void print()</a:t>
            </a:r>
            <a:r>
              <a:rPr lang="cs-CZ" sz="1300" b="1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 b="1">
                <a:latin typeface="Courier New" pitchFamily="49" charset="0"/>
                <a:ea typeface="Times New Roman" charset="0"/>
                <a:cs typeface="Courier New" pitchFamily="49" charset="0"/>
              </a:rPr>
              <a:t>{};</a:t>
            </a: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virtual ~AbstractNum() {}</a:t>
            </a:r>
          </a:p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};</a:t>
            </a:r>
            <a:endParaRPr lang="cs-CZ" sz="1300">
              <a:latin typeface="Courier New" pitchFamily="49" charset="0"/>
              <a:ea typeface="Times New Roman" charset="0"/>
              <a:cs typeface="Courier New" pitchFamily="49" charset="0"/>
            </a:endParaRPr>
          </a:p>
        </p:txBody>
      </p:sp>
      <p:sp>
        <p:nvSpPr>
          <p:cNvPr id="16392" name="AutoShape 10"/>
          <p:cNvSpPr>
            <a:spLocks noChangeArrowheads="1"/>
          </p:cNvSpPr>
          <p:nvPr/>
        </p:nvSpPr>
        <p:spPr bwMode="auto">
          <a:xfrm>
            <a:off x="5334000" y="3500438"/>
            <a:ext cx="3198813" cy="576262"/>
          </a:xfrm>
          <a:prstGeom prst="wedgeRoundRectCallout">
            <a:avLst>
              <a:gd name="adj1" fmla="val -31862"/>
              <a:gd name="adj2" fmla="val -265761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en-US" sz="1400" i="1" dirty="0" err="1">
                <a:solidFill>
                  <a:srgbClr val="0033CC"/>
                </a:solidFill>
              </a:rPr>
              <a:t>psychicky</a:t>
            </a:r>
            <a:r>
              <a:rPr lang="en-US" sz="1400" i="1" dirty="0">
                <a:solidFill>
                  <a:srgbClr val="0033CC"/>
                </a:solidFill>
              </a:rPr>
              <a:t> </a:t>
            </a:r>
            <a:r>
              <a:rPr lang="en-US" sz="1400" i="1" dirty="0" err="1">
                <a:solidFill>
                  <a:srgbClr val="0033CC"/>
                </a:solidFill>
              </a:rPr>
              <a:t>zdeptan</a:t>
            </a:r>
            <a:r>
              <a:rPr lang="cs-CZ" sz="1400" i="1" dirty="0">
                <a:solidFill>
                  <a:srgbClr val="0033CC"/>
                </a:solidFill>
              </a:rPr>
              <a:t>ý programátor:</a:t>
            </a:r>
            <a:br>
              <a:rPr lang="cs-CZ" sz="1400" i="1" dirty="0">
                <a:solidFill>
                  <a:srgbClr val="0033CC"/>
                </a:solidFill>
              </a:rPr>
            </a:br>
            <a:r>
              <a:rPr lang="cs-CZ" sz="1400" dirty="0"/>
              <a:t>tak tu abstraktnost odstraníme</a:t>
            </a:r>
            <a:r>
              <a:rPr lang="en-US" sz="1400" dirty="0"/>
              <a:t>!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472002857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ChangeArrowheads="1"/>
          </p:cNvSpPr>
          <p:nvPr/>
        </p:nvSpPr>
        <p:spPr bwMode="auto">
          <a:xfrm>
            <a:off x="250825" y="1268413"/>
            <a:ext cx="8650288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None/>
            </a:pPr>
            <a:r>
              <a:rPr lang="en-US" sz="2000" dirty="0"/>
              <a:t>Je to </a:t>
            </a:r>
            <a:r>
              <a:rPr lang="cs-CZ" sz="2000" dirty="0"/>
              <a:t>už teď </a:t>
            </a:r>
            <a:r>
              <a:rPr lang="en-US" sz="2000" dirty="0" err="1"/>
              <a:t>spr</a:t>
            </a:r>
            <a:r>
              <a:rPr lang="cs-CZ" sz="2000" dirty="0"/>
              <a:t>ávně?</a:t>
            </a:r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cs-CZ" sz="2000" dirty="0"/>
              <a:t>Není </a:t>
            </a:r>
            <a:r>
              <a:rPr lang="en-US" sz="2000" dirty="0"/>
              <a:t>!!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en-US" sz="1800" dirty="0" err="1"/>
              <a:t>vytvo</a:t>
            </a:r>
            <a:r>
              <a:rPr lang="cs-CZ" sz="1800" dirty="0"/>
              <a:t>ří</a:t>
            </a:r>
            <a:r>
              <a:rPr lang="en-US" sz="1800" dirty="0"/>
              <a:t> se </a:t>
            </a:r>
            <a:r>
              <a:rPr lang="en-US" sz="1800" dirty="0" err="1"/>
              <a:t>pouze</a:t>
            </a:r>
            <a:r>
              <a:rPr lang="en-US" sz="1800" dirty="0"/>
              <a:t> </a:t>
            </a:r>
            <a:r>
              <a:rPr lang="cs-CZ" sz="1800" dirty="0"/>
              <a:t>část objektu - společný předek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800" dirty="0"/>
              <a:t>mnohem horší chyba než předchozí případ</a:t>
            </a:r>
            <a:endParaRPr lang="en-US" sz="1800" dirty="0"/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800" dirty="0"/>
              <a:t>projde kompilátorem, nespadne, ale dělá </a:t>
            </a:r>
            <a:r>
              <a:rPr lang="cs-CZ" sz="1800" dirty="0">
                <a:solidFill>
                  <a:schemeClr val="hlink"/>
                </a:solidFill>
              </a:rPr>
              <a:t>nesmysly</a:t>
            </a:r>
            <a:r>
              <a:rPr lang="en-US" sz="1800" dirty="0"/>
              <a:t>!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en-US" sz="1800" dirty="0">
                <a:solidFill>
                  <a:schemeClr val="tx2"/>
                </a:solidFill>
              </a:rPr>
              <a:t>slicing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endParaRPr lang="en-US" sz="800" dirty="0">
              <a:solidFill>
                <a:schemeClr val="tx2"/>
              </a:solidFill>
            </a:endParaRPr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en-US" sz="2000" dirty="0"/>
              <a:t>Co s t</a:t>
            </a:r>
            <a:r>
              <a:rPr lang="cs-CZ" sz="2000" dirty="0"/>
              <a:t>ím?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800" dirty="0"/>
              <a:t>když je skutečná hodnota IntNum - vytvořit IntNum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800" dirty="0"/>
              <a:t>když je skutečná hodnota DoubleNum - vytvořit doubleNum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endParaRPr lang="cs-CZ" sz="1800" dirty="0"/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endParaRPr lang="en-US" sz="1800" dirty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/>
              <a:t>P</a:t>
            </a:r>
            <a:r>
              <a:rPr lang="en-US" dirty="0"/>
              <a:t>DS</a:t>
            </a:r>
            <a:r>
              <a:rPr lang="cs-CZ" dirty="0"/>
              <a:t> - vytvoření správných typů</a:t>
            </a:r>
          </a:p>
        </p:txBody>
      </p:sp>
      <p:sp>
        <p:nvSpPr>
          <p:cNvPr id="17413" name="Text Box 9"/>
          <p:cNvSpPr txBox="1">
            <a:spLocks noChangeArrowheads="1"/>
          </p:cNvSpPr>
          <p:nvPr/>
        </p:nvSpPr>
        <p:spPr bwMode="auto">
          <a:xfrm>
            <a:off x="7308850" y="1412875"/>
            <a:ext cx="1296988" cy="5334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r>
              <a:rPr lang="en-US" sz="1400" b="1" i="1">
                <a:latin typeface="Courier New" pitchFamily="49" charset="0"/>
              </a:rPr>
              <a:t>IN</a:t>
            </a:r>
            <a:endParaRPr lang="en-US" sz="1400" b="1" i="1" noProof="1">
              <a:latin typeface="Courier New" pitchFamily="49" charset="0"/>
            </a:endParaRPr>
          </a:p>
        </p:txBody>
      </p:sp>
      <p:sp>
        <p:nvSpPr>
          <p:cNvPr id="17414" name="Text Box 10"/>
          <p:cNvSpPr txBox="1">
            <a:spLocks noChangeArrowheads="1"/>
          </p:cNvSpPr>
          <p:nvPr/>
        </p:nvSpPr>
        <p:spPr bwMode="auto">
          <a:xfrm>
            <a:off x="8245475" y="1557338"/>
            <a:ext cx="304800" cy="2286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/>
          <a:p>
            <a:pPr algn="l">
              <a:spcBef>
                <a:spcPct val="50000"/>
              </a:spcBef>
            </a:pPr>
            <a:r>
              <a:rPr lang="en-US" sz="1400" b="1">
                <a:latin typeface="Courier New" pitchFamily="49" charset="0"/>
              </a:rPr>
              <a:t>x</a:t>
            </a:r>
            <a:endParaRPr lang="en-US" sz="1400" b="1" noProof="1">
              <a:latin typeface="Courier New" pitchFamily="49" charset="0"/>
            </a:endParaRPr>
          </a:p>
        </p:txBody>
      </p:sp>
      <p:sp>
        <p:nvSpPr>
          <p:cNvPr id="17415" name="Text Box 11"/>
          <p:cNvSpPr txBox="1">
            <a:spLocks noChangeArrowheads="1"/>
          </p:cNvSpPr>
          <p:nvPr/>
        </p:nvSpPr>
        <p:spPr bwMode="auto">
          <a:xfrm>
            <a:off x="7597775" y="1484313"/>
            <a:ext cx="574675" cy="381000"/>
          </a:xfrm>
          <a:prstGeom prst="rect">
            <a:avLst/>
          </a:prstGeom>
          <a:noFill/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r>
              <a:rPr lang="en-US" sz="1400" b="1" i="1">
                <a:latin typeface="Courier New" pitchFamily="49" charset="0"/>
              </a:rPr>
              <a:t>AN</a:t>
            </a:r>
            <a:endParaRPr lang="en-US" sz="1400" b="1" i="1" noProof="1">
              <a:latin typeface="Courier New" pitchFamily="49" charset="0"/>
            </a:endParaRPr>
          </a:p>
        </p:txBody>
      </p:sp>
      <p:sp>
        <p:nvSpPr>
          <p:cNvPr id="17416" name="Rectangle 12"/>
          <p:cNvSpPr>
            <a:spLocks noChangeArrowheads="1"/>
          </p:cNvSpPr>
          <p:nvPr/>
        </p:nvSpPr>
        <p:spPr bwMode="auto">
          <a:xfrm>
            <a:off x="7885113" y="1628775"/>
            <a:ext cx="152400" cy="152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7417" name="Line 13"/>
          <p:cNvSpPr>
            <a:spLocks noChangeShapeType="1"/>
          </p:cNvSpPr>
          <p:nvPr/>
        </p:nvSpPr>
        <p:spPr bwMode="auto">
          <a:xfrm>
            <a:off x="7956550" y="177323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cs-CZ"/>
          </a:p>
        </p:txBody>
      </p:sp>
      <p:sp>
        <p:nvSpPr>
          <p:cNvPr id="17418" name="Text Box 14"/>
          <p:cNvSpPr txBox="1">
            <a:spLocks noChangeArrowheads="1"/>
          </p:cNvSpPr>
          <p:nvPr/>
        </p:nvSpPr>
        <p:spPr bwMode="auto">
          <a:xfrm>
            <a:off x="7596188" y="2781300"/>
            <a:ext cx="574675" cy="381000"/>
          </a:xfrm>
          <a:prstGeom prst="rect">
            <a:avLst/>
          </a:prstGeom>
          <a:noFill/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r>
              <a:rPr lang="en-US" sz="1400" b="1" i="1">
                <a:latin typeface="Courier New" pitchFamily="49" charset="0"/>
              </a:rPr>
              <a:t>AN</a:t>
            </a:r>
            <a:endParaRPr lang="en-US" sz="1400" b="1" i="1" noProof="1">
              <a:latin typeface="Courier New" pitchFamily="49" charset="0"/>
            </a:endParaRPr>
          </a:p>
        </p:txBody>
      </p:sp>
      <p:sp>
        <p:nvSpPr>
          <p:cNvPr id="17419" name="Rectangle 15"/>
          <p:cNvSpPr>
            <a:spLocks noChangeArrowheads="1"/>
          </p:cNvSpPr>
          <p:nvPr/>
        </p:nvSpPr>
        <p:spPr bwMode="auto">
          <a:xfrm>
            <a:off x="7883525" y="2925763"/>
            <a:ext cx="152400" cy="152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7420" name="Line 16"/>
          <p:cNvSpPr>
            <a:spLocks noChangeShapeType="1"/>
          </p:cNvSpPr>
          <p:nvPr/>
        </p:nvSpPr>
        <p:spPr bwMode="auto">
          <a:xfrm>
            <a:off x="7812088" y="2205038"/>
            <a:ext cx="0" cy="431800"/>
          </a:xfrm>
          <a:prstGeom prst="line">
            <a:avLst/>
          </a:prstGeom>
          <a:noFill/>
          <a:ln w="50800" cmpd="dbl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17421" name="Line 17"/>
          <p:cNvSpPr>
            <a:spLocks noChangeShapeType="1"/>
          </p:cNvSpPr>
          <p:nvPr/>
        </p:nvSpPr>
        <p:spPr bwMode="auto">
          <a:xfrm>
            <a:off x="7956550" y="306863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cs-CZ"/>
          </a:p>
        </p:txBody>
      </p:sp>
      <p:sp>
        <p:nvSpPr>
          <p:cNvPr id="17422" name="Line 18"/>
          <p:cNvSpPr>
            <a:spLocks noChangeShapeType="1"/>
          </p:cNvSpPr>
          <p:nvPr/>
        </p:nvSpPr>
        <p:spPr bwMode="auto">
          <a:xfrm>
            <a:off x="7956550" y="2997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cs-CZ"/>
          </a:p>
        </p:txBody>
      </p:sp>
      <p:sp>
        <p:nvSpPr>
          <p:cNvPr id="17423" name="Text Box 19"/>
          <p:cNvSpPr txBox="1">
            <a:spLocks noChangeArrowheads="1"/>
          </p:cNvSpPr>
          <p:nvPr/>
        </p:nvSpPr>
        <p:spPr bwMode="auto">
          <a:xfrm>
            <a:off x="611188" y="4797425"/>
            <a:ext cx="3455987" cy="149066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class AbstractNum {</a:t>
            </a:r>
          </a:p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public:</a:t>
            </a:r>
            <a:endParaRPr lang="cs-CZ" sz="130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300" b="1">
                <a:latin typeface="Courier New" pitchFamily="49" charset="0"/>
                <a:ea typeface="Times New Roman" charset="0"/>
                <a:cs typeface="Courier New" pitchFamily="49" charset="0"/>
              </a:rPr>
              <a:t>  enum </a:t>
            </a:r>
            <a:r>
              <a:rPr lang="en-US" sz="1300" b="1">
                <a:latin typeface="Courier New" pitchFamily="49" charset="0"/>
                <a:ea typeface="Times New Roman" charset="0"/>
                <a:cs typeface="Courier New" pitchFamily="49" charset="0"/>
              </a:rPr>
              <a:t>T { T_INT, T_DOUBLE, ...};</a:t>
            </a:r>
          </a:p>
          <a:p>
            <a:pPr algn="l"/>
            <a:r>
              <a:rPr lang="en-US" sz="1300" b="1">
                <a:latin typeface="Courier New" pitchFamily="49" charset="0"/>
                <a:ea typeface="Times New Roman" charset="0"/>
                <a:cs typeface="Courier New" pitchFamily="49" charset="0"/>
              </a:rPr>
              <a:t>  virtual T get_t() const;</a:t>
            </a: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virtual void print()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=0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;</a:t>
            </a: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virtual ~AbstractNum() {}</a:t>
            </a:r>
          </a:p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};</a:t>
            </a:r>
            <a:endParaRPr lang="cs-CZ" sz="1300">
              <a:latin typeface="Courier New" pitchFamily="49" charset="0"/>
              <a:ea typeface="Times New Roman" charset="0"/>
              <a:cs typeface="Courier New" pitchFamily="49" charset="0"/>
            </a:endParaRPr>
          </a:p>
        </p:txBody>
      </p:sp>
      <p:sp>
        <p:nvSpPr>
          <p:cNvPr id="17424" name="Text Box 20"/>
          <p:cNvSpPr txBox="1">
            <a:spLocks noChangeArrowheads="1"/>
          </p:cNvSpPr>
          <p:nvPr/>
        </p:nvSpPr>
        <p:spPr bwMode="auto">
          <a:xfrm>
            <a:off x="4932363" y="4797425"/>
            <a:ext cx="3673475" cy="1093788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switch( 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s.pole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[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]-&gt;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get_t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()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) {</a:t>
            </a:r>
          </a:p>
          <a:p>
            <a:pPr algn="l"/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case 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AbstraktNum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::T_INT:</a:t>
            </a:r>
          </a:p>
          <a:p>
            <a:pPr algn="l"/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 pole[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] = new 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IntNum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(*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s.pole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[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]);</a:t>
            </a:r>
          </a:p>
          <a:p>
            <a:pPr algn="l"/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 break;</a:t>
            </a:r>
          </a:p>
          <a:p>
            <a:pPr algn="l"/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...</a:t>
            </a:r>
            <a:endParaRPr lang="cs-CZ" sz="1300" dirty="0">
              <a:latin typeface="Courier New" pitchFamily="49" charset="0"/>
              <a:ea typeface="Times New Roman" charset="0"/>
              <a:cs typeface="Courier New" pitchFamily="49" charset="0"/>
            </a:endParaRPr>
          </a:p>
        </p:txBody>
      </p:sp>
      <p:sp>
        <p:nvSpPr>
          <p:cNvPr id="17425" name="AutoShape 21"/>
          <p:cNvSpPr>
            <a:spLocks noChangeArrowheads="1"/>
          </p:cNvSpPr>
          <p:nvPr/>
        </p:nvSpPr>
        <p:spPr bwMode="auto">
          <a:xfrm>
            <a:off x="5940425" y="6237288"/>
            <a:ext cx="2232025" cy="360362"/>
          </a:xfrm>
          <a:prstGeom prst="wedgeRoundRectCallout">
            <a:avLst>
              <a:gd name="adj1" fmla="val -36773"/>
              <a:gd name="adj2" fmla="val -30616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/>
              <a:t>je to už teď správně ??</a:t>
            </a:r>
          </a:p>
        </p:txBody>
      </p:sp>
      <p:pic>
        <p:nvPicPr>
          <p:cNvPr id="17426" name="Picture 22" descr="pork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3124200"/>
            <a:ext cx="72390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6762105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/>
              <a:t>P</a:t>
            </a:r>
            <a:r>
              <a:rPr lang="en-US" dirty="0"/>
              <a:t>DS</a:t>
            </a:r>
            <a:r>
              <a:rPr lang="cs-CZ" dirty="0"/>
              <a:t> - vytvoření správných typů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228600" y="1143000"/>
            <a:ext cx="8650288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None/>
            </a:pPr>
            <a:r>
              <a:rPr lang="en-US" sz="2000" dirty="0"/>
              <a:t>Je to </a:t>
            </a:r>
            <a:r>
              <a:rPr lang="cs-CZ" sz="2000" dirty="0"/>
              <a:t>už teď </a:t>
            </a:r>
            <a:r>
              <a:rPr lang="en-US" sz="2000" dirty="0" err="1"/>
              <a:t>spr</a:t>
            </a:r>
            <a:r>
              <a:rPr lang="cs-CZ" sz="2000" dirty="0"/>
              <a:t>ávně?</a:t>
            </a:r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en-US" sz="2000" dirty="0" err="1"/>
              <a:t>Nooo</a:t>
            </a:r>
            <a:r>
              <a:rPr lang="en-US" sz="2000" dirty="0"/>
              <a:t>..... d</a:t>
            </a:r>
            <a:r>
              <a:rPr lang="cs-CZ" sz="2000" dirty="0"/>
              <a:t>ělá to to</a:t>
            </a:r>
            <a:r>
              <a:rPr lang="en-US" sz="2000" dirty="0"/>
              <a:t>,</a:t>
            </a:r>
            <a:r>
              <a:rPr lang="cs-CZ" sz="2000" dirty="0"/>
              <a:t> co má, ale ...</a:t>
            </a:r>
            <a:endParaRPr lang="en-US" sz="2000" dirty="0"/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800" dirty="0"/>
              <a:t>je to ošklivé - těžko rozšiřitelné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800" dirty="0"/>
              <a:t>přidání nového typu vyžaduje zásah do impl</a:t>
            </a:r>
            <a:r>
              <a:rPr lang="en-US" sz="1800" dirty="0"/>
              <a:t>.</a:t>
            </a:r>
            <a:r>
              <a:rPr lang="cs-CZ" sz="1800" dirty="0"/>
              <a:t> společného předka</a:t>
            </a:r>
            <a:r>
              <a:rPr lang="en-US" sz="1800" dirty="0"/>
              <a:t>!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en-US" sz="1800" dirty="0" err="1"/>
              <a:t>nav</a:t>
            </a:r>
            <a:r>
              <a:rPr lang="cs-CZ" sz="1800" dirty="0"/>
              <a:t>í</a:t>
            </a:r>
            <a:r>
              <a:rPr lang="en-US" sz="1800" dirty="0"/>
              <a:t>c </a:t>
            </a:r>
            <a:r>
              <a:rPr lang="en-US" sz="1800" dirty="0" err="1"/>
              <a:t>syntaktick</a:t>
            </a:r>
            <a:r>
              <a:rPr lang="cs-CZ" sz="1800" dirty="0"/>
              <a:t>á</a:t>
            </a:r>
            <a:r>
              <a:rPr lang="en-US" sz="1800" dirty="0"/>
              <a:t> </a:t>
            </a:r>
            <a:r>
              <a:rPr lang="en-US" sz="1800" dirty="0" err="1"/>
              <a:t>chyba</a:t>
            </a:r>
            <a:endParaRPr lang="cs-CZ" sz="1800" dirty="0"/>
          </a:p>
          <a:p>
            <a:pPr marL="1143000" lvl="3" indent="-190500" algn="l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</a:pPr>
            <a:r>
              <a:rPr lang="cs-CZ" sz="1800" dirty="0"/>
              <a:t>předka nelze automaticky konvertovat na potomka</a:t>
            </a:r>
          </a:p>
          <a:p>
            <a:pPr marL="1143000" lvl="3" indent="-190500" algn="l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</a:pPr>
            <a:r>
              <a:rPr lang="en-US" sz="1600" dirty="0"/>
              <a:t>new </a:t>
            </a:r>
            <a:r>
              <a:rPr lang="en-US" sz="1600" dirty="0" err="1"/>
              <a:t>IntNum</a:t>
            </a:r>
            <a:r>
              <a:rPr lang="en-US" sz="1600" dirty="0"/>
              <a:t>(*</a:t>
            </a:r>
            <a:r>
              <a:rPr lang="en-US" sz="1600" dirty="0" err="1"/>
              <a:t>s.pole</a:t>
            </a:r>
            <a:r>
              <a:rPr lang="en-US" sz="1600" dirty="0"/>
              <a:t>[</a:t>
            </a:r>
            <a:r>
              <a:rPr lang="en-US" sz="1600" dirty="0" err="1"/>
              <a:t>i</a:t>
            </a:r>
            <a:r>
              <a:rPr lang="en-US" sz="1600" dirty="0"/>
              <a:t>])</a:t>
            </a:r>
            <a:r>
              <a:rPr lang="cs-CZ" sz="1600" dirty="0"/>
              <a:t> - skutečný parametr typu AbstractNum</a:t>
            </a:r>
            <a:r>
              <a:rPr lang="en-US" sz="1600" dirty="0"/>
              <a:t>&amp;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en-US" sz="1600" dirty="0" err="1"/>
              <a:t>konverze</a:t>
            </a:r>
            <a:endParaRPr lang="en-US" sz="1600" dirty="0"/>
          </a:p>
          <a:p>
            <a:pPr marL="1143000" lvl="3" indent="-190500" algn="l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</a:pPr>
            <a:r>
              <a:rPr lang="en-US" sz="1600" dirty="0"/>
              <a:t>new </a:t>
            </a:r>
            <a:r>
              <a:rPr lang="en-US" sz="1600" dirty="0" err="1"/>
              <a:t>IntNum</a:t>
            </a:r>
            <a:r>
              <a:rPr lang="en-US" sz="1600" dirty="0"/>
              <a:t>(* (</a:t>
            </a:r>
            <a:r>
              <a:rPr lang="en-US" sz="1600" dirty="0" err="1"/>
              <a:t>IntNum</a:t>
            </a:r>
            <a:r>
              <a:rPr lang="en-US" sz="1600" dirty="0"/>
              <a:t>*) </a:t>
            </a:r>
            <a:r>
              <a:rPr lang="en-US" sz="1600" dirty="0" err="1"/>
              <a:t>s.pole</a:t>
            </a:r>
            <a:r>
              <a:rPr lang="en-US" sz="1600" dirty="0"/>
              <a:t>[</a:t>
            </a:r>
            <a:r>
              <a:rPr lang="en-US" sz="1600" dirty="0" err="1"/>
              <a:t>i</a:t>
            </a:r>
            <a:r>
              <a:rPr lang="en-US" sz="1600" dirty="0"/>
              <a:t>])</a:t>
            </a:r>
          </a:p>
          <a:p>
            <a:pPr marL="1143000" lvl="3" indent="-190500" algn="l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</a:pPr>
            <a:r>
              <a:rPr lang="en-US" sz="1600" dirty="0"/>
              <a:t>new </a:t>
            </a:r>
            <a:r>
              <a:rPr lang="en-US" sz="1600" dirty="0" err="1"/>
              <a:t>IntNum</a:t>
            </a:r>
            <a:r>
              <a:rPr lang="en-US" sz="1600" dirty="0"/>
              <a:t>( (</a:t>
            </a:r>
            <a:r>
              <a:rPr lang="en-US" sz="1600" dirty="0" err="1"/>
              <a:t>IntNum</a:t>
            </a:r>
            <a:r>
              <a:rPr lang="en-US" sz="1600" dirty="0"/>
              <a:t>&amp;) *</a:t>
            </a:r>
            <a:r>
              <a:rPr lang="en-US" sz="1600" dirty="0" err="1"/>
              <a:t>s.pole</a:t>
            </a:r>
            <a:r>
              <a:rPr lang="en-US" sz="1600" dirty="0"/>
              <a:t>[</a:t>
            </a:r>
            <a:r>
              <a:rPr lang="en-US" sz="1600" dirty="0" err="1"/>
              <a:t>i</a:t>
            </a:r>
            <a:r>
              <a:rPr lang="en-US" sz="1600" dirty="0"/>
              <a:t>])</a:t>
            </a:r>
          </a:p>
          <a:p>
            <a:pPr marL="1143000" lvl="3" indent="-190500" algn="l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</a:pPr>
            <a:endParaRPr lang="en-US" sz="800" dirty="0"/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en-US" sz="1800" dirty="0" err="1"/>
              <a:t>Jak</a:t>
            </a:r>
            <a:r>
              <a:rPr lang="en-US" sz="1800" dirty="0"/>
              <a:t> to </a:t>
            </a:r>
            <a:r>
              <a:rPr lang="en-US" sz="1800" dirty="0" err="1"/>
              <a:t>ud</a:t>
            </a:r>
            <a:r>
              <a:rPr lang="cs-CZ" sz="1800" dirty="0"/>
              <a:t>ě</a:t>
            </a:r>
            <a:r>
              <a:rPr lang="en-US" sz="1800" dirty="0"/>
              <a:t>lat l</a:t>
            </a:r>
            <a:r>
              <a:rPr lang="cs-CZ" sz="1800" dirty="0"/>
              <a:t>é</a:t>
            </a:r>
            <a:r>
              <a:rPr lang="en-US" sz="1800" dirty="0" err="1"/>
              <a:t>pe</a:t>
            </a:r>
            <a:r>
              <a:rPr lang="cs-CZ" sz="1800" dirty="0"/>
              <a:t>?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600" dirty="0"/>
              <a:t>využít mechanismus pozdní vazby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600" dirty="0"/>
              <a:t>každý </a:t>
            </a:r>
            <a:r>
              <a:rPr lang="cs-CZ" sz="1600" b="1" dirty="0"/>
              <a:t>prvek</a:t>
            </a:r>
            <a:r>
              <a:rPr lang="cs-CZ" sz="1600" dirty="0"/>
              <a:t> bude umět </a:t>
            </a:r>
            <a:r>
              <a:rPr lang="cs-CZ" sz="1600" b="1" dirty="0"/>
              <a:t>naklonovat </a:t>
            </a:r>
            <a:r>
              <a:rPr lang="cs-CZ" sz="1600" dirty="0"/>
              <a:t>sám sebe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600" dirty="0"/>
              <a:t>rozhraní v AbstractNum, implementace v IntNum, DoubleNum, ...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600" dirty="0"/>
              <a:t>virtuální klonovací metoda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720627890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/>
              <a:t>P</a:t>
            </a:r>
            <a:r>
              <a:rPr lang="en-US" dirty="0"/>
              <a:t>DS </a:t>
            </a:r>
            <a:r>
              <a:rPr lang="cs-CZ" dirty="0"/>
              <a:t>- klonování</a:t>
            </a:r>
          </a:p>
        </p:txBody>
      </p:sp>
      <p:sp>
        <p:nvSpPr>
          <p:cNvPr id="19459" name="Text Box 5"/>
          <p:cNvSpPr txBox="1">
            <a:spLocks noChangeArrowheads="1"/>
          </p:cNvSpPr>
          <p:nvPr/>
        </p:nvSpPr>
        <p:spPr bwMode="auto">
          <a:xfrm>
            <a:off x="539750" y="1412875"/>
            <a:ext cx="4464050" cy="129222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class AbstractNum {</a:t>
            </a:r>
          </a:p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public:</a:t>
            </a:r>
            <a:endParaRPr lang="cs-CZ" sz="1300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300" b="1">
                <a:latin typeface="Courier New" pitchFamily="49" charset="0"/>
                <a:ea typeface="Times New Roman" charset="0"/>
                <a:cs typeface="Courier New" pitchFamily="49" charset="0"/>
              </a:rPr>
              <a:t>  virtual AbstractNum</a:t>
            </a:r>
            <a:r>
              <a:rPr lang="en-US" sz="1300" b="1">
                <a:latin typeface="Courier New" pitchFamily="49" charset="0"/>
                <a:ea typeface="Times New Roman" charset="0"/>
                <a:cs typeface="Courier New" pitchFamily="49" charset="0"/>
              </a:rPr>
              <a:t>* clone()</a:t>
            </a:r>
            <a:r>
              <a:rPr lang="cs-CZ" sz="1300" b="1">
                <a:latin typeface="Courier New" pitchFamily="49" charset="0"/>
                <a:ea typeface="Times New Roman" charset="0"/>
                <a:cs typeface="Courier New" pitchFamily="49" charset="0"/>
              </a:rPr>
              <a:t> const </a:t>
            </a:r>
            <a:r>
              <a:rPr lang="en-US" sz="1300" b="1">
                <a:latin typeface="Courier New" pitchFamily="49" charset="0"/>
                <a:ea typeface="Times New Roman" charset="0"/>
                <a:cs typeface="Courier New" pitchFamily="49" charset="0"/>
              </a:rPr>
              <a:t>=0;</a:t>
            </a:r>
            <a:endParaRPr lang="cs-CZ" sz="1300" b="1">
              <a:latin typeface="Courier New" pitchFamily="49" charset="0"/>
              <a:ea typeface="Times New Roman" charset="0"/>
              <a:cs typeface="Courier New" pitchFamily="49" charset="0"/>
            </a:endParaRP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virtual void print()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=0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;</a:t>
            </a:r>
          </a:p>
          <a:p>
            <a:pPr algn="l"/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virtual ~AbstractNum() {}</a:t>
            </a:r>
          </a:p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};</a:t>
            </a:r>
            <a:endParaRPr lang="cs-CZ" sz="1300">
              <a:latin typeface="Courier New" pitchFamily="49" charset="0"/>
              <a:ea typeface="Times New Roman" charset="0"/>
              <a:cs typeface="Courier New" pitchFamily="49" charset="0"/>
            </a:endParaRPr>
          </a:p>
        </p:txBody>
      </p:sp>
      <p:sp>
        <p:nvSpPr>
          <p:cNvPr id="19460" name="AutoShape 7"/>
          <p:cNvSpPr>
            <a:spLocks noChangeArrowheads="1"/>
          </p:cNvSpPr>
          <p:nvPr/>
        </p:nvSpPr>
        <p:spPr bwMode="auto">
          <a:xfrm>
            <a:off x="5940425" y="6237288"/>
            <a:ext cx="2232025" cy="360362"/>
          </a:xfrm>
          <a:prstGeom prst="wedgeRoundRectCallout">
            <a:avLst>
              <a:gd name="adj1" fmla="val -36773"/>
              <a:gd name="adj2" fmla="val -30616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/>
              <a:t>je to už teď správně ??</a:t>
            </a:r>
          </a:p>
        </p:txBody>
      </p:sp>
      <p:sp>
        <p:nvSpPr>
          <p:cNvPr id="19461" name="Text Box 8"/>
          <p:cNvSpPr txBox="1">
            <a:spLocks noChangeArrowheads="1"/>
          </p:cNvSpPr>
          <p:nvPr/>
        </p:nvSpPr>
        <p:spPr bwMode="auto">
          <a:xfrm>
            <a:off x="539750" y="2924175"/>
            <a:ext cx="4464050" cy="16891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class 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IntNum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: public 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AbstractNum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{</a:t>
            </a:r>
          </a:p>
          <a:p>
            <a:pPr algn="l"/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public:</a:t>
            </a:r>
          </a:p>
          <a:p>
            <a:pPr algn="l"/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virtual 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AbstractNum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* clone() const</a:t>
            </a:r>
          </a:p>
          <a:p>
            <a:pPr algn="l"/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  { return new </a:t>
            </a:r>
            <a:r>
              <a:rPr lang="en-US" sz="1300" b="1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IntNum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(*this); }</a:t>
            </a:r>
          </a:p>
          <a:p>
            <a:pPr algn="l"/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IntNum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(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x) : x_(x) {}</a:t>
            </a:r>
          </a:p>
          <a:p>
            <a:pPr algn="l"/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private:</a:t>
            </a:r>
          </a:p>
          <a:p>
            <a:pPr algn="l"/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 const 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int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x_;</a:t>
            </a:r>
          </a:p>
          <a:p>
            <a:pPr algn="l"/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};</a:t>
            </a:r>
            <a:endParaRPr lang="cs-CZ" sz="1300" dirty="0">
              <a:latin typeface="Courier New" pitchFamily="49" charset="0"/>
              <a:ea typeface="Times New Roman" charset="0"/>
              <a:cs typeface="Courier New" pitchFamily="49" charset="0"/>
            </a:endParaRPr>
          </a:p>
        </p:txBody>
      </p:sp>
      <p:sp>
        <p:nvSpPr>
          <p:cNvPr id="19462" name="Text Box 9"/>
          <p:cNvSpPr txBox="1">
            <a:spLocks noChangeArrowheads="1"/>
          </p:cNvSpPr>
          <p:nvPr/>
        </p:nvSpPr>
        <p:spPr bwMode="auto">
          <a:xfrm>
            <a:off x="539750" y="4868863"/>
            <a:ext cx="4464050" cy="1093787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Seznam&amp; Seznam::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operator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=( const Seznam&amp; s)</a:t>
            </a:r>
          </a:p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{ ...</a:t>
            </a:r>
          </a:p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  for(int i=0;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i&lt;s.n;</a:t>
            </a:r>
            <a:r>
              <a:rPr lang="cs-CZ" sz="1300">
                <a:latin typeface="Courier New" pitchFamily="49" charset="0"/>
                <a:ea typeface="Times New Roman" charset="0"/>
                <a:cs typeface="Courier New" pitchFamily="49" charset="0"/>
              </a:rPr>
              <a:t> ++</a:t>
            </a:r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i)</a:t>
            </a:r>
          </a:p>
          <a:p>
            <a:pPr algn="l"/>
            <a:r>
              <a:rPr lang="cs-CZ" sz="1300" b="1">
                <a:latin typeface="Courier New" pitchFamily="49" charset="0"/>
                <a:ea typeface="Times New Roman" charset="0"/>
                <a:cs typeface="Courier New" pitchFamily="49" charset="0"/>
              </a:rPr>
              <a:t>    </a:t>
            </a:r>
            <a:r>
              <a:rPr lang="en-US" sz="1300" b="1">
                <a:latin typeface="Courier New" pitchFamily="49" charset="0"/>
                <a:ea typeface="Times New Roman" charset="0"/>
                <a:cs typeface="Courier New" pitchFamily="49" charset="0"/>
              </a:rPr>
              <a:t>pole[i] = s.pole[i]-&gt;clone();</a:t>
            </a:r>
          </a:p>
          <a:p>
            <a:pPr algn="l"/>
            <a:r>
              <a:rPr lang="en-US" sz="1300">
                <a:latin typeface="Courier New" pitchFamily="49" charset="0"/>
                <a:ea typeface="Times New Roman" charset="0"/>
                <a:cs typeface="Courier New" pitchFamily="49" charset="0"/>
              </a:rPr>
              <a:t>  ...</a:t>
            </a:r>
          </a:p>
        </p:txBody>
      </p:sp>
      <p:sp>
        <p:nvSpPr>
          <p:cNvPr id="19463" name="AutoShape 10"/>
          <p:cNvSpPr>
            <a:spLocks noChangeArrowheads="1"/>
          </p:cNvSpPr>
          <p:nvPr/>
        </p:nvSpPr>
        <p:spPr bwMode="auto">
          <a:xfrm>
            <a:off x="5257800" y="1143000"/>
            <a:ext cx="2447925" cy="576263"/>
          </a:xfrm>
          <a:prstGeom prst="wedgeRoundRectCallout">
            <a:avLst>
              <a:gd name="adj1" fmla="val -72373"/>
              <a:gd name="adj2" fmla="val 82101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 algn="ctr"/>
            <a:r>
              <a:rPr lang="en-US" sz="1400" dirty="0" err="1"/>
              <a:t>jednotn</a:t>
            </a:r>
            <a:r>
              <a:rPr lang="cs-CZ" sz="1400" dirty="0"/>
              <a:t>é</a:t>
            </a:r>
            <a:r>
              <a:rPr lang="en-US" sz="1400" dirty="0"/>
              <a:t> </a:t>
            </a:r>
            <a:r>
              <a:rPr lang="en-US" sz="1400" dirty="0" err="1"/>
              <a:t>rozhran</a:t>
            </a:r>
            <a:r>
              <a:rPr lang="cs-CZ" sz="1400" dirty="0"/>
              <a:t>í</a:t>
            </a:r>
          </a:p>
          <a:p>
            <a:pPr algn="ctr"/>
            <a:r>
              <a:rPr lang="en-US" sz="1400" dirty="0" err="1"/>
              <a:t>na</a:t>
            </a:r>
            <a:r>
              <a:rPr lang="en-US" sz="1400" dirty="0"/>
              <a:t> </a:t>
            </a:r>
            <a:r>
              <a:rPr lang="en-US" sz="1400" dirty="0" err="1"/>
              <a:t>klonovac</a:t>
            </a:r>
            <a:r>
              <a:rPr lang="cs-CZ" sz="1400" dirty="0"/>
              <a:t>í</a:t>
            </a:r>
            <a:r>
              <a:rPr lang="en-US" sz="1400" dirty="0"/>
              <a:t> </a:t>
            </a:r>
            <a:r>
              <a:rPr lang="en-US" sz="1400" dirty="0" err="1"/>
              <a:t>funkce</a:t>
            </a:r>
            <a:endParaRPr lang="cs-CZ" sz="1400" dirty="0"/>
          </a:p>
        </p:txBody>
      </p:sp>
      <p:sp>
        <p:nvSpPr>
          <p:cNvPr id="19464" name="AutoShape 11"/>
          <p:cNvSpPr>
            <a:spLocks noChangeArrowheads="1"/>
          </p:cNvSpPr>
          <p:nvPr/>
        </p:nvSpPr>
        <p:spPr bwMode="auto">
          <a:xfrm>
            <a:off x="5257800" y="2590800"/>
            <a:ext cx="3543300" cy="762000"/>
          </a:xfrm>
          <a:prstGeom prst="wedgeRoundRectCallout">
            <a:avLst>
              <a:gd name="adj1" fmla="val -119080"/>
              <a:gd name="adj2" fmla="val 53433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 algn="ctr"/>
            <a:r>
              <a:rPr lang="en-US" sz="1200" dirty="0"/>
              <a:t>star</a:t>
            </a:r>
            <a:r>
              <a:rPr lang="cs-CZ" sz="1200" dirty="0"/>
              <a:t>ší</a:t>
            </a:r>
            <a:r>
              <a:rPr lang="en-US" sz="1200" dirty="0"/>
              <a:t> </a:t>
            </a:r>
            <a:r>
              <a:rPr lang="en-US" sz="1200" dirty="0" err="1"/>
              <a:t>norma</a:t>
            </a:r>
            <a:r>
              <a:rPr lang="cs-CZ" sz="1200" dirty="0"/>
              <a:t>:</a:t>
            </a:r>
            <a:r>
              <a:rPr lang="en-US" sz="1400" dirty="0"/>
              <a:t> </a:t>
            </a:r>
            <a:r>
              <a:rPr lang="cs-CZ" sz="1200" dirty="0"/>
              <a:t>musí být typu AbstractNum</a:t>
            </a:r>
            <a:r>
              <a:rPr lang="en-US" sz="1200" dirty="0"/>
              <a:t>*</a:t>
            </a:r>
            <a:endParaRPr lang="cs-CZ" sz="1200" dirty="0"/>
          </a:p>
          <a:p>
            <a:pPr algn="ctr"/>
            <a:r>
              <a:rPr lang="cs-CZ" sz="1200" dirty="0"/>
              <a:t>jinak by to nebyla stejná virt. metoda</a:t>
            </a:r>
          </a:p>
          <a:p>
            <a:pPr algn="ctr"/>
            <a:r>
              <a:rPr lang="cs-CZ" sz="1200" dirty="0"/>
              <a:t>od 0x11: kovariantní návratový typ povolen</a:t>
            </a:r>
          </a:p>
        </p:txBody>
      </p:sp>
      <p:sp>
        <p:nvSpPr>
          <p:cNvPr id="19465" name="AutoShape 12"/>
          <p:cNvSpPr>
            <a:spLocks noChangeArrowheads="1"/>
          </p:cNvSpPr>
          <p:nvPr/>
        </p:nvSpPr>
        <p:spPr bwMode="auto">
          <a:xfrm>
            <a:off x="5219700" y="4508500"/>
            <a:ext cx="1409700" cy="360363"/>
          </a:xfrm>
          <a:prstGeom prst="wedgeRoundRectCallout">
            <a:avLst>
              <a:gd name="adj1" fmla="val -181464"/>
              <a:gd name="adj2" fmla="val -259662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/>
              <a:t>IntNum</a:t>
            </a:r>
          </a:p>
        </p:txBody>
      </p:sp>
      <p:sp>
        <p:nvSpPr>
          <p:cNvPr id="19466" name="AutoShape 13"/>
          <p:cNvSpPr>
            <a:spLocks noChangeArrowheads="1"/>
          </p:cNvSpPr>
          <p:nvPr/>
        </p:nvSpPr>
        <p:spPr bwMode="auto">
          <a:xfrm>
            <a:off x="5219700" y="4868863"/>
            <a:ext cx="1409700" cy="360362"/>
          </a:xfrm>
          <a:prstGeom prst="wedgeRoundRectCallout">
            <a:avLst>
              <a:gd name="adj1" fmla="val -211311"/>
              <a:gd name="adj2" fmla="val 135083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 dirty="0"/>
              <a:t>AbstractNum</a:t>
            </a:r>
          </a:p>
        </p:txBody>
      </p:sp>
      <p:sp>
        <p:nvSpPr>
          <p:cNvPr id="19467" name="AutoShape 14"/>
          <p:cNvSpPr>
            <a:spLocks noChangeArrowheads="1"/>
          </p:cNvSpPr>
          <p:nvPr/>
        </p:nvSpPr>
        <p:spPr bwMode="auto">
          <a:xfrm>
            <a:off x="5219700" y="5229225"/>
            <a:ext cx="3598863" cy="576263"/>
          </a:xfrm>
          <a:prstGeom prst="wedgeRoundRectCallout">
            <a:avLst>
              <a:gd name="adj1" fmla="val 14315"/>
              <a:gd name="adj2" fmla="val 22176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 dirty="0"/>
              <a:t>případné posunutí ukazatelů řeší automaticky mechanismus virt. </a:t>
            </a:r>
            <a:r>
              <a:rPr lang="en-US" sz="1400" dirty="0" err="1"/>
              <a:t>metod</a:t>
            </a:r>
            <a:endParaRPr lang="cs-CZ" sz="1400" dirty="0"/>
          </a:p>
        </p:txBody>
      </p:sp>
      <p:sp>
        <p:nvSpPr>
          <p:cNvPr id="19468" name="Text Box 15"/>
          <p:cNvSpPr txBox="1">
            <a:spLocks noChangeArrowheads="1"/>
          </p:cNvSpPr>
          <p:nvPr/>
        </p:nvSpPr>
        <p:spPr bwMode="auto">
          <a:xfrm>
            <a:off x="7164388" y="3933825"/>
            <a:ext cx="1296987" cy="5334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r>
              <a:rPr lang="en-US" sz="1400" b="1" i="1">
                <a:latin typeface="Courier New" pitchFamily="49" charset="0"/>
              </a:rPr>
              <a:t>IN</a:t>
            </a:r>
            <a:endParaRPr lang="en-US" sz="1400" b="1" i="1" noProof="1">
              <a:latin typeface="Courier New" pitchFamily="49" charset="0"/>
            </a:endParaRPr>
          </a:p>
        </p:txBody>
      </p:sp>
      <p:sp>
        <p:nvSpPr>
          <p:cNvPr id="19469" name="Text Box 16"/>
          <p:cNvSpPr txBox="1">
            <a:spLocks noChangeArrowheads="1"/>
          </p:cNvSpPr>
          <p:nvPr/>
        </p:nvSpPr>
        <p:spPr bwMode="auto">
          <a:xfrm>
            <a:off x="8101013" y="4078288"/>
            <a:ext cx="304800" cy="2286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/>
          <a:p>
            <a:pPr algn="l">
              <a:spcBef>
                <a:spcPct val="50000"/>
              </a:spcBef>
            </a:pPr>
            <a:r>
              <a:rPr lang="en-US" sz="1400" b="1">
                <a:latin typeface="Courier New" pitchFamily="49" charset="0"/>
              </a:rPr>
              <a:t>x</a:t>
            </a:r>
            <a:endParaRPr lang="en-US" sz="1400" b="1" noProof="1">
              <a:latin typeface="Courier New" pitchFamily="49" charset="0"/>
            </a:endParaRPr>
          </a:p>
        </p:txBody>
      </p:sp>
      <p:sp>
        <p:nvSpPr>
          <p:cNvPr id="19470" name="Text Box 17"/>
          <p:cNvSpPr txBox="1">
            <a:spLocks noChangeArrowheads="1"/>
          </p:cNvSpPr>
          <p:nvPr/>
        </p:nvSpPr>
        <p:spPr bwMode="auto">
          <a:xfrm>
            <a:off x="7453313" y="4005263"/>
            <a:ext cx="574675" cy="381000"/>
          </a:xfrm>
          <a:prstGeom prst="rect">
            <a:avLst/>
          </a:prstGeom>
          <a:noFill/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r>
              <a:rPr lang="en-US" sz="1400" b="1" i="1">
                <a:latin typeface="Courier New" pitchFamily="49" charset="0"/>
              </a:rPr>
              <a:t>AN</a:t>
            </a:r>
            <a:endParaRPr lang="en-US" sz="1400" b="1" i="1" noProof="1">
              <a:latin typeface="Courier New" pitchFamily="49" charset="0"/>
            </a:endParaRPr>
          </a:p>
        </p:txBody>
      </p:sp>
      <p:sp>
        <p:nvSpPr>
          <p:cNvPr id="19471" name="Rectangle 18"/>
          <p:cNvSpPr>
            <a:spLocks noChangeArrowheads="1"/>
          </p:cNvSpPr>
          <p:nvPr/>
        </p:nvSpPr>
        <p:spPr bwMode="auto">
          <a:xfrm>
            <a:off x="7740650" y="4149725"/>
            <a:ext cx="152400" cy="152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9472" name="Line 19"/>
          <p:cNvSpPr>
            <a:spLocks noChangeShapeType="1"/>
          </p:cNvSpPr>
          <p:nvPr/>
        </p:nvSpPr>
        <p:spPr bwMode="auto">
          <a:xfrm>
            <a:off x="7812088" y="429418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cs-CZ"/>
          </a:p>
        </p:txBody>
      </p:sp>
      <p:sp>
        <p:nvSpPr>
          <p:cNvPr id="19473" name="Line 20"/>
          <p:cNvSpPr>
            <a:spLocks noChangeShapeType="1"/>
          </p:cNvSpPr>
          <p:nvPr/>
        </p:nvSpPr>
        <p:spPr bwMode="auto">
          <a:xfrm flipV="1">
            <a:off x="7235825" y="4365625"/>
            <a:ext cx="215900" cy="360363"/>
          </a:xfrm>
          <a:prstGeom prst="line">
            <a:avLst/>
          </a:prstGeom>
          <a:noFill/>
          <a:ln w="38100">
            <a:solidFill>
              <a:schemeClr val="tx2"/>
            </a:solidFill>
            <a:miter lim="800000"/>
            <a:headEnd/>
            <a:tailEnd type="triangle" w="med" len="lg"/>
          </a:ln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19474" name="Line 21"/>
          <p:cNvSpPr>
            <a:spLocks noChangeShapeType="1"/>
          </p:cNvSpPr>
          <p:nvPr/>
        </p:nvSpPr>
        <p:spPr bwMode="auto">
          <a:xfrm>
            <a:off x="6948488" y="3573463"/>
            <a:ext cx="215900" cy="360362"/>
          </a:xfrm>
          <a:prstGeom prst="line">
            <a:avLst/>
          </a:prstGeom>
          <a:noFill/>
          <a:ln w="38100">
            <a:solidFill>
              <a:schemeClr val="tx2"/>
            </a:solidFill>
            <a:miter lim="800000"/>
            <a:headEnd/>
            <a:tailEnd type="triangle" w="med" len="lg"/>
          </a:ln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1803627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/>
              <a:t>P</a:t>
            </a:r>
            <a:r>
              <a:rPr lang="en-US" dirty="0"/>
              <a:t>DS </a:t>
            </a:r>
            <a:r>
              <a:rPr lang="cs-CZ" dirty="0"/>
              <a:t>- přiřazení sebe sama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250825" y="1268413"/>
            <a:ext cx="8650288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None/>
            </a:pPr>
            <a:r>
              <a:rPr lang="en-US" sz="2000" dirty="0"/>
              <a:t>Je to </a:t>
            </a:r>
            <a:r>
              <a:rPr lang="cs-CZ" sz="2000" dirty="0"/>
              <a:t>už teď </a:t>
            </a:r>
            <a:r>
              <a:rPr lang="en-US" sz="2000" dirty="0" err="1"/>
              <a:t>spr</a:t>
            </a:r>
            <a:r>
              <a:rPr lang="cs-CZ" sz="2000" dirty="0"/>
              <a:t>ávně?</a:t>
            </a:r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cs-CZ" sz="2000" dirty="0"/>
              <a:t>Pořád není </a:t>
            </a:r>
            <a:r>
              <a:rPr lang="en-US" sz="2000" dirty="0"/>
              <a:t>!!!!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en-US" sz="1800" dirty="0"/>
              <a:t>co </a:t>
            </a:r>
            <a:r>
              <a:rPr lang="en-US" sz="1800" dirty="0" err="1"/>
              <a:t>kdy</a:t>
            </a:r>
            <a:r>
              <a:rPr lang="cs-CZ" sz="1800" dirty="0"/>
              <a:t>ž</a:t>
            </a:r>
            <a:r>
              <a:rPr lang="en-US" sz="1800" dirty="0"/>
              <a:t> n</a:t>
            </a:r>
            <a:r>
              <a:rPr lang="cs-CZ" sz="1800" dirty="0"/>
              <a:t>ě</a:t>
            </a:r>
            <a:r>
              <a:rPr lang="en-US" sz="1800" dirty="0" err="1"/>
              <a:t>kdo</a:t>
            </a:r>
            <a:r>
              <a:rPr lang="en-US" sz="1800" dirty="0"/>
              <a:t> </a:t>
            </a:r>
            <a:r>
              <a:rPr lang="en-US" sz="1800" dirty="0" err="1"/>
              <a:t>provede</a:t>
            </a:r>
            <a:r>
              <a:rPr lang="en-US" sz="1800" dirty="0"/>
              <a:t> </a:t>
            </a:r>
            <a:r>
              <a:rPr lang="cs-CZ" sz="1800" dirty="0"/>
              <a:t>s</a:t>
            </a:r>
            <a:r>
              <a:rPr lang="en-US" sz="1800" dirty="0"/>
              <a:t> = s ?</a:t>
            </a:r>
          </a:p>
          <a:p>
            <a:pPr marL="1143000" lvl="3" indent="-190500" algn="l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</a:pPr>
            <a:r>
              <a:rPr lang="en-US" sz="1800" dirty="0" err="1"/>
              <a:t>takhle</a:t>
            </a:r>
            <a:r>
              <a:rPr lang="en-US" sz="1800" dirty="0"/>
              <a:t> </a:t>
            </a:r>
            <a:r>
              <a:rPr lang="en-US" sz="1800" dirty="0" err="1"/>
              <a:t>blb</a:t>
            </a:r>
            <a:r>
              <a:rPr lang="cs-CZ" sz="1800" dirty="0"/>
              <a:t>ě to asi nikdo nenapíše, ale ...</a:t>
            </a:r>
          </a:p>
          <a:p>
            <a:pPr marL="1143000" lvl="3" indent="-190500" algn="l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</a:pPr>
            <a:r>
              <a:rPr lang="cs-CZ" sz="1800" dirty="0"/>
              <a:t>Seznam p</a:t>
            </a:r>
            <a:r>
              <a:rPr lang="en-US" sz="1800" dirty="0"/>
              <a:t>[100];   p[</a:t>
            </a:r>
            <a:r>
              <a:rPr lang="en-US" sz="1800" dirty="0" err="1"/>
              <a:t>i</a:t>
            </a:r>
            <a:r>
              <a:rPr lang="en-US" sz="1800" dirty="0"/>
              <a:t>] = p[j];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en-US" sz="1800" dirty="0" err="1"/>
              <a:t>nejprve</a:t>
            </a:r>
            <a:r>
              <a:rPr lang="en-US" sz="1800" dirty="0"/>
              <a:t> se </a:t>
            </a:r>
            <a:r>
              <a:rPr lang="en-US" sz="1800" dirty="0" err="1"/>
              <a:t>zru</a:t>
            </a:r>
            <a:r>
              <a:rPr lang="cs-CZ" sz="1800" dirty="0"/>
              <a:t>ší všechny prvky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800" dirty="0"/>
              <a:t>... a pak </a:t>
            </a:r>
            <a:r>
              <a:rPr lang="en-US" sz="1800" dirty="0"/>
              <a:t>se kop</a:t>
            </a:r>
            <a:r>
              <a:rPr lang="cs-CZ" sz="1800" dirty="0"/>
              <a:t>írují dealokované bloky</a:t>
            </a:r>
            <a:r>
              <a:rPr lang="en-US" sz="1800" dirty="0"/>
              <a:t>!!!</a:t>
            </a:r>
          </a:p>
          <a:p>
            <a:pPr marL="1143000" lvl="3" indent="-190500" algn="l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</a:pPr>
            <a:r>
              <a:rPr lang="en-US" sz="1800" dirty="0" err="1"/>
              <a:t>ani</a:t>
            </a:r>
            <a:r>
              <a:rPr lang="en-US" sz="1800" dirty="0"/>
              <a:t> </a:t>
            </a:r>
            <a:r>
              <a:rPr lang="en-US" sz="1800" dirty="0" err="1"/>
              <a:t>vynulov</a:t>
            </a:r>
            <a:r>
              <a:rPr lang="cs-CZ" sz="1800" dirty="0"/>
              <a:t>ání ukazatelů moc nepomůže</a:t>
            </a:r>
          </a:p>
          <a:p>
            <a:pPr marL="1143000" lvl="3" indent="-190500" algn="l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</a:pPr>
            <a:r>
              <a:rPr lang="cs-CZ" sz="1800" dirty="0"/>
              <a:t>neokopírovalo by se nic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en-US" sz="1800" dirty="0" err="1"/>
              <a:t>nutn</a:t>
            </a:r>
            <a:r>
              <a:rPr lang="cs-CZ" sz="1800" dirty="0"/>
              <a:t>á ochrana</a:t>
            </a:r>
            <a:r>
              <a:rPr lang="en-US" sz="1800" dirty="0"/>
              <a:t>!</a:t>
            </a:r>
          </a:p>
        </p:txBody>
      </p:sp>
      <p:sp>
        <p:nvSpPr>
          <p:cNvPr id="20485" name="AutoShape 5"/>
          <p:cNvSpPr>
            <a:spLocks noChangeArrowheads="1"/>
          </p:cNvSpPr>
          <p:nvPr/>
        </p:nvSpPr>
        <p:spPr bwMode="auto">
          <a:xfrm>
            <a:off x="5940425" y="6237288"/>
            <a:ext cx="2232025" cy="360362"/>
          </a:xfrm>
          <a:prstGeom prst="wedgeRoundRectCallout">
            <a:avLst>
              <a:gd name="adj1" fmla="val -36773"/>
              <a:gd name="adj2" fmla="val -50440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cs-CZ" sz="1400"/>
              <a:t>je to už teď správně ??</a:t>
            </a: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539750" y="4941888"/>
            <a:ext cx="4464050" cy="89535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&amp; 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::</a:t>
            </a:r>
            <a:r>
              <a:rPr lang="cs-CZ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operator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=( 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const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&amp; s)</a:t>
            </a:r>
          </a:p>
          <a:p>
            <a:pPr algn="l"/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{</a:t>
            </a:r>
          </a:p>
          <a:p>
            <a:pPr algn="l"/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if( this == &amp;</a:t>
            </a:r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s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)  return *this;</a:t>
            </a:r>
          </a:p>
          <a:p>
            <a:pPr algn="l"/>
            <a:r>
              <a:rPr lang="cs-CZ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...</a:t>
            </a:r>
          </a:p>
        </p:txBody>
      </p:sp>
      <p:sp>
        <p:nvSpPr>
          <p:cNvPr id="20487" name="AutoShape 8"/>
          <p:cNvSpPr>
            <a:spLocks noChangeArrowheads="1"/>
          </p:cNvSpPr>
          <p:nvPr/>
        </p:nvSpPr>
        <p:spPr bwMode="auto">
          <a:xfrm>
            <a:off x="5257800" y="5181600"/>
            <a:ext cx="3168650" cy="360362"/>
          </a:xfrm>
          <a:prstGeom prst="wedgeRoundRectCallout">
            <a:avLst>
              <a:gd name="adj1" fmla="val -87636"/>
              <a:gd name="adj2" fmla="val 31103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en-US" sz="1400" dirty="0" err="1"/>
              <a:t>rovnost</a:t>
            </a:r>
            <a:r>
              <a:rPr lang="en-US" sz="1400" dirty="0"/>
              <a:t> </a:t>
            </a:r>
            <a:r>
              <a:rPr lang="en-US" sz="1400" dirty="0" err="1"/>
              <a:t>ukazatel</a:t>
            </a:r>
            <a:r>
              <a:rPr lang="cs-CZ" sz="1400" dirty="0"/>
              <a:t>ů </a:t>
            </a:r>
            <a:r>
              <a:rPr lang="en-US" sz="1400" dirty="0">
                <a:sym typeface="Symbol" pitchFamily="18" charset="2"/>
              </a:rPr>
              <a:t> </a:t>
            </a:r>
            <a:r>
              <a:rPr lang="en-US" sz="1400" dirty="0" err="1">
                <a:sym typeface="Symbol" pitchFamily="18" charset="2"/>
              </a:rPr>
              <a:t>stejn</a:t>
            </a:r>
            <a:r>
              <a:rPr lang="cs-CZ" sz="1400" dirty="0">
                <a:sym typeface="Symbol" pitchFamily="18" charset="2"/>
              </a:rPr>
              <a:t>ý</a:t>
            </a:r>
            <a:r>
              <a:rPr lang="en-US" sz="1400" dirty="0">
                <a:sym typeface="Symbol" pitchFamily="18" charset="2"/>
              </a:rPr>
              <a:t> </a:t>
            </a:r>
            <a:r>
              <a:rPr lang="en-US" sz="1400" dirty="0" err="1">
                <a:sym typeface="Symbol" pitchFamily="18" charset="2"/>
              </a:rPr>
              <a:t>objekt</a:t>
            </a:r>
            <a:endParaRPr lang="en-US" sz="1400" dirty="0">
              <a:sym typeface="Symbol" pitchFamily="18" charset="2"/>
            </a:endParaRPr>
          </a:p>
        </p:txBody>
      </p:sp>
      <p:pic>
        <p:nvPicPr>
          <p:cNvPr id="20488" name="Picture 9" descr="j023307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888" y="3644900"/>
            <a:ext cx="1479550" cy="741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6804025" y="2060575"/>
            <a:ext cx="1368425" cy="1223963"/>
            <a:chOff x="3379" y="3067"/>
            <a:chExt cx="862" cy="771"/>
          </a:xfrm>
        </p:grpSpPr>
        <p:sp>
          <p:nvSpPr>
            <p:cNvPr id="20494" name="Oval 11"/>
            <p:cNvSpPr>
              <a:spLocks noChangeArrowheads="1"/>
            </p:cNvSpPr>
            <p:nvPr/>
          </p:nvSpPr>
          <p:spPr bwMode="auto">
            <a:xfrm>
              <a:off x="4121" y="3196"/>
              <a:ext cx="120" cy="128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0495" name="Oval 12"/>
            <p:cNvSpPr>
              <a:spLocks noChangeArrowheads="1"/>
            </p:cNvSpPr>
            <p:nvPr/>
          </p:nvSpPr>
          <p:spPr bwMode="auto">
            <a:xfrm>
              <a:off x="4121" y="3453"/>
              <a:ext cx="120" cy="128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0496" name="Oval 13"/>
            <p:cNvSpPr>
              <a:spLocks noChangeArrowheads="1"/>
            </p:cNvSpPr>
            <p:nvPr/>
          </p:nvSpPr>
          <p:spPr bwMode="auto">
            <a:xfrm>
              <a:off x="4121" y="3710"/>
              <a:ext cx="120" cy="128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grpSp>
          <p:nvGrpSpPr>
            <p:cNvPr id="3" name="Group 14"/>
            <p:cNvGrpSpPr>
              <a:grpSpLocks/>
            </p:cNvGrpSpPr>
            <p:nvPr/>
          </p:nvGrpSpPr>
          <p:grpSpPr bwMode="auto">
            <a:xfrm>
              <a:off x="3379" y="3067"/>
              <a:ext cx="238" cy="643"/>
              <a:chOff x="3577" y="12577"/>
              <a:chExt cx="360" cy="900"/>
            </a:xfrm>
          </p:grpSpPr>
          <p:sp>
            <p:nvSpPr>
              <p:cNvPr id="20501" name="Rectangle 15"/>
              <p:cNvSpPr>
                <a:spLocks noChangeArrowheads="1"/>
              </p:cNvSpPr>
              <p:nvPr/>
            </p:nvSpPr>
            <p:spPr bwMode="auto">
              <a:xfrm>
                <a:off x="3577" y="12577"/>
                <a:ext cx="360" cy="900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502" name="Line 16"/>
              <p:cNvSpPr>
                <a:spLocks noChangeShapeType="1"/>
              </p:cNvSpPr>
              <p:nvPr/>
            </p:nvSpPr>
            <p:spPr bwMode="auto">
              <a:xfrm>
                <a:off x="3577" y="12757"/>
                <a:ext cx="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503" name="Line 17"/>
              <p:cNvSpPr>
                <a:spLocks noChangeShapeType="1"/>
              </p:cNvSpPr>
              <p:nvPr/>
            </p:nvSpPr>
            <p:spPr bwMode="auto">
              <a:xfrm>
                <a:off x="3577" y="12937"/>
                <a:ext cx="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504" name="Line 18"/>
              <p:cNvSpPr>
                <a:spLocks noChangeShapeType="1"/>
              </p:cNvSpPr>
              <p:nvPr/>
            </p:nvSpPr>
            <p:spPr bwMode="auto">
              <a:xfrm>
                <a:off x="3577" y="13117"/>
                <a:ext cx="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505" name="Line 19"/>
              <p:cNvSpPr>
                <a:spLocks noChangeShapeType="1"/>
              </p:cNvSpPr>
              <p:nvPr/>
            </p:nvSpPr>
            <p:spPr bwMode="auto">
              <a:xfrm>
                <a:off x="3577" y="13297"/>
                <a:ext cx="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0498" name="Line 26"/>
            <p:cNvSpPr>
              <a:spLocks noChangeShapeType="1"/>
            </p:cNvSpPr>
            <p:nvPr/>
          </p:nvSpPr>
          <p:spPr bwMode="auto">
            <a:xfrm>
              <a:off x="3617" y="3196"/>
              <a:ext cx="4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0499" name="Line 27"/>
            <p:cNvSpPr>
              <a:spLocks noChangeShapeType="1"/>
            </p:cNvSpPr>
            <p:nvPr/>
          </p:nvSpPr>
          <p:spPr bwMode="auto">
            <a:xfrm>
              <a:off x="3617" y="3324"/>
              <a:ext cx="476" cy="12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0500" name="Line 28"/>
            <p:cNvSpPr>
              <a:spLocks noChangeShapeType="1"/>
            </p:cNvSpPr>
            <p:nvPr/>
          </p:nvSpPr>
          <p:spPr bwMode="auto">
            <a:xfrm>
              <a:off x="3617" y="3453"/>
              <a:ext cx="476" cy="25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20490" name="Line 33"/>
          <p:cNvSpPr>
            <a:spLocks noChangeShapeType="1"/>
          </p:cNvSpPr>
          <p:nvPr/>
        </p:nvSpPr>
        <p:spPr bwMode="auto">
          <a:xfrm>
            <a:off x="6588125" y="1700213"/>
            <a:ext cx="215900" cy="360362"/>
          </a:xfrm>
          <a:prstGeom prst="line">
            <a:avLst/>
          </a:prstGeom>
          <a:noFill/>
          <a:ln w="38100">
            <a:solidFill>
              <a:schemeClr val="tx2"/>
            </a:solidFill>
            <a:miter lim="800000"/>
            <a:headEnd/>
            <a:tailEnd type="triangle" w="med" len="lg"/>
          </a:ln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20491" name="Line 34"/>
          <p:cNvSpPr>
            <a:spLocks noChangeShapeType="1"/>
          </p:cNvSpPr>
          <p:nvPr/>
        </p:nvSpPr>
        <p:spPr bwMode="auto">
          <a:xfrm flipH="1">
            <a:off x="7164388" y="1700213"/>
            <a:ext cx="215900" cy="360362"/>
          </a:xfrm>
          <a:prstGeom prst="line">
            <a:avLst/>
          </a:prstGeom>
          <a:noFill/>
          <a:ln w="38100">
            <a:solidFill>
              <a:schemeClr val="tx2"/>
            </a:solidFill>
            <a:miter lim="800000"/>
            <a:headEnd/>
            <a:tailEnd type="triangle" w="med" len="lg"/>
          </a:ln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sp>
        <p:nvSpPr>
          <p:cNvPr id="20492" name="Text Box 35"/>
          <p:cNvSpPr txBox="1">
            <a:spLocks noChangeArrowheads="1"/>
          </p:cNvSpPr>
          <p:nvPr/>
        </p:nvSpPr>
        <p:spPr bwMode="auto">
          <a:xfrm>
            <a:off x="6229350" y="1412875"/>
            <a:ext cx="458788" cy="304800"/>
          </a:xfrm>
          <a:prstGeom prst="rect">
            <a:avLst/>
          </a:prstGeom>
          <a:noFill/>
          <a:ln w="9525">
            <a:noFill/>
            <a:prstDash val="sysDot"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l"/>
            <a:r>
              <a:rPr lang="en-US" sz="1400"/>
              <a:t>this</a:t>
            </a:r>
          </a:p>
        </p:txBody>
      </p:sp>
      <p:sp>
        <p:nvSpPr>
          <p:cNvPr id="20493" name="Text Box 36"/>
          <p:cNvSpPr txBox="1">
            <a:spLocks noChangeArrowheads="1"/>
          </p:cNvSpPr>
          <p:nvPr/>
        </p:nvSpPr>
        <p:spPr bwMode="auto">
          <a:xfrm>
            <a:off x="7164388" y="1412875"/>
            <a:ext cx="379412" cy="304800"/>
          </a:xfrm>
          <a:prstGeom prst="rect">
            <a:avLst/>
          </a:prstGeom>
          <a:noFill/>
          <a:ln w="9525">
            <a:noFill/>
            <a:prstDash val="sysDot"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l"/>
            <a:r>
              <a:rPr lang="en-US" sz="1400"/>
              <a:t>&amp;s</a:t>
            </a:r>
          </a:p>
        </p:txBody>
      </p:sp>
    </p:spTree>
    <p:extLst>
      <p:ext uri="{BB962C8B-B14F-4D97-AF65-F5344CB8AC3E}">
        <p14:creationId xmlns:p14="http://schemas.microsoft.com/office/powerpoint/2010/main" val="834017570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/>
              <a:t>P</a:t>
            </a:r>
            <a:r>
              <a:rPr lang="en-US" dirty="0"/>
              <a:t>DS </a:t>
            </a:r>
            <a:r>
              <a:rPr lang="cs-CZ" dirty="0"/>
              <a:t>- přiřazení sebe sama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250825" y="1268413"/>
            <a:ext cx="8650288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None/>
            </a:pPr>
            <a:endParaRPr lang="cs-CZ" sz="2000"/>
          </a:p>
        </p:txBody>
      </p:sp>
      <p:sp>
        <p:nvSpPr>
          <p:cNvPr id="21509" name="Text Box 6"/>
          <p:cNvSpPr txBox="1">
            <a:spLocks noChangeArrowheads="1"/>
          </p:cNvSpPr>
          <p:nvPr/>
        </p:nvSpPr>
        <p:spPr bwMode="auto">
          <a:xfrm>
            <a:off x="468313" y="1412875"/>
            <a:ext cx="4464050" cy="89535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&amp; 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::</a:t>
            </a:r>
            <a:r>
              <a:rPr lang="cs-CZ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operator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=( 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const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</a:t>
            </a:r>
            <a:r>
              <a:rPr lang="en-US" sz="1300" dirty="0" err="1">
                <a:latin typeface="Courier New" pitchFamily="49" charset="0"/>
                <a:ea typeface="Times New Roman" charset="0"/>
                <a:cs typeface="Courier New" pitchFamily="49" charset="0"/>
              </a:rPr>
              <a:t>Seznam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&amp; s)</a:t>
            </a:r>
          </a:p>
          <a:p>
            <a:pPr algn="l"/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{</a:t>
            </a:r>
          </a:p>
          <a:p>
            <a:pPr algn="l"/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  if( this == &amp;</a:t>
            </a:r>
            <a:r>
              <a:rPr lang="cs-CZ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s</a:t>
            </a:r>
            <a:r>
              <a:rPr lang="en-US" sz="1300" b="1" dirty="0">
                <a:latin typeface="Courier New" pitchFamily="49" charset="0"/>
                <a:ea typeface="Times New Roman" charset="0"/>
                <a:cs typeface="Courier New" pitchFamily="49" charset="0"/>
              </a:rPr>
              <a:t>)  return *this;</a:t>
            </a:r>
          </a:p>
          <a:p>
            <a:pPr algn="l"/>
            <a:r>
              <a:rPr lang="cs-CZ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  </a:t>
            </a:r>
            <a:r>
              <a:rPr lang="en-US" sz="1300" dirty="0">
                <a:latin typeface="Courier New" pitchFamily="49" charset="0"/>
                <a:ea typeface="Times New Roman" charset="0"/>
                <a:cs typeface="Courier New" pitchFamily="49" charset="0"/>
              </a:rPr>
              <a:t>...</a:t>
            </a:r>
          </a:p>
        </p:txBody>
      </p:sp>
      <p:sp>
        <p:nvSpPr>
          <p:cNvPr id="21510" name="AutoShape 7"/>
          <p:cNvSpPr>
            <a:spLocks noChangeArrowheads="1"/>
          </p:cNvSpPr>
          <p:nvPr/>
        </p:nvSpPr>
        <p:spPr bwMode="auto">
          <a:xfrm>
            <a:off x="539750" y="2708275"/>
            <a:ext cx="3168650" cy="360363"/>
          </a:xfrm>
          <a:prstGeom prst="wedgeRoundRectCallout">
            <a:avLst>
              <a:gd name="adj1" fmla="val -8417"/>
              <a:gd name="adj2" fmla="val -198898"/>
              <a:gd name="adj3" fmla="val 16667"/>
            </a:avLst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r>
              <a:rPr lang="en-US" sz="1400"/>
              <a:t>rovnost ukazatel</a:t>
            </a:r>
            <a:r>
              <a:rPr lang="cs-CZ" sz="1400"/>
              <a:t>ů </a:t>
            </a:r>
            <a:r>
              <a:rPr lang="en-US" sz="1400">
                <a:sym typeface="Symbol" pitchFamily="18" charset="2"/>
              </a:rPr>
              <a:t> stejn</a:t>
            </a:r>
            <a:r>
              <a:rPr lang="cs-CZ" sz="1400">
                <a:sym typeface="Symbol" pitchFamily="18" charset="2"/>
              </a:rPr>
              <a:t>ý</a:t>
            </a:r>
            <a:r>
              <a:rPr lang="en-US" sz="1400">
                <a:sym typeface="Symbol" pitchFamily="18" charset="2"/>
              </a:rPr>
              <a:t> objekt</a:t>
            </a:r>
          </a:p>
        </p:txBody>
      </p:sp>
      <p:sp>
        <p:nvSpPr>
          <p:cNvPr id="21511" name="Rectangle 26"/>
          <p:cNvSpPr>
            <a:spLocks noChangeArrowheads="1"/>
          </p:cNvSpPr>
          <p:nvPr/>
        </p:nvSpPr>
        <p:spPr bwMode="auto">
          <a:xfrm>
            <a:off x="466725" y="3573463"/>
            <a:ext cx="8281988" cy="295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None/>
            </a:pPr>
            <a:r>
              <a:rPr lang="en-US" sz="2000" dirty="0"/>
              <a:t>Je to </a:t>
            </a:r>
            <a:r>
              <a:rPr lang="cs-CZ" sz="2000" dirty="0"/>
              <a:t>už teď </a:t>
            </a:r>
            <a:r>
              <a:rPr lang="en-US" sz="2000" dirty="0" err="1"/>
              <a:t>spr</a:t>
            </a:r>
            <a:r>
              <a:rPr lang="cs-CZ" sz="2000" dirty="0"/>
              <a:t>ávně?</a:t>
            </a:r>
          </a:p>
          <a:p>
            <a:pPr marL="438150" lvl="1" indent="-190500" algn="l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en-US" sz="2000" dirty="0"/>
              <a:t>.... no </a:t>
            </a:r>
            <a:r>
              <a:rPr lang="en-US" sz="2000" dirty="0" err="1"/>
              <a:t>te</a:t>
            </a:r>
            <a:r>
              <a:rPr lang="cs-CZ" sz="2000" dirty="0"/>
              <a:t>ď už </a:t>
            </a:r>
            <a:r>
              <a:rPr lang="cs-CZ" sz="2000" i="1" dirty="0"/>
              <a:t>snad</a:t>
            </a:r>
            <a:r>
              <a:rPr lang="cs-CZ" sz="2000" dirty="0"/>
              <a:t>  ano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800" dirty="0"/>
              <a:t> ale co když jsou referencované objekty velké?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800" dirty="0"/>
              <a:t> časté kopírování neefektivní</a:t>
            </a:r>
          </a:p>
          <a:p>
            <a:pPr marL="1143000" lvl="3" indent="-190500" algn="l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</a:pPr>
            <a:r>
              <a:rPr lang="cs-CZ" sz="1800" dirty="0"/>
              <a:t>optimalizace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800" dirty="0"/>
              <a:t> zachování sémantiky vs. odlišná implementace</a:t>
            </a:r>
          </a:p>
          <a:p>
            <a:pPr marL="762000" lvl="2" indent="-133350" algn="l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cs-CZ" sz="1800" dirty="0"/>
              <a:t> reference counting, ...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4258451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Čísla a řetězce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95300" y="4442132"/>
            <a:ext cx="2857500" cy="1938992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#include &lt;</a:t>
            </a:r>
            <a:r>
              <a:rPr lang="cs-CZ" sz="1400" dirty="0">
                <a:solidFill>
                  <a:srgbClr val="7030A0"/>
                </a:solidFill>
              </a:rPr>
              <a:t>sstream</a:t>
            </a:r>
            <a:r>
              <a:rPr lang="cs-CZ" sz="1400" dirty="0"/>
              <a:t>&gt;</a:t>
            </a:r>
          </a:p>
          <a:p>
            <a:endParaRPr lang="en-US" sz="800" dirty="0"/>
          </a:p>
          <a:p>
            <a:r>
              <a:rPr lang="cs-CZ" sz="1400" dirty="0"/>
              <a:t>int </a:t>
            </a:r>
            <a:r>
              <a:rPr lang="en-US" sz="1400" i="1" dirty="0"/>
              <a:t>my</a:t>
            </a:r>
            <a:r>
              <a:rPr lang="cs-CZ" sz="1400" i="1" dirty="0"/>
              <a:t>s</a:t>
            </a:r>
            <a:r>
              <a:rPr lang="en-US" sz="1400" i="1" dirty="0" err="1"/>
              <a:t>tr</a:t>
            </a:r>
            <a:r>
              <a:rPr lang="cs-CZ" sz="1400" i="1" dirty="0"/>
              <a:t>toint</a:t>
            </a:r>
            <a:r>
              <a:rPr lang="cs-CZ" sz="1400" dirty="0"/>
              <a:t>( const string&amp; s) </a:t>
            </a:r>
          </a:p>
          <a:p>
            <a:r>
              <a:rPr lang="cs-CZ" sz="1400" dirty="0"/>
              <a:t>{</a:t>
            </a:r>
            <a:endParaRPr lang="en-US" sz="1400" dirty="0"/>
          </a:p>
          <a:p>
            <a:r>
              <a:rPr lang="en-US" sz="1400" dirty="0"/>
              <a:t>  </a:t>
            </a:r>
            <a:r>
              <a:rPr lang="cs-CZ" sz="1400" dirty="0">
                <a:solidFill>
                  <a:srgbClr val="7030A0"/>
                </a:solidFill>
              </a:rPr>
              <a:t>stringstream</a:t>
            </a:r>
            <a:r>
              <a:rPr lang="cs-CZ" sz="1400" dirty="0"/>
              <a:t> ss(s);</a:t>
            </a:r>
            <a:endParaRPr lang="en-US" sz="1400" dirty="0"/>
          </a:p>
          <a:p>
            <a:r>
              <a:rPr lang="en-US" sz="1400" dirty="0"/>
              <a:t>  </a:t>
            </a:r>
            <a:r>
              <a:rPr lang="cs-CZ" sz="1400" dirty="0"/>
              <a:t>int n;</a:t>
            </a:r>
            <a:endParaRPr lang="en-US" sz="1400" dirty="0"/>
          </a:p>
          <a:p>
            <a:r>
              <a:rPr lang="en-US" sz="1400" dirty="0"/>
              <a:t>  </a:t>
            </a:r>
            <a:r>
              <a:rPr lang="cs-CZ" sz="1400" dirty="0"/>
              <a:t>ss </a:t>
            </a:r>
            <a:r>
              <a:rPr lang="cs-CZ" sz="1400" dirty="0">
                <a:solidFill>
                  <a:srgbClr val="7030A0"/>
                </a:solidFill>
              </a:rPr>
              <a:t>&gt;&gt;</a:t>
            </a:r>
            <a:r>
              <a:rPr lang="cs-CZ" sz="1400" dirty="0"/>
              <a:t> n;</a:t>
            </a:r>
            <a:endParaRPr lang="en-US" sz="1400" dirty="0"/>
          </a:p>
          <a:p>
            <a:r>
              <a:rPr lang="en-US" sz="1400" dirty="0"/>
              <a:t>  </a:t>
            </a:r>
            <a:r>
              <a:rPr lang="cs-CZ" sz="1400" dirty="0"/>
              <a:t>return n;</a:t>
            </a:r>
            <a:endParaRPr lang="en-US" sz="1400" dirty="0"/>
          </a:p>
          <a:p>
            <a:r>
              <a:rPr lang="cs-CZ" sz="1400" dirty="0"/>
              <a:t>}</a:t>
            </a:r>
          </a:p>
        </p:txBody>
      </p:sp>
      <p:sp>
        <p:nvSpPr>
          <p:cNvPr id="8" name="Rounded Rectangular Callout 7"/>
          <p:cNvSpPr/>
          <p:nvPr/>
        </p:nvSpPr>
        <p:spPr>
          <a:xfrm>
            <a:off x="3581400" y="5221128"/>
            <a:ext cx="1752600" cy="381000"/>
          </a:xfrm>
          <a:prstGeom prst="wedgeRoundRectCallout">
            <a:avLst>
              <a:gd name="adj1" fmla="val -93301"/>
              <a:gd name="adj2" fmla="val -1324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stream z 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ř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et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ě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zce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24661" y="2293060"/>
            <a:ext cx="2209800" cy="738664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if</a:t>
            </a:r>
            <a:r>
              <a:rPr lang="en-US" sz="1400" dirty="0"/>
              <a:t>( c &gt;= '0' &amp;&amp; c &lt;= '9')</a:t>
            </a:r>
          </a:p>
          <a:p>
            <a:r>
              <a:rPr lang="en-US" sz="1400" dirty="0"/>
              <a:t>if( </a:t>
            </a:r>
            <a:r>
              <a:rPr lang="en-US" sz="1400" dirty="0" err="1"/>
              <a:t>isdigit</a:t>
            </a:r>
            <a:r>
              <a:rPr lang="en-US" sz="1400" dirty="0"/>
              <a:t>( c))</a:t>
            </a:r>
            <a:endParaRPr lang="cs-CZ" sz="1400" dirty="0"/>
          </a:p>
          <a:p>
            <a:r>
              <a:rPr lang="en-US" sz="1400" dirty="0" err="1"/>
              <a:t>int</a:t>
            </a:r>
            <a:r>
              <a:rPr lang="en-US" sz="1400" dirty="0"/>
              <a:t> n = </a:t>
            </a:r>
            <a:r>
              <a:rPr lang="cs-CZ" sz="1400" dirty="0"/>
              <a:t>c - '0'</a:t>
            </a:r>
            <a:r>
              <a:rPr lang="en-US" sz="1400" dirty="0"/>
              <a:t>;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424661" y="4180607"/>
            <a:ext cx="2185939" cy="30777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if( </a:t>
            </a:r>
            <a:r>
              <a:rPr lang="cs-CZ" sz="1400" dirty="0"/>
              <a:t>c </a:t>
            </a:r>
            <a:r>
              <a:rPr lang="en-US" sz="1400" b="1" dirty="0"/>
              <a:t>&gt;</a:t>
            </a:r>
            <a:r>
              <a:rPr lang="cs-CZ" sz="1400" b="1" dirty="0"/>
              <a:t>= '</a:t>
            </a:r>
            <a:r>
              <a:rPr lang="en-US" sz="1400" b="1" dirty="0"/>
              <a:t>a</a:t>
            </a:r>
            <a:r>
              <a:rPr lang="cs-CZ" sz="1400" b="1" dirty="0"/>
              <a:t>'</a:t>
            </a:r>
            <a:r>
              <a:rPr lang="en-US" sz="1400" dirty="0"/>
              <a:t> &amp;&amp; c &lt;= 'z')</a:t>
            </a:r>
          </a:p>
        </p:txBody>
      </p:sp>
      <p:grpSp>
        <p:nvGrpSpPr>
          <p:cNvPr id="12" name="Group 17"/>
          <p:cNvGrpSpPr/>
          <p:nvPr/>
        </p:nvGrpSpPr>
        <p:grpSpPr>
          <a:xfrm>
            <a:off x="6833162" y="3953495"/>
            <a:ext cx="1368936" cy="762000"/>
            <a:chOff x="3352800" y="3962400"/>
            <a:chExt cx="990600" cy="1066800"/>
          </a:xfrm>
        </p:grpSpPr>
        <p:cxnSp>
          <p:nvCxnSpPr>
            <p:cNvPr id="13" name="Straight Connector 12"/>
            <p:cNvCxnSpPr/>
            <p:nvPr/>
          </p:nvCxnSpPr>
          <p:spPr>
            <a:xfrm flipH="1">
              <a:off x="3429000" y="3962400"/>
              <a:ext cx="914400" cy="1066800"/>
            </a:xfrm>
            <a:prstGeom prst="line">
              <a:avLst/>
            </a:prstGeom>
            <a:ln w="76200" cmpd="dbl">
              <a:solidFill>
                <a:schemeClr val="accent2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H="1" flipV="1">
              <a:off x="3352800" y="3962400"/>
              <a:ext cx="990600" cy="1066800"/>
            </a:xfrm>
            <a:prstGeom prst="line">
              <a:avLst/>
            </a:prstGeom>
            <a:ln w="76200" cmpd="dbl">
              <a:solidFill>
                <a:schemeClr val="accent2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Rounded Rectangular Callout 14"/>
          <p:cNvSpPr/>
          <p:nvPr/>
        </p:nvSpPr>
        <p:spPr>
          <a:xfrm>
            <a:off x="6579681" y="4983217"/>
            <a:ext cx="1981200" cy="503183"/>
          </a:xfrm>
          <a:prstGeom prst="wedgeRoundRectCallout">
            <a:avLst>
              <a:gd name="adj1" fmla="val -4806"/>
              <a:gd name="adj2" fmla="val -132421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p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ísmena </a:t>
            </a:r>
            <a:r>
              <a:rPr lang="cs-CZ" sz="1400" b="1" dirty="0">
                <a:solidFill>
                  <a:schemeClr val="accent2">
                    <a:lumMod val="50000"/>
                  </a:schemeClr>
                </a:solidFill>
              </a:rPr>
              <a:t>nejsou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 uspořádaná 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!!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6" name="Rounded Rectangular Callout 15"/>
          <p:cNvSpPr/>
          <p:nvPr/>
        </p:nvSpPr>
        <p:spPr>
          <a:xfrm>
            <a:off x="6653261" y="3282904"/>
            <a:ext cx="1981200" cy="503183"/>
          </a:xfrm>
          <a:prstGeom prst="wedgeRoundRectCallout">
            <a:avLst>
              <a:gd name="adj1" fmla="val -6415"/>
              <a:gd name="adj2" fmla="val -111097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OK - čísla jsou uspořádaná</a:t>
            </a:r>
          </a:p>
        </p:txBody>
      </p:sp>
      <p:sp>
        <p:nvSpPr>
          <p:cNvPr id="17" name="Rounded Rectangular Callout 16"/>
          <p:cNvSpPr/>
          <p:nvPr/>
        </p:nvSpPr>
        <p:spPr>
          <a:xfrm>
            <a:off x="6527030" y="1563744"/>
            <a:ext cx="1981200" cy="381000"/>
          </a:xfrm>
          <a:prstGeom prst="wedgeRoundRectCallout">
            <a:avLst>
              <a:gd name="adj1" fmla="val -39288"/>
              <a:gd name="adj2" fmla="val 120306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isdigi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t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je le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pší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448522" y="5979853"/>
            <a:ext cx="2185939" cy="30777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 err="1"/>
              <a:t>num</a:t>
            </a:r>
            <a:r>
              <a:rPr lang="en-US" sz="1400" dirty="0"/>
              <a:t> = </a:t>
            </a:r>
            <a:r>
              <a:rPr lang="en-US" sz="1400" dirty="0" err="1"/>
              <a:t>num</a:t>
            </a:r>
            <a:r>
              <a:rPr lang="en-US" sz="1400" dirty="0"/>
              <a:t> + c </a:t>
            </a:r>
            <a:r>
              <a:rPr lang="en-US" sz="1400" b="1" dirty="0"/>
              <a:t>- 48</a:t>
            </a:r>
            <a:r>
              <a:rPr lang="en-US" sz="1400" dirty="0"/>
              <a:t>;</a:t>
            </a:r>
          </a:p>
        </p:txBody>
      </p:sp>
      <p:grpSp>
        <p:nvGrpSpPr>
          <p:cNvPr id="19" name="Group 17"/>
          <p:cNvGrpSpPr/>
          <p:nvPr/>
        </p:nvGrpSpPr>
        <p:grpSpPr>
          <a:xfrm>
            <a:off x="6857023" y="5752741"/>
            <a:ext cx="1368936" cy="762000"/>
            <a:chOff x="3352800" y="3962400"/>
            <a:chExt cx="990600" cy="1066800"/>
          </a:xfrm>
        </p:grpSpPr>
        <p:cxnSp>
          <p:nvCxnSpPr>
            <p:cNvPr id="20" name="Straight Connector 19"/>
            <p:cNvCxnSpPr/>
            <p:nvPr/>
          </p:nvCxnSpPr>
          <p:spPr>
            <a:xfrm flipH="1">
              <a:off x="3429000" y="3962400"/>
              <a:ext cx="914400" cy="1066800"/>
            </a:xfrm>
            <a:prstGeom prst="line">
              <a:avLst/>
            </a:prstGeom>
            <a:ln w="76200" cmpd="dbl">
              <a:solidFill>
                <a:schemeClr val="accent2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 flipV="1">
              <a:off x="3352800" y="3962400"/>
              <a:ext cx="990600" cy="1066800"/>
            </a:xfrm>
            <a:prstGeom prst="line">
              <a:avLst/>
            </a:prstGeom>
            <a:ln w="76200" cmpd="dbl">
              <a:solidFill>
                <a:schemeClr val="accent2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Rounded Rectangular Callout 21"/>
          <p:cNvSpPr/>
          <p:nvPr/>
        </p:nvSpPr>
        <p:spPr>
          <a:xfrm>
            <a:off x="4476750" y="6104545"/>
            <a:ext cx="1562100" cy="381621"/>
          </a:xfrm>
          <a:prstGeom prst="wedgeRoundRectCallout">
            <a:avLst>
              <a:gd name="adj1" fmla="val 69714"/>
              <a:gd name="adj2" fmla="val -39667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'0' </a:t>
            </a: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</a:rPr>
              <a:t>≉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48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448522" y="304800"/>
            <a:ext cx="2209800" cy="95410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#</a:t>
            </a:r>
            <a:r>
              <a:rPr lang="cs-CZ" sz="1400" dirty="0"/>
              <a:t>include </a:t>
            </a:r>
            <a:r>
              <a:rPr lang="en-US" sz="1400" dirty="0"/>
              <a:t>&lt;</a:t>
            </a:r>
            <a:r>
              <a:rPr lang="cs-CZ" sz="1400" dirty="0"/>
              <a:t>cctype</a:t>
            </a:r>
            <a:r>
              <a:rPr lang="en-US" sz="1400" dirty="0"/>
              <a:t>&gt;</a:t>
            </a:r>
            <a:endParaRPr lang="cs-CZ" sz="1400" dirty="0"/>
          </a:p>
          <a:p>
            <a:r>
              <a:rPr lang="en-US" sz="1400" dirty="0" err="1"/>
              <a:t>isalpha</a:t>
            </a:r>
            <a:r>
              <a:rPr lang="en-US" sz="1400" dirty="0"/>
              <a:t>(c)</a:t>
            </a:r>
          </a:p>
          <a:p>
            <a:r>
              <a:rPr lang="en-US" sz="1400" dirty="0" err="1"/>
              <a:t>isalnum</a:t>
            </a:r>
            <a:r>
              <a:rPr lang="en-US" sz="1400" dirty="0"/>
              <a:t>(c)</a:t>
            </a:r>
            <a:endParaRPr lang="cs-CZ" sz="1400" dirty="0"/>
          </a:p>
          <a:p>
            <a:r>
              <a:rPr lang="cs-CZ" sz="1400" dirty="0" err="1"/>
              <a:t>isspace</a:t>
            </a:r>
            <a:r>
              <a:rPr lang="cs-CZ" sz="1400" dirty="0"/>
              <a:t>(c)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95300" y="2193628"/>
            <a:ext cx="4610100" cy="109260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#include &lt;string&gt;</a:t>
            </a:r>
          </a:p>
          <a:p>
            <a:endParaRPr lang="en-US" sz="800" dirty="0"/>
          </a:p>
          <a:p>
            <a:r>
              <a:rPr lang="cs-CZ" sz="1400" dirty="0"/>
              <a:t>int </a:t>
            </a:r>
            <a:r>
              <a:rPr lang="cs-CZ" sz="1400" b="1" dirty="0"/>
              <a:t>stoi </a:t>
            </a:r>
            <a:r>
              <a:rPr lang="en-US" sz="1400" dirty="0"/>
              <a:t>( s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size_t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&amp;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idxRet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=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nullptr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int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base = 10</a:t>
            </a:r>
            <a:r>
              <a:rPr lang="en-US" sz="1400" dirty="0"/>
              <a:t>);</a:t>
            </a:r>
          </a:p>
          <a:p>
            <a:r>
              <a:rPr lang="en-US" sz="1400" dirty="0" err="1"/>
              <a:t>stol</a:t>
            </a:r>
            <a:r>
              <a:rPr lang="en-US" sz="1400" dirty="0"/>
              <a:t>, </a:t>
            </a:r>
            <a:r>
              <a:rPr lang="en-US" sz="1400" dirty="0" err="1"/>
              <a:t>stoul</a:t>
            </a:r>
            <a:r>
              <a:rPr lang="en-US" sz="1400" dirty="0"/>
              <a:t>, </a:t>
            </a:r>
            <a:r>
              <a:rPr lang="en-US" sz="1400" dirty="0" err="1"/>
              <a:t>stoll</a:t>
            </a:r>
            <a:r>
              <a:rPr lang="en-US" sz="1400" dirty="0"/>
              <a:t>, </a:t>
            </a:r>
            <a:r>
              <a:rPr lang="en-US" sz="1400" dirty="0" err="1"/>
              <a:t>stof</a:t>
            </a:r>
            <a:r>
              <a:rPr lang="en-US" sz="1400" dirty="0"/>
              <a:t>, </a:t>
            </a:r>
            <a:r>
              <a:rPr lang="en-US" sz="1400" dirty="0" err="1"/>
              <a:t>stod</a:t>
            </a:r>
            <a:r>
              <a:rPr lang="en-US" sz="1400" dirty="0"/>
              <a:t>, ...</a:t>
            </a:r>
          </a:p>
          <a:p>
            <a:r>
              <a:rPr lang="en-US" sz="1400" dirty="0"/>
              <a:t>string </a:t>
            </a:r>
            <a:r>
              <a:rPr lang="en-US" sz="1400" b="1" dirty="0" err="1"/>
              <a:t>to_string</a:t>
            </a:r>
            <a:r>
              <a:rPr lang="cs-CZ" sz="1400" b="1" dirty="0"/>
              <a:t> </a:t>
            </a:r>
            <a:r>
              <a:rPr lang="en-US" sz="1400" dirty="0"/>
              <a:t>( </a:t>
            </a:r>
            <a:r>
              <a:rPr lang="en-US" sz="1400" dirty="0" err="1"/>
              <a:t>val</a:t>
            </a:r>
            <a:r>
              <a:rPr lang="en-US" sz="1400" dirty="0"/>
              <a:t>);</a:t>
            </a:r>
            <a:endParaRPr lang="cs-CZ" sz="800" dirty="0"/>
          </a:p>
        </p:txBody>
      </p:sp>
      <p:sp>
        <p:nvSpPr>
          <p:cNvPr id="25" name="Rounded Rectangular Callout 24"/>
          <p:cNvSpPr/>
          <p:nvPr/>
        </p:nvSpPr>
        <p:spPr>
          <a:xfrm>
            <a:off x="1676400" y="3597524"/>
            <a:ext cx="2476500" cy="381000"/>
          </a:xfrm>
          <a:prstGeom prst="wedgeRoundRectCallout">
            <a:avLst>
              <a:gd name="adj1" fmla="val -45700"/>
              <a:gd name="adj2" fmla="val -13074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konverze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čísel a stringů</a:t>
            </a:r>
          </a:p>
        </p:txBody>
      </p:sp>
      <p:sp>
        <p:nvSpPr>
          <p:cNvPr id="26" name="Rounded Rectangular Callout 25"/>
          <p:cNvSpPr/>
          <p:nvPr/>
        </p:nvSpPr>
        <p:spPr>
          <a:xfrm>
            <a:off x="2285999" y="838201"/>
            <a:ext cx="3657601" cy="1011396"/>
          </a:xfrm>
          <a:prstGeom prst="wedgeRoundRectCallout">
            <a:avLst>
              <a:gd name="adj1" fmla="val -36074"/>
              <a:gd name="adj2" fmla="val 10667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400" i="1" dirty="0">
                <a:solidFill>
                  <a:schemeClr val="accent2">
                    <a:lumMod val="50000"/>
                  </a:schemeClr>
                </a:solidFill>
              </a:rPr>
              <a:t>nepovinné parametry:</a:t>
            </a:r>
            <a:br>
              <a:rPr lang="cs-CZ" sz="1400" i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cs-CZ" sz="1400" i="1" dirty="0">
                <a:solidFill>
                  <a:schemeClr val="accent2">
                    <a:lumMod val="50000"/>
                  </a:schemeClr>
                </a:solidFill>
              </a:rPr>
              <a:t> - 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první nezkonvertovaný znak</a:t>
            </a:r>
          </a:p>
          <a:p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    (reference - návratový parametr)</a:t>
            </a:r>
          </a:p>
          <a:p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 - soustava (při 0 se odvodí z prefixu)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Streamy</a:t>
            </a:r>
            <a:r>
              <a:rPr lang="cs-CZ" dirty="0"/>
              <a:t> a soubory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02030" y="1514209"/>
            <a:ext cx="2036370" cy="2154436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#</a:t>
            </a:r>
            <a:r>
              <a:rPr lang="cs-CZ" sz="1400" dirty="0"/>
              <a:t>include </a:t>
            </a:r>
            <a:r>
              <a:rPr lang="en-US" sz="1400" dirty="0"/>
              <a:t>&lt;</a:t>
            </a:r>
            <a:r>
              <a:rPr lang="en-US" sz="1400" dirty="0" err="1"/>
              <a:t>iostream</a:t>
            </a:r>
            <a:r>
              <a:rPr lang="en-US" sz="1400" dirty="0"/>
              <a:t>&gt;</a:t>
            </a:r>
          </a:p>
          <a:p>
            <a:endParaRPr lang="en-US" sz="600" dirty="0"/>
          </a:p>
          <a:p>
            <a:r>
              <a:rPr lang="cs-CZ" sz="1400" dirty="0">
                <a:solidFill>
                  <a:srgbClr val="00B050"/>
                </a:solidFill>
              </a:rPr>
              <a:t>fc</a:t>
            </a:r>
            <a:r>
              <a:rPr lang="en-US" sz="1400" dirty="0">
                <a:solidFill>
                  <a:srgbClr val="00B050"/>
                </a:solidFill>
              </a:rPr>
              <a:t>e</a:t>
            </a:r>
            <a:r>
              <a:rPr lang="en-US" sz="1400" dirty="0"/>
              <a:t>( </a:t>
            </a:r>
            <a:r>
              <a:rPr lang="en-US" sz="1400" b="1" dirty="0" err="1"/>
              <a:t>istream</a:t>
            </a:r>
            <a:r>
              <a:rPr lang="en-US" sz="1400" dirty="0"/>
              <a:t>&amp; s) {</a:t>
            </a:r>
          </a:p>
          <a:p>
            <a:r>
              <a:rPr lang="cs-CZ" sz="1400" dirty="0"/>
              <a:t>char c;</a:t>
            </a:r>
          </a:p>
          <a:p>
            <a:r>
              <a:rPr lang="cs-CZ" sz="1400" dirty="0"/>
              <a:t>for(;;) {</a:t>
            </a:r>
          </a:p>
          <a:p>
            <a:r>
              <a:rPr lang="en-US" sz="1400" dirty="0"/>
              <a:t>    </a:t>
            </a:r>
            <a:r>
              <a:rPr lang="cs-CZ" sz="1400" dirty="0"/>
              <a:t>c = s.</a:t>
            </a:r>
            <a:r>
              <a:rPr lang="cs-CZ" sz="1400" b="1" dirty="0"/>
              <a:t>get</a:t>
            </a:r>
            <a:r>
              <a:rPr lang="cs-CZ" sz="1400" dirty="0"/>
              <a:t>();</a:t>
            </a:r>
          </a:p>
          <a:p>
            <a:r>
              <a:rPr lang="en-US" sz="1400" dirty="0"/>
              <a:t>    </a:t>
            </a:r>
            <a:r>
              <a:rPr lang="cs-CZ" sz="1400" dirty="0"/>
              <a:t>if( s.</a:t>
            </a:r>
            <a:r>
              <a:rPr lang="cs-CZ" sz="1400" b="1" dirty="0"/>
              <a:t>fail</a:t>
            </a:r>
            <a:r>
              <a:rPr lang="cs-CZ" sz="1400" dirty="0"/>
              <a:t>())</a:t>
            </a:r>
          </a:p>
          <a:p>
            <a:r>
              <a:rPr lang="en-US" sz="1400" dirty="0"/>
              <a:t>        </a:t>
            </a:r>
            <a:r>
              <a:rPr lang="cs-CZ" sz="1400" dirty="0"/>
              <a:t>return;</a:t>
            </a:r>
          </a:p>
          <a:p>
            <a:r>
              <a:rPr lang="en-US" sz="1400" dirty="0"/>
              <a:t>    </a:t>
            </a:r>
            <a:r>
              <a:rPr lang="cs-CZ" sz="1400" dirty="0"/>
              <a:t>process( </a:t>
            </a:r>
            <a:r>
              <a:rPr lang="cs-CZ" sz="1400" b="1" dirty="0"/>
              <a:t>c</a:t>
            </a:r>
            <a:r>
              <a:rPr lang="cs-CZ" sz="1400" dirty="0"/>
              <a:t>);</a:t>
            </a:r>
          </a:p>
          <a:p>
            <a:r>
              <a:rPr lang="cs-CZ" sz="1400" dirty="0"/>
              <a:t>}</a:t>
            </a:r>
          </a:p>
        </p:txBody>
      </p:sp>
      <p:sp>
        <p:nvSpPr>
          <p:cNvPr id="29" name="Rounded Rectangular Callout 28"/>
          <p:cNvSpPr/>
          <p:nvPr/>
        </p:nvSpPr>
        <p:spPr>
          <a:xfrm>
            <a:off x="2771158" y="1890748"/>
            <a:ext cx="2410442" cy="802568"/>
          </a:xfrm>
          <a:prstGeom prst="wedgeRoundRectCallout">
            <a:avLst>
              <a:gd name="adj1" fmla="val -85838"/>
              <a:gd name="adj2" fmla="val 31572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(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pokus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o)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na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č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ten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í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jednoho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znaku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cs-CZ" sz="1400" i="1" dirty="0">
                <a:solidFill>
                  <a:schemeClr val="accent2">
                    <a:lumMod val="50000"/>
                  </a:schemeClr>
                </a:solidFill>
              </a:rPr>
              <a:t>(nemusí se povést)</a:t>
            </a:r>
          </a:p>
        </p:txBody>
      </p:sp>
      <p:sp>
        <p:nvSpPr>
          <p:cNvPr id="30" name="Rounded Rectangular Callout 29"/>
          <p:cNvSpPr/>
          <p:nvPr/>
        </p:nvSpPr>
        <p:spPr>
          <a:xfrm>
            <a:off x="2743200" y="990600"/>
            <a:ext cx="2438400" cy="609600"/>
          </a:xfrm>
          <a:prstGeom prst="wedgeRoundRectCallout">
            <a:avLst>
              <a:gd name="adj1" fmla="val -75946"/>
              <a:gd name="adj2" fmla="val 94064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jakýkoliv vstupní stream</a:t>
            </a:r>
          </a:p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(cin, soubor, řetězec, ...)</a:t>
            </a:r>
          </a:p>
        </p:txBody>
      </p:sp>
      <p:sp>
        <p:nvSpPr>
          <p:cNvPr id="31" name="Rounded Rectangular Callout 30"/>
          <p:cNvSpPr/>
          <p:nvPr/>
        </p:nvSpPr>
        <p:spPr>
          <a:xfrm>
            <a:off x="2771158" y="2798923"/>
            <a:ext cx="2410442" cy="609600"/>
          </a:xfrm>
          <a:prstGeom prst="wedgeRoundRectCallout">
            <a:avLst>
              <a:gd name="adj1" fmla="val -90831"/>
              <a:gd name="adj2" fmla="val -45565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detekce jakékoliv chyby (např. EOF)</a:t>
            </a:r>
            <a:endParaRPr lang="cs-CZ" sz="1400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2" name="Rounded Rectangular Callout 31"/>
          <p:cNvSpPr/>
          <p:nvPr/>
        </p:nvSpPr>
        <p:spPr>
          <a:xfrm>
            <a:off x="2761976" y="3514130"/>
            <a:ext cx="2400574" cy="381000"/>
          </a:xfrm>
          <a:prstGeom prst="wedgeRoundRectCallout">
            <a:avLst>
              <a:gd name="adj1" fmla="val -85191"/>
              <a:gd name="adj2" fmla="val -83414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platná načtená hodnota</a:t>
            </a:r>
            <a:endParaRPr lang="cs-CZ" sz="1400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15736" y="4495800"/>
            <a:ext cx="2022664" cy="1585049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#include &lt;</a:t>
            </a:r>
            <a:r>
              <a:rPr lang="en-US" sz="1400" b="1" dirty="0" err="1"/>
              <a:t>fstream</a:t>
            </a:r>
            <a:r>
              <a:rPr lang="en-US" sz="1400" dirty="0"/>
              <a:t>&gt;</a:t>
            </a:r>
          </a:p>
          <a:p>
            <a:endParaRPr lang="en-US" sz="600" dirty="0"/>
          </a:p>
          <a:p>
            <a:r>
              <a:rPr lang="cs-CZ" sz="1400" dirty="0">
                <a:solidFill>
                  <a:srgbClr val="00B050"/>
                </a:solidFill>
              </a:rPr>
              <a:t>f</a:t>
            </a:r>
            <a:r>
              <a:rPr lang="en-US" sz="1400" dirty="0" err="1">
                <a:solidFill>
                  <a:srgbClr val="00B050"/>
                </a:solidFill>
              </a:rPr>
              <a:t>ce</a:t>
            </a:r>
            <a:r>
              <a:rPr lang="en-US" sz="1400" dirty="0"/>
              <a:t>( </a:t>
            </a:r>
            <a:r>
              <a:rPr lang="en-US" sz="1400" dirty="0" err="1"/>
              <a:t>cin</a:t>
            </a:r>
            <a:r>
              <a:rPr lang="en-US" sz="1400" dirty="0"/>
              <a:t>);</a:t>
            </a:r>
            <a:endParaRPr lang="cs-CZ" sz="1400" dirty="0"/>
          </a:p>
          <a:p>
            <a:endParaRPr lang="cs-CZ" sz="600" dirty="0"/>
          </a:p>
          <a:p>
            <a:r>
              <a:rPr lang="en-US" sz="1400" b="1" dirty="0"/>
              <a:t>if</a:t>
            </a:r>
            <a:r>
              <a:rPr lang="cs-CZ" sz="1400" b="1" dirty="0"/>
              <a:t>stream</a:t>
            </a:r>
            <a:r>
              <a:rPr lang="cs-CZ" sz="1400" dirty="0"/>
              <a:t> </a:t>
            </a:r>
            <a:r>
              <a:rPr lang="en-US" sz="1400" dirty="0"/>
              <a:t>f</a:t>
            </a:r>
            <a:r>
              <a:rPr lang="cs-CZ" sz="1400" dirty="0"/>
              <a:t>;</a:t>
            </a:r>
          </a:p>
          <a:p>
            <a:r>
              <a:rPr lang="en-US" sz="1400" dirty="0"/>
              <a:t>f</a:t>
            </a:r>
            <a:r>
              <a:rPr lang="cs-CZ" sz="1400" dirty="0"/>
              <a:t>.</a:t>
            </a:r>
            <a:r>
              <a:rPr lang="cs-CZ" sz="1400" b="1" dirty="0"/>
              <a:t>open</a:t>
            </a:r>
            <a:r>
              <a:rPr lang="cs-CZ" sz="1400" dirty="0"/>
              <a:t>( "file.txt");</a:t>
            </a:r>
          </a:p>
          <a:p>
            <a:r>
              <a:rPr lang="cs-CZ" sz="1400" dirty="0"/>
              <a:t>if( ! </a:t>
            </a:r>
            <a:r>
              <a:rPr lang="en-US" sz="1400" dirty="0"/>
              <a:t>f</a:t>
            </a:r>
            <a:r>
              <a:rPr lang="cs-CZ" sz="1400" dirty="0"/>
              <a:t>.good()) ....</a:t>
            </a:r>
          </a:p>
          <a:p>
            <a:r>
              <a:rPr lang="cs-CZ" sz="1400" dirty="0">
                <a:solidFill>
                  <a:srgbClr val="00B050"/>
                </a:solidFill>
              </a:rPr>
              <a:t>fce</a:t>
            </a:r>
            <a:r>
              <a:rPr lang="en-US" sz="1400" dirty="0"/>
              <a:t>( f);</a:t>
            </a:r>
            <a:endParaRPr lang="cs-CZ" sz="1400" dirty="0"/>
          </a:p>
        </p:txBody>
      </p:sp>
      <p:sp>
        <p:nvSpPr>
          <p:cNvPr id="34" name="Rounded Rectangular Callout 33"/>
          <p:cNvSpPr/>
          <p:nvPr/>
        </p:nvSpPr>
        <p:spPr>
          <a:xfrm>
            <a:off x="2775435" y="4835774"/>
            <a:ext cx="2410442" cy="381000"/>
          </a:xfrm>
          <a:prstGeom prst="wedgeRoundRectCallout">
            <a:avLst>
              <a:gd name="adj1" fmla="val -79469"/>
              <a:gd name="adj2" fmla="val -16484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zpracov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ání std vstupu</a:t>
            </a:r>
            <a:endParaRPr lang="cs-CZ" sz="1400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5" name="Rounded Rectangular Callout 34"/>
          <p:cNvSpPr/>
          <p:nvPr/>
        </p:nvSpPr>
        <p:spPr>
          <a:xfrm>
            <a:off x="2781026" y="5638814"/>
            <a:ext cx="2400574" cy="340492"/>
          </a:xfrm>
          <a:prstGeom prst="wedgeRoundRectCallout">
            <a:avLst>
              <a:gd name="adj1" fmla="val -79100"/>
              <a:gd name="adj2" fmla="val 1664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zpracov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ání souboru</a:t>
            </a:r>
            <a:endParaRPr lang="cs-CZ" sz="1400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EB80D05-BD69-4125-8D73-99D6062CABEE}"/>
              </a:ext>
            </a:extLst>
          </p:cNvPr>
          <p:cNvSpPr txBox="1"/>
          <p:nvPr/>
        </p:nvSpPr>
        <p:spPr>
          <a:xfrm>
            <a:off x="5584395" y="4191000"/>
            <a:ext cx="2931870" cy="4616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cs-CZ" sz="2400" dirty="0" err="1"/>
              <a:t>Re</a:t>
            </a:r>
            <a:r>
              <a:rPr lang="cs-CZ" sz="2400" b="1" dirty="0" err="1"/>
              <a:t>CodEx</a:t>
            </a:r>
            <a:r>
              <a:rPr lang="cs-CZ" sz="2400" dirty="0"/>
              <a:t>: „Součet“</a:t>
            </a:r>
            <a:endParaRPr lang="en-GB" sz="2400" dirty="0"/>
          </a:p>
        </p:txBody>
      </p:sp>
      <p:sp>
        <p:nvSpPr>
          <p:cNvPr id="28" name="Rounded Rectangular Callout 4">
            <a:extLst>
              <a:ext uri="{FF2B5EF4-FFF2-40B4-BE49-F238E27FC236}">
                <a16:creationId xmlns:a16="http://schemas.microsoft.com/office/drawing/2014/main" id="{7212AB1C-F2F7-47FF-9C33-57600C1F7B92}"/>
              </a:ext>
            </a:extLst>
          </p:cNvPr>
          <p:cNvSpPr/>
          <p:nvPr/>
        </p:nvSpPr>
        <p:spPr>
          <a:xfrm>
            <a:off x="5526330" y="2133600"/>
            <a:ext cx="3048000" cy="1900973"/>
          </a:xfrm>
          <a:prstGeom prst="wedgeRoundRectCallout">
            <a:avLst>
              <a:gd name="adj1" fmla="val -50028"/>
              <a:gd name="adj2" fmla="val 8753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Spočítejte </a:t>
            </a:r>
            <a:r>
              <a:rPr lang="cs-CZ" sz="1400" b="1" dirty="0">
                <a:solidFill>
                  <a:schemeClr val="accent2">
                    <a:lumMod val="50000"/>
                  </a:schemeClr>
                </a:solidFill>
              </a:rPr>
              <a:t>součet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 všech čísel nalezených v textu ze standardního vstupu. Uvažujte pouze posloupnosti cifer, která mají nalevo i napravo jen bílé znaky nebo znaky </a:t>
            </a:r>
            <a:r>
              <a:rPr lang="cs-CZ" sz="1400" dirty="0">
                <a:solidFill>
                  <a:srgbClr val="C00000"/>
                </a:solidFill>
                <a:latin typeface="Consolas" panose="020B0609020204030204" pitchFamily="49" charset="0"/>
              </a:rPr>
              <a:t>‘.‘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cs-CZ" sz="1400" dirty="0">
                <a:solidFill>
                  <a:srgbClr val="C00000"/>
                </a:solidFill>
                <a:latin typeface="Consolas" panose="020B0609020204030204" pitchFamily="49" charset="0"/>
              </a:rPr>
              <a:t>‘!‘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cs-CZ" sz="1400" dirty="0">
                <a:solidFill>
                  <a:srgbClr val="C00000"/>
                </a:solidFill>
                <a:latin typeface="Consolas" panose="020B0609020204030204" pitchFamily="49" charset="0"/>
              </a:rPr>
              <a:t>‘?‘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. Zpracování oddělte do funkce.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C136FF2-33FB-4691-A68A-BDCB5F1A95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3. cvičení:</a:t>
            </a:r>
            <a:br>
              <a:rPr lang="cs-CZ" dirty="0"/>
            </a:br>
            <a:r>
              <a:rPr lang="cs-CZ" dirty="0"/>
              <a:t>Hlavičky, třídy, objekty</a:t>
            </a:r>
            <a:endParaRPr lang="en-GB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BFBA8AA-9A40-4A9E-A748-E10E0420EA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23. 10. 2019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32618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5A7E40C-7BB8-42F7-AD99-26E922C17B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/>
          </a:p>
          <a:p>
            <a:r>
              <a:rPr lang="cs-CZ" dirty="0"/>
              <a:t>Pro uložení hodnoty </a:t>
            </a:r>
            <a:r>
              <a:rPr lang="cs-CZ" dirty="0" err="1"/>
              <a:t>true</a:t>
            </a:r>
            <a:r>
              <a:rPr lang="cs-CZ" dirty="0"/>
              <a:t>/</a:t>
            </a:r>
            <a:r>
              <a:rPr lang="cs-CZ" dirty="0" err="1"/>
              <a:t>false</a:t>
            </a:r>
            <a:r>
              <a:rPr lang="cs-CZ" dirty="0"/>
              <a:t> používat </a:t>
            </a:r>
            <a:r>
              <a:rPr lang="cs-CZ" dirty="0" err="1">
                <a:solidFill>
                  <a:srgbClr val="0000FF"/>
                </a:solidFill>
              </a:rPr>
              <a:t>bool</a:t>
            </a:r>
            <a:endParaRPr lang="cs-CZ" dirty="0">
              <a:solidFill>
                <a:srgbClr val="0000FF"/>
              </a:solidFill>
            </a:endParaRPr>
          </a:p>
          <a:p>
            <a:endParaRPr lang="en-GB" dirty="0"/>
          </a:p>
          <a:p>
            <a:r>
              <a:rPr lang="cs-CZ" dirty="0"/>
              <a:t>Pozor na to, že návratový typ </a:t>
            </a:r>
            <a:r>
              <a:rPr lang="cs-CZ" dirty="0" err="1"/>
              <a:t>istream</a:t>
            </a:r>
            <a:r>
              <a:rPr lang="cs-CZ" dirty="0"/>
              <a:t>::</a:t>
            </a:r>
            <a:r>
              <a:rPr lang="cs-CZ" dirty="0" err="1"/>
              <a:t>get</a:t>
            </a:r>
            <a:r>
              <a:rPr lang="cs-CZ" dirty="0"/>
              <a:t>() je </a:t>
            </a:r>
            <a:r>
              <a:rPr lang="cs-CZ" dirty="0" err="1">
                <a:solidFill>
                  <a:srgbClr val="0000FF"/>
                </a:solidFill>
              </a:rPr>
              <a:t>int</a:t>
            </a:r>
            <a:endParaRPr lang="cs-CZ" dirty="0">
              <a:solidFill>
                <a:srgbClr val="0000FF"/>
              </a:solidFill>
            </a:endParaRPr>
          </a:p>
          <a:p>
            <a:pPr lvl="1"/>
            <a:r>
              <a:rPr lang="cs-CZ" dirty="0"/>
              <a:t>Při EOF je záporný (obvykle -1), konverzí na </a:t>
            </a:r>
            <a:r>
              <a:rPr lang="cs-CZ" dirty="0" err="1"/>
              <a:t>char</a:t>
            </a:r>
            <a:r>
              <a:rPr lang="cs-CZ" dirty="0"/>
              <a:t> ztrácíme informaci - lépe předem ověřit </a:t>
            </a:r>
            <a:r>
              <a:rPr lang="cs-CZ" dirty="0" err="1"/>
              <a:t>istream</a:t>
            </a:r>
            <a:r>
              <a:rPr lang="cs-CZ" dirty="0"/>
              <a:t>::</a:t>
            </a:r>
            <a:r>
              <a:rPr lang="cs-CZ" dirty="0" err="1"/>
              <a:t>fail</a:t>
            </a:r>
            <a:r>
              <a:rPr lang="cs-CZ" dirty="0"/>
              <a:t>()</a:t>
            </a:r>
            <a:endParaRPr lang="en-GB" dirty="0"/>
          </a:p>
          <a:p>
            <a:endParaRPr lang="en-GB" dirty="0"/>
          </a:p>
          <a:p>
            <a:r>
              <a:rPr lang="cs-CZ" dirty="0"/>
              <a:t>Funkce provádějící zpracování by neměla rovnou vypisovat výsledek, ale jen vrátit čísl</a:t>
            </a:r>
            <a:r>
              <a:rPr lang="en-GB" dirty="0"/>
              <a:t>o</a:t>
            </a:r>
            <a:endParaRPr lang="cs-CZ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E822036-DB29-4787-A1C7-C02F25D08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Poznatky z úlohy „Součet“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4958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C5A96F1-4D10-4DAE-9ED4-36D7EB499D7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1. cvičení:</a:t>
            </a:r>
            <a:br>
              <a:rPr lang="cs-CZ" dirty="0"/>
            </a:br>
            <a:r>
              <a:rPr lang="cs-CZ" dirty="0"/>
              <a:t>Úvod, nároky, syntaxe, I/O</a:t>
            </a:r>
            <a:endParaRPr lang="en-GB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968FBAB7-D994-43CB-82FA-A8E85C0B357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2. 10. 2019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75306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4429FC9-54FB-4B03-8673-7076017C53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en-GB" dirty="0" err="1"/>
              <a:t>ReCoDex</a:t>
            </a:r>
            <a:r>
              <a:rPr lang="en-GB" dirty="0"/>
              <a:t> – </a:t>
            </a:r>
            <a:r>
              <a:rPr lang="en-GB" dirty="0" err="1"/>
              <a:t>opět</a:t>
            </a:r>
            <a:r>
              <a:rPr lang="en-GB" dirty="0"/>
              <a:t> </a:t>
            </a:r>
            <a:r>
              <a:rPr lang="en-GB" dirty="0" err="1"/>
              <a:t>pozor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pomocné</a:t>
            </a:r>
            <a:r>
              <a:rPr lang="en-GB" dirty="0"/>
              <a:t> </a:t>
            </a:r>
            <a:r>
              <a:rPr lang="en-GB" dirty="0" err="1"/>
              <a:t>výpisy</a:t>
            </a:r>
            <a:r>
              <a:rPr lang="en-GB" dirty="0"/>
              <a:t> a </a:t>
            </a:r>
            <a:r>
              <a:rPr lang="en-GB" dirty="0" err="1"/>
              <a:t>návratovou</a:t>
            </a:r>
            <a:r>
              <a:rPr lang="en-GB" dirty="0"/>
              <a:t> </a:t>
            </a:r>
            <a:r>
              <a:rPr lang="en-GB" dirty="0" err="1"/>
              <a:t>hodnotu</a:t>
            </a:r>
            <a:r>
              <a:rPr lang="en-GB" dirty="0"/>
              <a:t> </a:t>
            </a:r>
            <a:r>
              <a:rPr lang="en-GB" dirty="0" err="1"/>
              <a:t>mainu</a:t>
            </a:r>
            <a:endParaRPr lang="en-GB" dirty="0"/>
          </a:p>
          <a:p>
            <a:endParaRPr lang="en-GB" dirty="0"/>
          </a:p>
          <a:p>
            <a:r>
              <a:rPr lang="cs-CZ" dirty="0"/>
              <a:t>Jednoduché datové typy předávat hodnotou</a:t>
            </a:r>
            <a:r>
              <a:rPr lang="en-GB" dirty="0"/>
              <a:t>, </a:t>
            </a:r>
            <a:r>
              <a:rPr lang="en-GB" dirty="0" err="1"/>
              <a:t>pokud</a:t>
            </a:r>
            <a:r>
              <a:rPr lang="en-GB" dirty="0"/>
              <a:t> je </a:t>
            </a:r>
            <a:r>
              <a:rPr lang="en-GB" dirty="0" err="1"/>
              <a:t>nechceme</a:t>
            </a:r>
            <a:r>
              <a:rPr lang="en-GB" dirty="0"/>
              <a:t> </a:t>
            </a:r>
            <a:r>
              <a:rPr lang="en-GB" dirty="0" err="1"/>
              <a:t>měnit</a:t>
            </a:r>
            <a:endParaRPr lang="cs-CZ" dirty="0"/>
          </a:p>
          <a:p>
            <a:pPr lvl="1"/>
            <a:r>
              <a:rPr lang="cs-CZ" dirty="0" err="1"/>
              <a:t>const</a:t>
            </a:r>
            <a:r>
              <a:rPr lang="cs-CZ" dirty="0"/>
              <a:t> </a:t>
            </a:r>
            <a:r>
              <a:rPr lang="cs-CZ" dirty="0" err="1"/>
              <a:t>char</a:t>
            </a:r>
            <a:r>
              <a:rPr lang="cs-CZ" dirty="0"/>
              <a:t>&amp; c jako </a:t>
            </a:r>
            <a:r>
              <a:rPr lang="cs-CZ" dirty="0" err="1"/>
              <a:t>parameter</a:t>
            </a:r>
            <a:r>
              <a:rPr lang="cs-CZ" dirty="0"/>
              <a:t> je neefektivní</a:t>
            </a:r>
          </a:p>
          <a:p>
            <a:endParaRPr lang="en-GB" dirty="0"/>
          </a:p>
          <a:p>
            <a:r>
              <a:rPr lang="cs-CZ" dirty="0"/>
              <a:t>Rozdělení kódu na více funkcí</a:t>
            </a:r>
            <a:r>
              <a:rPr lang="en-GB" dirty="0"/>
              <a:t> </a:t>
            </a:r>
            <a:r>
              <a:rPr lang="en-GB" dirty="0" err="1"/>
              <a:t>může</a:t>
            </a:r>
            <a:r>
              <a:rPr lang="en-GB" dirty="0"/>
              <a:t> </a:t>
            </a:r>
            <a:r>
              <a:rPr lang="en-GB" dirty="0" err="1"/>
              <a:t>zvyšovat</a:t>
            </a:r>
            <a:r>
              <a:rPr lang="en-GB" dirty="0"/>
              <a:t> </a:t>
            </a:r>
            <a:r>
              <a:rPr lang="en-GB" dirty="0" err="1"/>
              <a:t>čitelnost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prodlužovat</a:t>
            </a:r>
            <a:r>
              <a:rPr lang="en-GB" dirty="0"/>
              <a:t> </a:t>
            </a:r>
            <a:r>
              <a:rPr lang="en-GB" dirty="0" err="1"/>
              <a:t>kód</a:t>
            </a:r>
            <a:r>
              <a:rPr lang="en-GB" dirty="0"/>
              <a:t>: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AA9B3B3-1128-456E-98AD-A68304BC2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Poznatky z úlohy „Součet“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0933C4-2835-4604-B734-2F724394B652}"/>
              </a:ext>
            </a:extLst>
          </p:cNvPr>
          <p:cNvSpPr txBox="1"/>
          <p:nvPr/>
        </p:nvSpPr>
        <p:spPr>
          <a:xfrm>
            <a:off x="685800" y="5397043"/>
            <a:ext cx="4572000" cy="738664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b="1" dirty="0" err="1"/>
              <a:t>bool</a:t>
            </a:r>
            <a:r>
              <a:rPr lang="cs-CZ" sz="1400" dirty="0">
                <a:solidFill>
                  <a:srgbClr val="00B050"/>
                </a:solidFill>
              </a:rPr>
              <a:t> </a:t>
            </a:r>
            <a:r>
              <a:rPr lang="cs-CZ" sz="1400" dirty="0" err="1"/>
              <a:t>is_separator</a:t>
            </a:r>
            <a:r>
              <a:rPr lang="en-US" sz="1400" dirty="0"/>
              <a:t>(</a:t>
            </a:r>
            <a:r>
              <a:rPr lang="cs-CZ" sz="1400" b="1" dirty="0" err="1"/>
              <a:t>char</a:t>
            </a:r>
            <a:r>
              <a:rPr lang="en-US" sz="1400" dirty="0"/>
              <a:t> </a:t>
            </a:r>
            <a:r>
              <a:rPr lang="cs-CZ" sz="1400" dirty="0"/>
              <a:t>c</a:t>
            </a:r>
            <a:r>
              <a:rPr lang="en-US" sz="1400" dirty="0"/>
              <a:t>) {</a:t>
            </a:r>
          </a:p>
          <a:p>
            <a:r>
              <a:rPr lang="cs-CZ" sz="1400" dirty="0"/>
              <a:t>    </a:t>
            </a:r>
            <a:r>
              <a:rPr lang="cs-CZ" sz="1400" b="1" dirty="0"/>
              <a:t>return</a:t>
            </a:r>
            <a:r>
              <a:rPr lang="cs-CZ" sz="1400" dirty="0"/>
              <a:t> c == '.' || c == '?' || c == '!' || </a:t>
            </a:r>
            <a:r>
              <a:rPr lang="cs-CZ" sz="1400" dirty="0" err="1"/>
              <a:t>isspace</a:t>
            </a:r>
            <a:r>
              <a:rPr lang="cs-CZ" sz="1400" dirty="0"/>
              <a:t>(c);</a:t>
            </a:r>
          </a:p>
          <a:p>
            <a:r>
              <a:rPr lang="cs-CZ" sz="1400" dirty="0"/>
              <a:t>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5DE1EE7-BE3B-4F8F-8639-1A730FD51AF5}"/>
              </a:ext>
            </a:extLst>
          </p:cNvPr>
          <p:cNvSpPr txBox="1"/>
          <p:nvPr/>
        </p:nvSpPr>
        <p:spPr>
          <a:xfrm>
            <a:off x="5867400" y="5181600"/>
            <a:ext cx="2438400" cy="95410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b="1" dirty="0" err="1"/>
              <a:t>bool</a:t>
            </a:r>
            <a:r>
              <a:rPr lang="cs-CZ" sz="1400" dirty="0">
                <a:solidFill>
                  <a:srgbClr val="00B050"/>
                </a:solidFill>
              </a:rPr>
              <a:t> </a:t>
            </a:r>
            <a:r>
              <a:rPr lang="cs-CZ" sz="1400" dirty="0" err="1"/>
              <a:t>is</a:t>
            </a:r>
            <a:r>
              <a:rPr lang="cs-CZ" sz="1400" dirty="0"/>
              <a:t>_</a:t>
            </a:r>
            <a:r>
              <a:rPr lang="en-GB" sz="1400" dirty="0"/>
              <a:t>number</a:t>
            </a:r>
            <a:r>
              <a:rPr lang="en-US" sz="1400" dirty="0"/>
              <a:t>(</a:t>
            </a:r>
            <a:r>
              <a:rPr lang="cs-CZ" sz="1400" b="1" dirty="0" err="1"/>
              <a:t>char</a:t>
            </a:r>
            <a:r>
              <a:rPr lang="en-US" sz="1400" dirty="0"/>
              <a:t> </a:t>
            </a:r>
            <a:r>
              <a:rPr lang="cs-CZ" sz="1400" dirty="0"/>
              <a:t>c</a:t>
            </a:r>
            <a:r>
              <a:rPr lang="en-US" sz="1400" dirty="0"/>
              <a:t>) {</a:t>
            </a:r>
          </a:p>
          <a:p>
            <a:r>
              <a:rPr lang="en-US" sz="1400" dirty="0"/>
              <a:t>    bool result = </a:t>
            </a:r>
            <a:r>
              <a:rPr lang="en-US" sz="1400" dirty="0" err="1"/>
              <a:t>isdigit</a:t>
            </a:r>
            <a:r>
              <a:rPr lang="en-US" sz="1400" dirty="0"/>
              <a:t>(c);</a:t>
            </a:r>
          </a:p>
          <a:p>
            <a:r>
              <a:rPr lang="cs-CZ" sz="1400" dirty="0"/>
              <a:t>    </a:t>
            </a:r>
            <a:r>
              <a:rPr lang="cs-CZ" sz="1400" b="1" dirty="0"/>
              <a:t>return</a:t>
            </a:r>
            <a:r>
              <a:rPr lang="cs-CZ" sz="1400" dirty="0"/>
              <a:t> </a:t>
            </a:r>
            <a:r>
              <a:rPr lang="en-GB" sz="1400" dirty="0"/>
              <a:t>result</a:t>
            </a:r>
            <a:r>
              <a:rPr lang="cs-CZ" sz="1400" dirty="0"/>
              <a:t>;</a:t>
            </a:r>
          </a:p>
          <a:p>
            <a:r>
              <a:rPr lang="cs-CZ" sz="14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602248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4429FC9-54FB-4B03-8673-7076017C53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en-GB" dirty="0" err="1"/>
              <a:t>Mnoho</a:t>
            </a:r>
            <a:r>
              <a:rPr lang="en-GB" dirty="0"/>
              <a:t> </a:t>
            </a:r>
            <a:r>
              <a:rPr lang="en-GB" dirty="0" err="1"/>
              <a:t>způsobů</a:t>
            </a:r>
            <a:r>
              <a:rPr lang="en-GB" dirty="0"/>
              <a:t>, </a:t>
            </a:r>
            <a:r>
              <a:rPr lang="en-GB" dirty="0" err="1"/>
              <a:t>jak</a:t>
            </a:r>
            <a:r>
              <a:rPr lang="en-GB" dirty="0"/>
              <a:t> problem </a:t>
            </a:r>
            <a:r>
              <a:rPr lang="en-GB" dirty="0" err="1"/>
              <a:t>řešit</a:t>
            </a:r>
            <a:r>
              <a:rPr lang="en-GB" dirty="0"/>
              <a:t>, </a:t>
            </a:r>
            <a:r>
              <a:rPr lang="en-GB" dirty="0" err="1"/>
              <a:t>každý</a:t>
            </a:r>
            <a:r>
              <a:rPr lang="en-GB" dirty="0"/>
              <a:t> </a:t>
            </a:r>
            <a:r>
              <a:rPr lang="en-GB" dirty="0" err="1"/>
              <a:t>má</a:t>
            </a:r>
            <a:r>
              <a:rPr lang="en-GB" dirty="0"/>
              <a:t> </a:t>
            </a:r>
            <a:r>
              <a:rPr lang="en-GB" dirty="0" err="1"/>
              <a:t>výhody</a:t>
            </a:r>
            <a:r>
              <a:rPr lang="en-GB" dirty="0"/>
              <a:t> a </a:t>
            </a:r>
            <a:r>
              <a:rPr lang="en-GB" dirty="0" err="1"/>
              <a:t>nevýhody</a:t>
            </a:r>
            <a:endParaRPr lang="en-GB" dirty="0"/>
          </a:p>
          <a:p>
            <a:endParaRPr lang="en-GB" dirty="0"/>
          </a:p>
          <a:p>
            <a:r>
              <a:rPr lang="en-GB" dirty="0" err="1"/>
              <a:t>Pozor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globální</a:t>
            </a:r>
            <a:r>
              <a:rPr lang="en-GB" dirty="0"/>
              <a:t> </a:t>
            </a:r>
            <a:r>
              <a:rPr lang="en-GB" dirty="0" err="1"/>
              <a:t>proměnné</a:t>
            </a:r>
            <a:r>
              <a:rPr lang="en-GB" dirty="0"/>
              <a:t>!</a:t>
            </a:r>
          </a:p>
          <a:p>
            <a:r>
              <a:rPr lang="cs-CZ" dirty="0"/>
              <a:t>Jak </a:t>
            </a:r>
            <a:r>
              <a:rPr lang="en-GB" dirty="0"/>
              <a:t>se </a:t>
            </a:r>
            <a:r>
              <a:rPr lang="en-GB" dirty="0" err="1"/>
              <a:t>jim</a:t>
            </a:r>
            <a:r>
              <a:rPr lang="en-GB" dirty="0"/>
              <a:t> </a:t>
            </a:r>
            <a:r>
              <a:rPr lang="en-GB" dirty="0" err="1"/>
              <a:t>vyhnout</a:t>
            </a:r>
            <a:r>
              <a:rPr lang="cs-CZ" dirty="0"/>
              <a:t>:</a:t>
            </a:r>
            <a:endParaRPr lang="en-GB" dirty="0"/>
          </a:p>
          <a:p>
            <a:pPr lvl="1"/>
            <a:r>
              <a:rPr lang="en-GB" i="1" dirty="0" err="1"/>
              <a:t>Jedna</a:t>
            </a:r>
            <a:r>
              <a:rPr lang="en-GB" i="1" dirty="0"/>
              <a:t> “</a:t>
            </a:r>
            <a:r>
              <a:rPr lang="en-GB" i="1" dirty="0" err="1"/>
              <a:t>božská</a:t>
            </a:r>
            <a:r>
              <a:rPr lang="en-GB" i="1" dirty="0"/>
              <a:t> </a:t>
            </a:r>
            <a:r>
              <a:rPr lang="en-GB" i="1" dirty="0" err="1"/>
              <a:t>funkce</a:t>
            </a:r>
            <a:r>
              <a:rPr lang="en-GB" i="1" dirty="0"/>
              <a:t>” – </a:t>
            </a:r>
            <a:r>
              <a:rPr lang="en-GB" i="1" dirty="0" err="1"/>
              <a:t>nechceme</a:t>
            </a:r>
            <a:r>
              <a:rPr lang="en-GB" i="1" dirty="0"/>
              <a:t>!</a:t>
            </a:r>
            <a:endParaRPr lang="cs-CZ" i="1" dirty="0"/>
          </a:p>
          <a:p>
            <a:pPr lvl="1"/>
            <a:r>
              <a:rPr lang="en-GB" dirty="0" err="1"/>
              <a:t>Více</a:t>
            </a:r>
            <a:r>
              <a:rPr lang="en-GB" dirty="0"/>
              <a:t> </a:t>
            </a:r>
            <a:r>
              <a:rPr lang="en-GB" dirty="0" err="1"/>
              <a:t>průchodů</a:t>
            </a:r>
            <a:r>
              <a:rPr lang="en-GB" dirty="0"/>
              <a:t> s </a:t>
            </a:r>
            <a:r>
              <a:rPr lang="en-GB" dirty="0" err="1"/>
              <a:t>mezivýsledky</a:t>
            </a:r>
            <a:endParaRPr lang="cs-CZ" dirty="0"/>
          </a:p>
          <a:p>
            <a:pPr lvl="1"/>
            <a:r>
              <a:rPr lang="cs-CZ" dirty="0"/>
              <a:t>Předáme stav počítadla referencí</a:t>
            </a:r>
          </a:p>
          <a:p>
            <a:pPr lvl="1"/>
            <a:r>
              <a:rPr lang="cs-CZ" b="1" dirty="0"/>
              <a:t>Použijeme OOP</a:t>
            </a:r>
            <a:r>
              <a:rPr lang="cs-CZ" dirty="0"/>
              <a:t> – ukážeme si dnes</a:t>
            </a:r>
            <a:endParaRPr lang="en-GB" dirty="0"/>
          </a:p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AA9B3B3-1128-456E-98AD-A68304BC2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Poznatky z úlohy „Součet“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51589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Překlad více modulů</a:t>
            </a:r>
            <a:endParaRPr lang="en-US" dirty="0"/>
          </a:p>
        </p:txBody>
      </p:sp>
      <p:sp>
        <p:nvSpPr>
          <p:cNvPr id="262147" name="AutoShape 3"/>
          <p:cNvSpPr>
            <a:spLocks noChangeArrowheads="1"/>
          </p:cNvSpPr>
          <p:nvPr/>
        </p:nvSpPr>
        <p:spPr bwMode="auto">
          <a:xfrm>
            <a:off x="1089025" y="5287963"/>
            <a:ext cx="914400" cy="609600"/>
          </a:xfrm>
          <a:prstGeom prst="flowChartDocumen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/>
              <a:t>.c</a:t>
            </a:r>
            <a:endParaRPr lang="en-US" sz="1600"/>
          </a:p>
        </p:txBody>
      </p:sp>
      <p:sp>
        <p:nvSpPr>
          <p:cNvPr id="262148" name="AutoShape 4"/>
          <p:cNvSpPr>
            <a:spLocks noChangeArrowheads="1"/>
          </p:cNvSpPr>
          <p:nvPr/>
        </p:nvSpPr>
        <p:spPr bwMode="auto">
          <a:xfrm>
            <a:off x="884238" y="2060575"/>
            <a:ext cx="1062037" cy="757238"/>
          </a:xfrm>
          <a:prstGeom prst="flowChartMultidocumen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/>
              <a:t>.h</a:t>
            </a:r>
            <a:endParaRPr lang="en-US" sz="1600"/>
          </a:p>
        </p:txBody>
      </p:sp>
      <p:sp>
        <p:nvSpPr>
          <p:cNvPr id="262149" name="AutoShape 5"/>
          <p:cNvSpPr>
            <a:spLocks noChangeArrowheads="1"/>
          </p:cNvSpPr>
          <p:nvPr/>
        </p:nvSpPr>
        <p:spPr bwMode="auto">
          <a:xfrm>
            <a:off x="2484438" y="2060575"/>
            <a:ext cx="1062037" cy="757238"/>
          </a:xfrm>
          <a:prstGeom prst="flowChartMultidocumen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/>
              <a:t>.h</a:t>
            </a:r>
            <a:endParaRPr lang="en-US" sz="1600"/>
          </a:p>
        </p:txBody>
      </p:sp>
      <p:sp>
        <p:nvSpPr>
          <p:cNvPr id="262150" name="AutoShape 6"/>
          <p:cNvSpPr>
            <a:spLocks noChangeArrowheads="1"/>
          </p:cNvSpPr>
          <p:nvPr/>
        </p:nvSpPr>
        <p:spPr bwMode="auto">
          <a:xfrm flipH="1">
            <a:off x="2484438" y="3813175"/>
            <a:ext cx="914400" cy="609600"/>
          </a:xfrm>
          <a:prstGeom prst="flowChartOnlineStorage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 dirty="0"/>
              <a:t> CC</a:t>
            </a:r>
            <a:endParaRPr lang="en-US" sz="1600" dirty="0"/>
          </a:p>
        </p:txBody>
      </p:sp>
      <p:sp>
        <p:nvSpPr>
          <p:cNvPr id="262151" name="AutoShape 7"/>
          <p:cNvSpPr>
            <a:spLocks noChangeArrowheads="1"/>
          </p:cNvSpPr>
          <p:nvPr/>
        </p:nvSpPr>
        <p:spPr bwMode="auto">
          <a:xfrm>
            <a:off x="4084638" y="3813175"/>
            <a:ext cx="914400" cy="609600"/>
          </a:xfrm>
          <a:prstGeom prst="flowChartAlternateProcess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/>
              <a:t>.obj</a:t>
            </a:r>
            <a:endParaRPr lang="en-US" sz="1600"/>
          </a:p>
        </p:txBody>
      </p:sp>
      <p:sp>
        <p:nvSpPr>
          <p:cNvPr id="262152" name="AutoShape 8"/>
          <p:cNvSpPr>
            <a:spLocks noChangeArrowheads="1"/>
          </p:cNvSpPr>
          <p:nvPr/>
        </p:nvSpPr>
        <p:spPr bwMode="auto">
          <a:xfrm flipH="1">
            <a:off x="5684838" y="3813175"/>
            <a:ext cx="914400" cy="609600"/>
          </a:xfrm>
          <a:prstGeom prst="flowChartOnlineStorage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/>
              <a:t>Link</a:t>
            </a:r>
            <a:endParaRPr lang="en-US" sz="1600"/>
          </a:p>
        </p:txBody>
      </p:sp>
      <p:sp>
        <p:nvSpPr>
          <p:cNvPr id="262153" name="AutoShape 9"/>
          <p:cNvSpPr>
            <a:spLocks noChangeArrowheads="1"/>
          </p:cNvSpPr>
          <p:nvPr/>
        </p:nvSpPr>
        <p:spPr bwMode="auto">
          <a:xfrm>
            <a:off x="7285038" y="3813175"/>
            <a:ext cx="914400" cy="609600"/>
          </a:xfrm>
          <a:prstGeom prst="flowChartAlternateProcess">
            <a:avLst/>
          </a:prstGeom>
          <a:solidFill>
            <a:srgbClr val="FFCC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/>
              <a:t>.</a:t>
            </a:r>
            <a:r>
              <a:rPr lang="en-US" sz="1600"/>
              <a:t>exe</a:t>
            </a:r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1798638" y="4117975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lg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262155" name="Line 11"/>
          <p:cNvSpPr>
            <a:spLocks noChangeShapeType="1"/>
          </p:cNvSpPr>
          <p:nvPr/>
        </p:nvSpPr>
        <p:spPr bwMode="auto">
          <a:xfrm>
            <a:off x="1417638" y="2746375"/>
            <a:ext cx="1143000" cy="1066800"/>
          </a:xfrm>
          <a:prstGeom prst="line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lg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262156" name="Line 12"/>
          <p:cNvSpPr>
            <a:spLocks noChangeShapeType="1"/>
          </p:cNvSpPr>
          <p:nvPr/>
        </p:nvSpPr>
        <p:spPr bwMode="auto">
          <a:xfrm>
            <a:off x="2941638" y="2746375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lg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262157" name="Line 13"/>
          <p:cNvSpPr>
            <a:spLocks noChangeShapeType="1"/>
          </p:cNvSpPr>
          <p:nvPr/>
        </p:nvSpPr>
        <p:spPr bwMode="auto">
          <a:xfrm>
            <a:off x="3398838" y="4117975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lg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262158" name="Line 14"/>
          <p:cNvSpPr>
            <a:spLocks noChangeShapeType="1"/>
          </p:cNvSpPr>
          <p:nvPr/>
        </p:nvSpPr>
        <p:spPr bwMode="auto">
          <a:xfrm>
            <a:off x="4999038" y="4117975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lg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262159" name="Line 15"/>
          <p:cNvSpPr>
            <a:spLocks noChangeShapeType="1"/>
          </p:cNvSpPr>
          <p:nvPr/>
        </p:nvSpPr>
        <p:spPr bwMode="auto">
          <a:xfrm>
            <a:off x="4541838" y="2670175"/>
            <a:ext cx="1295400" cy="1143000"/>
          </a:xfrm>
          <a:prstGeom prst="line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lg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262160" name="Line 16"/>
          <p:cNvSpPr>
            <a:spLocks noChangeShapeType="1"/>
          </p:cNvSpPr>
          <p:nvPr/>
        </p:nvSpPr>
        <p:spPr bwMode="auto">
          <a:xfrm>
            <a:off x="6065838" y="2670175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lg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262161" name="Line 17"/>
          <p:cNvSpPr>
            <a:spLocks noChangeShapeType="1"/>
          </p:cNvSpPr>
          <p:nvPr/>
        </p:nvSpPr>
        <p:spPr bwMode="auto">
          <a:xfrm>
            <a:off x="6599238" y="4117975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lg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262162" name="AutoShape 18"/>
          <p:cNvSpPr>
            <a:spLocks noChangeArrowheads="1"/>
          </p:cNvSpPr>
          <p:nvPr/>
        </p:nvSpPr>
        <p:spPr bwMode="auto">
          <a:xfrm>
            <a:off x="4237038" y="2060575"/>
            <a:ext cx="914400" cy="609600"/>
          </a:xfrm>
          <a:prstGeom prst="flowChartAlternateProcess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/>
              <a:t>.obj</a:t>
            </a:r>
            <a:endParaRPr lang="en-US" sz="1600"/>
          </a:p>
        </p:txBody>
      </p:sp>
      <p:sp>
        <p:nvSpPr>
          <p:cNvPr id="262163" name="AutoShape 19"/>
          <p:cNvSpPr>
            <a:spLocks noChangeArrowheads="1"/>
          </p:cNvSpPr>
          <p:nvPr/>
        </p:nvSpPr>
        <p:spPr bwMode="auto">
          <a:xfrm>
            <a:off x="4160838" y="2136775"/>
            <a:ext cx="914400" cy="609600"/>
          </a:xfrm>
          <a:prstGeom prst="flowChartAlternateProcess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/>
              <a:t>.obj</a:t>
            </a:r>
            <a:endParaRPr lang="en-US" sz="1600"/>
          </a:p>
        </p:txBody>
      </p:sp>
      <p:sp>
        <p:nvSpPr>
          <p:cNvPr id="262164" name="AutoShape 20"/>
          <p:cNvSpPr>
            <a:spLocks noChangeArrowheads="1"/>
          </p:cNvSpPr>
          <p:nvPr/>
        </p:nvSpPr>
        <p:spPr bwMode="auto">
          <a:xfrm>
            <a:off x="4084638" y="2212975"/>
            <a:ext cx="914400" cy="609600"/>
          </a:xfrm>
          <a:prstGeom prst="flowChartAlternateProcess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/>
              <a:t>.obj</a:t>
            </a:r>
            <a:endParaRPr lang="en-US" sz="1600"/>
          </a:p>
        </p:txBody>
      </p:sp>
      <p:sp>
        <p:nvSpPr>
          <p:cNvPr id="262165" name="AutoShape 21"/>
          <p:cNvSpPr>
            <a:spLocks noChangeArrowheads="1"/>
          </p:cNvSpPr>
          <p:nvPr/>
        </p:nvSpPr>
        <p:spPr bwMode="auto">
          <a:xfrm>
            <a:off x="5684838" y="2060575"/>
            <a:ext cx="914400" cy="609600"/>
          </a:xfrm>
          <a:prstGeom prst="flowChartAlternateProcess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/>
              <a:t>.obj</a:t>
            </a:r>
            <a:endParaRPr lang="en-US" sz="1600"/>
          </a:p>
        </p:txBody>
      </p:sp>
      <p:sp>
        <p:nvSpPr>
          <p:cNvPr id="262166" name="AutoShape 22"/>
          <p:cNvSpPr>
            <a:spLocks noChangeArrowheads="1"/>
          </p:cNvSpPr>
          <p:nvPr/>
        </p:nvSpPr>
        <p:spPr bwMode="auto">
          <a:xfrm>
            <a:off x="5608638" y="2136775"/>
            <a:ext cx="914400" cy="609600"/>
          </a:xfrm>
          <a:prstGeom prst="flowChartAlternateProcess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/>
              <a:t>.obj</a:t>
            </a:r>
            <a:endParaRPr lang="en-US" sz="1600"/>
          </a:p>
        </p:txBody>
      </p:sp>
      <p:sp>
        <p:nvSpPr>
          <p:cNvPr id="262167" name="AutoShape 23"/>
          <p:cNvSpPr>
            <a:spLocks noChangeArrowheads="1"/>
          </p:cNvSpPr>
          <p:nvPr/>
        </p:nvSpPr>
        <p:spPr bwMode="auto">
          <a:xfrm>
            <a:off x="5532438" y="2212975"/>
            <a:ext cx="914400" cy="609600"/>
          </a:xfrm>
          <a:prstGeom prst="flowChartAlternateProcess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/>
              <a:t>.lib</a:t>
            </a:r>
            <a:endParaRPr lang="en-US" sz="1600"/>
          </a:p>
        </p:txBody>
      </p:sp>
      <p:sp>
        <p:nvSpPr>
          <p:cNvPr id="262168" name="AutoShape 24"/>
          <p:cNvSpPr>
            <a:spLocks noChangeArrowheads="1"/>
          </p:cNvSpPr>
          <p:nvPr/>
        </p:nvSpPr>
        <p:spPr bwMode="auto">
          <a:xfrm>
            <a:off x="4265613" y="5135563"/>
            <a:ext cx="914400" cy="609600"/>
          </a:xfrm>
          <a:prstGeom prst="flowChartAlternateProcess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/>
              <a:t>.obj</a:t>
            </a:r>
            <a:endParaRPr lang="en-US" sz="1600"/>
          </a:p>
        </p:txBody>
      </p:sp>
      <p:sp>
        <p:nvSpPr>
          <p:cNvPr id="262169" name="AutoShape 25"/>
          <p:cNvSpPr>
            <a:spLocks noChangeArrowheads="1"/>
          </p:cNvSpPr>
          <p:nvPr/>
        </p:nvSpPr>
        <p:spPr bwMode="auto">
          <a:xfrm>
            <a:off x="4189413" y="5211763"/>
            <a:ext cx="914400" cy="609600"/>
          </a:xfrm>
          <a:prstGeom prst="flowChartAlternateProcess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/>
              <a:t>.obj</a:t>
            </a:r>
            <a:endParaRPr lang="en-US" sz="1600"/>
          </a:p>
        </p:txBody>
      </p:sp>
      <p:sp>
        <p:nvSpPr>
          <p:cNvPr id="262170" name="AutoShape 26"/>
          <p:cNvSpPr>
            <a:spLocks noChangeArrowheads="1"/>
          </p:cNvSpPr>
          <p:nvPr/>
        </p:nvSpPr>
        <p:spPr bwMode="auto">
          <a:xfrm>
            <a:off x="4113213" y="5287963"/>
            <a:ext cx="914400" cy="609600"/>
          </a:xfrm>
          <a:prstGeom prst="flowChartAlternateProcess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/>
              <a:t>.obj</a:t>
            </a:r>
            <a:endParaRPr lang="en-US" sz="1600"/>
          </a:p>
        </p:txBody>
      </p:sp>
      <p:sp>
        <p:nvSpPr>
          <p:cNvPr id="262171" name="Line 27"/>
          <p:cNvSpPr>
            <a:spLocks noChangeShapeType="1"/>
          </p:cNvSpPr>
          <p:nvPr/>
        </p:nvSpPr>
        <p:spPr bwMode="auto">
          <a:xfrm flipV="1">
            <a:off x="5151438" y="4422775"/>
            <a:ext cx="685800" cy="762000"/>
          </a:xfrm>
          <a:prstGeom prst="line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lg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262172" name="AutoShape 28"/>
          <p:cNvSpPr>
            <a:spLocks noChangeArrowheads="1"/>
          </p:cNvSpPr>
          <p:nvPr/>
        </p:nvSpPr>
        <p:spPr bwMode="auto">
          <a:xfrm>
            <a:off x="1233488" y="4640263"/>
            <a:ext cx="2952750" cy="360362"/>
          </a:xfrm>
          <a:prstGeom prst="wedgeRoundRectCallout">
            <a:avLst>
              <a:gd name="adj1" fmla="val 3546"/>
              <a:gd name="adj2" fmla="val -102866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kompilace jednoho modulu</a:t>
            </a:r>
          </a:p>
        </p:txBody>
      </p:sp>
      <p:sp>
        <p:nvSpPr>
          <p:cNvPr id="262174" name="AutoShape 30"/>
          <p:cNvSpPr>
            <a:spLocks noChangeArrowheads="1"/>
          </p:cNvSpPr>
          <p:nvPr/>
        </p:nvSpPr>
        <p:spPr bwMode="auto">
          <a:xfrm>
            <a:off x="6324600" y="1219200"/>
            <a:ext cx="1223963" cy="358775"/>
          </a:xfrm>
          <a:prstGeom prst="wedgeRoundRectCallout">
            <a:avLst>
              <a:gd name="adj1" fmla="val -58949"/>
              <a:gd name="adj2" fmla="val 141148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knihovny</a:t>
            </a:r>
          </a:p>
        </p:txBody>
      </p:sp>
      <p:sp>
        <p:nvSpPr>
          <p:cNvPr id="262175" name="AutoShape 31"/>
          <p:cNvSpPr>
            <a:spLocks noChangeArrowheads="1"/>
          </p:cNvSpPr>
          <p:nvPr/>
        </p:nvSpPr>
        <p:spPr bwMode="auto">
          <a:xfrm>
            <a:off x="3394075" y="1219200"/>
            <a:ext cx="2016125" cy="373063"/>
          </a:xfrm>
          <a:prstGeom prst="wedgeRoundRectCallout">
            <a:avLst>
              <a:gd name="adj1" fmla="val -57960"/>
              <a:gd name="adj2" fmla="val 150106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knihovní headery</a:t>
            </a:r>
          </a:p>
        </p:txBody>
      </p:sp>
      <p:sp>
        <p:nvSpPr>
          <p:cNvPr id="262176" name="AutoShape 32"/>
          <p:cNvSpPr>
            <a:spLocks noChangeArrowheads="1"/>
          </p:cNvSpPr>
          <p:nvPr/>
        </p:nvSpPr>
        <p:spPr bwMode="auto">
          <a:xfrm>
            <a:off x="1304925" y="1255713"/>
            <a:ext cx="1728788" cy="360362"/>
          </a:xfrm>
          <a:prstGeom prst="wedgeRoundRectCallout">
            <a:avLst>
              <a:gd name="adj1" fmla="val -45315"/>
              <a:gd name="adj2" fmla="val 14119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vlastní headery</a:t>
            </a:r>
          </a:p>
        </p:txBody>
      </p:sp>
      <p:sp>
        <p:nvSpPr>
          <p:cNvPr id="262178" name="AutoShape 34"/>
          <p:cNvSpPr>
            <a:spLocks noChangeArrowheads="1"/>
          </p:cNvSpPr>
          <p:nvPr/>
        </p:nvSpPr>
        <p:spPr bwMode="auto">
          <a:xfrm>
            <a:off x="873125" y="3775075"/>
            <a:ext cx="914400" cy="609600"/>
          </a:xfrm>
          <a:prstGeom prst="flowChartDocumen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/>
              <a:t>.cpp</a:t>
            </a:r>
            <a:endParaRPr lang="en-US" sz="1600"/>
          </a:p>
        </p:txBody>
      </p:sp>
      <p:sp>
        <p:nvSpPr>
          <p:cNvPr id="262179" name="AutoShape 35"/>
          <p:cNvSpPr>
            <a:spLocks noChangeArrowheads="1"/>
          </p:cNvSpPr>
          <p:nvPr/>
        </p:nvSpPr>
        <p:spPr bwMode="auto">
          <a:xfrm>
            <a:off x="946150" y="5432425"/>
            <a:ext cx="914400" cy="609600"/>
          </a:xfrm>
          <a:prstGeom prst="flowChartDocumen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/>
              <a:t>.c</a:t>
            </a:r>
            <a:endParaRPr lang="en-US" sz="1600"/>
          </a:p>
        </p:txBody>
      </p:sp>
      <p:sp>
        <p:nvSpPr>
          <p:cNvPr id="262180" name="AutoShape 36"/>
          <p:cNvSpPr>
            <a:spLocks noChangeArrowheads="1"/>
          </p:cNvSpPr>
          <p:nvPr/>
        </p:nvSpPr>
        <p:spPr bwMode="auto">
          <a:xfrm>
            <a:off x="801688" y="5575300"/>
            <a:ext cx="914400" cy="609600"/>
          </a:xfrm>
          <a:prstGeom prst="flowChartDocumen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cs-CZ" sz="1600"/>
              <a:t>.cpp</a:t>
            </a:r>
            <a:endParaRPr lang="en-US" sz="1600"/>
          </a:p>
        </p:txBody>
      </p:sp>
      <p:sp>
        <p:nvSpPr>
          <p:cNvPr id="262181" name="Line 37"/>
          <p:cNvSpPr>
            <a:spLocks noChangeShapeType="1"/>
          </p:cNvSpPr>
          <p:nvPr/>
        </p:nvSpPr>
        <p:spPr bwMode="auto">
          <a:xfrm>
            <a:off x="2025650" y="5503863"/>
            <a:ext cx="2087563" cy="0"/>
          </a:xfrm>
          <a:prstGeom prst="line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lg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262182" name="AutoShape 38"/>
          <p:cNvSpPr>
            <a:spLocks noChangeArrowheads="1"/>
          </p:cNvSpPr>
          <p:nvPr/>
        </p:nvSpPr>
        <p:spPr bwMode="auto">
          <a:xfrm>
            <a:off x="2339975" y="6165850"/>
            <a:ext cx="1512888" cy="360363"/>
          </a:xfrm>
          <a:prstGeom prst="wedgeRoundRectCallout">
            <a:avLst>
              <a:gd name="adj1" fmla="val -69727"/>
              <a:gd name="adj2" fmla="val -126653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další moduly</a:t>
            </a:r>
            <a:endParaRPr lang="en-US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10908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</a:t>
            </a:r>
            <a:r>
              <a:rPr lang="cs-CZ" dirty="0"/>
              <a:t>ří</a:t>
            </a:r>
            <a:r>
              <a:rPr lang="en-US" dirty="0" err="1"/>
              <a:t>dy</a:t>
            </a:r>
            <a:r>
              <a:rPr lang="en-US" dirty="0"/>
              <a:t>, </a:t>
            </a:r>
            <a:r>
              <a:rPr lang="en-US" dirty="0" err="1"/>
              <a:t>objekty</a:t>
            </a:r>
            <a:r>
              <a:rPr lang="en-US" dirty="0"/>
              <a:t>, </a:t>
            </a:r>
            <a:r>
              <a:rPr lang="en-US" dirty="0" err="1"/>
              <a:t>metody</a:t>
            </a:r>
            <a:endParaRPr lang="cs-CZ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990600"/>
            <a:ext cx="3886200" cy="2246769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class </a:t>
            </a:r>
            <a:r>
              <a:rPr lang="en-US" sz="1400" dirty="0" err="1">
                <a:solidFill>
                  <a:srgbClr val="7030A0"/>
                </a:solidFill>
              </a:rPr>
              <a:t>Pocitadlo</a:t>
            </a:r>
            <a:r>
              <a:rPr lang="cs-CZ" sz="1400" dirty="0" err="1">
                <a:solidFill>
                  <a:srgbClr val="7030A0"/>
                </a:solidFill>
              </a:rPr>
              <a:t>Pismen</a:t>
            </a:r>
            <a:r>
              <a:rPr lang="en-US" sz="1400" dirty="0"/>
              <a:t> </a:t>
            </a:r>
            <a:r>
              <a:rPr lang="cs-CZ" sz="1400" dirty="0"/>
              <a:t>{</a:t>
            </a:r>
            <a:endParaRPr lang="en-US" sz="1400" dirty="0"/>
          </a:p>
          <a:p>
            <a:r>
              <a:rPr lang="en-US" sz="1400" dirty="0">
                <a:solidFill>
                  <a:srgbClr val="00B050"/>
                </a:solidFill>
              </a:rPr>
              <a:t>public:</a:t>
            </a:r>
          </a:p>
          <a:p>
            <a:r>
              <a:rPr lang="en-US" sz="1400" dirty="0"/>
              <a:t> </a:t>
            </a:r>
            <a:r>
              <a:rPr lang="cs-CZ" sz="1400" dirty="0"/>
              <a:t> </a:t>
            </a:r>
            <a:r>
              <a:rPr lang="en-US" sz="1400" dirty="0" err="1">
                <a:solidFill>
                  <a:srgbClr val="7030A0"/>
                </a:solidFill>
              </a:rPr>
              <a:t>Pocitadlo</a:t>
            </a:r>
            <a:r>
              <a:rPr lang="cs-CZ" sz="1400" dirty="0" err="1">
                <a:solidFill>
                  <a:srgbClr val="7030A0"/>
                </a:solidFill>
              </a:rPr>
              <a:t>Pismen</a:t>
            </a:r>
            <a:r>
              <a:rPr lang="en-US" sz="1400" dirty="0"/>
              <a:t>( void);</a:t>
            </a:r>
            <a:endParaRPr lang="cs-CZ" sz="1400" dirty="0"/>
          </a:p>
          <a:p>
            <a:r>
              <a:rPr lang="cs-CZ" sz="1400" dirty="0"/>
              <a:t>  </a:t>
            </a:r>
            <a:r>
              <a:rPr lang="en-US" sz="1400" dirty="0"/>
              <a:t>~</a:t>
            </a:r>
            <a:r>
              <a:rPr lang="en-US" sz="1400" dirty="0" err="1">
                <a:solidFill>
                  <a:srgbClr val="7030A0"/>
                </a:solidFill>
              </a:rPr>
              <a:t>Pocitadlo</a:t>
            </a:r>
            <a:r>
              <a:rPr lang="cs-CZ" sz="1400" dirty="0" err="1">
                <a:solidFill>
                  <a:srgbClr val="7030A0"/>
                </a:solidFill>
              </a:rPr>
              <a:t>Pismen</a:t>
            </a:r>
            <a:r>
              <a:rPr lang="en-US" sz="1400" dirty="0"/>
              <a:t>();</a:t>
            </a:r>
            <a:endParaRPr lang="cs-CZ" sz="1400" dirty="0"/>
          </a:p>
          <a:p>
            <a:r>
              <a:rPr lang="en-US" sz="1400" dirty="0"/>
              <a:t>  </a:t>
            </a:r>
            <a:r>
              <a:rPr lang="en-US" sz="1400" dirty="0" err="1"/>
              <a:t>int</a:t>
            </a:r>
            <a:r>
              <a:rPr lang="en-US" sz="1400" dirty="0"/>
              <a:t> </a:t>
            </a:r>
            <a:r>
              <a:rPr lang="cs-CZ" sz="1400" dirty="0"/>
              <a:t>p</a:t>
            </a:r>
            <a:r>
              <a:rPr lang="en-US" sz="1400" dirty="0" err="1"/>
              <a:t>ocet_pismen</a:t>
            </a:r>
            <a:r>
              <a:rPr lang="en-US" sz="1400" dirty="0"/>
              <a:t>( void)</a:t>
            </a:r>
            <a:r>
              <a:rPr lang="cs-CZ" sz="1400" dirty="0"/>
              <a:t> { return _</a:t>
            </a:r>
            <a:r>
              <a:rPr lang="cs-CZ" sz="1400" dirty="0" err="1"/>
              <a:t>pocet</a:t>
            </a:r>
            <a:r>
              <a:rPr lang="cs-CZ" sz="1400" dirty="0"/>
              <a:t>; }</a:t>
            </a:r>
            <a:br>
              <a:rPr lang="cs-CZ" sz="1400" dirty="0"/>
            </a:br>
            <a:r>
              <a:rPr lang="cs-CZ" sz="1400" dirty="0"/>
              <a:t>  </a:t>
            </a:r>
            <a:r>
              <a:rPr lang="cs-CZ" sz="1400" dirty="0" err="1"/>
              <a:t>void</a:t>
            </a:r>
            <a:r>
              <a:rPr lang="cs-CZ" sz="1400" dirty="0"/>
              <a:t> </a:t>
            </a:r>
            <a:r>
              <a:rPr lang="cs-CZ" sz="1400" dirty="0" err="1"/>
              <a:t>spocitej</a:t>
            </a:r>
            <a:r>
              <a:rPr lang="cs-CZ" sz="1400" dirty="0"/>
              <a:t>(...);</a:t>
            </a:r>
            <a:endParaRPr lang="en-US" sz="1400" dirty="0"/>
          </a:p>
          <a:p>
            <a:r>
              <a:rPr lang="en-US" sz="1400" dirty="0">
                <a:solidFill>
                  <a:srgbClr val="00B050"/>
                </a:solidFill>
              </a:rPr>
              <a:t>private: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int</a:t>
            </a:r>
            <a:r>
              <a:rPr lang="en-US" sz="1400" dirty="0"/>
              <a:t> </a:t>
            </a:r>
            <a:r>
              <a:rPr lang="en-US" sz="1400" dirty="0" err="1"/>
              <a:t>pocet</a:t>
            </a:r>
            <a:r>
              <a:rPr lang="en-US" sz="1400" dirty="0"/>
              <a:t>_;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bool</a:t>
            </a:r>
            <a:r>
              <a:rPr lang="en-US" sz="1400" dirty="0"/>
              <a:t> </a:t>
            </a:r>
            <a:r>
              <a:rPr lang="en-US" sz="1400" dirty="0" err="1"/>
              <a:t>ve_slove</a:t>
            </a:r>
            <a:r>
              <a:rPr lang="en-US" sz="1400" dirty="0"/>
              <a:t>_;</a:t>
            </a:r>
          </a:p>
          <a:p>
            <a:r>
              <a:rPr lang="cs-CZ" sz="1400" dirty="0"/>
              <a:t>}</a:t>
            </a:r>
            <a:r>
              <a:rPr lang="en-US" sz="1400" dirty="0"/>
              <a:t>;</a:t>
            </a:r>
            <a:endParaRPr lang="cs-CZ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3276600"/>
            <a:ext cx="3886200" cy="1384995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#include "</a:t>
            </a:r>
            <a:r>
              <a:rPr lang="cs-CZ" sz="1400" dirty="0">
                <a:solidFill>
                  <a:srgbClr val="7030A0"/>
                </a:solidFill>
              </a:rPr>
              <a:t>P</a:t>
            </a:r>
            <a:r>
              <a:rPr lang="en-US" sz="1400" dirty="0" err="1">
                <a:solidFill>
                  <a:srgbClr val="7030A0"/>
                </a:solidFill>
              </a:rPr>
              <a:t>ocitadlo</a:t>
            </a:r>
            <a:r>
              <a:rPr lang="cs-CZ" sz="1400" dirty="0" err="1">
                <a:solidFill>
                  <a:srgbClr val="7030A0"/>
                </a:solidFill>
              </a:rPr>
              <a:t>Pismen</a:t>
            </a:r>
            <a:r>
              <a:rPr lang="en-US" sz="1400" dirty="0">
                <a:solidFill>
                  <a:srgbClr val="7030A0"/>
                </a:solidFill>
              </a:rPr>
              <a:t>.h</a:t>
            </a:r>
            <a:r>
              <a:rPr lang="en-US" sz="1400" dirty="0"/>
              <a:t>"</a:t>
            </a:r>
          </a:p>
          <a:p>
            <a:endParaRPr lang="en-US" sz="1400" dirty="0"/>
          </a:p>
          <a:p>
            <a:r>
              <a:rPr lang="cs-CZ" sz="1400" dirty="0" err="1"/>
              <a:t>int</a:t>
            </a:r>
            <a:r>
              <a:rPr lang="cs-CZ" sz="1400" dirty="0"/>
              <a:t> </a:t>
            </a:r>
            <a:r>
              <a:rPr lang="en-US" sz="1400" dirty="0" err="1">
                <a:solidFill>
                  <a:srgbClr val="7030A0"/>
                </a:solidFill>
              </a:rPr>
              <a:t>Pocitadlo</a:t>
            </a:r>
            <a:r>
              <a:rPr lang="cs-CZ" sz="1400" dirty="0" err="1">
                <a:solidFill>
                  <a:srgbClr val="7030A0"/>
                </a:solidFill>
              </a:rPr>
              <a:t>Pismen</a:t>
            </a:r>
            <a:r>
              <a:rPr lang="en-US" sz="1400" dirty="0">
                <a:solidFill>
                  <a:srgbClr val="7030A0"/>
                </a:solidFill>
              </a:rPr>
              <a:t>::</a:t>
            </a:r>
            <a:r>
              <a:rPr lang="cs-CZ" sz="1400" dirty="0" err="1"/>
              <a:t>spocitej</a:t>
            </a:r>
            <a:r>
              <a:rPr lang="cs-CZ" sz="1400" dirty="0"/>
              <a:t>(...) </a:t>
            </a:r>
          </a:p>
          <a:p>
            <a:r>
              <a:rPr lang="cs-CZ" sz="1400" dirty="0"/>
              <a:t>{</a:t>
            </a:r>
            <a:endParaRPr lang="en-US" sz="1400" dirty="0"/>
          </a:p>
          <a:p>
            <a:r>
              <a:rPr lang="cs-CZ" sz="1400" dirty="0"/>
              <a:t>  </a:t>
            </a:r>
            <a:r>
              <a:rPr lang="en-US" sz="1400" dirty="0"/>
              <a:t>...</a:t>
            </a:r>
          </a:p>
          <a:p>
            <a:r>
              <a:rPr lang="cs-CZ" sz="1400" dirty="0"/>
              <a:t>}</a:t>
            </a:r>
          </a:p>
        </p:txBody>
      </p:sp>
      <p:sp>
        <p:nvSpPr>
          <p:cNvPr id="8" name="Rounded Rectangular Callout 7"/>
          <p:cNvSpPr/>
          <p:nvPr/>
        </p:nvSpPr>
        <p:spPr>
          <a:xfrm>
            <a:off x="4953000" y="990600"/>
            <a:ext cx="3657600" cy="381000"/>
          </a:xfrm>
          <a:prstGeom prst="wedgeRoundRectCallout">
            <a:avLst>
              <a:gd name="adj1" fmla="val -69157"/>
              <a:gd name="adj2" fmla="val -1852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>
                <a:solidFill>
                  <a:schemeClr val="tx1"/>
                </a:solidFill>
              </a:rPr>
              <a:t>deklarace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t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řídy - .hpp</a:t>
            </a:r>
          </a:p>
        </p:txBody>
      </p:sp>
      <p:sp>
        <p:nvSpPr>
          <p:cNvPr id="9" name="Rounded Rectangular Callout 8"/>
          <p:cNvSpPr/>
          <p:nvPr/>
        </p:nvSpPr>
        <p:spPr>
          <a:xfrm>
            <a:off x="4953000" y="4114800"/>
            <a:ext cx="3657600" cy="381000"/>
          </a:xfrm>
          <a:prstGeom prst="wedgeRoundRectCallout">
            <a:avLst>
              <a:gd name="adj1" fmla="val -69157"/>
              <a:gd name="adj2" fmla="val -1852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>
                <a:solidFill>
                  <a:schemeClr val="tx1"/>
                </a:solidFill>
              </a:rPr>
              <a:t>definice</a:t>
            </a:r>
            <a:r>
              <a:rPr lang="cs-CZ" sz="1400" dirty="0">
                <a:solidFill>
                  <a:schemeClr val="tx1"/>
                </a:solidFill>
              </a:rPr>
              <a:t> 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metod - .cpp</a:t>
            </a:r>
          </a:p>
        </p:txBody>
      </p:sp>
      <p:sp>
        <p:nvSpPr>
          <p:cNvPr id="10" name="Rounded Rectangular Callout 9"/>
          <p:cNvSpPr/>
          <p:nvPr/>
        </p:nvSpPr>
        <p:spPr>
          <a:xfrm>
            <a:off x="4953000" y="1447800"/>
            <a:ext cx="3657600" cy="381000"/>
          </a:xfrm>
          <a:prstGeom prst="wedgeRoundRectCallout">
            <a:avLst>
              <a:gd name="adj1" fmla="val -69157"/>
              <a:gd name="adj2" fmla="val -1852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konstruktor (defaultní), destruktor</a:t>
            </a:r>
          </a:p>
        </p:txBody>
      </p:sp>
      <p:sp>
        <p:nvSpPr>
          <p:cNvPr id="11" name="Rounded Rectangular Callout 10"/>
          <p:cNvSpPr/>
          <p:nvPr/>
        </p:nvSpPr>
        <p:spPr>
          <a:xfrm>
            <a:off x="4953000" y="1905000"/>
            <a:ext cx="3657600" cy="381000"/>
          </a:xfrm>
          <a:prstGeom prst="wedgeRoundRectCallout">
            <a:avLst>
              <a:gd name="adj1" fmla="val -69157"/>
              <a:gd name="adj2" fmla="val -1852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deklarace veřejných metod - rozhraní</a:t>
            </a:r>
          </a:p>
        </p:txBody>
      </p:sp>
      <p:sp>
        <p:nvSpPr>
          <p:cNvPr id="12" name="Rounded Rectangular Callout 11"/>
          <p:cNvSpPr/>
          <p:nvPr/>
        </p:nvSpPr>
        <p:spPr>
          <a:xfrm>
            <a:off x="4953000" y="2362200"/>
            <a:ext cx="3657600" cy="381000"/>
          </a:xfrm>
          <a:prstGeom prst="wedgeRoundRectCallout">
            <a:avLst>
              <a:gd name="adj1" fmla="val -69157"/>
              <a:gd name="adj2" fmla="val -34884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privátní data a metody - implementace</a:t>
            </a:r>
          </a:p>
        </p:txBody>
      </p:sp>
      <p:sp>
        <p:nvSpPr>
          <p:cNvPr id="13" name="Rounded Rectangular Callout 12"/>
          <p:cNvSpPr/>
          <p:nvPr/>
        </p:nvSpPr>
        <p:spPr>
          <a:xfrm>
            <a:off x="4953000" y="3657600"/>
            <a:ext cx="3657600" cy="381000"/>
          </a:xfrm>
          <a:prstGeom prst="wedgeRoundRectCallout">
            <a:avLst>
              <a:gd name="adj1" fmla="val -69157"/>
              <a:gd name="adj2" fmla="val -1852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include deklarace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4953000" y="4572000"/>
            <a:ext cx="3657600" cy="381000"/>
          </a:xfrm>
          <a:prstGeom prst="wedgeRoundRectCallout">
            <a:avLst>
              <a:gd name="adj1" fmla="val -68873"/>
              <a:gd name="adj2" fmla="val -6352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t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ělo metody mimo deklaraci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B87A0F7-4D34-4061-8A8E-3A5021A1242C}"/>
              </a:ext>
            </a:extLst>
          </p:cNvPr>
          <p:cNvSpPr txBox="1"/>
          <p:nvPr/>
        </p:nvSpPr>
        <p:spPr>
          <a:xfrm>
            <a:off x="4511040" y="6109294"/>
            <a:ext cx="4404360" cy="4616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cs-CZ" sz="2400" dirty="0" err="1"/>
              <a:t>Re</a:t>
            </a:r>
            <a:r>
              <a:rPr lang="cs-CZ" sz="2400" b="1" dirty="0" err="1"/>
              <a:t>CodEx</a:t>
            </a:r>
            <a:r>
              <a:rPr lang="cs-CZ" sz="2400" dirty="0"/>
              <a:t>: „Hello OOP </a:t>
            </a:r>
            <a:r>
              <a:rPr lang="cs-CZ" sz="2400" dirty="0" err="1"/>
              <a:t>World</a:t>
            </a:r>
            <a:r>
              <a:rPr lang="cs-CZ" sz="2400" dirty="0"/>
              <a:t>“</a:t>
            </a:r>
            <a:endParaRPr lang="en-GB" sz="24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4863E4A-3400-4BC4-8FF5-E012F504426B}"/>
              </a:ext>
            </a:extLst>
          </p:cNvPr>
          <p:cNvSpPr txBox="1"/>
          <p:nvPr/>
        </p:nvSpPr>
        <p:spPr>
          <a:xfrm>
            <a:off x="457200" y="4700826"/>
            <a:ext cx="3886200" cy="1815882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#include "</a:t>
            </a:r>
            <a:r>
              <a:rPr lang="cs-CZ" sz="1400" dirty="0">
                <a:solidFill>
                  <a:srgbClr val="7030A0"/>
                </a:solidFill>
              </a:rPr>
              <a:t>P</a:t>
            </a:r>
            <a:r>
              <a:rPr lang="en-US" sz="1400" dirty="0" err="1">
                <a:solidFill>
                  <a:srgbClr val="7030A0"/>
                </a:solidFill>
              </a:rPr>
              <a:t>ocitadlo</a:t>
            </a:r>
            <a:r>
              <a:rPr lang="cs-CZ" sz="1400" dirty="0" err="1">
                <a:solidFill>
                  <a:srgbClr val="7030A0"/>
                </a:solidFill>
              </a:rPr>
              <a:t>Pismen</a:t>
            </a:r>
            <a:r>
              <a:rPr lang="en-US" sz="1400" dirty="0">
                <a:solidFill>
                  <a:srgbClr val="7030A0"/>
                </a:solidFill>
              </a:rPr>
              <a:t>.h</a:t>
            </a:r>
            <a:r>
              <a:rPr lang="en-US" sz="1400" dirty="0"/>
              <a:t>"</a:t>
            </a:r>
          </a:p>
          <a:p>
            <a:endParaRPr lang="en-US" sz="1400" dirty="0"/>
          </a:p>
          <a:p>
            <a:r>
              <a:rPr lang="cs-CZ" sz="1400" dirty="0" err="1"/>
              <a:t>int</a:t>
            </a:r>
            <a:r>
              <a:rPr lang="cs-CZ" sz="1400" dirty="0"/>
              <a:t> </a:t>
            </a:r>
            <a:r>
              <a:rPr lang="cs-CZ" sz="1400" dirty="0" err="1">
                <a:solidFill>
                  <a:srgbClr val="7030A0"/>
                </a:solidFill>
              </a:rPr>
              <a:t>main</a:t>
            </a:r>
            <a:r>
              <a:rPr lang="cs-CZ" sz="1400" dirty="0"/>
              <a:t>() </a:t>
            </a:r>
          </a:p>
          <a:p>
            <a:r>
              <a:rPr lang="cs-CZ" sz="1400" dirty="0"/>
              <a:t>{</a:t>
            </a:r>
            <a:endParaRPr lang="en-US" sz="1400" dirty="0"/>
          </a:p>
          <a:p>
            <a:r>
              <a:rPr lang="cs-CZ" sz="1400" dirty="0"/>
              <a:t>  </a:t>
            </a:r>
            <a:r>
              <a:rPr lang="cs-CZ" sz="1400" dirty="0" err="1"/>
              <a:t>PocitadloPismen</a:t>
            </a:r>
            <a:r>
              <a:rPr lang="cs-CZ" sz="1400" dirty="0"/>
              <a:t> </a:t>
            </a:r>
            <a:r>
              <a:rPr lang="cs-CZ" sz="1400" dirty="0" err="1"/>
              <a:t>pocitadlo</a:t>
            </a:r>
            <a:r>
              <a:rPr lang="cs-CZ" sz="1400" dirty="0"/>
              <a:t>;</a:t>
            </a:r>
          </a:p>
          <a:p>
            <a:r>
              <a:rPr lang="cs-CZ" sz="1400" dirty="0"/>
              <a:t>  </a:t>
            </a:r>
            <a:r>
              <a:rPr lang="cs-CZ" sz="1400" dirty="0" err="1"/>
              <a:t>pocitadlo.spocitej</a:t>
            </a:r>
            <a:r>
              <a:rPr lang="cs-CZ" sz="1400" dirty="0"/>
              <a:t>(...);</a:t>
            </a:r>
          </a:p>
          <a:p>
            <a:r>
              <a:rPr lang="cs-CZ" sz="1400" dirty="0"/>
              <a:t>  </a:t>
            </a:r>
            <a:r>
              <a:rPr lang="cs-CZ" sz="1400" dirty="0" err="1"/>
              <a:t>int</a:t>
            </a:r>
            <a:r>
              <a:rPr lang="cs-CZ" sz="1400" dirty="0"/>
              <a:t> p = </a:t>
            </a:r>
            <a:r>
              <a:rPr lang="cs-CZ" sz="1400" dirty="0" err="1"/>
              <a:t>pocitadlo.pocet_pismen</a:t>
            </a:r>
            <a:r>
              <a:rPr lang="cs-CZ" sz="1400" dirty="0"/>
              <a:t>();</a:t>
            </a:r>
            <a:endParaRPr lang="en-US" sz="1400" dirty="0"/>
          </a:p>
          <a:p>
            <a:r>
              <a:rPr lang="cs-CZ" sz="1400" dirty="0"/>
              <a:t>}</a:t>
            </a:r>
          </a:p>
        </p:txBody>
      </p:sp>
      <p:sp>
        <p:nvSpPr>
          <p:cNvPr id="19" name="Rounded Rectangular Callout 12">
            <a:extLst>
              <a:ext uri="{FF2B5EF4-FFF2-40B4-BE49-F238E27FC236}">
                <a16:creationId xmlns:a16="http://schemas.microsoft.com/office/drawing/2014/main" id="{3D4E4247-A7AA-479B-BC13-54A4BF80530D}"/>
              </a:ext>
            </a:extLst>
          </p:cNvPr>
          <p:cNvSpPr/>
          <p:nvPr/>
        </p:nvSpPr>
        <p:spPr>
          <a:xfrm>
            <a:off x="4953000" y="5118249"/>
            <a:ext cx="3657600" cy="381000"/>
          </a:xfrm>
          <a:prstGeom prst="wedgeRoundRectCallout">
            <a:avLst>
              <a:gd name="adj1" fmla="val -70615"/>
              <a:gd name="adj2" fmla="val 6348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err="1">
                <a:solidFill>
                  <a:schemeClr val="accent2">
                    <a:lumMod val="50000"/>
                  </a:schemeClr>
                </a:solidFill>
              </a:rPr>
              <a:t>instanciace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0" name="Rounded Rectangular Callout 12">
            <a:extLst>
              <a:ext uri="{FF2B5EF4-FFF2-40B4-BE49-F238E27FC236}">
                <a16:creationId xmlns:a16="http://schemas.microsoft.com/office/drawing/2014/main" id="{AEE286CA-827A-44CE-8853-5D54FB2C9F1F}"/>
              </a:ext>
            </a:extLst>
          </p:cNvPr>
          <p:cNvSpPr/>
          <p:nvPr/>
        </p:nvSpPr>
        <p:spPr>
          <a:xfrm>
            <a:off x="4953000" y="5575448"/>
            <a:ext cx="3657600" cy="381000"/>
          </a:xfrm>
          <a:prstGeom prst="wedgeRoundRectCallout">
            <a:avLst>
              <a:gd name="adj1" fmla="val -68532"/>
              <a:gd name="adj2" fmla="val 5348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volání metod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A1EC8EC-42DB-461C-92C3-C176A2D695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Rozšiřte úlohu „Součet“:</a:t>
            </a:r>
          </a:p>
          <a:p>
            <a:pPr lvl="1"/>
            <a:r>
              <a:rPr lang="cs-CZ" dirty="0"/>
              <a:t>Vytvořte pro logiku samostatnou třídu</a:t>
            </a:r>
          </a:p>
          <a:p>
            <a:pPr lvl="1"/>
            <a:r>
              <a:rPr lang="cs-CZ" dirty="0"/>
              <a:t>Vypište součet a počet čísel</a:t>
            </a:r>
          </a:p>
          <a:p>
            <a:pPr lvl="1"/>
            <a:r>
              <a:rPr lang="cs-CZ" dirty="0"/>
              <a:t>Rozdělte na soubory:</a:t>
            </a:r>
          </a:p>
          <a:p>
            <a:pPr lvl="2"/>
            <a:r>
              <a:rPr lang="cs-CZ" dirty="0"/>
              <a:t>Pocitadlo.hpp</a:t>
            </a:r>
          </a:p>
          <a:p>
            <a:pPr lvl="2"/>
            <a:r>
              <a:rPr lang="cs-CZ" dirty="0"/>
              <a:t>Pocitadlo.cpp</a:t>
            </a:r>
          </a:p>
          <a:p>
            <a:pPr lvl="2"/>
            <a:r>
              <a:rPr lang="cs-CZ" dirty="0"/>
              <a:t>main.cpp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94C5408-5BCA-4863-8BEA-30ED29956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563562"/>
          </a:xfrm>
        </p:spPr>
        <p:txBody>
          <a:bodyPr>
            <a:normAutofit fontScale="90000"/>
          </a:bodyPr>
          <a:lstStyle/>
          <a:p>
            <a:r>
              <a:rPr lang="cs-CZ" dirty="0"/>
              <a:t>Počítadlo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98D1A29-57FD-4416-9473-A34920037339}"/>
              </a:ext>
            </a:extLst>
          </p:cNvPr>
          <p:cNvSpPr txBox="1"/>
          <p:nvPr/>
        </p:nvSpPr>
        <p:spPr>
          <a:xfrm>
            <a:off x="2937510" y="4724400"/>
            <a:ext cx="3268980" cy="4616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cs-CZ" sz="2400" dirty="0" err="1"/>
              <a:t>Re</a:t>
            </a:r>
            <a:r>
              <a:rPr lang="cs-CZ" sz="2400" b="1" dirty="0" err="1"/>
              <a:t>CodEx</a:t>
            </a:r>
            <a:r>
              <a:rPr lang="cs-CZ" sz="2400" dirty="0"/>
              <a:t>: „Počítadlo“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0745738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259398"/>
            <a:ext cx="8686800" cy="563562"/>
          </a:xfrm>
        </p:spPr>
        <p:txBody>
          <a:bodyPr>
            <a:normAutofit fontScale="90000"/>
          </a:bodyPr>
          <a:lstStyle/>
          <a:p>
            <a:r>
              <a:rPr lang="cs-CZ" dirty="0"/>
              <a:t>Počítání oveček</a:t>
            </a:r>
          </a:p>
        </p:txBody>
      </p:sp>
      <p:sp>
        <p:nvSpPr>
          <p:cNvPr id="17" name="Content Placeholder 1"/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5867400"/>
          </a:xfrm>
        </p:spPr>
        <p:txBody>
          <a:bodyPr>
            <a:noAutofit/>
          </a:bodyPr>
          <a:lstStyle/>
          <a:p>
            <a:r>
              <a:rPr lang="cs-CZ" sz="2000" dirty="0"/>
              <a:t>spočtěte</a:t>
            </a:r>
          </a:p>
          <a:p>
            <a:pPr lvl="1"/>
            <a:r>
              <a:rPr lang="cs-CZ" sz="1800" dirty="0"/>
              <a:t>počet znaků, řádek, slov, vět</a:t>
            </a:r>
            <a:r>
              <a:rPr lang="en-US" sz="1800" dirty="0"/>
              <a:t>, </a:t>
            </a:r>
            <a:r>
              <a:rPr lang="en-US" sz="1800" dirty="0" err="1"/>
              <a:t>po</a:t>
            </a:r>
            <a:r>
              <a:rPr lang="cs-CZ" sz="1800" dirty="0"/>
              <a:t>čet a součet čísel</a:t>
            </a:r>
            <a:endParaRPr lang="en-US" sz="1800" dirty="0"/>
          </a:p>
          <a:p>
            <a:pPr lvl="1"/>
            <a:r>
              <a:rPr lang="en-US" sz="1800" b="1" dirty="0" err="1"/>
              <a:t>slovo</a:t>
            </a:r>
            <a:r>
              <a:rPr lang="en-US" sz="1800" b="1" dirty="0"/>
              <a:t>:</a:t>
            </a:r>
            <a:r>
              <a:rPr lang="en-US" sz="1800" dirty="0"/>
              <a:t> </a:t>
            </a:r>
            <a:r>
              <a:rPr lang="cs-CZ" sz="1800" dirty="0"/>
              <a:t>nejdelší </a:t>
            </a:r>
            <a:r>
              <a:rPr lang="en-US" sz="1800" dirty="0" err="1"/>
              <a:t>posloupnost</a:t>
            </a:r>
            <a:r>
              <a:rPr lang="en-US" sz="1800" dirty="0"/>
              <a:t> </a:t>
            </a:r>
            <a:r>
              <a:rPr lang="cs-CZ" sz="1800" dirty="0"/>
              <a:t>alfanumerických </a:t>
            </a:r>
            <a:r>
              <a:rPr lang="cs-CZ" sz="180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(isalnum)</a:t>
            </a:r>
            <a:r>
              <a:rPr lang="cs-CZ" sz="1800" dirty="0"/>
              <a:t>znaků nezačínající číslicí </a:t>
            </a:r>
            <a:r>
              <a:rPr lang="cs-CZ" sz="180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(isdigit)</a:t>
            </a:r>
          </a:p>
          <a:p>
            <a:pPr lvl="1"/>
            <a:r>
              <a:rPr lang="cs-CZ" sz="1800" b="1" dirty="0"/>
              <a:t>číslo</a:t>
            </a:r>
            <a:r>
              <a:rPr lang="en-US" sz="1800" dirty="0"/>
              <a:t>: </a:t>
            </a:r>
            <a:r>
              <a:rPr lang="cs-CZ" sz="1800" dirty="0"/>
              <a:t>posloupnost číslic následující za nealfanumerickým znakem</a:t>
            </a:r>
            <a:endParaRPr lang="en-US" sz="1800" dirty="0"/>
          </a:p>
          <a:p>
            <a:pPr lvl="2"/>
            <a:r>
              <a:rPr lang="en-US" sz="1600" dirty="0"/>
              <a:t>'.12ab.' je </a:t>
            </a:r>
            <a:r>
              <a:rPr lang="en-US" sz="1600" dirty="0" err="1"/>
              <a:t>jedno</a:t>
            </a:r>
            <a:r>
              <a:rPr lang="en-US" sz="1600" dirty="0"/>
              <a:t> </a:t>
            </a:r>
            <a:r>
              <a:rPr lang="cs-CZ" sz="1600" dirty="0"/>
              <a:t>číslo a žádné slovo</a:t>
            </a:r>
          </a:p>
          <a:p>
            <a:pPr lvl="1"/>
            <a:r>
              <a:rPr lang="cs-CZ" sz="1800" b="1" dirty="0"/>
              <a:t>řádky </a:t>
            </a:r>
            <a:r>
              <a:rPr lang="cs-CZ" sz="1800" dirty="0"/>
              <a:t>jen ty, kde je (alespoň) slovo nebo číslo</a:t>
            </a:r>
            <a:endParaRPr lang="en-US" sz="1800" dirty="0"/>
          </a:p>
          <a:p>
            <a:pPr lvl="2"/>
            <a:r>
              <a:rPr lang="cs-CZ" sz="1600" dirty="0"/>
              <a:t>poslední řádka nemusí být ukončená </a:t>
            </a:r>
            <a:r>
              <a:rPr lang="en-US" sz="1600" dirty="0"/>
              <a:t>'\n'</a:t>
            </a:r>
          </a:p>
          <a:p>
            <a:pPr lvl="1"/>
            <a:r>
              <a:rPr lang="cs-CZ" sz="1800" dirty="0"/>
              <a:t>oddělovače </a:t>
            </a:r>
            <a:r>
              <a:rPr lang="en-US" sz="1800" b="1" dirty="0"/>
              <a:t>v</a:t>
            </a:r>
            <a:r>
              <a:rPr lang="cs-CZ" sz="1800" b="1" dirty="0"/>
              <a:t>ět</a:t>
            </a:r>
            <a:r>
              <a:rPr lang="cs-CZ" sz="1800" dirty="0"/>
              <a:t> jsou </a:t>
            </a:r>
            <a:r>
              <a:rPr lang="en-US" sz="1800" dirty="0"/>
              <a:t>'.', '!', '?'</a:t>
            </a:r>
          </a:p>
          <a:p>
            <a:pPr lvl="1"/>
            <a:r>
              <a:rPr lang="en-US" sz="1800" dirty="0" err="1"/>
              <a:t>ka</a:t>
            </a:r>
            <a:r>
              <a:rPr lang="cs-CZ" sz="1800" dirty="0"/>
              <a:t>ždá </a:t>
            </a:r>
            <a:r>
              <a:rPr lang="en-US" sz="1800" dirty="0" err="1"/>
              <a:t>zapo</a:t>
            </a:r>
            <a:r>
              <a:rPr lang="cs-CZ" sz="1800" dirty="0"/>
              <a:t>čítaná</a:t>
            </a:r>
            <a:r>
              <a:rPr lang="en-US" sz="1800" dirty="0"/>
              <a:t> </a:t>
            </a:r>
            <a:r>
              <a:rPr lang="cs-CZ" sz="1800" b="1" dirty="0"/>
              <a:t>věta</a:t>
            </a:r>
            <a:r>
              <a:rPr lang="cs-CZ" sz="1800" dirty="0"/>
              <a:t> musí obsahovat alespoň 1 </a:t>
            </a:r>
            <a:r>
              <a:rPr lang="cs-CZ" sz="1800" b="1" dirty="0"/>
              <a:t>slovo</a:t>
            </a:r>
          </a:p>
          <a:p>
            <a:pPr lvl="2"/>
            <a:r>
              <a:rPr lang="en-US" sz="1600" dirty="0"/>
              <a:t>'</a:t>
            </a:r>
            <a:r>
              <a:rPr lang="cs-CZ" sz="1600" dirty="0"/>
              <a:t>...</a:t>
            </a:r>
            <a:r>
              <a:rPr lang="en-US" sz="1600" dirty="0"/>
              <a:t>'</a:t>
            </a:r>
            <a:r>
              <a:rPr lang="cs-CZ" sz="1600" dirty="0"/>
              <a:t> ani </a:t>
            </a:r>
            <a:r>
              <a:rPr lang="en-US" sz="1600" dirty="0"/>
              <a:t>'31.12.2017' </a:t>
            </a:r>
            <a:r>
              <a:rPr lang="en-US" sz="1600" dirty="0" err="1"/>
              <a:t>nejsou</a:t>
            </a:r>
            <a:r>
              <a:rPr lang="en-US" sz="1600" dirty="0"/>
              <a:t> t</a:t>
            </a:r>
            <a:r>
              <a:rPr lang="cs-CZ" sz="1600" dirty="0"/>
              <a:t>ři věty</a:t>
            </a:r>
          </a:p>
          <a:p>
            <a:pPr lvl="1"/>
            <a:r>
              <a:rPr lang="cs-CZ" sz="1800" dirty="0"/>
              <a:t>spočítat z cin nebo ze všech souborů uvedených na příkazové řádce</a:t>
            </a:r>
          </a:p>
          <a:p>
            <a:pPr lvl="1"/>
            <a:r>
              <a:rPr lang="cs-CZ" sz="1800" dirty="0"/>
              <a:t>objektově a modulárně hezky</a:t>
            </a:r>
            <a:endParaRPr lang="cs-CZ" sz="2400" dirty="0"/>
          </a:p>
          <a:p>
            <a:endParaRPr lang="cs-CZ" sz="2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6A94C4-1DB7-43C1-8CD6-B65975BA5337}"/>
              </a:ext>
            </a:extLst>
          </p:cNvPr>
          <p:cNvSpPr txBox="1"/>
          <p:nvPr/>
        </p:nvSpPr>
        <p:spPr>
          <a:xfrm>
            <a:off x="2459355" y="5149334"/>
            <a:ext cx="4225290" cy="83099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cs-CZ" sz="2400" dirty="0" err="1"/>
              <a:t>Re</a:t>
            </a:r>
            <a:r>
              <a:rPr lang="cs-CZ" sz="2400" b="1" dirty="0" err="1"/>
              <a:t>CodEx</a:t>
            </a:r>
            <a:r>
              <a:rPr lang="cs-CZ" sz="2400" dirty="0"/>
              <a:t>: „Počítání oveček“</a:t>
            </a:r>
            <a:endParaRPr lang="en-GB" sz="2400" dirty="0"/>
          </a:p>
          <a:p>
            <a:pPr algn="ctr"/>
            <a:r>
              <a:rPr lang="en-GB" sz="2400" dirty="0"/>
              <a:t>(2 </a:t>
            </a:r>
            <a:r>
              <a:rPr lang="en-GB" sz="2400" dirty="0" err="1"/>
              <a:t>týdny</a:t>
            </a:r>
            <a:r>
              <a:rPr lang="en-GB" sz="2400" dirty="0"/>
              <a:t> </a:t>
            </a:r>
            <a:r>
              <a:rPr lang="en-GB" sz="2400" dirty="0" err="1"/>
              <a:t>času</a:t>
            </a:r>
            <a:r>
              <a:rPr lang="en-GB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1338619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C136FF2-33FB-4691-A68A-BDCB5F1A95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4. cvičení:</a:t>
            </a:r>
            <a:br>
              <a:rPr lang="cs-CZ" dirty="0"/>
            </a:br>
            <a:r>
              <a:rPr lang="cs-CZ" dirty="0"/>
              <a:t>Třídy, objekty - pokračování</a:t>
            </a:r>
            <a:endParaRPr lang="en-GB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BFBA8AA-9A40-4A9E-A748-E10E0420EA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30. 10. 2019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40413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950DAEB-E70C-491F-AF44-4D978DE710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Není potřeba explicitně psát</a:t>
            </a:r>
            <a:br>
              <a:rPr lang="cs-CZ" dirty="0"/>
            </a:br>
            <a:r>
              <a:rPr lang="cs-CZ" dirty="0"/>
              <a:t>o defaultním </a:t>
            </a:r>
            <a:r>
              <a:rPr lang="cs-CZ" dirty="0" err="1"/>
              <a:t>konstrutoru</a:t>
            </a:r>
            <a:r>
              <a:rPr lang="cs-CZ" dirty="0"/>
              <a:t>:</a:t>
            </a:r>
          </a:p>
          <a:p>
            <a:endParaRPr lang="cs-CZ" dirty="0"/>
          </a:p>
          <a:p>
            <a:r>
              <a:rPr lang="cs-CZ" dirty="0"/>
              <a:t>Pokud je konstruktor či destruktor explicitně deklarovaný v .h, je potřeba je naimplementovat v .</a:t>
            </a:r>
            <a:r>
              <a:rPr lang="cs-CZ" dirty="0" err="1"/>
              <a:t>cpp</a:t>
            </a:r>
            <a:endParaRPr lang="cs-CZ" dirty="0"/>
          </a:p>
          <a:p>
            <a:endParaRPr lang="cs-CZ" dirty="0"/>
          </a:p>
          <a:p>
            <a:r>
              <a:rPr lang="cs-CZ" dirty="0"/>
              <a:t>Správný způsob, jak vytvořit lokální instanci třídy (na zásobníku):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C7523AC-FD8A-4C89-93BC-9FFC56158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Poznatky z úlohy „Hello OOP </a:t>
            </a:r>
            <a:r>
              <a:rPr lang="cs-CZ" dirty="0" err="1"/>
              <a:t>World</a:t>
            </a:r>
            <a:r>
              <a:rPr lang="cs-CZ" dirty="0"/>
              <a:t>“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EC97FF2-78E1-4769-81A8-C783BA60B10C}"/>
              </a:ext>
            </a:extLst>
          </p:cNvPr>
          <p:cNvSpPr txBox="1"/>
          <p:nvPr/>
        </p:nvSpPr>
        <p:spPr>
          <a:xfrm>
            <a:off x="5638800" y="924708"/>
            <a:ext cx="2667000" cy="95410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 err="1"/>
              <a:t>class</a:t>
            </a:r>
            <a:r>
              <a:rPr lang="cs-CZ" sz="1400" dirty="0"/>
              <a:t> </a:t>
            </a:r>
            <a:r>
              <a:rPr lang="cs-CZ" sz="1400" dirty="0" err="1"/>
              <a:t>Greeter</a:t>
            </a:r>
            <a:r>
              <a:rPr lang="cs-CZ" sz="1400" dirty="0"/>
              <a:t> {</a:t>
            </a:r>
            <a:br>
              <a:rPr lang="cs-CZ" sz="1400" dirty="0"/>
            </a:br>
            <a:r>
              <a:rPr lang="cs-CZ" sz="1400" dirty="0"/>
              <a:t>  public:</a:t>
            </a:r>
            <a:br>
              <a:rPr lang="cs-CZ" sz="1400" dirty="0"/>
            </a:br>
            <a:r>
              <a:rPr lang="cs-CZ" sz="1400" dirty="0"/>
              <a:t>  </a:t>
            </a:r>
            <a:r>
              <a:rPr lang="cs-CZ" sz="1400" dirty="0" err="1">
                <a:solidFill>
                  <a:srgbClr val="FF0000"/>
                </a:solidFill>
              </a:rPr>
              <a:t>Greeter</a:t>
            </a:r>
            <a:r>
              <a:rPr lang="cs-CZ" sz="1400" dirty="0">
                <a:solidFill>
                  <a:srgbClr val="FF0000"/>
                </a:solidFill>
              </a:rPr>
              <a:t>() = default;</a:t>
            </a:r>
            <a:br>
              <a:rPr lang="cs-CZ" sz="1400" dirty="0"/>
            </a:br>
            <a:r>
              <a:rPr lang="cs-CZ" sz="1400" dirty="0"/>
              <a:t>};</a:t>
            </a:r>
            <a:endParaRPr lang="en-US" sz="1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A0F33B1-FE28-4F1A-82EC-8719C4C5DC05}"/>
              </a:ext>
            </a:extLst>
          </p:cNvPr>
          <p:cNvSpPr txBox="1"/>
          <p:nvPr/>
        </p:nvSpPr>
        <p:spPr>
          <a:xfrm>
            <a:off x="685800" y="4989493"/>
            <a:ext cx="1676400" cy="95410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 err="1"/>
              <a:t>int</a:t>
            </a:r>
            <a:r>
              <a:rPr lang="cs-CZ" sz="1400" dirty="0"/>
              <a:t> </a:t>
            </a:r>
            <a:r>
              <a:rPr lang="cs-CZ" sz="1400" dirty="0" err="1"/>
              <a:t>main</a:t>
            </a:r>
            <a:r>
              <a:rPr lang="cs-CZ" sz="1400" dirty="0"/>
              <a:t>() {</a:t>
            </a:r>
            <a:br>
              <a:rPr lang="cs-CZ" sz="1400" dirty="0"/>
            </a:br>
            <a:r>
              <a:rPr lang="cs-CZ" sz="1400" dirty="0"/>
              <a:t>  </a:t>
            </a:r>
            <a:r>
              <a:rPr lang="cs-CZ" sz="1400" dirty="0" err="1"/>
              <a:t>Greeter</a:t>
            </a:r>
            <a:r>
              <a:rPr lang="cs-CZ" sz="1400" dirty="0"/>
              <a:t> g;</a:t>
            </a:r>
          </a:p>
          <a:p>
            <a:r>
              <a:rPr lang="cs-CZ" sz="1400" dirty="0"/>
              <a:t>  </a:t>
            </a:r>
            <a:r>
              <a:rPr lang="cs-CZ" sz="1400" dirty="0" err="1"/>
              <a:t>Greeter</a:t>
            </a:r>
            <a:r>
              <a:rPr lang="cs-CZ" sz="1400" dirty="0"/>
              <a:t> g("</a:t>
            </a:r>
            <a:r>
              <a:rPr lang="cs-CZ" sz="1400" dirty="0" err="1"/>
              <a:t>Hi</a:t>
            </a:r>
            <a:r>
              <a:rPr lang="cs-CZ" sz="1400" dirty="0"/>
              <a:t>");</a:t>
            </a:r>
            <a:br>
              <a:rPr lang="cs-CZ" sz="1400" dirty="0"/>
            </a:br>
            <a:r>
              <a:rPr lang="cs-CZ" sz="1400" dirty="0"/>
              <a:t>};</a:t>
            </a:r>
            <a:endParaRPr lang="en-US" sz="1400" dirty="0"/>
          </a:p>
        </p:txBody>
      </p:sp>
      <p:sp>
        <p:nvSpPr>
          <p:cNvPr id="6" name="Rounded Rectangular Callout 9">
            <a:extLst>
              <a:ext uri="{FF2B5EF4-FFF2-40B4-BE49-F238E27FC236}">
                <a16:creationId xmlns:a16="http://schemas.microsoft.com/office/drawing/2014/main" id="{34282A37-05A5-448F-8367-CFF8329A65C5}"/>
              </a:ext>
            </a:extLst>
          </p:cNvPr>
          <p:cNvSpPr/>
          <p:nvPr/>
        </p:nvSpPr>
        <p:spPr>
          <a:xfrm>
            <a:off x="2141220" y="4876800"/>
            <a:ext cx="1554480" cy="381000"/>
          </a:xfrm>
          <a:prstGeom prst="wedgeRoundRectCallout">
            <a:avLst>
              <a:gd name="adj1" fmla="val -69794"/>
              <a:gd name="adj2" fmla="val 69533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rgbClr val="C00000"/>
                </a:solidFill>
              </a:rPr>
              <a:t>bez parametrů</a:t>
            </a:r>
          </a:p>
        </p:txBody>
      </p:sp>
      <p:sp>
        <p:nvSpPr>
          <p:cNvPr id="10" name="Rounded Rectangular Callout 9">
            <a:extLst>
              <a:ext uri="{FF2B5EF4-FFF2-40B4-BE49-F238E27FC236}">
                <a16:creationId xmlns:a16="http://schemas.microsoft.com/office/drawing/2014/main" id="{5C440F85-3FD1-4B3D-AB0A-4AFA7998DF7E}"/>
              </a:ext>
            </a:extLst>
          </p:cNvPr>
          <p:cNvSpPr/>
          <p:nvPr/>
        </p:nvSpPr>
        <p:spPr>
          <a:xfrm>
            <a:off x="2242185" y="5753100"/>
            <a:ext cx="1352550" cy="381000"/>
          </a:xfrm>
          <a:prstGeom prst="wedgeRoundRectCallout">
            <a:avLst>
              <a:gd name="adj1" fmla="val -70555"/>
              <a:gd name="adj2" fmla="val -56467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rgbClr val="C00000"/>
                </a:solidFill>
              </a:rPr>
              <a:t>s parametry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A420D17-EF38-4B98-8A4C-328A7C486661}"/>
              </a:ext>
            </a:extLst>
          </p:cNvPr>
          <p:cNvSpPr txBox="1"/>
          <p:nvPr/>
        </p:nvSpPr>
        <p:spPr>
          <a:xfrm>
            <a:off x="4313872" y="4609854"/>
            <a:ext cx="2588895" cy="738664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 err="1"/>
              <a:t>int</a:t>
            </a:r>
            <a:r>
              <a:rPr lang="cs-CZ" sz="1400" dirty="0"/>
              <a:t> </a:t>
            </a:r>
            <a:r>
              <a:rPr lang="cs-CZ" sz="1400" dirty="0" err="1"/>
              <a:t>main</a:t>
            </a:r>
            <a:r>
              <a:rPr lang="cs-CZ" sz="1400" dirty="0"/>
              <a:t>() {</a:t>
            </a:r>
            <a:br>
              <a:rPr lang="cs-CZ" sz="1400" dirty="0"/>
            </a:br>
            <a:r>
              <a:rPr lang="cs-CZ" sz="1400" dirty="0"/>
              <a:t>  </a:t>
            </a:r>
            <a:r>
              <a:rPr lang="cs-CZ" sz="1400" dirty="0" err="1"/>
              <a:t>Greeter</a:t>
            </a:r>
            <a:r>
              <a:rPr lang="cs-CZ" sz="1400" dirty="0"/>
              <a:t> g = </a:t>
            </a:r>
            <a:r>
              <a:rPr lang="cs-CZ" sz="1400" dirty="0" err="1"/>
              <a:t>new</a:t>
            </a:r>
            <a:r>
              <a:rPr lang="cs-CZ" sz="1400" dirty="0"/>
              <a:t> </a:t>
            </a:r>
            <a:r>
              <a:rPr lang="cs-CZ" sz="1400" dirty="0" err="1"/>
              <a:t>Greeter</a:t>
            </a:r>
            <a:r>
              <a:rPr lang="cs-CZ" sz="1400" dirty="0"/>
              <a:t>();</a:t>
            </a:r>
            <a:br>
              <a:rPr lang="cs-CZ" sz="1400" dirty="0"/>
            </a:br>
            <a:r>
              <a:rPr lang="cs-CZ" sz="1400" dirty="0"/>
              <a:t>};</a:t>
            </a:r>
            <a:endParaRPr lang="en-US" sz="1400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9273D93A-69CE-49D4-BE60-F9A732FB7E82}"/>
              </a:ext>
            </a:extLst>
          </p:cNvPr>
          <p:cNvGrpSpPr/>
          <p:nvPr/>
        </p:nvGrpSpPr>
        <p:grpSpPr>
          <a:xfrm>
            <a:off x="4953000" y="4445786"/>
            <a:ext cx="990600" cy="1066800"/>
            <a:chOff x="3352800" y="3962400"/>
            <a:chExt cx="990600" cy="1066800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6C143CB5-7258-414B-A447-AE110781A067}"/>
                </a:ext>
              </a:extLst>
            </p:cNvPr>
            <p:cNvCxnSpPr/>
            <p:nvPr/>
          </p:nvCxnSpPr>
          <p:spPr>
            <a:xfrm flipH="1">
              <a:off x="3429000" y="3962400"/>
              <a:ext cx="914400" cy="1066800"/>
            </a:xfrm>
            <a:prstGeom prst="line">
              <a:avLst/>
            </a:prstGeom>
            <a:ln w="76200" cmpd="dbl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28639BB2-422D-457A-AC6B-8535EA8B888F}"/>
                </a:ext>
              </a:extLst>
            </p:cNvPr>
            <p:cNvCxnSpPr/>
            <p:nvPr/>
          </p:nvCxnSpPr>
          <p:spPr>
            <a:xfrm flipH="1" flipV="1">
              <a:off x="3352800" y="3962400"/>
              <a:ext cx="990600" cy="1066800"/>
            </a:xfrm>
            <a:prstGeom prst="line">
              <a:avLst/>
            </a:prstGeom>
            <a:ln w="76200" cmpd="dbl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682BB747-5186-4BF8-AC7C-C6D97A21F295}"/>
              </a:ext>
            </a:extLst>
          </p:cNvPr>
          <p:cNvSpPr txBox="1"/>
          <p:nvPr/>
        </p:nvSpPr>
        <p:spPr>
          <a:xfrm>
            <a:off x="4313872" y="5764768"/>
            <a:ext cx="2588895" cy="738664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 err="1"/>
              <a:t>int</a:t>
            </a:r>
            <a:r>
              <a:rPr lang="cs-CZ" sz="1400" dirty="0"/>
              <a:t> </a:t>
            </a:r>
            <a:r>
              <a:rPr lang="cs-CZ" sz="1400" dirty="0" err="1"/>
              <a:t>main</a:t>
            </a:r>
            <a:r>
              <a:rPr lang="cs-CZ" sz="1400" dirty="0"/>
              <a:t>() {</a:t>
            </a:r>
            <a:br>
              <a:rPr lang="cs-CZ" sz="1400" dirty="0"/>
            </a:br>
            <a:r>
              <a:rPr lang="cs-CZ" sz="1400" dirty="0"/>
              <a:t>  </a:t>
            </a:r>
            <a:r>
              <a:rPr lang="cs-CZ" sz="1400" dirty="0" err="1"/>
              <a:t>Greeter</a:t>
            </a:r>
            <a:r>
              <a:rPr lang="cs-CZ" sz="1400" dirty="0"/>
              <a:t> g = </a:t>
            </a:r>
            <a:r>
              <a:rPr lang="cs-CZ" sz="1400" dirty="0" err="1"/>
              <a:t>Greeter</a:t>
            </a:r>
            <a:r>
              <a:rPr lang="cs-CZ" sz="1400" dirty="0"/>
              <a:t>();</a:t>
            </a:r>
            <a:br>
              <a:rPr lang="cs-CZ" sz="1400" dirty="0"/>
            </a:br>
            <a:r>
              <a:rPr lang="cs-CZ" sz="1400" dirty="0"/>
              <a:t>};</a:t>
            </a:r>
            <a:endParaRPr lang="en-US" sz="1400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6F1B9FE2-8243-4E84-AD46-4CC40A2117FE}"/>
              </a:ext>
            </a:extLst>
          </p:cNvPr>
          <p:cNvGrpSpPr/>
          <p:nvPr/>
        </p:nvGrpSpPr>
        <p:grpSpPr>
          <a:xfrm>
            <a:off x="4991100" y="5600700"/>
            <a:ext cx="990600" cy="1066800"/>
            <a:chOff x="3352800" y="3962400"/>
            <a:chExt cx="990600" cy="1066800"/>
          </a:xfrm>
        </p:grpSpPr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66ADCB38-F390-4BFF-86AD-C2F2D190AA84}"/>
                </a:ext>
              </a:extLst>
            </p:cNvPr>
            <p:cNvCxnSpPr/>
            <p:nvPr/>
          </p:nvCxnSpPr>
          <p:spPr>
            <a:xfrm flipH="1">
              <a:off x="3429000" y="3962400"/>
              <a:ext cx="914400" cy="1066800"/>
            </a:xfrm>
            <a:prstGeom prst="line">
              <a:avLst/>
            </a:prstGeom>
            <a:ln w="76200" cmpd="dbl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00363801-ADFA-4BC6-8FDC-B38E2CC17827}"/>
                </a:ext>
              </a:extLst>
            </p:cNvPr>
            <p:cNvCxnSpPr/>
            <p:nvPr/>
          </p:nvCxnSpPr>
          <p:spPr>
            <a:xfrm flipH="1" flipV="1">
              <a:off x="3352800" y="3962400"/>
              <a:ext cx="990600" cy="1066800"/>
            </a:xfrm>
            <a:prstGeom prst="line">
              <a:avLst/>
            </a:prstGeom>
            <a:ln w="76200" cmpd="dbl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Rounded Rectangular Callout 9">
            <a:extLst>
              <a:ext uri="{FF2B5EF4-FFF2-40B4-BE49-F238E27FC236}">
                <a16:creationId xmlns:a16="http://schemas.microsoft.com/office/drawing/2014/main" id="{6A2BD1EE-367E-4257-B0C7-DE2572508DB7}"/>
              </a:ext>
            </a:extLst>
          </p:cNvPr>
          <p:cNvSpPr/>
          <p:nvPr/>
        </p:nvSpPr>
        <p:spPr>
          <a:xfrm>
            <a:off x="7156367" y="4491260"/>
            <a:ext cx="1843566" cy="678180"/>
          </a:xfrm>
          <a:prstGeom prst="wedgeRoundRectCallout">
            <a:avLst>
              <a:gd name="adj1" fmla="val -69363"/>
              <a:gd name="adj2" fmla="val 2458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rgbClr val="C00000"/>
                </a:solidFill>
              </a:rPr>
              <a:t>alokace na haldě (potřeba </a:t>
            </a:r>
            <a:r>
              <a:rPr lang="cs-CZ" sz="1400" dirty="0" err="1">
                <a:solidFill>
                  <a:srgbClr val="C00000"/>
                </a:solidFill>
              </a:rPr>
              <a:t>Greeter</a:t>
            </a:r>
            <a:r>
              <a:rPr lang="cs-CZ" sz="1400" dirty="0">
                <a:solidFill>
                  <a:srgbClr val="C00000"/>
                </a:solidFill>
              </a:rPr>
              <a:t>*)</a:t>
            </a:r>
          </a:p>
        </p:txBody>
      </p:sp>
      <p:sp>
        <p:nvSpPr>
          <p:cNvPr id="17" name="Rounded Rectangular Callout 9">
            <a:extLst>
              <a:ext uri="{FF2B5EF4-FFF2-40B4-BE49-F238E27FC236}">
                <a16:creationId xmlns:a16="http://schemas.microsoft.com/office/drawing/2014/main" id="{61B540D9-59CA-4EF9-A269-E707213D257E}"/>
              </a:ext>
            </a:extLst>
          </p:cNvPr>
          <p:cNvSpPr/>
          <p:nvPr/>
        </p:nvSpPr>
        <p:spPr>
          <a:xfrm>
            <a:off x="7148034" y="5604510"/>
            <a:ext cx="1843566" cy="678180"/>
          </a:xfrm>
          <a:prstGeom prst="wedgeRoundRectCallout">
            <a:avLst>
              <a:gd name="adj1" fmla="val -69363"/>
              <a:gd name="adj2" fmla="val 2458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rgbClr val="C00000"/>
                </a:solidFill>
              </a:rPr>
              <a:t>vytvoření a přiřazení</a:t>
            </a:r>
          </a:p>
        </p:txBody>
      </p:sp>
    </p:spTree>
    <p:extLst>
      <p:ext uri="{BB962C8B-B14F-4D97-AF65-F5344CB8AC3E}">
        <p14:creationId xmlns:p14="http://schemas.microsoft.com/office/powerpoint/2010/main" val="33524891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9E3FFFD-965A-4761-BC7B-934AF8C6B0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Ideální rozhraní: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Použití: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8CDB905-6F2D-45C5-83B8-F3E4536E2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Poznatky z úlohy „Počítadlo“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B35B9FB-F0B4-4D0E-A680-FF890EF48816}"/>
              </a:ext>
            </a:extLst>
          </p:cNvPr>
          <p:cNvSpPr txBox="1"/>
          <p:nvPr/>
        </p:nvSpPr>
        <p:spPr>
          <a:xfrm>
            <a:off x="533400" y="1423987"/>
            <a:ext cx="2971800" cy="2462213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 err="1"/>
              <a:t>class</a:t>
            </a:r>
            <a:r>
              <a:rPr lang="cs-CZ" sz="1400" dirty="0"/>
              <a:t> </a:t>
            </a:r>
            <a:r>
              <a:rPr lang="cs-CZ" sz="1400" dirty="0" err="1">
                <a:solidFill>
                  <a:srgbClr val="0033CC"/>
                </a:solidFill>
              </a:rPr>
              <a:t>Pocitadlo</a:t>
            </a:r>
            <a:r>
              <a:rPr lang="cs-CZ" sz="1400" dirty="0"/>
              <a:t> </a:t>
            </a:r>
            <a:r>
              <a:rPr lang="en-US" sz="1400" dirty="0"/>
              <a:t>{</a:t>
            </a:r>
            <a:endParaRPr lang="cs-CZ" sz="1400" dirty="0"/>
          </a:p>
          <a:p>
            <a:r>
              <a:rPr lang="en-US" sz="1400" dirty="0"/>
              <a:t>public:</a:t>
            </a:r>
            <a:br>
              <a:rPr lang="cs-CZ" sz="1400" dirty="0"/>
            </a:br>
            <a:r>
              <a:rPr lang="cs-CZ" sz="1400" dirty="0"/>
              <a:t>  </a:t>
            </a:r>
            <a:r>
              <a:rPr lang="en-US" sz="1400" dirty="0"/>
              <a:t>void </a:t>
            </a:r>
            <a:r>
              <a:rPr lang="en-US" sz="1400" dirty="0" err="1"/>
              <a:t>spocitej</a:t>
            </a:r>
            <a:r>
              <a:rPr lang="en-US" sz="1400" dirty="0"/>
              <a:t>( std::</a:t>
            </a:r>
            <a:r>
              <a:rPr lang="en-US" sz="1400" dirty="0" err="1"/>
              <a:t>istream</a:t>
            </a:r>
            <a:r>
              <a:rPr lang="en-US" sz="1400" dirty="0"/>
              <a:t>&amp; s);</a:t>
            </a:r>
          </a:p>
          <a:p>
            <a:r>
              <a:rPr lang="en-US" sz="1400" dirty="0"/>
              <a:t>  int </a:t>
            </a:r>
            <a:r>
              <a:rPr lang="en-US" sz="1400" dirty="0" err="1"/>
              <a:t>pocet</a:t>
            </a:r>
            <a:r>
              <a:rPr lang="en-US" sz="1400" dirty="0"/>
              <a:t>() { return </a:t>
            </a:r>
            <a:r>
              <a:rPr lang="cs-CZ" sz="1400" dirty="0" err="1"/>
              <a:t>pocet</a:t>
            </a:r>
            <a:r>
              <a:rPr lang="cs-CZ" sz="1400" dirty="0"/>
              <a:t>_</a:t>
            </a:r>
            <a:r>
              <a:rPr lang="en-US" sz="1400" dirty="0"/>
              <a:t>; }</a:t>
            </a:r>
          </a:p>
          <a:p>
            <a:r>
              <a:rPr lang="en-US" sz="1400" dirty="0"/>
              <a:t>  int </a:t>
            </a:r>
            <a:r>
              <a:rPr lang="cs-CZ" sz="1400" dirty="0" err="1"/>
              <a:t>soucet</a:t>
            </a:r>
            <a:r>
              <a:rPr lang="en-US" sz="1400" dirty="0"/>
              <a:t>() { return </a:t>
            </a:r>
            <a:r>
              <a:rPr lang="cs-CZ" sz="1400" dirty="0" err="1"/>
              <a:t>soucet</a:t>
            </a:r>
            <a:r>
              <a:rPr lang="en-GB" sz="1400" dirty="0"/>
              <a:t>_</a:t>
            </a:r>
            <a:r>
              <a:rPr lang="en-US" sz="1400" dirty="0"/>
              <a:t>; }</a:t>
            </a:r>
            <a:br>
              <a:rPr lang="cs-CZ" sz="1400" dirty="0"/>
            </a:br>
            <a:r>
              <a:rPr lang="en-US" sz="1400" dirty="0"/>
              <a:t>private:</a:t>
            </a:r>
            <a:endParaRPr lang="cs-CZ" sz="1400" dirty="0"/>
          </a:p>
          <a:p>
            <a:r>
              <a:rPr lang="cs-CZ" sz="1400" dirty="0"/>
              <a:t>  </a:t>
            </a:r>
            <a:r>
              <a:rPr lang="cs-CZ" sz="1400" dirty="0" err="1"/>
              <a:t>bool</a:t>
            </a:r>
            <a:r>
              <a:rPr lang="cs-CZ" sz="1400" dirty="0"/>
              <a:t> </a:t>
            </a:r>
            <a:r>
              <a:rPr lang="cs-CZ" sz="1400" dirty="0" err="1"/>
              <a:t>is_separator</a:t>
            </a:r>
            <a:r>
              <a:rPr lang="cs-CZ" sz="1400" dirty="0"/>
              <a:t>(</a:t>
            </a:r>
            <a:r>
              <a:rPr lang="cs-CZ" sz="1400" dirty="0" err="1"/>
              <a:t>char</a:t>
            </a:r>
            <a:r>
              <a:rPr lang="cs-CZ" sz="1400" dirty="0"/>
              <a:t>);</a:t>
            </a:r>
          </a:p>
          <a:p>
            <a:endParaRPr lang="en-US" sz="1400" dirty="0"/>
          </a:p>
          <a:p>
            <a:r>
              <a:rPr lang="en-US" sz="1400" dirty="0"/>
              <a:t>  </a:t>
            </a:r>
            <a:r>
              <a:rPr lang="cs-CZ" sz="1400" dirty="0" err="1"/>
              <a:t>int</a:t>
            </a:r>
            <a:r>
              <a:rPr lang="cs-CZ" sz="1400" dirty="0"/>
              <a:t> </a:t>
            </a:r>
            <a:r>
              <a:rPr lang="cs-CZ" sz="1400" dirty="0" err="1"/>
              <a:t>pocet</a:t>
            </a:r>
            <a:r>
              <a:rPr lang="cs-CZ" sz="1400" dirty="0"/>
              <a:t>_</a:t>
            </a:r>
            <a:r>
              <a:rPr lang="en-GB" sz="1400" dirty="0"/>
              <a:t> { 0 }</a:t>
            </a:r>
            <a:r>
              <a:rPr lang="en-US" sz="1400" dirty="0"/>
              <a:t>;</a:t>
            </a:r>
          </a:p>
          <a:p>
            <a:r>
              <a:rPr lang="en-US" sz="1400" dirty="0"/>
              <a:t>  int </a:t>
            </a:r>
            <a:r>
              <a:rPr lang="cs-CZ" sz="1400" dirty="0" err="1"/>
              <a:t>soucet</a:t>
            </a:r>
            <a:r>
              <a:rPr lang="cs-CZ" sz="1400" dirty="0"/>
              <a:t>_</a:t>
            </a:r>
            <a:r>
              <a:rPr lang="en-GB" sz="1400" dirty="0"/>
              <a:t> { 0 }</a:t>
            </a:r>
            <a:r>
              <a:rPr lang="en-US" sz="1400" dirty="0"/>
              <a:t>;</a:t>
            </a:r>
          </a:p>
          <a:p>
            <a:r>
              <a:rPr lang="en-US" sz="1400" dirty="0"/>
              <a:t>};</a:t>
            </a:r>
            <a:endParaRPr lang="en-US" sz="14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Rounded Rectangular Callout 10">
            <a:extLst>
              <a:ext uri="{FF2B5EF4-FFF2-40B4-BE49-F238E27FC236}">
                <a16:creationId xmlns:a16="http://schemas.microsoft.com/office/drawing/2014/main" id="{AD55BDE1-DD71-4770-8853-AE10823479DE}"/>
              </a:ext>
            </a:extLst>
          </p:cNvPr>
          <p:cNvSpPr/>
          <p:nvPr/>
        </p:nvSpPr>
        <p:spPr>
          <a:xfrm>
            <a:off x="3810000" y="1625024"/>
            <a:ext cx="1607820" cy="371891"/>
          </a:xfrm>
          <a:prstGeom prst="wedgeRoundRectCallout">
            <a:avLst>
              <a:gd name="adj1" fmla="val -74658"/>
              <a:gd name="adj2" fmla="val 51852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obecný </a:t>
            </a:r>
            <a:r>
              <a:rPr lang="cs-CZ" sz="1400" dirty="0" err="1">
                <a:solidFill>
                  <a:schemeClr val="accent2">
                    <a:lumMod val="50000"/>
                  </a:schemeClr>
                </a:solidFill>
              </a:rPr>
              <a:t>istream</a:t>
            </a:r>
            <a:endParaRPr lang="cs-CZ" sz="1400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Rounded Rectangular Callout 11">
            <a:extLst>
              <a:ext uri="{FF2B5EF4-FFF2-40B4-BE49-F238E27FC236}">
                <a16:creationId xmlns:a16="http://schemas.microsoft.com/office/drawing/2014/main" id="{B34E81CD-9252-41BC-9086-B87EFA9A6698}"/>
              </a:ext>
            </a:extLst>
          </p:cNvPr>
          <p:cNvSpPr/>
          <p:nvPr/>
        </p:nvSpPr>
        <p:spPr>
          <a:xfrm>
            <a:off x="3794760" y="2315104"/>
            <a:ext cx="2026920" cy="490746"/>
          </a:xfrm>
          <a:prstGeom prst="wedgeRoundRectCallout">
            <a:avLst>
              <a:gd name="adj1" fmla="val -76460"/>
              <a:gd name="adj2" fmla="val -56165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krátké metody </a:t>
            </a:r>
            <a:r>
              <a:rPr lang="cs-CZ" sz="1400" dirty="0" err="1">
                <a:solidFill>
                  <a:schemeClr val="accent2">
                    <a:lumMod val="50000"/>
                  </a:schemeClr>
                </a:solidFill>
              </a:rPr>
              <a:t>inline</a:t>
            </a:r>
            <a:endParaRPr lang="cs-CZ" sz="1400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826D985-519E-4F8D-8909-617B69512A96}"/>
              </a:ext>
            </a:extLst>
          </p:cNvPr>
          <p:cNvSpPr txBox="1"/>
          <p:nvPr/>
        </p:nvSpPr>
        <p:spPr>
          <a:xfrm>
            <a:off x="533400" y="4721661"/>
            <a:ext cx="4495800" cy="1169551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 err="1"/>
              <a:t>int</a:t>
            </a:r>
            <a:r>
              <a:rPr lang="cs-CZ" sz="1400" dirty="0"/>
              <a:t> </a:t>
            </a:r>
            <a:r>
              <a:rPr lang="cs-CZ" sz="1400" dirty="0" err="1"/>
              <a:t>main</a:t>
            </a:r>
            <a:r>
              <a:rPr lang="cs-CZ" sz="1400" dirty="0"/>
              <a:t>() {</a:t>
            </a:r>
            <a:br>
              <a:rPr lang="cs-CZ" sz="1400" dirty="0"/>
            </a:br>
            <a:r>
              <a:rPr lang="cs-CZ" sz="1400" dirty="0"/>
              <a:t>  </a:t>
            </a:r>
            <a:r>
              <a:rPr lang="cs-CZ" sz="1400" dirty="0" err="1"/>
              <a:t>Pocitadlo</a:t>
            </a:r>
            <a:r>
              <a:rPr lang="cs-CZ" sz="1400" dirty="0"/>
              <a:t> p;</a:t>
            </a:r>
          </a:p>
          <a:p>
            <a:r>
              <a:rPr lang="cs-CZ" sz="1400" dirty="0"/>
              <a:t>  </a:t>
            </a:r>
            <a:r>
              <a:rPr lang="cs-CZ" sz="1400" dirty="0" err="1"/>
              <a:t>p.spocitej</a:t>
            </a:r>
            <a:r>
              <a:rPr lang="cs-CZ" sz="1400" dirty="0"/>
              <a:t>(</a:t>
            </a:r>
            <a:r>
              <a:rPr lang="cs-CZ" sz="1400" dirty="0" err="1"/>
              <a:t>cin</a:t>
            </a:r>
            <a:r>
              <a:rPr lang="cs-CZ" sz="1400" dirty="0"/>
              <a:t>);</a:t>
            </a:r>
          </a:p>
          <a:p>
            <a:r>
              <a:rPr lang="cs-CZ" sz="1400" dirty="0"/>
              <a:t>  </a:t>
            </a:r>
            <a:r>
              <a:rPr lang="cs-CZ" sz="1400" dirty="0" err="1"/>
              <a:t>cout</a:t>
            </a:r>
            <a:r>
              <a:rPr lang="cs-CZ" sz="1400" dirty="0"/>
              <a:t> &lt;&lt; </a:t>
            </a:r>
            <a:r>
              <a:rPr lang="cs-CZ" sz="1400" dirty="0" err="1"/>
              <a:t>p.soucet</a:t>
            </a:r>
            <a:r>
              <a:rPr lang="cs-CZ" sz="1400" dirty="0"/>
              <a:t>() &lt;&lt; " " &lt;&lt; </a:t>
            </a:r>
            <a:r>
              <a:rPr lang="cs-CZ" sz="1400" dirty="0" err="1"/>
              <a:t>p.pocet</a:t>
            </a:r>
            <a:r>
              <a:rPr lang="cs-CZ" sz="1400" dirty="0"/>
              <a:t>() &lt;&lt; </a:t>
            </a:r>
            <a:r>
              <a:rPr lang="cs-CZ" sz="1400" dirty="0" err="1"/>
              <a:t>endl</a:t>
            </a:r>
            <a:r>
              <a:rPr lang="cs-CZ" sz="1400" dirty="0"/>
              <a:t>;</a:t>
            </a:r>
            <a:br>
              <a:rPr lang="cs-CZ" sz="1400" dirty="0"/>
            </a:br>
            <a:r>
              <a:rPr lang="cs-CZ" sz="1400" dirty="0"/>
              <a:t>};</a:t>
            </a:r>
            <a:endParaRPr lang="en-US" sz="1400" dirty="0"/>
          </a:p>
        </p:txBody>
      </p:sp>
      <p:sp>
        <p:nvSpPr>
          <p:cNvPr id="9" name="Rounded Rectangular Callout 10">
            <a:extLst>
              <a:ext uri="{FF2B5EF4-FFF2-40B4-BE49-F238E27FC236}">
                <a16:creationId xmlns:a16="http://schemas.microsoft.com/office/drawing/2014/main" id="{B4E7A8E1-8B02-4C9D-9933-61191D95FC3A}"/>
              </a:ext>
            </a:extLst>
          </p:cNvPr>
          <p:cNvSpPr/>
          <p:nvPr/>
        </p:nvSpPr>
        <p:spPr>
          <a:xfrm>
            <a:off x="3276600" y="4667112"/>
            <a:ext cx="2438400" cy="520256"/>
          </a:xfrm>
          <a:prstGeom prst="wedgeRoundRectCallout">
            <a:avLst>
              <a:gd name="adj1" fmla="val -74346"/>
              <a:gd name="adj2" fmla="val 6649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konkrétní vstup a výstup řešen až v </a:t>
            </a:r>
            <a:r>
              <a:rPr lang="cs-CZ" sz="1400" dirty="0" err="1">
                <a:solidFill>
                  <a:schemeClr val="accent2">
                    <a:lumMod val="50000"/>
                  </a:schemeClr>
                </a:solidFill>
              </a:rPr>
              <a:t>mainu</a:t>
            </a:r>
            <a:endParaRPr lang="cs-CZ" sz="1400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" name="Rounded Rectangular Callout 11">
            <a:extLst>
              <a:ext uri="{FF2B5EF4-FFF2-40B4-BE49-F238E27FC236}">
                <a16:creationId xmlns:a16="http://schemas.microsoft.com/office/drawing/2014/main" id="{DA02EA24-1D02-42AF-8268-034F12A31C29}"/>
              </a:ext>
            </a:extLst>
          </p:cNvPr>
          <p:cNvSpPr/>
          <p:nvPr/>
        </p:nvSpPr>
        <p:spPr>
          <a:xfrm>
            <a:off x="3810000" y="3074220"/>
            <a:ext cx="2026920" cy="490746"/>
          </a:xfrm>
          <a:prstGeom prst="wedgeRoundRectCallout">
            <a:avLst>
              <a:gd name="adj1" fmla="val -78340"/>
              <a:gd name="adj2" fmla="val -34427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privátní metody a datové položky</a:t>
            </a:r>
            <a:endParaRPr lang="cs-CZ" sz="1400" i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102954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9D36739-3C13-4393-89A9-9F09CEE510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Častá chyba</a:t>
            </a:r>
            <a:r>
              <a:rPr lang="en-GB" dirty="0"/>
              <a:t> z </a:t>
            </a:r>
            <a:r>
              <a:rPr lang="en-GB" dirty="0" err="1"/>
              <a:t>loňska</a:t>
            </a:r>
            <a:r>
              <a:rPr lang="cs-CZ" dirty="0"/>
              <a:t>: příliš mnoho slov</a:t>
            </a:r>
          </a:p>
          <a:p>
            <a:pPr lvl="1"/>
            <a:r>
              <a:rPr lang="cs-CZ" dirty="0"/>
              <a:t>Pozor na definici slova dle zadání!</a:t>
            </a:r>
          </a:p>
          <a:p>
            <a:endParaRPr lang="cs-CZ" dirty="0"/>
          </a:p>
          <a:p>
            <a:r>
              <a:rPr lang="cs-CZ" dirty="0"/>
              <a:t>Vytvořte si testovací vstupy a ověřte si to na nich</a:t>
            </a:r>
          </a:p>
          <a:p>
            <a:endParaRPr lang="cs-CZ" dirty="0"/>
          </a:p>
          <a:p>
            <a:r>
              <a:rPr lang="cs-CZ" dirty="0"/>
              <a:t>Rozmyslete si, v jakých stavech se může počítadlo nacházet a rozdělte chování podle nich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B3F0E20-2D81-4680-8B15-E7CFF35B1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Rady k úloze „Počítání oveček“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5249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5562600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Doch</a:t>
            </a:r>
            <a:r>
              <a:rPr lang="cs-CZ" dirty="0"/>
              <a:t>á</a:t>
            </a:r>
            <a:r>
              <a:rPr lang="en-US" dirty="0" err="1"/>
              <a:t>zka</a:t>
            </a:r>
            <a:endParaRPr lang="cs-CZ" dirty="0"/>
          </a:p>
          <a:p>
            <a:pPr lvl="1"/>
            <a:r>
              <a:rPr lang="cs-CZ" dirty="0"/>
              <a:t>aktivní účast (mj. </a:t>
            </a:r>
            <a:r>
              <a:rPr lang="cs-CZ" dirty="0" err="1"/>
              <a:t>ReCodEx</a:t>
            </a:r>
            <a:r>
              <a:rPr lang="cs-CZ" dirty="0"/>
              <a:t>), znalost předchozí látky</a:t>
            </a:r>
          </a:p>
          <a:p>
            <a:pPr lvl="1"/>
            <a:r>
              <a:rPr lang="cs-CZ" dirty="0"/>
              <a:t>3 nepřítomnosti OK, déledobější domluvit předem</a:t>
            </a:r>
          </a:p>
          <a:p>
            <a:r>
              <a:rPr lang="en-US" dirty="0"/>
              <a:t>2 </a:t>
            </a:r>
            <a:r>
              <a:rPr lang="cs-CZ" dirty="0"/>
              <a:t>DÚ</a:t>
            </a:r>
          </a:p>
          <a:p>
            <a:pPr lvl="1"/>
            <a:r>
              <a:rPr lang="cs-CZ" dirty="0"/>
              <a:t>uprostřed semestru jedna </a:t>
            </a:r>
            <a:r>
              <a:rPr lang="en-US" dirty="0"/>
              <a:t>men</a:t>
            </a:r>
            <a:r>
              <a:rPr lang="cs-CZ" dirty="0"/>
              <a:t>ší </a:t>
            </a:r>
            <a:r>
              <a:rPr lang="cs-CZ" dirty="0">
                <a:solidFill>
                  <a:srgbClr val="0000FF"/>
                </a:solidFill>
              </a:rPr>
              <a:t>(15b) </a:t>
            </a:r>
            <a:r>
              <a:rPr lang="cs-CZ" dirty="0"/>
              <a:t>a jedna větší </a:t>
            </a:r>
            <a:r>
              <a:rPr lang="cs-CZ" dirty="0">
                <a:solidFill>
                  <a:srgbClr val="0000FF"/>
                </a:solidFill>
              </a:rPr>
              <a:t>(25b) </a:t>
            </a:r>
            <a:r>
              <a:rPr lang="cs-CZ" dirty="0"/>
              <a:t>domácí úloha</a:t>
            </a:r>
          </a:p>
          <a:p>
            <a:pPr lvl="1"/>
            <a:r>
              <a:rPr lang="cs-CZ" dirty="0"/>
              <a:t>hodnocení se započítává do zkoušky</a:t>
            </a:r>
          </a:p>
          <a:p>
            <a:r>
              <a:rPr lang="cs-CZ" dirty="0"/>
              <a:t>Zápočtový program</a:t>
            </a:r>
            <a:r>
              <a:rPr lang="en-GB" dirty="0"/>
              <a:t> (</a:t>
            </a:r>
            <a:r>
              <a:rPr lang="en-GB" dirty="0" err="1"/>
              <a:t>odevzdání</a:t>
            </a:r>
            <a:r>
              <a:rPr lang="en-GB" dirty="0"/>
              <a:t> </a:t>
            </a:r>
            <a:r>
              <a:rPr lang="en-GB" dirty="0" err="1"/>
              <a:t>přes</a:t>
            </a:r>
            <a:r>
              <a:rPr lang="en-GB" dirty="0"/>
              <a:t> GitLab)</a:t>
            </a:r>
            <a:endParaRPr lang="cs-CZ" dirty="0"/>
          </a:p>
          <a:p>
            <a:pPr lvl="1"/>
            <a:r>
              <a:rPr lang="cs-CZ" dirty="0"/>
              <a:t>do</a:t>
            </a:r>
            <a:r>
              <a:rPr lang="en-GB" dirty="0"/>
              <a:t> </a:t>
            </a:r>
            <a:r>
              <a:rPr lang="en-GB" dirty="0" err="1"/>
              <a:t>konce</a:t>
            </a:r>
            <a:r>
              <a:rPr lang="cs-CZ" dirty="0"/>
              <a:t> prosince </a:t>
            </a:r>
            <a:r>
              <a:rPr lang="cs-CZ" b="1" dirty="0"/>
              <a:t>schválené</a:t>
            </a:r>
            <a:r>
              <a:rPr lang="cs-CZ" dirty="0"/>
              <a:t> zadání</a:t>
            </a:r>
          </a:p>
          <a:p>
            <a:pPr lvl="1"/>
            <a:r>
              <a:rPr lang="cs-CZ" dirty="0"/>
              <a:t>do </a:t>
            </a:r>
            <a:r>
              <a:rPr lang="en-US" dirty="0"/>
              <a:t>30</a:t>
            </a:r>
            <a:r>
              <a:rPr lang="cs-CZ" dirty="0"/>
              <a:t>.4. první pokus o odevzdání </a:t>
            </a:r>
            <a:r>
              <a:rPr lang="cs-CZ" b="1" dirty="0"/>
              <a:t>hotové </a:t>
            </a:r>
            <a:r>
              <a:rPr lang="cs-CZ" dirty="0"/>
              <a:t>verze</a:t>
            </a:r>
          </a:p>
          <a:p>
            <a:pPr lvl="1"/>
            <a:r>
              <a:rPr lang="cs-CZ" dirty="0"/>
              <a:t>do konce </a:t>
            </a:r>
            <a:r>
              <a:rPr lang="cs-CZ" b="1" dirty="0"/>
              <a:t>výuky</a:t>
            </a:r>
            <a:r>
              <a:rPr lang="cs-CZ" dirty="0"/>
              <a:t> v LS komplet hotovo vč. doc</a:t>
            </a:r>
          </a:p>
          <a:p>
            <a:r>
              <a:rPr lang="cs-CZ" dirty="0"/>
              <a:t>Zkouškový test</a:t>
            </a:r>
          </a:p>
          <a:p>
            <a:pPr lvl="1"/>
            <a:r>
              <a:rPr lang="cs-CZ" dirty="0"/>
              <a:t>během zimního zkouškového období v labu</a:t>
            </a:r>
            <a:r>
              <a:rPr lang="en-US" dirty="0"/>
              <a:t> </a:t>
            </a:r>
            <a:r>
              <a:rPr lang="en-US" dirty="0">
                <a:solidFill>
                  <a:srgbClr val="0000FF"/>
                </a:solidFill>
              </a:rPr>
              <a:t>(60b)</a:t>
            </a:r>
            <a:endParaRPr lang="cs-CZ" dirty="0">
              <a:solidFill>
                <a:srgbClr val="0000FF"/>
              </a:solidFill>
            </a:endParaRPr>
          </a:p>
          <a:p>
            <a:pPr lvl="1"/>
            <a:r>
              <a:rPr lang="cs-CZ" dirty="0"/>
              <a:t>max. 3 pokusy (poslední termín během LS)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Povinnosti</a:t>
            </a:r>
            <a:r>
              <a:rPr lang="cs-CZ" dirty="0"/>
              <a:t> k získání zápočtu</a:t>
            </a:r>
            <a:r>
              <a:rPr lang="en-US" dirty="0"/>
              <a:t> a </a:t>
            </a:r>
            <a:r>
              <a:rPr lang="en-US" dirty="0" err="1"/>
              <a:t>zkou</a:t>
            </a:r>
            <a:r>
              <a:rPr lang="cs-CZ" dirty="0"/>
              <a:t>šky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Struktura souborů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486400" y="990599"/>
            <a:ext cx="3200400" cy="2677656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#include "</a:t>
            </a:r>
            <a:r>
              <a:rPr lang="en-US" sz="1400" b="1" dirty="0" err="1">
                <a:solidFill>
                  <a:srgbClr val="008000"/>
                </a:solidFill>
              </a:rPr>
              <a:t>ovecky.h</a:t>
            </a:r>
            <a:r>
              <a:rPr lang="cs-CZ" sz="1400" dirty="0"/>
              <a:t>"</a:t>
            </a:r>
          </a:p>
          <a:p>
            <a:r>
              <a:rPr lang="cs-CZ" sz="1400" dirty="0" err="1"/>
              <a:t>using</a:t>
            </a:r>
            <a:r>
              <a:rPr lang="cs-CZ" sz="1400" dirty="0"/>
              <a:t> </a:t>
            </a:r>
            <a:r>
              <a:rPr lang="cs-CZ" sz="1400" dirty="0" err="1"/>
              <a:t>namespace</a:t>
            </a:r>
            <a:r>
              <a:rPr lang="cs-CZ" sz="1400" dirty="0"/>
              <a:t> </a:t>
            </a:r>
            <a:r>
              <a:rPr lang="cs-CZ" sz="1400" dirty="0" err="1"/>
              <a:t>std</a:t>
            </a:r>
            <a:r>
              <a:rPr lang="cs-CZ" sz="1400" dirty="0"/>
              <a:t>;</a:t>
            </a:r>
            <a:endParaRPr lang="en-US" sz="1400" dirty="0"/>
          </a:p>
          <a:p>
            <a:endParaRPr lang="en-US" sz="1400" dirty="0"/>
          </a:p>
          <a:p>
            <a:r>
              <a:rPr lang="en-US" sz="1400" dirty="0"/>
              <a:t>void </a:t>
            </a:r>
            <a:r>
              <a:rPr lang="en-US" sz="1400" dirty="0" err="1">
                <a:solidFill>
                  <a:srgbClr val="0033CC"/>
                </a:solidFill>
              </a:rPr>
              <a:t>Ovecky</a:t>
            </a:r>
            <a:r>
              <a:rPr lang="en-US" sz="1400" dirty="0"/>
              <a:t>::</a:t>
            </a:r>
            <a:r>
              <a:rPr lang="en-US" sz="1400" dirty="0" err="1"/>
              <a:t>zpracuj_znak</a:t>
            </a:r>
            <a:r>
              <a:rPr lang="en-US" sz="1400" dirty="0"/>
              <a:t>( ....)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/>
              <a:t>....</a:t>
            </a:r>
          </a:p>
          <a:p>
            <a:r>
              <a:rPr lang="en-US" sz="1400" dirty="0"/>
              <a:t>}</a:t>
            </a:r>
          </a:p>
          <a:p>
            <a:endParaRPr lang="en-US" sz="1400" dirty="0"/>
          </a:p>
          <a:p>
            <a:r>
              <a:rPr lang="en-US" sz="1400" dirty="0"/>
              <a:t>void </a:t>
            </a:r>
            <a:r>
              <a:rPr lang="en-US" sz="1400" dirty="0" err="1">
                <a:solidFill>
                  <a:srgbClr val="0033CC"/>
                </a:solidFill>
              </a:rPr>
              <a:t>Ovecky</a:t>
            </a:r>
            <a:r>
              <a:rPr lang="en-US" sz="1400" dirty="0"/>
              <a:t>::</a:t>
            </a:r>
            <a:r>
              <a:rPr lang="en-US" sz="1400" dirty="0" err="1"/>
              <a:t>spocitej</a:t>
            </a:r>
            <a:r>
              <a:rPr lang="en-US" sz="1400" dirty="0"/>
              <a:t>( </a:t>
            </a:r>
            <a:r>
              <a:rPr lang="en-US" sz="1400" dirty="0" err="1"/>
              <a:t>istream</a:t>
            </a:r>
            <a:r>
              <a:rPr lang="en-US" sz="1400" dirty="0"/>
              <a:t>&amp; s)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/>
              <a:t>....</a:t>
            </a:r>
          </a:p>
          <a:p>
            <a:r>
              <a:rPr lang="en-US" sz="1400" dirty="0"/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86400" y="4191000"/>
            <a:ext cx="3200400" cy="2031325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#include &lt;</a:t>
            </a:r>
            <a:r>
              <a:rPr lang="en-US" sz="1400" dirty="0" err="1"/>
              <a:t>iostream</a:t>
            </a:r>
            <a:r>
              <a:rPr lang="en-US" sz="1400" dirty="0"/>
              <a:t>&gt;</a:t>
            </a:r>
          </a:p>
          <a:p>
            <a:r>
              <a:rPr lang="en-US" sz="1400" dirty="0"/>
              <a:t>#include "</a:t>
            </a:r>
            <a:r>
              <a:rPr lang="en-US" sz="1400" b="1" dirty="0" err="1">
                <a:solidFill>
                  <a:srgbClr val="008000"/>
                </a:solidFill>
              </a:rPr>
              <a:t>ovecky.h</a:t>
            </a:r>
            <a:r>
              <a:rPr lang="en-US" sz="1400" dirty="0"/>
              <a:t>"</a:t>
            </a:r>
          </a:p>
          <a:p>
            <a:endParaRPr lang="en-US" sz="1400" dirty="0"/>
          </a:p>
          <a:p>
            <a:r>
              <a:rPr lang="en-US" sz="1400" dirty="0" err="1"/>
              <a:t>int</a:t>
            </a:r>
            <a:r>
              <a:rPr lang="en-US" sz="1400" dirty="0"/>
              <a:t> main()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/>
              <a:t>  </a:t>
            </a:r>
            <a:r>
              <a:rPr lang="en-US" sz="1400" dirty="0" err="1">
                <a:solidFill>
                  <a:srgbClr val="0033CC"/>
                </a:solidFill>
              </a:rPr>
              <a:t>Ovecky</a:t>
            </a:r>
            <a:r>
              <a:rPr lang="en-US" sz="1400" dirty="0"/>
              <a:t> </a:t>
            </a:r>
            <a:r>
              <a:rPr lang="en-US" sz="1400" dirty="0" err="1"/>
              <a:t>ov</a:t>
            </a:r>
            <a:r>
              <a:rPr lang="en-US" sz="1400" dirty="0"/>
              <a:t>;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ov.spocitej</a:t>
            </a:r>
            <a:r>
              <a:rPr lang="en-US" sz="1400" dirty="0"/>
              <a:t>( </a:t>
            </a:r>
            <a:r>
              <a:rPr lang="en-US" sz="1400" dirty="0" err="1"/>
              <a:t>cin</a:t>
            </a:r>
            <a:r>
              <a:rPr lang="en-US" sz="1400" dirty="0"/>
              <a:t>);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cout</a:t>
            </a:r>
            <a:r>
              <a:rPr lang="en-US" sz="1400" dirty="0"/>
              <a:t> &lt;&lt; </a:t>
            </a:r>
            <a:r>
              <a:rPr lang="en-US" sz="1400" dirty="0" err="1"/>
              <a:t>ov.pocet</a:t>
            </a:r>
            <a:r>
              <a:rPr lang="en-US" sz="1400" dirty="0"/>
              <a:t>();</a:t>
            </a:r>
          </a:p>
          <a:p>
            <a:r>
              <a:rPr lang="en-US" sz="1400" dirty="0"/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4800" y="1715629"/>
            <a:ext cx="2971800" cy="3754874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#</a:t>
            </a:r>
            <a:r>
              <a:rPr lang="en-US" sz="14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ifndef</a:t>
            </a:r>
            <a:r>
              <a:rPr lang="en-US" sz="1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OVECKY_H_</a:t>
            </a:r>
          </a:p>
          <a:p>
            <a:r>
              <a:rPr lang="en-US" sz="1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#define OVECKY_H_</a:t>
            </a:r>
          </a:p>
          <a:p>
            <a:endParaRPr lang="en-US" sz="1400" dirty="0"/>
          </a:p>
          <a:p>
            <a:r>
              <a:rPr lang="en-US" sz="1400" dirty="0"/>
              <a:t>#include &lt;iostream&gt;</a:t>
            </a:r>
          </a:p>
          <a:p>
            <a:endParaRPr lang="en-US" sz="1400" dirty="0"/>
          </a:p>
          <a:p>
            <a:r>
              <a:rPr lang="cs-CZ" sz="1400" dirty="0" err="1"/>
              <a:t>class</a:t>
            </a:r>
            <a:r>
              <a:rPr lang="cs-CZ" sz="1400" dirty="0"/>
              <a:t> </a:t>
            </a:r>
            <a:r>
              <a:rPr lang="en-US" sz="1400" dirty="0">
                <a:solidFill>
                  <a:srgbClr val="0033CC"/>
                </a:solidFill>
              </a:rPr>
              <a:t>O</a:t>
            </a:r>
            <a:r>
              <a:rPr lang="cs-CZ" sz="1400" dirty="0">
                <a:solidFill>
                  <a:srgbClr val="0033CC"/>
                </a:solidFill>
              </a:rPr>
              <a:t>vecky</a:t>
            </a:r>
            <a:r>
              <a:rPr lang="cs-CZ" sz="1400" dirty="0"/>
              <a:t> </a:t>
            </a:r>
            <a:r>
              <a:rPr lang="en-US" sz="1400" dirty="0"/>
              <a:t>{</a:t>
            </a:r>
            <a:endParaRPr lang="cs-CZ" sz="1400" dirty="0"/>
          </a:p>
          <a:p>
            <a:r>
              <a:rPr lang="en-US" sz="1400" dirty="0"/>
              <a:t>public:</a:t>
            </a:r>
          </a:p>
          <a:p>
            <a:r>
              <a:rPr lang="en-US" sz="1400" dirty="0"/>
              <a:t>  </a:t>
            </a:r>
            <a:r>
              <a:rPr lang="cs-CZ" sz="1400" dirty="0"/>
              <a:t>void zpracuj</a:t>
            </a:r>
            <a:r>
              <a:rPr lang="en-US" sz="1400" dirty="0"/>
              <a:t>_</a:t>
            </a:r>
            <a:r>
              <a:rPr lang="cs-CZ" sz="1400" dirty="0"/>
              <a:t>znak</a:t>
            </a:r>
            <a:r>
              <a:rPr lang="en-US" sz="1400" dirty="0"/>
              <a:t>( char c);</a:t>
            </a:r>
          </a:p>
          <a:p>
            <a:r>
              <a:rPr lang="en-US" sz="1400" dirty="0"/>
              <a:t>  void </a:t>
            </a:r>
            <a:r>
              <a:rPr lang="en-US" sz="1400" dirty="0" err="1"/>
              <a:t>spocitej</a:t>
            </a:r>
            <a:r>
              <a:rPr lang="en-US" sz="1400" dirty="0"/>
              <a:t>( </a:t>
            </a:r>
            <a:r>
              <a:rPr lang="en-US" sz="1400" dirty="0" err="1"/>
              <a:t>std</a:t>
            </a:r>
            <a:r>
              <a:rPr lang="en-US" sz="1400" dirty="0"/>
              <a:t>::</a:t>
            </a:r>
            <a:r>
              <a:rPr lang="en-US" sz="1400" dirty="0" err="1"/>
              <a:t>istream</a:t>
            </a:r>
            <a:r>
              <a:rPr lang="en-US" sz="1400" dirty="0"/>
              <a:t>&amp; s);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int</a:t>
            </a:r>
            <a:r>
              <a:rPr lang="en-US" sz="1400" dirty="0"/>
              <a:t> </a:t>
            </a:r>
            <a:r>
              <a:rPr lang="en-US" sz="1400" dirty="0" err="1"/>
              <a:t>pocet_znaku</a:t>
            </a:r>
            <a:r>
              <a:rPr lang="en-US" sz="1400" dirty="0"/>
              <a:t>() { return ..; }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int</a:t>
            </a:r>
            <a:r>
              <a:rPr lang="en-US" sz="1400" dirty="0"/>
              <a:t> </a:t>
            </a:r>
            <a:r>
              <a:rPr lang="en-US" sz="1400" dirty="0" err="1"/>
              <a:t>pocet_slov</a:t>
            </a:r>
            <a:r>
              <a:rPr lang="en-US" sz="1400" dirty="0"/>
              <a:t>() { return ..; } private:</a:t>
            </a:r>
          </a:p>
          <a:p>
            <a:r>
              <a:rPr lang="en-US" sz="1400" dirty="0"/>
              <a:t>  </a:t>
            </a:r>
            <a:r>
              <a:rPr lang="cs-CZ" sz="1400" dirty="0"/>
              <a:t>int pocet</a:t>
            </a:r>
            <a:r>
              <a:rPr lang="en-US" sz="1400" dirty="0"/>
              <a:t>_</a:t>
            </a:r>
            <a:r>
              <a:rPr lang="en-US" sz="1400" dirty="0" err="1"/>
              <a:t>znaku</a:t>
            </a:r>
            <a:r>
              <a:rPr lang="en-US" sz="1400" dirty="0"/>
              <a:t>_;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int</a:t>
            </a:r>
            <a:r>
              <a:rPr lang="en-US" sz="1400" dirty="0"/>
              <a:t> </a:t>
            </a:r>
            <a:r>
              <a:rPr lang="en-US" sz="1400" dirty="0" err="1"/>
              <a:t>pocet_slov</a:t>
            </a:r>
            <a:r>
              <a:rPr lang="en-US" sz="1400" dirty="0"/>
              <a:t>_;</a:t>
            </a:r>
          </a:p>
          <a:p>
            <a:r>
              <a:rPr lang="en-US" sz="1400" dirty="0"/>
              <a:t>};</a:t>
            </a:r>
          </a:p>
          <a:p>
            <a:endParaRPr lang="en-US" sz="1400" dirty="0"/>
          </a:p>
          <a:p>
            <a:r>
              <a:rPr lang="en-US" sz="1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#</a:t>
            </a:r>
            <a:r>
              <a:rPr lang="en-US" sz="14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endif</a:t>
            </a:r>
            <a:endParaRPr lang="en-US" sz="14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3276600" y="996612"/>
            <a:ext cx="2209800" cy="719017"/>
          </a:xfrm>
          <a:prstGeom prst="straightConnector1">
            <a:avLst/>
          </a:prstGeom>
          <a:ln w="28575">
            <a:solidFill>
              <a:srgbClr val="00B05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 flipV="1">
            <a:off x="3276600" y="1715629"/>
            <a:ext cx="2209800" cy="2475371"/>
          </a:xfrm>
          <a:prstGeom prst="straightConnector1">
            <a:avLst/>
          </a:prstGeom>
          <a:ln w="28575">
            <a:solidFill>
              <a:srgbClr val="00B05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286000" y="1407852"/>
            <a:ext cx="990600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1400" dirty="0" err="1"/>
              <a:t>ovecky.h</a:t>
            </a:r>
            <a:endParaRPr lang="cs-CZ" sz="1400" dirty="0"/>
          </a:p>
        </p:txBody>
      </p:sp>
      <p:sp>
        <p:nvSpPr>
          <p:cNvPr id="20" name="TextBox 19"/>
          <p:cNvSpPr txBox="1"/>
          <p:nvPr/>
        </p:nvSpPr>
        <p:spPr>
          <a:xfrm>
            <a:off x="7543800" y="682823"/>
            <a:ext cx="1143000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1400" dirty="0"/>
              <a:t>ovecky.cpp</a:t>
            </a:r>
            <a:endParaRPr lang="cs-CZ" sz="1400" dirty="0"/>
          </a:p>
        </p:txBody>
      </p:sp>
      <p:sp>
        <p:nvSpPr>
          <p:cNvPr id="21" name="TextBox 20"/>
          <p:cNvSpPr txBox="1"/>
          <p:nvPr/>
        </p:nvSpPr>
        <p:spPr>
          <a:xfrm>
            <a:off x="7696200" y="3888469"/>
            <a:ext cx="990600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1400" dirty="0"/>
              <a:t>main.cpp</a:t>
            </a:r>
            <a:endParaRPr lang="cs-CZ" sz="1400" dirty="0"/>
          </a:p>
        </p:txBody>
      </p:sp>
      <p:sp>
        <p:nvSpPr>
          <p:cNvPr id="11" name="Rounded Rectangular Callout 10"/>
          <p:cNvSpPr/>
          <p:nvPr/>
        </p:nvSpPr>
        <p:spPr>
          <a:xfrm>
            <a:off x="609600" y="1026380"/>
            <a:ext cx="914400" cy="371891"/>
          </a:xfrm>
          <a:prstGeom prst="wedgeRoundRectCallout">
            <a:avLst>
              <a:gd name="adj1" fmla="val 322"/>
              <a:gd name="adj2" fmla="val 146106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guard</a:t>
            </a:r>
            <a:endParaRPr lang="cs-CZ" sz="1400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2" name="Rounded Rectangular Callout 11"/>
          <p:cNvSpPr/>
          <p:nvPr/>
        </p:nvSpPr>
        <p:spPr>
          <a:xfrm>
            <a:off x="3610407" y="4471005"/>
            <a:ext cx="914400" cy="381000"/>
          </a:xfrm>
          <a:prstGeom prst="wedgeRoundRectCallout">
            <a:avLst>
              <a:gd name="adj1" fmla="val -109110"/>
              <a:gd name="adj2" fmla="val -17262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inline</a:t>
            </a:r>
            <a:endParaRPr lang="cs-CZ" sz="1400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4" name="Rounded Rectangular Callout 13"/>
          <p:cNvSpPr/>
          <p:nvPr/>
        </p:nvSpPr>
        <p:spPr>
          <a:xfrm>
            <a:off x="3605212" y="2619375"/>
            <a:ext cx="1552576" cy="381000"/>
          </a:xfrm>
          <a:prstGeom prst="wedgeRoundRectCallout">
            <a:avLst>
              <a:gd name="adj1" fmla="val -92327"/>
              <a:gd name="adj2" fmla="val 123516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deklarace</a:t>
            </a:r>
            <a:endParaRPr lang="cs-CZ" sz="1400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5" name="Rounded Rectangular Callout 14"/>
          <p:cNvSpPr/>
          <p:nvPr/>
        </p:nvSpPr>
        <p:spPr>
          <a:xfrm>
            <a:off x="3605212" y="2212300"/>
            <a:ext cx="1552576" cy="381000"/>
          </a:xfrm>
          <a:prstGeom prst="wedgeRoundRectCallout">
            <a:avLst>
              <a:gd name="adj1" fmla="val 77976"/>
              <a:gd name="adj2" fmla="val -68984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implementace</a:t>
            </a:r>
            <a:endParaRPr lang="cs-CZ" sz="1400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6" name="Rounded Rectangular Callout 15"/>
          <p:cNvSpPr/>
          <p:nvPr/>
        </p:nvSpPr>
        <p:spPr>
          <a:xfrm>
            <a:off x="1650422" y="5852130"/>
            <a:ext cx="3035878" cy="381000"/>
          </a:xfrm>
          <a:prstGeom prst="wedgeRoundRectCallout">
            <a:avLst>
              <a:gd name="adj1" fmla="val -41498"/>
              <a:gd name="adj2" fmla="val -240802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using namespace </a:t>
            </a:r>
            <a:r>
              <a:rPr lang="en-US" sz="1400" b="1" dirty="0">
                <a:solidFill>
                  <a:schemeClr val="tx1"/>
                </a:solidFill>
              </a:rPr>
              <a:t>NIKDY!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v .h</a:t>
            </a:r>
            <a:endParaRPr lang="cs-CZ" sz="1400" i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75499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2667000" y="1143000"/>
            <a:ext cx="2667000" cy="95410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class </a:t>
            </a:r>
            <a:r>
              <a:rPr lang="en-US" sz="1400" dirty="0" err="1">
                <a:solidFill>
                  <a:srgbClr val="FF0000"/>
                </a:solidFill>
              </a:rPr>
              <a:t>Trida</a:t>
            </a:r>
            <a:endParaRPr lang="en-US" sz="1400" dirty="0">
              <a:solidFill>
                <a:srgbClr val="FF0000"/>
              </a:solidFill>
            </a:endParaRPr>
          </a:p>
          <a:p>
            <a:r>
              <a:rPr lang="en-US" sz="1400" dirty="0"/>
              <a:t>{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int</a:t>
            </a:r>
            <a:r>
              <a:rPr lang="en-US" sz="1400" dirty="0"/>
              <a:t> </a:t>
            </a:r>
            <a:r>
              <a:rPr lang="en-US" sz="1400" dirty="0" err="1">
                <a:solidFill>
                  <a:srgbClr val="0033CC"/>
                </a:solidFill>
              </a:rPr>
              <a:t>fce</a:t>
            </a:r>
            <a:r>
              <a:rPr lang="en-US" sz="1400" dirty="0"/>
              <a:t>( </a:t>
            </a:r>
            <a:r>
              <a:rPr lang="en-US" sz="1400" dirty="0" err="1"/>
              <a:t>int</a:t>
            </a:r>
            <a:r>
              <a:rPr lang="en-US" sz="1400" dirty="0"/>
              <a:t> x);</a:t>
            </a:r>
          </a:p>
          <a:p>
            <a:r>
              <a:rPr lang="en-US" sz="1400" dirty="0"/>
              <a:t>};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667000" y="2895600"/>
            <a:ext cx="2667000" cy="95410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{</a:t>
            </a:r>
          </a:p>
          <a:p>
            <a:r>
              <a:rPr lang="en-US" sz="1400" dirty="0">
                <a:solidFill>
                  <a:srgbClr val="FF0000"/>
                </a:solidFill>
              </a:rPr>
              <a:t>  </a:t>
            </a:r>
            <a:r>
              <a:rPr lang="cs-CZ" sz="1400" dirty="0">
                <a:solidFill>
                  <a:srgbClr val="FF0000"/>
                </a:solidFill>
              </a:rPr>
              <a:t>Trida</a:t>
            </a:r>
            <a:r>
              <a:rPr lang="cs-CZ" sz="1400" dirty="0"/>
              <a:t> </a:t>
            </a:r>
            <a:r>
              <a:rPr lang="cs-CZ" sz="1400" dirty="0">
                <a:solidFill>
                  <a:srgbClr val="00B050"/>
                </a:solidFill>
              </a:rPr>
              <a:t>objekt</a:t>
            </a:r>
            <a:r>
              <a:rPr lang="en-US" sz="1400" dirty="0"/>
              <a:t>;</a:t>
            </a:r>
          </a:p>
          <a:p>
            <a:r>
              <a:rPr lang="en-US" sz="1400" dirty="0">
                <a:solidFill>
                  <a:srgbClr val="00B050"/>
                </a:solidFill>
              </a:rPr>
              <a:t>  objekt.</a:t>
            </a:r>
            <a:r>
              <a:rPr lang="en-US" sz="1400" dirty="0">
                <a:solidFill>
                  <a:srgbClr val="0033CC"/>
                </a:solidFill>
              </a:rPr>
              <a:t>fce</a:t>
            </a:r>
            <a:r>
              <a:rPr lang="en-US" sz="1400" dirty="0"/>
              <a:t>( 1);</a:t>
            </a:r>
          </a:p>
          <a:p>
            <a:r>
              <a:rPr lang="en-US" sz="1400" dirty="0"/>
              <a:t>}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Te</a:t>
            </a:r>
            <a:r>
              <a:rPr lang="cs-CZ" dirty="0"/>
              <a:t>čka a čtyřtečka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667000" y="2362200"/>
            <a:ext cx="2667000" cy="30777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 err="1"/>
              <a:t>int</a:t>
            </a:r>
            <a:r>
              <a:rPr lang="en-US" sz="1400" dirty="0"/>
              <a:t> </a:t>
            </a:r>
            <a:r>
              <a:rPr lang="en-US" sz="1400" dirty="0" err="1">
                <a:solidFill>
                  <a:srgbClr val="FF0000"/>
                </a:solidFill>
              </a:rPr>
              <a:t>Trida</a:t>
            </a:r>
            <a:r>
              <a:rPr lang="en-US" sz="1400" dirty="0">
                <a:solidFill>
                  <a:srgbClr val="FF0000"/>
                </a:solidFill>
              </a:rPr>
              <a:t>::</a:t>
            </a:r>
            <a:r>
              <a:rPr lang="en-US" sz="1400" dirty="0" err="1">
                <a:solidFill>
                  <a:srgbClr val="0033CC"/>
                </a:solidFill>
              </a:rPr>
              <a:t>fce</a:t>
            </a:r>
            <a:r>
              <a:rPr lang="en-US" sz="1400" dirty="0"/>
              <a:t>( </a:t>
            </a:r>
            <a:r>
              <a:rPr lang="en-US" sz="1400" dirty="0" err="1"/>
              <a:t>int</a:t>
            </a:r>
            <a:r>
              <a:rPr lang="en-US" sz="1400" dirty="0"/>
              <a:t> x) { ... }</a:t>
            </a:r>
          </a:p>
        </p:txBody>
      </p:sp>
      <p:sp>
        <p:nvSpPr>
          <p:cNvPr id="10" name="Rounded Rectangular Callout 9"/>
          <p:cNvSpPr/>
          <p:nvPr/>
        </p:nvSpPr>
        <p:spPr>
          <a:xfrm>
            <a:off x="4953000" y="4114800"/>
            <a:ext cx="2667000" cy="381000"/>
          </a:xfrm>
          <a:prstGeom prst="wedgeRoundRectCallout">
            <a:avLst>
              <a:gd name="adj1" fmla="val -82586"/>
              <a:gd name="adj2" fmla="val -270467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rgbClr val="C00000"/>
                </a:solidFill>
              </a:rPr>
              <a:t>Trida</a:t>
            </a:r>
            <a:r>
              <a:rPr lang="en-US" sz="1400" dirty="0">
                <a:solidFill>
                  <a:srgbClr val="C00000"/>
                </a:solidFill>
              </a:rPr>
              <a:t> </a:t>
            </a:r>
            <a:r>
              <a:rPr lang="en-US" sz="1400" dirty="0" err="1">
                <a:solidFill>
                  <a:srgbClr val="C00000"/>
                </a:solidFill>
              </a:rPr>
              <a:t>objekt</a:t>
            </a:r>
            <a:r>
              <a:rPr lang="en-US" sz="1400" dirty="0">
                <a:solidFill>
                  <a:srgbClr val="C00000"/>
                </a:solidFill>
              </a:rPr>
              <a:t> = new </a:t>
            </a:r>
            <a:r>
              <a:rPr lang="en-US" sz="1400" dirty="0" err="1">
                <a:solidFill>
                  <a:srgbClr val="C00000"/>
                </a:solidFill>
              </a:rPr>
              <a:t>Trida</a:t>
            </a:r>
            <a:r>
              <a:rPr lang="en-US" sz="1400" dirty="0">
                <a:solidFill>
                  <a:srgbClr val="C00000"/>
                </a:solidFill>
              </a:rPr>
              <a:t>();</a:t>
            </a:r>
            <a:endParaRPr lang="cs-CZ" sz="1400" dirty="0">
              <a:solidFill>
                <a:srgbClr val="C00000"/>
              </a:solidFill>
            </a:endParaRPr>
          </a:p>
        </p:txBody>
      </p:sp>
      <p:sp>
        <p:nvSpPr>
          <p:cNvPr id="11" name="Rounded Rectangular Callout 10"/>
          <p:cNvSpPr/>
          <p:nvPr/>
        </p:nvSpPr>
        <p:spPr>
          <a:xfrm>
            <a:off x="2667000" y="4876800"/>
            <a:ext cx="2438400" cy="762000"/>
          </a:xfrm>
          <a:prstGeom prst="wedgeRoundRectCallout">
            <a:avLst>
              <a:gd name="adj1" fmla="val -17607"/>
              <a:gd name="adj2" fmla="val -218003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.  operátor přístupu</a:t>
            </a:r>
            <a:br>
              <a:rPr lang="cs-CZ" sz="14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k položce objektu</a:t>
            </a:r>
          </a:p>
          <a:p>
            <a:pPr algn="ctr"/>
            <a:r>
              <a:rPr lang="cs-CZ" sz="1400" dirty="0">
                <a:solidFill>
                  <a:srgbClr val="0033CC"/>
                </a:solidFill>
              </a:rPr>
              <a:t>nalevo vždy proměnná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5867400" y="3733800"/>
            <a:ext cx="990600" cy="1066800"/>
            <a:chOff x="3352800" y="3962400"/>
            <a:chExt cx="990600" cy="1066800"/>
          </a:xfrm>
        </p:grpSpPr>
        <p:cxnSp>
          <p:nvCxnSpPr>
            <p:cNvPr id="22" name="Straight Connector 21"/>
            <p:cNvCxnSpPr/>
            <p:nvPr/>
          </p:nvCxnSpPr>
          <p:spPr>
            <a:xfrm flipH="1">
              <a:off x="3429000" y="3962400"/>
              <a:ext cx="914400" cy="1066800"/>
            </a:xfrm>
            <a:prstGeom prst="line">
              <a:avLst/>
            </a:prstGeom>
            <a:ln w="76200" cmpd="dbl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 flipV="1">
              <a:off x="3352800" y="3962400"/>
              <a:ext cx="990600" cy="1066800"/>
            </a:xfrm>
            <a:prstGeom prst="line">
              <a:avLst/>
            </a:prstGeom>
            <a:ln w="76200" cmpd="dbl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Rounded Rectangular Callout 25"/>
          <p:cNvSpPr/>
          <p:nvPr/>
        </p:nvSpPr>
        <p:spPr>
          <a:xfrm>
            <a:off x="4724400" y="1600200"/>
            <a:ext cx="1981200" cy="609600"/>
          </a:xfrm>
          <a:prstGeom prst="wedgeRoundRectCallout">
            <a:avLst>
              <a:gd name="adj1" fmla="val -105783"/>
              <a:gd name="adj2" fmla="val 77617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:: 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kvalifikátor</a:t>
            </a:r>
          </a:p>
          <a:p>
            <a:pPr algn="ctr"/>
            <a:r>
              <a:rPr lang="cs-CZ" sz="1400" dirty="0">
                <a:solidFill>
                  <a:srgbClr val="0033CC"/>
                </a:solidFill>
              </a:rPr>
              <a:t>nalevo vždy typ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81000" y="1066800"/>
            <a:ext cx="3276600" cy="2246769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class </a:t>
            </a:r>
            <a:r>
              <a:rPr lang="en-US" sz="1400" dirty="0" err="1"/>
              <a:t>Trida</a:t>
            </a:r>
            <a:endParaRPr lang="en-US" sz="1400" dirty="0"/>
          </a:p>
          <a:p>
            <a:r>
              <a:rPr lang="en-US" sz="1400" dirty="0"/>
              <a:t>{</a:t>
            </a:r>
          </a:p>
          <a:p>
            <a:r>
              <a:rPr lang="en-US" sz="1400" dirty="0">
                <a:solidFill>
                  <a:srgbClr val="0033CC"/>
                </a:solidFill>
              </a:rPr>
              <a:t>  std::string</a:t>
            </a:r>
            <a:r>
              <a:rPr lang="cs-CZ" sz="1400" dirty="0">
                <a:solidFill>
                  <a:srgbClr val="0033CC"/>
                </a:solidFill>
              </a:rPr>
              <a:t> </a:t>
            </a:r>
            <a:r>
              <a:rPr lang="cs-CZ" sz="1400" dirty="0">
                <a:solidFill>
                  <a:srgbClr val="00B050"/>
                </a:solidFill>
              </a:rPr>
              <a:t>getResult</a:t>
            </a:r>
            <a:r>
              <a:rPr lang="en-US" sz="1400" dirty="0"/>
              <a:t> () { </a:t>
            </a:r>
            <a:r>
              <a:rPr lang="en-US" sz="1400" dirty="0">
                <a:solidFill>
                  <a:srgbClr val="00B050"/>
                </a:solidFill>
              </a:rPr>
              <a:t>return r;</a:t>
            </a:r>
            <a:r>
              <a:rPr lang="en-US" sz="1400" dirty="0"/>
              <a:t> }</a:t>
            </a:r>
          </a:p>
          <a:p>
            <a:r>
              <a:rPr lang="en-US" sz="1400" dirty="0"/>
              <a:t>  </a:t>
            </a:r>
            <a:r>
              <a:rPr lang="en-US" sz="1400" dirty="0">
                <a:solidFill>
                  <a:srgbClr val="0033CC"/>
                </a:solidFill>
              </a:rPr>
              <a:t>std::string </a:t>
            </a:r>
            <a:r>
              <a:rPr lang="en-US" sz="1400" dirty="0" err="1">
                <a:solidFill>
                  <a:srgbClr val="7030A0"/>
                </a:solidFill>
              </a:rPr>
              <a:t>slozitaFce</a:t>
            </a:r>
            <a:r>
              <a:rPr lang="en-US" sz="1400" dirty="0"/>
              <a:t>( </a:t>
            </a:r>
            <a:r>
              <a:rPr lang="en-US" sz="1400" dirty="0" err="1"/>
              <a:t>int</a:t>
            </a:r>
            <a:r>
              <a:rPr lang="en-US" sz="1400" dirty="0"/>
              <a:t> x);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int</a:t>
            </a:r>
            <a:r>
              <a:rPr lang="en-US" sz="1400" dirty="0"/>
              <a:t> </a:t>
            </a:r>
            <a:r>
              <a:rPr lang="en-US" sz="1400" dirty="0" err="1">
                <a:solidFill>
                  <a:srgbClr val="FF0000"/>
                </a:solidFill>
              </a:rPr>
              <a:t>jinaFce</a:t>
            </a:r>
            <a:r>
              <a:rPr lang="en-US" sz="1400" dirty="0"/>
              <a:t>( </a:t>
            </a:r>
            <a:r>
              <a:rPr lang="en-US" sz="1400" dirty="0" err="1"/>
              <a:t>int</a:t>
            </a:r>
            <a:r>
              <a:rPr lang="en-US" sz="1400" dirty="0"/>
              <a:t> x)</a:t>
            </a:r>
          </a:p>
          <a:p>
            <a:r>
              <a:rPr lang="en-US" sz="1400" dirty="0">
                <a:solidFill>
                  <a:srgbClr val="FF0000"/>
                </a:solidFill>
              </a:rPr>
              <a:t>  { </a:t>
            </a:r>
            <a:r>
              <a:rPr lang="en-US" sz="1400" dirty="0" err="1">
                <a:solidFill>
                  <a:srgbClr val="FF0000"/>
                </a:solidFill>
              </a:rPr>
              <a:t>int</a:t>
            </a:r>
            <a:r>
              <a:rPr lang="en-US" sz="1400" dirty="0">
                <a:solidFill>
                  <a:srgbClr val="FF0000"/>
                </a:solidFill>
              </a:rPr>
              <a:t>  y = -1;</a:t>
            </a:r>
          </a:p>
          <a:p>
            <a:r>
              <a:rPr lang="en-US" sz="1400" dirty="0">
                <a:solidFill>
                  <a:srgbClr val="FF0000"/>
                </a:solidFill>
              </a:rPr>
              <a:t>    for( </a:t>
            </a:r>
            <a:r>
              <a:rPr lang="en-US" sz="1400" dirty="0" err="1">
                <a:solidFill>
                  <a:srgbClr val="FF0000"/>
                </a:solidFill>
              </a:rPr>
              <a:t>i</a:t>
            </a:r>
            <a:r>
              <a:rPr lang="en-US" sz="1400" dirty="0">
                <a:solidFill>
                  <a:srgbClr val="FF0000"/>
                </a:solidFill>
              </a:rPr>
              <a:t> = 0; </a:t>
            </a:r>
            <a:r>
              <a:rPr lang="en-US" sz="1400" dirty="0" err="1">
                <a:solidFill>
                  <a:srgbClr val="FF0000"/>
                </a:solidFill>
              </a:rPr>
              <a:t>i</a:t>
            </a:r>
            <a:r>
              <a:rPr lang="en-US" sz="1400" dirty="0">
                <a:solidFill>
                  <a:srgbClr val="FF0000"/>
                </a:solidFill>
              </a:rPr>
              <a:t> &lt; 10; ++</a:t>
            </a:r>
            <a:r>
              <a:rPr lang="en-US" sz="1400" dirty="0" err="1">
                <a:solidFill>
                  <a:srgbClr val="FF0000"/>
                </a:solidFill>
              </a:rPr>
              <a:t>i</a:t>
            </a:r>
            <a:r>
              <a:rPr lang="en-US" sz="1400" dirty="0">
                <a:solidFill>
                  <a:srgbClr val="FF0000"/>
                </a:solidFill>
              </a:rPr>
              <a:t>)</a:t>
            </a:r>
          </a:p>
          <a:p>
            <a:r>
              <a:rPr lang="en-US" sz="1400" dirty="0">
                <a:solidFill>
                  <a:srgbClr val="FF0000"/>
                </a:solidFill>
              </a:rPr>
              <a:t>      ....</a:t>
            </a:r>
          </a:p>
          <a:p>
            <a:r>
              <a:rPr lang="en-US" sz="1400" dirty="0">
                <a:solidFill>
                  <a:srgbClr val="FF0000"/>
                </a:solidFill>
              </a:rPr>
              <a:t>  }</a:t>
            </a:r>
          </a:p>
          <a:p>
            <a:r>
              <a:rPr lang="en-US" sz="1400" dirty="0"/>
              <a:t>};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181600" y="2057400"/>
            <a:ext cx="2286000" cy="2031325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#include "</a:t>
            </a:r>
            <a:r>
              <a:rPr lang="en-US" sz="1400" dirty="0" err="1"/>
              <a:t>trida.h</a:t>
            </a:r>
            <a:r>
              <a:rPr lang="en-US" sz="1400" dirty="0"/>
              <a:t>"</a:t>
            </a:r>
          </a:p>
          <a:p>
            <a:endParaRPr lang="en-US" sz="1400" dirty="0"/>
          </a:p>
          <a:p>
            <a:r>
              <a:rPr lang="en-US" sz="1400" dirty="0"/>
              <a:t>{</a:t>
            </a:r>
          </a:p>
          <a:p>
            <a:r>
              <a:rPr lang="en-US" sz="1400" dirty="0">
                <a:solidFill>
                  <a:srgbClr val="FF0000"/>
                </a:solidFill>
              </a:rPr>
              <a:t>  </a:t>
            </a:r>
            <a:r>
              <a:rPr lang="cs-CZ" sz="1400" dirty="0"/>
              <a:t>Trida ob</a:t>
            </a:r>
            <a:r>
              <a:rPr lang="en-US" sz="1400" dirty="0"/>
              <a:t>;</a:t>
            </a:r>
          </a:p>
          <a:p>
            <a:r>
              <a:rPr lang="en-US" sz="1400" dirty="0"/>
              <a:t>  string s;</a:t>
            </a:r>
          </a:p>
          <a:p>
            <a:r>
              <a:rPr lang="en-US" sz="1400" dirty="0"/>
              <a:t>  s = </a:t>
            </a:r>
            <a:r>
              <a:rPr lang="en-US" sz="1400" dirty="0" err="1"/>
              <a:t>ob.</a:t>
            </a:r>
            <a:r>
              <a:rPr lang="en-US" sz="1400" dirty="0" err="1">
                <a:solidFill>
                  <a:srgbClr val="00B050"/>
                </a:solidFill>
              </a:rPr>
              <a:t>getResult</a:t>
            </a:r>
            <a:r>
              <a:rPr lang="en-US" sz="1400" dirty="0"/>
              <a:t>();</a:t>
            </a:r>
          </a:p>
          <a:p>
            <a:r>
              <a:rPr lang="en-US" sz="1400" dirty="0"/>
              <a:t>  s = </a:t>
            </a:r>
            <a:r>
              <a:rPr lang="en-US" sz="1400" dirty="0" err="1"/>
              <a:t>ob.</a:t>
            </a:r>
            <a:r>
              <a:rPr lang="en-US" sz="1400" dirty="0" err="1">
                <a:solidFill>
                  <a:srgbClr val="7030A0"/>
                </a:solidFill>
              </a:rPr>
              <a:t>slozitaFce</a:t>
            </a:r>
            <a:r>
              <a:rPr lang="en-US" sz="1400" dirty="0"/>
              <a:t>( 1);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int</a:t>
            </a:r>
            <a:r>
              <a:rPr lang="en-US" sz="1400" dirty="0"/>
              <a:t> z = </a:t>
            </a:r>
            <a:r>
              <a:rPr lang="en-US" sz="1400" dirty="0" err="1">
                <a:solidFill>
                  <a:srgbClr val="FF0000"/>
                </a:solidFill>
              </a:rPr>
              <a:t>jinaFce</a:t>
            </a:r>
            <a:r>
              <a:rPr lang="en-US" sz="1400" dirty="0"/>
              <a:t>( 2);</a:t>
            </a:r>
          </a:p>
          <a:p>
            <a:r>
              <a:rPr lang="en-US" sz="1400" dirty="0"/>
              <a:t>}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Inline a ne-inline </a:t>
            </a:r>
            <a:r>
              <a:rPr lang="en-US" dirty="0" err="1"/>
              <a:t>metody</a:t>
            </a:r>
            <a:endParaRPr lang="cs-CZ" dirty="0"/>
          </a:p>
        </p:txBody>
      </p:sp>
      <p:sp>
        <p:nvSpPr>
          <p:cNvPr id="9" name="TextBox 8"/>
          <p:cNvSpPr txBox="1"/>
          <p:nvPr/>
        </p:nvSpPr>
        <p:spPr>
          <a:xfrm>
            <a:off x="381000" y="3581400"/>
            <a:ext cx="3276600" cy="2031325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#include "</a:t>
            </a:r>
            <a:r>
              <a:rPr lang="en-US" sz="1400" dirty="0" err="1"/>
              <a:t>trida.h</a:t>
            </a:r>
            <a:r>
              <a:rPr lang="en-US" sz="1400" dirty="0"/>
              <a:t>"</a:t>
            </a:r>
          </a:p>
          <a:p>
            <a:endParaRPr lang="en-US" sz="1400" dirty="0"/>
          </a:p>
          <a:p>
            <a:r>
              <a:rPr lang="en-US" sz="1400" dirty="0">
                <a:solidFill>
                  <a:srgbClr val="0033CC"/>
                </a:solidFill>
              </a:rPr>
              <a:t>string</a:t>
            </a:r>
            <a:r>
              <a:rPr lang="en-US" sz="1400" dirty="0"/>
              <a:t> </a:t>
            </a:r>
            <a:r>
              <a:rPr lang="en-US" sz="1400" dirty="0" err="1"/>
              <a:t>Trida</a:t>
            </a:r>
            <a:r>
              <a:rPr lang="en-US" sz="1400" dirty="0"/>
              <a:t>::</a:t>
            </a:r>
            <a:r>
              <a:rPr lang="en-US" sz="1400" dirty="0" err="1">
                <a:solidFill>
                  <a:srgbClr val="7030A0"/>
                </a:solidFill>
              </a:rPr>
              <a:t>slozitaFce</a:t>
            </a:r>
            <a:r>
              <a:rPr lang="en-US" sz="1400" dirty="0"/>
              <a:t>( </a:t>
            </a:r>
            <a:r>
              <a:rPr lang="en-US" sz="1400" dirty="0" err="1"/>
              <a:t>int</a:t>
            </a:r>
            <a:r>
              <a:rPr lang="en-US" sz="1400" dirty="0"/>
              <a:t> x)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>
                <a:solidFill>
                  <a:srgbClr val="7030A0"/>
                </a:solidFill>
              </a:rPr>
              <a:t>  </a:t>
            </a:r>
            <a:r>
              <a:rPr lang="en-US" sz="1400" dirty="0" err="1">
                <a:solidFill>
                  <a:srgbClr val="7030A0"/>
                </a:solidFill>
              </a:rPr>
              <a:t>int</a:t>
            </a:r>
            <a:r>
              <a:rPr lang="en-US" sz="1400" dirty="0">
                <a:solidFill>
                  <a:srgbClr val="7030A0"/>
                </a:solidFill>
              </a:rPr>
              <a:t> y;</a:t>
            </a:r>
          </a:p>
          <a:p>
            <a:r>
              <a:rPr lang="en-US" sz="1400" dirty="0">
                <a:solidFill>
                  <a:srgbClr val="7030A0"/>
                </a:solidFill>
              </a:rPr>
              <a:t>  for( </a:t>
            </a:r>
            <a:r>
              <a:rPr lang="en-US" sz="1400" dirty="0" err="1">
                <a:solidFill>
                  <a:srgbClr val="7030A0"/>
                </a:solidFill>
              </a:rPr>
              <a:t>i</a:t>
            </a:r>
            <a:r>
              <a:rPr lang="en-US" sz="1400" dirty="0">
                <a:solidFill>
                  <a:srgbClr val="7030A0"/>
                </a:solidFill>
              </a:rPr>
              <a:t> = 0; </a:t>
            </a:r>
            <a:r>
              <a:rPr lang="en-US" sz="1400" dirty="0" err="1">
                <a:solidFill>
                  <a:srgbClr val="7030A0"/>
                </a:solidFill>
              </a:rPr>
              <a:t>i</a:t>
            </a:r>
            <a:r>
              <a:rPr lang="en-US" sz="1400" dirty="0">
                <a:solidFill>
                  <a:srgbClr val="7030A0"/>
                </a:solidFill>
              </a:rPr>
              <a:t> &lt; 10; ++</a:t>
            </a:r>
            <a:r>
              <a:rPr lang="en-US" sz="1400" dirty="0" err="1">
                <a:solidFill>
                  <a:srgbClr val="7030A0"/>
                </a:solidFill>
              </a:rPr>
              <a:t>i</a:t>
            </a:r>
            <a:r>
              <a:rPr lang="en-US" sz="1400" dirty="0">
                <a:solidFill>
                  <a:srgbClr val="7030A0"/>
                </a:solidFill>
              </a:rPr>
              <a:t>) {</a:t>
            </a:r>
          </a:p>
          <a:p>
            <a:r>
              <a:rPr lang="en-US" sz="1400" dirty="0">
                <a:solidFill>
                  <a:srgbClr val="7030A0"/>
                </a:solidFill>
              </a:rPr>
              <a:t>      ....</a:t>
            </a:r>
          </a:p>
          <a:p>
            <a:r>
              <a:rPr lang="en-US" sz="1400" dirty="0">
                <a:solidFill>
                  <a:srgbClr val="7030A0"/>
                </a:solidFill>
              </a:rPr>
              <a:t>  }</a:t>
            </a:r>
          </a:p>
          <a:p>
            <a:r>
              <a:rPr lang="en-US" sz="1400" dirty="0"/>
              <a:t>}</a:t>
            </a:r>
          </a:p>
        </p:txBody>
      </p:sp>
      <p:grpSp>
        <p:nvGrpSpPr>
          <p:cNvPr id="2" name="Group 17"/>
          <p:cNvGrpSpPr/>
          <p:nvPr/>
        </p:nvGrpSpPr>
        <p:grpSpPr>
          <a:xfrm>
            <a:off x="762000" y="2209800"/>
            <a:ext cx="1600200" cy="762000"/>
            <a:chOff x="3352800" y="3962400"/>
            <a:chExt cx="990600" cy="1066800"/>
          </a:xfrm>
        </p:grpSpPr>
        <p:cxnSp>
          <p:nvCxnSpPr>
            <p:cNvPr id="22" name="Straight Connector 21"/>
            <p:cNvCxnSpPr/>
            <p:nvPr/>
          </p:nvCxnSpPr>
          <p:spPr>
            <a:xfrm flipH="1">
              <a:off x="3429000" y="3962400"/>
              <a:ext cx="914400" cy="1066800"/>
            </a:xfrm>
            <a:prstGeom prst="line">
              <a:avLst/>
            </a:prstGeom>
            <a:ln w="76200" cmpd="dbl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 flipV="1">
              <a:off x="3352800" y="3962400"/>
              <a:ext cx="990600" cy="1066800"/>
            </a:xfrm>
            <a:prstGeom prst="line">
              <a:avLst/>
            </a:prstGeom>
            <a:ln w="76200" cmpd="dbl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Rounded Rectangular Callout 16"/>
          <p:cNvSpPr/>
          <p:nvPr/>
        </p:nvSpPr>
        <p:spPr>
          <a:xfrm>
            <a:off x="6553200" y="990600"/>
            <a:ext cx="2362200" cy="838200"/>
          </a:xfrm>
          <a:prstGeom prst="wedgeRoundRectCallout">
            <a:avLst>
              <a:gd name="adj1" fmla="val -173038"/>
              <a:gd name="adj2" fmla="val 26481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s =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ob.r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8" name="Rounded Rectangular Callout 17"/>
          <p:cNvSpPr/>
          <p:nvPr/>
        </p:nvSpPr>
        <p:spPr>
          <a:xfrm>
            <a:off x="2590800" y="1066800"/>
            <a:ext cx="1066800" cy="381000"/>
          </a:xfrm>
          <a:prstGeom prst="wedgeRoundRectCallout">
            <a:avLst>
              <a:gd name="adj1" fmla="val -47241"/>
              <a:gd name="adj2" fmla="val 6934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trida.h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0" name="Rounded Rectangular Callout 19"/>
          <p:cNvSpPr/>
          <p:nvPr/>
        </p:nvSpPr>
        <p:spPr>
          <a:xfrm>
            <a:off x="2590800" y="3581400"/>
            <a:ext cx="1066800" cy="381000"/>
          </a:xfrm>
          <a:prstGeom prst="wedgeRoundRectCallout">
            <a:avLst>
              <a:gd name="adj1" fmla="val -48540"/>
              <a:gd name="adj2" fmla="val 5116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trida.cpp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4" name="Rounded Rectangular Callout 23"/>
          <p:cNvSpPr/>
          <p:nvPr/>
        </p:nvSpPr>
        <p:spPr>
          <a:xfrm>
            <a:off x="3810000" y="4800600"/>
            <a:ext cx="2667000" cy="1066800"/>
          </a:xfrm>
          <a:prstGeom prst="wedgeRoundRectCallout">
            <a:avLst>
              <a:gd name="adj1" fmla="val -75404"/>
              <a:gd name="adj2" fmla="val -10574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push 1</a:t>
            </a:r>
          </a:p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s = call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ob.slozitaFce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5" name="Rounded Rectangular Callout 24"/>
          <p:cNvSpPr/>
          <p:nvPr/>
        </p:nvSpPr>
        <p:spPr>
          <a:xfrm>
            <a:off x="6553200" y="990600"/>
            <a:ext cx="2362200" cy="838200"/>
          </a:xfrm>
          <a:prstGeom prst="wedgeRoundRectCallout">
            <a:avLst>
              <a:gd name="adj1" fmla="val -41511"/>
              <a:gd name="adj2" fmla="val 202164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inline 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metoda</a:t>
            </a:r>
          </a:p>
          <a:p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rozvinut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í místo volání</a:t>
            </a:r>
            <a:endParaRPr lang="en-US" sz="14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sz="1400" dirty="0">
                <a:solidFill>
                  <a:srgbClr val="0033CC"/>
                </a:solidFill>
              </a:rPr>
              <a:t>s = </a:t>
            </a:r>
            <a:r>
              <a:rPr lang="en-US" sz="1400" dirty="0" err="1">
                <a:solidFill>
                  <a:srgbClr val="0033CC"/>
                </a:solidFill>
              </a:rPr>
              <a:t>ob.r</a:t>
            </a:r>
            <a:endParaRPr lang="cs-CZ" sz="1400" dirty="0">
              <a:solidFill>
                <a:srgbClr val="0033CC"/>
              </a:solidFill>
            </a:endParaRPr>
          </a:p>
        </p:txBody>
      </p:sp>
      <p:sp>
        <p:nvSpPr>
          <p:cNvPr id="21" name="Rounded Rectangular Callout 20"/>
          <p:cNvSpPr/>
          <p:nvPr/>
        </p:nvSpPr>
        <p:spPr>
          <a:xfrm>
            <a:off x="3810000" y="4800600"/>
            <a:ext cx="2667000" cy="1085850"/>
          </a:xfrm>
          <a:prstGeom prst="wedgeRoundRectCallout">
            <a:avLst>
              <a:gd name="adj1" fmla="val -133"/>
              <a:gd name="adj2" fmla="val -16636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předání parametrů a volání</a:t>
            </a:r>
          </a:p>
          <a:p>
            <a:r>
              <a:rPr lang="en-US" sz="1400" dirty="0">
                <a:solidFill>
                  <a:srgbClr val="0033CC"/>
                </a:solidFill>
              </a:rPr>
              <a:t>push 1</a:t>
            </a:r>
          </a:p>
          <a:p>
            <a:r>
              <a:rPr lang="en-US" sz="1400" dirty="0">
                <a:solidFill>
                  <a:srgbClr val="0033CC"/>
                </a:solidFill>
              </a:rPr>
              <a:t>s = call </a:t>
            </a:r>
            <a:r>
              <a:rPr lang="en-US" sz="1400" dirty="0" err="1">
                <a:solidFill>
                  <a:srgbClr val="0033CC"/>
                </a:solidFill>
              </a:rPr>
              <a:t>ob.slozitaFce</a:t>
            </a:r>
            <a:endParaRPr lang="cs-CZ" sz="1400" dirty="0">
              <a:solidFill>
                <a:srgbClr val="0033CC"/>
              </a:solidFill>
            </a:endParaRPr>
          </a:p>
          <a:p>
            <a:r>
              <a:rPr lang="cs-CZ" sz="1400" dirty="0">
                <a:solidFill>
                  <a:srgbClr val="0033CC"/>
                </a:solidFill>
              </a:rPr>
              <a:t>add esp, 8</a:t>
            </a:r>
          </a:p>
        </p:txBody>
      </p:sp>
      <p:sp>
        <p:nvSpPr>
          <p:cNvPr id="27" name="Rounded Rectangular Callout 26"/>
          <p:cNvSpPr/>
          <p:nvPr/>
        </p:nvSpPr>
        <p:spPr>
          <a:xfrm>
            <a:off x="6781800" y="4572000"/>
            <a:ext cx="2057400" cy="2133600"/>
          </a:xfrm>
          <a:prstGeom prst="wedgeRoundRectCallout">
            <a:avLst>
              <a:gd name="adj1" fmla="val -55605"/>
              <a:gd name="adj2" fmla="val -83821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rgbClr val="0033CC"/>
                </a:solidFill>
              </a:rPr>
              <a:t>push 2</a:t>
            </a:r>
          </a:p>
          <a:p>
            <a:r>
              <a:rPr lang="en-US" sz="1400" dirty="0">
                <a:solidFill>
                  <a:srgbClr val="0033CC"/>
                </a:solidFill>
              </a:rPr>
              <a:t>y = -1</a:t>
            </a:r>
          </a:p>
          <a:p>
            <a:r>
              <a:rPr lang="en-US" sz="1400" dirty="0" err="1">
                <a:solidFill>
                  <a:srgbClr val="0033CC"/>
                </a:solidFill>
              </a:rPr>
              <a:t>i</a:t>
            </a:r>
            <a:r>
              <a:rPr lang="en-US" sz="1400" dirty="0">
                <a:solidFill>
                  <a:srgbClr val="0033CC"/>
                </a:solidFill>
              </a:rPr>
              <a:t> = 0</a:t>
            </a:r>
          </a:p>
          <a:p>
            <a:r>
              <a:rPr lang="en-US" sz="1400" dirty="0">
                <a:solidFill>
                  <a:srgbClr val="0033CC"/>
                </a:solidFill>
              </a:rPr>
              <a:t>loop:</a:t>
            </a:r>
          </a:p>
          <a:p>
            <a:r>
              <a:rPr lang="en-US" sz="1400" dirty="0">
                <a:solidFill>
                  <a:srgbClr val="0033CC"/>
                </a:solidFill>
              </a:rPr>
              <a:t>if( </a:t>
            </a:r>
            <a:r>
              <a:rPr lang="en-US" sz="1400" dirty="0" err="1">
                <a:solidFill>
                  <a:srgbClr val="0033CC"/>
                </a:solidFill>
              </a:rPr>
              <a:t>i</a:t>
            </a:r>
            <a:r>
              <a:rPr lang="en-US" sz="1400" dirty="0">
                <a:solidFill>
                  <a:srgbClr val="0033CC"/>
                </a:solidFill>
              </a:rPr>
              <a:t> &gt;= 10) </a:t>
            </a:r>
            <a:r>
              <a:rPr lang="en-US" sz="1400" dirty="0" err="1">
                <a:solidFill>
                  <a:srgbClr val="0033CC"/>
                </a:solidFill>
              </a:rPr>
              <a:t>goto</a:t>
            </a:r>
            <a:r>
              <a:rPr lang="en-US" sz="1400" dirty="0">
                <a:solidFill>
                  <a:srgbClr val="0033CC"/>
                </a:solidFill>
              </a:rPr>
              <a:t> ...</a:t>
            </a:r>
          </a:p>
          <a:p>
            <a:r>
              <a:rPr lang="en-US" sz="1400" dirty="0">
                <a:solidFill>
                  <a:srgbClr val="0033CC"/>
                </a:solidFill>
              </a:rPr>
              <a:t>...</a:t>
            </a:r>
          </a:p>
          <a:p>
            <a:r>
              <a:rPr lang="en-US" sz="1400" dirty="0">
                <a:solidFill>
                  <a:srgbClr val="0033CC"/>
                </a:solidFill>
              </a:rPr>
              <a:t>++</a:t>
            </a:r>
            <a:r>
              <a:rPr lang="en-US" sz="1400" dirty="0" err="1">
                <a:solidFill>
                  <a:srgbClr val="0033CC"/>
                </a:solidFill>
              </a:rPr>
              <a:t>i</a:t>
            </a:r>
            <a:endParaRPr lang="en-US" sz="1400" dirty="0">
              <a:solidFill>
                <a:srgbClr val="0033CC"/>
              </a:solidFill>
            </a:endParaRPr>
          </a:p>
          <a:p>
            <a:r>
              <a:rPr lang="en-US" sz="1400" dirty="0" err="1">
                <a:solidFill>
                  <a:srgbClr val="0033CC"/>
                </a:solidFill>
              </a:rPr>
              <a:t>goto</a:t>
            </a:r>
            <a:r>
              <a:rPr lang="en-US" sz="1400" dirty="0">
                <a:solidFill>
                  <a:srgbClr val="0033CC"/>
                </a:solidFill>
              </a:rPr>
              <a:t> loop</a:t>
            </a:r>
            <a:endParaRPr lang="cs-CZ" sz="1400" dirty="0">
              <a:solidFill>
                <a:srgbClr val="0033CC"/>
              </a:solidFill>
            </a:endParaRPr>
          </a:p>
        </p:txBody>
      </p:sp>
      <p:grpSp>
        <p:nvGrpSpPr>
          <p:cNvPr id="28" name="Group 17"/>
          <p:cNvGrpSpPr/>
          <p:nvPr/>
        </p:nvGrpSpPr>
        <p:grpSpPr>
          <a:xfrm>
            <a:off x="6667500" y="4648200"/>
            <a:ext cx="2209800" cy="2057400"/>
            <a:chOff x="3352800" y="3962400"/>
            <a:chExt cx="990600" cy="1066800"/>
          </a:xfrm>
        </p:grpSpPr>
        <p:cxnSp>
          <p:nvCxnSpPr>
            <p:cNvPr id="29" name="Straight Connector 28"/>
            <p:cNvCxnSpPr/>
            <p:nvPr/>
          </p:nvCxnSpPr>
          <p:spPr>
            <a:xfrm flipH="1">
              <a:off x="3429000" y="3962400"/>
              <a:ext cx="914400" cy="1066800"/>
            </a:xfrm>
            <a:prstGeom prst="line">
              <a:avLst/>
            </a:prstGeom>
            <a:ln w="76200" cmpd="dbl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H="1" flipV="1">
              <a:off x="3352800" y="3962400"/>
              <a:ext cx="990600" cy="1066800"/>
            </a:xfrm>
            <a:prstGeom prst="line">
              <a:avLst/>
            </a:prstGeom>
            <a:ln w="76200" cmpd="dbl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Rounded Rectangular Callout 18"/>
          <p:cNvSpPr/>
          <p:nvPr/>
        </p:nvSpPr>
        <p:spPr>
          <a:xfrm>
            <a:off x="381000" y="5886450"/>
            <a:ext cx="2743200" cy="838200"/>
          </a:xfrm>
          <a:prstGeom prst="wedgeRoundRectCallout">
            <a:avLst>
              <a:gd name="adj1" fmla="val 23812"/>
              <a:gd name="adj2" fmla="val 46482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ale: </a:t>
            </a:r>
            <a:r>
              <a:rPr lang="cs-CZ" sz="1400" b="1" dirty="0">
                <a:solidFill>
                  <a:srgbClr val="FF0000"/>
                </a:solidFill>
              </a:rPr>
              <a:t>š</a:t>
            </a:r>
            <a:r>
              <a:rPr lang="en-US" sz="1400" b="1" dirty="0" err="1">
                <a:solidFill>
                  <a:srgbClr val="FF0000"/>
                </a:solidFill>
              </a:rPr>
              <a:t>ablony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!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nutná definice při kompilaci</a:t>
            </a:r>
          </a:p>
          <a:p>
            <a:r>
              <a:rPr lang="cs-CZ" sz="1400" dirty="0">
                <a:solidFill>
                  <a:schemeClr val="accent2">
                    <a:lumMod val="50000"/>
                  </a:schemeClr>
                </a:solidFill>
                <a:latin typeface="Arial Unicode MS"/>
                <a:ea typeface="Arial Unicode MS"/>
                <a:cs typeface="Arial Unicode MS"/>
              </a:rPr>
              <a:t>⇒ 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vše v headeru</a:t>
            </a:r>
            <a:endParaRPr lang="cs-CZ" sz="1400" dirty="0">
              <a:solidFill>
                <a:srgbClr val="0033CC"/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Inicializace</a:t>
            </a:r>
            <a:r>
              <a:rPr lang="en-US" dirty="0"/>
              <a:t> a reference / </a:t>
            </a:r>
            <a:r>
              <a:rPr lang="en-US" dirty="0" err="1"/>
              <a:t>const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4574178"/>
            <a:ext cx="2133600" cy="1384995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class </a:t>
            </a:r>
            <a:r>
              <a:rPr lang="en-US" sz="1400" dirty="0" err="1"/>
              <a:t>Trida</a:t>
            </a:r>
            <a:r>
              <a:rPr lang="en-US" sz="1400" dirty="0"/>
              <a:t> {</a:t>
            </a:r>
          </a:p>
          <a:p>
            <a:r>
              <a:rPr lang="en-US" sz="1400" dirty="0"/>
              <a:t>public: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Trida</a:t>
            </a:r>
            <a:r>
              <a:rPr lang="en-US" sz="1400" dirty="0"/>
              <a:t>() { .... }</a:t>
            </a:r>
          </a:p>
          <a:p>
            <a:r>
              <a:rPr lang="en-US" sz="1400" dirty="0"/>
              <a:t>private:</a:t>
            </a:r>
          </a:p>
          <a:p>
            <a:r>
              <a:rPr lang="en-US" sz="1400" dirty="0"/>
              <a:t>  int x</a:t>
            </a:r>
            <a:r>
              <a:rPr lang="en-US" sz="1400" b="1" dirty="0"/>
              <a:t>_</a:t>
            </a:r>
            <a:r>
              <a:rPr lang="en-US" sz="1400" b="1" dirty="0">
                <a:solidFill>
                  <a:srgbClr val="FF0000"/>
                </a:solidFill>
              </a:rPr>
              <a:t> </a:t>
            </a:r>
            <a:r>
              <a:rPr lang="en-US" sz="1400" b="1" dirty="0">
                <a:solidFill>
                  <a:srgbClr val="00B050"/>
                </a:solidFill>
              </a:rPr>
              <a:t>{ 0 }</a:t>
            </a:r>
            <a:r>
              <a:rPr lang="en-US" sz="1400" dirty="0"/>
              <a:t>;</a:t>
            </a:r>
          </a:p>
          <a:p>
            <a:r>
              <a:rPr lang="en-US" sz="1400" dirty="0"/>
              <a:t>};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1000" y="1066800"/>
            <a:ext cx="2133600" cy="1384995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class </a:t>
            </a:r>
            <a:r>
              <a:rPr lang="en-US" sz="1400" dirty="0" err="1"/>
              <a:t>Trida</a:t>
            </a:r>
            <a:r>
              <a:rPr lang="en-US" sz="1400" dirty="0"/>
              <a:t> {</a:t>
            </a:r>
          </a:p>
          <a:p>
            <a:r>
              <a:rPr lang="en-US" sz="1400" dirty="0"/>
              <a:t>public: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Trida</a:t>
            </a:r>
            <a:r>
              <a:rPr lang="en-US" sz="1400" dirty="0"/>
              <a:t>() { </a:t>
            </a:r>
            <a:r>
              <a:rPr lang="en-US" sz="1400" b="1" dirty="0">
                <a:solidFill>
                  <a:srgbClr val="00B050"/>
                </a:solidFill>
              </a:rPr>
              <a:t>x_ = 0; </a:t>
            </a:r>
            <a:r>
              <a:rPr lang="en-US" sz="1400" dirty="0"/>
              <a:t>.... }</a:t>
            </a:r>
          </a:p>
          <a:p>
            <a:r>
              <a:rPr lang="en-US" sz="1400" dirty="0"/>
              <a:t>private: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int</a:t>
            </a:r>
            <a:r>
              <a:rPr lang="en-US" sz="1400" dirty="0"/>
              <a:t> x_;</a:t>
            </a:r>
          </a:p>
          <a:p>
            <a:r>
              <a:rPr lang="en-US" sz="1400" dirty="0"/>
              <a:t>};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81000" y="2819400"/>
            <a:ext cx="2133600" cy="1384995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class </a:t>
            </a:r>
            <a:r>
              <a:rPr lang="en-US" sz="1400" dirty="0" err="1"/>
              <a:t>Trida</a:t>
            </a:r>
            <a:r>
              <a:rPr lang="en-US" sz="1400" dirty="0"/>
              <a:t> {</a:t>
            </a:r>
          </a:p>
          <a:p>
            <a:r>
              <a:rPr lang="en-US" sz="1400" dirty="0"/>
              <a:t>public: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Trida</a:t>
            </a:r>
            <a:r>
              <a:rPr lang="en-US" sz="1400" dirty="0"/>
              <a:t>() </a:t>
            </a:r>
            <a:r>
              <a:rPr lang="en-US" sz="1400" b="1" dirty="0">
                <a:solidFill>
                  <a:srgbClr val="00B050"/>
                </a:solidFill>
              </a:rPr>
              <a:t>: x_( 0) </a:t>
            </a:r>
            <a:r>
              <a:rPr lang="en-US" sz="1400" dirty="0"/>
              <a:t>{ .... }</a:t>
            </a:r>
          </a:p>
          <a:p>
            <a:r>
              <a:rPr lang="en-US" sz="1400" dirty="0"/>
              <a:t>private: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int</a:t>
            </a:r>
            <a:r>
              <a:rPr lang="en-US" sz="1400" dirty="0"/>
              <a:t> x_;</a:t>
            </a:r>
          </a:p>
          <a:p>
            <a:r>
              <a:rPr lang="en-US" sz="1400" dirty="0"/>
              <a:t>};</a:t>
            </a:r>
          </a:p>
        </p:txBody>
      </p:sp>
      <p:sp>
        <p:nvSpPr>
          <p:cNvPr id="9" name="Rounded Rectangular Callout 8"/>
          <p:cNvSpPr/>
          <p:nvPr/>
        </p:nvSpPr>
        <p:spPr>
          <a:xfrm>
            <a:off x="2895600" y="980897"/>
            <a:ext cx="1752600" cy="617976"/>
          </a:xfrm>
          <a:prstGeom prst="wedgeRoundRectCallout">
            <a:avLst>
              <a:gd name="adj1" fmla="val -85246"/>
              <a:gd name="adj2" fmla="val 39786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k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ód konstruktoru</a:t>
            </a:r>
          </a:p>
          <a:p>
            <a:pPr algn="ctr"/>
            <a:r>
              <a:rPr lang="cs-CZ" sz="1400" i="1" dirty="0">
                <a:solidFill>
                  <a:schemeClr val="accent2">
                    <a:lumMod val="50000"/>
                  </a:schemeClr>
                </a:solidFill>
              </a:rPr>
              <a:t>přiřazení</a:t>
            </a:r>
            <a:r>
              <a:rPr lang="en-US" sz="1400" i="1" dirty="0">
                <a:solidFill>
                  <a:schemeClr val="accent2">
                    <a:lumMod val="50000"/>
                  </a:schemeClr>
                </a:solidFill>
              </a:rPr>
              <a:t> !</a:t>
            </a:r>
            <a:endParaRPr lang="cs-CZ" sz="1400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" name="Rounded Rectangular Callout 9"/>
          <p:cNvSpPr/>
          <p:nvPr/>
        </p:nvSpPr>
        <p:spPr>
          <a:xfrm>
            <a:off x="2895600" y="3442395"/>
            <a:ext cx="1752600" cy="762000"/>
          </a:xfrm>
          <a:prstGeom prst="wedgeRoundRectCallout">
            <a:avLst>
              <a:gd name="adj1" fmla="val -98662"/>
              <a:gd name="adj2" fmla="val -38458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seznam inicializátorů</a:t>
            </a:r>
          </a:p>
          <a:p>
            <a:pPr algn="ctr"/>
            <a:r>
              <a:rPr lang="cs-CZ" sz="1400" i="1" dirty="0">
                <a:solidFill>
                  <a:schemeClr val="accent2">
                    <a:lumMod val="50000"/>
                  </a:schemeClr>
                </a:solidFill>
              </a:rPr>
              <a:t>inicializace</a:t>
            </a:r>
          </a:p>
        </p:txBody>
      </p:sp>
      <p:sp>
        <p:nvSpPr>
          <p:cNvPr id="11" name="Rounded Rectangular Callout 10"/>
          <p:cNvSpPr/>
          <p:nvPr/>
        </p:nvSpPr>
        <p:spPr>
          <a:xfrm>
            <a:off x="2895600" y="5438317"/>
            <a:ext cx="1752600" cy="609600"/>
          </a:xfrm>
          <a:prstGeom prst="wedgeRoundRectCallout">
            <a:avLst>
              <a:gd name="adj1" fmla="val -101271"/>
              <a:gd name="adj2" fmla="val -25387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C++14</a:t>
            </a:r>
          </a:p>
          <a:p>
            <a:pPr algn="ctr"/>
            <a:r>
              <a:rPr lang="cs-CZ" sz="1400" i="1" dirty="0">
                <a:solidFill>
                  <a:schemeClr val="accent2">
                    <a:lumMod val="50000"/>
                  </a:schemeClr>
                </a:solidFill>
              </a:rPr>
              <a:t>inicializace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486400" y="1066799"/>
            <a:ext cx="3276600" cy="1600438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class </a:t>
            </a:r>
            <a:r>
              <a:rPr lang="en-US" sz="1400" dirty="0" err="1"/>
              <a:t>Trida</a:t>
            </a:r>
            <a:r>
              <a:rPr lang="en-US" sz="1400" dirty="0"/>
              <a:t> {</a:t>
            </a:r>
          </a:p>
          <a:p>
            <a:r>
              <a:rPr lang="en-US" sz="1400" dirty="0"/>
              <a:t>public: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Trida</a:t>
            </a:r>
            <a:r>
              <a:rPr lang="en-US" sz="1400" dirty="0"/>
              <a:t>(</a:t>
            </a:r>
            <a:r>
              <a:rPr lang="cs-CZ" sz="1400" dirty="0"/>
              <a:t> Y</a:t>
            </a:r>
            <a:r>
              <a:rPr lang="en-US" sz="1400" dirty="0"/>
              <a:t>&amp;</a:t>
            </a:r>
            <a:r>
              <a:rPr lang="cs-CZ" sz="1400" dirty="0"/>
              <a:t> y</a:t>
            </a:r>
            <a:r>
              <a:rPr lang="en-US" sz="1400" dirty="0"/>
              <a:t>) { </a:t>
            </a:r>
            <a:r>
              <a:rPr lang="en-US" sz="1400" b="1" dirty="0">
                <a:solidFill>
                  <a:srgbClr val="00B050"/>
                </a:solidFill>
              </a:rPr>
              <a:t>x_ = 0; </a:t>
            </a:r>
            <a:r>
              <a:rPr lang="cs-CZ" sz="1400" b="1" dirty="0">
                <a:solidFill>
                  <a:srgbClr val="FF0000"/>
                </a:solidFill>
              </a:rPr>
              <a:t>y_ </a:t>
            </a:r>
            <a:r>
              <a:rPr lang="en-US" sz="1400" b="1" dirty="0">
                <a:solidFill>
                  <a:srgbClr val="FF0000"/>
                </a:solidFill>
              </a:rPr>
              <a:t>= y; </a:t>
            </a:r>
            <a:r>
              <a:rPr lang="en-US" sz="1400" dirty="0"/>
              <a:t>.... }</a:t>
            </a:r>
          </a:p>
          <a:p>
            <a:r>
              <a:rPr lang="en-US" sz="1400" dirty="0"/>
              <a:t>private: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int</a:t>
            </a:r>
            <a:r>
              <a:rPr lang="en-US" sz="1400" dirty="0"/>
              <a:t> x_;</a:t>
            </a:r>
            <a:endParaRPr lang="cs-CZ" sz="1400" dirty="0"/>
          </a:p>
          <a:p>
            <a:r>
              <a:rPr lang="cs-CZ" sz="1400" dirty="0"/>
              <a:t>  </a:t>
            </a:r>
            <a:r>
              <a:rPr lang="cs-CZ" sz="1400" b="1" dirty="0">
                <a:solidFill>
                  <a:srgbClr val="FF0000"/>
                </a:solidFill>
              </a:rPr>
              <a:t>Y</a:t>
            </a:r>
            <a:r>
              <a:rPr lang="en-US" sz="1400" b="1" dirty="0">
                <a:solidFill>
                  <a:srgbClr val="FF0000"/>
                </a:solidFill>
              </a:rPr>
              <a:t>&amp;</a:t>
            </a:r>
            <a:r>
              <a:rPr lang="cs-CZ" sz="1400" b="1" dirty="0">
                <a:solidFill>
                  <a:srgbClr val="FF0000"/>
                </a:solidFill>
              </a:rPr>
              <a:t> y</a:t>
            </a:r>
            <a:r>
              <a:rPr lang="en-US" sz="1400" b="1" dirty="0">
                <a:solidFill>
                  <a:srgbClr val="FF0000"/>
                </a:solidFill>
              </a:rPr>
              <a:t>_;</a:t>
            </a:r>
          </a:p>
          <a:p>
            <a:r>
              <a:rPr lang="en-US" sz="1400" dirty="0"/>
              <a:t>};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486400" y="2819400"/>
            <a:ext cx="3276600" cy="1600438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class </a:t>
            </a:r>
            <a:r>
              <a:rPr lang="en-US" sz="1400" dirty="0" err="1"/>
              <a:t>Trida</a:t>
            </a:r>
            <a:r>
              <a:rPr lang="en-US" sz="1400" dirty="0"/>
              <a:t> {</a:t>
            </a:r>
          </a:p>
          <a:p>
            <a:r>
              <a:rPr lang="en-US" sz="1400" dirty="0"/>
              <a:t>public: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Trida</a:t>
            </a:r>
            <a:r>
              <a:rPr lang="en-US" sz="1400" dirty="0"/>
              <a:t>( </a:t>
            </a:r>
            <a:r>
              <a:rPr lang="cs-CZ" sz="1400" dirty="0"/>
              <a:t>Y</a:t>
            </a:r>
            <a:r>
              <a:rPr lang="en-US" sz="1400" dirty="0"/>
              <a:t>&amp;</a:t>
            </a:r>
            <a:r>
              <a:rPr lang="cs-CZ" sz="1400" dirty="0"/>
              <a:t> y</a:t>
            </a:r>
            <a:r>
              <a:rPr lang="en-US" sz="1400" dirty="0"/>
              <a:t>) </a:t>
            </a:r>
            <a:r>
              <a:rPr lang="en-US" sz="1400" b="1" dirty="0">
                <a:solidFill>
                  <a:srgbClr val="00B050"/>
                </a:solidFill>
              </a:rPr>
              <a:t>: x_( 0), y_( y) </a:t>
            </a:r>
            <a:r>
              <a:rPr lang="en-US" sz="1400" dirty="0"/>
              <a:t>{ .... }</a:t>
            </a:r>
          </a:p>
          <a:p>
            <a:r>
              <a:rPr lang="en-US" sz="1400" dirty="0"/>
              <a:t>private: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int</a:t>
            </a:r>
            <a:r>
              <a:rPr lang="en-US" sz="1400" dirty="0"/>
              <a:t> x_;</a:t>
            </a:r>
          </a:p>
          <a:p>
            <a:r>
              <a:rPr lang="en-US" sz="1400" dirty="0"/>
              <a:t> </a:t>
            </a:r>
            <a:r>
              <a:rPr lang="cs-CZ" sz="1400" dirty="0"/>
              <a:t> </a:t>
            </a:r>
            <a:r>
              <a:rPr lang="cs-CZ" sz="1400" b="1" dirty="0">
                <a:solidFill>
                  <a:srgbClr val="00B050"/>
                </a:solidFill>
              </a:rPr>
              <a:t>Y</a:t>
            </a:r>
            <a:r>
              <a:rPr lang="en-US" sz="1400" b="1" dirty="0">
                <a:solidFill>
                  <a:srgbClr val="00B050"/>
                </a:solidFill>
              </a:rPr>
              <a:t>&amp;</a:t>
            </a:r>
            <a:r>
              <a:rPr lang="cs-CZ" sz="1400" b="1" dirty="0">
                <a:solidFill>
                  <a:srgbClr val="00B050"/>
                </a:solidFill>
              </a:rPr>
              <a:t> y</a:t>
            </a:r>
            <a:r>
              <a:rPr lang="en-US" sz="1400" b="1" dirty="0">
                <a:solidFill>
                  <a:srgbClr val="00B050"/>
                </a:solidFill>
              </a:rPr>
              <a:t>_;</a:t>
            </a:r>
          </a:p>
          <a:p>
            <a:r>
              <a:rPr lang="en-US" sz="1400" dirty="0"/>
              <a:t>};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486400" y="4572001"/>
            <a:ext cx="3276600" cy="1600438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class </a:t>
            </a:r>
            <a:r>
              <a:rPr lang="en-US" sz="1400" dirty="0" err="1"/>
              <a:t>Trida</a:t>
            </a:r>
            <a:r>
              <a:rPr lang="en-US" sz="1400" dirty="0"/>
              <a:t> {</a:t>
            </a:r>
          </a:p>
          <a:p>
            <a:r>
              <a:rPr lang="en-US" sz="1400" dirty="0"/>
              <a:t>public: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Trida</a:t>
            </a:r>
            <a:r>
              <a:rPr lang="en-US" sz="1400" dirty="0"/>
              <a:t>( </a:t>
            </a:r>
            <a:r>
              <a:rPr lang="cs-CZ" sz="1400" dirty="0"/>
              <a:t>Y</a:t>
            </a:r>
            <a:r>
              <a:rPr lang="en-US" sz="1400" dirty="0"/>
              <a:t>&amp;</a:t>
            </a:r>
            <a:r>
              <a:rPr lang="cs-CZ" sz="1400" dirty="0"/>
              <a:t> y</a:t>
            </a:r>
            <a:r>
              <a:rPr lang="en-US" sz="1400" dirty="0"/>
              <a:t>) </a:t>
            </a:r>
            <a:r>
              <a:rPr lang="en-US" sz="1400" b="1" dirty="0">
                <a:solidFill>
                  <a:srgbClr val="00B050"/>
                </a:solidFill>
              </a:rPr>
              <a:t>: y_( y) </a:t>
            </a:r>
            <a:r>
              <a:rPr lang="en-US" sz="1400" dirty="0"/>
              <a:t>{ .... }</a:t>
            </a:r>
          </a:p>
          <a:p>
            <a:r>
              <a:rPr lang="en-US" sz="1400" dirty="0"/>
              <a:t>private: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int</a:t>
            </a:r>
            <a:r>
              <a:rPr lang="en-US" sz="1400" dirty="0"/>
              <a:t> x</a:t>
            </a:r>
            <a:r>
              <a:rPr lang="en-US" sz="1400" b="1" dirty="0"/>
              <a:t>_</a:t>
            </a:r>
            <a:r>
              <a:rPr lang="en-US" sz="1400" b="1" dirty="0">
                <a:solidFill>
                  <a:srgbClr val="FF0000"/>
                </a:solidFill>
              </a:rPr>
              <a:t> </a:t>
            </a:r>
            <a:r>
              <a:rPr lang="en-US" sz="1400" b="1" dirty="0">
                <a:solidFill>
                  <a:srgbClr val="00B050"/>
                </a:solidFill>
              </a:rPr>
              <a:t>= 0</a:t>
            </a:r>
            <a:r>
              <a:rPr lang="en-US" sz="1400" dirty="0"/>
              <a:t>;</a:t>
            </a:r>
          </a:p>
          <a:p>
            <a:r>
              <a:rPr lang="en-US" sz="1400" dirty="0"/>
              <a:t> </a:t>
            </a:r>
            <a:r>
              <a:rPr lang="cs-CZ" sz="1400" dirty="0"/>
              <a:t> </a:t>
            </a:r>
            <a:r>
              <a:rPr lang="cs-CZ" sz="1400" b="1" dirty="0">
                <a:solidFill>
                  <a:srgbClr val="00B050"/>
                </a:solidFill>
              </a:rPr>
              <a:t>Y</a:t>
            </a:r>
            <a:r>
              <a:rPr lang="en-US" sz="1400" b="1" dirty="0">
                <a:solidFill>
                  <a:srgbClr val="00B050"/>
                </a:solidFill>
              </a:rPr>
              <a:t>&amp;</a:t>
            </a:r>
            <a:r>
              <a:rPr lang="cs-CZ" sz="1400" b="1" dirty="0">
                <a:solidFill>
                  <a:srgbClr val="00B050"/>
                </a:solidFill>
              </a:rPr>
              <a:t> y</a:t>
            </a:r>
            <a:r>
              <a:rPr lang="en-US" sz="1400" b="1" dirty="0">
                <a:solidFill>
                  <a:srgbClr val="00B050"/>
                </a:solidFill>
              </a:rPr>
              <a:t>_;</a:t>
            </a:r>
          </a:p>
          <a:p>
            <a:r>
              <a:rPr lang="en-US" sz="1400" dirty="0"/>
              <a:t>};</a:t>
            </a:r>
          </a:p>
        </p:txBody>
      </p:sp>
      <p:sp>
        <p:nvSpPr>
          <p:cNvPr id="16" name="Rounded Rectangular Callout 15"/>
          <p:cNvSpPr/>
          <p:nvPr/>
        </p:nvSpPr>
        <p:spPr>
          <a:xfrm>
            <a:off x="3124200" y="1778136"/>
            <a:ext cx="2094411" cy="617976"/>
          </a:xfrm>
          <a:prstGeom prst="wedgeRoundRectCallout">
            <a:avLst>
              <a:gd name="adj1" fmla="val 69724"/>
              <a:gd name="adj2" fmla="val -65905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kop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írování referencí</a:t>
            </a:r>
          </a:p>
          <a:p>
            <a:pPr algn="ctr"/>
            <a:r>
              <a:rPr lang="cs-CZ" sz="1400" b="1" i="1" dirty="0">
                <a:solidFill>
                  <a:srgbClr val="FF0000"/>
                </a:solidFill>
              </a:rPr>
              <a:t>nelze inicializovat </a:t>
            </a:r>
            <a:r>
              <a:rPr lang="en-US" sz="1400" b="1" i="1" dirty="0">
                <a:solidFill>
                  <a:srgbClr val="FF0000"/>
                </a:solidFill>
              </a:rPr>
              <a:t>!</a:t>
            </a:r>
            <a:endParaRPr lang="cs-CZ" sz="1400" b="1" i="1" dirty="0">
              <a:solidFill>
                <a:srgbClr val="FF0000"/>
              </a:solidFill>
            </a:endParaRPr>
          </a:p>
        </p:txBody>
      </p:sp>
      <p:grpSp>
        <p:nvGrpSpPr>
          <p:cNvPr id="17" name="Group 17"/>
          <p:cNvGrpSpPr/>
          <p:nvPr/>
        </p:nvGrpSpPr>
        <p:grpSpPr>
          <a:xfrm>
            <a:off x="7657011" y="1436534"/>
            <a:ext cx="533400" cy="430484"/>
            <a:chOff x="3352800" y="3962400"/>
            <a:chExt cx="990600" cy="1066800"/>
          </a:xfrm>
        </p:grpSpPr>
        <p:cxnSp>
          <p:nvCxnSpPr>
            <p:cNvPr id="18" name="Straight Connector 17"/>
            <p:cNvCxnSpPr/>
            <p:nvPr/>
          </p:nvCxnSpPr>
          <p:spPr>
            <a:xfrm flipH="1">
              <a:off x="3429000" y="3962400"/>
              <a:ext cx="914400" cy="1066800"/>
            </a:xfrm>
            <a:prstGeom prst="line">
              <a:avLst/>
            </a:prstGeom>
            <a:ln w="76200" cmpd="dbl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 flipV="1">
              <a:off x="3352800" y="3962400"/>
              <a:ext cx="990600" cy="1066800"/>
            </a:xfrm>
            <a:prstGeom prst="line">
              <a:avLst/>
            </a:prstGeom>
            <a:ln w="76200" cmpd="dbl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Rounded Rectangular Callout 19"/>
          <p:cNvSpPr/>
          <p:nvPr/>
        </p:nvSpPr>
        <p:spPr>
          <a:xfrm>
            <a:off x="3466011" y="2714968"/>
            <a:ext cx="1752600" cy="414912"/>
          </a:xfrm>
          <a:prstGeom prst="wedgeRoundRectCallout">
            <a:avLst>
              <a:gd name="adj1" fmla="val 73139"/>
              <a:gd name="adj2" fmla="val 113915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inicializ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ace - OK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3" name="Rounded Rectangular Callout 22"/>
          <p:cNvSpPr/>
          <p:nvPr/>
        </p:nvSpPr>
        <p:spPr>
          <a:xfrm>
            <a:off x="3466011" y="4503211"/>
            <a:ext cx="1752600" cy="622591"/>
          </a:xfrm>
          <a:prstGeom prst="wedgeRoundRectCallout">
            <a:avLst>
              <a:gd name="adj1" fmla="val 69040"/>
              <a:gd name="adj2" fmla="val 12335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inicializace na různých místech </a:t>
            </a:r>
          </a:p>
        </p:txBody>
      </p:sp>
      <p:sp>
        <p:nvSpPr>
          <p:cNvPr id="24" name="Rounded Rectangular Callout 23"/>
          <p:cNvSpPr/>
          <p:nvPr/>
        </p:nvSpPr>
        <p:spPr>
          <a:xfrm>
            <a:off x="7148649" y="2090441"/>
            <a:ext cx="1752600" cy="414912"/>
          </a:xfrm>
          <a:prstGeom prst="wedgeRoundRectCallout">
            <a:avLst>
              <a:gd name="adj1" fmla="val 9412"/>
              <a:gd name="adj2" fmla="val 49374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tot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éž pro const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FAE9D30-557F-4094-84C5-DA64D4EDAB0F}"/>
              </a:ext>
            </a:extLst>
          </p:cNvPr>
          <p:cNvSpPr txBox="1"/>
          <p:nvPr/>
        </p:nvSpPr>
        <p:spPr>
          <a:xfrm>
            <a:off x="365760" y="6268300"/>
            <a:ext cx="4648200" cy="4616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cs-CZ" sz="2400" dirty="0" err="1"/>
              <a:t>Re</a:t>
            </a:r>
            <a:r>
              <a:rPr lang="cs-CZ" sz="2400" b="1" dirty="0" err="1"/>
              <a:t>CodEx</a:t>
            </a:r>
            <a:r>
              <a:rPr lang="cs-CZ" sz="2400" dirty="0"/>
              <a:t>: „Reference ve třídě“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77626025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C136FF2-33FB-4691-A68A-BDCB5F1A95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5. cvičení:</a:t>
            </a:r>
            <a:br>
              <a:rPr lang="cs-CZ" dirty="0"/>
            </a:br>
            <a:r>
              <a:rPr lang="cs-CZ" dirty="0"/>
              <a:t>Kontejnery, </a:t>
            </a:r>
            <a:r>
              <a:rPr lang="cs-CZ" dirty="0" err="1"/>
              <a:t>iterátory</a:t>
            </a:r>
            <a:endParaRPr lang="en-GB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BFBA8AA-9A40-4A9E-A748-E10E0420EA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6. 11. 2019</a:t>
            </a:r>
          </a:p>
        </p:txBody>
      </p:sp>
    </p:spTree>
    <p:extLst>
      <p:ext uri="{BB962C8B-B14F-4D97-AF65-F5344CB8AC3E}">
        <p14:creationId xmlns:p14="http://schemas.microsoft.com/office/powerpoint/2010/main" val="381007309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9D36739-3C13-4393-89A9-9F09CEE510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Rozdělení kódu pomocí OOP principů pomáhá přehlednosti</a:t>
            </a:r>
          </a:p>
          <a:p>
            <a:pPr lvl="1"/>
            <a:r>
              <a:rPr lang="cs-CZ" dirty="0"/>
              <a:t>Včetně přenechání samotného výpisu do </a:t>
            </a:r>
            <a:r>
              <a:rPr lang="cs-CZ" dirty="0" err="1"/>
              <a:t>mainu</a:t>
            </a:r>
            <a:endParaRPr lang="cs-CZ" dirty="0"/>
          </a:p>
          <a:p>
            <a:endParaRPr lang="cs-CZ" dirty="0"/>
          </a:p>
          <a:p>
            <a:r>
              <a:rPr lang="cs-CZ" dirty="0"/>
              <a:t>To ale </a:t>
            </a:r>
            <a:r>
              <a:rPr lang="cs-CZ" b="1" dirty="0"/>
              <a:t>neplatí</a:t>
            </a:r>
            <a:r>
              <a:rPr lang="cs-CZ" dirty="0"/>
              <a:t>, pokud kvůli tomu neúměrně bobtná kód</a:t>
            </a:r>
          </a:p>
          <a:p>
            <a:pPr lvl="1"/>
            <a:r>
              <a:rPr lang="cs-CZ" dirty="0"/>
              <a:t>Např. na výpis výsledků nebyla potřeba samostatná třída</a:t>
            </a:r>
          </a:p>
          <a:p>
            <a:endParaRPr lang="cs-CZ" dirty="0"/>
          </a:p>
          <a:p>
            <a:r>
              <a:rPr lang="cs-CZ" dirty="0"/>
              <a:t>Často se vyplatí napsat si jen pár pomocných funkcí a psát kód stručně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B3F0E20-2D81-4680-8B15-E7CFF35B1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Poznatky z úlohy „Počítání oveček“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411515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9C6EF8B-DEA2-49D1-B0CE-CB22C8903D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Kontejner – datová struktura</a:t>
            </a:r>
          </a:p>
          <a:p>
            <a:pPr lvl="1"/>
            <a:r>
              <a:rPr lang="cs-CZ" dirty="0"/>
              <a:t>Sekvenční</a:t>
            </a:r>
          </a:p>
          <a:p>
            <a:pPr lvl="1"/>
            <a:r>
              <a:rPr lang="cs-CZ" dirty="0"/>
              <a:t>Asociativní</a:t>
            </a:r>
          </a:p>
          <a:p>
            <a:pPr lvl="1"/>
            <a:endParaRPr lang="cs-CZ" dirty="0"/>
          </a:p>
          <a:p>
            <a:r>
              <a:rPr lang="cs-CZ" dirty="0" err="1"/>
              <a:t>Iterátor</a:t>
            </a:r>
            <a:r>
              <a:rPr lang="cs-CZ" dirty="0"/>
              <a:t> – odkaz na prvky kontejneru a </a:t>
            </a:r>
            <a:r>
              <a:rPr lang="cs-CZ"/>
              <a:t>operace na nich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F7AC783-0EFF-4EDE-9AD6-8C80A4E3A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Kontejnery a </a:t>
            </a:r>
            <a:r>
              <a:rPr lang="cs-CZ" dirty="0" err="1"/>
              <a:t>iterátory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018007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4638"/>
            <a:ext cx="8218487" cy="417512"/>
          </a:xfrm>
        </p:spPr>
        <p:txBody>
          <a:bodyPr>
            <a:noAutofit/>
          </a:bodyPr>
          <a:lstStyle/>
          <a:p>
            <a:pPr eaLnBrk="1" hangingPunct="1"/>
            <a:r>
              <a:rPr lang="en-US" sz="3200" dirty="0" err="1"/>
              <a:t>Sekven</a:t>
            </a:r>
            <a:r>
              <a:rPr lang="cs-CZ" sz="3200" dirty="0"/>
              <a:t>ční kontejnery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981075"/>
            <a:ext cx="8713788" cy="5616575"/>
          </a:xfrm>
        </p:spPr>
        <p:txBody>
          <a:bodyPr/>
          <a:lstStyle/>
          <a:p>
            <a:r>
              <a:rPr lang="cs-CZ" sz="2000" b="1" dirty="0"/>
              <a:t>vector</a:t>
            </a:r>
            <a:r>
              <a:rPr lang="cs-CZ" sz="2000" dirty="0"/>
              <a:t> - pole prvků s přidáváním zprava</a:t>
            </a:r>
            <a:endParaRPr lang="en-US" sz="2000" dirty="0"/>
          </a:p>
          <a:p>
            <a:pPr lvl="1"/>
            <a:r>
              <a:rPr lang="cs-CZ" sz="1600" dirty="0"/>
              <a:t>celočíselně indexováno, </a:t>
            </a:r>
            <a:r>
              <a:rPr lang="en-US" sz="1600" dirty="0"/>
              <a:t>v</a:t>
            </a:r>
            <a:r>
              <a:rPr lang="cs-CZ" sz="1600" dirty="0"/>
              <a:t>ždy od 0</a:t>
            </a:r>
          </a:p>
          <a:p>
            <a:pPr lvl="1"/>
            <a:r>
              <a:rPr lang="en-US" sz="1600" dirty="0"/>
              <a:t>v</a:t>
            </a:r>
            <a:r>
              <a:rPr lang="cs-CZ" sz="1600" dirty="0"/>
              <a:t>š</a:t>
            </a:r>
            <a:r>
              <a:rPr lang="en-US" sz="1600" dirty="0" err="1"/>
              <a:t>echny</a:t>
            </a:r>
            <a:r>
              <a:rPr lang="en-US" sz="1600" dirty="0"/>
              <a:t> </a:t>
            </a:r>
            <a:r>
              <a:rPr lang="en-US" sz="1600" dirty="0" err="1"/>
              <a:t>prvky</a:t>
            </a:r>
            <a:r>
              <a:rPr lang="en-US" sz="1600" dirty="0"/>
              <a:t> </a:t>
            </a:r>
            <a:r>
              <a:rPr lang="cs-CZ" sz="1600" dirty="0"/>
              <a:t>umístěny v paměti </a:t>
            </a:r>
            <a:r>
              <a:rPr lang="cs-CZ" sz="1600" b="1" dirty="0"/>
              <a:t>souvisle</a:t>
            </a:r>
            <a:r>
              <a:rPr lang="cs-CZ" sz="1600" dirty="0"/>
              <a:t> za sebou</a:t>
            </a:r>
            <a:endParaRPr lang="en-US" sz="1600" dirty="0"/>
          </a:p>
          <a:p>
            <a:pPr lvl="1"/>
            <a:r>
              <a:rPr lang="cs-CZ" sz="1600" dirty="0"/>
              <a:t>při přidání možná změna lokace, </a:t>
            </a:r>
            <a:r>
              <a:rPr lang="cs-CZ" sz="1600" b="1" dirty="0">
                <a:solidFill>
                  <a:srgbClr val="FF0000"/>
                </a:solidFill>
              </a:rPr>
              <a:t>neplatnost iterátorů</a:t>
            </a:r>
            <a:r>
              <a:rPr lang="en-US" sz="1600" b="1" dirty="0">
                <a:solidFill>
                  <a:srgbClr val="FF0000"/>
                </a:solidFill>
              </a:rPr>
              <a:t>!</a:t>
            </a:r>
          </a:p>
          <a:p>
            <a:pPr lvl="1"/>
            <a:r>
              <a:rPr lang="cs-CZ" sz="1600" dirty="0"/>
              <a:t>odvozené: queue, stack</a:t>
            </a:r>
          </a:p>
          <a:p>
            <a:pPr eaLnBrk="1" hangingPunct="1"/>
            <a:r>
              <a:rPr lang="cs-CZ" sz="2000" b="1" dirty="0"/>
              <a:t>deque</a:t>
            </a:r>
            <a:r>
              <a:rPr lang="cs-CZ" sz="2000" dirty="0"/>
              <a:t> </a:t>
            </a:r>
            <a:r>
              <a:rPr lang="en-US" sz="2000" dirty="0"/>
              <a:t>[</a:t>
            </a:r>
            <a:r>
              <a:rPr lang="en-US" sz="2000" dirty="0" err="1"/>
              <a:t>dek</a:t>
            </a:r>
            <a:r>
              <a:rPr lang="en-US" sz="2000" dirty="0"/>
              <a:t>] - </a:t>
            </a:r>
            <a:r>
              <a:rPr lang="cs-CZ" sz="2000" dirty="0"/>
              <a:t>fronta s přidáváním a odebíráním z obou stran</a:t>
            </a:r>
          </a:p>
          <a:p>
            <a:pPr lvl="1"/>
            <a:r>
              <a:rPr lang="en-US" sz="1600" dirty="0"/>
              <a:t>double-ended queue</a:t>
            </a:r>
          </a:p>
          <a:p>
            <a:pPr lvl="1"/>
            <a:r>
              <a:rPr lang="cs-CZ" sz="1600" dirty="0"/>
              <a:t>prvky nemusí být umístěny v paměti souvisle</a:t>
            </a:r>
          </a:p>
          <a:p>
            <a:pPr lvl="1"/>
            <a:r>
              <a:rPr lang="cs-CZ" sz="1600" dirty="0"/>
              <a:t>lze přidávat i doleva</a:t>
            </a:r>
          </a:p>
          <a:p>
            <a:r>
              <a:rPr lang="cs-CZ" sz="2000" b="1" dirty="0"/>
              <a:t>list</a:t>
            </a:r>
            <a:r>
              <a:rPr lang="cs-CZ" sz="2000" dirty="0"/>
              <a:t> - obousměrně vázaný seznam</a:t>
            </a:r>
          </a:p>
          <a:p>
            <a:pPr lvl="1"/>
            <a:r>
              <a:rPr lang="cs-CZ" sz="1600" dirty="0"/>
              <a:t>vždy zachovává umístění prvků</a:t>
            </a:r>
          </a:p>
          <a:p>
            <a:pPr lvl="1"/>
            <a:r>
              <a:rPr lang="cs-CZ" sz="1600" dirty="0"/>
              <a:t>nepodporuje přímou indexaci</a:t>
            </a:r>
          </a:p>
          <a:p>
            <a:r>
              <a:rPr lang="en-US" sz="2000" b="1" dirty="0"/>
              <a:t>forward_</a:t>
            </a:r>
            <a:r>
              <a:rPr lang="cs-CZ" sz="2000" b="1" dirty="0"/>
              <a:t>list</a:t>
            </a:r>
            <a:r>
              <a:rPr lang="cs-CZ" sz="2000" dirty="0"/>
              <a:t> - </a:t>
            </a:r>
            <a:r>
              <a:rPr lang="en-US" sz="2000" dirty="0" err="1"/>
              <a:t>jednosm</a:t>
            </a:r>
            <a:r>
              <a:rPr lang="cs-CZ" sz="2000" dirty="0"/>
              <a:t>ěrně vázaný seznam</a:t>
            </a:r>
          </a:p>
          <a:p>
            <a:pPr eaLnBrk="1" hangingPunct="1"/>
            <a:r>
              <a:rPr lang="cs-CZ" sz="2000" b="1" dirty="0"/>
              <a:t>basic_string</a:t>
            </a:r>
            <a:r>
              <a:rPr lang="cs-CZ" sz="2000" dirty="0"/>
              <a:t> - posloupnost ukončená terminátorem</a:t>
            </a:r>
            <a:endParaRPr lang="en-US" sz="2000" dirty="0"/>
          </a:p>
          <a:p>
            <a:pPr lvl="1"/>
            <a:r>
              <a:rPr lang="en-US" sz="1600" dirty="0"/>
              <a:t>string, </a:t>
            </a:r>
            <a:r>
              <a:rPr lang="en-US" sz="1600" dirty="0" err="1"/>
              <a:t>wstring</a:t>
            </a:r>
            <a:endParaRPr lang="en-US" sz="1600" dirty="0"/>
          </a:p>
          <a:p>
            <a:r>
              <a:rPr lang="en-US" sz="2000" b="1" dirty="0"/>
              <a:t>array</a:t>
            </a:r>
            <a:r>
              <a:rPr lang="en-US" sz="2000" dirty="0"/>
              <a:t> - pole </a:t>
            </a:r>
            <a:r>
              <a:rPr lang="en-US" sz="2000" dirty="0" err="1"/>
              <a:t>pevn</a:t>
            </a:r>
            <a:r>
              <a:rPr lang="cs-CZ" sz="2000" dirty="0"/>
              <a:t>é velikosti</a:t>
            </a:r>
          </a:p>
          <a:p>
            <a:endParaRPr lang="cs-CZ" sz="2000" dirty="0"/>
          </a:p>
          <a:p>
            <a:pPr eaLnBrk="1" hangingPunct="1"/>
            <a:endParaRPr lang="en-US" sz="800" dirty="0"/>
          </a:p>
        </p:txBody>
      </p:sp>
      <p:sp>
        <p:nvSpPr>
          <p:cNvPr id="6" name="Rounded Rectangular Callout 5"/>
          <p:cNvSpPr/>
          <p:nvPr/>
        </p:nvSpPr>
        <p:spPr>
          <a:xfrm>
            <a:off x="6705600" y="2905125"/>
            <a:ext cx="2209800" cy="552450"/>
          </a:xfrm>
          <a:prstGeom prst="wedgeRoundRectCallout">
            <a:avLst>
              <a:gd name="adj1" fmla="val -49700"/>
              <a:gd name="adj2" fmla="val 2733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[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dekj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ú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] ≈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deque</a:t>
            </a:r>
            <a:r>
              <a:rPr lang="en-US" sz="1400" b="1" dirty="0" err="1">
                <a:solidFill>
                  <a:schemeClr val="accent2">
                    <a:lumMod val="50000"/>
                  </a:schemeClr>
                </a:solidFill>
              </a:rPr>
              <a:t>ue</a:t>
            </a:r>
            <a:endParaRPr lang="en-US" sz="1400" b="1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en-US" sz="1400" i="1" dirty="0" err="1">
                <a:solidFill>
                  <a:schemeClr val="accent2">
                    <a:lumMod val="50000"/>
                  </a:schemeClr>
                </a:solidFill>
              </a:rPr>
              <a:t>odebrat</a:t>
            </a:r>
            <a:r>
              <a:rPr lang="en-US" sz="1400" i="1" dirty="0">
                <a:solidFill>
                  <a:schemeClr val="accent2">
                    <a:lumMod val="50000"/>
                  </a:schemeClr>
                </a:solidFill>
              </a:rPr>
              <a:t> z </a:t>
            </a:r>
            <a:r>
              <a:rPr lang="en-US" sz="1400" i="1" dirty="0" err="1">
                <a:solidFill>
                  <a:schemeClr val="accent2">
                    <a:lumMod val="50000"/>
                  </a:schemeClr>
                </a:solidFill>
              </a:rPr>
              <a:t>fronty</a:t>
            </a:r>
            <a:endParaRPr lang="cs-CZ" sz="1400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05600" y="1143000"/>
            <a:ext cx="2209800" cy="738664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vector&lt;</a:t>
            </a:r>
            <a:r>
              <a:rPr lang="en-US" sz="1400" dirty="0" err="1"/>
              <a:t>int</a:t>
            </a:r>
            <a:r>
              <a:rPr lang="en-US" sz="1400" dirty="0"/>
              <a:t>&gt; vi;</a:t>
            </a:r>
          </a:p>
          <a:p>
            <a:r>
              <a:rPr lang="en-US" sz="1400" dirty="0"/>
              <a:t>list&lt;string&gt; </a:t>
            </a:r>
            <a:r>
              <a:rPr lang="en-US" sz="1400" dirty="0" err="1"/>
              <a:t>ls</a:t>
            </a:r>
            <a:r>
              <a:rPr lang="en-US" sz="1400" dirty="0"/>
              <a:t>;</a:t>
            </a:r>
          </a:p>
          <a:p>
            <a:r>
              <a:rPr lang="en-US" sz="1400" dirty="0"/>
              <a:t>array&lt;</a:t>
            </a:r>
            <a:r>
              <a:rPr lang="en-US" sz="1400" dirty="0" err="1"/>
              <a:t>MyClass</a:t>
            </a:r>
            <a:r>
              <a:rPr lang="en-US" sz="1400" dirty="0"/>
              <a:t>, 8&gt; am;</a:t>
            </a:r>
          </a:p>
        </p:txBody>
      </p:sp>
      <p:sp>
        <p:nvSpPr>
          <p:cNvPr id="9" name="Rounded Rectangular Callout 8"/>
          <p:cNvSpPr/>
          <p:nvPr/>
        </p:nvSpPr>
        <p:spPr>
          <a:xfrm>
            <a:off x="6324378" y="4648200"/>
            <a:ext cx="762444" cy="227034"/>
          </a:xfrm>
          <a:prstGeom prst="wedgeRoundRectCallout">
            <a:avLst>
              <a:gd name="adj1" fmla="val 50290"/>
              <a:gd name="adj2" fmla="val -1024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accent2">
                    <a:lumMod val="50000"/>
                  </a:schemeClr>
                </a:solidFill>
              </a:rPr>
              <a:t>C++11</a:t>
            </a:r>
            <a:endParaRPr lang="cs-CZ" sz="11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" name="Rounded Rectangular Callout 9"/>
          <p:cNvSpPr/>
          <p:nvPr/>
        </p:nvSpPr>
        <p:spPr>
          <a:xfrm>
            <a:off x="4343400" y="5638800"/>
            <a:ext cx="762444" cy="227034"/>
          </a:xfrm>
          <a:prstGeom prst="wedgeRoundRectCallout">
            <a:avLst>
              <a:gd name="adj1" fmla="val 50290"/>
              <a:gd name="adj2" fmla="val -1024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accent2">
                    <a:lumMod val="50000"/>
                  </a:schemeClr>
                </a:solidFill>
              </a:rPr>
              <a:t>C++11</a:t>
            </a:r>
            <a:endParaRPr lang="cs-CZ" sz="11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1" name="Rounded Rectangular Callout 10"/>
          <p:cNvSpPr/>
          <p:nvPr/>
        </p:nvSpPr>
        <p:spPr>
          <a:xfrm>
            <a:off x="6705600" y="5555298"/>
            <a:ext cx="2209800" cy="838200"/>
          </a:xfrm>
          <a:prstGeom prst="wedgeRoundRectCallout">
            <a:avLst>
              <a:gd name="adj1" fmla="val 49830"/>
              <a:gd name="adj2" fmla="val -8431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kontejnery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obsahuj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í</a:t>
            </a:r>
            <a:br>
              <a:rPr lang="en-US" sz="14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vždy hodnoty</a:t>
            </a:r>
          </a:p>
          <a:p>
            <a:pPr algn="ctr"/>
            <a:r>
              <a:rPr lang="cs-CZ" sz="1400" b="1" dirty="0">
                <a:solidFill>
                  <a:schemeClr val="accent2">
                    <a:lumMod val="50000"/>
                  </a:schemeClr>
                </a:solidFill>
              </a:rPr>
              <a:t>vložení</a:t>
            </a:r>
            <a:r>
              <a:rPr lang="en-US" sz="1400" b="1" dirty="0">
                <a:solidFill>
                  <a:schemeClr val="accent2">
                    <a:lumMod val="50000"/>
                  </a:schemeClr>
                </a:solidFill>
              </a:rPr>
              <a:t> = </a:t>
            </a:r>
            <a:r>
              <a:rPr lang="en-US" sz="1400" b="1" dirty="0" err="1">
                <a:solidFill>
                  <a:schemeClr val="accent2">
                    <a:lumMod val="50000"/>
                  </a:schemeClr>
                </a:solidFill>
              </a:rPr>
              <a:t>kopie</a:t>
            </a:r>
            <a:endParaRPr lang="cs-CZ" sz="14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binaryTree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1066800"/>
            <a:ext cx="2519294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4638"/>
            <a:ext cx="8218487" cy="417512"/>
          </a:xfrm>
        </p:spPr>
        <p:txBody>
          <a:bodyPr>
            <a:noAutofit/>
          </a:bodyPr>
          <a:lstStyle/>
          <a:p>
            <a:pPr eaLnBrk="1" hangingPunct="1"/>
            <a:r>
              <a:rPr lang="en-US" sz="3200" dirty="0"/>
              <a:t>A</a:t>
            </a:r>
            <a:r>
              <a:rPr lang="cs-CZ" sz="3200" dirty="0"/>
              <a:t>sociativní kontejnery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981075"/>
            <a:ext cx="8713788" cy="5616575"/>
          </a:xfrm>
        </p:spPr>
        <p:txBody>
          <a:bodyPr/>
          <a:lstStyle/>
          <a:p>
            <a:r>
              <a:rPr lang="en-US" sz="2000" b="1" dirty="0"/>
              <a:t>set</a:t>
            </a:r>
            <a:r>
              <a:rPr lang="cs-CZ" sz="2000" b="1" dirty="0"/>
              <a:t>říděné</a:t>
            </a:r>
          </a:p>
          <a:p>
            <a:pPr lvl="1"/>
            <a:r>
              <a:rPr lang="cs-CZ" sz="1600" dirty="0"/>
              <a:t>setříděné podle operátoru </a:t>
            </a:r>
            <a:r>
              <a:rPr lang="en-US" sz="1600" b="1" dirty="0"/>
              <a:t>&lt;</a:t>
            </a:r>
          </a:p>
          <a:p>
            <a:pPr lvl="2"/>
            <a:r>
              <a:rPr lang="en-US" sz="1400" dirty="0"/>
              <a:t>pro </a:t>
            </a:r>
            <a:r>
              <a:rPr lang="en-US" sz="1400" dirty="0" err="1"/>
              <a:t>neprimitivn</a:t>
            </a:r>
            <a:r>
              <a:rPr lang="cs-CZ" sz="1400" dirty="0"/>
              <a:t>í</a:t>
            </a:r>
            <a:r>
              <a:rPr lang="en-US" sz="1400" dirty="0"/>
              <a:t> </a:t>
            </a:r>
            <a:r>
              <a:rPr lang="en-US" sz="1400" dirty="0" err="1"/>
              <a:t>typy</a:t>
            </a:r>
            <a:r>
              <a:rPr lang="en-US" sz="1400" dirty="0"/>
              <a:t> </a:t>
            </a:r>
            <a:r>
              <a:rPr lang="cs-CZ" sz="1400" dirty="0"/>
              <a:t>(třídy) nadefinovat operator</a:t>
            </a:r>
            <a:r>
              <a:rPr lang="en-US" sz="1400" dirty="0"/>
              <a:t>&lt;</a:t>
            </a:r>
          </a:p>
          <a:p>
            <a:pPr lvl="1"/>
            <a:r>
              <a:rPr lang="cs-CZ" sz="1600" b="1" dirty="0"/>
              <a:t>set</a:t>
            </a:r>
            <a:r>
              <a:rPr lang="cs-CZ" sz="1600" dirty="0"/>
              <a:t>&lt;T&gt; - množina</a:t>
            </a:r>
          </a:p>
          <a:p>
            <a:pPr lvl="1"/>
            <a:r>
              <a:rPr lang="cs-CZ" sz="1600" b="1" dirty="0"/>
              <a:t>multiset</a:t>
            </a:r>
            <a:r>
              <a:rPr lang="cs-CZ" sz="1600" dirty="0"/>
              <a:t>&lt;T&gt; - množina s opakováním</a:t>
            </a:r>
          </a:p>
          <a:p>
            <a:pPr lvl="1"/>
            <a:r>
              <a:rPr lang="cs-CZ" sz="1600" b="1" dirty="0"/>
              <a:t>map</a:t>
            </a:r>
            <a:r>
              <a:rPr lang="cs-CZ" sz="1600" dirty="0"/>
              <a:t>&lt;K,T&gt; - asociativní pole</a:t>
            </a:r>
            <a:r>
              <a:rPr lang="en-US" sz="1600" dirty="0"/>
              <a:t> -</a:t>
            </a:r>
            <a:r>
              <a:rPr lang="cs-CZ" sz="1600" dirty="0"/>
              <a:t> parciální zobrazení K -&gt; T</a:t>
            </a:r>
          </a:p>
          <a:p>
            <a:pPr lvl="1"/>
            <a:r>
              <a:rPr lang="cs-CZ" sz="1600" b="1" dirty="0"/>
              <a:t>multimap</a:t>
            </a:r>
            <a:r>
              <a:rPr lang="cs-CZ" sz="1600" dirty="0"/>
              <a:t>&lt;K,T&gt; - relace s rychlým vyhledáváním podle klíče K</a:t>
            </a:r>
            <a:endParaRPr lang="en-US" sz="1600" dirty="0"/>
          </a:p>
          <a:p>
            <a:pPr lvl="1"/>
            <a:r>
              <a:rPr lang="cs-CZ" sz="1600" dirty="0"/>
              <a:t>pair&lt;A,B&gt; - pomocná šablona </a:t>
            </a:r>
            <a:r>
              <a:rPr lang="en-US" sz="1600" dirty="0"/>
              <a:t>- </a:t>
            </a:r>
            <a:r>
              <a:rPr lang="cs-CZ" sz="1600" dirty="0"/>
              <a:t>uspořádané dvojice</a:t>
            </a:r>
            <a:endParaRPr lang="en-US" sz="1600" dirty="0"/>
          </a:p>
          <a:p>
            <a:pPr lvl="2"/>
            <a:r>
              <a:rPr lang="en-US" sz="1400" dirty="0"/>
              <a:t>polo</a:t>
            </a:r>
            <a:r>
              <a:rPr lang="cs-CZ" sz="1400" dirty="0"/>
              <a:t>žky first, second</a:t>
            </a:r>
          </a:p>
          <a:p>
            <a:pPr lvl="2"/>
            <a:r>
              <a:rPr lang="cs-CZ" sz="1400" dirty="0"/>
              <a:t>šablona funkce make</a:t>
            </a:r>
            <a:r>
              <a:rPr lang="en-US" sz="1400" dirty="0"/>
              <a:t>_pair( </a:t>
            </a:r>
            <a:r>
              <a:rPr lang="en-US" sz="1400" dirty="0" err="1"/>
              <a:t>f,s</a:t>
            </a:r>
            <a:r>
              <a:rPr lang="en-US" sz="1400" dirty="0"/>
              <a:t>)</a:t>
            </a:r>
          </a:p>
          <a:p>
            <a:pPr lvl="5"/>
            <a:endParaRPr lang="en-US" sz="1100" b="1" dirty="0"/>
          </a:p>
          <a:p>
            <a:r>
              <a:rPr lang="cs-CZ" sz="2000" b="1" dirty="0"/>
              <a:t>nesetříděné</a:t>
            </a:r>
          </a:p>
          <a:p>
            <a:pPr lvl="1"/>
            <a:r>
              <a:rPr lang="en-US" sz="1600" b="1" dirty="0" err="1"/>
              <a:t>unordered_set</a:t>
            </a:r>
            <a:r>
              <a:rPr lang="en-US" sz="1600" b="1" dirty="0"/>
              <a:t>/m</a:t>
            </a:r>
            <a:r>
              <a:rPr lang="cs-CZ" sz="1600" b="1" dirty="0"/>
              <a:t>ulti</a:t>
            </a:r>
            <a:r>
              <a:rPr lang="en-US" sz="1600" b="1" dirty="0"/>
              <a:t>s</a:t>
            </a:r>
            <a:r>
              <a:rPr lang="cs-CZ" sz="1600" b="1" dirty="0"/>
              <a:t>et</a:t>
            </a:r>
            <a:r>
              <a:rPr lang="en-US" sz="1600" b="1" dirty="0"/>
              <a:t>/m</a:t>
            </a:r>
            <a:r>
              <a:rPr lang="cs-CZ" sz="1600" b="1" dirty="0"/>
              <a:t>ap</a:t>
            </a:r>
            <a:r>
              <a:rPr lang="en-US" sz="1600" b="1" dirty="0"/>
              <a:t>/m</a:t>
            </a:r>
            <a:r>
              <a:rPr lang="cs-CZ" sz="1600" b="1" dirty="0"/>
              <a:t>ulti</a:t>
            </a:r>
            <a:r>
              <a:rPr lang="en-US" sz="1600" b="1" dirty="0"/>
              <a:t>m</a:t>
            </a:r>
            <a:r>
              <a:rPr lang="cs-CZ" sz="1600" b="1" dirty="0"/>
              <a:t>ap</a:t>
            </a:r>
            <a:r>
              <a:rPr lang="en-US" sz="1600" b="1" dirty="0"/>
              <a:t> </a:t>
            </a:r>
            <a:endParaRPr lang="cs-CZ" sz="1600" b="1" dirty="0"/>
          </a:p>
          <a:p>
            <a:pPr lvl="1"/>
            <a:r>
              <a:rPr lang="en-US" sz="1600" dirty="0"/>
              <a:t>hash table - ne</a:t>
            </a:r>
            <a:r>
              <a:rPr lang="cs-CZ" sz="1600" dirty="0"/>
              <a:t>setříděné, vyhledávání </a:t>
            </a:r>
            <a:r>
              <a:rPr lang="en-US" sz="1600" dirty="0" err="1"/>
              <a:t>pouze</a:t>
            </a:r>
            <a:r>
              <a:rPr lang="en-US" sz="1600" dirty="0"/>
              <a:t> </a:t>
            </a:r>
            <a:r>
              <a:rPr lang="cs-CZ" sz="1600" dirty="0"/>
              <a:t>na </a:t>
            </a:r>
            <a:r>
              <a:rPr lang="en-US" sz="1600" b="1" dirty="0"/>
              <a:t>==</a:t>
            </a:r>
          </a:p>
          <a:p>
            <a:pPr lvl="1"/>
            <a:r>
              <a:rPr lang="en-US" sz="1600" dirty="0"/>
              <a:t>pro </a:t>
            </a:r>
            <a:r>
              <a:rPr lang="en-US" sz="1600" dirty="0" err="1"/>
              <a:t>neprimitivn</a:t>
            </a:r>
            <a:r>
              <a:rPr lang="cs-CZ" sz="1600" dirty="0"/>
              <a:t>í</a:t>
            </a:r>
            <a:r>
              <a:rPr lang="en-US" sz="1600" dirty="0"/>
              <a:t> </a:t>
            </a:r>
            <a:r>
              <a:rPr lang="en-US" sz="1600" dirty="0" err="1"/>
              <a:t>typy</a:t>
            </a:r>
            <a:r>
              <a:rPr lang="en-US" sz="1600" dirty="0"/>
              <a:t> </a:t>
            </a:r>
            <a:r>
              <a:rPr lang="cs-CZ" sz="1600" dirty="0"/>
              <a:t>(třídy) nadefinovat</a:t>
            </a:r>
            <a:endParaRPr lang="en-US" sz="1600" dirty="0"/>
          </a:p>
          <a:p>
            <a:pPr lvl="2"/>
            <a:r>
              <a:rPr lang="en-US" sz="1400" dirty="0" err="1"/>
              <a:t>porovn</a:t>
            </a:r>
            <a:r>
              <a:rPr lang="cs-CZ" sz="1400" dirty="0"/>
              <a:t>ání: bool </a:t>
            </a:r>
            <a:r>
              <a:rPr lang="cs-CZ" sz="1400" b="1" dirty="0"/>
              <a:t>operator</a:t>
            </a:r>
            <a:r>
              <a:rPr lang="en-US" sz="1400" b="1" dirty="0"/>
              <a:t>==</a:t>
            </a:r>
            <a:r>
              <a:rPr lang="en-US" sz="1400" dirty="0"/>
              <a:t> ( </a:t>
            </a:r>
            <a:r>
              <a:rPr lang="en-US" sz="1400" dirty="0" err="1"/>
              <a:t>const</a:t>
            </a:r>
            <a:r>
              <a:rPr lang="en-US" sz="1400" dirty="0"/>
              <a:t> X&amp;)</a:t>
            </a:r>
          </a:p>
          <a:p>
            <a:pPr lvl="2"/>
            <a:r>
              <a:rPr lang="en-US" sz="1400" dirty="0" err="1"/>
              <a:t>hashovac</a:t>
            </a:r>
            <a:r>
              <a:rPr lang="cs-CZ" sz="1400" dirty="0"/>
              <a:t>í funkci</a:t>
            </a:r>
            <a:r>
              <a:rPr lang="en-US" sz="1400" dirty="0"/>
              <a:t>: </a:t>
            </a:r>
            <a:r>
              <a:rPr lang="cs-CZ" sz="1400" dirty="0"/>
              <a:t>size</a:t>
            </a:r>
            <a:r>
              <a:rPr lang="en-US" sz="1400" dirty="0"/>
              <a:t>_t </a:t>
            </a:r>
            <a:r>
              <a:rPr lang="en-US" sz="1400" b="1" dirty="0"/>
              <a:t>hash</a:t>
            </a:r>
            <a:r>
              <a:rPr lang="en-US" sz="1400" dirty="0"/>
              <a:t>&lt;X&gt;( </a:t>
            </a:r>
            <a:r>
              <a:rPr lang="cs-CZ" sz="1400" dirty="0"/>
              <a:t>const X &amp;</a:t>
            </a:r>
            <a:r>
              <a:rPr lang="en-US" sz="1400" dirty="0"/>
              <a:t>)</a:t>
            </a:r>
            <a:endParaRPr lang="cs-CZ" sz="1400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5562600" y="4191000"/>
            <a:ext cx="914400" cy="381000"/>
          </a:xfrm>
          <a:prstGeom prst="wedgeRoundRectCallout">
            <a:avLst>
              <a:gd name="adj1" fmla="val -50160"/>
              <a:gd name="adj2" fmla="val 2825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C++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11</a:t>
            </a:r>
            <a:endParaRPr lang="cs-CZ" sz="1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026" name="Picture 2" descr="http://people.cs.uchicago.edu/~amr/122/labs/images/HashTabl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1" y="3962400"/>
            <a:ext cx="1814792" cy="2228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77668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/>
              <a:t>Struktura kontejnerů</a:t>
            </a:r>
          </a:p>
        </p:txBody>
      </p:sp>
      <p:pic>
        <p:nvPicPr>
          <p:cNvPr id="4099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990599" y="990600"/>
            <a:ext cx="6934200" cy="3010170"/>
          </a:xfrm>
          <a:solidFill>
            <a:srgbClr val="FFFFCC">
              <a:alpha val="50195"/>
            </a:srgbClr>
          </a:solidFill>
        </p:spPr>
      </p:pic>
      <p:sp>
        <p:nvSpPr>
          <p:cNvPr id="4100" name="Rectangle 6"/>
          <p:cNvSpPr>
            <a:spLocks noChangeArrowheads="1"/>
          </p:cNvSpPr>
          <p:nvPr/>
        </p:nvSpPr>
        <p:spPr bwMode="auto">
          <a:xfrm>
            <a:off x="3019425" y="5695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599" y="4525168"/>
            <a:ext cx="6149961" cy="1541463"/>
          </a:xfrm>
          <a:prstGeom prst="rect">
            <a:avLst/>
          </a:prstGeom>
          <a:noFill/>
          <a:ln w="9525">
            <a:noFill/>
            <a:prstDash val="sysDot"/>
            <a:miter lim="800000"/>
            <a:headEnd/>
            <a:tailEnd/>
          </a:ln>
        </p:spPr>
      </p:pic>
      <p:sp>
        <p:nvSpPr>
          <p:cNvPr id="6" name="Rounded Rectangular Callout 5"/>
          <p:cNvSpPr/>
          <p:nvPr/>
        </p:nvSpPr>
        <p:spPr>
          <a:xfrm>
            <a:off x="7229475" y="5295899"/>
            <a:ext cx="1524000" cy="533400"/>
          </a:xfrm>
          <a:prstGeom prst="wedgeRoundRectCallout">
            <a:avLst>
              <a:gd name="adj1" fmla="val -74049"/>
              <a:gd name="adj2" fmla="val 24687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polo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otevřený interval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B6176D-7E83-433A-9305-6BA79F72E2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Přihlašte</a:t>
            </a:r>
            <a:r>
              <a:rPr lang="cs-CZ" dirty="0"/>
              <a:t> se do skupiny</a:t>
            </a:r>
            <a:br>
              <a:rPr lang="cs-CZ" dirty="0"/>
            </a:br>
            <a:r>
              <a:rPr lang="cs-CZ" b="1" dirty="0"/>
              <a:t>Programování v C++ (St, 12:20, SW2)</a:t>
            </a:r>
          </a:p>
          <a:p>
            <a:endParaRPr lang="cs-CZ" b="1" dirty="0"/>
          </a:p>
          <a:p>
            <a:r>
              <a:rPr lang="cs-CZ" dirty="0"/>
              <a:t>Není povinné plnit všechny úkoly (body ke zkoušce za ně nejsou), nicméně se očekává alespoň přiměřená aktivita</a:t>
            </a:r>
          </a:p>
          <a:p>
            <a:endParaRPr lang="cs-CZ" dirty="0"/>
          </a:p>
          <a:p>
            <a:r>
              <a:rPr lang="cs-CZ" dirty="0"/>
              <a:t>Smyslem těchto úkolů je procvičit aktuálně probíraná témata</a:t>
            </a:r>
          </a:p>
          <a:p>
            <a:endParaRPr lang="cs-CZ" dirty="0"/>
          </a:p>
          <a:p>
            <a:r>
              <a:rPr lang="cs-CZ" dirty="0"/>
              <a:t>Kompilátor GCC, občas trochu striktnější než </a:t>
            </a:r>
            <a:r>
              <a:rPr lang="cs-CZ" dirty="0" err="1"/>
              <a:t>Visual</a:t>
            </a:r>
            <a:r>
              <a:rPr lang="cs-CZ" dirty="0"/>
              <a:t> Studio (uvidíte sami..)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12E2410-C437-4A29-A0EC-C289A5DBF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ReCoDex</a:t>
            </a:r>
            <a:r>
              <a:rPr lang="cs-CZ" dirty="0"/>
              <a:t>	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817050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dirty="0" err="1"/>
              <a:t>Iter</a:t>
            </a:r>
            <a:r>
              <a:rPr lang="cs-CZ" sz="2800" dirty="0"/>
              <a:t>átory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2000" b="1" dirty="0"/>
              <a:t>Iterátor</a:t>
            </a:r>
          </a:p>
          <a:p>
            <a:pPr lvl="1">
              <a:lnSpc>
                <a:spcPct val="90000"/>
              </a:lnSpc>
            </a:pPr>
            <a:r>
              <a:rPr lang="pl-PL" sz="1600" dirty="0"/>
              <a:t>objekt reprezentující odkazy na prvky kontejneru</a:t>
            </a:r>
          </a:p>
          <a:p>
            <a:pPr lvl="1">
              <a:lnSpc>
                <a:spcPct val="90000"/>
              </a:lnSpc>
            </a:pPr>
            <a:r>
              <a:rPr lang="cs-CZ" sz="1600" dirty="0"/>
              <a:t>operátory pro přístup k prvkům</a:t>
            </a:r>
          </a:p>
          <a:p>
            <a:pPr lvl="1">
              <a:lnSpc>
                <a:spcPct val="90000"/>
              </a:lnSpc>
            </a:pPr>
            <a:r>
              <a:rPr lang="cs-CZ" sz="1600" dirty="0"/>
              <a:t>operátory pro procházení kontejneru</a:t>
            </a:r>
          </a:p>
          <a:p>
            <a:pPr>
              <a:lnSpc>
                <a:spcPct val="90000"/>
              </a:lnSpc>
            </a:pPr>
            <a:endParaRPr lang="cs-CZ" sz="2000" i="1" dirty="0"/>
          </a:p>
          <a:p>
            <a:pPr>
              <a:lnSpc>
                <a:spcPct val="90000"/>
              </a:lnSpc>
            </a:pPr>
            <a:r>
              <a:rPr lang="cs-CZ" sz="2000" dirty="0"/>
              <a:t>Deklarace</a:t>
            </a:r>
          </a:p>
          <a:p>
            <a:pPr lvl="1">
              <a:lnSpc>
                <a:spcPct val="90000"/>
              </a:lnSpc>
            </a:pPr>
            <a:r>
              <a:rPr lang="cs-CZ" sz="1600" i="1" dirty="0"/>
              <a:t>konte</a:t>
            </a:r>
            <a:r>
              <a:rPr lang="en-US" sz="1600" i="1" dirty="0" err="1"/>
              <a:t>jn</a:t>
            </a:r>
            <a:r>
              <a:rPr lang="cs-CZ" sz="1600" i="1" dirty="0"/>
              <a:t>e</a:t>
            </a:r>
            <a:r>
              <a:rPr lang="en-US" sz="1600" i="1" dirty="0"/>
              <a:t>r</a:t>
            </a:r>
            <a:r>
              <a:rPr lang="en-US" sz="1600" dirty="0"/>
              <a:t>&lt;T&gt;::iterator	</a:t>
            </a:r>
            <a:r>
              <a:rPr lang="en-US" sz="1600" dirty="0" err="1"/>
              <a:t>iter</a:t>
            </a:r>
            <a:r>
              <a:rPr lang="cs-CZ" sz="1600" dirty="0"/>
              <a:t>átor příslušného kontejneru</a:t>
            </a:r>
          </a:p>
          <a:p>
            <a:pPr lvl="1">
              <a:lnSpc>
                <a:spcPct val="90000"/>
              </a:lnSpc>
            </a:pPr>
            <a:r>
              <a:rPr lang="cs-CZ" sz="1600" i="1" dirty="0"/>
              <a:t>konte</a:t>
            </a:r>
            <a:r>
              <a:rPr lang="en-US" sz="1600" i="1" dirty="0" err="1"/>
              <a:t>jn</a:t>
            </a:r>
            <a:r>
              <a:rPr lang="cs-CZ" sz="1600" i="1" dirty="0"/>
              <a:t>e</a:t>
            </a:r>
            <a:r>
              <a:rPr lang="en-US" sz="1600" i="1" dirty="0"/>
              <a:t>r</a:t>
            </a:r>
            <a:r>
              <a:rPr lang="en-US" sz="1600" dirty="0"/>
              <a:t>&lt;T&gt;::</a:t>
            </a:r>
            <a:r>
              <a:rPr lang="cs-CZ" sz="1600" dirty="0"/>
              <a:t>const</a:t>
            </a:r>
            <a:r>
              <a:rPr lang="en-US" sz="1600" dirty="0"/>
              <a:t>_iterator	</a:t>
            </a:r>
            <a:r>
              <a:rPr lang="en-US" sz="1600" dirty="0" err="1"/>
              <a:t>konstantn</a:t>
            </a:r>
            <a:r>
              <a:rPr lang="cs-CZ" sz="1600" dirty="0"/>
              <a:t>í </a:t>
            </a:r>
            <a:r>
              <a:rPr lang="en-US" sz="1600" dirty="0" err="1"/>
              <a:t>iter</a:t>
            </a:r>
            <a:r>
              <a:rPr lang="cs-CZ" sz="1600" dirty="0"/>
              <a:t>átor - </a:t>
            </a:r>
            <a:r>
              <a:rPr lang="cs-CZ" sz="1600" b="1" dirty="0"/>
              <a:t>používejte</a:t>
            </a:r>
            <a:r>
              <a:rPr lang="en-US" sz="1600" b="1" dirty="0"/>
              <a:t>!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dirty="0"/>
              <a:t>Vytvoření</a:t>
            </a:r>
          </a:p>
          <a:p>
            <a:pPr lvl="1">
              <a:lnSpc>
                <a:spcPct val="90000"/>
              </a:lnSpc>
            </a:pPr>
            <a:r>
              <a:rPr lang="cs-CZ" sz="1600" dirty="0"/>
              <a:t>k.</a:t>
            </a:r>
            <a:r>
              <a:rPr lang="en-US" sz="1600" dirty="0"/>
              <a:t>begin(), </a:t>
            </a:r>
            <a:r>
              <a:rPr lang="cs-CZ" sz="1600" dirty="0"/>
              <a:t>k.</a:t>
            </a:r>
            <a:r>
              <a:rPr lang="en-US" sz="1600" dirty="0"/>
              <a:t>end()	</a:t>
            </a:r>
            <a:r>
              <a:rPr lang="cs-CZ" sz="1600" dirty="0"/>
              <a:t>	iterátor na začátek </a:t>
            </a:r>
            <a:r>
              <a:rPr lang="en-US" sz="1600" dirty="0"/>
              <a:t>/</a:t>
            </a:r>
            <a:r>
              <a:rPr lang="cs-CZ" sz="1600" dirty="0"/>
              <a:t> </a:t>
            </a:r>
            <a:r>
              <a:rPr lang="cs-CZ" sz="1600" b="1" dirty="0"/>
              <a:t>za</a:t>
            </a:r>
            <a:r>
              <a:rPr lang="en-US" sz="1600" dirty="0"/>
              <a:t>(!) </a:t>
            </a:r>
            <a:r>
              <a:rPr lang="en-US" sz="1600" dirty="0" err="1"/>
              <a:t>konec</a:t>
            </a:r>
            <a:r>
              <a:rPr lang="en-US" sz="1600" dirty="0"/>
              <a:t> </a:t>
            </a:r>
            <a:r>
              <a:rPr lang="en-US" sz="1600" dirty="0" err="1"/>
              <a:t>kontejneru</a:t>
            </a:r>
            <a:endParaRPr lang="en-US" sz="1200" dirty="0"/>
          </a:p>
          <a:p>
            <a:pPr eaLnBrk="1" hangingPunct="1">
              <a:lnSpc>
                <a:spcPct val="90000"/>
              </a:lnSpc>
            </a:pPr>
            <a:r>
              <a:rPr lang="cs-CZ" sz="2000" dirty="0"/>
              <a:t>Operátory</a:t>
            </a:r>
          </a:p>
          <a:p>
            <a:pPr lvl="1">
              <a:lnSpc>
                <a:spcPct val="90000"/>
              </a:lnSpc>
            </a:pPr>
            <a:r>
              <a:rPr lang="en-US" sz="1600" dirty="0"/>
              <a:t>*</a:t>
            </a:r>
            <a:r>
              <a:rPr lang="cs-CZ" sz="1600" i="1" dirty="0"/>
              <a:t>it</a:t>
            </a:r>
            <a:r>
              <a:rPr lang="cs-CZ" sz="1600" dirty="0"/>
              <a:t>, </a:t>
            </a:r>
            <a:r>
              <a:rPr lang="en-US" sz="1600" dirty="0"/>
              <a:t> </a:t>
            </a:r>
            <a:r>
              <a:rPr lang="cs-CZ" sz="1600" i="1" dirty="0"/>
              <a:t>it</a:t>
            </a:r>
            <a:r>
              <a:rPr lang="en-US" sz="1600" dirty="0"/>
              <a:t>-&gt;</a:t>
            </a:r>
            <a:r>
              <a:rPr lang="cs-CZ" sz="1600" dirty="0"/>
              <a:t>x		</a:t>
            </a:r>
            <a:r>
              <a:rPr lang="en-US" sz="1600" dirty="0"/>
              <a:t>	p</a:t>
            </a:r>
            <a:r>
              <a:rPr lang="cs-CZ" sz="1600" dirty="0"/>
              <a:t>řístup k prvku</a:t>
            </a:r>
            <a:r>
              <a:rPr lang="en-US" sz="1600" dirty="0"/>
              <a:t>/polo</a:t>
            </a:r>
            <a:r>
              <a:rPr lang="cs-CZ" sz="1600" dirty="0"/>
              <a:t>žce přes iterátor</a:t>
            </a:r>
            <a:endParaRPr lang="en-US" sz="1600" dirty="0"/>
          </a:p>
          <a:p>
            <a:pPr lvl="1">
              <a:lnSpc>
                <a:spcPct val="90000"/>
              </a:lnSpc>
            </a:pPr>
            <a:r>
              <a:rPr lang="en-US" sz="1600" dirty="0"/>
              <a:t>++</a:t>
            </a:r>
            <a:r>
              <a:rPr lang="cs-CZ" sz="1600" i="1" dirty="0"/>
              <a:t>it</a:t>
            </a:r>
            <a:r>
              <a:rPr lang="cs-CZ" sz="1600" dirty="0"/>
              <a:t> 			posun na následující prvek</a:t>
            </a:r>
          </a:p>
          <a:p>
            <a:pPr lvl="1">
              <a:lnSpc>
                <a:spcPct val="90000"/>
              </a:lnSpc>
            </a:pPr>
            <a:r>
              <a:rPr lang="cs-CZ" sz="1600" dirty="0"/>
              <a:t>+</a:t>
            </a:r>
            <a:r>
              <a:rPr lang="en-US" sz="1600" dirty="0"/>
              <a:t>(</a:t>
            </a:r>
            <a:r>
              <a:rPr lang="en-US" sz="1600" i="1" dirty="0" err="1"/>
              <a:t>int</a:t>
            </a:r>
            <a:r>
              <a:rPr lang="en-US" sz="1600" dirty="0"/>
              <a:t>) </a:t>
            </a:r>
            <a:r>
              <a:rPr lang="cs-CZ" sz="1600" dirty="0"/>
              <a:t>  </a:t>
            </a:r>
            <a:r>
              <a:rPr lang="en-US" sz="1600" dirty="0"/>
              <a:t>-(</a:t>
            </a:r>
            <a:r>
              <a:rPr lang="en-US" sz="1600" i="1" dirty="0" err="1"/>
              <a:t>int</a:t>
            </a:r>
            <a:r>
              <a:rPr lang="en-US" sz="1600" dirty="0"/>
              <a:t>)</a:t>
            </a:r>
            <a:r>
              <a:rPr lang="cs-CZ" sz="1600" dirty="0"/>
              <a:t>	</a:t>
            </a:r>
            <a:r>
              <a:rPr lang="en-US" sz="1600" dirty="0"/>
              <a:t>	</a:t>
            </a:r>
            <a:r>
              <a:rPr lang="en-US" sz="1600" dirty="0" err="1"/>
              <a:t>posun</a:t>
            </a:r>
            <a:r>
              <a:rPr lang="en-US" sz="1600" dirty="0"/>
              <a:t> </a:t>
            </a:r>
            <a:r>
              <a:rPr lang="en-US" sz="1600" dirty="0" err="1"/>
              <a:t>iter</a:t>
            </a:r>
            <a:r>
              <a:rPr lang="cs-CZ" sz="1600" dirty="0"/>
              <a:t>á</a:t>
            </a:r>
            <a:r>
              <a:rPr lang="en-US" sz="1600" dirty="0" err="1"/>
              <a:t>toru</a:t>
            </a:r>
            <a:endParaRPr lang="cs-CZ" sz="1600" dirty="0"/>
          </a:p>
          <a:p>
            <a:pPr eaLnBrk="1" hangingPunct="1">
              <a:lnSpc>
                <a:spcPct val="90000"/>
              </a:lnSpc>
            </a:pPr>
            <a:endParaRPr lang="en-US" sz="900" dirty="0"/>
          </a:p>
        </p:txBody>
      </p:sp>
      <p:sp>
        <p:nvSpPr>
          <p:cNvPr id="4" name="TextBox 3"/>
          <p:cNvSpPr txBox="1"/>
          <p:nvPr/>
        </p:nvSpPr>
        <p:spPr>
          <a:xfrm>
            <a:off x="4038600" y="5389945"/>
            <a:ext cx="4191000" cy="95410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b="1" dirty="0"/>
              <a:t>vector</a:t>
            </a:r>
            <a:r>
              <a:rPr lang="cs-CZ" sz="1400" dirty="0"/>
              <a:t>&lt;int&gt; pole</a:t>
            </a:r>
            <a:r>
              <a:rPr lang="en-US" sz="1400" dirty="0"/>
              <a:t> { 10, 11, 20 };</a:t>
            </a:r>
          </a:p>
          <a:p>
            <a:r>
              <a:rPr lang="cs-CZ" sz="1400" dirty="0"/>
              <a:t>vector&lt;int&gt;</a:t>
            </a:r>
            <a:r>
              <a:rPr lang="cs-CZ" sz="1400" b="1" dirty="0"/>
              <a:t>::</a:t>
            </a:r>
            <a:r>
              <a:rPr lang="en-US" sz="1400" b="1" dirty="0"/>
              <a:t>const_</a:t>
            </a:r>
            <a:r>
              <a:rPr lang="cs-CZ" sz="1400" b="1" dirty="0"/>
              <a:t>iterator</a:t>
            </a:r>
            <a:r>
              <a:rPr lang="cs-CZ" sz="1400" dirty="0"/>
              <a:t> i;</a:t>
            </a:r>
          </a:p>
          <a:p>
            <a:r>
              <a:rPr lang="cs-CZ" sz="1400" dirty="0"/>
              <a:t>for( i = pole.</a:t>
            </a:r>
            <a:r>
              <a:rPr lang="cs-CZ" sz="1400" b="1" dirty="0"/>
              <a:t>begin</a:t>
            </a:r>
            <a:r>
              <a:rPr lang="cs-CZ" sz="1400" dirty="0"/>
              <a:t>();  i != pole.</a:t>
            </a:r>
            <a:r>
              <a:rPr lang="cs-CZ" sz="1400" b="1" dirty="0"/>
              <a:t>end</a:t>
            </a:r>
            <a:r>
              <a:rPr lang="cs-CZ" sz="1400" dirty="0"/>
              <a:t>();  </a:t>
            </a:r>
            <a:r>
              <a:rPr lang="cs-CZ" sz="1400" b="1" dirty="0"/>
              <a:t>++</a:t>
            </a:r>
            <a:r>
              <a:rPr lang="cs-CZ" sz="1400" dirty="0"/>
              <a:t>i)</a:t>
            </a:r>
          </a:p>
          <a:p>
            <a:r>
              <a:rPr lang="cs-CZ" sz="1400" dirty="0"/>
              <a:t>    cout &lt;&lt; </a:t>
            </a:r>
            <a:r>
              <a:rPr lang="cs-CZ" sz="1400" b="1" dirty="0"/>
              <a:t>*i</a:t>
            </a:r>
            <a:r>
              <a:rPr lang="cs-CZ" sz="1400" dirty="0"/>
              <a:t>;</a:t>
            </a:r>
            <a:endParaRPr lang="en-US" sz="1400" dirty="0"/>
          </a:p>
        </p:txBody>
      </p:sp>
      <p:sp>
        <p:nvSpPr>
          <p:cNvPr id="5" name="Rounded Rectangular Callout 4"/>
          <p:cNvSpPr/>
          <p:nvPr/>
        </p:nvSpPr>
        <p:spPr>
          <a:xfrm>
            <a:off x="838200" y="5415417"/>
            <a:ext cx="2114550" cy="913599"/>
          </a:xfrm>
          <a:prstGeom prst="wedgeRoundRectCallout">
            <a:avLst>
              <a:gd name="adj1" fmla="val -48824"/>
              <a:gd name="adj2" fmla="val -11803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>
                <a:solidFill>
                  <a:schemeClr val="accent2">
                    <a:lumMod val="50000"/>
                  </a:schemeClr>
                </a:solidFill>
              </a:rPr>
              <a:t>const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vector::iterator</a:t>
            </a:r>
          </a:p>
          <a:p>
            <a:pPr algn="ctr"/>
            <a:r>
              <a:rPr lang="en-US" sz="1400" b="1" dirty="0">
                <a:solidFill>
                  <a:schemeClr val="accent2">
                    <a:lumMod val="50000"/>
                  </a:schemeClr>
                </a:solidFill>
              </a:rPr>
              <a:t>≠</a:t>
            </a:r>
          </a:p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vector::</a:t>
            </a:r>
            <a:r>
              <a:rPr lang="en-US" sz="1400" b="1" dirty="0" err="1">
                <a:solidFill>
                  <a:schemeClr val="accent2">
                    <a:lumMod val="50000"/>
                  </a:schemeClr>
                </a:solidFill>
              </a:rPr>
              <a:t>const_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iterator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5029200" y="1905000"/>
            <a:ext cx="2209800" cy="457200"/>
          </a:xfrm>
          <a:prstGeom prst="wedgeRoundRectCallout">
            <a:avLst>
              <a:gd name="adj1" fmla="val -120411"/>
              <a:gd name="adj2" fmla="val 9574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iter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átor vždy typovaný</a:t>
            </a:r>
          </a:p>
        </p:txBody>
      </p:sp>
    </p:spTree>
    <p:extLst>
      <p:ext uri="{BB962C8B-B14F-4D97-AF65-F5344CB8AC3E}">
        <p14:creationId xmlns:p14="http://schemas.microsoft.com/office/powerpoint/2010/main" val="97324310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dirty="0"/>
              <a:t>Z</a:t>
            </a:r>
            <a:r>
              <a:rPr lang="cs-CZ" sz="2800" dirty="0"/>
              <a:t>ákladní metody</a:t>
            </a:r>
            <a:r>
              <a:rPr lang="en-US" sz="2800" dirty="0"/>
              <a:t> </a:t>
            </a:r>
            <a:r>
              <a:rPr lang="en-US" sz="2800" dirty="0" err="1"/>
              <a:t>kontejner</a:t>
            </a:r>
            <a:r>
              <a:rPr lang="cs-CZ" sz="2800" dirty="0"/>
              <a:t>ů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1800" dirty="0"/>
              <a:t>jednotné rozhraní nezávislé na typu kontejneru</a:t>
            </a:r>
          </a:p>
          <a:p>
            <a:pPr eaLnBrk="1" hangingPunct="1">
              <a:lnSpc>
                <a:spcPct val="90000"/>
              </a:lnSpc>
            </a:pPr>
            <a:r>
              <a:rPr lang="cs-CZ" sz="1800" b="1" dirty="0">
                <a:solidFill>
                  <a:srgbClr val="FF0000"/>
                </a:solidFill>
              </a:rPr>
              <a:t>ALE:</a:t>
            </a:r>
            <a:r>
              <a:rPr lang="cs-CZ" sz="1800" dirty="0"/>
              <a:t> ne všechny kontejnery podporují vše</a:t>
            </a:r>
            <a:r>
              <a:rPr lang="en-US" sz="1800" dirty="0"/>
              <a:t>!</a:t>
            </a:r>
            <a:endParaRPr lang="cs-CZ" sz="1800" dirty="0"/>
          </a:p>
          <a:p>
            <a:pPr eaLnBrk="1" hangingPunct="1">
              <a:lnSpc>
                <a:spcPct val="90000"/>
              </a:lnSpc>
            </a:pPr>
            <a:endParaRPr lang="cs-CZ" sz="1000" dirty="0"/>
          </a:p>
          <a:p>
            <a:pPr eaLnBrk="1" hangingPunct="1">
              <a:lnSpc>
                <a:spcPct val="90000"/>
              </a:lnSpc>
            </a:pPr>
            <a:r>
              <a:rPr lang="en-US" sz="1800" dirty="0" err="1"/>
              <a:t>push_back</a:t>
            </a:r>
            <a:r>
              <a:rPr lang="en-US" sz="1800" dirty="0"/>
              <a:t>(T)</a:t>
            </a: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sz="1800" dirty="0" err="1">
                <a:solidFill>
                  <a:schemeClr val="bg1">
                    <a:lumMod val="50000"/>
                  </a:schemeClr>
                </a:solidFill>
              </a:rPr>
              <a:t>push_front</a:t>
            </a: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(T)</a:t>
            </a:r>
            <a:r>
              <a:rPr lang="cs-CZ" sz="1800" dirty="0"/>
              <a:t>	</a:t>
            </a:r>
            <a:r>
              <a:rPr lang="en-US" sz="1800" dirty="0"/>
              <a:t>p</a:t>
            </a:r>
            <a:r>
              <a:rPr lang="cs-CZ" sz="1800" dirty="0"/>
              <a:t>řidání prvku na konec</a:t>
            </a:r>
            <a:r>
              <a:rPr lang="en-US" sz="1800" dirty="0"/>
              <a:t> </a:t>
            </a: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/ </a:t>
            </a:r>
            <a:r>
              <a:rPr lang="en-US" sz="1800" dirty="0" err="1">
                <a:solidFill>
                  <a:schemeClr val="bg1">
                    <a:lumMod val="50000"/>
                  </a:schemeClr>
                </a:solidFill>
              </a:rPr>
              <a:t>za</a:t>
            </a:r>
            <a:r>
              <a:rPr lang="cs-CZ" sz="1800" dirty="0">
                <a:solidFill>
                  <a:schemeClr val="bg1">
                    <a:lumMod val="50000"/>
                  </a:schemeClr>
                </a:solidFill>
              </a:rPr>
              <a:t>čátek</a:t>
            </a: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1800" dirty="0"/>
              <a:t>p</a:t>
            </a:r>
            <a:r>
              <a:rPr lang="cs-CZ" sz="1800" dirty="0"/>
              <a:t>op</a:t>
            </a:r>
            <a:r>
              <a:rPr lang="en-US" sz="1800" dirty="0"/>
              <a:t>_front(), p</a:t>
            </a:r>
            <a:r>
              <a:rPr lang="cs-CZ" sz="1800" dirty="0"/>
              <a:t>op</a:t>
            </a:r>
            <a:r>
              <a:rPr lang="en-US" sz="1800" dirty="0"/>
              <a:t>_back()</a:t>
            </a:r>
            <a:r>
              <a:rPr lang="cs-CZ" sz="1800" dirty="0"/>
              <a:t>	odebrání ze začátku / konce</a:t>
            </a:r>
          </a:p>
          <a:p>
            <a:pPr lvl="1">
              <a:lnSpc>
                <a:spcPct val="90000"/>
              </a:lnSpc>
            </a:pPr>
            <a:r>
              <a:rPr lang="cs-CZ" sz="1400" dirty="0"/>
              <a:t>nevrací hodnotu, jen odebírá</a:t>
            </a:r>
            <a:r>
              <a:rPr lang="en-US" sz="1400" dirty="0"/>
              <a:t>!</a:t>
            </a:r>
            <a:endParaRPr lang="cs-CZ" sz="1400" dirty="0"/>
          </a:p>
          <a:p>
            <a:pPr eaLnBrk="1" hangingPunct="1">
              <a:lnSpc>
                <a:spcPct val="90000"/>
              </a:lnSpc>
            </a:pPr>
            <a:r>
              <a:rPr lang="cs-CZ" sz="1800" dirty="0"/>
              <a:t>front</a:t>
            </a:r>
            <a:r>
              <a:rPr lang="en-US" sz="1800" dirty="0"/>
              <a:t>(), back()		</a:t>
            </a:r>
            <a:r>
              <a:rPr lang="en-US" sz="1800" dirty="0" err="1"/>
              <a:t>prv</a:t>
            </a:r>
            <a:r>
              <a:rPr lang="cs-CZ" sz="1800" dirty="0"/>
              <a:t>e</a:t>
            </a:r>
            <a:r>
              <a:rPr lang="en-US" sz="1800" dirty="0"/>
              <a:t>k </a:t>
            </a:r>
            <a:r>
              <a:rPr lang="en-US" sz="1800" dirty="0" err="1"/>
              <a:t>na</a:t>
            </a:r>
            <a:r>
              <a:rPr lang="en-US" sz="1800" dirty="0"/>
              <a:t> </a:t>
            </a:r>
            <a:r>
              <a:rPr lang="en-US" sz="1800" dirty="0" err="1"/>
              <a:t>za</a:t>
            </a:r>
            <a:r>
              <a:rPr lang="cs-CZ" sz="1800" dirty="0"/>
              <a:t>čá</a:t>
            </a:r>
            <a:r>
              <a:rPr lang="en-US" sz="1800" dirty="0" err="1"/>
              <a:t>tku</a:t>
            </a:r>
            <a:r>
              <a:rPr lang="cs-CZ" sz="1800" dirty="0"/>
              <a:t> / konci</a:t>
            </a:r>
          </a:p>
          <a:p>
            <a:pPr eaLnBrk="1" hangingPunct="1">
              <a:lnSpc>
                <a:spcPct val="90000"/>
              </a:lnSpc>
            </a:pPr>
            <a:r>
              <a:rPr lang="cs-CZ" sz="1800" dirty="0"/>
              <a:t>operator</a:t>
            </a:r>
            <a:r>
              <a:rPr lang="en-US" sz="1800" dirty="0"/>
              <a:t>[], at()		</a:t>
            </a:r>
            <a:r>
              <a:rPr lang="cs-CZ" sz="1800" dirty="0"/>
              <a:t>přímý přístup k prvku</a:t>
            </a:r>
            <a:endParaRPr lang="en-US" sz="1800" dirty="0"/>
          </a:p>
          <a:p>
            <a:pPr lvl="1">
              <a:lnSpc>
                <a:spcPct val="90000"/>
              </a:lnSpc>
            </a:pPr>
            <a:r>
              <a:rPr lang="en-US" sz="1400" dirty="0" err="1"/>
              <a:t>bez</a:t>
            </a:r>
            <a:r>
              <a:rPr lang="en-US" sz="1400" dirty="0"/>
              <a:t> </a:t>
            </a:r>
            <a:r>
              <a:rPr lang="en-US" sz="1400" dirty="0" err="1"/>
              <a:t>kontroly</a:t>
            </a:r>
            <a:r>
              <a:rPr lang="en-US" sz="1400" dirty="0"/>
              <a:t>, s </a:t>
            </a:r>
            <a:r>
              <a:rPr lang="en-US" sz="1400" dirty="0" err="1"/>
              <a:t>kontrolou</a:t>
            </a:r>
            <a:r>
              <a:rPr lang="en-US" sz="1400" dirty="0"/>
              <a:t> </a:t>
            </a:r>
            <a:r>
              <a:rPr lang="cs-CZ" sz="1400" dirty="0"/>
              <a:t>(výjimka)</a:t>
            </a:r>
          </a:p>
          <a:p>
            <a:pPr>
              <a:lnSpc>
                <a:spcPct val="90000"/>
              </a:lnSpc>
            </a:pPr>
            <a:r>
              <a:rPr lang="cs-CZ" sz="1800" dirty="0"/>
              <a:t>insert</a:t>
            </a:r>
            <a:r>
              <a:rPr lang="en-US" sz="1800" dirty="0"/>
              <a:t> (T), (</a:t>
            </a:r>
            <a:r>
              <a:rPr lang="cs-CZ" sz="1800" dirty="0"/>
              <a:t>it, </a:t>
            </a:r>
            <a:r>
              <a:rPr lang="en-US" sz="1800" dirty="0"/>
              <a:t>T)</a:t>
            </a:r>
            <a:r>
              <a:rPr lang="cs-CZ" sz="1800" dirty="0"/>
              <a:t>	 </a:t>
            </a:r>
            <a:r>
              <a:rPr lang="en-US" sz="1800" dirty="0"/>
              <a:t>	</a:t>
            </a:r>
            <a:r>
              <a:rPr lang="cs-CZ" sz="1800" dirty="0"/>
              <a:t>vložení prvku</a:t>
            </a:r>
            <a:r>
              <a:rPr lang="en-US" sz="1800" dirty="0"/>
              <a:t>,</a:t>
            </a:r>
            <a:r>
              <a:rPr lang="cs-CZ" sz="1800" dirty="0"/>
              <a:t> před prvek</a:t>
            </a:r>
          </a:p>
          <a:p>
            <a:pPr>
              <a:lnSpc>
                <a:spcPct val="90000"/>
              </a:lnSpc>
            </a:pPr>
            <a:r>
              <a:rPr lang="cs-CZ" sz="1800" dirty="0"/>
              <a:t>insert</a:t>
            </a:r>
            <a:r>
              <a:rPr lang="en-US" sz="1800" dirty="0"/>
              <a:t> (it,</a:t>
            </a:r>
            <a:r>
              <a:rPr lang="cs-CZ" sz="1800" dirty="0"/>
              <a:t> </a:t>
            </a:r>
            <a:r>
              <a:rPr lang="en-US" sz="1800" dirty="0"/>
              <a:t>it b,</a:t>
            </a:r>
            <a:r>
              <a:rPr lang="cs-CZ" sz="1800" dirty="0"/>
              <a:t> </a:t>
            </a:r>
            <a:r>
              <a:rPr lang="en-US" sz="1800" dirty="0"/>
              <a:t>it e)	</a:t>
            </a:r>
            <a:r>
              <a:rPr lang="cs-CZ" sz="1800" dirty="0"/>
              <a:t>	vložení intervalu</a:t>
            </a:r>
          </a:p>
          <a:p>
            <a:pPr>
              <a:lnSpc>
                <a:spcPct val="90000"/>
              </a:lnSpc>
            </a:pPr>
            <a:r>
              <a:rPr lang="cs-CZ" sz="1800" dirty="0"/>
              <a:t>insert</a:t>
            </a:r>
            <a:r>
              <a:rPr lang="en-US" sz="1800" dirty="0"/>
              <a:t>(</a:t>
            </a:r>
            <a:r>
              <a:rPr lang="en-US" sz="1800" dirty="0" err="1"/>
              <a:t>make_pair</a:t>
            </a:r>
            <a:r>
              <a:rPr lang="en-US" sz="1800" dirty="0"/>
              <a:t>(K,T)) 	</a:t>
            </a:r>
            <a:r>
              <a:rPr lang="cs-CZ" sz="1800" dirty="0"/>
              <a:t>vložení </a:t>
            </a:r>
            <a:r>
              <a:rPr lang="en-US" sz="1800" dirty="0"/>
              <a:t>do </a:t>
            </a:r>
            <a:r>
              <a:rPr lang="en-US" sz="1800" dirty="0" err="1"/>
              <a:t>mapy</a:t>
            </a:r>
            <a:r>
              <a:rPr lang="cs-CZ" sz="1800" dirty="0"/>
              <a:t> - klíč, hodnota</a:t>
            </a:r>
          </a:p>
          <a:p>
            <a:pPr eaLnBrk="1" hangingPunct="1">
              <a:lnSpc>
                <a:spcPct val="90000"/>
              </a:lnSpc>
            </a:pPr>
            <a:r>
              <a:rPr lang="cs-CZ" sz="1800" dirty="0"/>
              <a:t>erase</a:t>
            </a:r>
            <a:r>
              <a:rPr lang="en-US" sz="1800" dirty="0"/>
              <a:t>(it), erase(it b, it e)	</a:t>
            </a:r>
            <a:r>
              <a:rPr lang="en-US" sz="1800" dirty="0" err="1"/>
              <a:t>smaz</a:t>
            </a:r>
            <a:r>
              <a:rPr lang="cs-CZ" sz="1800" dirty="0"/>
              <a:t>ání prvku, intervalu</a:t>
            </a:r>
            <a:endParaRPr lang="en-US" sz="1800" dirty="0"/>
          </a:p>
          <a:p>
            <a:pPr>
              <a:lnSpc>
                <a:spcPct val="90000"/>
              </a:lnSpc>
            </a:pPr>
            <a:r>
              <a:rPr lang="en-US" sz="1800" dirty="0"/>
              <a:t>find(T)			</a:t>
            </a:r>
            <a:r>
              <a:rPr lang="cs-CZ" sz="1800" dirty="0"/>
              <a:t>vy</a:t>
            </a:r>
            <a:r>
              <a:rPr lang="en-US" sz="1800" dirty="0" err="1"/>
              <a:t>hled</a:t>
            </a:r>
            <a:r>
              <a:rPr lang="cs-CZ" sz="1800" dirty="0"/>
              <a:t>ání prvku</a:t>
            </a:r>
            <a:endParaRPr lang="en-US" sz="1800" dirty="0"/>
          </a:p>
          <a:p>
            <a:pPr>
              <a:lnSpc>
                <a:spcPct val="90000"/>
              </a:lnSpc>
            </a:pPr>
            <a:r>
              <a:rPr lang="en-US" sz="1800" dirty="0"/>
              <a:t>size(), empty()</a:t>
            </a:r>
            <a:r>
              <a:rPr lang="cs-CZ" sz="1800" dirty="0"/>
              <a:t>	 </a:t>
            </a:r>
            <a:r>
              <a:rPr lang="en-US" sz="1800" dirty="0"/>
              <a:t>	</a:t>
            </a:r>
            <a:r>
              <a:rPr lang="en-US" sz="1800" dirty="0" err="1"/>
              <a:t>velikost</a:t>
            </a:r>
            <a:r>
              <a:rPr lang="en-US" sz="1800" dirty="0"/>
              <a:t> /</a:t>
            </a:r>
            <a:r>
              <a:rPr lang="cs-CZ" sz="1800" dirty="0"/>
              <a:t> neprázdost</a:t>
            </a:r>
          </a:p>
          <a:p>
            <a:pPr>
              <a:lnSpc>
                <a:spcPct val="90000"/>
              </a:lnSpc>
            </a:pPr>
            <a:r>
              <a:rPr lang="cs-CZ" sz="1800" dirty="0"/>
              <a:t>clear</a:t>
            </a:r>
            <a:r>
              <a:rPr lang="en-US" sz="1800" dirty="0"/>
              <a:t>()</a:t>
            </a:r>
            <a:r>
              <a:rPr lang="cs-CZ" sz="1800" dirty="0"/>
              <a:t>		</a:t>
            </a:r>
            <a:r>
              <a:rPr lang="en-US" sz="1800" dirty="0"/>
              <a:t>	</a:t>
            </a:r>
            <a:r>
              <a:rPr lang="cs-CZ" sz="1800" dirty="0"/>
              <a:t>smazání kontejneru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dirty="0" err="1"/>
              <a:t>upper_bound</a:t>
            </a:r>
            <a:r>
              <a:rPr lang="en-US" sz="1800" dirty="0"/>
              <a:t>, </a:t>
            </a:r>
            <a:r>
              <a:rPr lang="en-US" sz="1800" dirty="0" err="1"/>
              <a:t>lower_bound</a:t>
            </a:r>
            <a:r>
              <a:rPr lang="cs-CZ" sz="1800" dirty="0"/>
              <a:t>	hledání v multi</a:t>
            </a:r>
            <a:r>
              <a:rPr lang="en-US" sz="1800" dirty="0" err="1"/>
              <a:t>setu</a:t>
            </a:r>
            <a:r>
              <a:rPr lang="en-US" sz="1800" dirty="0"/>
              <a:t>/</a:t>
            </a:r>
            <a:r>
              <a:rPr lang="cs-CZ" sz="1800" dirty="0" err="1"/>
              <a:t>multimapě</a:t>
            </a:r>
            <a:endParaRPr lang="cs-CZ" sz="1800" dirty="0"/>
          </a:p>
          <a:p>
            <a:pPr lvl="1">
              <a:lnSpc>
                <a:spcPct val="90000"/>
              </a:lnSpc>
            </a:pPr>
            <a:r>
              <a:rPr lang="cs-CZ" sz="1400" i="1" dirty="0"/>
              <a:t>... a mnoho dalších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dirty="0"/>
              <a:t>P</a:t>
            </a:r>
            <a:r>
              <a:rPr lang="cs-CZ" sz="2800" dirty="0"/>
              <a:t>rá</a:t>
            </a:r>
            <a:r>
              <a:rPr lang="en-US" sz="2800" dirty="0" err="1"/>
              <a:t>ce</a:t>
            </a:r>
            <a:r>
              <a:rPr lang="en-US" sz="2800" dirty="0"/>
              <a:t> s </a:t>
            </a:r>
            <a:r>
              <a:rPr lang="en-US" sz="2800" dirty="0" err="1"/>
              <a:t>kontejnery</a:t>
            </a:r>
            <a:endParaRPr lang="cs-CZ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1056144"/>
            <a:ext cx="4495800" cy="2677656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#include &lt;</a:t>
            </a:r>
            <a:r>
              <a:rPr lang="en-US" sz="1400" b="1" dirty="0"/>
              <a:t>vector</a:t>
            </a:r>
            <a:r>
              <a:rPr lang="en-US" sz="1400" dirty="0"/>
              <a:t>&gt; </a:t>
            </a:r>
            <a:r>
              <a:rPr lang="cs-CZ" sz="1400" dirty="0"/>
              <a:t> </a:t>
            </a:r>
            <a:r>
              <a:rPr lang="cs-CZ" sz="1400" i="1" dirty="0"/>
              <a:t>.. </a:t>
            </a:r>
            <a:r>
              <a:rPr lang="en-US" sz="1400" i="1" dirty="0"/>
              <a:t>map, </a:t>
            </a:r>
            <a:r>
              <a:rPr lang="en-US" sz="1400" i="1" dirty="0" err="1"/>
              <a:t>unordered_map</a:t>
            </a:r>
            <a:r>
              <a:rPr lang="en-US" sz="1400" i="1" dirty="0"/>
              <a:t>, ..</a:t>
            </a:r>
          </a:p>
          <a:p>
            <a:endParaRPr lang="en-US" sz="1400" b="1" dirty="0"/>
          </a:p>
          <a:p>
            <a:r>
              <a:rPr lang="cs-CZ" sz="1400" b="1" dirty="0"/>
              <a:t>vector</a:t>
            </a:r>
            <a:r>
              <a:rPr lang="cs-CZ" sz="1400" dirty="0"/>
              <a:t>&lt;int&gt; pole</a:t>
            </a:r>
            <a:r>
              <a:rPr lang="en-US" sz="1400" dirty="0"/>
              <a:t> { 10, 11, 20 };</a:t>
            </a:r>
          </a:p>
          <a:p>
            <a:r>
              <a:rPr lang="en-US" sz="1400" dirty="0" err="1"/>
              <a:t>pole.</a:t>
            </a:r>
            <a:r>
              <a:rPr lang="en-US" sz="1400" b="1" dirty="0" err="1"/>
              <a:t>push_back</a:t>
            </a:r>
            <a:r>
              <a:rPr lang="en-US" sz="1400" dirty="0"/>
              <a:t>( 30);</a:t>
            </a:r>
          </a:p>
          <a:p>
            <a:r>
              <a:rPr lang="en-US" sz="1400" dirty="0"/>
              <a:t>x = pole[3];</a:t>
            </a:r>
          </a:p>
          <a:p>
            <a:endParaRPr lang="en-US" sz="1400" dirty="0"/>
          </a:p>
          <a:p>
            <a:r>
              <a:rPr lang="cs-CZ" sz="1400" dirty="0"/>
              <a:t>vector&lt;int&gt;</a:t>
            </a:r>
            <a:r>
              <a:rPr lang="cs-CZ" sz="1400" b="1" dirty="0"/>
              <a:t>::</a:t>
            </a:r>
            <a:r>
              <a:rPr lang="en-US" sz="1400" b="1" dirty="0"/>
              <a:t>const_</a:t>
            </a:r>
            <a:r>
              <a:rPr lang="cs-CZ" sz="1400" b="1" dirty="0"/>
              <a:t>iterator</a:t>
            </a:r>
            <a:r>
              <a:rPr lang="cs-CZ" sz="1400" dirty="0"/>
              <a:t> i;</a:t>
            </a:r>
          </a:p>
          <a:p>
            <a:r>
              <a:rPr lang="cs-CZ" sz="1400" dirty="0"/>
              <a:t>for( i = pole.</a:t>
            </a:r>
            <a:r>
              <a:rPr lang="cs-CZ" sz="1400" b="1" dirty="0"/>
              <a:t>begin</a:t>
            </a:r>
            <a:r>
              <a:rPr lang="cs-CZ" sz="1400" dirty="0"/>
              <a:t>();  i != pole.</a:t>
            </a:r>
            <a:r>
              <a:rPr lang="cs-CZ" sz="1400" b="1" dirty="0"/>
              <a:t>end</a:t>
            </a:r>
            <a:r>
              <a:rPr lang="cs-CZ" sz="1400" dirty="0"/>
              <a:t>();  </a:t>
            </a:r>
            <a:r>
              <a:rPr lang="cs-CZ" sz="1400" b="1" dirty="0"/>
              <a:t>++</a:t>
            </a:r>
            <a:r>
              <a:rPr lang="cs-CZ" sz="1400" dirty="0"/>
              <a:t>i)</a:t>
            </a:r>
          </a:p>
          <a:p>
            <a:r>
              <a:rPr lang="cs-CZ" sz="1400" dirty="0"/>
              <a:t>    cout &lt;&lt; "[" &lt;&lt; </a:t>
            </a:r>
            <a:r>
              <a:rPr lang="cs-CZ" sz="1400" b="1" dirty="0"/>
              <a:t>*i</a:t>
            </a:r>
            <a:r>
              <a:rPr lang="cs-CZ" sz="1400" dirty="0"/>
              <a:t> &lt;&lt; "]";</a:t>
            </a:r>
            <a:endParaRPr lang="en-US" sz="1400" dirty="0"/>
          </a:p>
          <a:p>
            <a:endParaRPr lang="en-US" sz="1400" dirty="0"/>
          </a:p>
          <a:p>
            <a:r>
              <a:rPr lang="en-US" sz="1400" b="1" dirty="0"/>
              <a:t>map</a:t>
            </a:r>
            <a:r>
              <a:rPr lang="en-US" sz="1400" dirty="0"/>
              <a:t>&lt;</a:t>
            </a:r>
            <a:r>
              <a:rPr lang="en-US" sz="1400" dirty="0" err="1"/>
              <a:t>string,int</a:t>
            </a:r>
            <a:r>
              <a:rPr lang="en-US" sz="1400" dirty="0"/>
              <a:t>&gt; m;</a:t>
            </a:r>
          </a:p>
          <a:p>
            <a:r>
              <a:rPr lang="en-US" sz="1400" dirty="0" err="1"/>
              <a:t>m.</a:t>
            </a:r>
            <a:r>
              <a:rPr lang="en-US" sz="1400" b="1" dirty="0" err="1"/>
              <a:t>insert</a:t>
            </a:r>
            <a:r>
              <a:rPr lang="en-US" sz="1400" dirty="0"/>
              <a:t>( </a:t>
            </a:r>
            <a:r>
              <a:rPr lang="en-US" sz="1400" b="1" dirty="0" err="1"/>
              <a:t>make_pair</a:t>
            </a:r>
            <a:r>
              <a:rPr lang="en-US" sz="1400" dirty="0"/>
              <a:t>( "</a:t>
            </a:r>
            <a:r>
              <a:rPr lang="en-US" sz="1400" dirty="0" err="1"/>
              <a:t>jedna</a:t>
            </a:r>
            <a:r>
              <a:rPr lang="en-US" sz="1400" dirty="0"/>
              <a:t>", 1));</a:t>
            </a:r>
            <a:endParaRPr lang="cs-CZ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5781676" y="5334000"/>
            <a:ext cx="2819400" cy="738664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vector&lt;int&gt; pole</a:t>
            </a:r>
            <a:r>
              <a:rPr lang="en-US" sz="1400" dirty="0"/>
              <a:t>;</a:t>
            </a:r>
          </a:p>
          <a:p>
            <a:r>
              <a:rPr lang="cs-CZ" sz="1400" dirty="0"/>
              <a:t>for( </a:t>
            </a:r>
            <a:r>
              <a:rPr lang="cs-CZ" sz="1400" b="1" dirty="0"/>
              <a:t>auto</a:t>
            </a:r>
            <a:r>
              <a:rPr lang="en-US" sz="1400" b="1" dirty="0"/>
              <a:t>&amp;&amp; </a:t>
            </a:r>
            <a:r>
              <a:rPr lang="cs-CZ" sz="1400" b="1" dirty="0"/>
              <a:t>i</a:t>
            </a:r>
            <a:r>
              <a:rPr lang="cs-CZ" sz="1400" dirty="0"/>
              <a:t> </a:t>
            </a:r>
            <a:r>
              <a:rPr lang="en-US" sz="1400" dirty="0"/>
              <a:t>: </a:t>
            </a:r>
            <a:r>
              <a:rPr lang="cs-CZ" sz="1400" dirty="0"/>
              <a:t>pole)</a:t>
            </a:r>
          </a:p>
          <a:p>
            <a:r>
              <a:rPr lang="cs-CZ" sz="1400" dirty="0"/>
              <a:t>    cout &lt;&lt; "[" &lt;&lt; </a:t>
            </a:r>
            <a:r>
              <a:rPr lang="cs-CZ" sz="1400" b="1" dirty="0"/>
              <a:t>i</a:t>
            </a:r>
            <a:r>
              <a:rPr lang="cs-CZ" sz="1400" dirty="0"/>
              <a:t> &lt;&lt; "]";</a:t>
            </a:r>
            <a:endParaRPr lang="en-US" sz="1400" dirty="0"/>
          </a:p>
        </p:txBody>
      </p:sp>
      <p:sp>
        <p:nvSpPr>
          <p:cNvPr id="16" name="Rounded Rectangular Callout 15"/>
          <p:cNvSpPr/>
          <p:nvPr/>
        </p:nvSpPr>
        <p:spPr>
          <a:xfrm>
            <a:off x="5419725" y="858270"/>
            <a:ext cx="2400300" cy="457200"/>
          </a:xfrm>
          <a:prstGeom prst="wedgeRoundRectCallout">
            <a:avLst>
              <a:gd name="adj1" fmla="val -132554"/>
              <a:gd name="adj2" fmla="val 104686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Initializers (C++11)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7" name="Rounded Rectangular Callout 16"/>
          <p:cNvSpPr/>
          <p:nvPr/>
        </p:nvSpPr>
        <p:spPr>
          <a:xfrm>
            <a:off x="5419725" y="1539869"/>
            <a:ext cx="2400300" cy="457200"/>
          </a:xfrm>
          <a:prstGeom prst="wedgeRoundRectCallout">
            <a:avLst>
              <a:gd name="adj1" fmla="val -136647"/>
              <a:gd name="adj2" fmla="val 15445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P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ř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id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á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n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í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na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konec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2" name="Rounded Rectangular Callout 21"/>
          <p:cNvSpPr/>
          <p:nvPr/>
        </p:nvSpPr>
        <p:spPr>
          <a:xfrm>
            <a:off x="5419725" y="2221468"/>
            <a:ext cx="2400300" cy="457200"/>
          </a:xfrm>
          <a:prstGeom prst="wedgeRoundRectCallout">
            <a:avLst>
              <a:gd name="adj1" fmla="val -92236"/>
              <a:gd name="adj2" fmla="val 51176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Cyklus s iterátory</a:t>
            </a:r>
          </a:p>
        </p:txBody>
      </p:sp>
      <p:sp>
        <p:nvSpPr>
          <p:cNvPr id="23" name="Rounded Rectangular Callout 22"/>
          <p:cNvSpPr/>
          <p:nvPr/>
        </p:nvSpPr>
        <p:spPr>
          <a:xfrm>
            <a:off x="5422726" y="2903067"/>
            <a:ext cx="2400300" cy="558909"/>
          </a:xfrm>
          <a:prstGeom prst="wedgeRoundRectCallout">
            <a:avLst>
              <a:gd name="adj1" fmla="val -126363"/>
              <a:gd name="adj2" fmla="val 58754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Přidání do mapy</a:t>
            </a:r>
            <a:endParaRPr lang="en-US" sz="1400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Vytvo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ření pairu</a:t>
            </a:r>
          </a:p>
        </p:txBody>
      </p:sp>
      <p:sp>
        <p:nvSpPr>
          <p:cNvPr id="18" name="Rounded Rectangular Callout 17"/>
          <p:cNvSpPr/>
          <p:nvPr/>
        </p:nvSpPr>
        <p:spPr>
          <a:xfrm>
            <a:off x="3038476" y="5844064"/>
            <a:ext cx="1990726" cy="457200"/>
          </a:xfrm>
          <a:prstGeom prst="wedgeRoundRectCallout">
            <a:avLst>
              <a:gd name="adj1" fmla="val 88265"/>
              <a:gd name="adj2" fmla="val -73054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Range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-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based for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105145" y="4355068"/>
            <a:ext cx="4505326" cy="738664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vector&lt;int&gt; pole</a:t>
            </a:r>
            <a:r>
              <a:rPr lang="en-US" sz="1400" dirty="0"/>
              <a:t>;</a:t>
            </a:r>
          </a:p>
          <a:p>
            <a:r>
              <a:rPr lang="cs-CZ" sz="1400" dirty="0"/>
              <a:t>for( </a:t>
            </a:r>
            <a:r>
              <a:rPr lang="cs-CZ" sz="1400" b="1" dirty="0"/>
              <a:t>auto</a:t>
            </a:r>
            <a:r>
              <a:rPr lang="en-US" sz="1400" b="1" dirty="0"/>
              <a:t> </a:t>
            </a:r>
            <a:r>
              <a:rPr lang="cs-CZ" sz="1400" b="1" dirty="0"/>
              <a:t>i</a:t>
            </a:r>
            <a:r>
              <a:rPr lang="cs-CZ" sz="1400" dirty="0"/>
              <a:t> = pole.</a:t>
            </a:r>
            <a:r>
              <a:rPr lang="cs-CZ" sz="1400" b="1" dirty="0"/>
              <a:t>begin</a:t>
            </a:r>
            <a:r>
              <a:rPr lang="cs-CZ" sz="1400" dirty="0"/>
              <a:t>();  i != pole.</a:t>
            </a:r>
            <a:r>
              <a:rPr lang="cs-CZ" sz="1400" b="1" dirty="0"/>
              <a:t>end</a:t>
            </a:r>
            <a:r>
              <a:rPr lang="cs-CZ" sz="1400" dirty="0"/>
              <a:t>();  </a:t>
            </a:r>
            <a:r>
              <a:rPr lang="cs-CZ" sz="1400" b="1" dirty="0"/>
              <a:t>++</a:t>
            </a:r>
            <a:r>
              <a:rPr lang="cs-CZ" sz="1400" dirty="0"/>
              <a:t>i)</a:t>
            </a:r>
          </a:p>
          <a:p>
            <a:r>
              <a:rPr lang="cs-CZ" sz="1400" dirty="0"/>
              <a:t>    cout &lt;&lt; "[" &lt;&lt; </a:t>
            </a:r>
            <a:r>
              <a:rPr lang="en-US" sz="1400" dirty="0"/>
              <a:t>*</a:t>
            </a:r>
            <a:r>
              <a:rPr lang="cs-CZ" sz="1400" b="1" dirty="0"/>
              <a:t>i</a:t>
            </a:r>
            <a:r>
              <a:rPr lang="cs-CZ" sz="1400" dirty="0"/>
              <a:t> &lt;&lt; "]";</a:t>
            </a:r>
            <a:endParaRPr lang="en-US" sz="1400" dirty="0"/>
          </a:p>
        </p:txBody>
      </p:sp>
      <p:sp>
        <p:nvSpPr>
          <p:cNvPr id="20" name="Rounded Rectangular Callout 19"/>
          <p:cNvSpPr/>
          <p:nvPr/>
        </p:nvSpPr>
        <p:spPr>
          <a:xfrm>
            <a:off x="1276221" y="4583668"/>
            <a:ext cx="1990726" cy="457200"/>
          </a:xfrm>
          <a:prstGeom prst="wedgeRoundRectCallout">
            <a:avLst>
              <a:gd name="adj1" fmla="val 104064"/>
              <a:gd name="adj2" fmla="val 7425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Typová infere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n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ce</a:t>
            </a:r>
          </a:p>
        </p:txBody>
      </p:sp>
      <p:sp>
        <p:nvSpPr>
          <p:cNvPr id="26" name="Rounded Rectangular Callout 25"/>
          <p:cNvSpPr/>
          <p:nvPr/>
        </p:nvSpPr>
        <p:spPr>
          <a:xfrm>
            <a:off x="7848027" y="4241551"/>
            <a:ext cx="762444" cy="227034"/>
          </a:xfrm>
          <a:prstGeom prst="wedgeRoundRectCallout">
            <a:avLst>
              <a:gd name="adj1" fmla="val 50290"/>
              <a:gd name="adj2" fmla="val -1024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accent2">
                    <a:lumMod val="50000"/>
                  </a:schemeClr>
                </a:solidFill>
              </a:rPr>
              <a:t>C++11</a:t>
            </a:r>
            <a:endParaRPr lang="cs-CZ" sz="11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dirty="0"/>
              <a:t>P</a:t>
            </a:r>
            <a:r>
              <a:rPr lang="cs-CZ" sz="2800" dirty="0"/>
              <a:t>rochá</a:t>
            </a:r>
            <a:r>
              <a:rPr lang="en-US" sz="2800" dirty="0" err="1"/>
              <a:t>zen</a:t>
            </a:r>
            <a:r>
              <a:rPr lang="cs-CZ" sz="2800" dirty="0"/>
              <a:t>í</a:t>
            </a:r>
            <a:r>
              <a:rPr lang="en-US" sz="2800" dirty="0"/>
              <a:t> </a:t>
            </a:r>
            <a:r>
              <a:rPr lang="en-US" sz="2800" dirty="0" err="1"/>
              <a:t>kontejner</a:t>
            </a:r>
            <a:r>
              <a:rPr lang="cs-CZ" sz="2800" dirty="0"/>
              <a:t>ů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0666" y="1120802"/>
            <a:ext cx="4038471" cy="95410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b="1" dirty="0"/>
              <a:t>vector</a:t>
            </a:r>
            <a:r>
              <a:rPr lang="cs-CZ" sz="1400" dirty="0"/>
              <a:t>&lt;int&gt; pole</a:t>
            </a:r>
            <a:r>
              <a:rPr lang="en-US" sz="1400" dirty="0"/>
              <a:t>;</a:t>
            </a:r>
          </a:p>
          <a:p>
            <a:r>
              <a:rPr lang="cs-CZ" sz="1400" dirty="0"/>
              <a:t>vector&lt;int&gt;</a:t>
            </a:r>
            <a:r>
              <a:rPr lang="cs-CZ" sz="1400" b="1" dirty="0"/>
              <a:t>::</a:t>
            </a:r>
            <a:r>
              <a:rPr lang="en-US" sz="1400" b="1" dirty="0"/>
              <a:t>const_</a:t>
            </a:r>
            <a:r>
              <a:rPr lang="cs-CZ" sz="1400" b="1" dirty="0"/>
              <a:t>iterator</a:t>
            </a:r>
            <a:r>
              <a:rPr lang="cs-CZ" sz="1400" dirty="0"/>
              <a:t> i;</a:t>
            </a:r>
          </a:p>
          <a:p>
            <a:r>
              <a:rPr lang="cs-CZ" sz="1400" dirty="0"/>
              <a:t>for( i = pole.</a:t>
            </a:r>
            <a:r>
              <a:rPr lang="cs-CZ" sz="1400" b="1" dirty="0"/>
              <a:t>cbegin</a:t>
            </a:r>
            <a:r>
              <a:rPr lang="cs-CZ" sz="1400" dirty="0"/>
              <a:t>();  i != pole.</a:t>
            </a:r>
            <a:r>
              <a:rPr lang="en-US" sz="1400" dirty="0"/>
              <a:t>c</a:t>
            </a:r>
            <a:r>
              <a:rPr lang="cs-CZ" sz="1400" b="1" dirty="0"/>
              <a:t>end</a:t>
            </a:r>
            <a:r>
              <a:rPr lang="cs-CZ" sz="1400" dirty="0"/>
              <a:t>();  </a:t>
            </a:r>
            <a:r>
              <a:rPr lang="cs-CZ" sz="1400" b="1" dirty="0"/>
              <a:t>++</a:t>
            </a:r>
            <a:r>
              <a:rPr lang="cs-CZ" sz="1400" dirty="0"/>
              <a:t>i)</a:t>
            </a:r>
          </a:p>
          <a:p>
            <a:r>
              <a:rPr lang="cs-CZ" sz="1400" dirty="0"/>
              <a:t>    cout &lt;&lt; </a:t>
            </a:r>
            <a:r>
              <a:rPr lang="cs-CZ" sz="1400" b="1" dirty="0"/>
              <a:t>*i</a:t>
            </a:r>
            <a:r>
              <a:rPr lang="cs-CZ" sz="1400" dirty="0"/>
              <a:t>;</a:t>
            </a:r>
            <a:endParaRPr lang="en-US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4953000" y="3333009"/>
            <a:ext cx="1975470" cy="738664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vector&lt;int&gt; pole</a:t>
            </a:r>
            <a:r>
              <a:rPr lang="en-US" sz="1400" dirty="0"/>
              <a:t>;</a:t>
            </a:r>
          </a:p>
          <a:p>
            <a:r>
              <a:rPr lang="cs-CZ" sz="1400" dirty="0"/>
              <a:t>for( </a:t>
            </a:r>
            <a:r>
              <a:rPr lang="cs-CZ" sz="1400" b="1" dirty="0"/>
              <a:t>auto</a:t>
            </a:r>
            <a:r>
              <a:rPr lang="en-US" sz="1400" b="1" dirty="0"/>
              <a:t>&amp;&amp; x</a:t>
            </a:r>
            <a:r>
              <a:rPr lang="cs-CZ" sz="1400" dirty="0"/>
              <a:t> </a:t>
            </a:r>
            <a:r>
              <a:rPr lang="en-US" sz="1400" dirty="0"/>
              <a:t>: </a:t>
            </a:r>
            <a:r>
              <a:rPr lang="cs-CZ" sz="1400" dirty="0"/>
              <a:t>pole)</a:t>
            </a:r>
          </a:p>
          <a:p>
            <a:r>
              <a:rPr lang="cs-CZ" sz="1400" dirty="0"/>
              <a:t>    cout &lt;&lt; </a:t>
            </a:r>
            <a:r>
              <a:rPr lang="en-US" sz="1400" b="1" dirty="0"/>
              <a:t>x</a:t>
            </a:r>
            <a:r>
              <a:rPr lang="cs-CZ" sz="1400" dirty="0"/>
              <a:t>;</a:t>
            </a:r>
            <a:endParaRPr lang="en-US" sz="1400" dirty="0"/>
          </a:p>
        </p:txBody>
      </p:sp>
      <p:sp>
        <p:nvSpPr>
          <p:cNvPr id="22" name="Rounded Rectangular Callout 21"/>
          <p:cNvSpPr/>
          <p:nvPr/>
        </p:nvSpPr>
        <p:spPr>
          <a:xfrm>
            <a:off x="3319463" y="931110"/>
            <a:ext cx="1828800" cy="457200"/>
          </a:xfrm>
          <a:prstGeom prst="wedgeRoundRectCallout">
            <a:avLst>
              <a:gd name="adj1" fmla="val -54736"/>
              <a:gd name="adj2" fmla="val 88954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cyklus s iterátory</a:t>
            </a:r>
          </a:p>
        </p:txBody>
      </p:sp>
      <p:sp>
        <p:nvSpPr>
          <p:cNvPr id="18" name="Rounded Rectangular Callout 17"/>
          <p:cNvSpPr/>
          <p:nvPr/>
        </p:nvSpPr>
        <p:spPr>
          <a:xfrm>
            <a:off x="2285999" y="3506484"/>
            <a:ext cx="2407169" cy="556736"/>
          </a:xfrm>
          <a:prstGeom prst="wedgeRoundRectCallout">
            <a:avLst>
              <a:gd name="adj1" fmla="val 61145"/>
              <a:gd name="adj2" fmla="val -1982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range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-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based for</a:t>
            </a:r>
            <a:endParaRPr lang="en-US" sz="1400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pouze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pro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cel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ý kontejner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867471" y="2348141"/>
            <a:ext cx="4505326" cy="738664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vector&lt;int&gt; pole</a:t>
            </a:r>
            <a:r>
              <a:rPr lang="en-US" sz="1400" dirty="0"/>
              <a:t>;</a:t>
            </a:r>
          </a:p>
          <a:p>
            <a:r>
              <a:rPr lang="cs-CZ" sz="1400" dirty="0"/>
              <a:t>for( </a:t>
            </a:r>
            <a:r>
              <a:rPr lang="cs-CZ" sz="1400" b="1" dirty="0"/>
              <a:t>auto</a:t>
            </a:r>
            <a:r>
              <a:rPr lang="en-US" sz="1400" b="1" dirty="0"/>
              <a:t> </a:t>
            </a:r>
            <a:r>
              <a:rPr lang="cs-CZ" sz="1400" b="1" dirty="0"/>
              <a:t>i</a:t>
            </a:r>
            <a:r>
              <a:rPr lang="cs-CZ" sz="1400" dirty="0"/>
              <a:t> = pole.</a:t>
            </a:r>
            <a:r>
              <a:rPr lang="cs-CZ" sz="1400" b="1" dirty="0"/>
              <a:t>cbegin</a:t>
            </a:r>
            <a:r>
              <a:rPr lang="cs-CZ" sz="1400" dirty="0"/>
              <a:t>();  i != pole.</a:t>
            </a:r>
            <a:r>
              <a:rPr lang="cs-CZ" sz="1400" b="1" dirty="0"/>
              <a:t>cend</a:t>
            </a:r>
            <a:r>
              <a:rPr lang="cs-CZ" sz="1400" dirty="0"/>
              <a:t>();  </a:t>
            </a:r>
            <a:r>
              <a:rPr lang="cs-CZ" sz="1400" b="1" dirty="0"/>
              <a:t>++</a:t>
            </a:r>
            <a:r>
              <a:rPr lang="cs-CZ" sz="1400" dirty="0"/>
              <a:t>i)</a:t>
            </a:r>
          </a:p>
          <a:p>
            <a:r>
              <a:rPr lang="cs-CZ" sz="1400" dirty="0"/>
              <a:t>    cout &lt;&lt; </a:t>
            </a:r>
            <a:r>
              <a:rPr lang="en-US" sz="1400" dirty="0"/>
              <a:t>*</a:t>
            </a:r>
            <a:r>
              <a:rPr lang="cs-CZ" sz="1400" b="1" dirty="0"/>
              <a:t>i</a:t>
            </a:r>
            <a:r>
              <a:rPr lang="cs-CZ" sz="1400" dirty="0"/>
              <a:t>;</a:t>
            </a:r>
            <a:endParaRPr lang="en-US" sz="1400" dirty="0"/>
          </a:p>
        </p:txBody>
      </p:sp>
      <p:sp>
        <p:nvSpPr>
          <p:cNvPr id="20" name="Rounded Rectangular Callout 19"/>
          <p:cNvSpPr/>
          <p:nvPr/>
        </p:nvSpPr>
        <p:spPr>
          <a:xfrm>
            <a:off x="251572" y="3219469"/>
            <a:ext cx="1647697" cy="556736"/>
          </a:xfrm>
          <a:prstGeom prst="wedgeRoundRectCallout">
            <a:avLst>
              <a:gd name="adj1" fmla="val 64760"/>
              <a:gd name="adj2" fmla="val -12009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auto</a:t>
            </a:r>
            <a:br>
              <a:rPr lang="cs-CZ" sz="14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typová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deduk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ce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2398" y="4423209"/>
            <a:ext cx="2976602" cy="738664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map</a:t>
            </a:r>
            <a:r>
              <a:rPr lang="cs-CZ" sz="1400" dirty="0"/>
              <a:t>&lt;</a:t>
            </a:r>
            <a:r>
              <a:rPr lang="en-US" sz="1400" dirty="0"/>
              <a:t>string,</a:t>
            </a:r>
            <a:r>
              <a:rPr lang="cs-CZ" sz="1400" dirty="0"/>
              <a:t>int&gt; </a:t>
            </a:r>
            <a:r>
              <a:rPr lang="en-US" sz="1400" dirty="0" err="1"/>
              <a:t>mapa</a:t>
            </a:r>
            <a:r>
              <a:rPr lang="en-US" sz="1400" dirty="0"/>
              <a:t>;</a:t>
            </a:r>
          </a:p>
          <a:p>
            <a:r>
              <a:rPr lang="cs-CZ" sz="1400" dirty="0"/>
              <a:t>for( </a:t>
            </a:r>
            <a:r>
              <a:rPr lang="cs-CZ" sz="1400" b="1" dirty="0"/>
              <a:t>auto</a:t>
            </a:r>
            <a:r>
              <a:rPr lang="en-US" sz="1400" b="1" dirty="0"/>
              <a:t>&amp;&amp; x</a:t>
            </a:r>
            <a:r>
              <a:rPr lang="cs-CZ" sz="1400" dirty="0"/>
              <a:t> </a:t>
            </a:r>
            <a:r>
              <a:rPr lang="en-US" sz="1400" dirty="0"/>
              <a:t>: </a:t>
            </a:r>
            <a:r>
              <a:rPr lang="en-US" sz="1400" dirty="0" err="1"/>
              <a:t>mapa</a:t>
            </a:r>
            <a:r>
              <a:rPr lang="cs-CZ" sz="1400" dirty="0"/>
              <a:t>)</a:t>
            </a:r>
          </a:p>
          <a:p>
            <a:r>
              <a:rPr lang="cs-CZ" sz="1400" dirty="0"/>
              <a:t>    cout &lt;&lt; </a:t>
            </a:r>
            <a:r>
              <a:rPr lang="en-US" sz="1400" b="1" dirty="0" err="1"/>
              <a:t>x.first</a:t>
            </a:r>
            <a:r>
              <a:rPr lang="en-US" sz="1400" b="1" dirty="0"/>
              <a:t> &lt;&lt; </a:t>
            </a:r>
            <a:r>
              <a:rPr lang="en-US" sz="1400" b="1" dirty="0" err="1"/>
              <a:t>x.second</a:t>
            </a:r>
            <a:r>
              <a:rPr lang="cs-CZ" sz="1400" dirty="0"/>
              <a:t>;</a:t>
            </a:r>
            <a:endParaRPr lang="en-US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5676900" y="5545731"/>
            <a:ext cx="2933700" cy="738664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map</a:t>
            </a:r>
            <a:r>
              <a:rPr lang="cs-CZ" sz="1400" dirty="0"/>
              <a:t>&lt;</a:t>
            </a:r>
            <a:r>
              <a:rPr lang="en-US" sz="1400" dirty="0"/>
              <a:t>string,</a:t>
            </a:r>
            <a:r>
              <a:rPr lang="cs-CZ" sz="1400" dirty="0"/>
              <a:t>int&gt; </a:t>
            </a:r>
            <a:r>
              <a:rPr lang="en-US" sz="1400" dirty="0" err="1"/>
              <a:t>mapa</a:t>
            </a:r>
            <a:r>
              <a:rPr lang="en-US" sz="1400" dirty="0"/>
              <a:t>;</a:t>
            </a:r>
          </a:p>
          <a:p>
            <a:r>
              <a:rPr lang="cs-CZ" sz="1400" dirty="0"/>
              <a:t>for( auto</a:t>
            </a:r>
            <a:r>
              <a:rPr lang="en-US" sz="1400" dirty="0"/>
              <a:t>&amp;&amp; </a:t>
            </a:r>
            <a:r>
              <a:rPr lang="en-US" sz="1400" b="1" dirty="0"/>
              <a:t>[key, value]</a:t>
            </a:r>
            <a:r>
              <a:rPr lang="cs-CZ" sz="1400" dirty="0"/>
              <a:t> </a:t>
            </a:r>
            <a:r>
              <a:rPr lang="en-US" sz="1400" dirty="0"/>
              <a:t>: </a:t>
            </a:r>
            <a:r>
              <a:rPr lang="en-US" sz="1400" dirty="0" err="1"/>
              <a:t>mapa</a:t>
            </a:r>
            <a:r>
              <a:rPr lang="cs-CZ" sz="1400" dirty="0"/>
              <a:t>)</a:t>
            </a:r>
          </a:p>
          <a:p>
            <a:r>
              <a:rPr lang="cs-CZ" sz="1400" dirty="0"/>
              <a:t>    cout &lt;&lt; </a:t>
            </a:r>
            <a:r>
              <a:rPr lang="en-US" sz="1400" b="1" dirty="0"/>
              <a:t>key &lt;&lt; value</a:t>
            </a:r>
            <a:r>
              <a:rPr lang="cs-CZ" sz="1400" dirty="0"/>
              <a:t>;</a:t>
            </a:r>
            <a:endParaRPr lang="en-US" sz="1400" dirty="0"/>
          </a:p>
        </p:txBody>
      </p:sp>
      <p:sp>
        <p:nvSpPr>
          <p:cNvPr id="12" name="Rounded Rectangular Callout 11"/>
          <p:cNvSpPr/>
          <p:nvPr/>
        </p:nvSpPr>
        <p:spPr>
          <a:xfrm>
            <a:off x="3214558" y="5471384"/>
            <a:ext cx="1933705" cy="394865"/>
          </a:xfrm>
          <a:prstGeom prst="wedgeRoundRectCallout">
            <a:avLst>
              <a:gd name="adj1" fmla="val 77532"/>
              <a:gd name="adj2" fmla="val 51005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structur</a:t>
            </a:r>
            <a:r>
              <a:rPr lang="cs-CZ" sz="1400" dirty="0" err="1">
                <a:solidFill>
                  <a:schemeClr val="accent2">
                    <a:lumMod val="50000"/>
                  </a:schemeClr>
                </a:solidFill>
              </a:rPr>
              <a:t>ed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bindings</a:t>
            </a:r>
          </a:p>
        </p:txBody>
      </p:sp>
      <p:sp>
        <p:nvSpPr>
          <p:cNvPr id="13" name="Rounded Rectangular Callout 12"/>
          <p:cNvSpPr/>
          <p:nvPr/>
        </p:nvSpPr>
        <p:spPr>
          <a:xfrm>
            <a:off x="3900034" y="4514173"/>
            <a:ext cx="2245115" cy="556736"/>
          </a:xfrm>
          <a:prstGeom prst="wedgeRoundRectCallout">
            <a:avLst>
              <a:gd name="adj1" fmla="val -74593"/>
              <a:gd name="adj2" fmla="val 33343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prvkem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mapy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je pair</a:t>
            </a:r>
          </a:p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v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ždy first, second</a:t>
            </a:r>
          </a:p>
        </p:txBody>
      </p:sp>
      <p:sp>
        <p:nvSpPr>
          <p:cNvPr id="15" name="Rounded Rectangular Callout 14"/>
          <p:cNvSpPr/>
          <p:nvPr/>
        </p:nvSpPr>
        <p:spPr>
          <a:xfrm>
            <a:off x="1757363" y="6020955"/>
            <a:ext cx="3390900" cy="556736"/>
          </a:xfrm>
          <a:prstGeom prst="wedgeRoundRectCallout">
            <a:avLst>
              <a:gd name="adj1" fmla="val 65579"/>
              <a:gd name="adj2" fmla="val -65436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Project / Properties / C++ / Language / Standard / ISO C++17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123430" y="3538076"/>
            <a:ext cx="1752600" cy="30777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for( </a:t>
            </a:r>
            <a:r>
              <a:rPr lang="cs-CZ" sz="1400" b="1" dirty="0">
                <a:solidFill>
                  <a:srgbClr val="C00000"/>
                </a:solidFill>
              </a:rPr>
              <a:t>auto</a:t>
            </a:r>
            <a:r>
              <a:rPr lang="en-US" sz="1400" b="1" dirty="0">
                <a:solidFill>
                  <a:srgbClr val="C00000"/>
                </a:solidFill>
              </a:rPr>
              <a:t> x</a:t>
            </a:r>
            <a:r>
              <a:rPr lang="cs-CZ" sz="1400" dirty="0"/>
              <a:t> </a:t>
            </a:r>
            <a:r>
              <a:rPr lang="en-US" sz="1400" dirty="0"/>
              <a:t>: </a:t>
            </a:r>
            <a:r>
              <a:rPr lang="cs-CZ" sz="1400" dirty="0"/>
              <a:t>pole)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403850" y="1336245"/>
            <a:ext cx="3429000" cy="738664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vector&lt;int&gt; pole</a:t>
            </a:r>
            <a:r>
              <a:rPr lang="en-US" sz="1400" dirty="0"/>
              <a:t>;</a:t>
            </a:r>
          </a:p>
          <a:p>
            <a:r>
              <a:rPr lang="cs-CZ" sz="1400" dirty="0"/>
              <a:t>for( </a:t>
            </a:r>
            <a:r>
              <a:rPr lang="en-US" sz="1400" b="1" dirty="0" err="1"/>
              <a:t>size_t</a:t>
            </a:r>
            <a:r>
              <a:rPr lang="en-US" sz="1400" b="1" dirty="0"/>
              <a:t> </a:t>
            </a:r>
            <a:r>
              <a:rPr lang="cs-CZ" sz="1400" b="1" dirty="0"/>
              <a:t>i</a:t>
            </a:r>
            <a:r>
              <a:rPr lang="cs-CZ" sz="1400" dirty="0"/>
              <a:t> = </a:t>
            </a:r>
            <a:r>
              <a:rPr lang="en-US" sz="1400" dirty="0"/>
              <a:t>0</a:t>
            </a:r>
            <a:r>
              <a:rPr lang="cs-CZ" sz="1400" dirty="0"/>
              <a:t>;  i </a:t>
            </a:r>
            <a:r>
              <a:rPr lang="en-US" sz="1400" dirty="0"/>
              <a:t>&lt;</a:t>
            </a:r>
            <a:r>
              <a:rPr lang="cs-CZ" sz="1400" dirty="0"/>
              <a:t> pole.</a:t>
            </a:r>
            <a:r>
              <a:rPr lang="en-US" sz="1400" b="1" dirty="0"/>
              <a:t>size</a:t>
            </a:r>
            <a:r>
              <a:rPr lang="cs-CZ" sz="1400" dirty="0"/>
              <a:t>();</a:t>
            </a:r>
            <a:r>
              <a:rPr lang="en-US" sz="1400" dirty="0"/>
              <a:t> </a:t>
            </a:r>
            <a:r>
              <a:rPr lang="cs-CZ" sz="1400" b="1" dirty="0"/>
              <a:t>++</a:t>
            </a:r>
            <a:r>
              <a:rPr lang="cs-CZ" sz="1400" dirty="0"/>
              <a:t>i)</a:t>
            </a:r>
          </a:p>
          <a:p>
            <a:r>
              <a:rPr lang="cs-CZ" sz="1400" dirty="0"/>
              <a:t>    cout &lt;&lt; </a:t>
            </a:r>
            <a:r>
              <a:rPr lang="en-US" sz="1400" b="1" dirty="0">
                <a:solidFill>
                  <a:srgbClr val="C00000"/>
                </a:solidFill>
              </a:rPr>
              <a:t>pole[</a:t>
            </a:r>
            <a:r>
              <a:rPr lang="cs-CZ" sz="1400" b="1" dirty="0">
                <a:solidFill>
                  <a:srgbClr val="C00000"/>
                </a:solidFill>
              </a:rPr>
              <a:t>i</a:t>
            </a:r>
            <a:r>
              <a:rPr lang="en-US" sz="1400" b="1" dirty="0">
                <a:solidFill>
                  <a:srgbClr val="C00000"/>
                </a:solidFill>
              </a:rPr>
              <a:t>]</a:t>
            </a:r>
            <a:r>
              <a:rPr lang="cs-CZ" sz="1400" dirty="0"/>
              <a:t>;</a:t>
            </a:r>
            <a:endParaRPr lang="en-US" sz="1400" dirty="0"/>
          </a:p>
        </p:txBody>
      </p:sp>
      <p:sp>
        <p:nvSpPr>
          <p:cNvPr id="21" name="Rounded Rectangular Callout 20"/>
          <p:cNvSpPr/>
          <p:nvPr/>
        </p:nvSpPr>
        <p:spPr>
          <a:xfrm>
            <a:off x="7924800" y="2685548"/>
            <a:ext cx="913130" cy="457200"/>
          </a:xfrm>
          <a:prstGeom prst="wedgeRoundRectCallout">
            <a:avLst>
              <a:gd name="adj1" fmla="val -56075"/>
              <a:gd name="adj2" fmla="val 140065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kopie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!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grpSp>
        <p:nvGrpSpPr>
          <p:cNvPr id="31" name="Group 17">
            <a:extLst>
              <a:ext uri="{FF2B5EF4-FFF2-40B4-BE49-F238E27FC236}">
                <a16:creationId xmlns:a16="http://schemas.microsoft.com/office/drawing/2014/main" id="{BC923E85-2494-4FF2-B569-6D0270734161}"/>
              </a:ext>
            </a:extLst>
          </p:cNvPr>
          <p:cNvGrpSpPr/>
          <p:nvPr/>
        </p:nvGrpSpPr>
        <p:grpSpPr>
          <a:xfrm>
            <a:off x="6673466" y="1016858"/>
            <a:ext cx="1368936" cy="1295400"/>
            <a:chOff x="3352800" y="3962400"/>
            <a:chExt cx="990600" cy="1066800"/>
          </a:xfrm>
        </p:grpSpPr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DB51BC-789E-40C7-88A3-FEDB00DD974D}"/>
                </a:ext>
              </a:extLst>
            </p:cNvPr>
            <p:cNvCxnSpPr/>
            <p:nvPr/>
          </p:nvCxnSpPr>
          <p:spPr>
            <a:xfrm flipH="1">
              <a:off x="3429000" y="3962400"/>
              <a:ext cx="914400" cy="1066800"/>
            </a:xfrm>
            <a:prstGeom prst="line">
              <a:avLst/>
            </a:prstGeom>
            <a:ln w="76200" cmpd="dbl">
              <a:solidFill>
                <a:schemeClr val="accent2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2B5C31B9-8770-4BC1-8A8A-0881B1868A74}"/>
                </a:ext>
              </a:extLst>
            </p:cNvPr>
            <p:cNvCxnSpPr/>
            <p:nvPr/>
          </p:nvCxnSpPr>
          <p:spPr>
            <a:xfrm flipH="1" flipV="1">
              <a:off x="3352800" y="3962400"/>
              <a:ext cx="990600" cy="1066800"/>
            </a:xfrm>
            <a:prstGeom prst="line">
              <a:avLst/>
            </a:prstGeom>
            <a:ln w="76200" cmpd="dbl">
              <a:solidFill>
                <a:schemeClr val="accent2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17">
            <a:extLst>
              <a:ext uri="{FF2B5EF4-FFF2-40B4-BE49-F238E27FC236}">
                <a16:creationId xmlns:a16="http://schemas.microsoft.com/office/drawing/2014/main" id="{0BAEFDD4-A605-4B39-BA97-8E151876EA06}"/>
              </a:ext>
            </a:extLst>
          </p:cNvPr>
          <p:cNvGrpSpPr/>
          <p:nvPr/>
        </p:nvGrpSpPr>
        <p:grpSpPr>
          <a:xfrm>
            <a:off x="7402836" y="3259924"/>
            <a:ext cx="913130" cy="864079"/>
            <a:chOff x="3352800" y="3962400"/>
            <a:chExt cx="990600" cy="1066800"/>
          </a:xfrm>
        </p:grpSpPr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317964D7-5597-4D0F-904F-9169CDD73F0C}"/>
                </a:ext>
              </a:extLst>
            </p:cNvPr>
            <p:cNvCxnSpPr/>
            <p:nvPr/>
          </p:nvCxnSpPr>
          <p:spPr>
            <a:xfrm flipH="1">
              <a:off x="3429000" y="3962400"/>
              <a:ext cx="914400" cy="1066800"/>
            </a:xfrm>
            <a:prstGeom prst="line">
              <a:avLst/>
            </a:prstGeom>
            <a:ln w="76200" cmpd="dbl">
              <a:solidFill>
                <a:schemeClr val="accent2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A2F8158F-924F-42C7-BA82-781B54D19175}"/>
                </a:ext>
              </a:extLst>
            </p:cNvPr>
            <p:cNvCxnSpPr/>
            <p:nvPr/>
          </p:nvCxnSpPr>
          <p:spPr>
            <a:xfrm flipH="1" flipV="1">
              <a:off x="3352800" y="3962400"/>
              <a:ext cx="990600" cy="1066800"/>
            </a:xfrm>
            <a:prstGeom prst="line">
              <a:avLst/>
            </a:prstGeom>
            <a:ln w="76200" cmpd="dbl">
              <a:solidFill>
                <a:schemeClr val="accent2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5595598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DE8BEF0-CAA8-44AC-96BB-8A8EECBDB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Pojmenování typů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E04BD04-1DEB-4E91-817C-7A4CEE486B6C}"/>
              </a:ext>
            </a:extLst>
          </p:cNvPr>
          <p:cNvSpPr txBox="1"/>
          <p:nvPr/>
        </p:nvSpPr>
        <p:spPr>
          <a:xfrm>
            <a:off x="619125" y="2744408"/>
            <a:ext cx="3276600" cy="738664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b="1" dirty="0"/>
              <a:t>map&lt;</a:t>
            </a:r>
            <a:r>
              <a:rPr lang="en-US" sz="1400" b="1" dirty="0" err="1"/>
              <a:t>string,int</a:t>
            </a:r>
            <a:r>
              <a:rPr lang="en-US" sz="1400" b="1" dirty="0"/>
              <a:t>&gt;</a:t>
            </a:r>
            <a:r>
              <a:rPr lang="en-US" sz="1400" dirty="0"/>
              <a:t> </a:t>
            </a:r>
            <a:r>
              <a:rPr lang="en-US" sz="1400" dirty="0" err="1"/>
              <a:t>mapa</a:t>
            </a:r>
            <a:r>
              <a:rPr lang="en-US" sz="1400" dirty="0"/>
              <a:t>;</a:t>
            </a:r>
          </a:p>
          <a:p>
            <a:r>
              <a:rPr lang="en-US" sz="1400" b="1" dirty="0"/>
              <a:t>map&lt;</a:t>
            </a:r>
            <a:r>
              <a:rPr lang="en-US" sz="1400" b="1" dirty="0" err="1"/>
              <a:t>string,int</a:t>
            </a:r>
            <a:r>
              <a:rPr lang="en-US" sz="1400" b="1" dirty="0"/>
              <a:t>&gt;</a:t>
            </a:r>
            <a:r>
              <a:rPr lang="en-US" sz="1400" dirty="0"/>
              <a:t>::</a:t>
            </a:r>
            <a:r>
              <a:rPr lang="en-US" sz="1400" dirty="0" err="1"/>
              <a:t>const_iterator</a:t>
            </a:r>
            <a:r>
              <a:rPr lang="en-US" sz="1400" dirty="0"/>
              <a:t> it;</a:t>
            </a:r>
          </a:p>
          <a:p>
            <a:r>
              <a:rPr lang="en-US" sz="1400" dirty="0" err="1"/>
              <a:t>fce</a:t>
            </a:r>
            <a:r>
              <a:rPr lang="en-US" sz="1400" dirty="0"/>
              <a:t>( </a:t>
            </a:r>
            <a:r>
              <a:rPr lang="en-US" sz="1400" b="1" dirty="0"/>
              <a:t>map&lt;</a:t>
            </a:r>
            <a:r>
              <a:rPr lang="en-US" sz="1400" b="1" dirty="0" err="1"/>
              <a:t>string,int</a:t>
            </a:r>
            <a:r>
              <a:rPr lang="en-US" sz="1400" b="1" dirty="0"/>
              <a:t>&gt;</a:t>
            </a:r>
            <a:r>
              <a:rPr lang="en-US" sz="1400" dirty="0"/>
              <a:t>&amp; mm);</a:t>
            </a:r>
            <a:endParaRPr lang="cs-CZ" sz="1400" dirty="0"/>
          </a:p>
        </p:txBody>
      </p:sp>
      <p:grpSp>
        <p:nvGrpSpPr>
          <p:cNvPr id="5" name="Group 17">
            <a:extLst>
              <a:ext uri="{FF2B5EF4-FFF2-40B4-BE49-F238E27FC236}">
                <a16:creationId xmlns:a16="http://schemas.microsoft.com/office/drawing/2014/main" id="{ED31E045-557B-47A3-B845-40A467A0D753}"/>
              </a:ext>
            </a:extLst>
          </p:cNvPr>
          <p:cNvGrpSpPr/>
          <p:nvPr/>
        </p:nvGrpSpPr>
        <p:grpSpPr>
          <a:xfrm>
            <a:off x="1539122" y="2439608"/>
            <a:ext cx="1368936" cy="1295400"/>
            <a:chOff x="3352800" y="3962400"/>
            <a:chExt cx="990600" cy="1066800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2C485095-44E3-4071-9E6D-A8FC144D8E2D}"/>
                </a:ext>
              </a:extLst>
            </p:cNvPr>
            <p:cNvCxnSpPr/>
            <p:nvPr/>
          </p:nvCxnSpPr>
          <p:spPr>
            <a:xfrm flipH="1">
              <a:off x="3429000" y="3962400"/>
              <a:ext cx="914400" cy="1066800"/>
            </a:xfrm>
            <a:prstGeom prst="line">
              <a:avLst/>
            </a:prstGeom>
            <a:ln w="76200" cmpd="dbl">
              <a:solidFill>
                <a:schemeClr val="accent2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ADDB3CB7-4057-43FC-9C96-0FDB026B1102}"/>
                </a:ext>
              </a:extLst>
            </p:cNvPr>
            <p:cNvCxnSpPr/>
            <p:nvPr/>
          </p:nvCxnSpPr>
          <p:spPr>
            <a:xfrm flipH="1" flipV="1">
              <a:off x="3352800" y="3962400"/>
              <a:ext cx="990600" cy="1066800"/>
            </a:xfrm>
            <a:prstGeom prst="line">
              <a:avLst/>
            </a:prstGeom>
            <a:ln w="76200" cmpd="dbl">
              <a:solidFill>
                <a:schemeClr val="accent2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516D4A92-B666-4D61-BBF5-42393A12DAB1}"/>
              </a:ext>
            </a:extLst>
          </p:cNvPr>
          <p:cNvSpPr txBox="1"/>
          <p:nvPr/>
        </p:nvSpPr>
        <p:spPr>
          <a:xfrm>
            <a:off x="5105399" y="3658808"/>
            <a:ext cx="3364009" cy="1077218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b="1" dirty="0">
                <a:solidFill>
                  <a:srgbClr val="008000"/>
                </a:solidFill>
              </a:rPr>
              <a:t>typedef</a:t>
            </a:r>
            <a:r>
              <a:rPr lang="cs-CZ" sz="1400" dirty="0"/>
              <a:t> </a:t>
            </a:r>
            <a:r>
              <a:rPr lang="en-US" sz="1400" dirty="0"/>
              <a:t>map&lt;</a:t>
            </a:r>
            <a:r>
              <a:rPr lang="en-US" sz="1400" dirty="0" err="1"/>
              <a:t>string,int</a:t>
            </a:r>
            <a:r>
              <a:rPr lang="en-US" sz="1400" dirty="0"/>
              <a:t>&gt; </a:t>
            </a:r>
            <a:r>
              <a:rPr lang="en-US" sz="1400" b="1" dirty="0" err="1">
                <a:solidFill>
                  <a:srgbClr val="0000FF"/>
                </a:solidFill>
              </a:rPr>
              <a:t>Mapka</a:t>
            </a:r>
            <a:r>
              <a:rPr lang="en-US" sz="1400" dirty="0"/>
              <a:t>;</a:t>
            </a:r>
            <a:endParaRPr lang="cs-CZ" sz="1400" dirty="0"/>
          </a:p>
          <a:p>
            <a:r>
              <a:rPr lang="cs-CZ" sz="1400" b="1" dirty="0">
                <a:solidFill>
                  <a:srgbClr val="008000"/>
                </a:solidFill>
              </a:rPr>
              <a:t>using</a:t>
            </a:r>
            <a:r>
              <a:rPr lang="cs-CZ" sz="1400" dirty="0"/>
              <a:t> </a:t>
            </a:r>
            <a:r>
              <a:rPr lang="cs-CZ" sz="1400" b="1" dirty="0">
                <a:solidFill>
                  <a:srgbClr val="0000FF"/>
                </a:solidFill>
              </a:rPr>
              <a:t>Mapka</a:t>
            </a:r>
            <a:r>
              <a:rPr lang="cs-CZ" sz="1400" dirty="0"/>
              <a:t> = </a:t>
            </a:r>
            <a:r>
              <a:rPr lang="en-US" sz="1400" dirty="0"/>
              <a:t>map&lt;</a:t>
            </a:r>
            <a:r>
              <a:rPr lang="en-US" sz="1400" dirty="0" err="1"/>
              <a:t>string,int</a:t>
            </a:r>
            <a:r>
              <a:rPr lang="en-US" sz="1400" dirty="0"/>
              <a:t>&gt;;</a:t>
            </a:r>
          </a:p>
          <a:p>
            <a:endParaRPr lang="en-US" sz="800" dirty="0"/>
          </a:p>
          <a:p>
            <a:r>
              <a:rPr lang="en-US" sz="1400" b="1" dirty="0" err="1">
                <a:solidFill>
                  <a:srgbClr val="0000FF"/>
                </a:solidFill>
              </a:rPr>
              <a:t>Mapka</a:t>
            </a:r>
            <a:r>
              <a:rPr lang="en-US" sz="1400" dirty="0"/>
              <a:t>::</a:t>
            </a:r>
            <a:r>
              <a:rPr lang="en-US" sz="1400" dirty="0" err="1"/>
              <a:t>const_iterator</a:t>
            </a:r>
            <a:r>
              <a:rPr lang="en-US" sz="1400" dirty="0"/>
              <a:t> it;</a:t>
            </a:r>
          </a:p>
          <a:p>
            <a:r>
              <a:rPr lang="en-US" sz="1400" dirty="0" err="1"/>
              <a:t>fce</a:t>
            </a:r>
            <a:r>
              <a:rPr lang="en-US" sz="1400" dirty="0"/>
              <a:t>( </a:t>
            </a:r>
            <a:r>
              <a:rPr lang="en-US" sz="1400" dirty="0" err="1"/>
              <a:t>const</a:t>
            </a:r>
            <a:r>
              <a:rPr lang="en-US" sz="1400" dirty="0"/>
              <a:t> </a:t>
            </a:r>
            <a:r>
              <a:rPr lang="en-US" sz="1400" b="1" dirty="0" err="1">
                <a:solidFill>
                  <a:srgbClr val="0000FF"/>
                </a:solidFill>
              </a:rPr>
              <a:t>Mapka</a:t>
            </a:r>
            <a:r>
              <a:rPr lang="en-US" sz="1400" dirty="0"/>
              <a:t>&amp; mm);</a:t>
            </a:r>
            <a:endParaRPr lang="cs-CZ" sz="1400" dirty="0"/>
          </a:p>
        </p:txBody>
      </p:sp>
      <p:sp>
        <p:nvSpPr>
          <p:cNvPr id="9" name="Rounded Rectangular Callout 11">
            <a:extLst>
              <a:ext uri="{FF2B5EF4-FFF2-40B4-BE49-F238E27FC236}">
                <a16:creationId xmlns:a16="http://schemas.microsoft.com/office/drawing/2014/main" id="{005982B7-C1A3-4540-9412-6A7E72228A60}"/>
              </a:ext>
            </a:extLst>
          </p:cNvPr>
          <p:cNvSpPr/>
          <p:nvPr/>
        </p:nvSpPr>
        <p:spPr>
          <a:xfrm>
            <a:off x="1539122" y="4077908"/>
            <a:ext cx="1771884" cy="533400"/>
          </a:xfrm>
          <a:prstGeom prst="wedgeRoundRectCallout">
            <a:avLst>
              <a:gd name="adj1" fmla="val -21987"/>
              <a:gd name="adj2" fmla="val -137812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neopisujte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st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á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le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 deklarace 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!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" name="Rounded Rectangular Callout 12">
            <a:extLst>
              <a:ext uri="{FF2B5EF4-FFF2-40B4-BE49-F238E27FC236}">
                <a16:creationId xmlns:a16="http://schemas.microsoft.com/office/drawing/2014/main" id="{3B79454A-4352-476B-BD1B-4E9A1446E19C}"/>
              </a:ext>
            </a:extLst>
          </p:cNvPr>
          <p:cNvSpPr/>
          <p:nvPr/>
        </p:nvSpPr>
        <p:spPr>
          <a:xfrm>
            <a:off x="5105400" y="2286000"/>
            <a:ext cx="3364009" cy="1237448"/>
          </a:xfrm>
          <a:prstGeom prst="wedgeRoundRectCallout">
            <a:avLst>
              <a:gd name="adj1" fmla="val -64"/>
              <a:gd name="adj2" fmla="val -46741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400" b="1" dirty="0">
                <a:solidFill>
                  <a:schemeClr val="accent2">
                    <a:lumMod val="50000"/>
                  </a:schemeClr>
                </a:solidFill>
              </a:rPr>
              <a:t>Proč:</a:t>
            </a:r>
          </a:p>
          <a:p>
            <a:pPr marL="285750" indent="-285750">
              <a:buFontTx/>
              <a:buChar char="-"/>
            </a:pP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neupíšu se</a:t>
            </a:r>
          </a:p>
          <a:p>
            <a:pPr marL="285750" indent="-285750">
              <a:buFontTx/>
              <a:buChar char="-"/>
            </a:pP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změna druhu nebo typu</a:t>
            </a:r>
          </a:p>
          <a:p>
            <a:pPr marL="285750" indent="-285750">
              <a:buFontTx/>
              <a:buChar char="-"/>
            </a:pP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rozlišení logicky různých typů</a:t>
            </a:r>
          </a:p>
          <a:p>
            <a:pPr marL="285750" indent="-285750">
              <a:buFontTx/>
              <a:buChar char="-"/>
            </a:pP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čitelnost</a:t>
            </a:r>
          </a:p>
        </p:txBody>
      </p:sp>
      <p:sp>
        <p:nvSpPr>
          <p:cNvPr id="11" name="Rounded Rectangular Callout 15">
            <a:extLst>
              <a:ext uri="{FF2B5EF4-FFF2-40B4-BE49-F238E27FC236}">
                <a16:creationId xmlns:a16="http://schemas.microsoft.com/office/drawing/2014/main" id="{AB14946B-490D-43E2-9130-463CF8B426A0}"/>
              </a:ext>
            </a:extLst>
          </p:cNvPr>
          <p:cNvSpPr/>
          <p:nvPr/>
        </p:nvSpPr>
        <p:spPr>
          <a:xfrm>
            <a:off x="4368007" y="3927988"/>
            <a:ext cx="762444" cy="227034"/>
          </a:xfrm>
          <a:prstGeom prst="wedgeRoundRectCallout">
            <a:avLst>
              <a:gd name="adj1" fmla="val 50290"/>
              <a:gd name="adj2" fmla="val -1024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accent2">
                    <a:lumMod val="50000"/>
                  </a:schemeClr>
                </a:solidFill>
              </a:rPr>
              <a:t>C++11</a:t>
            </a:r>
            <a:endParaRPr lang="cs-CZ" sz="11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712618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P</a:t>
            </a:r>
            <a:r>
              <a:rPr lang="cs-CZ" sz="2800" dirty="0"/>
              <a:t>rá</a:t>
            </a:r>
            <a:r>
              <a:rPr lang="en-US" sz="2800" dirty="0" err="1"/>
              <a:t>ce</a:t>
            </a:r>
            <a:r>
              <a:rPr lang="en-US" sz="2800" dirty="0"/>
              <a:t> s </a:t>
            </a:r>
            <a:r>
              <a:rPr lang="en-US" sz="2800" dirty="0" err="1"/>
              <a:t>kontejnery</a:t>
            </a:r>
            <a:endParaRPr lang="cs-CZ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5944383" y="1942724"/>
            <a:ext cx="2524242" cy="95410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add </a:t>
            </a:r>
            <a:r>
              <a:rPr lang="en-US" sz="1400" dirty="0" err="1"/>
              <a:t>slovo</a:t>
            </a:r>
            <a:r>
              <a:rPr lang="en-US" sz="1400" dirty="0"/>
              <a:t> </a:t>
            </a:r>
            <a:r>
              <a:rPr lang="en-US" sz="1400" dirty="0" err="1"/>
              <a:t>cizi</a:t>
            </a:r>
            <a:endParaRPr lang="en-US" sz="1400" dirty="0"/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del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slovo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cizi</a:t>
            </a: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del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slovo</a:t>
            </a: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1400" dirty="0"/>
              <a:t>find </a:t>
            </a:r>
            <a:r>
              <a:rPr lang="en-US" sz="1400" dirty="0" err="1"/>
              <a:t>slovo</a:t>
            </a:r>
            <a:r>
              <a:rPr lang="cs-CZ" sz="1400" dirty="0"/>
              <a:t> </a:t>
            </a:r>
            <a:r>
              <a:rPr lang="en-US" sz="1400" dirty="0">
                <a:solidFill>
                  <a:srgbClr val="7030A0"/>
                </a:solidFill>
              </a:rPr>
              <a:t>-&gt; </a:t>
            </a:r>
            <a:r>
              <a:rPr lang="en-US" sz="1400" dirty="0" err="1">
                <a:solidFill>
                  <a:srgbClr val="7030A0"/>
                </a:solidFill>
              </a:rPr>
              <a:t>cizi</a:t>
            </a:r>
            <a:r>
              <a:rPr lang="en-US" sz="1400" dirty="0">
                <a:solidFill>
                  <a:srgbClr val="7030A0"/>
                </a:solidFill>
              </a:rPr>
              <a:t> </a:t>
            </a:r>
            <a:r>
              <a:rPr lang="en-US" sz="1400" dirty="0" err="1">
                <a:solidFill>
                  <a:srgbClr val="7030A0"/>
                </a:solidFill>
              </a:rPr>
              <a:t>cizi</a:t>
            </a:r>
            <a:r>
              <a:rPr lang="en-US" sz="1400" dirty="0">
                <a:solidFill>
                  <a:srgbClr val="7030A0"/>
                </a:solidFill>
              </a:rPr>
              <a:t> </a:t>
            </a:r>
            <a:r>
              <a:rPr lang="en-US" sz="1400" dirty="0" err="1">
                <a:solidFill>
                  <a:srgbClr val="7030A0"/>
                </a:solidFill>
              </a:rPr>
              <a:t>cizi</a:t>
            </a:r>
            <a:endParaRPr lang="cs-CZ" sz="1400" dirty="0">
              <a:solidFill>
                <a:srgbClr val="7030A0"/>
              </a:solidFill>
            </a:endParaRPr>
          </a:p>
        </p:txBody>
      </p:sp>
      <p:sp>
        <p:nvSpPr>
          <p:cNvPr id="14" name="Rounded Rectangular Callout 13"/>
          <p:cNvSpPr/>
          <p:nvPr/>
        </p:nvSpPr>
        <p:spPr>
          <a:xfrm>
            <a:off x="495300" y="1946006"/>
            <a:ext cx="5181600" cy="2481414"/>
          </a:xfrm>
          <a:prstGeom prst="wedgeRoundRectCallout">
            <a:avLst>
              <a:gd name="adj1" fmla="val 49960"/>
              <a:gd name="adj2" fmla="val 8645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400" b="1" dirty="0">
                <a:solidFill>
                  <a:schemeClr val="accent2">
                    <a:lumMod val="50000"/>
                  </a:schemeClr>
                </a:solidFill>
              </a:rPr>
              <a:t>Překladový slovník</a:t>
            </a:r>
          </a:p>
          <a:p>
            <a:r>
              <a:rPr lang="cs-CZ" sz="1400" i="1" dirty="0">
                <a:solidFill>
                  <a:schemeClr val="accent2">
                    <a:lumMod val="50000"/>
                  </a:schemeClr>
                </a:solidFill>
              </a:rPr>
              <a:t>(k jednomu slovu může být více překladů)</a:t>
            </a:r>
            <a:endParaRPr lang="en-US" sz="1400" i="1" dirty="0">
              <a:solidFill>
                <a:schemeClr val="accent2">
                  <a:lumMod val="50000"/>
                </a:schemeClr>
              </a:solidFill>
            </a:endParaRPr>
          </a:p>
          <a:p>
            <a:pPr marL="285750" indent="-285750">
              <a:buFontTx/>
              <a:buChar char="-"/>
            </a:pP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p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řidat slovo a jeho překlad(y)</a:t>
            </a:r>
          </a:p>
          <a:p>
            <a:pPr marL="285750" indent="-285750">
              <a:buFontTx/>
              <a:buChar char="-"/>
            </a:pP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odebrat jeden překlad slova</a:t>
            </a:r>
          </a:p>
          <a:p>
            <a:pPr marL="285750" indent="-285750">
              <a:buFontTx/>
              <a:buChar char="-"/>
            </a:pP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odebrat všechny překlady slova</a:t>
            </a:r>
          </a:p>
          <a:p>
            <a:pPr marL="285750" indent="-285750">
              <a:buFontTx/>
              <a:buChar char="-"/>
            </a:pP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nalézt všechny překlady slova</a:t>
            </a:r>
          </a:p>
          <a:p>
            <a:pPr marL="285750" indent="-285750">
              <a:buFontTx/>
              <a:buChar char="-"/>
            </a:pPr>
            <a:r>
              <a:rPr lang="cs-CZ" sz="1400" dirty="0">
                <a:solidFill>
                  <a:srgbClr val="008000"/>
                </a:solidFill>
              </a:rPr>
              <a:t>nalézt všechny překlady slov začínajících prefixem</a:t>
            </a:r>
          </a:p>
          <a:p>
            <a:pPr marL="285750" indent="-285750">
              <a:buFontTx/>
              <a:buChar char="-"/>
            </a:pPr>
            <a:r>
              <a:rPr lang="cs-CZ" sz="1400" dirty="0">
                <a:solidFill>
                  <a:srgbClr val="008000"/>
                </a:solidFill>
              </a:rPr>
              <a:t>nalézt slovo když znáte překlad</a:t>
            </a:r>
          </a:p>
          <a:p>
            <a:r>
              <a:rPr lang="cs-CZ" sz="1400" dirty="0">
                <a:solidFill>
                  <a:schemeClr val="tx1"/>
                </a:solidFill>
              </a:rPr>
              <a:t>POZN.: Použijte kontejnery tak, aby byla implementace efektivní (tj. všechny operace lepší než lineární k celkovému počtu slov v průměrném případě)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939620" y="3039143"/>
            <a:ext cx="2533767" cy="1384995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 err="1"/>
              <a:t>pfind</a:t>
            </a:r>
            <a:r>
              <a:rPr lang="en-US" sz="1400" dirty="0"/>
              <a:t> </a:t>
            </a:r>
            <a:r>
              <a:rPr lang="en-US" sz="1400" dirty="0" err="1"/>
              <a:t>slovo</a:t>
            </a:r>
            <a:r>
              <a:rPr lang="cs-CZ" sz="1400" dirty="0"/>
              <a:t> </a:t>
            </a:r>
            <a:r>
              <a:rPr lang="en-US" sz="1400" dirty="0">
                <a:solidFill>
                  <a:srgbClr val="7030A0"/>
                </a:solidFill>
              </a:rPr>
              <a:t>-&gt; </a:t>
            </a:r>
          </a:p>
          <a:p>
            <a:r>
              <a:rPr lang="en-US" sz="1400" dirty="0" err="1">
                <a:solidFill>
                  <a:srgbClr val="7030A0"/>
                </a:solidFill>
              </a:rPr>
              <a:t>slovoxxx</a:t>
            </a:r>
            <a:r>
              <a:rPr lang="en-US" sz="1400" dirty="0">
                <a:solidFill>
                  <a:srgbClr val="7030A0"/>
                </a:solidFill>
              </a:rPr>
              <a:t> </a:t>
            </a:r>
            <a:r>
              <a:rPr lang="en-US" sz="1400" dirty="0" err="1">
                <a:solidFill>
                  <a:srgbClr val="7030A0"/>
                </a:solidFill>
              </a:rPr>
              <a:t>cizi</a:t>
            </a:r>
            <a:r>
              <a:rPr lang="en-US" sz="1400" dirty="0">
                <a:solidFill>
                  <a:srgbClr val="7030A0"/>
                </a:solidFill>
              </a:rPr>
              <a:t> </a:t>
            </a:r>
            <a:r>
              <a:rPr lang="en-US" sz="1400" dirty="0" err="1">
                <a:solidFill>
                  <a:srgbClr val="7030A0"/>
                </a:solidFill>
              </a:rPr>
              <a:t>cizi</a:t>
            </a:r>
            <a:r>
              <a:rPr lang="en-US" sz="1400" dirty="0">
                <a:solidFill>
                  <a:srgbClr val="7030A0"/>
                </a:solidFill>
              </a:rPr>
              <a:t> </a:t>
            </a:r>
          </a:p>
          <a:p>
            <a:r>
              <a:rPr lang="en-US" sz="1400" dirty="0" err="1">
                <a:solidFill>
                  <a:srgbClr val="7030A0"/>
                </a:solidFill>
              </a:rPr>
              <a:t>slovoyyy</a:t>
            </a:r>
            <a:r>
              <a:rPr lang="en-US" sz="1400" dirty="0">
                <a:solidFill>
                  <a:srgbClr val="7030A0"/>
                </a:solidFill>
              </a:rPr>
              <a:t> </a:t>
            </a:r>
            <a:r>
              <a:rPr lang="en-US" sz="1400" dirty="0" err="1">
                <a:solidFill>
                  <a:srgbClr val="7030A0"/>
                </a:solidFill>
              </a:rPr>
              <a:t>cizi</a:t>
            </a:r>
            <a:endParaRPr lang="en-US" sz="1400" dirty="0">
              <a:solidFill>
                <a:srgbClr val="7030A0"/>
              </a:solidFill>
            </a:endParaRPr>
          </a:p>
          <a:p>
            <a:r>
              <a:rPr lang="en-US" sz="1400" dirty="0" err="1">
                <a:solidFill>
                  <a:srgbClr val="7030A0"/>
                </a:solidFill>
              </a:rPr>
              <a:t>slovozzz</a:t>
            </a:r>
            <a:r>
              <a:rPr lang="en-US" sz="1400" dirty="0">
                <a:solidFill>
                  <a:srgbClr val="7030A0"/>
                </a:solidFill>
              </a:rPr>
              <a:t> </a:t>
            </a:r>
            <a:r>
              <a:rPr lang="en-US" sz="1400" dirty="0" err="1">
                <a:solidFill>
                  <a:srgbClr val="7030A0"/>
                </a:solidFill>
              </a:rPr>
              <a:t>cizi</a:t>
            </a:r>
            <a:r>
              <a:rPr lang="en-US" sz="1400" dirty="0">
                <a:solidFill>
                  <a:srgbClr val="7030A0"/>
                </a:solidFill>
              </a:rPr>
              <a:t> </a:t>
            </a:r>
            <a:r>
              <a:rPr lang="en-US" sz="1400" dirty="0" err="1">
                <a:solidFill>
                  <a:srgbClr val="7030A0"/>
                </a:solidFill>
              </a:rPr>
              <a:t>cizi</a:t>
            </a:r>
            <a:endParaRPr lang="en-US" sz="1400" dirty="0">
              <a:solidFill>
                <a:srgbClr val="7030A0"/>
              </a:solidFill>
            </a:endParaRPr>
          </a:p>
          <a:p>
            <a:endParaRPr lang="en-US" sz="1400" dirty="0"/>
          </a:p>
          <a:p>
            <a:r>
              <a:rPr lang="en-US" sz="1400" dirty="0" err="1"/>
              <a:t>rfind</a:t>
            </a:r>
            <a:r>
              <a:rPr lang="en-US" sz="1400" dirty="0"/>
              <a:t> </a:t>
            </a:r>
            <a:r>
              <a:rPr lang="en-US" sz="1400" dirty="0" err="1"/>
              <a:t>cizi</a:t>
            </a:r>
            <a:r>
              <a:rPr lang="en-US" sz="1400" dirty="0"/>
              <a:t> -&gt; </a:t>
            </a:r>
            <a:r>
              <a:rPr lang="en-US" sz="1400" dirty="0" err="1">
                <a:solidFill>
                  <a:srgbClr val="7030A0"/>
                </a:solidFill>
              </a:rPr>
              <a:t>slovo</a:t>
            </a:r>
            <a:r>
              <a:rPr lang="en-US" sz="1400" dirty="0">
                <a:solidFill>
                  <a:srgbClr val="7030A0"/>
                </a:solidFill>
              </a:rPr>
              <a:t> </a:t>
            </a:r>
            <a:r>
              <a:rPr lang="en-US" sz="1400" dirty="0" err="1">
                <a:solidFill>
                  <a:srgbClr val="7030A0"/>
                </a:solidFill>
              </a:rPr>
              <a:t>slovo</a:t>
            </a:r>
            <a:endParaRPr lang="cs-CZ" sz="1400" dirty="0">
              <a:solidFill>
                <a:srgbClr val="7030A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511ACAA-23FA-459E-90B8-6DE39B3DF90D}"/>
              </a:ext>
            </a:extLst>
          </p:cNvPr>
          <p:cNvSpPr txBox="1"/>
          <p:nvPr/>
        </p:nvSpPr>
        <p:spPr>
          <a:xfrm>
            <a:off x="762000" y="1371600"/>
            <a:ext cx="4648200" cy="4616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cs-CZ" sz="2400" dirty="0" err="1"/>
              <a:t>Re</a:t>
            </a:r>
            <a:r>
              <a:rPr lang="cs-CZ" sz="2400" b="1" dirty="0" err="1"/>
              <a:t>CodEx</a:t>
            </a:r>
            <a:r>
              <a:rPr lang="cs-CZ" sz="2400" dirty="0"/>
              <a:t>: „Překladový slovník“</a:t>
            </a:r>
            <a:endParaRPr lang="en-GB" sz="2400" dirty="0"/>
          </a:p>
        </p:txBody>
      </p:sp>
      <p:sp>
        <p:nvSpPr>
          <p:cNvPr id="18" name="Rounded Rectangular Callout 7">
            <a:extLst>
              <a:ext uri="{FF2B5EF4-FFF2-40B4-BE49-F238E27FC236}">
                <a16:creationId xmlns:a16="http://schemas.microsoft.com/office/drawing/2014/main" id="{84F11788-FBAD-441A-B2F5-F33F74E8B958}"/>
              </a:ext>
            </a:extLst>
          </p:cNvPr>
          <p:cNvSpPr/>
          <p:nvPr/>
        </p:nvSpPr>
        <p:spPr>
          <a:xfrm>
            <a:off x="489488" y="4950270"/>
            <a:ext cx="2570818" cy="457200"/>
          </a:xfrm>
          <a:prstGeom prst="wedgeRoundRectCallout">
            <a:avLst>
              <a:gd name="adj1" fmla="val -50028"/>
              <a:gd name="adj2" fmla="val 8753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 err="1">
                <a:solidFill>
                  <a:schemeClr val="accent2">
                    <a:lumMod val="50000"/>
                  </a:schemeClr>
                </a:solidFill>
              </a:rPr>
              <a:t>getline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(</a:t>
            </a:r>
            <a:r>
              <a:rPr lang="cs-CZ" sz="1400" dirty="0" err="1">
                <a:solidFill>
                  <a:schemeClr val="accent2">
                    <a:lumMod val="50000"/>
                  </a:schemeClr>
                </a:solidFill>
              </a:rPr>
              <a:t>istream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&amp;, </a:t>
            </a:r>
            <a:r>
              <a:rPr lang="cs-CZ" sz="1400" dirty="0" err="1">
                <a:solidFill>
                  <a:schemeClr val="accent2">
                    <a:lumMod val="50000"/>
                  </a:schemeClr>
                </a:solidFill>
              </a:rPr>
              <a:t>string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&amp;)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;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6C397F5-9BFD-4E93-860B-D015A9B27326}"/>
              </a:ext>
            </a:extLst>
          </p:cNvPr>
          <p:cNvSpPr txBox="1"/>
          <p:nvPr/>
        </p:nvSpPr>
        <p:spPr>
          <a:xfrm>
            <a:off x="3657600" y="4963180"/>
            <a:ext cx="1076455" cy="523220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string s;</a:t>
            </a:r>
          </a:p>
          <a:p>
            <a:r>
              <a:rPr lang="cs-CZ" sz="1400" dirty="0"/>
              <a:t>cin </a:t>
            </a:r>
            <a:r>
              <a:rPr lang="en-US" sz="1400" dirty="0"/>
              <a:t>&gt;&gt; s;</a:t>
            </a:r>
          </a:p>
        </p:txBody>
      </p:sp>
      <p:sp>
        <p:nvSpPr>
          <p:cNvPr id="21" name="Rounded Rectangular Callout 11">
            <a:extLst>
              <a:ext uri="{FF2B5EF4-FFF2-40B4-BE49-F238E27FC236}">
                <a16:creationId xmlns:a16="http://schemas.microsoft.com/office/drawing/2014/main" id="{B8F372CA-F836-492B-AFC9-3BF6FEC68CF7}"/>
              </a:ext>
            </a:extLst>
          </p:cNvPr>
          <p:cNvSpPr/>
          <p:nvPr/>
        </p:nvSpPr>
        <p:spPr>
          <a:xfrm>
            <a:off x="4734054" y="5643772"/>
            <a:ext cx="1981199" cy="838198"/>
          </a:xfrm>
          <a:prstGeom prst="wedgeRoundRectCallout">
            <a:avLst>
              <a:gd name="adj1" fmla="val -56016"/>
              <a:gd name="adj2" fmla="val -84191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jednoduch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é načtení jednoho 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'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slova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'</a:t>
            </a:r>
          </a:p>
          <a:p>
            <a:pPr algn="ctr"/>
            <a:r>
              <a:rPr lang="cs-CZ" sz="1400" i="1" dirty="0">
                <a:solidFill>
                  <a:schemeClr val="accent2">
                    <a:lumMod val="50000"/>
                  </a:schemeClr>
                </a:solidFill>
              </a:rPr>
              <a:t>z</a:t>
            </a:r>
            <a:r>
              <a:rPr lang="en-US" sz="1400" i="1" dirty="0" err="1">
                <a:solidFill>
                  <a:schemeClr val="accent2">
                    <a:lumMod val="50000"/>
                  </a:schemeClr>
                </a:solidFill>
              </a:rPr>
              <a:t>kontrol</a:t>
            </a:r>
            <a:r>
              <a:rPr lang="cs-CZ" sz="1400" i="1" dirty="0">
                <a:solidFill>
                  <a:schemeClr val="accent2">
                    <a:lumMod val="50000"/>
                  </a:schemeClr>
                </a:solidFill>
              </a:rPr>
              <a:t>ovat</a:t>
            </a:r>
            <a:r>
              <a:rPr lang="en-US" sz="1400" i="1" dirty="0">
                <a:solidFill>
                  <a:schemeClr val="accent2">
                    <a:lumMod val="50000"/>
                  </a:schemeClr>
                </a:solidFill>
              </a:rPr>
              <a:t>!</a:t>
            </a:r>
            <a:endParaRPr lang="cs-CZ" sz="1400" i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319388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C136FF2-33FB-4691-A68A-BDCB5F1A95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6. cvičení:</a:t>
            </a:r>
            <a:br>
              <a:rPr lang="cs-CZ" dirty="0"/>
            </a:br>
            <a:r>
              <a:rPr lang="cs-CZ" dirty="0"/>
              <a:t>Složitost operací, třídění</a:t>
            </a:r>
            <a:endParaRPr lang="en-GB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BFBA8AA-9A40-4A9E-A748-E10E0420EA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13. 11. 2019</a:t>
            </a:r>
          </a:p>
        </p:txBody>
      </p:sp>
    </p:spTree>
    <p:extLst>
      <p:ext uri="{BB962C8B-B14F-4D97-AF65-F5344CB8AC3E}">
        <p14:creationId xmlns:p14="http://schemas.microsoft.com/office/powerpoint/2010/main" val="331421166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6EAC5C4-1359-45FA-8791-4B1FF20395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b="1" dirty="0"/>
              <a:t>Nepoužívat sekvenční prohledávání na asociativních kontejnerech, pokud můžu použít </a:t>
            </a:r>
            <a:r>
              <a:rPr lang="cs-CZ" b="1" dirty="0" err="1"/>
              <a:t>find</a:t>
            </a:r>
            <a:r>
              <a:rPr lang="cs-CZ" b="1" dirty="0"/>
              <a:t>()</a:t>
            </a:r>
          </a:p>
          <a:p>
            <a:pPr lvl="1"/>
            <a:endParaRPr lang="cs-CZ" dirty="0"/>
          </a:p>
          <a:p>
            <a:r>
              <a:rPr lang="cs-CZ" dirty="0"/>
              <a:t>Dopředný překlad a hledání – vhodné:</a:t>
            </a:r>
          </a:p>
          <a:p>
            <a:pPr lvl="1"/>
            <a:r>
              <a:rPr lang="cs-CZ" dirty="0"/>
              <a:t>map&lt;</a:t>
            </a:r>
            <a:r>
              <a:rPr lang="cs-CZ" dirty="0" err="1"/>
              <a:t>string</a:t>
            </a:r>
            <a:r>
              <a:rPr lang="cs-CZ" dirty="0"/>
              <a:t>, </a:t>
            </a:r>
            <a:r>
              <a:rPr lang="cs-CZ" dirty="0" err="1"/>
              <a:t>vector</a:t>
            </a:r>
            <a:r>
              <a:rPr lang="cs-CZ" dirty="0"/>
              <a:t>&lt;</a:t>
            </a:r>
            <a:r>
              <a:rPr lang="cs-CZ" dirty="0" err="1"/>
              <a:t>string</a:t>
            </a:r>
            <a:r>
              <a:rPr lang="cs-CZ" dirty="0"/>
              <a:t>&gt;&gt;</a:t>
            </a:r>
          </a:p>
          <a:p>
            <a:pPr lvl="1"/>
            <a:r>
              <a:rPr lang="cs-CZ" dirty="0" err="1"/>
              <a:t>multimap</a:t>
            </a:r>
            <a:r>
              <a:rPr lang="cs-CZ" dirty="0"/>
              <a:t>&lt;</a:t>
            </a:r>
            <a:r>
              <a:rPr lang="cs-CZ" dirty="0" err="1"/>
              <a:t>string</a:t>
            </a:r>
            <a:r>
              <a:rPr lang="cs-CZ" dirty="0"/>
              <a:t>, </a:t>
            </a:r>
            <a:r>
              <a:rPr lang="cs-CZ" dirty="0" err="1"/>
              <a:t>string</a:t>
            </a:r>
            <a:r>
              <a:rPr lang="cs-CZ" dirty="0"/>
              <a:t>&gt;</a:t>
            </a:r>
          </a:p>
          <a:p>
            <a:pPr lvl="1"/>
            <a:endParaRPr lang="cs-CZ" dirty="0"/>
          </a:p>
          <a:p>
            <a:r>
              <a:rPr lang="cs-CZ" b="1" dirty="0"/>
              <a:t>Efektivní </a:t>
            </a:r>
            <a:r>
              <a:rPr lang="cs-CZ" b="1" dirty="0" err="1"/>
              <a:t>rfind</a:t>
            </a:r>
            <a:r>
              <a:rPr lang="cs-CZ" b="1" dirty="0"/>
              <a:t> nešlo udělat bez druhé mapy se zpětným překladem, např.:</a:t>
            </a:r>
          </a:p>
          <a:p>
            <a:pPr lvl="1"/>
            <a:r>
              <a:rPr lang="cs-CZ" dirty="0"/>
              <a:t>map&lt;</a:t>
            </a:r>
            <a:r>
              <a:rPr lang="cs-CZ" dirty="0" err="1"/>
              <a:t>string</a:t>
            </a:r>
            <a:r>
              <a:rPr lang="cs-CZ" dirty="0"/>
              <a:t>, set&lt;</a:t>
            </a:r>
            <a:r>
              <a:rPr lang="cs-CZ" dirty="0" err="1"/>
              <a:t>string</a:t>
            </a:r>
            <a:r>
              <a:rPr lang="cs-CZ" dirty="0"/>
              <a:t>&gt;&gt;</a:t>
            </a:r>
            <a:endParaRPr lang="cs-CZ" b="1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10250CF-1F38-4E87-BF30-191753EF6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Poznatky z úlohy „Překladový slovník“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039749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9D36739-3C13-4393-89A9-9F09CEE510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 err="1"/>
              <a:t>Parsování</a:t>
            </a:r>
            <a:r>
              <a:rPr lang="cs-CZ" dirty="0"/>
              <a:t> lze mnohdy zjednodušit použitím </a:t>
            </a:r>
            <a:r>
              <a:rPr lang="cs-CZ" dirty="0" err="1"/>
              <a:t>getline</a:t>
            </a:r>
            <a:r>
              <a:rPr lang="cs-CZ" dirty="0"/>
              <a:t>() a </a:t>
            </a:r>
            <a:r>
              <a:rPr lang="cs-CZ" dirty="0" err="1"/>
              <a:t>stringstream</a:t>
            </a:r>
            <a:r>
              <a:rPr lang="cs-CZ" dirty="0"/>
              <a:t> &gt;&gt; </a:t>
            </a:r>
            <a:r>
              <a:rPr lang="cs-CZ" dirty="0" err="1"/>
              <a:t>string</a:t>
            </a:r>
            <a:endParaRPr lang="cs-CZ" dirty="0"/>
          </a:p>
          <a:p>
            <a:pPr lvl="1"/>
            <a:r>
              <a:rPr lang="cs-CZ" dirty="0"/>
              <a:t>Buď rozsekat do </a:t>
            </a:r>
            <a:r>
              <a:rPr lang="cs-CZ" dirty="0" err="1"/>
              <a:t>vectoru</a:t>
            </a:r>
            <a:r>
              <a:rPr lang="cs-CZ" dirty="0"/>
              <a:t>, nebo tahat postupně</a:t>
            </a:r>
          </a:p>
          <a:p>
            <a:endParaRPr lang="cs-CZ" dirty="0"/>
          </a:p>
          <a:p>
            <a:r>
              <a:rPr lang="cs-CZ" dirty="0"/>
              <a:t>Pozor na mazání položek z kontejneru, kterým aktuálně iteruji</a:t>
            </a:r>
          </a:p>
          <a:p>
            <a:endParaRPr lang="cs-CZ" dirty="0"/>
          </a:p>
          <a:p>
            <a:r>
              <a:rPr lang="cs-CZ" dirty="0"/>
              <a:t>Pozor na předávání hodnotou ve </a:t>
            </a:r>
            <a:r>
              <a:rPr lang="cs-CZ" dirty="0" err="1"/>
              <a:t>for</a:t>
            </a:r>
            <a:r>
              <a:rPr lang="cs-CZ" dirty="0"/>
              <a:t> (auto t : c)</a:t>
            </a:r>
          </a:p>
          <a:p>
            <a:endParaRPr lang="cs-CZ" dirty="0"/>
          </a:p>
          <a:p>
            <a:r>
              <a:rPr lang="cs-CZ" b="1" dirty="0"/>
              <a:t>Zkontroluji ještě za týden, můžete odevzdat nová řešení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B3F0E20-2D81-4680-8B15-E7CFF35B1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Poznatky z úlohy „Překladový slovník“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262888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/>
              <a:t>Slo</a:t>
            </a:r>
            <a:r>
              <a:rPr lang="cs-CZ" sz="2800"/>
              <a:t>žitost operací</a:t>
            </a:r>
          </a:p>
        </p:txBody>
      </p:sp>
      <p:graphicFrame>
        <p:nvGraphicFramePr>
          <p:cNvPr id="8326" name="Group 13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0245809"/>
              </p:ext>
            </p:extLst>
          </p:nvPr>
        </p:nvGraphicFramePr>
        <p:xfrm>
          <a:off x="457200" y="1066800"/>
          <a:ext cx="8435975" cy="4378008"/>
        </p:xfrm>
        <a:graphic>
          <a:graphicData uri="http://schemas.openxmlformats.org/drawingml/2006/table">
            <a:tbl>
              <a:tblPr/>
              <a:tblGrid>
                <a:gridCol w="946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53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6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6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049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065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587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složitost</a:t>
                      </a:r>
                      <a:r>
                        <a:rPr kumimoji="0" lang="en-US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cs-CZ" sz="14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cs-CZ" sz="1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řidání </a:t>
                      </a:r>
                      <a:r>
                        <a:rPr kumimoji="0" lang="en-US" sz="1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</a:t>
                      </a:r>
                      <a:r>
                        <a:rPr kumimoji="0" lang="cs-CZ" sz="1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odebrání na začátku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cs-CZ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řídání </a:t>
                      </a:r>
                      <a:r>
                        <a:rPr kumimoji="0" lang="en-US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</a:t>
                      </a:r>
                      <a:r>
                        <a:rPr kumimoji="0" lang="cs-CZ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odebrání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 </a:t>
                      </a:r>
                      <a:r>
                        <a:rPr kumimoji="0" lang="en-US" sz="1400" b="1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en-US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-t</a:t>
                      </a:r>
                      <a:r>
                        <a:rPr kumimoji="0" lang="cs-CZ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é pozici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cs-CZ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řídání </a:t>
                      </a:r>
                      <a:r>
                        <a:rPr kumimoji="0" lang="en-US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</a:t>
                      </a:r>
                      <a:r>
                        <a:rPr kumimoji="0" lang="cs-CZ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odebrání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 prvků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cs-CZ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řídání </a:t>
                      </a:r>
                      <a:r>
                        <a:rPr kumimoji="0" lang="en-US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</a:t>
                      </a:r>
                      <a:r>
                        <a:rPr kumimoji="0" lang="cs-CZ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odebrání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</a:t>
                      </a:r>
                      <a:r>
                        <a:rPr kumimoji="0" lang="en-US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400" b="1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konci</a:t>
                      </a:r>
                      <a:endParaRPr kumimoji="0" lang="cs-CZ" sz="14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nalezení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i-tého prvku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0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funkce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pu</a:t>
                      </a: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sh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_front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pop_front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insert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erase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insert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erase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push</a:t>
                      </a:r>
                      <a:r>
                        <a:rPr kumimoji="0" lang="en-US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_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back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pop</a:t>
                      </a: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_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back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begin()</a:t>
                      </a: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+</a:t>
                      </a: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[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]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39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list</a:t>
                      </a: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</a:rPr>
                        <a:t>konst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konst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m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kumimoji="0" lang="cs-CZ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konst</a:t>
                      </a:r>
                      <a:b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splice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v </a:t>
                      </a: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někt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případech</a:t>
                      </a:r>
                      <a:endParaRPr kumimoji="0" lang="cs-CZ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konst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neex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24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deque</a:t>
                      </a: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konst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min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(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n - i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)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m +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min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(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n - i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)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konst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konst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vector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neex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n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 - i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m + n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 -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i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konst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konst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85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asocia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tivní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ln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 klicem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  <a:b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ln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 klicem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ln + 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ln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nalezení podle hodnoty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ln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85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unsorted</a:t>
                      </a: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konst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konst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m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konst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konst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Můj první C++ program	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52600" y="1932235"/>
            <a:ext cx="5638800" cy="2246769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7030A0"/>
                </a:solidFill>
              </a:rPr>
              <a:t>#</a:t>
            </a:r>
            <a:r>
              <a:rPr lang="cs-CZ" sz="2000" b="1" dirty="0">
                <a:solidFill>
                  <a:srgbClr val="7030A0"/>
                </a:solidFill>
              </a:rPr>
              <a:t>include </a:t>
            </a:r>
            <a:r>
              <a:rPr lang="en-US" sz="2000" b="1" dirty="0">
                <a:solidFill>
                  <a:srgbClr val="7030A0"/>
                </a:solidFill>
              </a:rPr>
              <a:t>&lt;</a:t>
            </a:r>
            <a:r>
              <a:rPr lang="en-US" sz="2000" b="1" dirty="0" err="1">
                <a:solidFill>
                  <a:srgbClr val="FC1021"/>
                </a:solidFill>
              </a:rPr>
              <a:t>iostream</a:t>
            </a:r>
            <a:r>
              <a:rPr lang="en-US" sz="2000" b="1" dirty="0">
                <a:solidFill>
                  <a:srgbClr val="7030A0"/>
                </a:solidFill>
              </a:rPr>
              <a:t>&gt;</a:t>
            </a:r>
          </a:p>
          <a:p>
            <a:endParaRPr lang="cs-CZ" sz="2000" b="1" dirty="0"/>
          </a:p>
          <a:p>
            <a:r>
              <a:rPr lang="cs-CZ" sz="2000" b="1" dirty="0">
                <a:solidFill>
                  <a:srgbClr val="00B050"/>
                </a:solidFill>
              </a:rPr>
              <a:t>int</a:t>
            </a:r>
            <a:r>
              <a:rPr lang="cs-CZ" sz="2000" b="1" dirty="0"/>
              <a:t> main()</a:t>
            </a:r>
          </a:p>
          <a:p>
            <a:r>
              <a:rPr lang="cs-CZ" sz="2000" b="1" dirty="0">
                <a:solidFill>
                  <a:schemeClr val="accent6">
                    <a:lumMod val="75000"/>
                  </a:schemeClr>
                </a:solidFill>
              </a:rPr>
              <a:t>{</a:t>
            </a:r>
          </a:p>
          <a:p>
            <a:r>
              <a:rPr lang="en-US" sz="2000" b="1" dirty="0"/>
              <a:t>    </a:t>
            </a:r>
            <a:r>
              <a:rPr lang="en-US" sz="2000" b="1" dirty="0">
                <a:solidFill>
                  <a:srgbClr val="FF9900"/>
                </a:solidFill>
              </a:rPr>
              <a:t>std::</a:t>
            </a:r>
            <a:r>
              <a:rPr lang="cs-CZ" sz="2000" b="1" dirty="0">
                <a:solidFill>
                  <a:srgbClr val="FC1021"/>
                </a:solidFill>
              </a:rPr>
              <a:t>cout </a:t>
            </a:r>
            <a:r>
              <a:rPr lang="cs-CZ" sz="2000" b="1" dirty="0">
                <a:solidFill>
                  <a:schemeClr val="accent2">
                    <a:lumMod val="50000"/>
                  </a:schemeClr>
                </a:solidFill>
              </a:rPr>
              <a:t>&lt;&lt;</a:t>
            </a:r>
            <a:r>
              <a:rPr lang="cs-CZ" sz="2000" b="1" dirty="0"/>
              <a:t> </a:t>
            </a:r>
            <a:r>
              <a:rPr lang="cs-CZ" sz="2000" b="1" dirty="0">
                <a:solidFill>
                  <a:srgbClr val="0000FF"/>
                </a:solidFill>
              </a:rPr>
              <a:t>"</a:t>
            </a:r>
            <a:r>
              <a:rPr lang="en-US" sz="2000" b="1" dirty="0">
                <a:solidFill>
                  <a:srgbClr val="0000FF"/>
                </a:solidFill>
              </a:rPr>
              <a:t>Hello </a:t>
            </a:r>
            <a:r>
              <a:rPr lang="cs-CZ" sz="2000" b="1" dirty="0">
                <a:solidFill>
                  <a:srgbClr val="0000FF"/>
                </a:solidFill>
              </a:rPr>
              <a:t>W</a:t>
            </a:r>
            <a:r>
              <a:rPr lang="en-US" sz="2000" b="1" dirty="0" err="1">
                <a:solidFill>
                  <a:srgbClr val="0000FF"/>
                </a:solidFill>
              </a:rPr>
              <a:t>orld</a:t>
            </a:r>
            <a:r>
              <a:rPr lang="cs-CZ" sz="2000" b="1" dirty="0">
                <a:solidFill>
                  <a:srgbClr val="0000FF"/>
                </a:solidFill>
              </a:rPr>
              <a:t>" </a:t>
            </a:r>
            <a:r>
              <a:rPr lang="cs-CZ" sz="2000" b="1" dirty="0">
                <a:solidFill>
                  <a:schemeClr val="accent2">
                    <a:lumMod val="50000"/>
                  </a:schemeClr>
                </a:solidFill>
              </a:rPr>
              <a:t>&lt;&lt;</a:t>
            </a:r>
            <a:r>
              <a:rPr lang="cs-CZ" sz="2000" b="1" dirty="0"/>
              <a:t> </a:t>
            </a:r>
            <a:r>
              <a:rPr lang="en-US" sz="2000" b="1" dirty="0" err="1">
                <a:solidFill>
                  <a:srgbClr val="FF9900"/>
                </a:solidFill>
              </a:rPr>
              <a:t>std</a:t>
            </a:r>
            <a:r>
              <a:rPr lang="en-US" sz="2000" b="1" dirty="0">
                <a:solidFill>
                  <a:srgbClr val="FF9900"/>
                </a:solidFill>
              </a:rPr>
              <a:t>::</a:t>
            </a:r>
            <a:r>
              <a:rPr lang="cs-CZ" sz="2000" b="1" dirty="0">
                <a:solidFill>
                  <a:srgbClr val="FC1021"/>
                </a:solidFill>
              </a:rPr>
              <a:t>endl</a:t>
            </a:r>
            <a:r>
              <a:rPr lang="cs-CZ" sz="2000" b="1" dirty="0"/>
              <a:t>;</a:t>
            </a:r>
          </a:p>
          <a:p>
            <a:r>
              <a:rPr lang="cs-CZ" sz="2000" b="1" dirty="0">
                <a:solidFill>
                  <a:srgbClr val="00B050"/>
                </a:solidFill>
              </a:rPr>
              <a:t>    </a:t>
            </a:r>
            <a:r>
              <a:rPr lang="cs-CZ" sz="2000" b="1" dirty="0">
                <a:solidFill>
                  <a:srgbClr val="008000"/>
                </a:solidFill>
              </a:rPr>
              <a:t>return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en-US" sz="2000" b="1" dirty="0">
                <a:solidFill>
                  <a:srgbClr val="00B050"/>
                </a:solidFill>
              </a:rPr>
              <a:t>0</a:t>
            </a:r>
            <a:r>
              <a:rPr lang="cs-CZ" sz="2000" b="1" dirty="0">
                <a:solidFill>
                  <a:srgbClr val="00B050"/>
                </a:solidFill>
              </a:rPr>
              <a:t>;</a:t>
            </a:r>
          </a:p>
          <a:p>
            <a:r>
              <a:rPr lang="cs-CZ" sz="2000" b="1" dirty="0">
                <a:solidFill>
                  <a:schemeClr val="accent6">
                    <a:lumMod val="75000"/>
                  </a:schemeClr>
                </a:solidFill>
              </a:rPr>
              <a:t>} </a:t>
            </a:r>
          </a:p>
        </p:txBody>
      </p:sp>
      <p:sp>
        <p:nvSpPr>
          <p:cNvPr id="4" name="Rounded Rectangular Callout 3">
            <a:extLst>
              <a:ext uri="{FF2B5EF4-FFF2-40B4-BE49-F238E27FC236}">
                <a16:creationId xmlns:a16="http://schemas.microsoft.com/office/drawing/2014/main" id="{B3E1778A-FAEA-4BF8-9EF5-DBF11791ACDD}"/>
              </a:ext>
            </a:extLst>
          </p:cNvPr>
          <p:cNvSpPr/>
          <p:nvPr/>
        </p:nvSpPr>
        <p:spPr>
          <a:xfrm>
            <a:off x="3276600" y="5044439"/>
            <a:ext cx="2590800" cy="457200"/>
          </a:xfrm>
          <a:prstGeom prst="wedgeRoundRectCallout">
            <a:avLst>
              <a:gd name="adj1" fmla="val -50028"/>
              <a:gd name="adj2" fmla="val 8753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www.cppreference.com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dirty="0"/>
              <a:t>P</a:t>
            </a:r>
            <a:r>
              <a:rPr lang="cs-CZ" sz="2800" dirty="0" err="1"/>
              <a:t>říklady</a:t>
            </a:r>
            <a:endParaRPr lang="en-US" sz="2800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8686800" cy="5867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1800" dirty="0" err="1"/>
              <a:t>prolezen</a:t>
            </a:r>
            <a:r>
              <a:rPr lang="cs-CZ" sz="1800" dirty="0"/>
              <a:t>í</a:t>
            </a:r>
            <a:r>
              <a:rPr lang="en-US" sz="1800" dirty="0"/>
              <a:t> pole </a:t>
            </a:r>
            <a:r>
              <a:rPr lang="en-US" sz="1800" dirty="0" err="1"/>
              <a:t>dopředu</a:t>
            </a:r>
            <a:endParaRPr lang="en-US" sz="1800" dirty="0"/>
          </a:p>
          <a:p>
            <a:pPr eaLnBrk="1" hangingPunct="1">
              <a:buFontTx/>
              <a:buNone/>
            </a:pPr>
            <a:endParaRPr lang="en-US" sz="1800" dirty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endParaRPr lang="en-US" sz="1800" dirty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endParaRPr lang="en-US" sz="1800" dirty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endParaRPr lang="en-US" sz="1800" dirty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endParaRPr lang="en-US" sz="1800" dirty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US" sz="1800" dirty="0" err="1"/>
              <a:t>pozpátku</a:t>
            </a:r>
            <a:endParaRPr lang="en-US" sz="1800" dirty="0"/>
          </a:p>
          <a:p>
            <a:pPr eaLnBrk="1" hangingPunct="1">
              <a:buFontTx/>
              <a:buNone/>
            </a:pPr>
            <a:endParaRPr lang="en-US" sz="1800" dirty="0"/>
          </a:p>
          <a:p>
            <a:pPr eaLnBrk="1" hangingPunct="1">
              <a:buFontTx/>
              <a:buNone/>
            </a:pPr>
            <a:endParaRPr lang="en-US" sz="1800" dirty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endParaRPr lang="en-US" sz="1800" dirty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endParaRPr lang="en-US" sz="1800" dirty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endParaRPr lang="en-US" sz="1800" dirty="0"/>
          </a:p>
          <a:p>
            <a:pPr eaLnBrk="1" hangingPunct="1">
              <a:buFontTx/>
              <a:buNone/>
            </a:pPr>
            <a:r>
              <a:rPr lang="cs-CZ" sz="1800" dirty="0"/>
              <a:t>úkol:</a:t>
            </a:r>
            <a:endParaRPr lang="en-US" sz="1800" dirty="0"/>
          </a:p>
          <a:p>
            <a:pPr eaLnBrk="1" hangingPunct="1">
              <a:buFontTx/>
              <a:buNone/>
            </a:pPr>
            <a:r>
              <a:rPr lang="cs-CZ" sz="1800" dirty="0"/>
              <a:t>načíst </a:t>
            </a:r>
            <a:r>
              <a:rPr lang="en-US" sz="1800" dirty="0"/>
              <a:t>z </a:t>
            </a:r>
            <a:r>
              <a:rPr lang="en-US" sz="1800" dirty="0" err="1"/>
              <a:t>cin</a:t>
            </a:r>
            <a:r>
              <a:rPr lang="en-US" sz="1800" dirty="0"/>
              <a:t> a </a:t>
            </a:r>
            <a:r>
              <a:rPr lang="en-US" sz="1800" dirty="0" err="1"/>
              <a:t>vypsat</a:t>
            </a:r>
            <a:r>
              <a:rPr lang="en-US" sz="1800" dirty="0"/>
              <a:t> </a:t>
            </a:r>
            <a:r>
              <a:rPr lang="en-US" sz="1800" dirty="0" err="1"/>
              <a:t>odzadu</a:t>
            </a:r>
            <a:r>
              <a:rPr lang="en-US" sz="1800" dirty="0"/>
              <a:t> po </a:t>
            </a:r>
            <a:r>
              <a:rPr lang="en-US" sz="1800" dirty="0" err="1"/>
              <a:t>dvou</a:t>
            </a:r>
            <a:r>
              <a:rPr lang="en-US" sz="1800" dirty="0"/>
              <a:t>, </a:t>
            </a:r>
            <a:r>
              <a:rPr lang="en-US" sz="1800" dirty="0" err="1"/>
              <a:t>pak</a:t>
            </a:r>
            <a:r>
              <a:rPr lang="en-US" sz="1800" dirty="0"/>
              <a:t> </a:t>
            </a:r>
            <a:r>
              <a:rPr lang="en-US" sz="1800" dirty="0" err="1"/>
              <a:t>zase</a:t>
            </a:r>
            <a:r>
              <a:rPr lang="en-US" sz="1800" dirty="0"/>
              <a:t> </a:t>
            </a:r>
            <a:r>
              <a:rPr lang="en-US" sz="1800" dirty="0" err="1"/>
              <a:t>zepředu</a:t>
            </a:r>
            <a:endParaRPr lang="cs-CZ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1371600"/>
            <a:ext cx="3429000" cy="1169551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vector&lt;int&gt; v;</a:t>
            </a:r>
          </a:p>
          <a:p>
            <a:r>
              <a:rPr lang="cs-CZ" sz="1400" dirty="0"/>
              <a:t>...</a:t>
            </a:r>
          </a:p>
          <a:p>
            <a:r>
              <a:rPr lang="cs-CZ" sz="1400" dirty="0"/>
              <a:t>vector&lt;int&gt;::</a:t>
            </a:r>
            <a:r>
              <a:rPr lang="en-US" sz="1400" dirty="0"/>
              <a:t>const_</a:t>
            </a:r>
            <a:r>
              <a:rPr lang="cs-CZ" sz="1400" dirty="0"/>
              <a:t>iterator i;</a:t>
            </a:r>
          </a:p>
          <a:p>
            <a:r>
              <a:rPr lang="cs-CZ" sz="1400" dirty="0"/>
              <a:t>for( i = v.begin(); i != v.end(); ++i)</a:t>
            </a:r>
          </a:p>
          <a:p>
            <a:r>
              <a:rPr lang="en-US" sz="1400" dirty="0"/>
              <a:t>  </a:t>
            </a:r>
            <a:r>
              <a:rPr lang="cs-CZ" sz="1400" dirty="0"/>
              <a:t>cout &lt;&lt; *i &lt;&lt; " ";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3400" y="3352800"/>
            <a:ext cx="3429000" cy="738664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vector&lt;int&gt;::reverse_iterator i;</a:t>
            </a:r>
          </a:p>
          <a:p>
            <a:r>
              <a:rPr lang="cs-CZ" sz="1400" dirty="0"/>
              <a:t>for( i = v.rbegin(); i != v.rend(); </a:t>
            </a:r>
            <a:r>
              <a:rPr lang="en-US" sz="1400" dirty="0"/>
              <a:t>++</a:t>
            </a:r>
            <a:r>
              <a:rPr lang="cs-CZ" sz="1400" dirty="0"/>
              <a:t>i)</a:t>
            </a:r>
          </a:p>
          <a:p>
            <a:r>
              <a:rPr lang="en-US" sz="1400" dirty="0"/>
              <a:t>  </a:t>
            </a:r>
            <a:r>
              <a:rPr lang="cs-CZ" sz="1400" dirty="0"/>
              <a:t>cout &lt;&lt; *i &lt;&lt; " ";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47800" y="5562600"/>
            <a:ext cx="2857500" cy="30777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1 2 3 4 5 6 7  </a:t>
            </a:r>
            <a:r>
              <a:rPr lang="en-US" sz="1400" dirty="0">
                <a:sym typeface="Wingdings"/>
              </a:rPr>
              <a:t> </a:t>
            </a:r>
            <a:r>
              <a:rPr lang="en-US" sz="1400" dirty="0"/>
              <a:t> </a:t>
            </a:r>
            <a:r>
              <a:rPr lang="cs-CZ" sz="1400" dirty="0"/>
              <a:t>7 5 3 1 2 4 6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89B671B-F193-4DEF-B1F2-0E909076C0FF}"/>
              </a:ext>
            </a:extLst>
          </p:cNvPr>
          <p:cNvSpPr txBox="1"/>
          <p:nvPr/>
        </p:nvSpPr>
        <p:spPr>
          <a:xfrm>
            <a:off x="4114800" y="6057156"/>
            <a:ext cx="4648200" cy="4616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cs-CZ" sz="2400" dirty="0" err="1"/>
              <a:t>Re</a:t>
            </a:r>
            <a:r>
              <a:rPr lang="cs-CZ" sz="2400" b="1" dirty="0" err="1"/>
              <a:t>CodEx</a:t>
            </a:r>
            <a:r>
              <a:rPr lang="cs-CZ" sz="2400" dirty="0"/>
              <a:t>: „Odzadu a zepředu“</a:t>
            </a:r>
            <a:endParaRPr lang="en-GB" sz="2400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724400" y="762000"/>
            <a:ext cx="3962400" cy="3657600"/>
          </a:xfrm>
        </p:spPr>
        <p:txBody>
          <a:bodyPr/>
          <a:lstStyle/>
          <a:p>
            <a:endParaRPr lang="en-US" dirty="0"/>
          </a:p>
          <a:p>
            <a:r>
              <a:rPr lang="cs-CZ" sz="2400" dirty="0"/>
              <a:t>opatrně</a:t>
            </a:r>
          </a:p>
          <a:p>
            <a:pPr lvl="1"/>
            <a:r>
              <a:rPr lang="cs-CZ" sz="2000" dirty="0"/>
              <a:t>pozor na korektnost</a:t>
            </a:r>
          </a:p>
          <a:p>
            <a:endParaRPr lang="en-US" sz="2400" dirty="0"/>
          </a:p>
          <a:p>
            <a:r>
              <a:rPr lang="cs-CZ" sz="2400" dirty="0"/>
              <a:t>inteligentnější řešení</a:t>
            </a:r>
          </a:p>
          <a:p>
            <a:pPr lvl="1"/>
            <a:r>
              <a:rPr lang="cs-CZ" sz="2000" dirty="0"/>
              <a:t>rovnou při čtení rozhazovat na strany</a:t>
            </a:r>
          </a:p>
          <a:p>
            <a:pPr lvl="1"/>
            <a:r>
              <a:rPr lang="cs-CZ" sz="2000" dirty="0"/>
              <a:t>deque</a:t>
            </a:r>
            <a:r>
              <a:rPr lang="en-US" sz="2000" dirty="0"/>
              <a:t> (</a:t>
            </a:r>
            <a:r>
              <a:rPr lang="en-US" sz="2000" dirty="0" err="1"/>
              <a:t>nebo</a:t>
            </a:r>
            <a:r>
              <a:rPr lang="en-US" sz="2000" dirty="0"/>
              <a:t> list)</a:t>
            </a:r>
            <a:endParaRPr lang="cs-CZ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Odzadu a zase zepředu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3400" y="1066800"/>
            <a:ext cx="3810000" cy="4708981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200" dirty="0"/>
              <a:t>void vypis( vector&lt;int&gt; &amp; v)</a:t>
            </a:r>
          </a:p>
          <a:p>
            <a:r>
              <a:rPr lang="cs-CZ" sz="1200" dirty="0"/>
              <a:t>{  vector&lt;int&gt;::const</a:t>
            </a:r>
            <a:r>
              <a:rPr lang="en-US" sz="1200" dirty="0"/>
              <a:t>_</a:t>
            </a:r>
            <a:r>
              <a:rPr lang="cs-CZ" sz="1200" dirty="0"/>
              <a:t>iterator i;</a:t>
            </a:r>
          </a:p>
          <a:p>
            <a:r>
              <a:rPr lang="cs-CZ" sz="1200" dirty="0"/>
              <a:t>   i = v.end();</a:t>
            </a:r>
          </a:p>
          <a:p>
            <a:r>
              <a:rPr lang="cs-CZ" sz="1200" dirty="0"/>
              <a:t>   if( i == v.begin())</a:t>
            </a:r>
          </a:p>
          <a:p>
            <a:r>
              <a:rPr lang="cs-CZ" sz="1200" dirty="0"/>
              <a:t>      return;</a:t>
            </a:r>
          </a:p>
          <a:p>
            <a:r>
              <a:rPr lang="cs-CZ" sz="1200" dirty="0"/>
              <a:t>   --i;</a:t>
            </a:r>
          </a:p>
          <a:p>
            <a:r>
              <a:rPr lang="cs-CZ" sz="1200" dirty="0"/>
              <a:t> </a:t>
            </a:r>
          </a:p>
          <a:p>
            <a:r>
              <a:rPr lang="cs-CZ" sz="1200" dirty="0"/>
              <a:t>   for(;;) {</a:t>
            </a:r>
          </a:p>
          <a:p>
            <a:r>
              <a:rPr lang="cs-CZ" sz="1200" dirty="0"/>
              <a:t>      cout &lt;&lt; *i &lt;&lt; ", ";</a:t>
            </a:r>
          </a:p>
          <a:p>
            <a:r>
              <a:rPr lang="cs-CZ" sz="1200" dirty="0"/>
              <a:t>      if( i == v.begin() || i-1 == v.begin())</a:t>
            </a:r>
          </a:p>
          <a:p>
            <a:r>
              <a:rPr lang="cs-CZ" sz="1200" dirty="0"/>
              <a:t>         break;</a:t>
            </a:r>
          </a:p>
          <a:p>
            <a:r>
              <a:rPr lang="cs-CZ" sz="1200" dirty="0"/>
              <a:t>      i -= 2;</a:t>
            </a:r>
          </a:p>
          <a:p>
            <a:r>
              <a:rPr lang="cs-CZ" sz="1200" dirty="0"/>
              <a:t>   }</a:t>
            </a:r>
          </a:p>
          <a:p>
            <a:r>
              <a:rPr lang="cs-CZ" sz="1200" dirty="0"/>
              <a:t>   if( i == v.begin())</a:t>
            </a:r>
          </a:p>
          <a:p>
            <a:r>
              <a:rPr lang="cs-CZ" sz="1200" dirty="0"/>
              <a:t>      ++i;	    </a:t>
            </a:r>
            <a:r>
              <a:rPr lang="cs-CZ" sz="1200" i="1" dirty="0">
                <a:solidFill>
                  <a:schemeClr val="bg1">
                    <a:lumMod val="50000"/>
                  </a:schemeClr>
                </a:solidFill>
              </a:rPr>
              <a:t>// vytisteno [0] -&gt; [1]</a:t>
            </a:r>
          </a:p>
          <a:p>
            <a:r>
              <a:rPr lang="cs-CZ" sz="1200" dirty="0"/>
              <a:t>   else</a:t>
            </a:r>
          </a:p>
          <a:p>
            <a:r>
              <a:rPr lang="cs-CZ" sz="1200" dirty="0"/>
              <a:t>      --i;	    </a:t>
            </a:r>
            <a:r>
              <a:rPr lang="cs-CZ" sz="1200" i="1" dirty="0">
                <a:solidFill>
                  <a:schemeClr val="bg1">
                    <a:lumMod val="50000"/>
                  </a:schemeClr>
                </a:solidFill>
              </a:rPr>
              <a:t>// vytisteno [1] -&gt; [0]</a:t>
            </a:r>
          </a:p>
          <a:p>
            <a:r>
              <a:rPr lang="cs-CZ" sz="1200" dirty="0"/>
              <a:t>   for(;;) {</a:t>
            </a:r>
          </a:p>
          <a:p>
            <a:r>
              <a:rPr lang="cs-CZ" sz="1200" dirty="0"/>
              <a:t>      cout &lt;&lt; *i &lt;&lt; "; ";</a:t>
            </a:r>
          </a:p>
          <a:p>
            <a:r>
              <a:rPr lang="cs-CZ" sz="1200" dirty="0"/>
              <a:t>      if( i+1 == v.end() || i+2 == v.end())</a:t>
            </a:r>
          </a:p>
          <a:p>
            <a:r>
              <a:rPr lang="cs-CZ" sz="1200" dirty="0"/>
              <a:t>         break;</a:t>
            </a:r>
          </a:p>
          <a:p>
            <a:r>
              <a:rPr lang="cs-CZ" sz="1200" dirty="0"/>
              <a:t>      i += 2;</a:t>
            </a:r>
          </a:p>
          <a:p>
            <a:r>
              <a:rPr lang="cs-CZ" sz="1200" dirty="0"/>
              <a:t>   }</a:t>
            </a:r>
          </a:p>
          <a:p>
            <a:r>
              <a:rPr lang="cs-CZ" sz="1200" dirty="0"/>
              <a:t>   cout &lt;&lt; endl;</a:t>
            </a:r>
          </a:p>
          <a:p>
            <a:r>
              <a:rPr lang="cs-CZ" sz="1200" dirty="0"/>
              <a:t>}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K</a:t>
            </a:r>
            <a:r>
              <a:rPr lang="en-US" sz="2800" dirty="0" err="1"/>
              <a:t>ontejnery</a:t>
            </a:r>
            <a:r>
              <a:rPr lang="en-US" sz="2800" dirty="0"/>
              <a:t>,</a:t>
            </a:r>
            <a:r>
              <a:rPr lang="cs-CZ" sz="2800" dirty="0"/>
              <a:t> </a:t>
            </a:r>
            <a:r>
              <a:rPr lang="en-US" sz="2800" dirty="0" err="1"/>
              <a:t>konstruktory</a:t>
            </a:r>
            <a:r>
              <a:rPr lang="cs-CZ" sz="2800" dirty="0"/>
              <a:t> a velké objekty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48100" y="1371600"/>
            <a:ext cx="4343400" cy="1815882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class MyClass {</a:t>
            </a:r>
          </a:p>
          <a:p>
            <a:r>
              <a:rPr lang="en-US" sz="1400" dirty="0"/>
              <a:t> </a:t>
            </a:r>
            <a:r>
              <a:rPr lang="cs-CZ" sz="1400" dirty="0"/>
              <a:t> MyClass( xx</a:t>
            </a:r>
            <a:r>
              <a:rPr lang="en-US" sz="1400" dirty="0"/>
              <a:t>, </a:t>
            </a:r>
            <a:r>
              <a:rPr lang="en-US" sz="1400" dirty="0" err="1"/>
              <a:t>yy</a:t>
            </a:r>
            <a:r>
              <a:rPr lang="cs-CZ" sz="1400" dirty="0"/>
              <a:t>);</a:t>
            </a:r>
          </a:p>
          <a:p>
            <a:r>
              <a:rPr lang="en-US" sz="1400" dirty="0"/>
              <a:t> </a:t>
            </a:r>
            <a:r>
              <a:rPr lang="cs-CZ" sz="1400" dirty="0"/>
              <a:t> MyClass(const </a:t>
            </a:r>
            <a:r>
              <a:rPr lang="en-US" sz="1400" dirty="0"/>
              <a:t> </a:t>
            </a:r>
            <a:r>
              <a:rPr lang="cs-CZ" sz="1400" dirty="0"/>
              <a:t>MyClass&amp; mc);</a:t>
            </a:r>
          </a:p>
          <a:p>
            <a:r>
              <a:rPr lang="cs-CZ" sz="1400" dirty="0"/>
              <a:t>  MyClass(MyClass</a:t>
            </a:r>
            <a:r>
              <a:rPr lang="cs-CZ" sz="1400" b="1" dirty="0"/>
              <a:t>&amp;&amp;</a:t>
            </a:r>
            <a:r>
              <a:rPr lang="cs-CZ" sz="1400" dirty="0"/>
              <a:t> mc) </a:t>
            </a:r>
            <a:r>
              <a:rPr lang="cs-CZ" sz="1400" b="1" dirty="0"/>
              <a:t>noexcept</a:t>
            </a:r>
            <a:r>
              <a:rPr lang="cs-CZ" sz="1400" dirty="0"/>
              <a:t>;</a:t>
            </a:r>
          </a:p>
          <a:p>
            <a:r>
              <a:rPr lang="cs-CZ" sz="1400" dirty="0"/>
              <a:t>  MyClass&amp; operator=(const MyClass&amp; mc);</a:t>
            </a:r>
          </a:p>
          <a:p>
            <a:r>
              <a:rPr lang="cs-CZ" sz="1400" dirty="0"/>
              <a:t>  MyClass&amp; operator=(MyClass</a:t>
            </a:r>
            <a:r>
              <a:rPr lang="cs-CZ" sz="1400" b="1" dirty="0"/>
              <a:t>&amp;&amp;</a:t>
            </a:r>
            <a:r>
              <a:rPr lang="cs-CZ" sz="1400" dirty="0"/>
              <a:t> mc) </a:t>
            </a:r>
            <a:r>
              <a:rPr lang="cs-CZ" sz="1400" b="1" dirty="0"/>
              <a:t>noexcept</a:t>
            </a:r>
            <a:r>
              <a:rPr lang="cs-CZ" sz="1400" dirty="0"/>
              <a:t>;</a:t>
            </a:r>
          </a:p>
          <a:p>
            <a:r>
              <a:rPr lang="cs-CZ" sz="1400" dirty="0"/>
              <a:t>  ~MyClass();</a:t>
            </a:r>
          </a:p>
          <a:p>
            <a:r>
              <a:rPr lang="cs-CZ" sz="1400" dirty="0"/>
              <a:t>};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52500" y="2664262"/>
            <a:ext cx="1981200" cy="523220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vector&lt;MyClass&gt; v;</a:t>
            </a:r>
          </a:p>
          <a:p>
            <a:r>
              <a:rPr lang="cs-CZ" sz="1400" dirty="0"/>
              <a:t>MyClass m{ </a:t>
            </a:r>
            <a:r>
              <a:rPr lang="en-US" sz="1400" dirty="0"/>
              <a:t>xx, </a:t>
            </a:r>
            <a:r>
              <a:rPr lang="en-US" sz="1400" dirty="0" err="1"/>
              <a:t>yy</a:t>
            </a:r>
            <a:r>
              <a:rPr lang="cs-CZ" sz="1400" dirty="0"/>
              <a:t> };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952500" y="3886200"/>
          <a:ext cx="7239000" cy="1686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42240">
                <a:tc>
                  <a:txBody>
                    <a:bodyPr/>
                    <a:lstStyle/>
                    <a:p>
                      <a:r>
                        <a:rPr lang="en-US" dirty="0"/>
                        <a:t>push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emplace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/>
                        <a:t>v.push_back</a:t>
                      </a:r>
                      <a:r>
                        <a:rPr lang="en-US" sz="1600" dirty="0"/>
                        <a:t>( 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v.emplace_back</a:t>
                      </a:r>
                      <a:r>
                        <a:rPr lang="en-US" sz="1600" dirty="0"/>
                        <a:t>( 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(</a:t>
                      </a:r>
                      <a:r>
                        <a:rPr lang="en-US" sz="1600" dirty="0" err="1"/>
                        <a:t>ctor</a:t>
                      </a:r>
                      <a:r>
                        <a:rPr lang="en-US" sz="1600" dirty="0"/>
                        <a:t>) </a:t>
                      </a:r>
                      <a:r>
                        <a:rPr lang="en-US" sz="1600" dirty="0" err="1"/>
                        <a:t>copy_ctor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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/>
                        <a:t>v.push_back</a:t>
                      </a:r>
                      <a:r>
                        <a:rPr lang="en-US" sz="1600" dirty="0"/>
                        <a:t>( </a:t>
                      </a:r>
                      <a:br>
                        <a:rPr lang="en-US" sz="1600" dirty="0"/>
                      </a:br>
                      <a:r>
                        <a:rPr lang="en-US" sz="1600" dirty="0"/>
                        <a:t>  </a:t>
                      </a:r>
                      <a:r>
                        <a:rPr lang="en-US" sz="1600" dirty="0" err="1"/>
                        <a:t>MyClass</a:t>
                      </a:r>
                      <a:r>
                        <a:rPr lang="en-US" sz="1600" dirty="0"/>
                        <a:t>( xx, </a:t>
                      </a:r>
                      <a:r>
                        <a:rPr lang="en-US" sz="1600" dirty="0" err="1"/>
                        <a:t>yy</a:t>
                      </a:r>
                      <a:r>
                        <a:rPr lang="en-US" sz="1600" dirty="0"/>
                        <a:t>))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/>
                        <a:t>v.emplace_back</a:t>
                      </a:r>
                      <a:r>
                        <a:rPr lang="en-US" sz="1600" dirty="0"/>
                        <a:t>( </a:t>
                      </a:r>
                      <a:br>
                        <a:rPr lang="en-US" sz="1600" dirty="0"/>
                      </a:br>
                      <a:r>
                        <a:rPr lang="en-US" sz="1600" dirty="0"/>
                        <a:t>  </a:t>
                      </a:r>
                      <a:r>
                        <a:rPr lang="en-US" sz="1600" dirty="0" err="1"/>
                        <a:t>MyClass</a:t>
                      </a:r>
                      <a:r>
                        <a:rPr lang="en-US" sz="1600" dirty="0"/>
                        <a:t>( xx, </a:t>
                      </a:r>
                      <a:r>
                        <a:rPr lang="en-US" sz="1600" dirty="0" err="1"/>
                        <a:t>yy</a:t>
                      </a:r>
                      <a:r>
                        <a:rPr lang="en-US" sz="1600" dirty="0"/>
                        <a:t>))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ctor</a:t>
                      </a:r>
                      <a:r>
                        <a:rPr lang="en-US" sz="1600" dirty="0"/>
                        <a:t>,</a:t>
                      </a:r>
                      <a:r>
                        <a:rPr lang="en-US" sz="1600" baseline="0" dirty="0"/>
                        <a:t> </a:t>
                      </a:r>
                      <a:r>
                        <a:rPr lang="en-US" sz="1600" baseline="0" dirty="0" err="1"/>
                        <a:t>move_ctor</a:t>
                      </a:r>
                      <a:r>
                        <a:rPr lang="en-US" sz="1600" baseline="0" dirty="0"/>
                        <a:t>, </a:t>
                      </a:r>
                      <a:r>
                        <a:rPr lang="en-US" sz="1600" baseline="0" dirty="0" err="1"/>
                        <a:t>dtor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FFC000"/>
                          </a:solidFill>
                          <a:sym typeface="Wingdings" panose="05000000000000000000" pitchFamily="2" charset="2"/>
                        </a:rPr>
                        <a:t></a:t>
                      </a:r>
                      <a:endParaRPr lang="en-US" sz="1600" b="1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/>
                        <a:t>v.emplace_back</a:t>
                      </a:r>
                      <a:r>
                        <a:rPr lang="en-US" sz="1600" dirty="0"/>
                        <a:t>( xx, </a:t>
                      </a:r>
                      <a:r>
                        <a:rPr lang="en-US" sz="1600" dirty="0" err="1"/>
                        <a:t>yy</a:t>
                      </a:r>
                      <a:r>
                        <a:rPr lang="en-US" sz="16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ctor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8000"/>
                          </a:solidFill>
                          <a:sym typeface="Wingdings" panose="05000000000000000000" pitchFamily="2" charset="2"/>
                        </a:rPr>
                        <a:t></a:t>
                      </a:r>
                      <a:endParaRPr lang="en-US" sz="1600" b="1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Rounded Rectangular Callout 7">
            <a:extLst>
              <a:ext uri="{FF2B5EF4-FFF2-40B4-BE49-F238E27FC236}">
                <a16:creationId xmlns:a16="http://schemas.microsoft.com/office/drawing/2014/main" id="{711D8090-D6E7-42A1-ADDD-5A26A938356B}"/>
              </a:ext>
            </a:extLst>
          </p:cNvPr>
          <p:cNvSpPr/>
          <p:nvPr/>
        </p:nvSpPr>
        <p:spPr>
          <a:xfrm>
            <a:off x="6019800" y="5905976"/>
            <a:ext cx="1257300" cy="381000"/>
          </a:xfrm>
          <a:prstGeom prst="wedgeRoundRectCallout">
            <a:avLst>
              <a:gd name="adj1" fmla="val -50028"/>
              <a:gd name="adj2" fmla="val 8753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>
                <a:solidFill>
                  <a:schemeClr val="accent2">
                    <a:lumMod val="50000"/>
                  </a:schemeClr>
                </a:solidFill>
              </a:rPr>
              <a:t>efektivita!</a:t>
            </a:r>
            <a:endParaRPr lang="en-US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9" name="Rounded Rectangular Callout 11">
            <a:extLst>
              <a:ext uri="{FF2B5EF4-FFF2-40B4-BE49-F238E27FC236}">
                <a16:creationId xmlns:a16="http://schemas.microsoft.com/office/drawing/2014/main" id="{083C4D43-962C-48AB-8877-4B964D8A3650}"/>
              </a:ext>
            </a:extLst>
          </p:cNvPr>
          <p:cNvSpPr/>
          <p:nvPr/>
        </p:nvSpPr>
        <p:spPr>
          <a:xfrm>
            <a:off x="5791200" y="2895600"/>
            <a:ext cx="1981199" cy="838198"/>
          </a:xfrm>
          <a:prstGeom prst="wedgeRoundRectCallout">
            <a:avLst>
              <a:gd name="adj1" fmla="val 38639"/>
              <a:gd name="adj2" fmla="val -6939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 err="1">
                <a:solidFill>
                  <a:schemeClr val="accent2">
                    <a:lumMod val="50000"/>
                  </a:schemeClr>
                </a:solidFill>
              </a:rPr>
              <a:t>noexcept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 potřeba pro použití v </a:t>
            </a:r>
            <a:r>
              <a:rPr lang="cs-CZ" sz="1400" dirty="0" err="1">
                <a:solidFill>
                  <a:schemeClr val="accent2">
                    <a:lumMod val="50000"/>
                  </a:schemeClr>
                </a:solidFill>
              </a:rPr>
              <a:t>resize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1400" dirty="0" err="1">
                <a:solidFill>
                  <a:schemeClr val="accent2">
                    <a:lumMod val="50000"/>
                  </a:schemeClr>
                </a:solidFill>
              </a:rPr>
              <a:t>vectoru</a:t>
            </a:r>
            <a:endParaRPr lang="cs-CZ" sz="1400" i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479691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err="1"/>
              <a:t>Kontejnery</a:t>
            </a:r>
            <a:r>
              <a:rPr lang="en-US" sz="2800" dirty="0"/>
              <a:t> a t</a:t>
            </a:r>
            <a:r>
              <a:rPr lang="cs-CZ" sz="2800" dirty="0"/>
              <a:t>řídění</a:t>
            </a:r>
            <a:r>
              <a:rPr lang="en-US" sz="2800" dirty="0"/>
              <a:t> </a:t>
            </a:r>
            <a:r>
              <a:rPr lang="cs-CZ" sz="2800" dirty="0"/>
              <a:t>- </a:t>
            </a:r>
            <a:r>
              <a:rPr lang="en-US" sz="2800" dirty="0"/>
              <a:t>vector, list, set</a:t>
            </a:r>
            <a:endParaRPr lang="cs-CZ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1066800"/>
            <a:ext cx="2286000" cy="4001095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#include &lt;vector&gt;</a:t>
            </a:r>
          </a:p>
          <a:p>
            <a:r>
              <a:rPr lang="cs-CZ" sz="1400" dirty="0"/>
              <a:t>#include &lt;algorithm&gt;</a:t>
            </a:r>
          </a:p>
          <a:p>
            <a:endParaRPr lang="cs-CZ" sz="800" dirty="0"/>
          </a:p>
          <a:p>
            <a:r>
              <a:rPr lang="cs-CZ" sz="1400" dirty="0"/>
              <a:t>int main()</a:t>
            </a:r>
          </a:p>
          <a:p>
            <a:r>
              <a:rPr lang="cs-CZ" sz="1400" dirty="0"/>
              <a:t>{</a:t>
            </a:r>
          </a:p>
          <a:p>
            <a:r>
              <a:rPr lang="en-US" sz="1400" dirty="0"/>
              <a:t>  </a:t>
            </a:r>
            <a:r>
              <a:rPr lang="cs-CZ" sz="1400" dirty="0"/>
              <a:t>string s;</a:t>
            </a:r>
          </a:p>
          <a:p>
            <a:r>
              <a:rPr lang="en-US" sz="1400" dirty="0"/>
              <a:t>  </a:t>
            </a:r>
            <a:r>
              <a:rPr lang="cs-CZ" sz="1400" b="1" dirty="0">
                <a:solidFill>
                  <a:srgbClr val="0033CC"/>
                </a:solidFill>
              </a:rPr>
              <a:t>vector</a:t>
            </a:r>
            <a:r>
              <a:rPr lang="cs-CZ" sz="1400" dirty="0"/>
              <a:t>&lt;string&gt; v;</a:t>
            </a:r>
          </a:p>
          <a:p>
            <a:r>
              <a:rPr lang="en-US" sz="1400" dirty="0"/>
              <a:t>  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for(;;) {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     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cin &gt;&gt; s;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     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if( cin.fail())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         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break;</a:t>
            </a:r>
          </a:p>
          <a:p>
            <a:r>
              <a:rPr lang="en-US" sz="1400" dirty="0"/>
              <a:t>      </a:t>
            </a:r>
            <a:r>
              <a:rPr lang="cs-CZ" sz="1400" dirty="0"/>
              <a:t>v.push</a:t>
            </a:r>
            <a:r>
              <a:rPr lang="en-US" sz="1400" dirty="0"/>
              <a:t>_</a:t>
            </a:r>
            <a:r>
              <a:rPr lang="cs-CZ" sz="1400" dirty="0"/>
              <a:t>back(s);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   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}</a:t>
            </a:r>
          </a:p>
          <a:p>
            <a:r>
              <a:rPr lang="en-US" sz="1400" dirty="0"/>
              <a:t>  </a:t>
            </a:r>
            <a:r>
              <a:rPr lang="cs-CZ" sz="1400" b="1" dirty="0"/>
              <a:t>sort</a:t>
            </a:r>
            <a:r>
              <a:rPr lang="cs-CZ" sz="1400" dirty="0"/>
              <a:t>(</a:t>
            </a:r>
            <a:r>
              <a:rPr lang="en-US" sz="1400" dirty="0"/>
              <a:t> </a:t>
            </a:r>
            <a:r>
              <a:rPr lang="cs-CZ" sz="1400" dirty="0"/>
              <a:t>v.begin(),v.end());</a:t>
            </a:r>
          </a:p>
          <a:p>
            <a:endParaRPr lang="en-US" sz="800" dirty="0"/>
          </a:p>
          <a:p>
            <a:r>
              <a:rPr lang="en-US" sz="1400" dirty="0"/>
              <a:t>  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for( 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.... 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     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cout &lt;&lt;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....;</a:t>
            </a:r>
            <a:endParaRPr lang="cs-CZ" sz="14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 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cout &lt;&lt; endl;</a:t>
            </a:r>
          </a:p>
          <a:p>
            <a:r>
              <a:rPr lang="cs-CZ" sz="1400" dirty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657600" y="1072662"/>
            <a:ext cx="4876800" cy="2031325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b="1" dirty="0">
                <a:solidFill>
                  <a:srgbClr val="0033CC"/>
                </a:solidFill>
              </a:rPr>
              <a:t>list</a:t>
            </a:r>
            <a:r>
              <a:rPr lang="cs-CZ" sz="1400" dirty="0"/>
              <a:t>&lt;string&gt; v;</a:t>
            </a:r>
          </a:p>
          <a:p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for(;;) {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   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cin &gt;&gt; s;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   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if( cin.fail())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       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break;</a:t>
            </a:r>
          </a:p>
          <a:p>
            <a:r>
              <a:rPr lang="en-US" sz="1400" dirty="0"/>
              <a:t>    </a:t>
            </a:r>
            <a:r>
              <a:rPr lang="cs-CZ" sz="1400" dirty="0"/>
              <a:t>for( </a:t>
            </a:r>
            <a:r>
              <a:rPr lang="en-US" sz="1400" dirty="0"/>
              <a:t>auto </a:t>
            </a:r>
            <a:r>
              <a:rPr lang="cs-CZ" sz="1400" dirty="0"/>
              <a:t>i = v.begin(); i != v.end() &amp;&amp; *i &lt;= s; ++i)</a:t>
            </a:r>
          </a:p>
          <a:p>
            <a:r>
              <a:rPr lang="en-US" sz="1400" dirty="0"/>
              <a:t>        </a:t>
            </a:r>
            <a:r>
              <a:rPr lang="cs-CZ" sz="1400" dirty="0"/>
              <a:t>;</a:t>
            </a:r>
          </a:p>
          <a:p>
            <a:r>
              <a:rPr lang="en-US" sz="1400" dirty="0"/>
              <a:t>    </a:t>
            </a:r>
            <a:r>
              <a:rPr lang="cs-CZ" sz="1400" dirty="0"/>
              <a:t>v.</a:t>
            </a:r>
            <a:r>
              <a:rPr lang="cs-CZ" sz="1400" b="1" dirty="0"/>
              <a:t>insert</a:t>
            </a:r>
            <a:r>
              <a:rPr lang="cs-CZ" sz="1400" dirty="0"/>
              <a:t>( i, s);		</a:t>
            </a:r>
          </a:p>
          <a:p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934200" y="3581400"/>
            <a:ext cx="1600200" cy="1815882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string s;</a:t>
            </a:r>
          </a:p>
          <a:p>
            <a:r>
              <a:rPr lang="cs-CZ" sz="1400" b="1" dirty="0">
                <a:solidFill>
                  <a:srgbClr val="0033CC"/>
                </a:solidFill>
              </a:rPr>
              <a:t>set</a:t>
            </a:r>
            <a:r>
              <a:rPr lang="cs-CZ" sz="1400" dirty="0"/>
              <a:t>&lt;string&gt; v;</a:t>
            </a:r>
          </a:p>
          <a:p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for(;;) {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   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cin &gt;&gt; s;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   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if( cin.fail())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       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break;</a:t>
            </a:r>
          </a:p>
          <a:p>
            <a:r>
              <a:rPr lang="en-US" sz="1400" dirty="0"/>
              <a:t>    </a:t>
            </a:r>
            <a:r>
              <a:rPr lang="cs-CZ" sz="1400" dirty="0"/>
              <a:t>v.</a:t>
            </a:r>
            <a:r>
              <a:rPr lang="cs-CZ" sz="1400" b="1" dirty="0"/>
              <a:t>insert</a:t>
            </a:r>
            <a:r>
              <a:rPr lang="cs-CZ" sz="1400" dirty="0"/>
              <a:t>(s);</a:t>
            </a:r>
          </a:p>
          <a:p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}</a:t>
            </a:r>
          </a:p>
        </p:txBody>
      </p:sp>
      <p:sp>
        <p:nvSpPr>
          <p:cNvPr id="10" name="Text Placeholder 7"/>
          <p:cNvSpPr txBox="1">
            <a:spLocks/>
          </p:cNvSpPr>
          <p:nvPr/>
        </p:nvSpPr>
        <p:spPr>
          <a:xfrm>
            <a:off x="4800600" y="4134299"/>
            <a:ext cx="1828800" cy="381000"/>
          </a:xfrm>
          <a:prstGeom prst="wedgeRoundRectCallout">
            <a:avLst>
              <a:gd name="adj1" fmla="val 77659"/>
              <a:gd name="adj2" fmla="val 16954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rtlCol="0" anchor="ctr">
            <a:no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jak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 set</a:t>
            </a: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řídit?</a:t>
            </a:r>
            <a:r>
              <a:rPr kumimoji="0" lang="cs-CZ" sz="1400" b="0" i="0" u="none" strike="noStrike" kern="1200" cap="none" spc="0" normalizeH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cs-CZ" sz="1400" b="1" i="0" u="none" strike="noStrike" kern="1200" cap="none" spc="0" normalizeH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/>
              </a:rPr>
              <a:t></a:t>
            </a:r>
            <a:endParaRPr kumimoji="0" lang="cs-CZ" sz="14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BA8FF08-A4E8-46DA-B5B3-3AE41D56E8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Dva problémy</a:t>
            </a:r>
          </a:p>
          <a:p>
            <a:pPr lvl="1"/>
            <a:r>
              <a:rPr lang="en-GB" dirty="0" err="1"/>
              <a:t>chci</a:t>
            </a:r>
            <a:r>
              <a:rPr lang="en-GB" dirty="0"/>
              <a:t> </a:t>
            </a:r>
            <a:r>
              <a:rPr lang="en-GB" dirty="0" err="1"/>
              <a:t>jiné</a:t>
            </a:r>
            <a:r>
              <a:rPr lang="en-GB" dirty="0"/>
              <a:t> </a:t>
            </a:r>
            <a:r>
              <a:rPr lang="en-GB" dirty="0" err="1"/>
              <a:t>setřídění</a:t>
            </a:r>
            <a:r>
              <a:rPr lang="en-GB" dirty="0"/>
              <a:t> </a:t>
            </a:r>
            <a:r>
              <a:rPr lang="en-GB" dirty="0" err="1"/>
              <a:t>než</a:t>
            </a:r>
            <a:r>
              <a:rPr lang="en-GB" dirty="0"/>
              <a:t> </a:t>
            </a:r>
            <a:r>
              <a:rPr lang="en-GB" dirty="0" err="1"/>
              <a:t>standardní</a:t>
            </a:r>
            <a:endParaRPr lang="en-GB" dirty="0"/>
          </a:p>
          <a:p>
            <a:pPr lvl="2"/>
            <a:r>
              <a:rPr lang="en-GB" dirty="0" err="1"/>
              <a:t>např</a:t>
            </a:r>
            <a:r>
              <a:rPr lang="en-GB" dirty="0"/>
              <a:t>. </a:t>
            </a:r>
            <a:r>
              <a:rPr lang="en-GB" dirty="0" err="1"/>
              <a:t>řetězce</a:t>
            </a:r>
            <a:r>
              <a:rPr lang="en-GB" dirty="0"/>
              <a:t> </a:t>
            </a:r>
            <a:r>
              <a:rPr lang="en-GB" dirty="0" err="1"/>
              <a:t>primárně</a:t>
            </a:r>
            <a:r>
              <a:rPr lang="en-GB" dirty="0"/>
              <a:t> </a:t>
            </a:r>
            <a:r>
              <a:rPr lang="en-GB" dirty="0" err="1"/>
              <a:t>dle</a:t>
            </a:r>
            <a:r>
              <a:rPr lang="en-GB" dirty="0"/>
              <a:t> </a:t>
            </a:r>
            <a:r>
              <a:rPr lang="en-GB" dirty="0" err="1"/>
              <a:t>délky</a:t>
            </a:r>
            <a:endParaRPr lang="en-GB" dirty="0"/>
          </a:p>
          <a:p>
            <a:pPr lvl="1"/>
            <a:r>
              <a:rPr lang="en-GB" dirty="0" err="1"/>
              <a:t>kontejner</a:t>
            </a:r>
            <a:r>
              <a:rPr lang="en-GB" dirty="0"/>
              <a:t> </a:t>
            </a:r>
            <a:r>
              <a:rPr lang="en-GB" dirty="0" err="1"/>
              <a:t>složených</a:t>
            </a:r>
            <a:r>
              <a:rPr lang="en-GB" dirty="0"/>
              <a:t> </a:t>
            </a:r>
            <a:r>
              <a:rPr lang="en-GB" dirty="0" err="1"/>
              <a:t>typů</a:t>
            </a:r>
            <a:endParaRPr lang="en-GB" dirty="0"/>
          </a:p>
          <a:p>
            <a:pPr lvl="2"/>
            <a:r>
              <a:rPr lang="en-GB" dirty="0" err="1"/>
              <a:t>není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něm</a:t>
            </a:r>
            <a:r>
              <a:rPr lang="en-GB" dirty="0"/>
              <a:t> </a:t>
            </a:r>
            <a:r>
              <a:rPr lang="en-GB" dirty="0" err="1"/>
              <a:t>definován</a:t>
            </a:r>
            <a:r>
              <a:rPr lang="en-GB" dirty="0"/>
              <a:t> operator &lt;</a:t>
            </a:r>
            <a:r>
              <a:rPr lang="cs-CZ" dirty="0"/>
              <a:t> (</a:t>
            </a:r>
            <a:r>
              <a:rPr lang="en-GB" dirty="0" err="1"/>
              <a:t>standardní</a:t>
            </a:r>
            <a:r>
              <a:rPr lang="en-GB" dirty="0"/>
              <a:t> </a:t>
            </a:r>
            <a:r>
              <a:rPr lang="en-GB" dirty="0" err="1"/>
              <a:t>porovnání</a:t>
            </a:r>
            <a:r>
              <a:rPr lang="cs-CZ" dirty="0"/>
              <a:t>)</a:t>
            </a:r>
            <a:endParaRPr lang="en-GB" dirty="0"/>
          </a:p>
          <a:p>
            <a:pPr lvl="2"/>
            <a:r>
              <a:rPr lang="en-GB" dirty="0" err="1"/>
              <a:t>struktury</a:t>
            </a:r>
            <a:r>
              <a:rPr lang="en-GB" dirty="0"/>
              <a:t>, </a:t>
            </a:r>
            <a:r>
              <a:rPr lang="en-GB" dirty="0" err="1"/>
              <a:t>objekty</a:t>
            </a:r>
            <a:r>
              <a:rPr lang="en-GB" dirty="0"/>
              <a:t>, ...</a:t>
            </a:r>
          </a:p>
          <a:p>
            <a:pPr lvl="1"/>
            <a:endParaRPr lang="cs-CZ" dirty="0"/>
          </a:p>
          <a:p>
            <a:r>
              <a:rPr lang="cs-CZ" dirty="0"/>
              <a:t>Řešení – vlastní komparátor</a:t>
            </a:r>
          </a:p>
          <a:p>
            <a:pPr lvl="1"/>
            <a:r>
              <a:rPr lang="cs-CZ" dirty="0" err="1"/>
              <a:t>operator</a:t>
            </a:r>
            <a:r>
              <a:rPr lang="cs-CZ" dirty="0"/>
              <a:t>&lt;</a:t>
            </a:r>
          </a:p>
          <a:p>
            <a:pPr lvl="1"/>
            <a:r>
              <a:rPr lang="cs-CZ" dirty="0"/>
              <a:t>externí komparátor – funkce</a:t>
            </a:r>
          </a:p>
          <a:p>
            <a:pPr lvl="1"/>
            <a:r>
              <a:rPr lang="cs-CZ" dirty="0"/>
              <a:t>externí komparátor - funktor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858BD35-EBF1-40D6-A340-5A35253A81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Třídění – vlastní kritéria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735686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Třídění - vlastní kritéria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4800" y="5066743"/>
            <a:ext cx="4495800" cy="1538883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bool </a:t>
            </a:r>
            <a:r>
              <a:rPr lang="cs-CZ" sz="1400" b="1" dirty="0">
                <a:solidFill>
                  <a:srgbClr val="0033CC"/>
                </a:solidFill>
              </a:rPr>
              <a:t>mysort</a:t>
            </a:r>
            <a:r>
              <a:rPr lang="en-US" sz="1400" dirty="0"/>
              <a:t>(</a:t>
            </a:r>
            <a:r>
              <a:rPr lang="cs-CZ" sz="1400" dirty="0"/>
              <a:t> const</a:t>
            </a:r>
            <a:r>
              <a:rPr lang="en-US" sz="1400" dirty="0"/>
              <a:t> string&amp; s1, </a:t>
            </a:r>
            <a:r>
              <a:rPr lang="en-US" sz="1400" dirty="0" err="1"/>
              <a:t>const</a:t>
            </a:r>
            <a:r>
              <a:rPr lang="en-US" sz="1400" dirty="0"/>
              <a:t> string&amp; s2) {</a:t>
            </a:r>
          </a:p>
          <a:p>
            <a:r>
              <a:rPr lang="en-US" sz="1400" dirty="0"/>
              <a:t>    return s1.size() &lt; s2.size() ? true : </a:t>
            </a:r>
          </a:p>
          <a:p>
            <a:r>
              <a:rPr lang="en-US" sz="1400" dirty="0"/>
              <a:t>               (s2.size() &lt; s1.size() ? false : s1 &lt; s2)</a:t>
            </a:r>
          </a:p>
          <a:p>
            <a:r>
              <a:rPr lang="en-US" sz="1400" dirty="0"/>
              <a:t>}</a:t>
            </a:r>
            <a:endParaRPr lang="cs-CZ" sz="1400" dirty="0"/>
          </a:p>
          <a:p>
            <a:endParaRPr lang="cs-CZ" sz="800" dirty="0"/>
          </a:p>
          <a:p>
            <a:r>
              <a:rPr lang="cs-CZ" sz="1400" dirty="0"/>
              <a:t>vector&lt;string&gt; v;</a:t>
            </a:r>
          </a:p>
          <a:p>
            <a:r>
              <a:rPr lang="cs-CZ" sz="1400" b="1" dirty="0"/>
              <a:t>sort</a:t>
            </a:r>
            <a:r>
              <a:rPr lang="cs-CZ" sz="1400" dirty="0"/>
              <a:t>(</a:t>
            </a:r>
            <a:r>
              <a:rPr lang="en-US" sz="1400" dirty="0"/>
              <a:t> </a:t>
            </a:r>
            <a:r>
              <a:rPr lang="cs-CZ" sz="1400" dirty="0"/>
              <a:t>v.begin(),v.end()</a:t>
            </a:r>
            <a:r>
              <a:rPr lang="en-US" sz="1400" dirty="0"/>
              <a:t>, </a:t>
            </a:r>
            <a:r>
              <a:rPr lang="en-US" sz="1400" b="1" dirty="0" err="1">
                <a:solidFill>
                  <a:srgbClr val="0033CC"/>
                </a:solidFill>
              </a:rPr>
              <a:t>mysort</a:t>
            </a:r>
            <a:r>
              <a:rPr lang="cs-CZ" sz="1400" dirty="0"/>
              <a:t>);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181600" y="2791510"/>
            <a:ext cx="3733800" cy="1723549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class T</a:t>
            </a:r>
            <a:r>
              <a:rPr lang="en-US" sz="1400" dirty="0"/>
              <a:t> { </a:t>
            </a:r>
          </a:p>
          <a:p>
            <a:r>
              <a:rPr lang="en-US" sz="1400" dirty="0"/>
              <a:t>  string s; </a:t>
            </a:r>
            <a:r>
              <a:rPr lang="en-US" sz="1400" dirty="0" err="1"/>
              <a:t>int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;</a:t>
            </a:r>
          </a:p>
          <a:p>
            <a:r>
              <a:rPr lang="en-US" sz="1400" dirty="0"/>
              <a:t>  bool </a:t>
            </a:r>
            <a:r>
              <a:rPr lang="en-US" sz="1400" b="1" dirty="0">
                <a:solidFill>
                  <a:srgbClr val="0033CC"/>
                </a:solidFill>
              </a:rPr>
              <a:t>operator&lt;</a:t>
            </a:r>
            <a:r>
              <a:rPr lang="en-US" sz="1400" dirty="0"/>
              <a:t>( </a:t>
            </a:r>
            <a:r>
              <a:rPr lang="en-US" sz="1400" dirty="0" err="1"/>
              <a:t>const</a:t>
            </a:r>
            <a:r>
              <a:rPr lang="en-US" sz="1400" dirty="0"/>
              <a:t> </a:t>
            </a:r>
            <a:r>
              <a:rPr lang="cs-CZ" sz="1400" dirty="0"/>
              <a:t>T</a:t>
            </a:r>
            <a:r>
              <a:rPr lang="en-US" sz="1400" dirty="0"/>
              <a:t>&amp; y) </a:t>
            </a:r>
            <a:r>
              <a:rPr lang="en-US" sz="1400" dirty="0" err="1"/>
              <a:t>const</a:t>
            </a:r>
            <a:endParaRPr lang="en-US" sz="1400" dirty="0"/>
          </a:p>
          <a:p>
            <a:r>
              <a:rPr lang="en-US" sz="1400" dirty="0"/>
              <a:t>    { return this-&gt;</a:t>
            </a:r>
            <a:r>
              <a:rPr lang="en-US" sz="1400" dirty="0" err="1"/>
              <a:t>i</a:t>
            </a:r>
            <a:r>
              <a:rPr lang="en-US" sz="1400" dirty="0"/>
              <a:t>&lt;</a:t>
            </a:r>
            <a:r>
              <a:rPr lang="en-US" sz="1400" dirty="0" err="1"/>
              <a:t>y.i</a:t>
            </a:r>
            <a:r>
              <a:rPr lang="en-US" sz="1400" dirty="0"/>
              <a:t> &amp;&amp; this-&gt;s&lt;</a:t>
            </a:r>
            <a:r>
              <a:rPr lang="en-US" sz="1400" dirty="0" err="1"/>
              <a:t>y.s</a:t>
            </a:r>
            <a:r>
              <a:rPr lang="en-US" sz="1400" dirty="0"/>
              <a:t>; }</a:t>
            </a:r>
          </a:p>
          <a:p>
            <a:r>
              <a:rPr lang="en-US" sz="1400" dirty="0"/>
              <a:t>};</a:t>
            </a:r>
            <a:endParaRPr lang="cs-CZ" sz="1400" dirty="0"/>
          </a:p>
          <a:p>
            <a:endParaRPr lang="en-US" sz="800" dirty="0"/>
          </a:p>
          <a:p>
            <a:r>
              <a:rPr lang="cs-CZ" sz="1400" b="1" dirty="0">
                <a:solidFill>
                  <a:srgbClr val="0033CC"/>
                </a:solidFill>
              </a:rPr>
              <a:t>set</a:t>
            </a:r>
            <a:r>
              <a:rPr lang="cs-CZ" sz="1400" dirty="0"/>
              <a:t>&lt;T&gt; v;</a:t>
            </a:r>
          </a:p>
          <a:p>
            <a:r>
              <a:rPr lang="cs-CZ" sz="1400" dirty="0"/>
              <a:t>v.insert(</a:t>
            </a:r>
            <a:r>
              <a:rPr lang="en-US" sz="1400" dirty="0"/>
              <a:t> </a:t>
            </a:r>
            <a:r>
              <a:rPr lang="cs-CZ" sz="1400" dirty="0"/>
              <a:t>T</a:t>
            </a:r>
            <a:r>
              <a:rPr lang="en-US" sz="1400" dirty="0"/>
              <a:t> {"</a:t>
            </a:r>
            <a:r>
              <a:rPr lang="en-US" sz="1400" dirty="0" err="1"/>
              <a:t>jedna</a:t>
            </a:r>
            <a:r>
              <a:rPr lang="en-US" sz="1400" dirty="0"/>
              <a:t>", 1}</a:t>
            </a:r>
            <a:r>
              <a:rPr lang="cs-CZ" sz="1400" dirty="0"/>
              <a:t>);</a:t>
            </a:r>
          </a:p>
        </p:txBody>
      </p:sp>
      <p:sp>
        <p:nvSpPr>
          <p:cNvPr id="12" name="Text Placeholder 7"/>
          <p:cNvSpPr txBox="1">
            <a:spLocks/>
          </p:cNvSpPr>
          <p:nvPr/>
        </p:nvSpPr>
        <p:spPr>
          <a:xfrm>
            <a:off x="5791200" y="1471241"/>
            <a:ext cx="3124200" cy="751136"/>
          </a:xfrm>
          <a:prstGeom prst="wedgeRoundRectCallout">
            <a:avLst>
              <a:gd name="adj1" fmla="val 16715"/>
              <a:gd name="adj2" fmla="val 50028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rtlCol="0" anchor="ctr">
            <a:noAutofit/>
          </a:bodyPr>
          <a:lstStyle/>
          <a:p>
            <a:r>
              <a:rPr lang="en-US" sz="1400" b="1" dirty="0">
                <a:solidFill>
                  <a:schemeClr val="accent2">
                    <a:lumMod val="50000"/>
                  </a:schemeClr>
                </a:solidFill>
              </a:rPr>
              <a:t>fi</a:t>
            </a:r>
            <a:r>
              <a:rPr lang="cs-CZ" sz="1400" b="1" dirty="0">
                <a:solidFill>
                  <a:schemeClr val="accent2">
                    <a:lumMod val="50000"/>
                  </a:schemeClr>
                </a:solidFill>
              </a:rPr>
              <a:t>l</a:t>
            </a:r>
            <a:r>
              <a:rPr lang="en-US" sz="1400" b="1" dirty="0" err="1">
                <a:solidFill>
                  <a:schemeClr val="accent2">
                    <a:lumMod val="50000"/>
                  </a:schemeClr>
                </a:solidFill>
              </a:rPr>
              <a:t>mov</a:t>
            </a:r>
            <a:r>
              <a:rPr lang="cs-CZ" sz="1400" b="1" dirty="0">
                <a:solidFill>
                  <a:schemeClr val="accent2">
                    <a:lumMod val="50000"/>
                  </a:schemeClr>
                </a:solidFill>
              </a:rPr>
              <a:t>á</a:t>
            </a:r>
            <a:r>
              <a:rPr lang="en-US" sz="14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accent2">
                    <a:lumMod val="50000"/>
                  </a:schemeClr>
                </a:solidFill>
              </a:rPr>
              <a:t>datab</a:t>
            </a:r>
            <a:r>
              <a:rPr lang="cs-CZ" sz="1400" b="1" dirty="0">
                <a:solidFill>
                  <a:schemeClr val="accent2">
                    <a:lumMod val="50000"/>
                  </a:schemeClr>
                </a:solidFill>
              </a:rPr>
              <a:t>á</a:t>
            </a:r>
            <a:r>
              <a:rPr lang="en-US" sz="1400" b="1" dirty="0" err="1">
                <a:solidFill>
                  <a:schemeClr val="accent2">
                    <a:lumMod val="50000"/>
                  </a:schemeClr>
                </a:solidFill>
              </a:rPr>
              <a:t>ze</a:t>
            </a:r>
            <a:endParaRPr lang="en-US" sz="1400" b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název filmu, režisér, rok</a:t>
            </a:r>
            <a:endParaRPr lang="en-US" sz="14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setřiďte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dle </a:t>
            </a:r>
            <a:r>
              <a:rPr lang="cs-CZ" sz="1400" b="1" dirty="0">
                <a:solidFill>
                  <a:schemeClr val="accent2">
                    <a:lumMod val="50000"/>
                  </a:schemeClr>
                </a:solidFill>
              </a:rPr>
              <a:t>roku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 a </a:t>
            </a:r>
            <a:r>
              <a:rPr lang="cs-CZ" sz="1400" b="1" dirty="0">
                <a:solidFill>
                  <a:schemeClr val="accent2">
                    <a:lumMod val="50000"/>
                  </a:schemeClr>
                </a:solidFill>
              </a:rPr>
              <a:t>názvu filmu</a:t>
            </a:r>
            <a:endParaRPr lang="en-US" sz="1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228600" y="838200"/>
            <a:ext cx="4876800" cy="58674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cs-CZ" sz="2400" dirty="0"/>
              <a:t>Vlastní komparátor</a:t>
            </a:r>
          </a:p>
          <a:p>
            <a:pPr lvl="1"/>
            <a:r>
              <a:rPr lang="cs-CZ" sz="1800" dirty="0"/>
              <a:t>operator</a:t>
            </a:r>
            <a:r>
              <a:rPr lang="en-US" sz="1800" dirty="0"/>
              <a:t>&lt;</a:t>
            </a:r>
          </a:p>
          <a:p>
            <a:pPr lvl="2"/>
            <a:r>
              <a:rPr lang="cs-CZ" sz="1600" b="1" dirty="0">
                <a:solidFill>
                  <a:srgbClr val="00B050"/>
                </a:solidFill>
                <a:sym typeface="Wingdings"/>
              </a:rPr>
              <a:t> </a:t>
            </a:r>
            <a:r>
              <a:rPr lang="cs-CZ" sz="1600" dirty="0"/>
              <a:t>lze u funkce i šablony kontejneru</a:t>
            </a:r>
          </a:p>
          <a:p>
            <a:pPr lvl="2"/>
            <a:r>
              <a:rPr lang="en-US" sz="1600" b="1" dirty="0">
                <a:solidFill>
                  <a:srgbClr val="FF0000"/>
                </a:solidFill>
                <a:sym typeface="Wingdings" panose="05000000000000000000" pitchFamily="2" charset="2"/>
              </a:rPr>
              <a:t></a:t>
            </a:r>
            <a:r>
              <a:rPr lang="cs-CZ" sz="1600" dirty="0">
                <a:sym typeface="Wingdings" panose="05000000000000000000" pitchFamily="2" charset="2"/>
              </a:rPr>
              <a:t> </a:t>
            </a:r>
            <a:r>
              <a:rPr lang="en-US" sz="1600" dirty="0" err="1"/>
              <a:t>lze</a:t>
            </a:r>
            <a:r>
              <a:rPr lang="en-US" sz="1600" dirty="0"/>
              <a:t> </a:t>
            </a:r>
            <a:r>
              <a:rPr lang="cs-CZ" sz="1600" dirty="0"/>
              <a:t>jen jeden, nelze měnit pro primitivních typy</a:t>
            </a:r>
            <a:endParaRPr lang="en-US" sz="1600" dirty="0"/>
          </a:p>
          <a:p>
            <a:pPr lvl="1"/>
            <a:r>
              <a:rPr lang="en-US" sz="1800" dirty="0"/>
              <a:t>extern</a:t>
            </a:r>
            <a:r>
              <a:rPr lang="cs-CZ" sz="1800" dirty="0"/>
              <a:t>í</a:t>
            </a:r>
            <a:r>
              <a:rPr lang="en-US" sz="1800" dirty="0"/>
              <a:t> </a:t>
            </a:r>
            <a:r>
              <a:rPr lang="en-US" sz="1800" dirty="0" err="1"/>
              <a:t>kompar</a:t>
            </a:r>
            <a:r>
              <a:rPr lang="cs-CZ" sz="1800" dirty="0"/>
              <a:t>á</a:t>
            </a:r>
            <a:r>
              <a:rPr lang="en-US" sz="1800" dirty="0"/>
              <a:t>tor - </a:t>
            </a:r>
            <a:r>
              <a:rPr lang="en-US" sz="1800" dirty="0" err="1"/>
              <a:t>funkce</a:t>
            </a:r>
            <a:endParaRPr lang="cs-CZ" sz="1800" dirty="0"/>
          </a:p>
          <a:p>
            <a:pPr lvl="2"/>
            <a:r>
              <a:rPr lang="cs-CZ" sz="1600" b="1" dirty="0">
                <a:solidFill>
                  <a:srgbClr val="00B050"/>
                </a:solidFill>
                <a:sym typeface="Wingdings"/>
              </a:rPr>
              <a:t> </a:t>
            </a:r>
            <a:r>
              <a:rPr lang="cs-CZ" sz="1600" dirty="0"/>
              <a:t>může jich být několik</a:t>
            </a:r>
          </a:p>
          <a:p>
            <a:pPr lvl="2"/>
            <a:r>
              <a:rPr lang="en-US" sz="1600" b="1" dirty="0">
                <a:solidFill>
                  <a:srgbClr val="FF0000"/>
                </a:solidFill>
                <a:sym typeface="Wingdings" panose="05000000000000000000" pitchFamily="2" charset="2"/>
              </a:rPr>
              <a:t></a:t>
            </a:r>
            <a:r>
              <a:rPr lang="cs-CZ" sz="1600" dirty="0">
                <a:sym typeface="Wingdings" panose="05000000000000000000" pitchFamily="2" charset="2"/>
              </a:rPr>
              <a:t> </a:t>
            </a:r>
            <a:r>
              <a:rPr lang="cs-CZ" sz="1600" dirty="0"/>
              <a:t>nelze jako parametr šablony kontejneru</a:t>
            </a:r>
          </a:p>
          <a:p>
            <a:pPr lvl="1"/>
            <a:r>
              <a:rPr lang="cs-CZ" sz="1800" dirty="0"/>
              <a:t>externí komparátor - funktor</a:t>
            </a:r>
          </a:p>
          <a:p>
            <a:pPr lvl="2"/>
            <a:r>
              <a:rPr lang="cs-CZ" sz="1600" b="1" dirty="0">
                <a:solidFill>
                  <a:srgbClr val="00B050"/>
                </a:solidFill>
                <a:sym typeface="Wingdings"/>
              </a:rPr>
              <a:t> </a:t>
            </a:r>
            <a:r>
              <a:rPr lang="cs-CZ" sz="1600" dirty="0"/>
              <a:t>nejobecnější, může jich být několik</a:t>
            </a:r>
          </a:p>
          <a:p>
            <a:pPr lvl="2"/>
            <a:r>
              <a:rPr lang="en-US" sz="1600" b="1" dirty="0">
                <a:solidFill>
                  <a:srgbClr val="FF0000"/>
                </a:solidFill>
                <a:sym typeface="Wingdings" panose="05000000000000000000" pitchFamily="2" charset="2"/>
              </a:rPr>
              <a:t></a:t>
            </a:r>
            <a:r>
              <a:rPr lang="cs-CZ" sz="1600" dirty="0">
                <a:sym typeface="Wingdings" panose="05000000000000000000" pitchFamily="2" charset="2"/>
              </a:rPr>
              <a:t> </a:t>
            </a:r>
            <a:r>
              <a:rPr lang="cs-CZ" sz="1600" dirty="0"/>
              <a:t>malililinko složitější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181600" y="4882077"/>
            <a:ext cx="3733800" cy="1723549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class T</a:t>
            </a:r>
            <a:r>
              <a:rPr lang="en-US" sz="1400" dirty="0"/>
              <a:t> { string s; </a:t>
            </a:r>
            <a:r>
              <a:rPr lang="en-US" sz="1400" dirty="0" err="1"/>
              <a:t>int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; }; </a:t>
            </a:r>
          </a:p>
          <a:p>
            <a:r>
              <a:rPr lang="en-US" sz="1400" dirty="0" err="1"/>
              <a:t>struct</a:t>
            </a:r>
            <a:r>
              <a:rPr lang="en-US" sz="1400" dirty="0"/>
              <a:t> </a:t>
            </a:r>
            <a:r>
              <a:rPr lang="en-US" sz="1400" b="1" dirty="0" err="1">
                <a:solidFill>
                  <a:srgbClr val="0033CC"/>
                </a:solidFill>
              </a:rPr>
              <a:t>cmp</a:t>
            </a:r>
            <a:r>
              <a:rPr lang="en-US" sz="1400" dirty="0"/>
              <a:t> {</a:t>
            </a:r>
          </a:p>
          <a:p>
            <a:r>
              <a:rPr lang="en-US" sz="1400" dirty="0"/>
              <a:t>  bool </a:t>
            </a:r>
            <a:r>
              <a:rPr lang="en-US" sz="1400" b="1" dirty="0">
                <a:solidFill>
                  <a:srgbClr val="0033CC"/>
                </a:solidFill>
              </a:rPr>
              <a:t>operator()</a:t>
            </a:r>
            <a:r>
              <a:rPr lang="en-US" sz="1400" dirty="0"/>
              <a:t>( </a:t>
            </a:r>
            <a:r>
              <a:rPr lang="en-US" sz="1400" dirty="0" err="1"/>
              <a:t>const</a:t>
            </a:r>
            <a:r>
              <a:rPr lang="en-US" sz="1400" dirty="0"/>
              <a:t> </a:t>
            </a:r>
            <a:r>
              <a:rPr lang="cs-CZ" sz="1400" dirty="0"/>
              <a:t>T</a:t>
            </a:r>
            <a:r>
              <a:rPr lang="en-US" sz="1400" dirty="0"/>
              <a:t>&amp; x, </a:t>
            </a:r>
            <a:r>
              <a:rPr lang="en-US" sz="1400" dirty="0" err="1"/>
              <a:t>const</a:t>
            </a:r>
            <a:r>
              <a:rPr lang="en-US" sz="1400" dirty="0"/>
              <a:t> </a:t>
            </a:r>
            <a:r>
              <a:rPr lang="cs-CZ" sz="1400" dirty="0"/>
              <a:t>T</a:t>
            </a:r>
            <a:r>
              <a:rPr lang="en-US" sz="1400" dirty="0"/>
              <a:t>&amp; y)</a:t>
            </a:r>
          </a:p>
          <a:p>
            <a:r>
              <a:rPr lang="en-US" sz="1400" dirty="0"/>
              <a:t>    { return </a:t>
            </a:r>
            <a:r>
              <a:rPr lang="en-US" sz="1400" dirty="0" err="1"/>
              <a:t>x.i</a:t>
            </a:r>
            <a:r>
              <a:rPr lang="en-US" sz="1400" dirty="0"/>
              <a:t>&lt;</a:t>
            </a:r>
            <a:r>
              <a:rPr lang="en-US" sz="1400" dirty="0" err="1"/>
              <a:t>y.i</a:t>
            </a:r>
            <a:r>
              <a:rPr lang="en-US" sz="1400" dirty="0"/>
              <a:t> &amp;&amp; </a:t>
            </a:r>
            <a:r>
              <a:rPr lang="en-US" sz="1400" dirty="0" err="1"/>
              <a:t>x.s</a:t>
            </a:r>
            <a:r>
              <a:rPr lang="en-US" sz="1400" dirty="0"/>
              <a:t>&lt;</a:t>
            </a:r>
            <a:r>
              <a:rPr lang="en-US" sz="1400" dirty="0" err="1"/>
              <a:t>y.s</a:t>
            </a:r>
            <a:r>
              <a:rPr lang="en-US" sz="1400" dirty="0"/>
              <a:t>; }</a:t>
            </a:r>
          </a:p>
          <a:p>
            <a:r>
              <a:rPr lang="en-US" sz="1400" dirty="0"/>
              <a:t>};</a:t>
            </a:r>
            <a:endParaRPr lang="cs-CZ" sz="1400" dirty="0"/>
          </a:p>
          <a:p>
            <a:endParaRPr lang="en-US" sz="800" dirty="0"/>
          </a:p>
          <a:p>
            <a:r>
              <a:rPr lang="cs-CZ" sz="1400" b="1" dirty="0">
                <a:solidFill>
                  <a:srgbClr val="0033CC"/>
                </a:solidFill>
              </a:rPr>
              <a:t>set</a:t>
            </a:r>
            <a:r>
              <a:rPr lang="cs-CZ" sz="1400" dirty="0"/>
              <a:t>&lt;T, </a:t>
            </a:r>
            <a:r>
              <a:rPr lang="en-US" sz="1400" b="1" dirty="0" err="1">
                <a:solidFill>
                  <a:srgbClr val="0033CC"/>
                </a:solidFill>
              </a:rPr>
              <a:t>cmp</a:t>
            </a:r>
            <a:r>
              <a:rPr lang="cs-CZ" sz="1400" dirty="0"/>
              <a:t>&gt; v;</a:t>
            </a:r>
          </a:p>
          <a:p>
            <a:r>
              <a:rPr lang="cs-CZ" sz="1400" dirty="0"/>
              <a:t>v.insert( T</a:t>
            </a:r>
            <a:r>
              <a:rPr lang="en-US" sz="1400" dirty="0"/>
              <a:t> {"</a:t>
            </a:r>
            <a:r>
              <a:rPr lang="en-US" sz="1400" dirty="0" err="1"/>
              <a:t>jedna</a:t>
            </a:r>
            <a:r>
              <a:rPr lang="en-US" sz="1400" dirty="0"/>
              <a:t>", 1}</a:t>
            </a:r>
            <a:r>
              <a:rPr lang="cs-CZ" sz="1400" dirty="0"/>
              <a:t>);</a:t>
            </a:r>
          </a:p>
        </p:txBody>
      </p:sp>
      <p:sp>
        <p:nvSpPr>
          <p:cNvPr id="15" name="Text Placeholder 7"/>
          <p:cNvSpPr txBox="1">
            <a:spLocks/>
          </p:cNvSpPr>
          <p:nvPr/>
        </p:nvSpPr>
        <p:spPr>
          <a:xfrm>
            <a:off x="7217079" y="5867400"/>
            <a:ext cx="1088721" cy="381000"/>
          </a:xfrm>
          <a:prstGeom prst="wedgeRoundRectCallout">
            <a:avLst>
              <a:gd name="adj1" fmla="val -65472"/>
              <a:gd name="adj2" fmla="val -62548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rtlCol="0" anchor="ctr">
            <a:no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funktor</a:t>
            </a:r>
            <a:endParaRPr kumimoji="0" lang="cs-CZ" sz="14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A923210-A38C-486D-A353-DF58B012D4D5}"/>
              </a:ext>
            </a:extLst>
          </p:cNvPr>
          <p:cNvSpPr txBox="1"/>
          <p:nvPr/>
        </p:nvSpPr>
        <p:spPr>
          <a:xfrm>
            <a:off x="4419600" y="837471"/>
            <a:ext cx="4495800" cy="4616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cs-CZ" sz="2400" dirty="0" err="1"/>
              <a:t>Re</a:t>
            </a:r>
            <a:r>
              <a:rPr lang="cs-CZ" sz="2400" b="1" dirty="0" err="1"/>
              <a:t>CodEx</a:t>
            </a:r>
            <a:r>
              <a:rPr lang="cs-CZ" sz="2400" dirty="0"/>
              <a:t>: „Filmová databáze“</a:t>
            </a:r>
            <a:endParaRPr lang="en-GB" sz="2400" dirty="0"/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8EF6D420-0F6D-4BFD-B45D-1C9D7A67E313}"/>
              </a:ext>
            </a:extLst>
          </p:cNvPr>
          <p:cNvSpPr txBox="1">
            <a:spLocks/>
          </p:cNvSpPr>
          <p:nvPr/>
        </p:nvSpPr>
        <p:spPr>
          <a:xfrm>
            <a:off x="6819900" y="2667000"/>
            <a:ext cx="2171700" cy="381000"/>
          </a:xfrm>
          <a:prstGeom prst="wedgeRoundRectCallout">
            <a:avLst>
              <a:gd name="adj1" fmla="val -46917"/>
              <a:gd name="adj2" fmla="val 89994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rtlCol="0" anchor="ctr">
            <a:no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přetížení operátoru</a:t>
            </a:r>
            <a:endParaRPr kumimoji="0" lang="cs-CZ" sz="14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9233403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C136FF2-33FB-4691-A68A-BDCB5F1A95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7. cvičení:</a:t>
            </a:r>
            <a:br>
              <a:rPr lang="cs-CZ" dirty="0"/>
            </a:br>
            <a:r>
              <a:rPr lang="cs-CZ" dirty="0"/>
              <a:t>Algoritmy, funktory, 1. DÚ</a:t>
            </a:r>
            <a:endParaRPr lang="en-GB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BFBA8AA-9A40-4A9E-A748-E10E0420EA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20. 11. 2019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220014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6EAC5C4-1359-45FA-8791-4B1FF20395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en-GB" dirty="0" err="1"/>
              <a:t>Efektivní</a:t>
            </a:r>
            <a:r>
              <a:rPr lang="en-GB" dirty="0"/>
              <a:t> </a:t>
            </a:r>
            <a:r>
              <a:rPr lang="en-GB" dirty="0" err="1"/>
              <a:t>zpětný</a:t>
            </a:r>
            <a:r>
              <a:rPr lang="en-GB" dirty="0"/>
              <a:t> </a:t>
            </a:r>
            <a:r>
              <a:rPr lang="en-GB" dirty="0" err="1"/>
              <a:t>překlad</a:t>
            </a:r>
            <a:r>
              <a:rPr lang="en-GB" dirty="0"/>
              <a:t> (</a:t>
            </a:r>
            <a:r>
              <a:rPr lang="en-GB" dirty="0" err="1"/>
              <a:t>tj</a:t>
            </a:r>
            <a:r>
              <a:rPr lang="en-GB" dirty="0"/>
              <a:t>. </a:t>
            </a:r>
            <a:r>
              <a:rPr lang="en-GB" dirty="0" err="1"/>
              <a:t>pomocí</a:t>
            </a:r>
            <a:r>
              <a:rPr lang="en-GB" dirty="0"/>
              <a:t> </a:t>
            </a:r>
            <a:r>
              <a:rPr lang="en-GB" dirty="0" err="1"/>
              <a:t>druhého</a:t>
            </a:r>
            <a:r>
              <a:rPr lang="en-GB" dirty="0"/>
              <a:t> </a:t>
            </a:r>
            <a:r>
              <a:rPr lang="en-GB" dirty="0" err="1"/>
              <a:t>kontejneru</a:t>
            </a:r>
            <a:r>
              <a:rPr lang="en-GB" dirty="0"/>
              <a:t>) </a:t>
            </a:r>
            <a:r>
              <a:rPr lang="en-GB" dirty="0" err="1"/>
              <a:t>měl</a:t>
            </a:r>
            <a:r>
              <a:rPr lang="en-GB" dirty="0"/>
              <a:t> </a:t>
            </a:r>
            <a:r>
              <a:rPr lang="en-GB" b="1" dirty="0" err="1"/>
              <a:t>jeden</a:t>
            </a:r>
            <a:r>
              <a:rPr lang="en-GB" b="1" dirty="0"/>
              <a:t> </a:t>
            </a:r>
            <a:r>
              <a:rPr lang="en-GB" b="1" dirty="0" err="1"/>
              <a:t>člověk</a:t>
            </a:r>
            <a:endParaRPr lang="en-GB" b="1" dirty="0"/>
          </a:p>
          <a:p>
            <a:pPr lvl="1"/>
            <a:r>
              <a:rPr lang="en-GB" dirty="0"/>
              <a:t>Ale </a:t>
            </a:r>
            <a:r>
              <a:rPr lang="en-GB" dirty="0" err="1"/>
              <a:t>už</a:t>
            </a:r>
            <a:r>
              <a:rPr lang="en-GB" dirty="0"/>
              <a:t> to </a:t>
            </a:r>
            <a:r>
              <a:rPr lang="en-GB" dirty="0" err="1"/>
              <a:t>nebudeme</a:t>
            </a:r>
            <a:r>
              <a:rPr lang="en-GB" dirty="0"/>
              <a:t> </a:t>
            </a:r>
            <a:r>
              <a:rPr lang="en-GB" dirty="0" err="1"/>
              <a:t>řešit</a:t>
            </a:r>
            <a:r>
              <a:rPr lang="en-GB" dirty="0"/>
              <a:t>, </a:t>
            </a:r>
            <a:r>
              <a:rPr lang="en-GB" dirty="0" err="1"/>
              <a:t>princip</a:t>
            </a:r>
            <a:r>
              <a:rPr lang="en-GB" dirty="0"/>
              <a:t> </a:t>
            </a:r>
            <a:r>
              <a:rPr lang="en-GB" dirty="0" err="1"/>
              <a:t>asi</a:t>
            </a:r>
            <a:r>
              <a:rPr lang="en-GB" dirty="0"/>
              <a:t> </a:t>
            </a:r>
            <a:r>
              <a:rPr lang="en-GB" dirty="0" err="1"/>
              <a:t>chápete</a:t>
            </a:r>
            <a:r>
              <a:rPr lang="en-GB" dirty="0"/>
              <a:t>..</a:t>
            </a:r>
          </a:p>
          <a:p>
            <a:endParaRPr lang="en-GB" dirty="0"/>
          </a:p>
          <a:p>
            <a:r>
              <a:rPr lang="en-GB" dirty="0" err="1"/>
              <a:t>Nepoužívejte</a:t>
            </a:r>
            <a:r>
              <a:rPr lang="en-GB" dirty="0"/>
              <a:t> </a:t>
            </a:r>
            <a:r>
              <a:rPr lang="en-GB" dirty="0" err="1"/>
              <a:t>globální</a:t>
            </a:r>
            <a:r>
              <a:rPr lang="en-GB" dirty="0"/>
              <a:t> </a:t>
            </a:r>
            <a:r>
              <a:rPr lang="en-GB" dirty="0" err="1"/>
              <a:t>proměnné</a:t>
            </a:r>
            <a:r>
              <a:rPr lang="en-GB" dirty="0"/>
              <a:t> v </a:t>
            </a:r>
            <a:r>
              <a:rPr lang="en-GB" dirty="0" err="1"/>
              <a:t>implementaci</a:t>
            </a:r>
            <a:r>
              <a:rPr lang="en-GB" dirty="0"/>
              <a:t> </a:t>
            </a:r>
            <a:r>
              <a:rPr lang="en-GB" dirty="0" err="1"/>
              <a:t>třídy</a:t>
            </a:r>
            <a:endParaRPr lang="en-GB" dirty="0"/>
          </a:p>
          <a:p>
            <a:pPr lvl="1"/>
            <a:r>
              <a:rPr lang="en-GB" dirty="0" err="1"/>
              <a:t>Pokud</a:t>
            </a:r>
            <a:r>
              <a:rPr lang="en-GB" dirty="0"/>
              <a:t> je </a:t>
            </a:r>
            <a:r>
              <a:rPr lang="en-GB" dirty="0" err="1"/>
              <a:t>explicitně</a:t>
            </a:r>
            <a:r>
              <a:rPr lang="en-GB" dirty="0"/>
              <a:t> </a:t>
            </a:r>
            <a:r>
              <a:rPr lang="en-GB" dirty="0" err="1"/>
              <a:t>nutné</a:t>
            </a:r>
            <a:r>
              <a:rPr lang="en-GB" dirty="0"/>
              <a:t> </a:t>
            </a:r>
            <a:r>
              <a:rPr lang="en-GB" dirty="0" err="1"/>
              <a:t>sdílet</a:t>
            </a:r>
            <a:r>
              <a:rPr lang="en-GB" dirty="0"/>
              <a:t> </a:t>
            </a:r>
            <a:r>
              <a:rPr lang="en-GB" dirty="0" err="1"/>
              <a:t>stav</a:t>
            </a:r>
            <a:r>
              <a:rPr lang="en-GB" dirty="0"/>
              <a:t> </a:t>
            </a:r>
            <a:r>
              <a:rPr lang="en-GB" dirty="0" err="1"/>
              <a:t>napříč</a:t>
            </a:r>
            <a:r>
              <a:rPr lang="en-GB" dirty="0"/>
              <a:t> </a:t>
            </a:r>
            <a:r>
              <a:rPr lang="en-GB" dirty="0" err="1"/>
              <a:t>více</a:t>
            </a:r>
            <a:r>
              <a:rPr lang="en-GB" dirty="0"/>
              <a:t> </a:t>
            </a:r>
            <a:r>
              <a:rPr lang="en-GB" dirty="0" err="1"/>
              <a:t>instancemi</a:t>
            </a:r>
            <a:r>
              <a:rPr lang="en-GB" dirty="0"/>
              <a:t>, </a:t>
            </a:r>
            <a:r>
              <a:rPr lang="en-GB" dirty="0" err="1"/>
              <a:t>lze</a:t>
            </a:r>
            <a:r>
              <a:rPr lang="en-GB" dirty="0"/>
              <a:t> </a:t>
            </a:r>
            <a:r>
              <a:rPr lang="en-GB" dirty="0" err="1"/>
              <a:t>použít</a:t>
            </a:r>
            <a:r>
              <a:rPr lang="en-GB" dirty="0"/>
              <a:t> </a:t>
            </a:r>
            <a:r>
              <a:rPr lang="en-GB" dirty="0" err="1"/>
              <a:t>statické</a:t>
            </a:r>
            <a:r>
              <a:rPr lang="en-GB" dirty="0"/>
              <a:t> </a:t>
            </a:r>
            <a:r>
              <a:rPr lang="en-GB" dirty="0" err="1"/>
              <a:t>datové</a:t>
            </a:r>
            <a:r>
              <a:rPr lang="en-GB" dirty="0"/>
              <a:t> </a:t>
            </a:r>
            <a:r>
              <a:rPr lang="en-GB" dirty="0" err="1"/>
              <a:t>položky</a:t>
            </a:r>
            <a:r>
              <a:rPr lang="en-GB" dirty="0"/>
              <a:t> (fields)</a:t>
            </a:r>
          </a:p>
          <a:p>
            <a:pPr lvl="1"/>
            <a:r>
              <a:rPr lang="en-GB" dirty="0" err="1"/>
              <a:t>Jinak</a:t>
            </a:r>
            <a:r>
              <a:rPr lang="en-GB" dirty="0"/>
              <a:t> </a:t>
            </a:r>
            <a:r>
              <a:rPr lang="en-GB" dirty="0" err="1"/>
              <a:t>instanční</a:t>
            </a:r>
            <a:r>
              <a:rPr lang="en-GB" dirty="0"/>
              <a:t> </a:t>
            </a:r>
            <a:r>
              <a:rPr lang="en-GB" dirty="0" err="1"/>
              <a:t>datové</a:t>
            </a:r>
            <a:r>
              <a:rPr lang="en-GB" dirty="0"/>
              <a:t> </a:t>
            </a:r>
            <a:r>
              <a:rPr lang="en-GB" dirty="0" err="1"/>
              <a:t>položky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10250CF-1F38-4E87-BF30-191753EF6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P</a:t>
            </a:r>
            <a:r>
              <a:rPr lang="cs-CZ" dirty="0" err="1"/>
              <a:t>oznatky</a:t>
            </a:r>
            <a:r>
              <a:rPr lang="cs-CZ" dirty="0"/>
              <a:t> z úlohy „Překladový slovník“</a:t>
            </a:r>
            <a:r>
              <a:rPr lang="en-GB" dirty="0"/>
              <a:t> #2</a:t>
            </a:r>
          </a:p>
        </p:txBody>
      </p:sp>
    </p:spTree>
    <p:extLst>
      <p:ext uri="{BB962C8B-B14F-4D97-AF65-F5344CB8AC3E}">
        <p14:creationId xmlns:p14="http://schemas.microsoft.com/office/powerpoint/2010/main" val="122407640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612E0E7-5D83-4421-AD7A-95C22721AB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Na jednu úlohu existuje mnoho různých řešení</a:t>
            </a:r>
          </a:p>
          <a:p>
            <a:pPr lvl="1"/>
            <a:r>
              <a:rPr lang="cs-CZ" dirty="0"/>
              <a:t>Rozhazování na strany </a:t>
            </a:r>
            <a:r>
              <a:rPr lang="cs-CZ" dirty="0" err="1"/>
              <a:t>deque</a:t>
            </a:r>
            <a:r>
              <a:rPr lang="cs-CZ" dirty="0"/>
              <a:t> elegantnější, explicitní řešení (s </a:t>
            </a:r>
            <a:r>
              <a:rPr lang="cs-CZ" dirty="0" err="1"/>
              <a:t>iterátory</a:t>
            </a:r>
            <a:r>
              <a:rPr lang="cs-CZ" dirty="0"/>
              <a:t> namísto indexů) přehlednější</a:t>
            </a:r>
          </a:p>
          <a:p>
            <a:endParaRPr lang="cs-CZ" dirty="0"/>
          </a:p>
          <a:p>
            <a:r>
              <a:rPr lang="cs-CZ" dirty="0"/>
              <a:t>Nebylo nutné používat OOP (pro procvičení OK)</a:t>
            </a:r>
          </a:p>
          <a:p>
            <a:endParaRPr lang="cs-CZ" dirty="0"/>
          </a:p>
          <a:p>
            <a:r>
              <a:rPr lang="cs-CZ" dirty="0"/>
              <a:t>Zbytečné </a:t>
            </a:r>
            <a:r>
              <a:rPr lang="cs-CZ" dirty="0" err="1"/>
              <a:t>parsování</a:t>
            </a:r>
            <a:r>
              <a:rPr lang="cs-CZ" dirty="0"/>
              <a:t> znaků – jednoduchý vstup:</a:t>
            </a:r>
          </a:p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3579A87-64A6-43DF-B874-F4D5A3F6EF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Poznatky z úlohy „Odzadu a zepředu“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9266F99-0446-43E7-8CF2-672C4C423795}"/>
              </a:ext>
            </a:extLst>
          </p:cNvPr>
          <p:cNvSpPr txBox="1"/>
          <p:nvPr/>
        </p:nvSpPr>
        <p:spPr>
          <a:xfrm>
            <a:off x="3581400" y="4724400"/>
            <a:ext cx="1981200" cy="95410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 err="1"/>
              <a:t>int</a:t>
            </a:r>
            <a:r>
              <a:rPr lang="cs-CZ" sz="1400" dirty="0"/>
              <a:t> x;</a:t>
            </a:r>
          </a:p>
          <a:p>
            <a:r>
              <a:rPr lang="cs-CZ" sz="1400" dirty="0" err="1"/>
              <a:t>while</a:t>
            </a:r>
            <a:r>
              <a:rPr lang="cs-CZ" sz="1400" dirty="0"/>
              <a:t> (</a:t>
            </a:r>
            <a:r>
              <a:rPr lang="cs-CZ" sz="1400" dirty="0" err="1"/>
              <a:t>cin</a:t>
            </a:r>
            <a:r>
              <a:rPr lang="cs-CZ" sz="1400" dirty="0"/>
              <a:t> &gt;&gt; x) {</a:t>
            </a:r>
          </a:p>
          <a:p>
            <a:r>
              <a:rPr lang="cs-CZ" sz="1400" dirty="0"/>
              <a:t>  </a:t>
            </a:r>
            <a:r>
              <a:rPr lang="cs-CZ" sz="1400" dirty="0" err="1"/>
              <a:t>v.push_back</a:t>
            </a:r>
            <a:r>
              <a:rPr lang="cs-CZ" sz="1400" dirty="0"/>
              <a:t>(x);</a:t>
            </a:r>
          </a:p>
          <a:p>
            <a:r>
              <a:rPr lang="cs-CZ" sz="14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6516726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47E5F16-4A3E-4977-A23F-ECC93C5804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 err="1"/>
              <a:t>Vyplatí</a:t>
            </a:r>
            <a:r>
              <a:rPr lang="en-GB" dirty="0"/>
              <a:t> se </a:t>
            </a:r>
            <a:r>
              <a:rPr lang="en-GB" dirty="0" err="1"/>
              <a:t>znát</a:t>
            </a:r>
            <a:r>
              <a:rPr lang="en-GB" dirty="0"/>
              <a:t> </a:t>
            </a:r>
            <a:r>
              <a:rPr lang="en-GB" dirty="0" err="1"/>
              <a:t>různé</a:t>
            </a:r>
            <a:r>
              <a:rPr lang="en-GB" dirty="0"/>
              <a:t> </a:t>
            </a:r>
            <a:r>
              <a:rPr lang="en-GB" dirty="0" err="1"/>
              <a:t>kontejnery</a:t>
            </a:r>
            <a:r>
              <a:rPr lang="en-GB" dirty="0"/>
              <a:t> a </a:t>
            </a:r>
            <a:r>
              <a:rPr lang="en-GB" dirty="0" err="1"/>
              <a:t>způsoby</a:t>
            </a:r>
            <a:r>
              <a:rPr lang="en-GB" dirty="0"/>
              <a:t> </a:t>
            </a:r>
            <a:r>
              <a:rPr lang="en-GB" dirty="0" err="1"/>
              <a:t>práce</a:t>
            </a:r>
            <a:r>
              <a:rPr lang="en-GB" dirty="0"/>
              <a:t> s </a:t>
            </a:r>
            <a:r>
              <a:rPr lang="en-GB" dirty="0" err="1"/>
              <a:t>nimi</a:t>
            </a:r>
            <a:endParaRPr lang="en-GB" dirty="0"/>
          </a:p>
          <a:p>
            <a:pPr lvl="1"/>
            <a:r>
              <a:rPr lang="en-GB" dirty="0" err="1"/>
              <a:t>Zde</a:t>
            </a:r>
            <a:r>
              <a:rPr lang="en-GB" dirty="0"/>
              <a:t> se </a:t>
            </a:r>
            <a:r>
              <a:rPr lang="en-GB" dirty="0" err="1"/>
              <a:t>hodil</a:t>
            </a:r>
            <a:r>
              <a:rPr lang="en-GB" dirty="0"/>
              <a:t> </a:t>
            </a:r>
            <a:r>
              <a:rPr lang="en-GB" dirty="0" err="1"/>
              <a:t>např</a:t>
            </a:r>
            <a:r>
              <a:rPr lang="en-GB" dirty="0"/>
              <a:t>. deque a </a:t>
            </a:r>
            <a:r>
              <a:rPr lang="en-GB" dirty="0" err="1"/>
              <a:t>reverse_iterator</a:t>
            </a:r>
            <a:endParaRPr lang="cs-CZ" dirty="0"/>
          </a:p>
          <a:p>
            <a:endParaRPr lang="en-GB" dirty="0"/>
          </a:p>
          <a:p>
            <a:r>
              <a:rPr lang="en-GB" dirty="0"/>
              <a:t>Pro </a:t>
            </a:r>
            <a:r>
              <a:rPr lang="en-GB" dirty="0" err="1"/>
              <a:t>průchod</a:t>
            </a:r>
            <a:r>
              <a:rPr lang="en-GB" dirty="0"/>
              <a:t> </a:t>
            </a:r>
            <a:r>
              <a:rPr lang="en-GB" dirty="0" err="1"/>
              <a:t>odzadu</a:t>
            </a:r>
            <a:r>
              <a:rPr lang="en-GB" dirty="0"/>
              <a:t> se </a:t>
            </a:r>
            <a:r>
              <a:rPr lang="en-GB" dirty="0" err="1"/>
              <a:t>většinou</a:t>
            </a:r>
            <a:r>
              <a:rPr lang="en-GB" dirty="0"/>
              <a:t> </a:t>
            </a:r>
            <a:r>
              <a:rPr lang="en-GB" dirty="0" err="1"/>
              <a:t>hodí</a:t>
            </a:r>
            <a:r>
              <a:rPr lang="en-GB" dirty="0"/>
              <a:t> </a:t>
            </a:r>
            <a:r>
              <a:rPr lang="en-GB" dirty="0" err="1"/>
              <a:t>reverse_iterator</a:t>
            </a:r>
            <a:endParaRPr lang="en-GB" dirty="0"/>
          </a:p>
          <a:p>
            <a:pPr lvl="1"/>
            <a:r>
              <a:rPr lang="en-GB" dirty="0" err="1"/>
              <a:t>Např</a:t>
            </a:r>
            <a:r>
              <a:rPr lang="en-GB" dirty="0"/>
              <a:t>. </a:t>
            </a:r>
            <a:r>
              <a:rPr lang="en-GB" dirty="0" err="1"/>
              <a:t>není</a:t>
            </a:r>
            <a:r>
              <a:rPr lang="en-GB" dirty="0"/>
              <a:t> </a:t>
            </a:r>
            <a:r>
              <a:rPr lang="en-GB" dirty="0" err="1"/>
              <a:t>potřeba</a:t>
            </a:r>
            <a:r>
              <a:rPr lang="en-GB" dirty="0"/>
              <a:t> </a:t>
            </a:r>
            <a:r>
              <a:rPr lang="en-GB" dirty="0" err="1"/>
              <a:t>zvlášť</a:t>
            </a:r>
            <a:r>
              <a:rPr lang="en-GB" dirty="0"/>
              <a:t> </a:t>
            </a:r>
            <a:r>
              <a:rPr lang="en-GB" dirty="0" err="1"/>
              <a:t>ošetřovat</a:t>
            </a:r>
            <a:r>
              <a:rPr lang="en-GB" dirty="0"/>
              <a:t> </a:t>
            </a:r>
            <a:r>
              <a:rPr lang="en-GB" dirty="0" err="1"/>
              <a:t>prázdný</a:t>
            </a:r>
            <a:r>
              <a:rPr lang="en-GB" dirty="0"/>
              <a:t> </a:t>
            </a:r>
            <a:r>
              <a:rPr lang="en-GB" dirty="0" err="1"/>
              <a:t>kontejner</a:t>
            </a:r>
            <a:r>
              <a:rPr lang="en-GB" dirty="0"/>
              <a:t> </a:t>
            </a:r>
            <a:r>
              <a:rPr lang="en-GB" dirty="0" err="1"/>
              <a:t>jako</a:t>
            </a:r>
            <a:r>
              <a:rPr lang="en-GB" dirty="0"/>
              <a:t> u </a:t>
            </a:r>
            <a:r>
              <a:rPr lang="en-GB" dirty="0" err="1"/>
              <a:t>dekrementace</a:t>
            </a:r>
            <a:r>
              <a:rPr lang="en-GB" dirty="0"/>
              <a:t> .end()</a:t>
            </a:r>
            <a:endParaRPr lang="cs-CZ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44214CC-6BE7-4D1C-AE48-CB82593C7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P</a:t>
            </a:r>
            <a:r>
              <a:rPr lang="cs-CZ" dirty="0" err="1"/>
              <a:t>oznatky</a:t>
            </a:r>
            <a:r>
              <a:rPr lang="cs-CZ" dirty="0"/>
              <a:t> z úlohy „</a:t>
            </a:r>
            <a:r>
              <a:rPr lang="en-GB" dirty="0" err="1"/>
              <a:t>Odzadu</a:t>
            </a:r>
            <a:r>
              <a:rPr lang="en-GB" dirty="0"/>
              <a:t> a </a:t>
            </a:r>
            <a:r>
              <a:rPr lang="en-GB" dirty="0" err="1"/>
              <a:t>zepředu</a:t>
            </a:r>
            <a:r>
              <a:rPr lang="cs-CZ" dirty="0"/>
              <a:t>“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82781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Můj první C++ program	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6240" y="3537348"/>
            <a:ext cx="4724400" cy="1815882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600" dirty="0"/>
              <a:t>#</a:t>
            </a:r>
            <a:r>
              <a:rPr lang="cs-CZ" sz="1600" dirty="0"/>
              <a:t>include </a:t>
            </a:r>
            <a:r>
              <a:rPr lang="en-US" sz="1600" dirty="0"/>
              <a:t>&lt;</a:t>
            </a:r>
            <a:r>
              <a:rPr lang="en-US" sz="1600" dirty="0" err="1"/>
              <a:t>iostream</a:t>
            </a:r>
            <a:r>
              <a:rPr lang="en-US" sz="1600" dirty="0"/>
              <a:t>&gt;</a:t>
            </a:r>
          </a:p>
          <a:p>
            <a:endParaRPr lang="cs-CZ" sz="1600" dirty="0"/>
          </a:p>
          <a:p>
            <a:r>
              <a:rPr lang="cs-CZ" sz="1600" dirty="0"/>
              <a:t>int main()</a:t>
            </a:r>
          </a:p>
          <a:p>
            <a:r>
              <a:rPr lang="cs-CZ" sz="1600" dirty="0"/>
              <a:t>{</a:t>
            </a:r>
          </a:p>
          <a:p>
            <a:r>
              <a:rPr lang="en-US" sz="1600" dirty="0"/>
              <a:t>    std::</a:t>
            </a:r>
            <a:r>
              <a:rPr lang="cs-CZ" sz="1600" dirty="0"/>
              <a:t>cout &lt;&lt; "</a:t>
            </a:r>
            <a:r>
              <a:rPr lang="en-US" sz="1600" dirty="0"/>
              <a:t>Hello </a:t>
            </a:r>
            <a:r>
              <a:rPr lang="cs-CZ" sz="1600" dirty="0"/>
              <a:t>W</a:t>
            </a:r>
            <a:r>
              <a:rPr lang="en-US" sz="1600" dirty="0" err="1"/>
              <a:t>orld</a:t>
            </a:r>
            <a:r>
              <a:rPr lang="cs-CZ" sz="1600" dirty="0"/>
              <a:t>" &lt;&lt; </a:t>
            </a:r>
            <a:r>
              <a:rPr lang="en-US" sz="1600" dirty="0" err="1"/>
              <a:t>std</a:t>
            </a:r>
            <a:r>
              <a:rPr lang="en-US" sz="1600" dirty="0"/>
              <a:t>::</a:t>
            </a:r>
            <a:r>
              <a:rPr lang="cs-CZ" sz="1600" dirty="0"/>
              <a:t>endl;</a:t>
            </a:r>
          </a:p>
          <a:p>
            <a:r>
              <a:rPr lang="cs-CZ" sz="1600" dirty="0"/>
              <a:t>    return </a:t>
            </a:r>
            <a:r>
              <a:rPr lang="en-US" sz="1600" dirty="0"/>
              <a:t>0</a:t>
            </a:r>
            <a:r>
              <a:rPr lang="cs-CZ" sz="1600" dirty="0"/>
              <a:t>;</a:t>
            </a:r>
          </a:p>
          <a:p>
            <a:r>
              <a:rPr lang="cs-CZ" sz="1600" dirty="0"/>
              <a:t>} </a:t>
            </a:r>
          </a:p>
        </p:txBody>
      </p:sp>
      <p:sp>
        <p:nvSpPr>
          <p:cNvPr id="7" name="Rounded Rectangular Callout 6"/>
          <p:cNvSpPr/>
          <p:nvPr/>
        </p:nvSpPr>
        <p:spPr>
          <a:xfrm>
            <a:off x="381000" y="1387674"/>
            <a:ext cx="3733800" cy="1295400"/>
          </a:xfrm>
          <a:prstGeom prst="wedgeRoundRectCallout">
            <a:avLst>
              <a:gd name="adj1" fmla="val -50028"/>
              <a:gd name="adj2" fmla="val 8753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VS 201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9</a:t>
            </a:r>
          </a:p>
          <a:p>
            <a:r>
              <a:rPr lang="cs-CZ" sz="1400" dirty="0" err="1">
                <a:solidFill>
                  <a:schemeClr val="accent2">
                    <a:lumMod val="50000"/>
                  </a:schemeClr>
                </a:solidFill>
              </a:rPr>
              <a:t>Create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 a </a:t>
            </a:r>
            <a:r>
              <a:rPr lang="cs-CZ" sz="1400" dirty="0" err="1">
                <a:solidFill>
                  <a:schemeClr val="accent2">
                    <a:lumMod val="50000"/>
                  </a:schemeClr>
                </a:solidFill>
              </a:rPr>
              <a:t>new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1400" dirty="0" err="1">
                <a:solidFill>
                  <a:schemeClr val="accent2">
                    <a:lumMod val="50000"/>
                  </a:schemeClr>
                </a:solidFill>
              </a:rPr>
              <a:t>project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cs-CZ" sz="1400" dirty="0" err="1">
                <a:solidFill>
                  <a:schemeClr val="accent2">
                    <a:lumMod val="50000"/>
                  </a:schemeClr>
                </a:solidFill>
              </a:rPr>
              <a:t>Language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: C++</a:t>
            </a:r>
          </a:p>
          <a:p>
            <a:r>
              <a:rPr lang="cs-CZ" sz="1400" dirty="0" err="1">
                <a:solidFill>
                  <a:schemeClr val="accent2">
                    <a:lumMod val="50000"/>
                  </a:schemeClr>
                </a:solidFill>
              </a:rPr>
              <a:t>Console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1400" dirty="0" err="1">
                <a:solidFill>
                  <a:schemeClr val="accent2">
                    <a:lumMod val="50000"/>
                  </a:schemeClr>
                </a:solidFill>
              </a:rPr>
              <a:t>App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 &gt; </a:t>
            </a:r>
            <a:r>
              <a:rPr lang="cs-CZ" sz="1400" dirty="0" err="1">
                <a:solidFill>
                  <a:schemeClr val="accent2">
                    <a:lumMod val="50000"/>
                  </a:schemeClr>
                </a:solidFill>
              </a:rPr>
              <a:t>Next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Name, </a:t>
            </a:r>
            <a:r>
              <a:rPr lang="cs-CZ" sz="1400" dirty="0" err="1">
                <a:solidFill>
                  <a:schemeClr val="accent2">
                    <a:lumMod val="50000"/>
                  </a:schemeClr>
                </a:solidFill>
              </a:rPr>
              <a:t>Location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 &gt; </a:t>
            </a:r>
            <a:r>
              <a:rPr lang="cs-CZ" sz="1400" dirty="0" err="1">
                <a:solidFill>
                  <a:schemeClr val="accent2">
                    <a:lumMod val="50000"/>
                  </a:schemeClr>
                </a:solidFill>
              </a:rPr>
              <a:t>Create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4876800" y="1387674"/>
            <a:ext cx="3733800" cy="1507926"/>
          </a:xfrm>
          <a:prstGeom prst="wedgeRoundRectCallout">
            <a:avLst>
              <a:gd name="adj1" fmla="val -50028"/>
              <a:gd name="adj2" fmla="val 8753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Solution Explorer</a:t>
            </a:r>
          </a:p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Solution / Project</a:t>
            </a:r>
          </a:p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Source Files</a:t>
            </a:r>
          </a:p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Add New/Existing Item</a:t>
            </a:r>
          </a:p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Visual C++ / C++ File (.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cpp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)</a:t>
            </a:r>
          </a:p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(Header Files)</a:t>
            </a:r>
          </a:p>
          <a:p>
            <a:endParaRPr lang="en-US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9" name="Rounded Rectangular Callout 8"/>
          <p:cNvSpPr/>
          <p:nvPr/>
        </p:nvSpPr>
        <p:spPr>
          <a:xfrm>
            <a:off x="6206836" y="3604340"/>
            <a:ext cx="2403764" cy="2514600"/>
          </a:xfrm>
          <a:prstGeom prst="wedgeRoundRectCallout">
            <a:avLst>
              <a:gd name="adj1" fmla="val -50028"/>
              <a:gd name="adj2" fmla="val 8753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ctrl-shift-B</a:t>
            </a:r>
          </a:p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F5</a:t>
            </a:r>
          </a:p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ctrl-F5</a:t>
            </a:r>
          </a:p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F10</a:t>
            </a:r>
          </a:p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F11</a:t>
            </a:r>
          </a:p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F9</a:t>
            </a:r>
          </a:p>
          <a:p>
            <a:endParaRPr lang="en-US" sz="14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Debug / Window</a:t>
            </a:r>
          </a:p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Watch, Auto, Locals</a:t>
            </a:r>
          </a:p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Call Stack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D6C318F-9561-4AF6-A5B6-6ED4FEEF8875}"/>
              </a:ext>
            </a:extLst>
          </p:cNvPr>
          <p:cNvSpPr txBox="1"/>
          <p:nvPr/>
        </p:nvSpPr>
        <p:spPr>
          <a:xfrm>
            <a:off x="381000" y="5768304"/>
            <a:ext cx="3733800" cy="4616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cs-CZ" sz="2400" dirty="0" err="1"/>
              <a:t>Re</a:t>
            </a:r>
            <a:r>
              <a:rPr lang="cs-CZ" sz="2400" b="1" dirty="0" err="1"/>
              <a:t>CodEx</a:t>
            </a:r>
            <a:r>
              <a:rPr lang="cs-CZ" sz="2400" dirty="0"/>
              <a:t>: „Hello </a:t>
            </a:r>
            <a:r>
              <a:rPr lang="cs-CZ" sz="2400" dirty="0" err="1"/>
              <a:t>World</a:t>
            </a:r>
            <a:r>
              <a:rPr lang="cs-CZ" sz="2400" dirty="0"/>
              <a:t>“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79356552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dirty="0"/>
              <a:t>Nejpoužívanější algoritmy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z="1800" dirty="0"/>
              <a:t>#</a:t>
            </a:r>
            <a:r>
              <a:rPr lang="cs-CZ" sz="1800" dirty="0"/>
              <a:t>include </a:t>
            </a:r>
            <a:r>
              <a:rPr lang="en-US" sz="1800" dirty="0"/>
              <a:t>&lt;algorithm&gt;</a:t>
            </a:r>
          </a:p>
          <a:p>
            <a:endParaRPr lang="cs-CZ" sz="1800" dirty="0"/>
          </a:p>
          <a:p>
            <a:r>
              <a:rPr lang="cs-CZ" sz="1800" dirty="0"/>
              <a:t>it </a:t>
            </a:r>
            <a:r>
              <a:rPr lang="cs-CZ" sz="1800" b="1" dirty="0"/>
              <a:t>find</a:t>
            </a:r>
            <a:r>
              <a:rPr lang="cs-CZ" sz="1800" dirty="0"/>
              <a:t>( it first, it last, T&amp;)</a:t>
            </a:r>
            <a:endParaRPr lang="en-GB" sz="1800" dirty="0"/>
          </a:p>
          <a:p>
            <a:pPr lvl="1"/>
            <a:r>
              <a:rPr lang="en-GB" sz="1400" dirty="0" err="1"/>
              <a:t>asociativní</a:t>
            </a:r>
            <a:r>
              <a:rPr lang="en-GB" sz="1400" dirty="0"/>
              <a:t> </a:t>
            </a:r>
            <a:r>
              <a:rPr lang="en-GB" sz="1400" dirty="0" err="1"/>
              <a:t>kontejnery</a:t>
            </a:r>
            <a:r>
              <a:rPr lang="en-GB" sz="1400" dirty="0"/>
              <a:t>: </a:t>
            </a:r>
            <a:r>
              <a:rPr lang="en-GB" sz="1400" dirty="0" err="1"/>
              <a:t>k.find</a:t>
            </a:r>
            <a:r>
              <a:rPr lang="en-GB" sz="1400" dirty="0"/>
              <a:t>(T&amp;)</a:t>
            </a:r>
            <a:endParaRPr lang="cs-CZ" sz="1400" dirty="0"/>
          </a:p>
          <a:p>
            <a:r>
              <a:rPr lang="cs-CZ" sz="1800" dirty="0"/>
              <a:t>int </a:t>
            </a:r>
            <a:r>
              <a:rPr lang="cs-CZ" sz="1800" b="1" dirty="0"/>
              <a:t>count</a:t>
            </a:r>
            <a:r>
              <a:rPr lang="cs-CZ" sz="1800" dirty="0"/>
              <a:t>( it first, it last, T&amp;)</a:t>
            </a:r>
          </a:p>
          <a:p>
            <a:r>
              <a:rPr lang="cs-CZ" sz="1800" b="1" dirty="0"/>
              <a:t>for_each</a:t>
            </a:r>
            <a:r>
              <a:rPr lang="cs-CZ" sz="1800" dirty="0"/>
              <a:t>(</a:t>
            </a:r>
            <a:r>
              <a:rPr lang="en-US" sz="1800" dirty="0"/>
              <a:t> </a:t>
            </a:r>
            <a:r>
              <a:rPr lang="cs-CZ" sz="1800" dirty="0"/>
              <a:t>it first, it last, fnc( T&amp;))</a:t>
            </a:r>
          </a:p>
          <a:p>
            <a:r>
              <a:rPr lang="cs-CZ" sz="1800" b="1" dirty="0"/>
              <a:t>copy</a:t>
            </a:r>
            <a:r>
              <a:rPr lang="cs-CZ" sz="1800" dirty="0"/>
              <a:t>(</a:t>
            </a:r>
            <a:r>
              <a:rPr lang="en-US" sz="1800" dirty="0"/>
              <a:t> </a:t>
            </a:r>
            <a:r>
              <a:rPr lang="cs-CZ" sz="1800" dirty="0"/>
              <a:t>it first, it last, output_it out)</a:t>
            </a:r>
          </a:p>
          <a:p>
            <a:r>
              <a:rPr lang="cs-CZ" sz="1800" b="1" dirty="0"/>
              <a:t>sort</a:t>
            </a:r>
            <a:r>
              <a:rPr lang="cs-CZ" sz="1800" dirty="0"/>
              <a:t>( begin, end, sort_fnc(x&amp;, y&amp;))</a:t>
            </a:r>
          </a:p>
          <a:p>
            <a:r>
              <a:rPr lang="cs-CZ" sz="1800" dirty="0"/>
              <a:t>find</a:t>
            </a:r>
            <a:r>
              <a:rPr lang="cs-CZ" sz="1800" b="1" dirty="0"/>
              <a:t>_if</a:t>
            </a:r>
            <a:r>
              <a:rPr lang="cs-CZ" sz="1800" dirty="0"/>
              <a:t>, count_if, remove_if( it first, it last, </a:t>
            </a:r>
            <a:r>
              <a:rPr lang="cs-CZ" sz="1800" b="1" dirty="0"/>
              <a:t>pred</a:t>
            </a:r>
            <a:r>
              <a:rPr lang="en-US" sz="1800" dirty="0"/>
              <a:t>&amp;</a:t>
            </a:r>
            <a:r>
              <a:rPr lang="cs-CZ" sz="1800" dirty="0"/>
              <a:t> p)</a:t>
            </a:r>
            <a:endParaRPr lang="en-GB" sz="1800" dirty="0"/>
          </a:p>
          <a:p>
            <a:r>
              <a:rPr lang="cs-CZ" sz="1800" b="1" dirty="0" err="1"/>
              <a:t>transform</a:t>
            </a:r>
            <a:r>
              <a:rPr lang="cs-CZ" sz="1800" dirty="0"/>
              <a:t>(</a:t>
            </a:r>
            <a:r>
              <a:rPr lang="en-US" sz="1800" dirty="0"/>
              <a:t> </a:t>
            </a:r>
            <a:r>
              <a:rPr lang="cs-CZ" sz="1800" dirty="0" err="1"/>
              <a:t>it</a:t>
            </a:r>
            <a:r>
              <a:rPr lang="cs-CZ" sz="1800" dirty="0"/>
              <a:t> </a:t>
            </a:r>
            <a:r>
              <a:rPr lang="cs-CZ" sz="1800" dirty="0" err="1"/>
              <a:t>first</a:t>
            </a:r>
            <a:r>
              <a:rPr lang="cs-CZ" sz="1800" dirty="0"/>
              <a:t>, </a:t>
            </a:r>
            <a:r>
              <a:rPr lang="cs-CZ" sz="1800" dirty="0" err="1"/>
              <a:t>it</a:t>
            </a:r>
            <a:r>
              <a:rPr lang="cs-CZ" sz="1800" dirty="0"/>
              <a:t> last, </a:t>
            </a:r>
            <a:r>
              <a:rPr lang="cs-CZ" sz="1800" dirty="0" err="1"/>
              <a:t>output_it</a:t>
            </a:r>
            <a:r>
              <a:rPr lang="cs-CZ" sz="1800" dirty="0"/>
              <a:t> </a:t>
            </a:r>
            <a:r>
              <a:rPr lang="cs-CZ" sz="1800" dirty="0" err="1"/>
              <a:t>out</a:t>
            </a:r>
            <a:r>
              <a:rPr lang="cs-CZ" sz="1800" dirty="0"/>
              <a:t>, </a:t>
            </a:r>
            <a:r>
              <a:rPr lang="cs-CZ" sz="1800" dirty="0" err="1"/>
              <a:t>fnc</a:t>
            </a:r>
            <a:r>
              <a:rPr lang="cs-CZ" sz="1800" dirty="0"/>
              <a:t>( T&amp;))</a:t>
            </a:r>
          </a:p>
          <a:p>
            <a:r>
              <a:rPr lang="cs-CZ" sz="1800" b="1" dirty="0" err="1"/>
              <a:t>transform</a:t>
            </a:r>
            <a:r>
              <a:rPr lang="cs-CZ" sz="1800" dirty="0"/>
              <a:t>(</a:t>
            </a:r>
            <a:r>
              <a:rPr lang="en-US" sz="1800" dirty="0"/>
              <a:t> </a:t>
            </a:r>
            <a:r>
              <a:rPr lang="cs-CZ" sz="1800" dirty="0" err="1">
                <a:solidFill>
                  <a:schemeClr val="bg1">
                    <a:lumMod val="50000"/>
                  </a:schemeClr>
                </a:solidFill>
              </a:rPr>
              <a:t>it</a:t>
            </a:r>
            <a:r>
              <a:rPr lang="cs-CZ" sz="1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bg1">
                    <a:lumMod val="50000"/>
                  </a:schemeClr>
                </a:solidFill>
              </a:rPr>
              <a:t>first</a:t>
            </a:r>
            <a:r>
              <a:rPr lang="cs-CZ" sz="180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cs-CZ" sz="1800" dirty="0" err="1">
                <a:solidFill>
                  <a:schemeClr val="bg1">
                    <a:lumMod val="50000"/>
                  </a:schemeClr>
                </a:solidFill>
              </a:rPr>
              <a:t>it</a:t>
            </a:r>
            <a:r>
              <a:rPr lang="cs-CZ" sz="1800" dirty="0">
                <a:solidFill>
                  <a:schemeClr val="bg1">
                    <a:lumMod val="50000"/>
                  </a:schemeClr>
                </a:solidFill>
              </a:rPr>
              <a:t> last, </a:t>
            </a:r>
            <a:r>
              <a:rPr lang="en-US" sz="1800" dirty="0"/>
              <a:t>it </a:t>
            </a:r>
            <a:r>
              <a:rPr lang="en-US" sz="1800" b="1" dirty="0"/>
              <a:t>first2</a:t>
            </a:r>
            <a:r>
              <a:rPr lang="en-US" sz="1800" dirty="0"/>
              <a:t>, </a:t>
            </a:r>
            <a:r>
              <a:rPr lang="en-US" sz="1800" dirty="0" err="1"/>
              <a:t>i</a:t>
            </a:r>
            <a:r>
              <a:rPr lang="cs-CZ" sz="1800" dirty="0"/>
              <a:t>t </a:t>
            </a:r>
            <a:r>
              <a:rPr lang="cs-CZ" sz="1800" dirty="0" err="1"/>
              <a:t>out</a:t>
            </a:r>
            <a:r>
              <a:rPr lang="cs-CZ" sz="1800" dirty="0"/>
              <a:t>, </a:t>
            </a:r>
            <a:r>
              <a:rPr lang="cs-CZ" sz="1800" dirty="0" err="1"/>
              <a:t>fnc</a:t>
            </a:r>
            <a:r>
              <a:rPr lang="cs-CZ" sz="1800" dirty="0"/>
              <a:t>( T&amp;</a:t>
            </a:r>
            <a:r>
              <a:rPr lang="en-US" sz="1800" dirty="0"/>
              <a:t>x, </a:t>
            </a:r>
            <a:r>
              <a:rPr lang="en-US" sz="1800" dirty="0" err="1"/>
              <a:t>T&amp;y</a:t>
            </a:r>
            <a:r>
              <a:rPr lang="cs-CZ" sz="1800" dirty="0"/>
              <a:t>))</a:t>
            </a:r>
            <a:endParaRPr lang="en-US" sz="1800" dirty="0"/>
          </a:p>
          <a:p>
            <a:pPr lvl="1"/>
            <a:r>
              <a:rPr lang="en-US" sz="1400" dirty="0" err="1"/>
              <a:t>vkl</a:t>
            </a:r>
            <a:r>
              <a:rPr lang="cs-CZ" sz="1400" dirty="0" err="1"/>
              <a:t>ádání</a:t>
            </a:r>
            <a:r>
              <a:rPr lang="cs-CZ" sz="1400" dirty="0"/>
              <a:t> za konec kontejneru: </a:t>
            </a:r>
            <a:r>
              <a:rPr lang="cs-CZ" sz="1400" dirty="0" err="1"/>
              <a:t>back</a:t>
            </a:r>
            <a:r>
              <a:rPr lang="en-US" sz="1400" dirty="0"/>
              <a:t>_</a:t>
            </a:r>
            <a:r>
              <a:rPr lang="cs-CZ" sz="1400" dirty="0" err="1"/>
              <a:t>inserter</a:t>
            </a:r>
            <a:r>
              <a:rPr lang="en-US" sz="1400" dirty="0"/>
              <a:t>( </a:t>
            </a:r>
            <a:r>
              <a:rPr lang="en-US" sz="1400" dirty="0" err="1"/>
              <a:t>kont</a:t>
            </a:r>
            <a:r>
              <a:rPr lang="en-US" sz="1400" dirty="0"/>
              <a:t>)</a:t>
            </a:r>
            <a:endParaRPr lang="cs-CZ" sz="1400" dirty="0"/>
          </a:p>
          <a:p>
            <a:endParaRPr lang="en-GB" sz="1800" dirty="0"/>
          </a:p>
          <a:p>
            <a:r>
              <a:rPr lang="en-US" sz="1800" b="1" dirty="0"/>
              <a:t>remove</a:t>
            </a:r>
            <a:r>
              <a:rPr lang="en-US" sz="1800" dirty="0"/>
              <a:t>, </a:t>
            </a:r>
            <a:r>
              <a:rPr lang="en-US" sz="1800" b="1" dirty="0" err="1"/>
              <a:t>remove</a:t>
            </a:r>
            <a:r>
              <a:rPr lang="en-US" sz="1800" dirty="0" err="1"/>
              <a:t>_if</a:t>
            </a:r>
            <a:r>
              <a:rPr lang="en-US" sz="1800" dirty="0"/>
              <a:t> - </a:t>
            </a:r>
            <a:r>
              <a:rPr lang="cs-CZ" sz="1800" dirty="0"/>
              <a:t>přesun (</a:t>
            </a:r>
            <a:r>
              <a:rPr lang="en-US" sz="1800" dirty="0"/>
              <a:t>move-assign</a:t>
            </a:r>
            <a:r>
              <a:rPr lang="cs-CZ" sz="1800" dirty="0"/>
              <a:t>m</a:t>
            </a:r>
            <a:r>
              <a:rPr lang="en-US" sz="1800" dirty="0" err="1"/>
              <a:t>en</a:t>
            </a:r>
            <a:r>
              <a:rPr lang="cs-CZ" sz="1800" dirty="0"/>
              <a:t>t)</a:t>
            </a:r>
            <a:r>
              <a:rPr lang="en-US" sz="1800" dirty="0"/>
              <a:t> </a:t>
            </a:r>
            <a:r>
              <a:rPr lang="en-US" sz="1800" dirty="0" err="1"/>
              <a:t>na</a:t>
            </a:r>
            <a:r>
              <a:rPr lang="en-US" sz="1800" dirty="0"/>
              <a:t> </a:t>
            </a:r>
            <a:r>
              <a:rPr lang="en-US" sz="1800" dirty="0" err="1"/>
              <a:t>konec</a:t>
            </a:r>
            <a:r>
              <a:rPr lang="en-US" sz="1800" dirty="0"/>
              <a:t>, </a:t>
            </a:r>
            <a:r>
              <a:rPr lang="en-US" sz="1800" b="1" dirty="0" err="1"/>
              <a:t>nic</a:t>
            </a:r>
            <a:r>
              <a:rPr lang="en-US" sz="1800" b="1" dirty="0"/>
              <a:t> </a:t>
            </a:r>
            <a:r>
              <a:rPr lang="en-US" sz="1800" b="1" dirty="0" err="1"/>
              <a:t>nema</a:t>
            </a:r>
            <a:r>
              <a:rPr lang="cs-CZ" sz="1800" b="1" dirty="0"/>
              <a:t>že</a:t>
            </a:r>
            <a:r>
              <a:rPr lang="en-US" sz="1800" b="1" dirty="0"/>
              <a:t>!</a:t>
            </a:r>
          </a:p>
          <a:p>
            <a:r>
              <a:rPr lang="en-US" sz="1800" b="1" dirty="0"/>
              <a:t>unique</a:t>
            </a:r>
            <a:r>
              <a:rPr lang="en-US" sz="1800" dirty="0"/>
              <a:t> - </a:t>
            </a:r>
            <a:r>
              <a:rPr lang="en-US" sz="1800" dirty="0" err="1"/>
              <a:t>zjednozna</a:t>
            </a:r>
            <a:r>
              <a:rPr lang="cs-CZ" sz="1800" dirty="0"/>
              <a:t>čnění - přesun </a:t>
            </a:r>
            <a:r>
              <a:rPr lang="cs-CZ" sz="1800" b="1" dirty="0"/>
              <a:t>následných</a:t>
            </a:r>
            <a:r>
              <a:rPr lang="cs-CZ" sz="1800" dirty="0"/>
              <a:t> duplicit na konec</a:t>
            </a:r>
          </a:p>
          <a:p>
            <a:pPr lvl="1"/>
            <a:r>
              <a:rPr lang="en-US" sz="1400" b="1" dirty="0" err="1"/>
              <a:t>kontejner</a:t>
            </a:r>
            <a:r>
              <a:rPr lang="en-US" sz="1400" b="1" dirty="0"/>
              <a:t>.</a:t>
            </a:r>
            <a:r>
              <a:rPr lang="cs-CZ" sz="1400" b="1" dirty="0" err="1"/>
              <a:t>erase</a:t>
            </a:r>
            <a:r>
              <a:rPr lang="cs-CZ" sz="1400" dirty="0"/>
              <a:t> - skutečné smazání</a:t>
            </a:r>
          </a:p>
          <a:p>
            <a:endParaRPr lang="cs-CZ" sz="1800" dirty="0"/>
          </a:p>
          <a:p>
            <a:pPr eaLnBrk="1" hangingPunct="1">
              <a:buFontTx/>
              <a:buNone/>
            </a:pPr>
            <a:endParaRPr lang="en-US" sz="1200" dirty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endParaRPr lang="en-US" sz="1800" b="1" dirty="0"/>
          </a:p>
        </p:txBody>
      </p:sp>
      <p:sp>
        <p:nvSpPr>
          <p:cNvPr id="4" name="Content Placeholder 6"/>
          <p:cNvSpPr txBox="1">
            <a:spLocks/>
          </p:cNvSpPr>
          <p:nvPr/>
        </p:nvSpPr>
        <p:spPr>
          <a:xfrm>
            <a:off x="5982346" y="2055162"/>
            <a:ext cx="2895600" cy="505475"/>
          </a:xfrm>
          <a:prstGeom prst="wedgeRoundRectCallout">
            <a:avLst>
              <a:gd name="adj1" fmla="val -104235"/>
              <a:gd name="adj2" fmla="val 34457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rtlCol="0" anchor="ctr">
            <a:normAutofit fontScale="92500" lnSpcReduction="10000"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funkce modifikuje</a:t>
            </a:r>
            <a:r>
              <a:rPr kumimoji="0" lang="cs-CZ" sz="1400" b="0" i="0" u="none" strike="noStrike" kern="1200" cap="none" spc="0" normalizeH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argument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</a:t>
            </a:r>
          </a:p>
          <a:p>
            <a:pPr marR="0" lvl="0" algn="ctr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kopie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14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funktoru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14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vrácena</a:t>
            </a: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Content Placeholder 6"/>
          <p:cNvSpPr txBox="1">
            <a:spLocks/>
          </p:cNvSpPr>
          <p:nvPr/>
        </p:nvSpPr>
        <p:spPr>
          <a:xfrm>
            <a:off x="7010400" y="3581400"/>
            <a:ext cx="1905000" cy="762000"/>
          </a:xfrm>
          <a:prstGeom prst="wedgeRoundRectCallout">
            <a:avLst>
              <a:gd name="adj1" fmla="val -72709"/>
              <a:gd name="adj2" fmla="val -10021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rtlCol="0" anchor="ctr">
            <a:normAutofit fontScale="92500"/>
          </a:bodyPr>
          <a:lstStyle/>
          <a:p>
            <a:pPr algn="ctr">
              <a:buClr>
                <a:schemeClr val="accent1"/>
              </a:buClr>
              <a:buSzPct val="68000"/>
              <a:defRPr/>
            </a:pP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vrací modifikovaný argument</a:t>
            </a:r>
            <a:r>
              <a:rPr lang="en-GB" sz="1400" dirty="0">
                <a:solidFill>
                  <a:schemeClr val="accent2">
                    <a:lumMod val="50000"/>
                  </a:schemeClr>
                </a:solidFill>
              </a:rPr>
              <a:t>,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 možnost jiného kontejneru</a:t>
            </a:r>
          </a:p>
        </p:txBody>
      </p:sp>
      <p:sp>
        <p:nvSpPr>
          <p:cNvPr id="6" name="Content Placeholder 6"/>
          <p:cNvSpPr txBox="1">
            <a:spLocks/>
          </p:cNvSpPr>
          <p:nvPr/>
        </p:nvSpPr>
        <p:spPr>
          <a:xfrm>
            <a:off x="6019800" y="2895600"/>
            <a:ext cx="2895600" cy="381000"/>
          </a:xfrm>
          <a:prstGeom prst="wedgeRoundRectCallout">
            <a:avLst>
              <a:gd name="adj1" fmla="val -62963"/>
              <a:gd name="adj2" fmla="val 50681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rtlCol="0" anchor="ctr">
            <a:normAutofit/>
          </a:bodyPr>
          <a:lstStyle/>
          <a:p>
            <a:pPr algn="ctr"/>
            <a:r>
              <a:rPr lang="cs-CZ" sz="1400" b="1" dirty="0">
                <a:solidFill>
                  <a:schemeClr val="accent2">
                    <a:lumMod val="50000"/>
                  </a:schemeClr>
                </a:solidFill>
              </a:rPr>
              <a:t>predikát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: bool fnc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( const T&amp;)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E85F83C-15A3-4A77-8E83-D7B9AC3A7920}"/>
              </a:ext>
            </a:extLst>
          </p:cNvPr>
          <p:cNvSpPr txBox="1">
            <a:spLocks/>
          </p:cNvSpPr>
          <p:nvPr/>
        </p:nvSpPr>
        <p:spPr>
          <a:xfrm>
            <a:off x="5562600" y="1508919"/>
            <a:ext cx="2895600" cy="381000"/>
          </a:xfrm>
          <a:prstGeom prst="wedgeRoundRectCallout">
            <a:avLst>
              <a:gd name="adj1" fmla="val -104235"/>
              <a:gd name="adj2" fmla="val 24971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rtlCol="0" anchor="ctr">
            <a:normAutofit fontScale="92500"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lang="en-GB" sz="1400" dirty="0" err="1">
                <a:solidFill>
                  <a:schemeClr val="accent2">
                    <a:lumMod val="50000"/>
                  </a:schemeClr>
                </a:solidFill>
              </a:rPr>
              <a:t>specializovaná</a:t>
            </a:r>
            <a:r>
              <a:rPr lang="en-GB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GB" sz="1400" dirty="0" err="1">
                <a:solidFill>
                  <a:schemeClr val="accent2">
                    <a:lumMod val="50000"/>
                  </a:schemeClr>
                </a:solidFill>
              </a:rPr>
              <a:t>metoda</a:t>
            </a:r>
            <a:r>
              <a:rPr lang="en-GB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GB" sz="1400" dirty="0" err="1">
                <a:solidFill>
                  <a:schemeClr val="accent2">
                    <a:lumMod val="50000"/>
                  </a:schemeClr>
                </a:solidFill>
              </a:rPr>
              <a:t>rychlejší</a:t>
            </a: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ounded Rectangular Callout 3">
            <a:extLst>
              <a:ext uri="{FF2B5EF4-FFF2-40B4-BE49-F238E27FC236}">
                <a16:creationId xmlns:a16="http://schemas.microsoft.com/office/drawing/2014/main" id="{1842523F-8E42-4A45-A38B-32DFDA8186D2}"/>
              </a:ext>
            </a:extLst>
          </p:cNvPr>
          <p:cNvSpPr/>
          <p:nvPr/>
        </p:nvSpPr>
        <p:spPr>
          <a:xfrm>
            <a:off x="5943600" y="330778"/>
            <a:ext cx="2590800" cy="457200"/>
          </a:xfrm>
          <a:prstGeom prst="wedgeRoundRectCallout">
            <a:avLst>
              <a:gd name="adj1" fmla="val -50028"/>
              <a:gd name="adj2" fmla="val 8753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www.cppreference.com</a:t>
            </a:r>
          </a:p>
        </p:txBody>
      </p:sp>
      <p:sp>
        <p:nvSpPr>
          <p:cNvPr id="9" name="Content Placeholder 6">
            <a:extLst>
              <a:ext uri="{FF2B5EF4-FFF2-40B4-BE49-F238E27FC236}">
                <a16:creationId xmlns:a16="http://schemas.microsoft.com/office/drawing/2014/main" id="{6348AB14-36A9-43DA-A982-DEBBBDCB14A6}"/>
              </a:ext>
            </a:extLst>
          </p:cNvPr>
          <p:cNvSpPr txBox="1">
            <a:spLocks/>
          </p:cNvSpPr>
          <p:nvPr/>
        </p:nvSpPr>
        <p:spPr>
          <a:xfrm>
            <a:off x="5715000" y="5943600"/>
            <a:ext cx="2895600" cy="381000"/>
          </a:xfrm>
          <a:prstGeom prst="wedgeRoundRectCallout">
            <a:avLst>
              <a:gd name="adj1" fmla="val -32514"/>
              <a:gd name="adj2" fmla="val -133673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rtlCol="0" anchor="ctr">
            <a:norm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lang="en-GB" sz="1400" dirty="0" err="1">
                <a:solidFill>
                  <a:schemeClr val="accent2">
                    <a:lumMod val="50000"/>
                  </a:schemeClr>
                </a:solidFill>
              </a:rPr>
              <a:t>stejná</a:t>
            </a:r>
            <a:r>
              <a:rPr lang="en-GB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GB" sz="1400" dirty="0" err="1">
                <a:solidFill>
                  <a:schemeClr val="accent2">
                    <a:lumMod val="50000"/>
                  </a:schemeClr>
                </a:solidFill>
              </a:rPr>
              <a:t>hodnota</a:t>
            </a:r>
            <a:r>
              <a:rPr lang="en-GB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GB" sz="1400" dirty="0" err="1">
                <a:solidFill>
                  <a:schemeClr val="accent2">
                    <a:lumMod val="50000"/>
                  </a:schemeClr>
                </a:solidFill>
              </a:rPr>
              <a:t>nebo</a:t>
            </a:r>
            <a:r>
              <a:rPr lang="en-GB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GB" sz="1400" dirty="0" err="1">
                <a:solidFill>
                  <a:schemeClr val="accent2">
                    <a:lumMod val="50000"/>
                  </a:schemeClr>
                </a:solidFill>
              </a:rPr>
              <a:t>predikát</a:t>
            </a: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Algoritmy - použití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8600" y="853857"/>
            <a:ext cx="4495800" cy="95410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#</a:t>
            </a:r>
            <a:r>
              <a:rPr lang="cs-CZ" sz="1400" dirty="0"/>
              <a:t>include </a:t>
            </a:r>
            <a:r>
              <a:rPr lang="en-US" sz="1400" dirty="0"/>
              <a:t>&lt;algorithm&gt;</a:t>
            </a:r>
          </a:p>
          <a:p>
            <a:r>
              <a:rPr lang="cs-CZ" sz="1400" dirty="0"/>
              <a:t>vector&lt;int&gt; v</a:t>
            </a:r>
            <a:r>
              <a:rPr lang="en-US" sz="1400" dirty="0"/>
              <a:t> { 1, 3, 5, 7, 9 }</a:t>
            </a:r>
            <a:r>
              <a:rPr lang="cs-CZ" sz="1400" dirty="0"/>
              <a:t>;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// 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vector&lt;int&gt;::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const_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iterator 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result;</a:t>
            </a:r>
          </a:p>
          <a:p>
            <a:r>
              <a:rPr lang="cs-CZ" sz="1400" dirty="0"/>
              <a:t>auto </a:t>
            </a:r>
            <a:r>
              <a:rPr lang="en-US" sz="1400" dirty="0"/>
              <a:t>result </a:t>
            </a:r>
            <a:r>
              <a:rPr lang="cs-CZ" sz="1400" dirty="0"/>
              <a:t>= find( v.begin(), v.end(), 5);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8600" y="1905000"/>
            <a:ext cx="4495800" cy="187743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 err="1"/>
              <a:t>bool</a:t>
            </a:r>
            <a:r>
              <a:rPr lang="en-US" sz="1400" dirty="0"/>
              <a:t> </a:t>
            </a:r>
            <a:r>
              <a:rPr lang="en-US" sz="1400" dirty="0">
                <a:solidFill>
                  <a:srgbClr val="0033CC"/>
                </a:solidFill>
              </a:rPr>
              <a:t>greater10</a:t>
            </a:r>
            <a:r>
              <a:rPr lang="en-US" sz="1400" dirty="0"/>
              <a:t> ( </a:t>
            </a:r>
            <a:r>
              <a:rPr lang="en-US" sz="1400" dirty="0" err="1"/>
              <a:t>int</a:t>
            </a:r>
            <a:r>
              <a:rPr lang="en-US" sz="1400" dirty="0"/>
              <a:t> value ) {</a:t>
            </a:r>
            <a:endParaRPr lang="cs-CZ" sz="1400" dirty="0"/>
          </a:p>
          <a:p>
            <a:r>
              <a:rPr lang="en-US" sz="1400" dirty="0"/>
              <a:t>   return value &gt;10;</a:t>
            </a:r>
            <a:endParaRPr lang="cs-CZ" sz="1400" dirty="0"/>
          </a:p>
          <a:p>
            <a:r>
              <a:rPr lang="en-US" sz="1400" dirty="0"/>
              <a:t>}</a:t>
            </a:r>
            <a:endParaRPr lang="cs-CZ" sz="1400" dirty="0"/>
          </a:p>
          <a:p>
            <a:endParaRPr lang="cs-CZ" sz="400" dirty="0"/>
          </a:p>
          <a:p>
            <a:r>
              <a:rPr lang="en-US" sz="1400" dirty="0"/>
              <a:t>result = </a:t>
            </a:r>
            <a:r>
              <a:rPr lang="en-US" sz="1400" dirty="0" err="1"/>
              <a:t>find_if</a:t>
            </a:r>
            <a:r>
              <a:rPr lang="en-US" sz="1400" dirty="0"/>
              <a:t>( </a:t>
            </a:r>
            <a:r>
              <a:rPr lang="en-US" sz="1400" dirty="0" err="1"/>
              <a:t>v.begin</a:t>
            </a:r>
            <a:r>
              <a:rPr lang="en-US" sz="1400" dirty="0"/>
              <a:t>( ), </a:t>
            </a:r>
            <a:r>
              <a:rPr lang="en-US" sz="1400" dirty="0" err="1"/>
              <a:t>v.end</a:t>
            </a:r>
            <a:r>
              <a:rPr lang="en-US" sz="1400" dirty="0"/>
              <a:t>( ), &amp;</a:t>
            </a:r>
            <a:r>
              <a:rPr lang="en-US" sz="1400" dirty="0">
                <a:solidFill>
                  <a:srgbClr val="0033CC"/>
                </a:solidFill>
              </a:rPr>
              <a:t>greater10</a:t>
            </a:r>
            <a:r>
              <a:rPr lang="en-US" sz="1400" dirty="0"/>
              <a:t> );</a:t>
            </a:r>
            <a:endParaRPr lang="cs-CZ" sz="1400" dirty="0"/>
          </a:p>
          <a:p>
            <a:r>
              <a:rPr lang="en-US" sz="1400" dirty="0"/>
              <a:t>if ( result == </a:t>
            </a:r>
            <a:r>
              <a:rPr lang="en-US" sz="1400" dirty="0" err="1"/>
              <a:t>v.end</a:t>
            </a:r>
            <a:r>
              <a:rPr lang="en-US" sz="1400" dirty="0"/>
              <a:t>( ) )</a:t>
            </a:r>
          </a:p>
          <a:p>
            <a:r>
              <a:rPr lang="en-US" sz="1400" dirty="0"/>
              <a:t>    </a:t>
            </a:r>
            <a:r>
              <a:rPr lang="en-US" sz="1400" dirty="0" err="1"/>
              <a:t>cout</a:t>
            </a:r>
            <a:r>
              <a:rPr lang="en-US" sz="1400" dirty="0"/>
              <a:t> &lt;&lt; "Nothing" &lt;&lt; </a:t>
            </a:r>
            <a:r>
              <a:rPr lang="en-US" sz="1400" dirty="0" err="1"/>
              <a:t>endl</a:t>
            </a:r>
            <a:r>
              <a:rPr lang="en-US" sz="1400" dirty="0"/>
              <a:t>;</a:t>
            </a:r>
            <a:endParaRPr lang="cs-CZ" sz="1400" dirty="0"/>
          </a:p>
          <a:p>
            <a:r>
              <a:rPr lang="en-US" sz="1400" dirty="0"/>
              <a:t>else</a:t>
            </a:r>
            <a:endParaRPr lang="cs-CZ" sz="1400" dirty="0"/>
          </a:p>
          <a:p>
            <a:r>
              <a:rPr lang="en-US" sz="1400" dirty="0"/>
              <a:t>    </a:t>
            </a:r>
            <a:r>
              <a:rPr lang="en-US" sz="1400" dirty="0" err="1"/>
              <a:t>cout</a:t>
            </a:r>
            <a:r>
              <a:rPr lang="en-US" sz="1400" dirty="0"/>
              <a:t> &lt;&lt; "Found: " &lt;&lt;  *result &lt;&lt; </a:t>
            </a:r>
            <a:r>
              <a:rPr lang="en-US" sz="1400" dirty="0" err="1"/>
              <a:t>endl</a:t>
            </a:r>
            <a:r>
              <a:rPr lang="en-US" sz="1400" dirty="0"/>
              <a:t>;</a:t>
            </a:r>
            <a:endParaRPr lang="cs-CZ" sz="1400" dirty="0"/>
          </a:p>
        </p:txBody>
      </p:sp>
      <p:sp>
        <p:nvSpPr>
          <p:cNvPr id="9" name="Content Placeholder 6"/>
          <p:cNvSpPr txBox="1">
            <a:spLocks/>
          </p:cNvSpPr>
          <p:nvPr/>
        </p:nvSpPr>
        <p:spPr>
          <a:xfrm>
            <a:off x="5257800" y="1752600"/>
            <a:ext cx="1752600" cy="533400"/>
          </a:xfrm>
          <a:prstGeom prst="wedgeRoundRectCallout">
            <a:avLst>
              <a:gd name="adj1" fmla="val -170691"/>
              <a:gd name="adj2" fmla="val 7222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rtlCol="0" anchor="ctr">
            <a:normAutofit/>
          </a:bodyPr>
          <a:lstStyle/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predik</a:t>
            </a: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át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800600" y="4038600"/>
            <a:ext cx="4114800" cy="95410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for_each( begin, end, fnc( T&amp;))</a:t>
            </a:r>
          </a:p>
          <a:p>
            <a:r>
              <a:rPr lang="en-US" sz="1400" dirty="0">
                <a:solidFill>
                  <a:srgbClr val="0033CC"/>
                </a:solidFill>
              </a:rPr>
              <a:t>// </a:t>
            </a:r>
            <a:r>
              <a:rPr lang="cs-CZ" sz="1400" dirty="0">
                <a:solidFill>
                  <a:srgbClr val="0033CC"/>
                </a:solidFill>
              </a:rPr>
              <a:t>vynásobit všechny prvky 2</a:t>
            </a:r>
          </a:p>
          <a:p>
            <a:endParaRPr lang="cs-CZ" sz="1400" dirty="0"/>
          </a:p>
          <a:p>
            <a:r>
              <a:rPr lang="cs-CZ" sz="1400" dirty="0">
                <a:solidFill>
                  <a:srgbClr val="0033CC"/>
                </a:solidFill>
              </a:rPr>
              <a:t>// přičíst ke všem prvkům +1, +2, +3, ...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00600" y="5105400"/>
            <a:ext cx="1981200" cy="738664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void mul2( </a:t>
            </a:r>
            <a:r>
              <a:rPr lang="en-US" sz="1400" dirty="0" err="1"/>
              <a:t>int</a:t>
            </a:r>
            <a:r>
              <a:rPr lang="en-US" sz="1400" dirty="0"/>
              <a:t>&amp; x) {</a:t>
            </a:r>
          </a:p>
          <a:p>
            <a:r>
              <a:rPr lang="en-US" sz="1400" dirty="0"/>
              <a:t>  x *= 2;</a:t>
            </a:r>
          </a:p>
          <a:p>
            <a:r>
              <a:rPr lang="en-US" sz="1400" dirty="0"/>
              <a:t>}</a:t>
            </a:r>
            <a:endParaRPr lang="cs-CZ" sz="1400" dirty="0"/>
          </a:p>
        </p:txBody>
      </p:sp>
      <p:sp>
        <p:nvSpPr>
          <p:cNvPr id="10" name="Content Placeholder 6"/>
          <p:cNvSpPr txBox="1">
            <a:spLocks/>
          </p:cNvSpPr>
          <p:nvPr/>
        </p:nvSpPr>
        <p:spPr>
          <a:xfrm>
            <a:off x="5276850" y="2577018"/>
            <a:ext cx="1733550" cy="533400"/>
          </a:xfrm>
          <a:prstGeom prst="wedgeRoundRectCallout">
            <a:avLst>
              <a:gd name="adj1" fmla="val -113953"/>
              <a:gd name="adj2" fmla="val 17937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rtlCol="0" anchor="ctr">
            <a:normAutofit/>
          </a:bodyPr>
          <a:lstStyle/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</a:t>
            </a: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ždy</a:t>
            </a:r>
            <a:r>
              <a:rPr kumimoji="0" lang="cs-CZ" sz="1400" b="0" i="0" u="none" strike="noStrike" kern="1200" cap="none" spc="0" normalizeH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otestovat</a:t>
            </a:r>
            <a:r>
              <a:rPr kumimoji="0" lang="en-US" sz="1400" b="0" i="0" u="none" strike="noStrike" kern="1200" cap="none" spc="0" normalizeH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!</a:t>
            </a: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Algoritmy - použití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8600" y="853857"/>
            <a:ext cx="4495800" cy="95410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#</a:t>
            </a:r>
            <a:r>
              <a:rPr lang="cs-CZ" sz="1400" dirty="0"/>
              <a:t>include </a:t>
            </a:r>
            <a:r>
              <a:rPr lang="en-US" sz="1400" dirty="0"/>
              <a:t>&lt;algorithm&gt;</a:t>
            </a:r>
          </a:p>
          <a:p>
            <a:r>
              <a:rPr lang="cs-CZ" sz="1400" dirty="0"/>
              <a:t>vector&lt;int&gt; v</a:t>
            </a:r>
            <a:r>
              <a:rPr lang="en-US" sz="1400" dirty="0"/>
              <a:t> { 1, 3, 5, 7, 9 }</a:t>
            </a:r>
            <a:r>
              <a:rPr lang="cs-CZ" sz="1400" dirty="0"/>
              <a:t>;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// 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vector&lt;int&gt;::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const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_</a:t>
            </a:r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iterator 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result;</a:t>
            </a:r>
          </a:p>
          <a:p>
            <a:r>
              <a:rPr lang="cs-CZ" sz="1400" dirty="0"/>
              <a:t>auto </a:t>
            </a:r>
            <a:r>
              <a:rPr lang="en-US" sz="1400" dirty="0"/>
              <a:t>result </a:t>
            </a:r>
            <a:r>
              <a:rPr lang="cs-CZ" sz="1400" dirty="0"/>
              <a:t>= find( v.begin(), v.end(), 5);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8600" y="1905000"/>
            <a:ext cx="4495800" cy="187743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 err="1"/>
              <a:t>bool</a:t>
            </a:r>
            <a:r>
              <a:rPr lang="en-US" sz="1400" dirty="0"/>
              <a:t> </a:t>
            </a:r>
            <a:r>
              <a:rPr lang="en-US" sz="1400" dirty="0">
                <a:solidFill>
                  <a:srgbClr val="0033CC"/>
                </a:solidFill>
              </a:rPr>
              <a:t>greater10</a:t>
            </a:r>
            <a:r>
              <a:rPr lang="en-US" sz="1400" dirty="0"/>
              <a:t> ( </a:t>
            </a:r>
            <a:r>
              <a:rPr lang="en-US" sz="1400" dirty="0" err="1"/>
              <a:t>int</a:t>
            </a:r>
            <a:r>
              <a:rPr lang="en-US" sz="1400" dirty="0"/>
              <a:t> value ) {</a:t>
            </a:r>
            <a:endParaRPr lang="cs-CZ" sz="1400" dirty="0"/>
          </a:p>
          <a:p>
            <a:r>
              <a:rPr lang="en-US" sz="1400" dirty="0"/>
              <a:t>   return value &gt;10;</a:t>
            </a:r>
            <a:endParaRPr lang="cs-CZ" sz="1400" dirty="0"/>
          </a:p>
          <a:p>
            <a:r>
              <a:rPr lang="en-US" sz="1400" dirty="0"/>
              <a:t>}</a:t>
            </a:r>
            <a:endParaRPr lang="cs-CZ" sz="1400" dirty="0"/>
          </a:p>
          <a:p>
            <a:endParaRPr lang="cs-CZ" sz="400" dirty="0"/>
          </a:p>
          <a:p>
            <a:r>
              <a:rPr lang="en-US" sz="1400" dirty="0"/>
              <a:t>result = </a:t>
            </a:r>
            <a:r>
              <a:rPr lang="en-US" sz="1400" dirty="0" err="1"/>
              <a:t>find_if</a:t>
            </a:r>
            <a:r>
              <a:rPr lang="en-US" sz="1400" dirty="0"/>
              <a:t>( </a:t>
            </a:r>
            <a:r>
              <a:rPr lang="en-US" sz="1400" dirty="0" err="1"/>
              <a:t>v.begin</a:t>
            </a:r>
            <a:r>
              <a:rPr lang="en-US" sz="1400" dirty="0"/>
              <a:t>( ), </a:t>
            </a:r>
            <a:r>
              <a:rPr lang="en-US" sz="1400" dirty="0" err="1"/>
              <a:t>v.end</a:t>
            </a:r>
            <a:r>
              <a:rPr lang="en-US" sz="1400" dirty="0"/>
              <a:t>( ), &amp;</a:t>
            </a:r>
            <a:r>
              <a:rPr lang="en-US" sz="1400" dirty="0">
                <a:solidFill>
                  <a:srgbClr val="0033CC"/>
                </a:solidFill>
              </a:rPr>
              <a:t>greater10</a:t>
            </a:r>
            <a:r>
              <a:rPr lang="en-US" sz="1400" dirty="0"/>
              <a:t> );</a:t>
            </a:r>
            <a:endParaRPr lang="cs-CZ" sz="1400" dirty="0"/>
          </a:p>
          <a:p>
            <a:r>
              <a:rPr lang="en-US" sz="1400" dirty="0"/>
              <a:t>if ( result == </a:t>
            </a:r>
            <a:r>
              <a:rPr lang="en-US" sz="1400" dirty="0" err="1"/>
              <a:t>v.end</a:t>
            </a:r>
            <a:r>
              <a:rPr lang="en-US" sz="1400" dirty="0"/>
              <a:t>( ) )</a:t>
            </a:r>
          </a:p>
          <a:p>
            <a:r>
              <a:rPr lang="en-US" sz="1400" dirty="0"/>
              <a:t>    </a:t>
            </a:r>
            <a:r>
              <a:rPr lang="en-US" sz="1400" dirty="0" err="1"/>
              <a:t>cout</a:t>
            </a:r>
            <a:r>
              <a:rPr lang="en-US" sz="1400" dirty="0"/>
              <a:t> &lt;&lt; "Nothing" &lt;&lt; </a:t>
            </a:r>
            <a:r>
              <a:rPr lang="en-US" sz="1400" dirty="0" err="1"/>
              <a:t>endl</a:t>
            </a:r>
            <a:r>
              <a:rPr lang="en-US" sz="1400" dirty="0"/>
              <a:t>;</a:t>
            </a:r>
            <a:endParaRPr lang="cs-CZ" sz="1400" dirty="0"/>
          </a:p>
          <a:p>
            <a:r>
              <a:rPr lang="en-US" sz="1400" dirty="0"/>
              <a:t>else</a:t>
            </a:r>
            <a:endParaRPr lang="cs-CZ" sz="1400" dirty="0"/>
          </a:p>
          <a:p>
            <a:r>
              <a:rPr lang="en-US" sz="1400" dirty="0"/>
              <a:t>    </a:t>
            </a:r>
            <a:r>
              <a:rPr lang="en-US" sz="1400" dirty="0" err="1"/>
              <a:t>cout</a:t>
            </a:r>
            <a:r>
              <a:rPr lang="en-US" sz="1400" dirty="0"/>
              <a:t> &lt;&lt; "Found: " &lt;&lt;  *result &lt;&lt; </a:t>
            </a:r>
            <a:r>
              <a:rPr lang="en-US" sz="1400" dirty="0" err="1"/>
              <a:t>endl</a:t>
            </a:r>
            <a:r>
              <a:rPr lang="en-US" sz="1400" dirty="0"/>
              <a:t>;</a:t>
            </a:r>
            <a:endParaRPr lang="cs-CZ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4800600" y="4038600"/>
            <a:ext cx="4114800" cy="2677656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for_each( begin, end, fnc( T&amp;))</a:t>
            </a:r>
          </a:p>
          <a:p>
            <a:r>
              <a:rPr lang="en-US" sz="1400" dirty="0">
                <a:solidFill>
                  <a:srgbClr val="0033CC"/>
                </a:solidFill>
              </a:rPr>
              <a:t>// </a:t>
            </a:r>
            <a:r>
              <a:rPr lang="cs-CZ" sz="1400" dirty="0">
                <a:solidFill>
                  <a:srgbClr val="0033CC"/>
                </a:solidFill>
              </a:rPr>
              <a:t>vynásobit všechny prvky 2</a:t>
            </a:r>
          </a:p>
          <a:p>
            <a:endParaRPr lang="cs-CZ" sz="1400" dirty="0"/>
          </a:p>
          <a:p>
            <a:r>
              <a:rPr lang="cs-CZ" sz="1400" dirty="0">
                <a:solidFill>
                  <a:srgbClr val="0033CC"/>
                </a:solidFill>
              </a:rPr>
              <a:t>// přičíst ke všem prvkům +1, +2, +3, ...</a:t>
            </a:r>
          </a:p>
          <a:p>
            <a:r>
              <a:rPr lang="cs-CZ" sz="1400" dirty="0"/>
              <a:t> </a:t>
            </a:r>
          </a:p>
          <a:p>
            <a:r>
              <a:rPr lang="cs-CZ" sz="1400" dirty="0" err="1">
                <a:solidFill>
                  <a:srgbClr val="FF0000"/>
                </a:solidFill>
              </a:rPr>
              <a:t>void</a:t>
            </a:r>
            <a:r>
              <a:rPr lang="cs-CZ" sz="1400" dirty="0">
                <a:solidFill>
                  <a:srgbClr val="FF0000"/>
                </a:solidFill>
              </a:rPr>
              <a:t> fce( int&amp; x) {</a:t>
            </a:r>
          </a:p>
          <a:p>
            <a:r>
              <a:rPr lang="cs-CZ" sz="1400" dirty="0">
                <a:solidFill>
                  <a:srgbClr val="FF0000"/>
                </a:solidFill>
              </a:rPr>
              <a:t>  static int qq = 0;</a:t>
            </a:r>
            <a:endParaRPr lang="en-US" sz="1400" dirty="0">
              <a:solidFill>
                <a:srgbClr val="FF0000"/>
              </a:solidFill>
            </a:endParaRPr>
          </a:p>
          <a:p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cs-CZ" sz="1400" dirty="0">
                <a:solidFill>
                  <a:srgbClr val="FF0000"/>
                </a:solidFill>
              </a:rPr>
              <a:t> x += (qq +=1);</a:t>
            </a:r>
          </a:p>
          <a:p>
            <a:r>
              <a:rPr lang="cs-CZ" sz="1400" dirty="0">
                <a:solidFill>
                  <a:srgbClr val="FF0000"/>
                </a:solidFill>
              </a:rPr>
              <a:t>}</a:t>
            </a:r>
          </a:p>
          <a:p>
            <a:endParaRPr lang="cs-CZ" sz="1400" dirty="0">
              <a:solidFill>
                <a:srgbClr val="FF0000"/>
              </a:solidFill>
            </a:endParaRPr>
          </a:p>
          <a:p>
            <a:r>
              <a:rPr lang="cs-CZ" sz="1400" dirty="0">
                <a:solidFill>
                  <a:srgbClr val="FF0000"/>
                </a:solidFill>
              </a:rPr>
              <a:t>for_each( v.begin(), v.end(), fce);</a:t>
            </a:r>
          </a:p>
          <a:p>
            <a:r>
              <a:rPr lang="cs-CZ" sz="1400" dirty="0">
                <a:solidFill>
                  <a:srgbClr val="FF0000"/>
                </a:solidFill>
              </a:rPr>
              <a:t>for_each( v.rbegin(), v.rend(), fce);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endParaRPr lang="cs-CZ" sz="1400" dirty="0">
              <a:solidFill>
                <a:srgbClr val="0033CC"/>
              </a:solidFill>
            </a:endParaRPr>
          </a:p>
        </p:txBody>
      </p:sp>
      <p:sp>
        <p:nvSpPr>
          <p:cNvPr id="11" name="Content Placeholder 6"/>
          <p:cNvSpPr>
            <a:spLocks noGrp="1"/>
          </p:cNvSpPr>
          <p:nvPr>
            <p:ph idx="1"/>
          </p:nvPr>
        </p:nvSpPr>
        <p:spPr>
          <a:xfrm>
            <a:off x="5257800" y="2743200"/>
            <a:ext cx="1905000" cy="533400"/>
          </a:xfrm>
          <a:prstGeom prst="wedgeRoundRectCallout">
            <a:avLst>
              <a:gd name="adj1" fmla="val -86155"/>
              <a:gd name="adj2" fmla="val -4344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>
              <a:buNone/>
            </a:pP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jak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parametrick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y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?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2" name="Content Placeholder 6"/>
          <p:cNvSpPr txBox="1">
            <a:spLocks/>
          </p:cNvSpPr>
          <p:nvPr/>
        </p:nvSpPr>
        <p:spPr>
          <a:xfrm>
            <a:off x="1981200" y="5181600"/>
            <a:ext cx="2362200" cy="718572"/>
          </a:xfrm>
          <a:prstGeom prst="wedgeRoundRectCallout">
            <a:avLst>
              <a:gd name="adj1" fmla="val 71005"/>
              <a:gd name="adj2" fmla="val 11215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rtlCol="0" anchor="ctr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jak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zrestartovat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jak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krok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parametricky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?</a:t>
            </a: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Funktory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8600" y="838200"/>
            <a:ext cx="4953000" cy="2031325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class ftor {</a:t>
            </a:r>
          </a:p>
          <a:p>
            <a:r>
              <a:rPr lang="cs-CZ" sz="1400" dirty="0"/>
              <a:t>public:</a:t>
            </a:r>
          </a:p>
          <a:p>
            <a:r>
              <a:rPr lang="cs-CZ" sz="1400" dirty="0"/>
              <a:t>  ftor</a:t>
            </a:r>
            <a:r>
              <a:rPr lang="cs-CZ" sz="1400" b="1" dirty="0">
                <a:solidFill>
                  <a:srgbClr val="0033CC"/>
                </a:solidFill>
              </a:rPr>
              <a:t>( int step) </a:t>
            </a:r>
            <a:r>
              <a:rPr lang="cs-CZ" sz="1400" dirty="0"/>
              <a:t>: step</a:t>
            </a:r>
            <a:r>
              <a:rPr lang="en-US" sz="1400" dirty="0"/>
              <a:t>_</a:t>
            </a:r>
            <a:r>
              <a:rPr lang="cs-CZ" sz="1400" dirty="0"/>
              <a:t>(step), qq</a:t>
            </a:r>
            <a:r>
              <a:rPr lang="en-US" sz="1400" dirty="0"/>
              <a:t>_</a:t>
            </a:r>
            <a:r>
              <a:rPr lang="cs-CZ" sz="1400" dirty="0"/>
              <a:t>(0) {}</a:t>
            </a:r>
          </a:p>
          <a:p>
            <a:r>
              <a:rPr lang="cs-CZ" sz="1400" dirty="0"/>
              <a:t>  </a:t>
            </a:r>
            <a:r>
              <a:rPr lang="cs-CZ" sz="1400" dirty="0" err="1"/>
              <a:t>void</a:t>
            </a:r>
            <a:r>
              <a:rPr lang="cs-CZ" sz="1400" dirty="0"/>
              <a:t> operator</a:t>
            </a:r>
            <a:r>
              <a:rPr lang="cs-CZ" sz="1400" dirty="0">
                <a:solidFill>
                  <a:srgbClr val="00B050"/>
                </a:solidFill>
              </a:rPr>
              <a:t>() (int&amp; x) </a:t>
            </a:r>
            <a:r>
              <a:rPr lang="cs-CZ" sz="1400" dirty="0"/>
              <a:t>{ x += (qq</a:t>
            </a:r>
            <a:r>
              <a:rPr lang="en-US" sz="1400" dirty="0"/>
              <a:t>_</a:t>
            </a:r>
            <a:r>
              <a:rPr lang="cs-CZ" sz="1400" dirty="0"/>
              <a:t> += step</a:t>
            </a:r>
            <a:r>
              <a:rPr lang="en-US" sz="1400" dirty="0"/>
              <a:t>_</a:t>
            </a:r>
            <a:r>
              <a:rPr lang="cs-CZ" sz="1400" dirty="0"/>
              <a:t>); }</a:t>
            </a:r>
          </a:p>
          <a:p>
            <a:r>
              <a:rPr lang="cs-CZ" sz="1400" dirty="0"/>
              <a:t>private:</a:t>
            </a:r>
          </a:p>
          <a:p>
            <a:r>
              <a:rPr lang="cs-CZ" sz="1400" dirty="0"/>
              <a:t>  int step</a:t>
            </a:r>
            <a:r>
              <a:rPr lang="en-US" sz="1400" dirty="0"/>
              <a:t>_</a:t>
            </a:r>
            <a:r>
              <a:rPr lang="cs-CZ" sz="1400" dirty="0"/>
              <a:t>;</a:t>
            </a:r>
          </a:p>
          <a:p>
            <a:r>
              <a:rPr lang="cs-CZ" sz="1400" dirty="0"/>
              <a:t>  int qq</a:t>
            </a:r>
            <a:r>
              <a:rPr lang="en-US" sz="1400" dirty="0"/>
              <a:t>_</a:t>
            </a:r>
            <a:r>
              <a:rPr lang="cs-CZ" sz="1400" dirty="0"/>
              <a:t>;</a:t>
            </a:r>
          </a:p>
          <a:p>
            <a:r>
              <a:rPr lang="cs-CZ" sz="1400" dirty="0"/>
              <a:t>};</a:t>
            </a:r>
          </a:p>
          <a:p>
            <a:r>
              <a:rPr lang="cs-CZ" sz="1400" dirty="0">
                <a:solidFill>
                  <a:srgbClr val="00B050"/>
                </a:solidFill>
              </a:rPr>
              <a:t>for_each</a:t>
            </a:r>
            <a:r>
              <a:rPr lang="cs-CZ" sz="1400" dirty="0"/>
              <a:t>( v.begin(), v.end(), ftor</a:t>
            </a:r>
            <a:r>
              <a:rPr lang="cs-CZ" sz="1400" b="1" dirty="0">
                <a:solidFill>
                  <a:srgbClr val="0033CC"/>
                </a:solidFill>
              </a:rPr>
              <a:t>(2)</a:t>
            </a:r>
            <a:r>
              <a:rPr lang="cs-CZ" sz="1400" dirty="0"/>
              <a:t>);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962400" y="3581400"/>
            <a:ext cx="4953000" cy="2677656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it = find_if( bi, ei, fnc);</a:t>
            </a:r>
          </a:p>
          <a:p>
            <a:endParaRPr lang="cs-CZ" sz="1400" dirty="0"/>
          </a:p>
          <a:p>
            <a:r>
              <a:rPr lang="cs-CZ" sz="1400" dirty="0"/>
              <a:t>class cmp {</a:t>
            </a:r>
          </a:p>
          <a:p>
            <a:r>
              <a:rPr lang="cs-CZ" sz="1400" dirty="0"/>
              <a:t>public:</a:t>
            </a:r>
          </a:p>
          <a:p>
            <a:r>
              <a:rPr lang="cs-CZ" sz="1400" dirty="0"/>
              <a:t>  cmp</a:t>
            </a:r>
            <a:r>
              <a:rPr lang="cs-CZ" sz="1400" b="1" dirty="0">
                <a:solidFill>
                  <a:srgbClr val="0033CC"/>
                </a:solidFill>
              </a:rPr>
              <a:t>( int cmp) </a:t>
            </a:r>
            <a:r>
              <a:rPr lang="cs-CZ" sz="1400" dirty="0"/>
              <a:t>: n</a:t>
            </a:r>
            <a:r>
              <a:rPr lang="en-US" sz="1400" dirty="0"/>
              <a:t>_</a:t>
            </a:r>
            <a:r>
              <a:rPr lang="cs-CZ" sz="1400" dirty="0"/>
              <a:t>(cmp) {}</a:t>
            </a:r>
          </a:p>
          <a:p>
            <a:r>
              <a:rPr lang="cs-CZ" sz="1400" dirty="0"/>
              <a:t>  bool operator() </a:t>
            </a:r>
            <a:r>
              <a:rPr lang="cs-CZ" sz="1400" dirty="0">
                <a:solidFill>
                  <a:srgbClr val="00B050"/>
                </a:solidFill>
              </a:rPr>
              <a:t>(int&amp; x) </a:t>
            </a:r>
            <a:r>
              <a:rPr lang="cs-CZ" sz="1400" dirty="0"/>
              <a:t>{ return x &gt; n</a:t>
            </a:r>
            <a:r>
              <a:rPr lang="en-US" sz="1400" dirty="0"/>
              <a:t>_</a:t>
            </a:r>
            <a:r>
              <a:rPr lang="cs-CZ" sz="1400" dirty="0"/>
              <a:t>; }</a:t>
            </a:r>
          </a:p>
          <a:p>
            <a:r>
              <a:rPr lang="cs-CZ" sz="1400" dirty="0"/>
              <a:t>private:</a:t>
            </a:r>
          </a:p>
          <a:p>
            <a:r>
              <a:rPr lang="cs-CZ" sz="1400" dirty="0"/>
              <a:t>  int n</a:t>
            </a:r>
            <a:r>
              <a:rPr lang="en-US" sz="1400" dirty="0"/>
              <a:t>_</a:t>
            </a:r>
            <a:r>
              <a:rPr lang="cs-CZ" sz="1400" dirty="0"/>
              <a:t>;</a:t>
            </a:r>
          </a:p>
          <a:p>
            <a:r>
              <a:rPr lang="cs-CZ" sz="1400" dirty="0"/>
              <a:t>};</a:t>
            </a:r>
          </a:p>
          <a:p>
            <a:r>
              <a:rPr lang="cs-CZ" sz="1400" dirty="0"/>
              <a:t> </a:t>
            </a:r>
          </a:p>
          <a:p>
            <a:r>
              <a:rPr lang="en-US" sz="1400" dirty="0"/>
              <a:t>auto </a:t>
            </a:r>
            <a:r>
              <a:rPr lang="cs-CZ" sz="1400" dirty="0"/>
              <a:t>fnd = </a:t>
            </a:r>
            <a:r>
              <a:rPr lang="cs-CZ" sz="1400" dirty="0">
                <a:solidFill>
                  <a:srgbClr val="00B050"/>
                </a:solidFill>
              </a:rPr>
              <a:t>find_if</a:t>
            </a:r>
            <a:r>
              <a:rPr lang="cs-CZ" sz="1400" dirty="0"/>
              <a:t>( v.begin(), v.end(), cmp</a:t>
            </a:r>
            <a:r>
              <a:rPr lang="cs-CZ" sz="1400" b="1" dirty="0">
                <a:solidFill>
                  <a:srgbClr val="0033CC"/>
                </a:solidFill>
              </a:rPr>
              <a:t>(9)</a:t>
            </a:r>
            <a:r>
              <a:rPr lang="cs-CZ" sz="1400" dirty="0"/>
              <a:t>);</a:t>
            </a:r>
          </a:p>
          <a:p>
            <a:r>
              <a:rPr lang="cs-CZ" sz="1400" dirty="0"/>
              <a:t>cout &lt;&lt; ( ( fnd == v.end()) ? -1 : *fnd) &lt;&lt; endl;</a:t>
            </a:r>
          </a:p>
        </p:txBody>
      </p:sp>
      <p:sp>
        <p:nvSpPr>
          <p:cNvPr id="7" name="Rounded Rectangular Callout 6"/>
          <p:cNvSpPr/>
          <p:nvPr/>
        </p:nvSpPr>
        <p:spPr>
          <a:xfrm>
            <a:off x="5638800" y="838200"/>
            <a:ext cx="2590800" cy="533400"/>
          </a:xfrm>
          <a:prstGeom prst="wedgeRoundRectCallout">
            <a:avLst>
              <a:gd name="adj1" fmla="val -79487"/>
              <a:gd name="adj2" fmla="val 24076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Přičíst ke všem prvkům </a:t>
            </a:r>
            <a:br>
              <a:rPr lang="cs-CZ" sz="14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+n, +2n, +3n, ...</a:t>
            </a:r>
          </a:p>
        </p:txBody>
      </p:sp>
      <p:sp>
        <p:nvSpPr>
          <p:cNvPr id="8" name="Rounded Rectangular Callout 7"/>
          <p:cNvSpPr/>
          <p:nvPr/>
        </p:nvSpPr>
        <p:spPr>
          <a:xfrm>
            <a:off x="1546860" y="3098125"/>
            <a:ext cx="2057400" cy="533400"/>
          </a:xfrm>
          <a:prstGeom prst="wedgeRoundRectCallout">
            <a:avLst>
              <a:gd name="adj1" fmla="val 72959"/>
              <a:gd name="adj2" fmla="val 118496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najít v kontejneru </a:t>
            </a:r>
            <a:br>
              <a:rPr lang="cs-CZ" sz="14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prvek větší než n</a:t>
            </a:r>
          </a:p>
        </p:txBody>
      </p:sp>
      <p:sp>
        <p:nvSpPr>
          <p:cNvPr id="9" name="Rounded Rectangular Callout 8"/>
          <p:cNvSpPr/>
          <p:nvPr/>
        </p:nvSpPr>
        <p:spPr>
          <a:xfrm>
            <a:off x="5638800" y="1600200"/>
            <a:ext cx="2590800" cy="533400"/>
          </a:xfrm>
          <a:prstGeom prst="wedgeRoundRectCallout">
            <a:avLst>
              <a:gd name="adj1" fmla="val -72261"/>
              <a:gd name="adj2" fmla="val -3947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dirty="0">
                <a:solidFill>
                  <a:schemeClr val="accent2">
                    <a:lumMod val="50000"/>
                  </a:schemeClr>
                </a:solidFill>
              </a:rPr>
              <a:t>Funktor – třída s</a:t>
            </a:r>
            <a:br>
              <a:rPr lang="pl-PL" sz="14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pl-PL" sz="1400" dirty="0">
                <a:solidFill>
                  <a:schemeClr val="accent2">
                    <a:lumMod val="50000"/>
                  </a:schemeClr>
                </a:solidFill>
              </a:rPr>
              <a:t>přetíženým operátorem ()</a:t>
            </a:r>
          </a:p>
        </p:txBody>
      </p:sp>
      <p:sp>
        <p:nvSpPr>
          <p:cNvPr id="10" name="Rounded Rectangular Callout 9"/>
          <p:cNvSpPr/>
          <p:nvPr/>
        </p:nvSpPr>
        <p:spPr>
          <a:xfrm>
            <a:off x="5638800" y="2286000"/>
            <a:ext cx="2590800" cy="533400"/>
          </a:xfrm>
          <a:prstGeom prst="wedgeRoundRectCallout">
            <a:avLst>
              <a:gd name="adj1" fmla="val -129766"/>
              <a:gd name="adj2" fmla="val 2851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dirty="0">
                <a:solidFill>
                  <a:schemeClr val="accent2">
                    <a:lumMod val="50000"/>
                  </a:schemeClr>
                </a:solidFill>
              </a:rPr>
              <a:t>oddělení inicializace a běhového parametru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914400" y="1752600"/>
            <a:ext cx="1066800" cy="838200"/>
          </a:xfrm>
          <a:prstGeom prst="straightConnector1">
            <a:avLst/>
          </a:prstGeom>
          <a:ln w="28575">
            <a:solidFill>
              <a:srgbClr val="00B05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ounded Rectangular Callout 10"/>
          <p:cNvSpPr/>
          <p:nvPr/>
        </p:nvSpPr>
        <p:spPr>
          <a:xfrm>
            <a:off x="571500" y="3906945"/>
            <a:ext cx="2895600" cy="1941970"/>
          </a:xfrm>
          <a:prstGeom prst="wedgeRoundRectCallout">
            <a:avLst>
              <a:gd name="adj1" fmla="val -24158"/>
              <a:gd name="adj2" fmla="val -49877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 najít prvek odlišný od předch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oz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ího alespoň o n</a:t>
            </a:r>
          </a:p>
          <a:p>
            <a:pPr>
              <a:buFont typeface="Arial" pitchFamily="34" charset="0"/>
              <a:buChar char="•"/>
            </a:pPr>
            <a:endParaRPr lang="cs-CZ" sz="800" dirty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 najít číslo za největší dírou (rozdíl sousedních hodnot)</a:t>
            </a:r>
          </a:p>
          <a:p>
            <a:pPr>
              <a:buFont typeface="Arial" pitchFamily="34" charset="0"/>
              <a:buChar char="•"/>
            </a:pP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 inkrementovat čísla v zadaném rozsahu </a:t>
            </a:r>
            <a:r>
              <a:rPr lang="cs-CZ" sz="1400" b="1" dirty="0">
                <a:solidFill>
                  <a:schemeClr val="accent2">
                    <a:lumMod val="50000"/>
                  </a:schemeClr>
                </a:solidFill>
              </a:rPr>
              <a:t>hodnot</a:t>
            </a:r>
            <a:br>
              <a:rPr lang="pl-PL" sz="14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pl-PL" sz="1400" dirty="0">
                <a:solidFill>
                  <a:schemeClr val="accent2">
                    <a:lumMod val="50000"/>
                  </a:schemeClr>
                </a:solidFill>
              </a:rPr>
              <a:t>(první +1, druhé +2, ...)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H="1" flipV="1">
            <a:off x="990600" y="1524000"/>
            <a:ext cx="2057400" cy="1028700"/>
          </a:xfrm>
          <a:prstGeom prst="straightConnector1">
            <a:avLst/>
          </a:prstGeom>
          <a:ln w="28575">
            <a:solidFill>
              <a:srgbClr val="0000FF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819D751B-650C-42C5-A494-6E52E31452AB}"/>
              </a:ext>
            </a:extLst>
          </p:cNvPr>
          <p:cNvSpPr txBox="1"/>
          <p:nvPr/>
        </p:nvSpPr>
        <p:spPr>
          <a:xfrm>
            <a:off x="327660" y="6046425"/>
            <a:ext cx="3276600" cy="4616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cs-CZ" sz="2400" dirty="0" err="1"/>
              <a:t>Re</a:t>
            </a:r>
            <a:r>
              <a:rPr lang="cs-CZ" sz="2400" b="1" dirty="0" err="1"/>
              <a:t>CodEx</a:t>
            </a:r>
            <a:r>
              <a:rPr lang="cs-CZ" sz="2400" dirty="0"/>
              <a:t>: „Funktory“</a:t>
            </a:r>
            <a:endParaRPr lang="en-GB" sz="2400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</a:t>
            </a:r>
            <a:r>
              <a:rPr lang="cs-CZ" dirty="0"/>
              <a:t>á</a:t>
            </a:r>
            <a:r>
              <a:rPr lang="en-US" dirty="0" err="1"/>
              <a:t>vratov</a:t>
            </a:r>
            <a:r>
              <a:rPr lang="cs-CZ" dirty="0"/>
              <a:t>á</a:t>
            </a:r>
            <a:r>
              <a:rPr lang="en-US" dirty="0"/>
              <a:t> </a:t>
            </a:r>
            <a:r>
              <a:rPr lang="en-US" dirty="0" err="1"/>
              <a:t>hodnota</a:t>
            </a:r>
            <a:r>
              <a:rPr lang="en-US" dirty="0"/>
              <a:t> </a:t>
            </a:r>
            <a:r>
              <a:rPr lang="en-US" dirty="0" err="1"/>
              <a:t>for_each</a:t>
            </a:r>
            <a:endParaRPr lang="cs-CZ" dirty="0"/>
          </a:p>
        </p:txBody>
      </p:sp>
      <p:sp>
        <p:nvSpPr>
          <p:cNvPr id="5" name="TextBox 4"/>
          <p:cNvSpPr txBox="1"/>
          <p:nvPr/>
        </p:nvSpPr>
        <p:spPr>
          <a:xfrm>
            <a:off x="3810000" y="2209800"/>
            <a:ext cx="5105400" cy="2462213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/>
              <a:t>class scitacka {</a:t>
            </a:r>
          </a:p>
          <a:p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public:</a:t>
            </a:r>
          </a:p>
          <a:p>
            <a:r>
              <a:rPr lang="cs-CZ" sz="1400" dirty="0"/>
              <a:t>  scitacka</a:t>
            </a:r>
            <a:r>
              <a:rPr lang="cs-CZ" sz="1400" b="1" dirty="0">
                <a:solidFill>
                  <a:srgbClr val="0033CC"/>
                </a:solidFill>
              </a:rPr>
              <a:t>( int limit) </a:t>
            </a:r>
            <a:r>
              <a:rPr lang="cs-CZ" sz="1400" dirty="0"/>
              <a:t>: limit</a:t>
            </a:r>
            <a:r>
              <a:rPr lang="en-US" sz="1400" dirty="0"/>
              <a:t>_</a:t>
            </a:r>
            <a:r>
              <a:rPr lang="cs-CZ" sz="1400" dirty="0"/>
              <a:t>(limit), vysledek</a:t>
            </a:r>
            <a:r>
              <a:rPr lang="en-US" sz="1400" dirty="0"/>
              <a:t>_</a:t>
            </a:r>
            <a:r>
              <a:rPr lang="cs-CZ" sz="1400" dirty="0"/>
              <a:t>(0) {}</a:t>
            </a:r>
          </a:p>
          <a:p>
            <a:r>
              <a:rPr lang="cs-CZ" sz="1400" dirty="0"/>
              <a:t>  </a:t>
            </a:r>
            <a:r>
              <a:rPr lang="cs-CZ" sz="1400" dirty="0" err="1"/>
              <a:t>void</a:t>
            </a:r>
            <a:r>
              <a:rPr lang="cs-CZ" sz="1400" dirty="0"/>
              <a:t> operator() (int&amp; x) { </a:t>
            </a:r>
            <a:r>
              <a:rPr lang="en-US" sz="1400" dirty="0"/>
              <a:t>if( x &gt; limit_)  </a:t>
            </a:r>
            <a:r>
              <a:rPr lang="cs-CZ" sz="1400" dirty="0"/>
              <a:t>vysledek </a:t>
            </a:r>
            <a:r>
              <a:rPr lang="en-US" sz="1400" dirty="0"/>
              <a:t>+= x</a:t>
            </a:r>
            <a:r>
              <a:rPr lang="cs-CZ" sz="1400" dirty="0"/>
              <a:t>; }</a:t>
            </a:r>
          </a:p>
          <a:p>
            <a:r>
              <a:rPr lang="en-US" sz="1400" dirty="0"/>
              <a:t>  </a:t>
            </a:r>
            <a:r>
              <a:rPr lang="cs-CZ" sz="1400" dirty="0"/>
              <a:t>int </a:t>
            </a:r>
            <a:r>
              <a:rPr lang="cs-CZ" sz="1400" dirty="0">
                <a:solidFill>
                  <a:srgbClr val="7030A0"/>
                </a:solidFill>
              </a:rPr>
              <a:t>vysledek</a:t>
            </a:r>
            <a:r>
              <a:rPr lang="en-US" sz="1400" dirty="0">
                <a:solidFill>
                  <a:srgbClr val="7030A0"/>
                </a:solidFill>
              </a:rPr>
              <a:t>_</a:t>
            </a:r>
            <a:r>
              <a:rPr lang="en-US" sz="1400" dirty="0"/>
              <a:t>;</a:t>
            </a:r>
          </a:p>
          <a:p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private:</a:t>
            </a:r>
          </a:p>
          <a:p>
            <a:r>
              <a:rPr lang="cs-CZ" sz="1400" dirty="0"/>
              <a:t>  int </a:t>
            </a:r>
            <a:r>
              <a:rPr lang="en-US" sz="1400" dirty="0"/>
              <a:t>limit_</a:t>
            </a:r>
            <a:r>
              <a:rPr lang="cs-CZ" sz="1400" dirty="0"/>
              <a:t>;</a:t>
            </a:r>
          </a:p>
          <a:p>
            <a:r>
              <a:rPr lang="cs-CZ" sz="1400" dirty="0"/>
              <a:t>};</a:t>
            </a:r>
          </a:p>
          <a:p>
            <a:endParaRPr lang="en-US" sz="1400" dirty="0">
              <a:solidFill>
                <a:srgbClr val="00B050"/>
              </a:solidFill>
            </a:endParaRPr>
          </a:p>
          <a:p>
            <a:r>
              <a:rPr lang="en-US" sz="1400" dirty="0" err="1">
                <a:solidFill>
                  <a:srgbClr val="7030A0"/>
                </a:solidFill>
              </a:rPr>
              <a:t>scitacka</a:t>
            </a:r>
            <a:r>
              <a:rPr lang="en-US" sz="1400" dirty="0">
                <a:solidFill>
                  <a:srgbClr val="7030A0"/>
                </a:solidFill>
              </a:rPr>
              <a:t> s</a:t>
            </a:r>
            <a:r>
              <a:rPr lang="en-US" sz="1400" dirty="0"/>
              <a:t> = </a:t>
            </a:r>
            <a:r>
              <a:rPr lang="cs-CZ" sz="1400" dirty="0"/>
              <a:t>for_each( v.begin(), v.end(), </a:t>
            </a:r>
            <a:r>
              <a:rPr lang="en-US" sz="1400" dirty="0" err="1"/>
              <a:t>scitacka</a:t>
            </a:r>
            <a:r>
              <a:rPr lang="cs-CZ" sz="1400" b="1" dirty="0">
                <a:solidFill>
                  <a:srgbClr val="0033CC"/>
                </a:solidFill>
              </a:rPr>
              <a:t>(10)</a:t>
            </a:r>
            <a:r>
              <a:rPr lang="cs-CZ" sz="1400" dirty="0"/>
              <a:t>);</a:t>
            </a:r>
            <a:endParaRPr lang="en-US" sz="1400" dirty="0"/>
          </a:p>
          <a:p>
            <a:r>
              <a:rPr lang="en-US" sz="1400" dirty="0" err="1"/>
              <a:t>cout</a:t>
            </a:r>
            <a:r>
              <a:rPr lang="en-US" sz="1400" dirty="0"/>
              <a:t> &lt;&lt; </a:t>
            </a:r>
            <a:r>
              <a:rPr lang="en-US" sz="1400" dirty="0" err="1">
                <a:solidFill>
                  <a:srgbClr val="7030A0"/>
                </a:solidFill>
              </a:rPr>
              <a:t>s.vysledek</a:t>
            </a:r>
            <a:r>
              <a:rPr lang="en-US" sz="1400" dirty="0">
                <a:solidFill>
                  <a:srgbClr val="7030A0"/>
                </a:solidFill>
              </a:rPr>
              <a:t>_</a:t>
            </a:r>
            <a:r>
              <a:rPr lang="en-US" sz="1400" dirty="0"/>
              <a:t> &lt;&lt; </a:t>
            </a:r>
            <a:r>
              <a:rPr lang="en-US" sz="1400" dirty="0" err="1"/>
              <a:t>endl</a:t>
            </a:r>
            <a:r>
              <a:rPr lang="en-US" sz="1400" dirty="0"/>
              <a:t>;</a:t>
            </a:r>
            <a:endParaRPr lang="cs-CZ" sz="1400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457200" y="1524000"/>
            <a:ext cx="2667000" cy="533400"/>
          </a:xfrm>
          <a:prstGeom prst="wedgeRoundRectCallout">
            <a:avLst>
              <a:gd name="adj1" fmla="val 41830"/>
              <a:gd name="adj2" fmla="val 8506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sou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čet všech čísel</a:t>
            </a:r>
            <a:br>
              <a:rPr lang="cs-CZ" sz="14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větších než parametr</a:t>
            </a:r>
          </a:p>
        </p:txBody>
      </p:sp>
      <p:sp>
        <p:nvSpPr>
          <p:cNvPr id="13" name="Rounded Rectangular Callout 12"/>
          <p:cNvSpPr/>
          <p:nvPr/>
        </p:nvSpPr>
        <p:spPr>
          <a:xfrm>
            <a:off x="457200" y="3124200"/>
            <a:ext cx="2667000" cy="533400"/>
          </a:xfrm>
          <a:prstGeom prst="wedgeRoundRectCallout">
            <a:avLst>
              <a:gd name="adj1" fmla="val 77006"/>
              <a:gd name="adj2" fmla="val -30124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jak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z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ískat výsledek?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457200" y="4038600"/>
            <a:ext cx="2667000" cy="533400"/>
          </a:xfrm>
          <a:prstGeom prst="wedgeRoundRectCallout">
            <a:avLst>
              <a:gd name="adj1" fmla="val 76430"/>
              <a:gd name="adj2" fmla="val -380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po skončení hodnota použitého funktoru</a:t>
            </a:r>
          </a:p>
        </p:txBody>
      </p:sp>
      <p:sp>
        <p:nvSpPr>
          <p:cNvPr id="15" name="Rounded Rectangular Callout 14"/>
          <p:cNvSpPr/>
          <p:nvPr/>
        </p:nvSpPr>
        <p:spPr>
          <a:xfrm>
            <a:off x="457200" y="4648200"/>
            <a:ext cx="2667000" cy="533400"/>
          </a:xfrm>
          <a:prstGeom prst="wedgeRoundRectCallout">
            <a:avLst>
              <a:gd name="adj1" fmla="val 75854"/>
              <a:gd name="adj2" fmla="val -71212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pozor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!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nejde o identický objekt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562600"/>
          </a:xfrm>
        </p:spPr>
        <p:txBody>
          <a:bodyPr/>
          <a:lstStyle/>
          <a:p>
            <a:r>
              <a:rPr lang="cs-CZ" dirty="0"/>
              <a:t>najděte všechny prvky větší než 9</a:t>
            </a:r>
          </a:p>
          <a:p>
            <a:r>
              <a:rPr lang="cs-CZ" dirty="0"/>
              <a:t>lambda výrazy</a:t>
            </a:r>
          </a:p>
          <a:p>
            <a:pPr lvl="1"/>
            <a:r>
              <a:rPr lang="cs-CZ" dirty="0"/>
              <a:t>od C++ 11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endParaRPr lang="cs-CZ" dirty="0"/>
          </a:p>
          <a:p>
            <a:r>
              <a:rPr lang="cs-CZ" dirty="0">
                <a:solidFill>
                  <a:srgbClr val="00B050"/>
                </a:solidFill>
                <a:sym typeface="Wingdings"/>
              </a:rPr>
              <a:t></a:t>
            </a:r>
            <a:r>
              <a:rPr lang="cs-CZ" dirty="0">
                <a:sym typeface="Wingdings"/>
              </a:rPr>
              <a:t> mnohem jednodušší zápis a syntaxe</a:t>
            </a:r>
          </a:p>
          <a:p>
            <a:r>
              <a:rPr lang="cs-CZ" dirty="0">
                <a:solidFill>
                  <a:srgbClr val="FF0000"/>
                </a:solidFill>
                <a:sym typeface="Wingdings"/>
              </a:rPr>
              <a:t></a:t>
            </a:r>
            <a:r>
              <a:rPr lang="cs-CZ" dirty="0">
                <a:sym typeface="Wingdings"/>
              </a:rPr>
              <a:t> vnitřní stav  funktor</a:t>
            </a:r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Lambda výrazy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" y="2514600"/>
            <a:ext cx="6400800" cy="1169551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find_if( v.begin(), v.end(), </a:t>
            </a:r>
            <a:r>
              <a:rPr lang="cs-CZ" dirty="0"/>
              <a:t>bind2nd( greater&lt;int&gt;(), </a:t>
            </a:r>
            <a:r>
              <a:rPr lang="cs-CZ" b="1" dirty="0">
                <a:solidFill>
                  <a:srgbClr val="33D95E"/>
                </a:solidFill>
              </a:rPr>
              <a:t>9</a:t>
            </a:r>
            <a:r>
              <a:rPr lang="cs-CZ" dirty="0"/>
              <a:t>));</a:t>
            </a:r>
          </a:p>
          <a:p>
            <a:endParaRPr lang="cs-CZ" sz="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find_if( v.begin(), v.end(), </a:t>
            </a:r>
            <a:r>
              <a:rPr lang="cs-CZ" dirty="0"/>
              <a:t>greater</a:t>
            </a:r>
            <a:r>
              <a:rPr lang="en-US" dirty="0"/>
              <a:t>_</a:t>
            </a:r>
            <a:r>
              <a:rPr lang="cs-CZ" dirty="0"/>
              <a:t>than</a:t>
            </a:r>
            <a:r>
              <a:rPr lang="en-US" dirty="0"/>
              <a:t>(</a:t>
            </a:r>
            <a:r>
              <a:rPr lang="cs-CZ" dirty="0"/>
              <a:t> </a:t>
            </a:r>
            <a:r>
              <a:rPr lang="cs-CZ" b="1" dirty="0">
                <a:solidFill>
                  <a:srgbClr val="33D95E"/>
                </a:solidFill>
              </a:rPr>
              <a:t>9</a:t>
            </a:r>
            <a:r>
              <a:rPr lang="cs-CZ" dirty="0"/>
              <a:t>));</a:t>
            </a:r>
          </a:p>
          <a:p>
            <a:endParaRPr lang="cs-CZ" sz="800" dirty="0"/>
          </a:p>
          <a:p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find_if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v.begin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(),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v.end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(), </a:t>
            </a:r>
            <a:r>
              <a:rPr lang="en-US" dirty="0"/>
              <a:t>[](</a:t>
            </a:r>
            <a:r>
              <a:rPr lang="en-US" dirty="0" err="1"/>
              <a:t>int</a:t>
            </a:r>
            <a:r>
              <a:rPr lang="en-US" dirty="0"/>
              <a:t>&amp; x) { return x &gt; </a:t>
            </a:r>
            <a:r>
              <a:rPr lang="cs-CZ" b="1" dirty="0">
                <a:solidFill>
                  <a:srgbClr val="33D95E"/>
                </a:solidFill>
              </a:rPr>
              <a:t>9</a:t>
            </a:r>
            <a:r>
              <a:rPr lang="en-US" dirty="0"/>
              <a:t>; });</a:t>
            </a:r>
            <a:endParaRPr lang="cs-CZ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6667500" y="4149436"/>
            <a:ext cx="1600200" cy="381000"/>
          </a:xfrm>
          <a:prstGeom prst="wedgeRoundRectCallout">
            <a:avLst>
              <a:gd name="adj1" fmla="val -86041"/>
              <a:gd name="adj2" fmla="val -177176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lambda výraz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7277100" y="2561509"/>
            <a:ext cx="990600" cy="537866"/>
          </a:xfrm>
          <a:prstGeom prst="wedgeRoundRectCallout">
            <a:avLst>
              <a:gd name="adj1" fmla="val -138988"/>
              <a:gd name="adj2" fmla="val 41011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vlastn</a:t>
            </a:r>
            <a:r>
              <a:rPr lang="cs-CZ" sz="1400" dirty="0">
                <a:solidFill>
                  <a:schemeClr val="tx1"/>
                </a:solidFill>
              </a:rPr>
              <a:t>í funktor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dirty="0"/>
              <a:t>Nonmodyfying algorithms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cs-CZ" sz="1800" b="1" dirty="0"/>
              <a:t>for_each</a:t>
            </a:r>
            <a:r>
              <a:rPr lang="cs-CZ" sz="1800" dirty="0"/>
              <a:t>() Performs an operation for each element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count</a:t>
            </a:r>
            <a:r>
              <a:rPr lang="cs-CZ" sz="1800" dirty="0"/>
              <a:t>() Returns the number of elements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count_if</a:t>
            </a:r>
            <a:r>
              <a:rPr lang="cs-CZ" sz="1800" dirty="0"/>
              <a:t>() Returns the number of elements that match a criterion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min_element</a:t>
            </a:r>
            <a:r>
              <a:rPr lang="cs-CZ" sz="1800" dirty="0"/>
              <a:t>() Returns the element with the smallest value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max_element</a:t>
            </a:r>
            <a:r>
              <a:rPr lang="cs-CZ" sz="1800" dirty="0"/>
              <a:t>() Returns the element with the largest value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find</a:t>
            </a:r>
            <a:r>
              <a:rPr lang="cs-CZ" sz="1800" dirty="0"/>
              <a:t>() Searches for the first element with the passed value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find_if</a:t>
            </a:r>
            <a:r>
              <a:rPr lang="cs-CZ" sz="1800" dirty="0"/>
              <a:t>() Searches for the first element that matches a criterion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search_n</a:t>
            </a:r>
            <a:r>
              <a:rPr lang="cs-CZ" sz="1800" dirty="0"/>
              <a:t>() Searches for the first </a:t>
            </a:r>
            <a:r>
              <a:rPr lang="cs-CZ" sz="1800" i="1" dirty="0"/>
              <a:t>n </a:t>
            </a:r>
            <a:r>
              <a:rPr lang="cs-CZ" sz="1800" dirty="0"/>
              <a:t>consecutive elements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search</a:t>
            </a:r>
            <a:r>
              <a:rPr lang="cs-CZ" sz="1800" dirty="0"/>
              <a:t>() Searches for the first occurrence of a subrange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find_end</a:t>
            </a:r>
            <a:r>
              <a:rPr lang="cs-CZ" sz="1800" dirty="0"/>
              <a:t>() Searches for the last occurrence of a subrange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find_first_of</a:t>
            </a:r>
            <a:r>
              <a:rPr lang="cs-CZ" sz="1800" dirty="0"/>
              <a:t>() Searches the first of several possible elements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adjacent_find</a:t>
            </a:r>
            <a:r>
              <a:rPr lang="cs-CZ" sz="1800" dirty="0"/>
              <a:t>() Searches for two adjacent elements that are equal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equal</a:t>
            </a:r>
            <a:r>
              <a:rPr lang="cs-CZ" sz="1800" dirty="0"/>
              <a:t>() Returns whether two ranges are equal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mismatch</a:t>
            </a:r>
            <a:r>
              <a:rPr lang="cs-CZ" sz="1800" dirty="0"/>
              <a:t>() Returns the first elements of two sequences that differ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lexicographical_compare</a:t>
            </a:r>
            <a:r>
              <a:rPr lang="cs-CZ" sz="1800" dirty="0"/>
              <a:t>() Returns whether a range is lexicogr. less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/>
              <a:t>Modifying algorithms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for_each</a:t>
            </a:r>
            <a:r>
              <a:rPr lang="cs-CZ" sz="1800" dirty="0"/>
              <a:t>() Performs an operation for each element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copy</a:t>
            </a:r>
            <a:r>
              <a:rPr lang="cs-CZ" sz="1800" dirty="0"/>
              <a:t>() Copies a range starting with the first element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copy_backward</a:t>
            </a:r>
            <a:r>
              <a:rPr lang="cs-CZ" sz="1800" dirty="0"/>
              <a:t>() Copies a range starting with the last element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transform</a:t>
            </a:r>
            <a:r>
              <a:rPr lang="cs-CZ" sz="1800" dirty="0"/>
              <a:t>() Modifies and copies elements; combines two ranges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merge</a:t>
            </a:r>
            <a:r>
              <a:rPr lang="cs-CZ" sz="1800" dirty="0"/>
              <a:t>() Merges two ranges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swap_ranges</a:t>
            </a:r>
            <a:r>
              <a:rPr lang="cs-CZ" sz="1800" dirty="0"/>
              <a:t>() Swaps elements of two ranges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fill</a:t>
            </a:r>
            <a:r>
              <a:rPr lang="cs-CZ" sz="1800" dirty="0"/>
              <a:t>() Replaces each element with a given value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fill_n</a:t>
            </a:r>
            <a:r>
              <a:rPr lang="cs-CZ" sz="1800" dirty="0"/>
              <a:t>() Replaces </a:t>
            </a:r>
            <a:r>
              <a:rPr lang="cs-CZ" sz="1800" i="1" dirty="0"/>
              <a:t>n </a:t>
            </a:r>
            <a:r>
              <a:rPr lang="cs-CZ" sz="1800" dirty="0"/>
              <a:t>elements with a given value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generate</a:t>
            </a:r>
            <a:r>
              <a:rPr lang="cs-CZ" sz="1800" dirty="0"/>
              <a:t>() Replaces each element with the result of an operation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generate_n</a:t>
            </a:r>
            <a:r>
              <a:rPr lang="cs-CZ" sz="1800" dirty="0"/>
              <a:t>() Replaces </a:t>
            </a:r>
            <a:r>
              <a:rPr lang="cs-CZ" sz="1800" i="1" dirty="0"/>
              <a:t>n </a:t>
            </a:r>
            <a:r>
              <a:rPr lang="cs-CZ" sz="1800" dirty="0"/>
              <a:t>elements with the result of an operation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replace</a:t>
            </a:r>
            <a:r>
              <a:rPr lang="cs-CZ" sz="1800" dirty="0"/>
              <a:t>() Replaces elements that have a special value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replace_if</a:t>
            </a:r>
            <a:r>
              <a:rPr lang="cs-CZ" sz="1800" dirty="0"/>
              <a:t>() Replaces elements that match a criterion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replace_copy</a:t>
            </a:r>
            <a:r>
              <a:rPr lang="cs-CZ" sz="1800" dirty="0"/>
              <a:t>() Replaces elements that have a special value while copying the whole range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replace_copy_if</a:t>
            </a:r>
            <a:r>
              <a:rPr lang="cs-CZ" sz="1800" dirty="0"/>
              <a:t>() Replaces elements that match a criterion while copying the whole range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/>
              <a:t>Removing algorithms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cs-CZ" sz="1800" b="1" dirty="0"/>
              <a:t>remove</a:t>
            </a:r>
            <a:r>
              <a:rPr lang="cs-CZ" sz="1800" dirty="0"/>
              <a:t>() Removes elements with a given value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remove_if</a:t>
            </a:r>
            <a:r>
              <a:rPr lang="cs-CZ" sz="1800" dirty="0"/>
              <a:t>() Removes elements that match a given criterion - does </a:t>
            </a:r>
            <a:r>
              <a:rPr lang="cs-CZ" sz="1800" b="1" dirty="0"/>
              <a:t>not</a:t>
            </a:r>
            <a:r>
              <a:rPr lang="cs-CZ" sz="1800" dirty="0"/>
              <a:t> remove anything</a:t>
            </a:r>
            <a:r>
              <a:rPr lang="en-US" sz="1800" dirty="0"/>
              <a:t>!</a:t>
            </a:r>
            <a:endParaRPr lang="cs-CZ" sz="1800" dirty="0"/>
          </a:p>
          <a:p>
            <a:pPr eaLnBrk="1" hangingPunct="1">
              <a:buFontTx/>
              <a:buNone/>
            </a:pPr>
            <a:r>
              <a:rPr lang="cs-CZ" sz="1800" b="1" dirty="0"/>
              <a:t>remove_copy</a:t>
            </a:r>
            <a:r>
              <a:rPr lang="cs-CZ" sz="1800" dirty="0"/>
              <a:t>() Copies elements that do not match a value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remove_copy_if</a:t>
            </a:r>
            <a:r>
              <a:rPr lang="cs-CZ" sz="1800" dirty="0"/>
              <a:t>() Copies elements that do not match a given criterion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unique</a:t>
            </a:r>
            <a:r>
              <a:rPr lang="cs-CZ" sz="1800" dirty="0"/>
              <a:t>() Removes adjacent duplicates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unique_copy</a:t>
            </a:r>
            <a:r>
              <a:rPr lang="cs-CZ" sz="1800" dirty="0"/>
              <a:t>() Copies elements while removing adjacent duplicates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/>
              <a:t>Mutating algorithms</a:t>
            </a:r>
            <a:endParaRPr lang="cs-CZ" sz="280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cs-CZ" sz="1800" b="1" dirty="0"/>
              <a:t>reverse</a:t>
            </a:r>
            <a:r>
              <a:rPr lang="cs-CZ" sz="1800" dirty="0"/>
              <a:t>() Reverses the order of the elements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reverse_copy</a:t>
            </a:r>
            <a:r>
              <a:rPr lang="cs-CZ" sz="1800" dirty="0"/>
              <a:t>() Copies the elements while reversing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rotate</a:t>
            </a:r>
            <a:r>
              <a:rPr lang="cs-CZ" sz="1800" dirty="0"/>
              <a:t>() Rotates the order of the elements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rotate_copy</a:t>
            </a:r>
            <a:r>
              <a:rPr lang="cs-CZ" sz="1800" dirty="0"/>
              <a:t>() Copies the elements while rotating their order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next_permutation</a:t>
            </a:r>
            <a:r>
              <a:rPr lang="cs-CZ" sz="1800" dirty="0"/>
              <a:t>() Permutes the order of the elements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prev_permutation</a:t>
            </a:r>
            <a:r>
              <a:rPr lang="cs-CZ" sz="1800" dirty="0"/>
              <a:t>() Permutes the order of the elements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random_shuffle</a:t>
            </a:r>
            <a:r>
              <a:rPr lang="cs-CZ" sz="1800" dirty="0"/>
              <a:t>() Brings the elements into a random order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partition</a:t>
            </a:r>
            <a:r>
              <a:rPr lang="cs-CZ" sz="1800" dirty="0"/>
              <a:t>() Changes the order of the elements so that elements</a:t>
            </a:r>
            <a:r>
              <a:rPr lang="en-US" sz="1800" dirty="0"/>
              <a:t> </a:t>
            </a:r>
            <a:r>
              <a:rPr lang="cs-CZ" sz="1800" dirty="0"/>
              <a:t>that match a criterion are at the front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stable_partition</a:t>
            </a:r>
            <a:r>
              <a:rPr lang="cs-CZ" sz="1800" dirty="0"/>
              <a:t>() Same as partition(), but preserves the relative order of matching and nonmatching elements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3429000"/>
            <a:ext cx="8686800" cy="3276600"/>
          </a:xfrm>
        </p:spPr>
        <p:txBody>
          <a:bodyPr/>
          <a:lstStyle/>
          <a:p>
            <a:r>
              <a:rPr lang="cs-CZ" dirty="0"/>
              <a:t>Násobilka</a:t>
            </a:r>
            <a:endParaRPr lang="en-US" dirty="0"/>
          </a:p>
          <a:p>
            <a:pPr lvl="1"/>
            <a:r>
              <a:rPr lang="en-US" dirty="0" err="1"/>
              <a:t>funkce</a:t>
            </a:r>
            <a:r>
              <a:rPr lang="en-US" dirty="0"/>
              <a:t> (t</a:t>
            </a:r>
            <a:r>
              <a:rPr lang="cs-CZ" dirty="0"/>
              <a:t>ří</a:t>
            </a:r>
            <a:r>
              <a:rPr lang="en-US" dirty="0"/>
              <a:t>da, </a:t>
            </a:r>
            <a:r>
              <a:rPr lang="en-US" dirty="0" err="1"/>
              <a:t>metoda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parametr</a:t>
            </a:r>
          </a:p>
          <a:p>
            <a:pPr marL="109728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563562"/>
          </a:xfrm>
        </p:spPr>
        <p:txBody>
          <a:bodyPr>
            <a:normAutofit fontScale="90000"/>
          </a:bodyPr>
          <a:lstStyle/>
          <a:p>
            <a:r>
              <a:rPr lang="cs-CZ" dirty="0"/>
              <a:t>Můj </a:t>
            </a:r>
            <a:r>
              <a:rPr lang="en-US" dirty="0" err="1"/>
              <a:t>druh</a:t>
            </a:r>
            <a:r>
              <a:rPr lang="cs-CZ" dirty="0"/>
              <a:t>ý program – násobilka 7	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" y="914400"/>
            <a:ext cx="4191000" cy="2031325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#</a:t>
            </a:r>
            <a:r>
              <a:rPr lang="cs-CZ" sz="1400" dirty="0"/>
              <a:t>include </a:t>
            </a:r>
            <a:r>
              <a:rPr lang="en-US" sz="1400" dirty="0"/>
              <a:t>&lt;</a:t>
            </a:r>
            <a:r>
              <a:rPr lang="en-US" sz="1400" dirty="0" err="1"/>
              <a:t>iostream</a:t>
            </a:r>
            <a:r>
              <a:rPr lang="en-US" sz="1400" dirty="0"/>
              <a:t>&gt;</a:t>
            </a:r>
          </a:p>
          <a:p>
            <a:endParaRPr lang="cs-CZ" sz="1400" dirty="0"/>
          </a:p>
          <a:p>
            <a:r>
              <a:rPr lang="cs-CZ" sz="1400" dirty="0" err="1"/>
              <a:t>using</a:t>
            </a:r>
            <a:r>
              <a:rPr lang="cs-CZ" sz="1400" dirty="0"/>
              <a:t> </a:t>
            </a:r>
            <a:r>
              <a:rPr lang="cs-CZ" sz="1400" dirty="0" err="1"/>
              <a:t>namespace</a:t>
            </a:r>
            <a:r>
              <a:rPr lang="cs-CZ" sz="1400" dirty="0"/>
              <a:t> </a:t>
            </a:r>
            <a:r>
              <a:rPr lang="cs-CZ" sz="1400" dirty="0" err="1"/>
              <a:t>std</a:t>
            </a:r>
            <a:r>
              <a:rPr lang="cs-CZ" sz="1400" dirty="0"/>
              <a:t>;</a:t>
            </a:r>
          </a:p>
          <a:p>
            <a:endParaRPr lang="cs-CZ" sz="1400" dirty="0"/>
          </a:p>
          <a:p>
            <a:r>
              <a:rPr lang="cs-CZ" sz="1400" dirty="0"/>
              <a:t>int main()</a:t>
            </a:r>
          </a:p>
          <a:p>
            <a:r>
              <a:rPr lang="cs-CZ" sz="1400" dirty="0"/>
              <a:t>{</a:t>
            </a:r>
          </a:p>
          <a:p>
            <a:r>
              <a:rPr lang="en-US" sz="1400" dirty="0"/>
              <a:t>    </a:t>
            </a:r>
            <a:r>
              <a:rPr lang="cs-CZ" sz="1400" dirty="0" err="1"/>
              <a:t>cout</a:t>
            </a:r>
            <a:r>
              <a:rPr lang="cs-CZ" sz="1400" dirty="0"/>
              <a:t> &lt;&lt; "</a:t>
            </a:r>
            <a:r>
              <a:rPr lang="en-US" sz="1400" dirty="0"/>
              <a:t>Hello </a:t>
            </a:r>
            <a:r>
              <a:rPr lang="cs-CZ" sz="1400" dirty="0"/>
              <a:t>W</a:t>
            </a:r>
            <a:r>
              <a:rPr lang="en-US" sz="1400" dirty="0" err="1"/>
              <a:t>orld</a:t>
            </a:r>
            <a:r>
              <a:rPr lang="cs-CZ" sz="1400" dirty="0"/>
              <a:t>" &lt;&lt; </a:t>
            </a:r>
            <a:r>
              <a:rPr lang="cs-CZ" sz="1400" dirty="0" err="1"/>
              <a:t>endl</a:t>
            </a:r>
            <a:r>
              <a:rPr lang="cs-CZ" sz="1400" dirty="0"/>
              <a:t>;</a:t>
            </a:r>
          </a:p>
          <a:p>
            <a:r>
              <a:rPr lang="cs-CZ" sz="1400" dirty="0"/>
              <a:t>    return </a:t>
            </a:r>
            <a:r>
              <a:rPr lang="en-US" sz="1400" dirty="0"/>
              <a:t>0</a:t>
            </a:r>
            <a:r>
              <a:rPr lang="cs-CZ" sz="1400" dirty="0"/>
              <a:t>;</a:t>
            </a:r>
          </a:p>
          <a:p>
            <a:r>
              <a:rPr lang="cs-CZ" sz="1400" dirty="0"/>
              <a:t>}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52600" y="4800600"/>
            <a:ext cx="1440873" cy="1169551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N</a:t>
            </a:r>
            <a:r>
              <a:rPr lang="cs-CZ" sz="1400" dirty="0" err="1"/>
              <a:t>asobilka</a:t>
            </a:r>
            <a:r>
              <a:rPr lang="cs-CZ" sz="1400" dirty="0"/>
              <a:t> 7:</a:t>
            </a:r>
          </a:p>
          <a:p>
            <a:r>
              <a:rPr lang="en-US" sz="1400" dirty="0"/>
              <a:t>1 * 7 = 7</a:t>
            </a:r>
          </a:p>
          <a:p>
            <a:r>
              <a:rPr lang="en-US" sz="1400" dirty="0"/>
              <a:t>2 * 7 = 14</a:t>
            </a:r>
          </a:p>
          <a:p>
            <a:r>
              <a:rPr lang="en-US" sz="1400" dirty="0"/>
              <a:t>...</a:t>
            </a:r>
          </a:p>
          <a:p>
            <a:r>
              <a:rPr lang="en-US" sz="1400" dirty="0"/>
              <a:t>10 * 7 = 70</a:t>
            </a:r>
            <a:endParaRPr lang="cs-CZ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6414655" y="3723382"/>
            <a:ext cx="2019301" cy="2246769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void </a:t>
            </a:r>
            <a:r>
              <a:rPr lang="en-US" sz="1400" dirty="0" err="1"/>
              <a:t>fnc</a:t>
            </a:r>
            <a:r>
              <a:rPr lang="en-US" sz="1400" dirty="0"/>
              <a:t>( </a:t>
            </a:r>
            <a:r>
              <a:rPr lang="en-US" sz="1400" dirty="0" err="1"/>
              <a:t>int</a:t>
            </a:r>
            <a:r>
              <a:rPr lang="en-US" sz="1400" dirty="0"/>
              <a:t> x)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/>
              <a:t>  ....</a:t>
            </a:r>
          </a:p>
          <a:p>
            <a:r>
              <a:rPr lang="en-US" sz="1400" dirty="0"/>
              <a:t>}</a:t>
            </a:r>
          </a:p>
          <a:p>
            <a:endParaRPr lang="en-US" sz="1400" dirty="0"/>
          </a:p>
          <a:p>
            <a:r>
              <a:rPr lang="cs-CZ" sz="1400" dirty="0"/>
              <a:t>int main</a:t>
            </a:r>
            <a:r>
              <a:rPr lang="en-US" sz="1400" dirty="0"/>
              <a:t>()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fnc</a:t>
            </a:r>
            <a:r>
              <a:rPr lang="en-US" sz="1400" dirty="0"/>
              <a:t>( 7);</a:t>
            </a:r>
          </a:p>
          <a:p>
            <a:r>
              <a:rPr lang="en-US" sz="1400" dirty="0"/>
              <a:t>  return 0;</a:t>
            </a:r>
          </a:p>
          <a:p>
            <a:r>
              <a:rPr lang="en-US" sz="1400" dirty="0"/>
              <a:t>}</a:t>
            </a:r>
            <a:endParaRPr lang="cs-CZ" sz="1400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4419600" y="4798996"/>
            <a:ext cx="1560387" cy="533400"/>
          </a:xfrm>
          <a:prstGeom prst="wedgeRoundRectCallout">
            <a:avLst>
              <a:gd name="adj1" fmla="val 83754"/>
              <a:gd name="adj2" fmla="val 48411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v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mainu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1"/>
                </a:solidFill>
              </a:rPr>
              <a:t>nikdy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nic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užitečného</a:t>
            </a:r>
          </a:p>
        </p:txBody>
      </p:sp>
      <p:sp>
        <p:nvSpPr>
          <p:cNvPr id="9" name="Rounded Rectangular Callout 8"/>
          <p:cNvSpPr/>
          <p:nvPr/>
        </p:nvSpPr>
        <p:spPr>
          <a:xfrm>
            <a:off x="8001000" y="3086100"/>
            <a:ext cx="1066800" cy="533400"/>
          </a:xfrm>
          <a:prstGeom prst="wedgeRoundRectCallout">
            <a:avLst>
              <a:gd name="adj1" fmla="val -69670"/>
              <a:gd name="adj2" fmla="val 152498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v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ýkonná funkce</a:t>
            </a:r>
          </a:p>
        </p:txBody>
      </p:sp>
      <p:sp>
        <p:nvSpPr>
          <p:cNvPr id="10" name="Rounded Rectangular Callout 9"/>
          <p:cNvSpPr/>
          <p:nvPr/>
        </p:nvSpPr>
        <p:spPr>
          <a:xfrm>
            <a:off x="4343400" y="3314700"/>
            <a:ext cx="1876073" cy="419100"/>
          </a:xfrm>
          <a:prstGeom prst="wedgeRoundRectCallout">
            <a:avLst>
              <a:gd name="adj1" fmla="val 62438"/>
              <a:gd name="adj2" fmla="val 101591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void ≈ 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'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procedura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'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867400" y="1560731"/>
            <a:ext cx="2566556" cy="95410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for( </a:t>
            </a:r>
            <a:r>
              <a:rPr lang="en-US" sz="1400" dirty="0" err="1"/>
              <a:t>int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 = 1; </a:t>
            </a:r>
            <a:r>
              <a:rPr lang="en-US" sz="1400" dirty="0" err="1"/>
              <a:t>i</a:t>
            </a:r>
            <a:r>
              <a:rPr lang="en-US" sz="1400" dirty="0"/>
              <a:t> &lt;= 10; ++</a:t>
            </a:r>
            <a:r>
              <a:rPr lang="en-US" sz="1400" dirty="0" err="1"/>
              <a:t>i</a:t>
            </a:r>
            <a:r>
              <a:rPr lang="en-US" sz="1400" dirty="0"/>
              <a:t>)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/>
              <a:t>  ....</a:t>
            </a:r>
          </a:p>
          <a:p>
            <a:r>
              <a:rPr lang="en-US" sz="1400" dirty="0"/>
              <a:t>}</a:t>
            </a:r>
            <a:endParaRPr lang="cs-CZ" sz="1400" dirty="0"/>
          </a:p>
        </p:txBody>
      </p:sp>
      <p:sp>
        <p:nvSpPr>
          <p:cNvPr id="12" name="Rounded Rectangular Callout 11"/>
          <p:cNvSpPr/>
          <p:nvPr/>
        </p:nvSpPr>
        <p:spPr>
          <a:xfrm>
            <a:off x="5114573" y="925512"/>
            <a:ext cx="2209800" cy="419100"/>
          </a:xfrm>
          <a:prstGeom prst="wedgeRoundRectCallout">
            <a:avLst>
              <a:gd name="adj1" fmla="val -89729"/>
              <a:gd name="adj2" fmla="val 7184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using namespace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std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;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2350768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/>
              <a:t>Sorting algorithms</a:t>
            </a:r>
            <a:endParaRPr lang="cs-CZ" sz="280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sort</a:t>
            </a:r>
            <a:r>
              <a:rPr lang="cs-CZ" sz="1800" dirty="0"/>
              <a:t>() Sorts all elements </a:t>
            </a:r>
            <a:endParaRPr lang="en-US" sz="18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stable_sort</a:t>
            </a:r>
            <a:r>
              <a:rPr lang="cs-CZ" sz="1800" dirty="0"/>
              <a:t>() Sorts while preserving order of equal elements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partial_sort</a:t>
            </a:r>
            <a:r>
              <a:rPr lang="cs-CZ" sz="1800" dirty="0"/>
              <a:t>() Sorts until the first </a:t>
            </a:r>
            <a:r>
              <a:rPr lang="cs-CZ" sz="1800" i="1" dirty="0"/>
              <a:t>n </a:t>
            </a:r>
            <a:r>
              <a:rPr lang="cs-CZ" sz="1800" dirty="0"/>
              <a:t>elements are correct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partial_sort_copy</a:t>
            </a:r>
            <a:r>
              <a:rPr lang="cs-CZ" sz="1800" dirty="0"/>
              <a:t>() Copies elements in sorted order </a:t>
            </a:r>
            <a:endParaRPr lang="en-US" sz="18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nth_element</a:t>
            </a:r>
            <a:r>
              <a:rPr lang="cs-CZ" sz="1800" dirty="0"/>
              <a:t>() Sorts according to the </a:t>
            </a:r>
            <a:r>
              <a:rPr lang="cs-CZ" sz="1800" i="1" dirty="0"/>
              <a:t>n</a:t>
            </a:r>
            <a:r>
              <a:rPr lang="cs-CZ" sz="1800" dirty="0"/>
              <a:t>th position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partition</a:t>
            </a:r>
            <a:r>
              <a:rPr lang="cs-CZ" sz="1800" dirty="0"/>
              <a:t>() Changes the order of the elements so that elements that match a criterion are at the front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stable_partition</a:t>
            </a:r>
            <a:r>
              <a:rPr lang="cs-CZ" sz="1800" dirty="0"/>
              <a:t>() Same as partition(), but preserves the relative order</a:t>
            </a:r>
            <a:r>
              <a:rPr lang="en-US" sz="1800" dirty="0"/>
              <a:t> </a:t>
            </a:r>
            <a:r>
              <a:rPr lang="cs-CZ" sz="1800" dirty="0"/>
              <a:t>of matching and nonmatching elements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make_heap</a:t>
            </a:r>
            <a:r>
              <a:rPr lang="cs-CZ" sz="1800" dirty="0"/>
              <a:t>() Converts a range into a heap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push_heap</a:t>
            </a:r>
            <a:r>
              <a:rPr lang="cs-CZ" sz="1800" dirty="0"/>
              <a:t>() Adds an element to a heap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pop_heap</a:t>
            </a:r>
            <a:r>
              <a:rPr lang="cs-CZ" sz="1800" dirty="0"/>
              <a:t>() Removes an element from a heap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1800" b="1" dirty="0"/>
              <a:t>sort_heap</a:t>
            </a:r>
            <a:r>
              <a:rPr lang="cs-CZ" sz="1800" dirty="0"/>
              <a:t>() Sorts the heap (it is no longer a heap after the call)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/>
              <a:t>Algorithms for Sorted Ranges</a:t>
            </a:r>
            <a:r>
              <a:rPr lang="en-US" sz="2800"/>
              <a:t> </a:t>
            </a:r>
            <a:endParaRPr lang="cs-CZ" sz="280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cs-CZ" sz="1800" b="1" dirty="0"/>
              <a:t>binary_search</a:t>
            </a:r>
            <a:r>
              <a:rPr lang="cs-CZ" sz="1800" dirty="0"/>
              <a:t>() Returns whether the range contains an element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includes</a:t>
            </a:r>
            <a:r>
              <a:rPr lang="cs-CZ" sz="1800" dirty="0"/>
              <a:t>() Returns whether each element of a range is also</a:t>
            </a:r>
            <a:r>
              <a:rPr lang="en-US" sz="1800" dirty="0"/>
              <a:t> </a:t>
            </a:r>
            <a:r>
              <a:rPr lang="cs-CZ" sz="1800" dirty="0"/>
              <a:t>an element of another range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lower_bound</a:t>
            </a:r>
            <a:r>
              <a:rPr lang="cs-CZ" sz="1800" dirty="0"/>
              <a:t>() Finds the first element greater than or equal to</a:t>
            </a:r>
            <a:r>
              <a:rPr lang="en-US" sz="1800" dirty="0"/>
              <a:t> </a:t>
            </a:r>
            <a:r>
              <a:rPr lang="cs-CZ" sz="1800" dirty="0"/>
              <a:t>a value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upper_bound</a:t>
            </a:r>
            <a:r>
              <a:rPr lang="cs-CZ" sz="1800" dirty="0"/>
              <a:t>() Finds the first element greater than a given value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equal_range</a:t>
            </a:r>
            <a:r>
              <a:rPr lang="cs-CZ" sz="1800" dirty="0"/>
              <a:t>() Returns the range of elements equal to a given value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merge</a:t>
            </a:r>
            <a:r>
              <a:rPr lang="cs-CZ" sz="1800" dirty="0"/>
              <a:t>() Merges the elements of two ranges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set_union</a:t>
            </a:r>
            <a:r>
              <a:rPr lang="cs-CZ" sz="1800" dirty="0"/>
              <a:t>() Processes the sorted union of two ranges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set_intersection</a:t>
            </a:r>
            <a:r>
              <a:rPr lang="cs-CZ" sz="1800" dirty="0"/>
              <a:t>() Processes the sorted intersection of two ranges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set_difference</a:t>
            </a:r>
            <a:r>
              <a:rPr lang="cs-CZ" sz="1800" dirty="0"/>
              <a:t>() Processes a sorted range that contains all elements</a:t>
            </a:r>
            <a:r>
              <a:rPr lang="en-US" sz="1800" dirty="0"/>
              <a:t> </a:t>
            </a:r>
            <a:r>
              <a:rPr lang="cs-CZ" sz="1800" dirty="0"/>
              <a:t>of a range that are not part of another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set_symmetric_difference</a:t>
            </a:r>
            <a:r>
              <a:rPr lang="cs-CZ" sz="1800" dirty="0"/>
              <a:t>() Processes a sorted range that contains all elements</a:t>
            </a:r>
            <a:r>
              <a:rPr lang="en-US" sz="1800" dirty="0"/>
              <a:t> </a:t>
            </a:r>
            <a:r>
              <a:rPr lang="cs-CZ" sz="1800" dirty="0"/>
              <a:t>that are in exactly one of two ranges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inplace_merge</a:t>
            </a:r>
            <a:r>
              <a:rPr lang="cs-CZ" sz="1800" dirty="0"/>
              <a:t>() Merges two consecutive sorted ranges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/>
              <a:t>Numeric algorithms</a:t>
            </a:r>
            <a:endParaRPr lang="cs-CZ" sz="280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cs-CZ" sz="1800" b="1" dirty="0"/>
              <a:t>accumulate</a:t>
            </a:r>
            <a:r>
              <a:rPr lang="cs-CZ" sz="1800" dirty="0"/>
              <a:t>() Combines all element values (processes sum, product, </a:t>
            </a:r>
            <a:r>
              <a:rPr lang="en-US" sz="1800" dirty="0"/>
              <a:t>...</a:t>
            </a:r>
            <a:r>
              <a:rPr lang="cs-CZ" sz="1800" dirty="0"/>
              <a:t>)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inner_product</a:t>
            </a:r>
            <a:r>
              <a:rPr lang="cs-CZ" sz="1800" dirty="0"/>
              <a:t>() Combines all elements of two ranges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adjacent_difference</a:t>
            </a:r>
            <a:r>
              <a:rPr lang="cs-CZ" sz="1800" dirty="0"/>
              <a:t>() Combines each element with its predecessor; converts absolute values to relative values</a:t>
            </a:r>
          </a:p>
          <a:p>
            <a:pPr eaLnBrk="1" hangingPunct="1">
              <a:buFontTx/>
              <a:buNone/>
            </a:pPr>
            <a:r>
              <a:rPr lang="cs-CZ" sz="1800" b="1" dirty="0"/>
              <a:t>partial_sum</a:t>
            </a:r>
            <a:r>
              <a:rPr lang="cs-CZ" sz="1800" dirty="0"/>
              <a:t>() Combines each element with all of its predecessors; converts relative values to absolute values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8897CF9-1B27-433C-BBE7-E70BC04608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cs-CZ" dirty="0"/>
              <a:t>Fulltextové vyhledávání v databázi článků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76FCEA2-796C-4B3E-9F63-2C77C4E18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Zadání 1. DÚ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BB77920-09B4-4F18-8F9F-7F59753DD749}"/>
              </a:ext>
            </a:extLst>
          </p:cNvPr>
          <p:cNvSpPr txBox="1"/>
          <p:nvPr/>
        </p:nvSpPr>
        <p:spPr>
          <a:xfrm>
            <a:off x="1247775" y="3541067"/>
            <a:ext cx="6648450" cy="4616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cs-CZ" sz="2400" dirty="0" err="1"/>
              <a:t>Re</a:t>
            </a:r>
            <a:r>
              <a:rPr lang="cs-CZ" sz="2400" b="1" dirty="0" err="1"/>
              <a:t>CodEx</a:t>
            </a:r>
            <a:r>
              <a:rPr lang="cs-CZ" sz="2400" dirty="0"/>
              <a:t>: Domácí úkoly &gt;  „1. DÚ: Fulltext“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529316374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2D659DB-90FD-4273-9BA1-00A6F5A42D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Automatické testy v </a:t>
            </a:r>
            <a:r>
              <a:rPr lang="cs-CZ" dirty="0" err="1"/>
              <a:t>ReCodExu</a:t>
            </a:r>
            <a:r>
              <a:rPr lang="cs-CZ" dirty="0"/>
              <a:t>:</a:t>
            </a:r>
          </a:p>
          <a:p>
            <a:pPr lvl="1"/>
            <a:r>
              <a:rPr lang="cs-CZ" dirty="0">
                <a:solidFill>
                  <a:srgbClr val="0000FF"/>
                </a:solidFill>
              </a:rPr>
              <a:t>8</a:t>
            </a:r>
            <a:r>
              <a:rPr lang="cs-CZ" dirty="0"/>
              <a:t> bodů za základní funkcionalitu</a:t>
            </a:r>
          </a:p>
          <a:p>
            <a:pPr lvl="1"/>
            <a:r>
              <a:rPr lang="cs-CZ" dirty="0">
                <a:solidFill>
                  <a:srgbClr val="0000FF"/>
                </a:solidFill>
              </a:rPr>
              <a:t>2</a:t>
            </a:r>
            <a:r>
              <a:rPr lang="cs-CZ" dirty="0"/>
              <a:t> body za stabilitu (argumenty programu, dotazy)</a:t>
            </a:r>
          </a:p>
          <a:p>
            <a:r>
              <a:rPr lang="cs-CZ" dirty="0"/>
              <a:t>Ruční hodnocení (SIS - studijní mezivýsledky):</a:t>
            </a:r>
          </a:p>
          <a:p>
            <a:pPr lvl="1"/>
            <a:r>
              <a:rPr lang="cs-CZ" dirty="0"/>
              <a:t>musí fungovat alespoň základní veřejný test, jinak </a:t>
            </a:r>
            <a:r>
              <a:rPr lang="cs-CZ" dirty="0">
                <a:solidFill>
                  <a:srgbClr val="FF0000"/>
                </a:solidFill>
              </a:rPr>
              <a:t>0</a:t>
            </a:r>
          </a:p>
          <a:p>
            <a:pPr lvl="1"/>
            <a:r>
              <a:rPr lang="en-GB" dirty="0">
                <a:solidFill>
                  <a:srgbClr val="0000FF"/>
                </a:solidFill>
              </a:rPr>
              <a:t>4</a:t>
            </a:r>
            <a:r>
              <a:rPr lang="cs-CZ" dirty="0"/>
              <a:t> body za</a:t>
            </a:r>
            <a:r>
              <a:rPr lang="en-GB" dirty="0"/>
              <a:t> </a:t>
            </a:r>
            <a:r>
              <a:rPr lang="en-GB" dirty="0" err="1"/>
              <a:t>souběžný</a:t>
            </a:r>
            <a:r>
              <a:rPr lang="en-GB" dirty="0"/>
              <a:t> </a:t>
            </a:r>
            <a:r>
              <a:rPr lang="en-GB" dirty="0" err="1"/>
              <a:t>průnik</a:t>
            </a:r>
            <a:r>
              <a:rPr lang="cs-CZ" dirty="0"/>
              <a:t> seřazených seznamů</a:t>
            </a:r>
            <a:r>
              <a:rPr lang="en-GB" dirty="0"/>
              <a:t> </a:t>
            </a:r>
            <a:r>
              <a:rPr lang="en-GB" dirty="0" err="1"/>
              <a:t>dle</a:t>
            </a:r>
            <a:r>
              <a:rPr lang="en-GB" dirty="0"/>
              <a:t> </a:t>
            </a:r>
            <a:r>
              <a:rPr lang="en-GB" dirty="0" err="1"/>
              <a:t>zadání</a:t>
            </a:r>
            <a:endParaRPr lang="cs-CZ" dirty="0">
              <a:solidFill>
                <a:srgbClr val="0000FF"/>
              </a:solidFill>
            </a:endParaRPr>
          </a:p>
          <a:p>
            <a:pPr lvl="1"/>
            <a:r>
              <a:rPr lang="cs-CZ" dirty="0">
                <a:solidFill>
                  <a:srgbClr val="FF0000"/>
                </a:solidFill>
              </a:rPr>
              <a:t>-2</a:t>
            </a:r>
            <a:r>
              <a:rPr lang="cs-CZ" dirty="0">
                <a:solidFill>
                  <a:srgbClr val="0000FF"/>
                </a:solidFill>
              </a:rPr>
              <a:t> </a:t>
            </a:r>
            <a:r>
              <a:rPr lang="cs-CZ" dirty="0"/>
              <a:t>..</a:t>
            </a:r>
            <a:r>
              <a:rPr lang="cs-CZ" dirty="0">
                <a:solidFill>
                  <a:srgbClr val="0000FF"/>
                </a:solidFill>
              </a:rPr>
              <a:t> +</a:t>
            </a:r>
            <a:r>
              <a:rPr lang="en-GB" dirty="0">
                <a:solidFill>
                  <a:srgbClr val="0000FF"/>
                </a:solidFill>
              </a:rPr>
              <a:t>1</a:t>
            </a:r>
            <a:r>
              <a:rPr lang="cs-CZ" dirty="0"/>
              <a:t> bod za štábní kulturu a přehlednost kódu</a:t>
            </a:r>
          </a:p>
          <a:p>
            <a:r>
              <a:rPr lang="cs-CZ" dirty="0"/>
              <a:t>Maximálně tedy </a:t>
            </a:r>
            <a:r>
              <a:rPr lang="cs-CZ" dirty="0">
                <a:solidFill>
                  <a:srgbClr val="0000FF"/>
                </a:solidFill>
              </a:rPr>
              <a:t>15 bodů	</a:t>
            </a:r>
          </a:p>
          <a:p>
            <a:endParaRPr lang="cs-CZ" dirty="0"/>
          </a:p>
          <a:p>
            <a:r>
              <a:rPr lang="cs-CZ" dirty="0"/>
              <a:t>Deadline: </a:t>
            </a:r>
            <a:r>
              <a:rPr lang="en-GB" b="1" u="sng" dirty="0"/>
              <a:t>8</a:t>
            </a:r>
            <a:r>
              <a:rPr lang="cs-CZ" b="1" u="sng" dirty="0"/>
              <a:t>.12.201</a:t>
            </a:r>
            <a:r>
              <a:rPr lang="en-GB" b="1" u="sng" dirty="0"/>
              <a:t>9</a:t>
            </a:r>
            <a:r>
              <a:rPr lang="cs-CZ" b="1" u="sng" dirty="0"/>
              <a:t> 23:59</a:t>
            </a:r>
          </a:p>
          <a:p>
            <a:r>
              <a:rPr lang="cs-CZ" dirty="0"/>
              <a:t>Za každý započatý týden zpoždění </a:t>
            </a:r>
            <a:r>
              <a:rPr lang="cs-CZ" dirty="0">
                <a:solidFill>
                  <a:srgbClr val="FF0000"/>
                </a:solidFill>
              </a:rPr>
              <a:t>-5 bodů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1166514-0D24-49B1-9625-1B0DCE21D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Hodnocení 1. DÚ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4788327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C136FF2-33FB-4691-A68A-BDCB5F1A95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8. cvičení:</a:t>
            </a:r>
            <a:br>
              <a:rPr lang="cs-CZ" dirty="0"/>
            </a:br>
            <a:r>
              <a:rPr lang="cs-CZ" dirty="0"/>
              <a:t>Polymorfní datové struktury</a:t>
            </a:r>
            <a:endParaRPr lang="en-GB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BFBA8AA-9A40-4A9E-A748-E10E0420EA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27. 11. 2019</a:t>
            </a:r>
          </a:p>
        </p:txBody>
      </p:sp>
    </p:spTree>
    <p:extLst>
      <p:ext uri="{BB962C8B-B14F-4D97-AF65-F5344CB8AC3E}">
        <p14:creationId xmlns:p14="http://schemas.microsoft.com/office/powerpoint/2010/main" val="455176608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E4D976C-59E3-484C-AE09-148514BBE0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Návratová hodnota funktoru ve </a:t>
            </a:r>
            <a:r>
              <a:rPr lang="cs-CZ" dirty="0" err="1"/>
              <a:t>for_each</a:t>
            </a:r>
            <a:r>
              <a:rPr lang="cs-CZ" dirty="0"/>
              <a:t> se ignoruje</a:t>
            </a:r>
          </a:p>
          <a:p>
            <a:pPr lvl="1"/>
            <a:r>
              <a:rPr lang="cs-CZ" dirty="0"/>
              <a:t>Pro modifikaci potřeba upravit argument</a:t>
            </a:r>
            <a:br>
              <a:rPr lang="cs-CZ" dirty="0"/>
            </a:br>
            <a:r>
              <a:rPr lang="cs-CZ" dirty="0"/>
              <a:t>(předáván referencí)</a:t>
            </a:r>
          </a:p>
          <a:p>
            <a:pPr lvl="1"/>
            <a:r>
              <a:rPr lang="cs-CZ" dirty="0"/>
              <a:t>Ve slajdech již opraveno</a:t>
            </a:r>
          </a:p>
          <a:p>
            <a:endParaRPr lang="cs-CZ" dirty="0"/>
          </a:p>
          <a:p>
            <a:r>
              <a:rPr lang="cs-CZ" dirty="0"/>
              <a:t>Zbytečné </a:t>
            </a:r>
            <a:r>
              <a:rPr lang="cs-CZ" dirty="0" err="1"/>
              <a:t>parsování</a:t>
            </a:r>
            <a:r>
              <a:rPr lang="cs-CZ" dirty="0"/>
              <a:t> znaků – jednoduchý vstup:</a:t>
            </a:r>
          </a:p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22B9D7A-8869-477B-B1E5-C909677CA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Poznatky z úlohy „Funktory“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AD527B5-8E84-4B80-BB69-41C6999F322D}"/>
              </a:ext>
            </a:extLst>
          </p:cNvPr>
          <p:cNvSpPr txBox="1"/>
          <p:nvPr/>
        </p:nvSpPr>
        <p:spPr>
          <a:xfrm>
            <a:off x="3581400" y="4495800"/>
            <a:ext cx="1981200" cy="95410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 err="1"/>
              <a:t>int</a:t>
            </a:r>
            <a:r>
              <a:rPr lang="cs-CZ" sz="1400" dirty="0"/>
              <a:t> x;</a:t>
            </a:r>
          </a:p>
          <a:p>
            <a:r>
              <a:rPr lang="cs-CZ" sz="1400" dirty="0" err="1"/>
              <a:t>while</a:t>
            </a:r>
            <a:r>
              <a:rPr lang="cs-CZ" sz="1400" dirty="0"/>
              <a:t> (</a:t>
            </a:r>
            <a:r>
              <a:rPr lang="cs-CZ" sz="1400" dirty="0" err="1"/>
              <a:t>cin</a:t>
            </a:r>
            <a:r>
              <a:rPr lang="cs-CZ" sz="1400" dirty="0"/>
              <a:t> &gt;&gt; x) {</a:t>
            </a:r>
          </a:p>
          <a:p>
            <a:r>
              <a:rPr lang="cs-CZ" sz="1400" dirty="0"/>
              <a:t>  </a:t>
            </a:r>
            <a:r>
              <a:rPr lang="cs-CZ" sz="1400" dirty="0" err="1"/>
              <a:t>v.push_back</a:t>
            </a:r>
            <a:r>
              <a:rPr lang="cs-CZ" sz="1400" dirty="0"/>
              <a:t>(x);</a:t>
            </a:r>
          </a:p>
          <a:p>
            <a:r>
              <a:rPr lang="cs-CZ" sz="14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07770515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434314F-FCF5-4FA2-903A-F3282DAFEF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Nedávalo moc smysl to udělat v jednom funktoru, šlo o tři oddělené věci</a:t>
            </a:r>
          </a:p>
          <a:p>
            <a:pPr lvl="1"/>
            <a:r>
              <a:rPr lang="cs-CZ" dirty="0"/>
              <a:t>A už vůbec nedávalo smysl funktory nepoužít</a:t>
            </a:r>
          </a:p>
          <a:p>
            <a:endParaRPr lang="cs-CZ" dirty="0"/>
          </a:p>
          <a:p>
            <a:r>
              <a:rPr lang="cs-CZ" dirty="0"/>
              <a:t>Pozor na „</a:t>
            </a:r>
            <a:r>
              <a:rPr lang="cs-CZ" dirty="0" err="1"/>
              <a:t>one-linery</a:t>
            </a:r>
            <a:r>
              <a:rPr lang="cs-CZ" dirty="0"/>
              <a:t>“: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FD88310-56F2-4773-A6E3-73DCE93E6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Poznatky z úlohy „Funktory“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E452D77-802A-4965-812B-D1F43400F050}"/>
              </a:ext>
            </a:extLst>
          </p:cNvPr>
          <p:cNvSpPr txBox="1"/>
          <p:nvPr/>
        </p:nvSpPr>
        <p:spPr>
          <a:xfrm>
            <a:off x="381000" y="3733800"/>
            <a:ext cx="8382000" cy="30777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GB" sz="1400" dirty="0"/>
              <a:t>bool operator()(int &amp; a){if(</a:t>
            </a:r>
            <a:r>
              <a:rPr lang="en-GB" sz="1400" dirty="0" err="1"/>
              <a:t>prev</a:t>
            </a:r>
            <a:r>
              <a:rPr lang="en-GB" sz="1400" dirty="0"/>
              <a:t> != 0 &amp;&amp; abs(a-</a:t>
            </a:r>
            <a:r>
              <a:rPr lang="en-GB" sz="1400" dirty="0" err="1"/>
              <a:t>prev</a:t>
            </a:r>
            <a:r>
              <a:rPr lang="en-GB" sz="1400" dirty="0"/>
              <a:t>)&gt;=4){return true;}else{</a:t>
            </a:r>
            <a:r>
              <a:rPr lang="en-GB" sz="1400" dirty="0" err="1"/>
              <a:t>prev</a:t>
            </a:r>
            <a:r>
              <a:rPr lang="en-GB" sz="1400" dirty="0"/>
              <a:t>=</a:t>
            </a:r>
            <a:r>
              <a:rPr lang="en-GB" sz="1400" dirty="0" err="1"/>
              <a:t>a;return</a:t>
            </a:r>
            <a:r>
              <a:rPr lang="en-GB" sz="1400" dirty="0"/>
              <a:t> false;}}</a:t>
            </a:r>
            <a:endParaRPr lang="cs-CZ" sz="1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F9FCA89-89E2-4C06-8FAD-945B19D555DF}"/>
              </a:ext>
            </a:extLst>
          </p:cNvPr>
          <p:cNvSpPr txBox="1"/>
          <p:nvPr/>
        </p:nvSpPr>
        <p:spPr>
          <a:xfrm>
            <a:off x="2934345" y="4767480"/>
            <a:ext cx="3275308" cy="1815882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GB" sz="1400" dirty="0"/>
              <a:t>bool operator()(int &amp; a)</a:t>
            </a:r>
            <a:r>
              <a:rPr lang="cs-CZ" sz="1400" dirty="0"/>
              <a:t> </a:t>
            </a:r>
            <a:r>
              <a:rPr lang="en-GB" sz="1400" dirty="0"/>
              <a:t>{</a:t>
            </a:r>
            <a:endParaRPr lang="cs-CZ" sz="1400" dirty="0"/>
          </a:p>
          <a:p>
            <a:r>
              <a:rPr lang="cs-CZ" sz="1400" dirty="0"/>
              <a:t>  </a:t>
            </a:r>
            <a:r>
              <a:rPr lang="en-GB" sz="1400" dirty="0"/>
              <a:t>if</a:t>
            </a:r>
            <a:r>
              <a:rPr lang="cs-CZ" sz="1400" dirty="0"/>
              <a:t> </a:t>
            </a:r>
            <a:r>
              <a:rPr lang="en-GB" sz="1400" dirty="0"/>
              <a:t>(</a:t>
            </a:r>
            <a:r>
              <a:rPr lang="en-GB" sz="1400" dirty="0" err="1"/>
              <a:t>prev</a:t>
            </a:r>
            <a:r>
              <a:rPr lang="en-GB" sz="1400" dirty="0"/>
              <a:t> != 0 &amp;&amp; abs(a-</a:t>
            </a:r>
            <a:r>
              <a:rPr lang="en-GB" sz="1400" dirty="0" err="1"/>
              <a:t>prev</a:t>
            </a:r>
            <a:r>
              <a:rPr lang="en-GB" sz="1400" dirty="0"/>
              <a:t>)&gt;=4)</a:t>
            </a:r>
            <a:r>
              <a:rPr lang="cs-CZ" sz="1400" dirty="0"/>
              <a:t> </a:t>
            </a:r>
            <a:r>
              <a:rPr lang="en-GB" sz="1400" dirty="0"/>
              <a:t>{</a:t>
            </a:r>
            <a:endParaRPr lang="cs-CZ" sz="1400" dirty="0"/>
          </a:p>
          <a:p>
            <a:r>
              <a:rPr lang="cs-CZ" sz="1400" dirty="0"/>
              <a:t>    </a:t>
            </a:r>
            <a:r>
              <a:rPr lang="en-GB" sz="1400" dirty="0"/>
              <a:t>return true;</a:t>
            </a:r>
            <a:endParaRPr lang="cs-CZ" sz="1400" dirty="0"/>
          </a:p>
          <a:p>
            <a:r>
              <a:rPr lang="cs-CZ" sz="1400" dirty="0"/>
              <a:t>  </a:t>
            </a:r>
            <a:r>
              <a:rPr lang="en-GB" sz="1400" dirty="0"/>
              <a:t>}</a:t>
            </a:r>
            <a:r>
              <a:rPr lang="cs-CZ" sz="1400" dirty="0"/>
              <a:t> </a:t>
            </a:r>
            <a:r>
              <a:rPr lang="en-GB" sz="1400" dirty="0"/>
              <a:t>else</a:t>
            </a:r>
            <a:r>
              <a:rPr lang="cs-CZ" sz="1400" dirty="0"/>
              <a:t> </a:t>
            </a:r>
            <a:r>
              <a:rPr lang="en-GB" sz="1400" dirty="0"/>
              <a:t>{</a:t>
            </a:r>
            <a:endParaRPr lang="cs-CZ" sz="1400" dirty="0"/>
          </a:p>
          <a:p>
            <a:r>
              <a:rPr lang="cs-CZ" sz="1400" dirty="0"/>
              <a:t>    </a:t>
            </a:r>
            <a:r>
              <a:rPr lang="en-GB" sz="1400" dirty="0" err="1"/>
              <a:t>prev</a:t>
            </a:r>
            <a:r>
              <a:rPr lang="en-GB" sz="1400" dirty="0"/>
              <a:t>=a;</a:t>
            </a:r>
            <a:endParaRPr lang="cs-CZ" sz="1400" dirty="0"/>
          </a:p>
          <a:p>
            <a:r>
              <a:rPr lang="cs-CZ" sz="1400" dirty="0"/>
              <a:t>    </a:t>
            </a:r>
            <a:r>
              <a:rPr lang="en-GB" sz="1400" dirty="0"/>
              <a:t>return false;</a:t>
            </a:r>
            <a:endParaRPr lang="cs-CZ" sz="1400" dirty="0"/>
          </a:p>
          <a:p>
            <a:r>
              <a:rPr lang="cs-CZ" sz="1400" dirty="0"/>
              <a:t>  </a:t>
            </a:r>
            <a:r>
              <a:rPr lang="en-GB" sz="1400" dirty="0"/>
              <a:t>}</a:t>
            </a:r>
            <a:endParaRPr lang="cs-CZ" sz="1400" dirty="0"/>
          </a:p>
          <a:p>
            <a:r>
              <a:rPr lang="en-GB" sz="1400" dirty="0"/>
              <a:t>}</a:t>
            </a:r>
            <a:endParaRPr lang="cs-CZ" sz="1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0092BDA-1B4F-446D-A89C-0E80D437C133}"/>
              </a:ext>
            </a:extLst>
          </p:cNvPr>
          <p:cNvSpPr txBox="1"/>
          <p:nvPr/>
        </p:nvSpPr>
        <p:spPr>
          <a:xfrm>
            <a:off x="4324175" y="4219862"/>
            <a:ext cx="4956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vs.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874969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78E274D-0616-44BA-88DA-D67D2C2943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Vypsání raději zvlášť (single </a:t>
            </a:r>
            <a:r>
              <a:rPr lang="cs-CZ" dirty="0" err="1"/>
              <a:t>responsibility</a:t>
            </a:r>
            <a:r>
              <a:rPr lang="cs-CZ" dirty="0"/>
              <a:t>)</a:t>
            </a:r>
          </a:p>
          <a:p>
            <a:r>
              <a:rPr lang="cs-CZ" dirty="0"/>
              <a:t>Možné použití ve funkcích z </a:t>
            </a:r>
            <a:r>
              <a:rPr lang="cs-CZ" dirty="0" err="1"/>
              <a:t>algorithm.h</a:t>
            </a:r>
            <a:r>
              <a:rPr lang="cs-CZ" dirty="0"/>
              <a:t>: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A3EC342-1D69-46BF-90E1-81D91ED3E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Poznatky</a:t>
            </a:r>
            <a:r>
              <a:rPr lang="en-GB" dirty="0"/>
              <a:t> z </a:t>
            </a:r>
            <a:r>
              <a:rPr lang="en-GB" dirty="0" err="1"/>
              <a:t>úlohy</a:t>
            </a:r>
            <a:r>
              <a:rPr lang="cs-CZ" dirty="0"/>
              <a:t> „Funktory“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2C546E0-ADF1-40BD-BD32-662AE958DF7A}"/>
              </a:ext>
            </a:extLst>
          </p:cNvPr>
          <p:cNvSpPr txBox="1"/>
          <p:nvPr/>
        </p:nvSpPr>
        <p:spPr>
          <a:xfrm>
            <a:off x="1028700" y="1981200"/>
            <a:ext cx="7086600" cy="3970318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GB" dirty="0"/>
              <a:t>auto f1 = std::</a:t>
            </a:r>
            <a:r>
              <a:rPr lang="cs-CZ" dirty="0" err="1"/>
              <a:t>find_if</a:t>
            </a:r>
            <a:r>
              <a:rPr lang="en-GB" dirty="0"/>
              <a:t>(</a:t>
            </a:r>
            <a:r>
              <a:rPr lang="en-GB" dirty="0" err="1"/>
              <a:t>v.begin</a:t>
            </a:r>
            <a:r>
              <a:rPr lang="en-GB" dirty="0"/>
              <a:t>(), </a:t>
            </a:r>
            <a:r>
              <a:rPr lang="en-GB" dirty="0" err="1"/>
              <a:t>v.end</a:t>
            </a:r>
            <a:r>
              <a:rPr lang="en-GB" dirty="0"/>
              <a:t>(), </a:t>
            </a:r>
            <a:r>
              <a:rPr lang="en-GB" b="1" dirty="0" err="1"/>
              <a:t>greater_by</a:t>
            </a:r>
            <a:r>
              <a:rPr lang="en-GB" dirty="0"/>
              <a:t>(4));</a:t>
            </a:r>
          </a:p>
          <a:p>
            <a:r>
              <a:rPr lang="en-GB" dirty="0"/>
              <a:t>if(f1</a:t>
            </a:r>
            <a:r>
              <a:rPr lang="cs-CZ" dirty="0"/>
              <a:t> != </a:t>
            </a:r>
            <a:r>
              <a:rPr lang="cs-CZ" dirty="0" err="1"/>
              <a:t>v.end</a:t>
            </a:r>
            <a:r>
              <a:rPr lang="cs-CZ" dirty="0"/>
              <a:t>()</a:t>
            </a:r>
            <a:r>
              <a:rPr lang="en-GB" dirty="0"/>
              <a:t>)</a:t>
            </a:r>
            <a:r>
              <a:rPr lang="cs-CZ" dirty="0"/>
              <a:t> {</a:t>
            </a:r>
            <a:endParaRPr lang="en-GB" dirty="0"/>
          </a:p>
          <a:p>
            <a:r>
              <a:rPr lang="cs-CZ" dirty="0"/>
              <a:t>    </a:t>
            </a:r>
            <a:r>
              <a:rPr lang="en-GB" dirty="0"/>
              <a:t>std::</a:t>
            </a:r>
            <a:r>
              <a:rPr lang="en-GB" dirty="0" err="1"/>
              <a:t>cout</a:t>
            </a:r>
            <a:r>
              <a:rPr lang="en-GB" dirty="0"/>
              <a:t> &lt;&lt; </a:t>
            </a:r>
            <a:r>
              <a:rPr lang="cs-CZ" dirty="0"/>
              <a:t>*</a:t>
            </a:r>
            <a:r>
              <a:rPr lang="en-GB" dirty="0"/>
              <a:t>f1;</a:t>
            </a:r>
            <a:endParaRPr lang="cs-CZ" dirty="0"/>
          </a:p>
          <a:p>
            <a:r>
              <a:rPr lang="cs-CZ" dirty="0"/>
              <a:t>}</a:t>
            </a:r>
            <a:endParaRPr lang="en-GB" dirty="0"/>
          </a:p>
          <a:p>
            <a:r>
              <a:rPr lang="en-GB" dirty="0"/>
              <a:t>std::</a:t>
            </a:r>
            <a:r>
              <a:rPr lang="en-GB" dirty="0" err="1"/>
              <a:t>cout</a:t>
            </a:r>
            <a:r>
              <a:rPr lang="en-GB" dirty="0"/>
              <a:t> &lt;&lt; std::</a:t>
            </a:r>
            <a:r>
              <a:rPr lang="en-GB" dirty="0" err="1"/>
              <a:t>endl</a:t>
            </a:r>
            <a:r>
              <a:rPr lang="en-GB" dirty="0"/>
              <a:t>;</a:t>
            </a:r>
          </a:p>
          <a:p>
            <a:r>
              <a:rPr lang="en-GB" dirty="0"/>
              <a:t>    </a:t>
            </a:r>
          </a:p>
          <a:p>
            <a:r>
              <a:rPr lang="en-GB" dirty="0"/>
              <a:t>auto f2 = std::</a:t>
            </a:r>
            <a:r>
              <a:rPr lang="en-GB" dirty="0" err="1"/>
              <a:t>for_each</a:t>
            </a:r>
            <a:r>
              <a:rPr lang="en-GB" dirty="0"/>
              <a:t>(</a:t>
            </a:r>
            <a:r>
              <a:rPr lang="en-GB" dirty="0" err="1"/>
              <a:t>v.begin</a:t>
            </a:r>
            <a:r>
              <a:rPr lang="en-GB" dirty="0"/>
              <a:t>(), </a:t>
            </a:r>
            <a:r>
              <a:rPr lang="en-GB" dirty="0" err="1"/>
              <a:t>v.end</a:t>
            </a:r>
            <a:r>
              <a:rPr lang="en-GB" dirty="0"/>
              <a:t>(), </a:t>
            </a:r>
            <a:r>
              <a:rPr lang="en-GB" b="1" dirty="0" err="1"/>
              <a:t>biggest_diff</a:t>
            </a:r>
            <a:r>
              <a:rPr lang="en-GB" dirty="0"/>
              <a:t>());</a:t>
            </a:r>
          </a:p>
          <a:p>
            <a:r>
              <a:rPr lang="cs-CZ" dirty="0"/>
              <a:t>s</a:t>
            </a:r>
            <a:r>
              <a:rPr lang="en-GB" dirty="0"/>
              <a:t>td::</a:t>
            </a:r>
            <a:r>
              <a:rPr lang="en-GB" dirty="0" err="1"/>
              <a:t>cout</a:t>
            </a:r>
            <a:r>
              <a:rPr lang="en-GB" dirty="0"/>
              <a:t> &lt;&lt; f2.res</a:t>
            </a:r>
            <a:r>
              <a:rPr lang="cs-CZ" dirty="0" err="1"/>
              <a:t>ult</a:t>
            </a:r>
            <a:r>
              <a:rPr lang="en-GB" dirty="0"/>
              <a:t> &lt;&lt; std::</a:t>
            </a:r>
            <a:r>
              <a:rPr lang="en-GB" dirty="0" err="1"/>
              <a:t>endl</a:t>
            </a:r>
            <a:r>
              <a:rPr lang="en-GB" dirty="0"/>
              <a:t>;</a:t>
            </a:r>
          </a:p>
          <a:p>
            <a:r>
              <a:rPr lang="en-GB" dirty="0"/>
              <a:t>    </a:t>
            </a:r>
          </a:p>
          <a:p>
            <a:r>
              <a:rPr lang="en-GB" dirty="0"/>
              <a:t>std::</a:t>
            </a:r>
            <a:r>
              <a:rPr lang="en-GB" dirty="0" err="1"/>
              <a:t>for_each</a:t>
            </a:r>
            <a:r>
              <a:rPr lang="en-GB" dirty="0"/>
              <a:t>(</a:t>
            </a:r>
            <a:r>
              <a:rPr lang="en-GB" dirty="0" err="1"/>
              <a:t>v.begin</a:t>
            </a:r>
            <a:r>
              <a:rPr lang="en-GB" dirty="0"/>
              <a:t>(), </a:t>
            </a:r>
            <a:r>
              <a:rPr lang="en-GB" dirty="0" err="1"/>
              <a:t>v.end</a:t>
            </a:r>
            <a:r>
              <a:rPr lang="en-GB" dirty="0"/>
              <a:t>(), </a:t>
            </a:r>
            <a:r>
              <a:rPr lang="en-GB" b="1" dirty="0" err="1"/>
              <a:t>grow_inc</a:t>
            </a:r>
            <a:r>
              <a:rPr lang="en-GB" dirty="0"/>
              <a:t>());</a:t>
            </a:r>
            <a:endParaRPr lang="cs-CZ" dirty="0"/>
          </a:p>
          <a:p>
            <a:r>
              <a:rPr lang="en-GB" dirty="0"/>
              <a:t>for(auto a: v)</a:t>
            </a:r>
            <a:r>
              <a:rPr lang="cs-CZ" dirty="0"/>
              <a:t> </a:t>
            </a:r>
            <a:r>
              <a:rPr lang="en-GB" dirty="0"/>
              <a:t>{</a:t>
            </a:r>
          </a:p>
          <a:p>
            <a:r>
              <a:rPr lang="cs-CZ" dirty="0"/>
              <a:t>    </a:t>
            </a:r>
            <a:r>
              <a:rPr lang="en-GB" dirty="0"/>
              <a:t>std::</a:t>
            </a:r>
            <a:r>
              <a:rPr lang="en-GB" dirty="0" err="1"/>
              <a:t>cout</a:t>
            </a:r>
            <a:r>
              <a:rPr lang="en-GB" dirty="0"/>
              <a:t> &lt;&lt; a &lt;&lt; " ";</a:t>
            </a:r>
          </a:p>
          <a:p>
            <a:r>
              <a:rPr lang="en-GB" dirty="0"/>
              <a:t>}</a:t>
            </a:r>
          </a:p>
          <a:p>
            <a:r>
              <a:rPr lang="en-GB" dirty="0"/>
              <a:t>std::</a:t>
            </a:r>
            <a:r>
              <a:rPr lang="en-GB" dirty="0" err="1"/>
              <a:t>cout</a:t>
            </a:r>
            <a:r>
              <a:rPr lang="en-GB" dirty="0"/>
              <a:t> &lt;&lt; std::</a:t>
            </a:r>
            <a:r>
              <a:rPr lang="en-GB" dirty="0" err="1"/>
              <a:t>endl</a:t>
            </a:r>
            <a:r>
              <a:rPr lang="en-GB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476026884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73EADEA-A062-4411-B57B-E13D71C6C0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Opět mnoho různých řešení</a:t>
            </a:r>
          </a:p>
          <a:p>
            <a:pPr lvl="1"/>
            <a:r>
              <a:rPr lang="cs-CZ" dirty="0"/>
              <a:t>Výběr konkrétního v praxi by záležel na okolnostech, např. operátor &lt; na třídě určuje její „kanonické“ uspořádání</a:t>
            </a:r>
          </a:p>
          <a:p>
            <a:pPr lvl="1"/>
            <a:endParaRPr lang="cs-CZ" dirty="0"/>
          </a:p>
          <a:p>
            <a:r>
              <a:rPr lang="cs-CZ" dirty="0"/>
              <a:t>„</a:t>
            </a:r>
            <a:r>
              <a:rPr lang="cs-CZ" dirty="0" err="1"/>
              <a:t>Keep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simple</a:t>
            </a:r>
            <a:r>
              <a:rPr lang="cs-CZ" dirty="0"/>
              <a:t>, </a:t>
            </a:r>
            <a:r>
              <a:rPr lang="cs-CZ" dirty="0" err="1"/>
              <a:t>stupid</a:t>
            </a:r>
            <a:r>
              <a:rPr lang="cs-CZ" dirty="0"/>
              <a:t>“ (KISS) princip</a:t>
            </a:r>
          </a:p>
          <a:p>
            <a:pPr lvl="1"/>
            <a:r>
              <a:rPr lang="cs-CZ" dirty="0"/>
              <a:t>Šlo udělat hezké řešení pod 50 řádků</a:t>
            </a:r>
          </a:p>
          <a:p>
            <a:pPr lvl="1"/>
            <a:r>
              <a:rPr lang="cs-CZ" dirty="0"/>
              <a:t>Nebylo potřeba číst po znacích – lepší je stream &gt;&gt; val</a:t>
            </a:r>
            <a:endParaRPr lang="en-GB" dirty="0"/>
          </a:p>
          <a:p>
            <a:pPr lvl="1"/>
            <a:endParaRPr lang="cs-CZ" dirty="0"/>
          </a:p>
          <a:p>
            <a:r>
              <a:rPr lang="cs-CZ" dirty="0"/>
              <a:t>Správná signatura operátoru &lt; na třídě:</a:t>
            </a:r>
          </a:p>
          <a:p>
            <a:pPr lvl="1"/>
            <a:endParaRPr lang="cs-CZ" dirty="0"/>
          </a:p>
          <a:p>
            <a:r>
              <a:rPr lang="cs-CZ" dirty="0"/>
              <a:t>Příp. funkce:</a:t>
            </a:r>
          </a:p>
          <a:p>
            <a:endParaRPr lang="cs-CZ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6889126-B4CC-40E0-8B93-42BFABB66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Poznatky z úlohy „Filmová databáze“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F8C8C3E-BA4E-41C2-9C1F-8746EFB7B1A4}"/>
              </a:ext>
            </a:extLst>
          </p:cNvPr>
          <p:cNvSpPr txBox="1"/>
          <p:nvPr/>
        </p:nvSpPr>
        <p:spPr>
          <a:xfrm>
            <a:off x="3009900" y="5410200"/>
            <a:ext cx="3124200" cy="30777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 err="1"/>
              <a:t>bool</a:t>
            </a:r>
            <a:r>
              <a:rPr lang="cs-CZ" sz="1400" dirty="0"/>
              <a:t> </a:t>
            </a:r>
            <a:r>
              <a:rPr lang="cs-CZ" sz="1400" dirty="0" err="1"/>
              <a:t>operator</a:t>
            </a:r>
            <a:r>
              <a:rPr lang="cs-CZ" sz="1400" dirty="0"/>
              <a:t>&lt;(</a:t>
            </a:r>
            <a:r>
              <a:rPr lang="cs-CZ" sz="1400" dirty="0" err="1"/>
              <a:t>const</a:t>
            </a:r>
            <a:r>
              <a:rPr lang="cs-CZ" sz="1400" dirty="0"/>
              <a:t> T&amp; y) </a:t>
            </a:r>
            <a:r>
              <a:rPr lang="cs-CZ" sz="1400" dirty="0" err="1"/>
              <a:t>const</a:t>
            </a:r>
            <a:endParaRPr lang="cs-CZ" sz="1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093108C-CBB7-4175-AA3E-C3B48980176B}"/>
              </a:ext>
            </a:extLst>
          </p:cNvPr>
          <p:cNvSpPr txBox="1"/>
          <p:nvPr/>
        </p:nvSpPr>
        <p:spPr>
          <a:xfrm>
            <a:off x="2762250" y="6242005"/>
            <a:ext cx="3619500" cy="30777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400" dirty="0" err="1"/>
              <a:t>bool</a:t>
            </a:r>
            <a:r>
              <a:rPr lang="cs-CZ" sz="1400" dirty="0"/>
              <a:t> </a:t>
            </a:r>
            <a:r>
              <a:rPr lang="cs-CZ" sz="1400" dirty="0" err="1"/>
              <a:t>operator</a:t>
            </a:r>
            <a:r>
              <a:rPr lang="cs-CZ" sz="1400" dirty="0"/>
              <a:t>&lt;(</a:t>
            </a:r>
            <a:r>
              <a:rPr lang="cs-CZ" sz="1400" dirty="0" err="1"/>
              <a:t>const</a:t>
            </a:r>
            <a:r>
              <a:rPr lang="cs-CZ" sz="1400" dirty="0"/>
              <a:t> T&amp; x, </a:t>
            </a:r>
            <a:r>
              <a:rPr lang="cs-CZ" sz="1400" dirty="0" err="1"/>
              <a:t>const</a:t>
            </a:r>
            <a:r>
              <a:rPr lang="cs-CZ" sz="1400" dirty="0"/>
              <a:t> T&amp; y)</a:t>
            </a:r>
          </a:p>
        </p:txBody>
      </p:sp>
    </p:spTree>
    <p:extLst>
      <p:ext uri="{BB962C8B-B14F-4D97-AF65-F5344CB8AC3E}">
        <p14:creationId xmlns:p14="http://schemas.microsoft.com/office/powerpoint/2010/main" val="33185239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</a:t>
            </a:r>
            <a:r>
              <a:rPr lang="cs-CZ" dirty="0"/>
              <a:t>žitečné kousky kódu	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114800" y="914400"/>
            <a:ext cx="4724400" cy="5262979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#</a:t>
            </a:r>
            <a:r>
              <a:rPr lang="cs-CZ" sz="1400" dirty="0"/>
              <a:t>include </a:t>
            </a:r>
            <a:r>
              <a:rPr lang="en-US" sz="1400" dirty="0"/>
              <a:t>&lt;</a:t>
            </a:r>
            <a:r>
              <a:rPr lang="en-US" sz="1400" dirty="0" err="1">
                <a:solidFill>
                  <a:srgbClr val="0033CC"/>
                </a:solidFill>
              </a:rPr>
              <a:t>iostream</a:t>
            </a:r>
            <a:r>
              <a:rPr lang="en-US" sz="1400" dirty="0"/>
              <a:t>&gt;</a:t>
            </a:r>
          </a:p>
          <a:p>
            <a:r>
              <a:rPr lang="en-US" sz="1400" dirty="0"/>
              <a:t>#</a:t>
            </a:r>
            <a:r>
              <a:rPr lang="cs-CZ" sz="1400" dirty="0"/>
              <a:t>include </a:t>
            </a:r>
            <a:r>
              <a:rPr lang="en-US" sz="1400" dirty="0"/>
              <a:t>&lt;</a:t>
            </a:r>
            <a:r>
              <a:rPr lang="en-US" sz="1400" dirty="0">
                <a:solidFill>
                  <a:srgbClr val="008000"/>
                </a:solidFill>
              </a:rPr>
              <a:t>string</a:t>
            </a:r>
            <a:r>
              <a:rPr lang="en-US" sz="1400" dirty="0"/>
              <a:t>&gt;</a:t>
            </a:r>
          </a:p>
          <a:p>
            <a:r>
              <a:rPr lang="en-US" sz="1400" dirty="0"/>
              <a:t>#</a:t>
            </a:r>
            <a:r>
              <a:rPr lang="cs-CZ" sz="1400" dirty="0"/>
              <a:t>include </a:t>
            </a:r>
            <a:r>
              <a:rPr lang="en-US" sz="1400" dirty="0"/>
              <a:t>&lt;</a:t>
            </a:r>
            <a:r>
              <a:rPr lang="en-US" sz="1400" dirty="0">
                <a:solidFill>
                  <a:srgbClr val="C00000"/>
                </a:solidFill>
              </a:rPr>
              <a:t>vector</a:t>
            </a:r>
            <a:r>
              <a:rPr lang="en-US" sz="1400" dirty="0"/>
              <a:t>&gt;</a:t>
            </a:r>
          </a:p>
          <a:p>
            <a:endParaRPr lang="en-US" sz="1400" dirty="0"/>
          </a:p>
          <a:p>
            <a:r>
              <a:rPr lang="en-US" sz="1400" dirty="0"/>
              <a:t>using namespace std;</a:t>
            </a:r>
          </a:p>
          <a:p>
            <a:endParaRPr lang="cs-CZ" sz="1400" dirty="0"/>
          </a:p>
          <a:p>
            <a:r>
              <a:rPr lang="cs-CZ" sz="1400" dirty="0"/>
              <a:t>int delkaretezce</a:t>
            </a:r>
            <a:r>
              <a:rPr lang="en-US" sz="1400" dirty="0"/>
              <a:t>(</a:t>
            </a:r>
            <a:r>
              <a:rPr lang="cs-CZ" sz="1400" dirty="0"/>
              <a:t> </a:t>
            </a:r>
            <a:r>
              <a:rPr lang="cs-CZ" sz="1400" b="1" dirty="0">
                <a:solidFill>
                  <a:schemeClr val="accent3">
                    <a:lumMod val="50000"/>
                  </a:schemeClr>
                </a:solidFill>
              </a:rPr>
              <a:t>co</a:t>
            </a:r>
            <a:r>
              <a:rPr lang="en-US" sz="1400" b="1" dirty="0">
                <a:solidFill>
                  <a:schemeClr val="accent3">
                    <a:lumMod val="50000"/>
                  </a:schemeClr>
                </a:solidFill>
              </a:rPr>
              <a:t>n</a:t>
            </a:r>
            <a:r>
              <a:rPr lang="cs-CZ" sz="1400" b="1" dirty="0">
                <a:solidFill>
                  <a:schemeClr val="accent3">
                    <a:lumMod val="50000"/>
                  </a:schemeClr>
                </a:solidFill>
              </a:rPr>
              <a:t>st </a:t>
            </a:r>
            <a:r>
              <a:rPr lang="cs-CZ" sz="1400" dirty="0">
                <a:solidFill>
                  <a:srgbClr val="008000"/>
                </a:solidFill>
              </a:rPr>
              <a:t>string</a:t>
            </a:r>
            <a:r>
              <a:rPr lang="en-US" sz="1400" b="1" dirty="0"/>
              <a:t>&amp;</a:t>
            </a:r>
            <a:r>
              <a:rPr lang="cs-CZ" sz="1400" dirty="0"/>
              <a:t> s</a:t>
            </a:r>
            <a:r>
              <a:rPr lang="en-US" sz="1400" dirty="0"/>
              <a:t>) { ... }</a:t>
            </a:r>
          </a:p>
          <a:p>
            <a:endParaRPr lang="en-US" sz="1400" dirty="0"/>
          </a:p>
          <a:p>
            <a:r>
              <a:rPr lang="en-US" sz="1400" dirty="0"/>
              <a:t>void </a:t>
            </a:r>
            <a:r>
              <a:rPr lang="en-US" sz="1400" dirty="0" err="1">
                <a:solidFill>
                  <a:schemeClr val="bg2">
                    <a:lumMod val="50000"/>
                  </a:schemeClr>
                </a:solidFill>
              </a:rPr>
              <a:t>zpracuj</a:t>
            </a:r>
            <a:r>
              <a:rPr lang="en-US" sz="1400" dirty="0"/>
              <a:t>( </a:t>
            </a:r>
            <a:r>
              <a:rPr lang="en-US" sz="1400" b="1" dirty="0" err="1">
                <a:solidFill>
                  <a:schemeClr val="accent3">
                    <a:lumMod val="50000"/>
                  </a:schemeClr>
                </a:solidFill>
              </a:rPr>
              <a:t>const</a:t>
            </a:r>
            <a:r>
              <a:rPr lang="en-US" sz="14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1400" dirty="0">
                <a:solidFill>
                  <a:srgbClr val="C00000"/>
                </a:solidFill>
              </a:rPr>
              <a:t>vector</a:t>
            </a:r>
            <a:r>
              <a:rPr lang="en-US" sz="1400" dirty="0"/>
              <a:t>&lt;</a:t>
            </a:r>
            <a:r>
              <a:rPr lang="en-US" sz="1400" dirty="0">
                <a:solidFill>
                  <a:srgbClr val="008000"/>
                </a:solidFill>
              </a:rPr>
              <a:t>string</a:t>
            </a:r>
            <a:r>
              <a:rPr lang="en-US" sz="1400" dirty="0"/>
              <a:t>&gt;</a:t>
            </a:r>
            <a:r>
              <a:rPr lang="en-US" sz="1400" b="1" dirty="0"/>
              <a:t>&amp;</a:t>
            </a:r>
            <a:r>
              <a:rPr lang="en-US" sz="1400" dirty="0"/>
              <a:t> a) {</a:t>
            </a:r>
          </a:p>
          <a:p>
            <a:r>
              <a:rPr lang="en-US" sz="1400" dirty="0"/>
              <a:t>   ... </a:t>
            </a:r>
            <a:r>
              <a:rPr lang="cs-CZ" sz="1400" dirty="0"/>
              <a:t>a</a:t>
            </a:r>
            <a:r>
              <a:rPr lang="en-US" sz="1400" dirty="0"/>
              <a:t>[</a:t>
            </a:r>
            <a:r>
              <a:rPr lang="en-US" sz="1400" dirty="0" err="1"/>
              <a:t>i</a:t>
            </a:r>
            <a:r>
              <a:rPr lang="en-US" sz="1400" dirty="0"/>
              <a:t>] ...</a:t>
            </a:r>
          </a:p>
          <a:p>
            <a:r>
              <a:rPr lang="en-US" sz="1400" dirty="0"/>
              <a:t> }</a:t>
            </a:r>
          </a:p>
          <a:p>
            <a:endParaRPr lang="cs-CZ" sz="1400" dirty="0"/>
          </a:p>
          <a:p>
            <a:r>
              <a:rPr lang="cs-CZ" sz="1400" dirty="0"/>
              <a:t>int main( int </a:t>
            </a:r>
            <a:r>
              <a:rPr lang="cs-CZ" sz="1400" dirty="0">
                <a:solidFill>
                  <a:srgbClr val="7030A0"/>
                </a:solidFill>
              </a:rPr>
              <a:t>argc</a:t>
            </a:r>
            <a:r>
              <a:rPr lang="cs-CZ" sz="1400" dirty="0"/>
              <a:t>, char ** </a:t>
            </a:r>
            <a:r>
              <a:rPr lang="cs-CZ" sz="1400" dirty="0">
                <a:solidFill>
                  <a:srgbClr val="7030A0"/>
                </a:solidFill>
              </a:rPr>
              <a:t>argv</a:t>
            </a:r>
            <a:r>
              <a:rPr lang="cs-CZ" sz="1400" dirty="0"/>
              <a:t>)</a:t>
            </a:r>
          </a:p>
          <a:p>
            <a:r>
              <a:rPr lang="cs-CZ" sz="1400" dirty="0"/>
              <a:t>{</a:t>
            </a:r>
          </a:p>
          <a:p>
            <a:r>
              <a:rPr lang="cs-CZ" sz="1400" dirty="0"/>
              <a:t>  </a:t>
            </a:r>
            <a:r>
              <a:rPr lang="cs-CZ" sz="1400" dirty="0">
                <a:solidFill>
                  <a:srgbClr val="C00000"/>
                </a:solidFill>
              </a:rPr>
              <a:t>vector</a:t>
            </a:r>
            <a:r>
              <a:rPr lang="cs-CZ" sz="1400" dirty="0"/>
              <a:t>&lt;</a:t>
            </a:r>
            <a:r>
              <a:rPr lang="cs-CZ" sz="1400" dirty="0">
                <a:solidFill>
                  <a:srgbClr val="008000"/>
                </a:solidFill>
              </a:rPr>
              <a:t>string</a:t>
            </a:r>
            <a:r>
              <a:rPr lang="cs-CZ" sz="1400" dirty="0"/>
              <a:t>&gt; arg( argv, argv+argc);</a:t>
            </a:r>
          </a:p>
          <a:p>
            <a:endParaRPr lang="en-US" sz="1400" dirty="0"/>
          </a:p>
          <a:p>
            <a:r>
              <a:rPr lang="cs-CZ" sz="1400" dirty="0"/>
              <a:t>  if ( arg.</a:t>
            </a:r>
            <a:r>
              <a:rPr lang="cs-CZ" sz="1400" dirty="0">
                <a:solidFill>
                  <a:srgbClr val="C00000"/>
                </a:solidFill>
              </a:rPr>
              <a:t>size</a:t>
            </a:r>
            <a:r>
              <a:rPr lang="cs-CZ" sz="1400" dirty="0"/>
              <a:t>() &gt; 1 &amp;&amp; arg[1] == "--help" )  {</a:t>
            </a:r>
          </a:p>
          <a:p>
            <a:r>
              <a:rPr lang="cs-CZ" sz="1400" dirty="0"/>
              <a:t>    </a:t>
            </a:r>
            <a:r>
              <a:rPr lang="cs-CZ" sz="1400" dirty="0">
                <a:solidFill>
                  <a:srgbClr val="0033CC"/>
                </a:solidFill>
              </a:rPr>
              <a:t>cout</a:t>
            </a:r>
            <a:r>
              <a:rPr lang="cs-CZ" sz="1400" dirty="0"/>
              <a:t> &lt;&lt; "Usage: </a:t>
            </a:r>
            <a:r>
              <a:rPr lang="en-US" sz="1400" dirty="0" err="1"/>
              <a:t>myprg</a:t>
            </a:r>
            <a:r>
              <a:rPr lang="cs-CZ" sz="1400" dirty="0"/>
              <a:t> [OPT]... [FILE]..."</a:t>
            </a:r>
            <a:r>
              <a:rPr lang="en-US" sz="1400" dirty="0"/>
              <a:t> </a:t>
            </a:r>
            <a:r>
              <a:rPr lang="cs-CZ" sz="1400" dirty="0"/>
              <a:t>&lt;&lt; </a:t>
            </a:r>
            <a:r>
              <a:rPr lang="cs-CZ" sz="1400" dirty="0">
                <a:solidFill>
                  <a:srgbClr val="0033CC"/>
                </a:solidFill>
              </a:rPr>
              <a:t>endl</a:t>
            </a:r>
            <a:r>
              <a:rPr lang="cs-CZ" sz="1400" dirty="0"/>
              <a:t>;</a:t>
            </a:r>
          </a:p>
          <a:p>
            <a:r>
              <a:rPr lang="cs-CZ" sz="1400" dirty="0"/>
              <a:t>    return </a:t>
            </a:r>
            <a:r>
              <a:rPr lang="en-US" sz="1400" dirty="0"/>
              <a:t>8</a:t>
            </a:r>
            <a:r>
              <a:rPr lang="cs-CZ" sz="1400" dirty="0"/>
              <a:t>;</a:t>
            </a:r>
          </a:p>
          <a:p>
            <a:r>
              <a:rPr lang="cs-CZ" sz="1400" dirty="0"/>
              <a:t>  }</a:t>
            </a:r>
          </a:p>
          <a:p>
            <a:endParaRPr lang="en-US" sz="1400" dirty="0"/>
          </a:p>
          <a:p>
            <a:r>
              <a:rPr lang="en-US" sz="1400" dirty="0"/>
              <a:t>  </a:t>
            </a:r>
            <a:r>
              <a:rPr lang="en-US" sz="1400" dirty="0" err="1">
                <a:solidFill>
                  <a:schemeClr val="bg2">
                    <a:lumMod val="50000"/>
                  </a:schemeClr>
                </a:solidFill>
              </a:rPr>
              <a:t>zpracuj</a:t>
            </a:r>
            <a:r>
              <a:rPr lang="en-US" sz="1400" dirty="0"/>
              <a:t>(</a:t>
            </a:r>
            <a:r>
              <a:rPr lang="cs-CZ" sz="1400" dirty="0"/>
              <a:t> arg</a:t>
            </a:r>
            <a:r>
              <a:rPr lang="en-US" sz="1400" dirty="0"/>
              <a:t>);</a:t>
            </a:r>
          </a:p>
          <a:p>
            <a:r>
              <a:rPr lang="en-US" sz="1400" dirty="0"/>
              <a:t>  </a:t>
            </a:r>
            <a:r>
              <a:rPr lang="cs-CZ" sz="1400" dirty="0"/>
              <a:t>return 0; </a:t>
            </a:r>
          </a:p>
          <a:p>
            <a:r>
              <a:rPr lang="cs-CZ" sz="1400" dirty="0"/>
              <a:t>} </a:t>
            </a:r>
          </a:p>
        </p:txBody>
      </p:sp>
      <p:sp>
        <p:nvSpPr>
          <p:cNvPr id="4" name="Rounded Rectangular Callout 3"/>
          <p:cNvSpPr/>
          <p:nvPr/>
        </p:nvSpPr>
        <p:spPr>
          <a:xfrm>
            <a:off x="152400" y="1066800"/>
            <a:ext cx="3657600" cy="381000"/>
          </a:xfrm>
          <a:prstGeom prst="wedgeRoundRectCallout">
            <a:avLst>
              <a:gd name="adj1" fmla="val 59252"/>
              <a:gd name="adj2" fmla="val 6934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deklarace knihovních funkcí</a:t>
            </a:r>
          </a:p>
        </p:txBody>
      </p:sp>
      <p:sp>
        <p:nvSpPr>
          <p:cNvPr id="5" name="Rounded Rectangular Callout 4"/>
          <p:cNvSpPr/>
          <p:nvPr/>
        </p:nvSpPr>
        <p:spPr>
          <a:xfrm>
            <a:off x="152400" y="1600200"/>
            <a:ext cx="3657600" cy="381000"/>
          </a:xfrm>
          <a:prstGeom prst="wedgeRoundRectCallout">
            <a:avLst>
              <a:gd name="adj1" fmla="val 59630"/>
              <a:gd name="adj2" fmla="val 3057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rozbalení prostoru jmen std</a:t>
            </a:r>
          </a:p>
        </p:txBody>
      </p:sp>
      <p:sp>
        <p:nvSpPr>
          <p:cNvPr id="7" name="Rounded Rectangular Callout 6"/>
          <p:cNvSpPr/>
          <p:nvPr/>
        </p:nvSpPr>
        <p:spPr>
          <a:xfrm>
            <a:off x="152400" y="2133600"/>
            <a:ext cx="3657600" cy="533400"/>
          </a:xfrm>
          <a:prstGeom prst="wedgeRoundRectCallout">
            <a:avLst>
              <a:gd name="adj1" fmla="val 59198"/>
              <a:gd name="adj2" fmla="val -943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předávání parametrů odkazem</a:t>
            </a:r>
          </a:p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konstantní reference 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!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" name="Rounded Rectangular Callout 9"/>
          <p:cNvSpPr/>
          <p:nvPr/>
        </p:nvSpPr>
        <p:spPr>
          <a:xfrm>
            <a:off x="152400" y="3200400"/>
            <a:ext cx="3657600" cy="762000"/>
          </a:xfrm>
          <a:prstGeom prst="wedgeRoundRectCallout">
            <a:avLst>
              <a:gd name="adj1" fmla="val 59197"/>
              <a:gd name="adj2" fmla="val -33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Solution Explorer 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/ </a:t>
            </a:r>
            <a:r>
              <a:rPr lang="en-US" sz="1400" b="1" dirty="0">
                <a:solidFill>
                  <a:schemeClr val="accent2">
                    <a:lumMod val="50000"/>
                  </a:schemeClr>
                </a:solidFill>
              </a:rPr>
              <a:t>Project</a:t>
            </a:r>
            <a:br>
              <a:rPr lang="en-US" sz="14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1400" b="1" dirty="0">
                <a:solidFill>
                  <a:schemeClr val="accent2">
                    <a:lumMod val="50000"/>
                  </a:schemeClr>
                </a:solidFill>
              </a:rPr>
              <a:t>Properties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/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Config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Prop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erties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Debugging / Command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Arg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u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m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e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nts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1" name="Rounded Rectangular Callout 10"/>
          <p:cNvSpPr/>
          <p:nvPr/>
        </p:nvSpPr>
        <p:spPr>
          <a:xfrm>
            <a:off x="152400" y="4076700"/>
            <a:ext cx="3657600" cy="381000"/>
          </a:xfrm>
          <a:prstGeom prst="wedgeRoundRectCallout">
            <a:avLst>
              <a:gd name="adj1" fmla="val 59793"/>
              <a:gd name="adj2" fmla="val -53066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vektor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pro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komfortn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ější zpracování</a:t>
            </a:r>
          </a:p>
        </p:txBody>
      </p:sp>
      <p:sp>
        <p:nvSpPr>
          <p:cNvPr id="12" name="Rounded Rectangular Callout 11"/>
          <p:cNvSpPr/>
          <p:nvPr/>
        </p:nvSpPr>
        <p:spPr>
          <a:xfrm>
            <a:off x="152400" y="4572000"/>
            <a:ext cx="3657600" cy="381000"/>
          </a:xfrm>
          <a:prstGeom prst="wedgeRoundRectCallout">
            <a:avLst>
              <a:gd name="adj1" fmla="val 60551"/>
              <a:gd name="adj2" fmla="val -58520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ošetření parametrů příkazové řádky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152400" y="5181600"/>
            <a:ext cx="3657600" cy="533400"/>
          </a:xfrm>
          <a:prstGeom prst="wedgeRoundRectCallout">
            <a:avLst>
              <a:gd name="adj1" fmla="val 59388"/>
              <a:gd name="adj2" fmla="val 20441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výkonná funkce 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/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metoda</a:t>
            </a:r>
            <a:endParaRPr lang="cs-CZ" sz="1400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v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mainu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nikdy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nic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užitečného</a:t>
            </a:r>
          </a:p>
        </p:txBody>
      </p:sp>
      <p:sp>
        <p:nvSpPr>
          <p:cNvPr id="15" name="Rounded Rectangular Callout 14"/>
          <p:cNvSpPr/>
          <p:nvPr/>
        </p:nvSpPr>
        <p:spPr>
          <a:xfrm>
            <a:off x="152400" y="2743200"/>
            <a:ext cx="3657600" cy="381000"/>
          </a:xfrm>
          <a:prstGeom prst="wedgeRoundRectCallout">
            <a:avLst>
              <a:gd name="adj1" fmla="val 59820"/>
              <a:gd name="adj2" fmla="val 14206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p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ří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stup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k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prvk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ům vectoru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562600"/>
          </a:xfrm>
        </p:spPr>
        <p:txBody>
          <a:bodyPr/>
          <a:lstStyle/>
          <a:p>
            <a:r>
              <a:rPr lang="cs-CZ" dirty="0"/>
              <a:t>Zadání</a:t>
            </a:r>
          </a:p>
          <a:p>
            <a:pPr lvl="1"/>
            <a:r>
              <a:rPr lang="cs-CZ" dirty="0"/>
              <a:t>kontejner obsahující hodnoty libovolného typu</a:t>
            </a:r>
          </a:p>
          <a:p>
            <a:pPr lvl="1"/>
            <a:r>
              <a:rPr lang="cs-CZ" dirty="0"/>
              <a:t>int, double, string, complex, zlomky, ...</a:t>
            </a:r>
          </a:p>
          <a:p>
            <a:r>
              <a:rPr lang="cs-CZ" dirty="0"/>
              <a:t>Technické upřesnění</a:t>
            </a:r>
          </a:p>
          <a:p>
            <a:pPr lvl="1"/>
            <a:r>
              <a:rPr lang="cs-CZ" dirty="0"/>
              <a:t>třída Seznam, operace add, print</a:t>
            </a:r>
          </a:p>
          <a:p>
            <a:pPr lvl="1"/>
            <a:r>
              <a:rPr lang="cs-CZ" dirty="0"/>
              <a:t>společný předek prvků </a:t>
            </a:r>
            <a:r>
              <a:rPr lang="cs-CZ" dirty="0">
                <a:solidFill>
                  <a:schemeClr val="accent1"/>
                </a:solidFill>
              </a:rPr>
              <a:t>AbstractVal</a:t>
            </a:r>
          </a:p>
          <a:p>
            <a:pPr lvl="1"/>
            <a:r>
              <a:rPr lang="cs-CZ" dirty="0"/>
              <a:t>konkrétní prvky </a:t>
            </a:r>
            <a:r>
              <a:rPr lang="cs-CZ" dirty="0">
                <a:solidFill>
                  <a:srgbClr val="FF0000"/>
                </a:solidFill>
              </a:rPr>
              <a:t>IntVal</a:t>
            </a:r>
            <a:r>
              <a:rPr lang="cs-CZ" dirty="0"/>
              <a:t>, </a:t>
            </a:r>
            <a:r>
              <a:rPr lang="cs-CZ" dirty="0">
                <a:solidFill>
                  <a:srgbClr val="33D95E"/>
                </a:solidFill>
              </a:rPr>
              <a:t>StringVal</a:t>
            </a:r>
            <a:r>
              <a:rPr lang="cs-CZ" dirty="0"/>
              <a:t>, ...</a:t>
            </a:r>
          </a:p>
          <a:p>
            <a:pPr lvl="1"/>
            <a:r>
              <a:rPr lang="cs-CZ" dirty="0"/>
              <a:t>stačí jednoduchá implementace vektorem</a:t>
            </a:r>
          </a:p>
          <a:p>
            <a:pPr lvl="1"/>
            <a:r>
              <a:rPr lang="cs-CZ" dirty="0"/>
              <a:t>pole objektů vs. pole </a:t>
            </a:r>
            <a:r>
              <a:rPr lang="en-US" dirty="0"/>
              <a:t>'</a:t>
            </a:r>
            <a:r>
              <a:rPr lang="cs-CZ" dirty="0"/>
              <a:t>odkazů</a:t>
            </a:r>
            <a:r>
              <a:rPr lang="en-US" dirty="0"/>
              <a:t>'</a:t>
            </a:r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en-US" dirty="0" err="1"/>
              <a:t>Polymorfn</a:t>
            </a:r>
            <a:r>
              <a:rPr lang="cs-CZ" dirty="0"/>
              <a:t>í datové struktury</a:t>
            </a:r>
          </a:p>
        </p:txBody>
      </p:sp>
      <p:sp>
        <p:nvSpPr>
          <p:cNvPr id="23" name="Text Box 20"/>
          <p:cNvSpPr txBox="1">
            <a:spLocks noChangeArrowheads="1"/>
          </p:cNvSpPr>
          <p:nvPr/>
        </p:nvSpPr>
        <p:spPr bwMode="auto">
          <a:xfrm>
            <a:off x="4835524" y="4751389"/>
            <a:ext cx="3095625" cy="5334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en-US" sz="1400" b="1" i="1" noProof="1">
              <a:latin typeface="Courier New" pitchFamily="49" charset="0"/>
            </a:endParaRPr>
          </a:p>
        </p:txBody>
      </p:sp>
      <p:sp>
        <p:nvSpPr>
          <p:cNvPr id="24" name="Text Box 21"/>
          <p:cNvSpPr txBox="1">
            <a:spLocks noChangeArrowheads="1"/>
          </p:cNvSpPr>
          <p:nvPr/>
        </p:nvSpPr>
        <p:spPr bwMode="auto">
          <a:xfrm>
            <a:off x="5051424" y="4822826"/>
            <a:ext cx="360363" cy="381000"/>
          </a:xfrm>
          <a:prstGeom prst="rect">
            <a:avLst/>
          </a:prstGeom>
          <a:solidFill>
            <a:schemeClr val="accent1"/>
          </a:solidFill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cs-CZ" sz="1400" b="1" i="1" noProof="1">
              <a:latin typeface="Courier New" pitchFamily="49" charset="0"/>
            </a:endParaRPr>
          </a:p>
        </p:txBody>
      </p:sp>
      <p:sp>
        <p:nvSpPr>
          <p:cNvPr id="25" name="Text Box 22"/>
          <p:cNvSpPr txBox="1">
            <a:spLocks noChangeArrowheads="1"/>
          </p:cNvSpPr>
          <p:nvPr/>
        </p:nvSpPr>
        <p:spPr bwMode="auto">
          <a:xfrm>
            <a:off x="5411787" y="4822826"/>
            <a:ext cx="360362" cy="381000"/>
          </a:xfrm>
          <a:prstGeom prst="rect">
            <a:avLst/>
          </a:prstGeom>
          <a:solidFill>
            <a:schemeClr val="accent1"/>
          </a:solidFill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cs-CZ" sz="1400" b="1" i="1" noProof="1">
              <a:latin typeface="Courier New" pitchFamily="49" charset="0"/>
            </a:endParaRPr>
          </a:p>
        </p:txBody>
      </p:sp>
      <p:sp>
        <p:nvSpPr>
          <p:cNvPr id="26" name="Text Box 23"/>
          <p:cNvSpPr txBox="1">
            <a:spLocks noChangeArrowheads="1"/>
          </p:cNvSpPr>
          <p:nvPr/>
        </p:nvSpPr>
        <p:spPr bwMode="auto">
          <a:xfrm>
            <a:off x="5772149" y="4822826"/>
            <a:ext cx="360363" cy="381000"/>
          </a:xfrm>
          <a:prstGeom prst="rect">
            <a:avLst/>
          </a:prstGeom>
          <a:solidFill>
            <a:schemeClr val="accent1"/>
          </a:solidFill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cs-CZ" sz="1400" b="1" i="1" noProof="1">
              <a:latin typeface="Courier New" pitchFamily="49" charset="0"/>
            </a:endParaRPr>
          </a:p>
        </p:txBody>
      </p:sp>
      <p:sp>
        <p:nvSpPr>
          <p:cNvPr id="27" name="Text Box 24"/>
          <p:cNvSpPr txBox="1">
            <a:spLocks noChangeArrowheads="1"/>
          </p:cNvSpPr>
          <p:nvPr/>
        </p:nvSpPr>
        <p:spPr bwMode="auto">
          <a:xfrm>
            <a:off x="6130924" y="4822826"/>
            <a:ext cx="360363" cy="381000"/>
          </a:xfrm>
          <a:prstGeom prst="rect">
            <a:avLst/>
          </a:prstGeom>
          <a:solidFill>
            <a:schemeClr val="accent1"/>
          </a:solidFill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cs-CZ" sz="1400" b="1" i="1" noProof="1">
              <a:latin typeface="Courier New" pitchFamily="49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4259262" y="5975351"/>
            <a:ext cx="1296987" cy="665163"/>
            <a:chOff x="4259262" y="5975351"/>
            <a:chExt cx="1296987" cy="665163"/>
          </a:xfrm>
        </p:grpSpPr>
        <p:sp>
          <p:nvSpPr>
            <p:cNvPr id="8" name="Text Box 4"/>
            <p:cNvSpPr txBox="1">
              <a:spLocks noChangeArrowheads="1"/>
            </p:cNvSpPr>
            <p:nvPr/>
          </p:nvSpPr>
          <p:spPr bwMode="auto">
            <a:xfrm>
              <a:off x="4259262" y="5975351"/>
              <a:ext cx="1296987" cy="533400"/>
            </a:xfrm>
            <a:prstGeom prst="rect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>
                <a:spcBef>
                  <a:spcPct val="50000"/>
                </a:spcBef>
              </a:pPr>
              <a:r>
                <a:rPr lang="en-US" sz="1400" b="1" i="1" dirty="0">
                  <a:latin typeface="Courier New" pitchFamily="49" charset="0"/>
                </a:rPr>
                <a:t>I</a:t>
              </a:r>
              <a:r>
                <a:rPr lang="cs-CZ" sz="1400" b="1" i="1" dirty="0">
                  <a:latin typeface="Courier New" pitchFamily="49" charset="0"/>
                </a:rPr>
                <a:t>V</a:t>
              </a:r>
              <a:endParaRPr lang="en-US" sz="1400" b="1" i="1" noProof="1">
                <a:latin typeface="Courier New" pitchFamily="49" charset="0"/>
              </a:endParaRPr>
            </a:p>
          </p:txBody>
        </p:sp>
        <p:sp>
          <p:nvSpPr>
            <p:cNvPr id="9" name="Text Box 5"/>
            <p:cNvSpPr txBox="1">
              <a:spLocks noChangeArrowheads="1"/>
            </p:cNvSpPr>
            <p:nvPr/>
          </p:nvSpPr>
          <p:spPr bwMode="auto">
            <a:xfrm>
              <a:off x="5195887" y="6119814"/>
              <a:ext cx="304800" cy="228600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 anchorCtr="1"/>
            <a:lstStyle/>
            <a:p>
              <a:pPr algn="l">
                <a:spcBef>
                  <a:spcPct val="50000"/>
                </a:spcBef>
              </a:pPr>
              <a:r>
                <a:rPr lang="en-US" sz="1400" b="1">
                  <a:latin typeface="Courier New" pitchFamily="49" charset="0"/>
                </a:rPr>
                <a:t>x</a:t>
              </a:r>
              <a:endParaRPr lang="en-US" sz="1400" b="1" noProof="1">
                <a:latin typeface="Courier New" pitchFamily="49" charset="0"/>
              </a:endParaRPr>
            </a:p>
          </p:txBody>
        </p:sp>
        <p:sp>
          <p:nvSpPr>
            <p:cNvPr id="10" name="Text Box 6"/>
            <p:cNvSpPr txBox="1">
              <a:spLocks noChangeArrowheads="1"/>
            </p:cNvSpPr>
            <p:nvPr/>
          </p:nvSpPr>
          <p:spPr bwMode="auto">
            <a:xfrm>
              <a:off x="4548187" y="6076951"/>
              <a:ext cx="574675" cy="381000"/>
            </a:xfrm>
            <a:prstGeom prst="rect">
              <a:avLst/>
            </a:prstGeom>
            <a:solidFill>
              <a:schemeClr val="accent1"/>
            </a:solidFill>
            <a:ln w="3175" cap="rnd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>
                <a:spcBef>
                  <a:spcPct val="50000"/>
                </a:spcBef>
              </a:pPr>
              <a:r>
                <a:rPr lang="en-US" sz="1400" b="1" i="1" dirty="0">
                  <a:latin typeface="Courier New" pitchFamily="49" charset="0"/>
                </a:rPr>
                <a:t>A</a:t>
              </a:r>
              <a:r>
                <a:rPr lang="cs-CZ" sz="1400" b="1" i="1" dirty="0">
                  <a:latin typeface="Courier New" pitchFamily="49" charset="0"/>
                </a:rPr>
                <a:t>V</a:t>
              </a:r>
              <a:endParaRPr lang="en-US" sz="1400" b="1" i="1" noProof="1">
                <a:latin typeface="Courier New" pitchFamily="49" charset="0"/>
              </a:endParaRPr>
            </a:p>
          </p:txBody>
        </p:sp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4835524" y="6191251"/>
              <a:ext cx="152400" cy="15240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" name="Line 9"/>
            <p:cNvSpPr>
              <a:spLocks noChangeShapeType="1"/>
            </p:cNvSpPr>
            <p:nvPr/>
          </p:nvSpPr>
          <p:spPr bwMode="auto">
            <a:xfrm>
              <a:off x="4906962" y="6335714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cs-CZ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7547768" y="5949950"/>
            <a:ext cx="1296987" cy="665163"/>
            <a:chOff x="4259262" y="5975351"/>
            <a:chExt cx="1296987" cy="665163"/>
          </a:xfrm>
        </p:grpSpPr>
        <p:sp>
          <p:nvSpPr>
            <p:cNvPr id="32" name="Text Box 4"/>
            <p:cNvSpPr txBox="1">
              <a:spLocks noChangeArrowheads="1"/>
            </p:cNvSpPr>
            <p:nvPr/>
          </p:nvSpPr>
          <p:spPr bwMode="auto">
            <a:xfrm>
              <a:off x="4259262" y="5975351"/>
              <a:ext cx="1296987" cy="533400"/>
            </a:xfrm>
            <a:prstGeom prst="rect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>
                <a:spcBef>
                  <a:spcPct val="50000"/>
                </a:spcBef>
              </a:pPr>
              <a:r>
                <a:rPr lang="en-US" sz="1400" b="1" i="1" dirty="0">
                  <a:latin typeface="Courier New" pitchFamily="49" charset="0"/>
                </a:rPr>
                <a:t>I</a:t>
              </a:r>
              <a:r>
                <a:rPr lang="cs-CZ" sz="1400" b="1" i="1" dirty="0">
                  <a:latin typeface="Courier New" pitchFamily="49" charset="0"/>
                </a:rPr>
                <a:t>V</a:t>
              </a:r>
              <a:endParaRPr lang="en-US" sz="1400" b="1" i="1" noProof="1">
                <a:latin typeface="Courier New" pitchFamily="49" charset="0"/>
              </a:endParaRPr>
            </a:p>
          </p:txBody>
        </p:sp>
        <p:sp>
          <p:nvSpPr>
            <p:cNvPr id="33" name="Text Box 5"/>
            <p:cNvSpPr txBox="1">
              <a:spLocks noChangeArrowheads="1"/>
            </p:cNvSpPr>
            <p:nvPr/>
          </p:nvSpPr>
          <p:spPr bwMode="auto">
            <a:xfrm>
              <a:off x="5195887" y="6119814"/>
              <a:ext cx="304800" cy="228600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 anchorCtr="1"/>
            <a:lstStyle/>
            <a:p>
              <a:pPr algn="l">
                <a:spcBef>
                  <a:spcPct val="50000"/>
                </a:spcBef>
              </a:pPr>
              <a:r>
                <a:rPr lang="en-US" sz="1400" b="1">
                  <a:latin typeface="Courier New" pitchFamily="49" charset="0"/>
                </a:rPr>
                <a:t>x</a:t>
              </a:r>
              <a:endParaRPr lang="en-US" sz="1400" b="1" noProof="1">
                <a:latin typeface="Courier New" pitchFamily="49" charset="0"/>
              </a:endParaRPr>
            </a:p>
          </p:txBody>
        </p:sp>
        <p:sp>
          <p:nvSpPr>
            <p:cNvPr id="34" name="Text Box 6"/>
            <p:cNvSpPr txBox="1">
              <a:spLocks noChangeArrowheads="1"/>
            </p:cNvSpPr>
            <p:nvPr/>
          </p:nvSpPr>
          <p:spPr bwMode="auto">
            <a:xfrm>
              <a:off x="4548187" y="6076951"/>
              <a:ext cx="574675" cy="381000"/>
            </a:xfrm>
            <a:prstGeom prst="rect">
              <a:avLst/>
            </a:prstGeom>
            <a:solidFill>
              <a:schemeClr val="accent1"/>
            </a:solidFill>
            <a:ln w="3175" cap="rnd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>
                <a:spcBef>
                  <a:spcPct val="50000"/>
                </a:spcBef>
              </a:pPr>
              <a:r>
                <a:rPr lang="en-US" sz="1400" b="1" i="1" dirty="0">
                  <a:latin typeface="Courier New" pitchFamily="49" charset="0"/>
                </a:rPr>
                <a:t>A</a:t>
              </a:r>
              <a:r>
                <a:rPr lang="cs-CZ" sz="1400" b="1" i="1" dirty="0">
                  <a:latin typeface="Courier New" pitchFamily="49" charset="0"/>
                </a:rPr>
                <a:t>V</a:t>
              </a:r>
              <a:endParaRPr lang="en-US" sz="1400" b="1" i="1" noProof="1">
                <a:latin typeface="Courier New" pitchFamily="49" charset="0"/>
              </a:endParaRPr>
            </a:p>
          </p:txBody>
        </p:sp>
        <p:sp>
          <p:nvSpPr>
            <p:cNvPr id="35" name="Rectangle 8"/>
            <p:cNvSpPr>
              <a:spLocks noChangeArrowheads="1"/>
            </p:cNvSpPr>
            <p:nvPr/>
          </p:nvSpPr>
          <p:spPr bwMode="auto">
            <a:xfrm>
              <a:off x="4835524" y="6191251"/>
              <a:ext cx="152400" cy="15240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6" name="Line 9"/>
            <p:cNvSpPr>
              <a:spLocks noChangeShapeType="1"/>
            </p:cNvSpPr>
            <p:nvPr/>
          </p:nvSpPr>
          <p:spPr bwMode="auto">
            <a:xfrm>
              <a:off x="4906962" y="6335714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cs-CZ"/>
            </a:p>
          </p:txBody>
        </p:sp>
      </p:grpSp>
      <p:sp>
        <p:nvSpPr>
          <p:cNvPr id="30" name="Line 28"/>
          <p:cNvSpPr>
            <a:spLocks noChangeShapeType="1"/>
          </p:cNvSpPr>
          <p:nvPr/>
        </p:nvSpPr>
        <p:spPr bwMode="auto">
          <a:xfrm>
            <a:off x="5915024" y="5040314"/>
            <a:ext cx="1944688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28" name="Line 25"/>
          <p:cNvSpPr>
            <a:spLocks noChangeShapeType="1"/>
          </p:cNvSpPr>
          <p:nvPr/>
        </p:nvSpPr>
        <p:spPr bwMode="auto">
          <a:xfrm flipH="1">
            <a:off x="4548187" y="5040314"/>
            <a:ext cx="719137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grpSp>
        <p:nvGrpSpPr>
          <p:cNvPr id="43" name="Group 42"/>
          <p:cNvGrpSpPr/>
          <p:nvPr/>
        </p:nvGrpSpPr>
        <p:grpSpPr>
          <a:xfrm>
            <a:off x="5915024" y="5949950"/>
            <a:ext cx="1296987" cy="665163"/>
            <a:chOff x="5915024" y="5949950"/>
            <a:chExt cx="1296987" cy="665163"/>
          </a:xfrm>
        </p:grpSpPr>
        <p:sp>
          <p:nvSpPr>
            <p:cNvPr id="38" name="Text Box 4"/>
            <p:cNvSpPr txBox="1">
              <a:spLocks noChangeArrowheads="1"/>
            </p:cNvSpPr>
            <p:nvPr/>
          </p:nvSpPr>
          <p:spPr bwMode="auto">
            <a:xfrm>
              <a:off x="5915024" y="5949950"/>
              <a:ext cx="1296987" cy="533400"/>
            </a:xfrm>
            <a:prstGeom prst="rect">
              <a:avLst/>
            </a:prstGeom>
            <a:solidFill>
              <a:srgbClr val="33D95E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>
                <a:spcBef>
                  <a:spcPct val="50000"/>
                </a:spcBef>
              </a:pPr>
              <a:r>
                <a:rPr lang="cs-CZ" sz="1400" b="1" i="1" dirty="0">
                  <a:latin typeface="Courier New" pitchFamily="49" charset="0"/>
                </a:rPr>
                <a:t>SV</a:t>
              </a:r>
              <a:endParaRPr lang="en-US" sz="1400" b="1" i="1" noProof="1">
                <a:latin typeface="Courier New" pitchFamily="49" charset="0"/>
              </a:endParaRPr>
            </a:p>
          </p:txBody>
        </p:sp>
        <p:sp>
          <p:nvSpPr>
            <p:cNvPr id="39" name="Text Box 5"/>
            <p:cNvSpPr txBox="1">
              <a:spLocks noChangeArrowheads="1"/>
            </p:cNvSpPr>
            <p:nvPr/>
          </p:nvSpPr>
          <p:spPr bwMode="auto">
            <a:xfrm>
              <a:off x="6851649" y="6094413"/>
              <a:ext cx="304800" cy="228600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 anchorCtr="1"/>
            <a:lstStyle/>
            <a:p>
              <a:pPr algn="l">
                <a:spcBef>
                  <a:spcPct val="50000"/>
                </a:spcBef>
              </a:pPr>
              <a:r>
                <a:rPr lang="cs-CZ" sz="1400" b="1" dirty="0">
                  <a:latin typeface="Courier New" pitchFamily="49" charset="0"/>
                </a:rPr>
                <a:t>s</a:t>
              </a:r>
              <a:endParaRPr lang="en-US" sz="1400" b="1" noProof="1">
                <a:latin typeface="Courier New" pitchFamily="49" charset="0"/>
              </a:endParaRPr>
            </a:p>
          </p:txBody>
        </p:sp>
        <p:sp>
          <p:nvSpPr>
            <p:cNvPr id="40" name="Text Box 6"/>
            <p:cNvSpPr txBox="1">
              <a:spLocks noChangeArrowheads="1"/>
            </p:cNvSpPr>
            <p:nvPr/>
          </p:nvSpPr>
          <p:spPr bwMode="auto">
            <a:xfrm>
              <a:off x="6203949" y="6051550"/>
              <a:ext cx="574675" cy="381000"/>
            </a:xfrm>
            <a:prstGeom prst="rect">
              <a:avLst/>
            </a:prstGeom>
            <a:solidFill>
              <a:schemeClr val="accent1"/>
            </a:solidFill>
            <a:ln w="3175" cap="rnd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>
                <a:spcBef>
                  <a:spcPct val="50000"/>
                </a:spcBef>
              </a:pPr>
              <a:r>
                <a:rPr lang="en-US" sz="1400" b="1" i="1" dirty="0">
                  <a:latin typeface="Courier New" pitchFamily="49" charset="0"/>
                </a:rPr>
                <a:t>A</a:t>
              </a:r>
              <a:r>
                <a:rPr lang="cs-CZ" sz="1400" b="1" i="1" dirty="0">
                  <a:latin typeface="Courier New" pitchFamily="49" charset="0"/>
                </a:rPr>
                <a:t>V</a:t>
              </a:r>
              <a:endParaRPr lang="en-US" sz="1400" b="1" i="1" noProof="1">
                <a:latin typeface="Courier New" pitchFamily="49" charset="0"/>
              </a:endParaRPr>
            </a:p>
          </p:txBody>
        </p:sp>
        <p:sp>
          <p:nvSpPr>
            <p:cNvPr id="41" name="Rectangle 8"/>
            <p:cNvSpPr>
              <a:spLocks noChangeArrowheads="1"/>
            </p:cNvSpPr>
            <p:nvPr/>
          </p:nvSpPr>
          <p:spPr bwMode="auto">
            <a:xfrm>
              <a:off x="6491286" y="6165850"/>
              <a:ext cx="152400" cy="15240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2" name="Line 9"/>
            <p:cNvSpPr>
              <a:spLocks noChangeShapeType="1"/>
            </p:cNvSpPr>
            <p:nvPr/>
          </p:nvSpPr>
          <p:spPr bwMode="auto">
            <a:xfrm>
              <a:off x="6562724" y="6310313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cs-CZ"/>
            </a:p>
          </p:txBody>
        </p:sp>
      </p:grpSp>
      <p:sp>
        <p:nvSpPr>
          <p:cNvPr id="29" name="Line 27"/>
          <p:cNvSpPr>
            <a:spLocks noChangeShapeType="1"/>
          </p:cNvSpPr>
          <p:nvPr/>
        </p:nvSpPr>
        <p:spPr bwMode="auto">
          <a:xfrm>
            <a:off x="5554662" y="5040314"/>
            <a:ext cx="649287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EBC8386-54D3-4D8C-ACFB-ECE0A216C2DE}"/>
              </a:ext>
            </a:extLst>
          </p:cNvPr>
          <p:cNvSpPr txBox="1"/>
          <p:nvPr/>
        </p:nvSpPr>
        <p:spPr>
          <a:xfrm>
            <a:off x="685642" y="5040314"/>
            <a:ext cx="3318509" cy="83099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cs-CZ" sz="2400" dirty="0" err="1"/>
              <a:t>Re</a:t>
            </a:r>
            <a:r>
              <a:rPr lang="cs-CZ" sz="2400" b="1" dirty="0" err="1"/>
              <a:t>CodEx</a:t>
            </a:r>
            <a:r>
              <a:rPr lang="cs-CZ" sz="2400" dirty="0"/>
              <a:t>:</a:t>
            </a:r>
            <a:br>
              <a:rPr lang="cs-CZ" sz="2400" dirty="0"/>
            </a:br>
            <a:r>
              <a:rPr lang="cs-CZ" sz="2400" dirty="0"/>
              <a:t>Polymorfní kontejner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924668144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en-US" dirty="0"/>
              <a:t>PDS - </a:t>
            </a:r>
            <a:r>
              <a:rPr lang="cs-CZ" dirty="0"/>
              <a:t>základní </a:t>
            </a:r>
            <a:r>
              <a:rPr lang="en-US" dirty="0"/>
              <a:t>ide</a:t>
            </a:r>
            <a:r>
              <a:rPr lang="cs-CZ" dirty="0"/>
              <a:t>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295400"/>
            <a:ext cx="3609975" cy="1815882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class </a:t>
            </a:r>
            <a:r>
              <a:rPr lang="cs-CZ" sz="1600" b="1" dirty="0"/>
              <a:t>AbstractVal</a:t>
            </a:r>
            <a:r>
              <a:rPr lang="cs-CZ" sz="1600" dirty="0"/>
              <a:t> {</a:t>
            </a:r>
          </a:p>
          <a:p>
            <a:r>
              <a:rPr lang="cs-CZ" sz="1600" dirty="0"/>
              <a:t>public:</a:t>
            </a:r>
          </a:p>
          <a:p>
            <a:r>
              <a:rPr lang="cs-CZ" sz="1600" dirty="0"/>
              <a:t>    </a:t>
            </a:r>
            <a:r>
              <a:rPr lang="cs-CZ" sz="1600" dirty="0" err="1"/>
              <a:t>virtual</a:t>
            </a:r>
            <a:r>
              <a:rPr lang="cs-CZ" sz="1600" dirty="0"/>
              <a:t> </a:t>
            </a:r>
            <a:r>
              <a:rPr lang="cs-CZ" sz="1600" b="1" dirty="0"/>
              <a:t>~</a:t>
            </a:r>
            <a:r>
              <a:rPr lang="cs-CZ" sz="1600" b="1" dirty="0" err="1"/>
              <a:t>AbstractVal</a:t>
            </a:r>
            <a:r>
              <a:rPr lang="cs-CZ" sz="1600" dirty="0"/>
              <a:t>() {}</a:t>
            </a:r>
          </a:p>
          <a:p>
            <a:r>
              <a:rPr lang="cs-CZ" sz="1600" dirty="0"/>
              <a:t>    </a:t>
            </a:r>
            <a:r>
              <a:rPr lang="cs-CZ" sz="1600" dirty="0" err="1"/>
              <a:t>virtual</a:t>
            </a:r>
            <a:r>
              <a:rPr lang="cs-CZ" sz="1600" dirty="0"/>
              <a:t> </a:t>
            </a:r>
            <a:r>
              <a:rPr lang="cs-CZ" sz="1600" dirty="0" err="1"/>
              <a:t>void</a:t>
            </a:r>
            <a:r>
              <a:rPr lang="cs-CZ" sz="1600" dirty="0"/>
              <a:t> </a:t>
            </a:r>
            <a:r>
              <a:rPr lang="cs-CZ" sz="1600" b="1" dirty="0" err="1"/>
              <a:t>print</a:t>
            </a:r>
            <a:r>
              <a:rPr lang="cs-CZ" sz="1600" dirty="0"/>
              <a:t>() = 0;</a:t>
            </a:r>
          </a:p>
          <a:p>
            <a:r>
              <a:rPr lang="cs-CZ" sz="1600" dirty="0"/>
              <a:t>};</a:t>
            </a:r>
            <a:endParaRPr lang="en-US" sz="1600" dirty="0"/>
          </a:p>
          <a:p>
            <a:endParaRPr lang="en-US" sz="1600" dirty="0"/>
          </a:p>
          <a:p>
            <a:r>
              <a:rPr lang="en-US" sz="1600" dirty="0" err="1"/>
              <a:t>typedef</a:t>
            </a:r>
            <a:r>
              <a:rPr lang="en-US" sz="1600" dirty="0"/>
              <a:t> </a:t>
            </a:r>
            <a:r>
              <a:rPr lang="en-US" sz="1600" b="1" dirty="0"/>
              <a:t>???</a:t>
            </a:r>
            <a:r>
              <a:rPr lang="en-US" sz="1600" dirty="0"/>
              <a:t>&lt;</a:t>
            </a:r>
            <a:r>
              <a:rPr lang="en-US" sz="1600" dirty="0" err="1"/>
              <a:t>AbstractVal</a:t>
            </a:r>
            <a:r>
              <a:rPr lang="en-US" sz="1600" dirty="0"/>
              <a:t>&gt; </a:t>
            </a:r>
            <a:r>
              <a:rPr lang="en-US" sz="1600" b="1" dirty="0" err="1"/>
              <a:t>valptr</a:t>
            </a:r>
            <a:r>
              <a:rPr lang="en-US" sz="1600" dirty="0"/>
              <a:t>;</a:t>
            </a:r>
            <a:endParaRPr lang="cs-CZ" sz="1600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457200" y="3272463"/>
            <a:ext cx="1600200" cy="537537"/>
          </a:xfrm>
          <a:prstGeom prst="wedgeRoundRectCallout">
            <a:avLst>
              <a:gd name="adj1" fmla="val 62173"/>
              <a:gd name="adj2" fmla="val -87149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typ odkazu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00700" y="1295400"/>
            <a:ext cx="2667000" cy="1815882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class Seznam</a:t>
            </a:r>
            <a:r>
              <a:rPr lang="en-US" sz="1600" dirty="0"/>
              <a:t> </a:t>
            </a:r>
            <a:r>
              <a:rPr lang="cs-CZ" sz="1600" dirty="0"/>
              <a:t>{</a:t>
            </a:r>
          </a:p>
          <a:p>
            <a:r>
              <a:rPr lang="cs-CZ" sz="1600" dirty="0"/>
              <a:t>public:</a:t>
            </a:r>
          </a:p>
          <a:p>
            <a:r>
              <a:rPr lang="cs-CZ" sz="1600" dirty="0"/>
              <a:t>    void </a:t>
            </a:r>
            <a:r>
              <a:rPr lang="cs-CZ" sz="1600" b="1" dirty="0"/>
              <a:t>add</a:t>
            </a:r>
            <a:r>
              <a:rPr lang="cs-CZ" sz="1600" dirty="0"/>
              <a:t>( </a:t>
            </a:r>
            <a:r>
              <a:rPr lang="en-US" sz="1600" dirty="0" err="1"/>
              <a:t>valptr</a:t>
            </a:r>
            <a:r>
              <a:rPr lang="cs-CZ" sz="1600" dirty="0"/>
              <a:t> p )</a:t>
            </a:r>
            <a:r>
              <a:rPr lang="en-US" sz="1600" dirty="0"/>
              <a:t>;</a:t>
            </a:r>
            <a:endParaRPr lang="cs-CZ" sz="1600" dirty="0"/>
          </a:p>
          <a:p>
            <a:r>
              <a:rPr lang="cs-CZ" sz="1600" dirty="0"/>
              <a:t>    void </a:t>
            </a:r>
            <a:r>
              <a:rPr lang="cs-CZ" sz="1600" b="1" dirty="0"/>
              <a:t>print</a:t>
            </a:r>
            <a:r>
              <a:rPr lang="cs-CZ" sz="1600" dirty="0"/>
              <a:t>()</a:t>
            </a:r>
            <a:r>
              <a:rPr lang="en-US" sz="1600" dirty="0"/>
              <a:t>;</a:t>
            </a:r>
            <a:endParaRPr lang="cs-CZ" sz="1600" dirty="0"/>
          </a:p>
          <a:p>
            <a:r>
              <a:rPr lang="cs-CZ" sz="1600" dirty="0"/>
              <a:t>private:</a:t>
            </a:r>
          </a:p>
          <a:p>
            <a:r>
              <a:rPr lang="cs-CZ" sz="1600" dirty="0"/>
              <a:t>    </a:t>
            </a:r>
            <a:r>
              <a:rPr lang="cs-CZ" sz="1600" b="1" dirty="0"/>
              <a:t>vector&lt;</a:t>
            </a:r>
            <a:r>
              <a:rPr lang="en-US" sz="1600" b="1" dirty="0" err="1"/>
              <a:t>valptr</a:t>
            </a:r>
            <a:r>
              <a:rPr lang="cs-CZ" sz="1600" b="1" dirty="0"/>
              <a:t>&gt; </a:t>
            </a:r>
            <a:r>
              <a:rPr lang="cs-CZ" sz="1600" dirty="0"/>
              <a:t>pole;</a:t>
            </a:r>
          </a:p>
          <a:p>
            <a:r>
              <a:rPr lang="cs-CZ" sz="1600" dirty="0"/>
              <a:t>};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7200" y="4378036"/>
            <a:ext cx="3609975" cy="156966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int main() {</a:t>
            </a:r>
          </a:p>
          <a:p>
            <a:r>
              <a:rPr lang="cs-CZ" sz="1600" dirty="0"/>
              <a:t>    Seznam s;</a:t>
            </a:r>
          </a:p>
          <a:p>
            <a:r>
              <a:rPr lang="cs-CZ" sz="1600" dirty="0"/>
              <a:t>    s.add( ....&lt;IntVal&gt; 123 );</a:t>
            </a:r>
          </a:p>
          <a:p>
            <a:r>
              <a:rPr lang="cs-CZ" sz="1600" dirty="0"/>
              <a:t>    s.add( ....&lt;StringVal&gt; "</a:t>
            </a:r>
            <a:r>
              <a:rPr lang="en-US" sz="1600" dirty="0" err="1"/>
              <a:t>abc</a:t>
            </a:r>
            <a:r>
              <a:rPr lang="cs-CZ" sz="1600" dirty="0"/>
              <a:t>" );</a:t>
            </a:r>
          </a:p>
          <a:p>
            <a:r>
              <a:rPr lang="cs-CZ" sz="1600" dirty="0"/>
              <a:t>    s.print();</a:t>
            </a:r>
          </a:p>
          <a:p>
            <a:r>
              <a:rPr lang="cs-CZ" sz="1600" dirty="0"/>
              <a:t>}</a:t>
            </a:r>
          </a:p>
        </p:txBody>
      </p:sp>
      <p:sp>
        <p:nvSpPr>
          <p:cNvPr id="10" name="Rounded Rectangular Callout 9"/>
          <p:cNvSpPr/>
          <p:nvPr/>
        </p:nvSpPr>
        <p:spPr>
          <a:xfrm>
            <a:off x="2362200" y="3272463"/>
            <a:ext cx="2895600" cy="519321"/>
          </a:xfrm>
          <a:prstGeom prst="wedgeRoundRectCallout">
            <a:avLst>
              <a:gd name="adj1" fmla="val 174"/>
              <a:gd name="adj2" fmla="val -254396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abstraktní předek</a:t>
            </a:r>
          </a:p>
          <a:p>
            <a:pPr algn="ctr"/>
            <a:r>
              <a:rPr lang="cs-CZ" sz="1400" dirty="0">
                <a:ln w="19050">
                  <a:noFill/>
                </a:ln>
                <a:solidFill>
                  <a:schemeClr val="tx1"/>
                </a:solidFill>
              </a:rPr>
              <a:t>umí existovat a vytisknout se</a:t>
            </a:r>
          </a:p>
        </p:txBody>
      </p:sp>
      <p:sp>
        <p:nvSpPr>
          <p:cNvPr id="6" name="Rounded Rectangular Callout 5"/>
          <p:cNvSpPr/>
          <p:nvPr/>
        </p:nvSpPr>
        <p:spPr>
          <a:xfrm>
            <a:off x="6096000" y="3456025"/>
            <a:ext cx="2038350" cy="350830"/>
          </a:xfrm>
          <a:prstGeom prst="wedgeRoundRectCallout">
            <a:avLst>
              <a:gd name="adj1" fmla="val 8837"/>
              <a:gd name="adj2" fmla="val -210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vektor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odkaz</a:t>
            </a:r>
            <a:r>
              <a:rPr lang="cs-CZ" sz="1400" dirty="0">
                <a:solidFill>
                  <a:schemeClr val="tx1"/>
                </a:solidFill>
              </a:rPr>
              <a:t>ů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1" name="Rounded Rectangular Callout 10"/>
          <p:cNvSpPr/>
          <p:nvPr/>
        </p:nvSpPr>
        <p:spPr>
          <a:xfrm>
            <a:off x="3000375" y="6086475"/>
            <a:ext cx="1066800" cy="350830"/>
          </a:xfrm>
          <a:prstGeom prst="wedgeRoundRectCallout">
            <a:avLst>
              <a:gd name="adj1" fmla="val -69434"/>
              <a:gd name="adj2" fmla="val -20006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použití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419600" y="4038600"/>
            <a:ext cx="4572000" cy="26670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??? </a:t>
            </a:r>
            <a:r>
              <a:rPr lang="cs-CZ" dirty="0"/>
              <a:t>valptr</a:t>
            </a:r>
          </a:p>
          <a:p>
            <a:pPr lvl="1"/>
            <a:r>
              <a:rPr lang="cs-CZ" dirty="0"/>
              <a:t>AbstractVal </a:t>
            </a:r>
            <a:r>
              <a:rPr lang="en-US" dirty="0"/>
              <a:t>*</a:t>
            </a:r>
          </a:p>
          <a:p>
            <a:pPr lvl="1"/>
            <a:r>
              <a:rPr lang="en-US" dirty="0" err="1"/>
              <a:t>AbstractVal</a:t>
            </a:r>
            <a:r>
              <a:rPr lang="en-US" dirty="0"/>
              <a:t> &amp;</a:t>
            </a:r>
          </a:p>
          <a:p>
            <a:pPr lvl="1"/>
            <a:r>
              <a:rPr lang="en-US" dirty="0" err="1"/>
              <a:t>unique_ptr</a:t>
            </a:r>
            <a:r>
              <a:rPr lang="en-US" dirty="0"/>
              <a:t>&lt;</a:t>
            </a:r>
            <a:r>
              <a:rPr lang="en-US" dirty="0" err="1"/>
              <a:t>AbstractVal</a:t>
            </a:r>
            <a:r>
              <a:rPr lang="en-US" dirty="0"/>
              <a:t>&gt;</a:t>
            </a:r>
          </a:p>
          <a:p>
            <a:pPr lvl="1"/>
            <a:r>
              <a:rPr lang="en-US" dirty="0" err="1"/>
              <a:t>shared_ptr</a:t>
            </a:r>
            <a:r>
              <a:rPr lang="en-US" dirty="0"/>
              <a:t>&lt;</a:t>
            </a:r>
            <a:r>
              <a:rPr lang="en-US" dirty="0" err="1"/>
              <a:t>AbstractVal</a:t>
            </a:r>
            <a:r>
              <a:rPr lang="en-US" dirty="0"/>
              <a:t>&gt;</a:t>
            </a:r>
          </a:p>
          <a:p>
            <a:pPr lvl="1"/>
            <a:r>
              <a:rPr lang="en-US" dirty="0"/>
              <a:t>iterator</a:t>
            </a:r>
            <a:endParaRPr lang="cs-CZ" dirty="0"/>
          </a:p>
          <a:p>
            <a:pPr lvl="1"/>
            <a:r>
              <a:rPr lang="en-US" dirty="0"/>
              <a:t>... ?</a:t>
            </a:r>
            <a:endParaRPr lang="cs-CZ" dirty="0"/>
          </a:p>
        </p:txBody>
      </p:sp>
      <p:sp>
        <p:nvSpPr>
          <p:cNvPr id="13" name="Rounded Rectangular Callout 5">
            <a:extLst>
              <a:ext uri="{FF2B5EF4-FFF2-40B4-BE49-F238E27FC236}">
                <a16:creationId xmlns:a16="http://schemas.microsoft.com/office/drawing/2014/main" id="{E1B80610-44D3-4A5B-B2DE-5625355554BD}"/>
              </a:ext>
            </a:extLst>
          </p:cNvPr>
          <p:cNvSpPr/>
          <p:nvPr/>
        </p:nvSpPr>
        <p:spPr>
          <a:xfrm>
            <a:off x="3143250" y="1371600"/>
            <a:ext cx="2038350" cy="350830"/>
          </a:xfrm>
          <a:prstGeom prst="wedgeRoundRectCallout">
            <a:avLst>
              <a:gd name="adj1" fmla="val -77432"/>
              <a:gd name="adj2" fmla="val 74776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virtuální destruktor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7258743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PDS - implementace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295400"/>
            <a:ext cx="4495800" cy="584775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class AbstractVal;</a:t>
            </a:r>
            <a:endParaRPr lang="en-US" sz="1600" dirty="0"/>
          </a:p>
          <a:p>
            <a:r>
              <a:rPr lang="cs-CZ" sz="1600" dirty="0" err="1"/>
              <a:t>using</a:t>
            </a:r>
            <a:r>
              <a:rPr lang="en-US" sz="1600" dirty="0"/>
              <a:t> </a:t>
            </a:r>
            <a:r>
              <a:rPr lang="cs-CZ" sz="1600" dirty="0"/>
              <a:t>v</a:t>
            </a:r>
            <a:r>
              <a:rPr lang="en-US" sz="1600" dirty="0" err="1"/>
              <a:t>alptr</a:t>
            </a:r>
            <a:r>
              <a:rPr lang="cs-CZ" sz="1600" dirty="0"/>
              <a:t> = </a:t>
            </a:r>
            <a:r>
              <a:rPr lang="cs-CZ" sz="1600" b="1" dirty="0" err="1"/>
              <a:t>unique</a:t>
            </a:r>
            <a:r>
              <a:rPr lang="en-US" sz="1600" b="1" dirty="0"/>
              <a:t>_</a:t>
            </a:r>
            <a:r>
              <a:rPr lang="en-US" sz="1600" b="1" dirty="0" err="1"/>
              <a:t>ptr</a:t>
            </a:r>
            <a:r>
              <a:rPr lang="en-US" sz="1600" dirty="0"/>
              <a:t>&lt;</a:t>
            </a:r>
            <a:r>
              <a:rPr lang="en-US" sz="1600" dirty="0" err="1"/>
              <a:t>AbstractVal</a:t>
            </a:r>
            <a:r>
              <a:rPr lang="en-US" sz="1600" dirty="0"/>
              <a:t>&gt;;</a:t>
            </a:r>
            <a:endParaRPr lang="cs-CZ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3124200" y="2105674"/>
            <a:ext cx="5791200" cy="2062103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class Seznam</a:t>
            </a:r>
            <a:r>
              <a:rPr lang="en-US" sz="1600" dirty="0"/>
              <a:t> </a:t>
            </a:r>
            <a:r>
              <a:rPr lang="cs-CZ" sz="1600" dirty="0"/>
              <a:t>{</a:t>
            </a:r>
          </a:p>
          <a:p>
            <a:r>
              <a:rPr lang="cs-CZ" sz="1600" dirty="0"/>
              <a:t>public:</a:t>
            </a:r>
          </a:p>
          <a:p>
            <a:r>
              <a:rPr lang="cs-CZ" sz="1600" dirty="0"/>
              <a:t>    void add( </a:t>
            </a:r>
            <a:r>
              <a:rPr lang="en-US" sz="1600" dirty="0" err="1"/>
              <a:t>valptr</a:t>
            </a:r>
            <a:r>
              <a:rPr lang="cs-CZ" sz="1600" dirty="0"/>
              <a:t> p )</a:t>
            </a:r>
            <a:r>
              <a:rPr lang="en-US" sz="1600" dirty="0"/>
              <a:t> </a:t>
            </a:r>
            <a:r>
              <a:rPr lang="cs-CZ" sz="1600" dirty="0"/>
              <a:t>{ pole.</a:t>
            </a:r>
            <a:r>
              <a:rPr lang="cs-CZ" sz="1600" b="1" dirty="0"/>
              <a:t>push_back</a:t>
            </a:r>
            <a:r>
              <a:rPr lang="cs-CZ" sz="1600" dirty="0"/>
              <a:t>( move( p)); }</a:t>
            </a:r>
          </a:p>
          <a:p>
            <a:r>
              <a:rPr lang="cs-CZ" sz="1600" dirty="0"/>
              <a:t>    void </a:t>
            </a:r>
            <a:r>
              <a:rPr lang="cs-CZ" sz="1600" dirty="0" err="1"/>
              <a:t>print</a:t>
            </a:r>
            <a:r>
              <a:rPr lang="cs-CZ" sz="1600" dirty="0"/>
              <a:t>()</a:t>
            </a:r>
          </a:p>
          <a:p>
            <a:r>
              <a:rPr lang="cs-CZ" sz="1600" dirty="0"/>
              <a:t>        { for(auto</a:t>
            </a:r>
            <a:r>
              <a:rPr lang="en-US" sz="1600" dirty="0"/>
              <a:t>&amp;</a:t>
            </a:r>
            <a:r>
              <a:rPr lang="cs-CZ" sz="1600" dirty="0"/>
              <a:t>&amp; x : pole )</a:t>
            </a:r>
            <a:r>
              <a:rPr lang="cs-CZ" sz="1600" b="1" dirty="0"/>
              <a:t> { x-&gt;</a:t>
            </a:r>
            <a:r>
              <a:rPr lang="cs-CZ" sz="1600" b="1" dirty="0" err="1"/>
              <a:t>print</a:t>
            </a:r>
            <a:r>
              <a:rPr lang="cs-CZ" sz="1600" dirty="0"/>
              <a:t>(); </a:t>
            </a:r>
            <a:r>
              <a:rPr lang="cs-CZ" sz="1600" dirty="0" err="1"/>
              <a:t>cout</a:t>
            </a:r>
            <a:r>
              <a:rPr lang="cs-CZ" sz="1600" dirty="0"/>
              <a:t> &lt;&lt; </a:t>
            </a:r>
            <a:r>
              <a:rPr lang="cs-CZ" sz="1600" dirty="0" err="1"/>
              <a:t>endl</a:t>
            </a:r>
            <a:r>
              <a:rPr lang="cs-CZ" sz="1600" dirty="0"/>
              <a:t>;} }</a:t>
            </a:r>
          </a:p>
          <a:p>
            <a:r>
              <a:rPr lang="cs-CZ" sz="1600" dirty="0"/>
              <a:t>private:</a:t>
            </a:r>
          </a:p>
          <a:p>
            <a:r>
              <a:rPr lang="cs-CZ" sz="1600" dirty="0"/>
              <a:t>    </a:t>
            </a:r>
            <a:r>
              <a:rPr lang="cs-CZ" sz="1600" b="1" dirty="0"/>
              <a:t>vector&lt;</a:t>
            </a:r>
            <a:r>
              <a:rPr lang="en-US" sz="1600" b="1" dirty="0" err="1"/>
              <a:t>valptr</a:t>
            </a:r>
            <a:r>
              <a:rPr lang="cs-CZ" sz="1600" b="1" dirty="0"/>
              <a:t>&gt;</a:t>
            </a:r>
            <a:r>
              <a:rPr lang="cs-CZ" sz="1600" dirty="0"/>
              <a:t> pole;</a:t>
            </a:r>
          </a:p>
          <a:p>
            <a:r>
              <a:rPr lang="cs-CZ" sz="1600" dirty="0"/>
              <a:t>};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7200" y="4378036"/>
            <a:ext cx="4495800" cy="156966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int main() {</a:t>
            </a:r>
          </a:p>
          <a:p>
            <a:r>
              <a:rPr lang="cs-CZ" sz="1600" dirty="0"/>
              <a:t>    Seznam s;</a:t>
            </a:r>
          </a:p>
          <a:p>
            <a:r>
              <a:rPr lang="cs-CZ" sz="1600" dirty="0"/>
              <a:t>    s.add( </a:t>
            </a:r>
            <a:r>
              <a:rPr lang="en-US" sz="1600" b="1" dirty="0" err="1"/>
              <a:t>make_unique</a:t>
            </a:r>
            <a:r>
              <a:rPr lang="cs-CZ" sz="1600" dirty="0"/>
              <a:t>&lt;IntVal&gt;</a:t>
            </a:r>
            <a:r>
              <a:rPr lang="en-US" sz="1600" dirty="0"/>
              <a:t>(</a:t>
            </a:r>
            <a:r>
              <a:rPr lang="cs-CZ" sz="1600" dirty="0"/>
              <a:t>123</a:t>
            </a:r>
            <a:r>
              <a:rPr lang="en-US" sz="1600" dirty="0"/>
              <a:t>)</a:t>
            </a:r>
            <a:r>
              <a:rPr lang="cs-CZ" sz="1600" dirty="0"/>
              <a:t>);</a:t>
            </a:r>
          </a:p>
          <a:p>
            <a:r>
              <a:rPr lang="cs-CZ" sz="1600" dirty="0"/>
              <a:t>    s.add( </a:t>
            </a:r>
            <a:r>
              <a:rPr lang="en-US" sz="1600" b="1" dirty="0" err="1"/>
              <a:t>make_unique</a:t>
            </a:r>
            <a:r>
              <a:rPr lang="cs-CZ" sz="1600" dirty="0"/>
              <a:t>&lt;StringVal&gt;</a:t>
            </a:r>
            <a:r>
              <a:rPr lang="en-US" sz="1600" dirty="0"/>
              <a:t>(</a:t>
            </a:r>
            <a:r>
              <a:rPr lang="cs-CZ" sz="1600" dirty="0"/>
              <a:t>"456"</a:t>
            </a:r>
            <a:r>
              <a:rPr lang="en-US" sz="1600" dirty="0"/>
              <a:t>)</a:t>
            </a:r>
            <a:r>
              <a:rPr lang="cs-CZ" sz="1600" dirty="0"/>
              <a:t>);</a:t>
            </a:r>
          </a:p>
          <a:p>
            <a:r>
              <a:rPr lang="cs-CZ" sz="1600" dirty="0"/>
              <a:t>    s.print();</a:t>
            </a:r>
          </a:p>
          <a:p>
            <a:r>
              <a:rPr lang="cs-CZ" sz="1600" dirty="0"/>
              <a:t>}</a:t>
            </a:r>
          </a:p>
        </p:txBody>
      </p:sp>
      <p:sp>
        <p:nvSpPr>
          <p:cNvPr id="11" name="Rounded Rectangular Callout 10"/>
          <p:cNvSpPr/>
          <p:nvPr/>
        </p:nvSpPr>
        <p:spPr>
          <a:xfrm>
            <a:off x="152400" y="2514600"/>
            <a:ext cx="2286000" cy="350830"/>
          </a:xfrm>
          <a:prstGeom prst="wedgeRoundRectCallout">
            <a:avLst>
              <a:gd name="adj1" fmla="val 11462"/>
              <a:gd name="adj2" fmla="val -243950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#include &lt;memory&gt;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3" name="Rounded Rectangular Callout 12"/>
          <p:cNvSpPr/>
          <p:nvPr/>
        </p:nvSpPr>
        <p:spPr>
          <a:xfrm>
            <a:off x="5791200" y="4495800"/>
            <a:ext cx="1828800" cy="350830"/>
          </a:xfrm>
          <a:prstGeom prst="wedgeRoundRectCallout">
            <a:avLst>
              <a:gd name="adj1" fmla="val -22355"/>
              <a:gd name="adj2" fmla="val -378691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pro</a:t>
            </a:r>
            <a:r>
              <a:rPr lang="cs-CZ" sz="1400" dirty="0">
                <a:solidFill>
                  <a:schemeClr val="tx1"/>
                </a:solidFill>
              </a:rPr>
              <a:t>č </a:t>
            </a:r>
            <a:r>
              <a:rPr lang="en-US" sz="1400" dirty="0">
                <a:solidFill>
                  <a:schemeClr val="tx1"/>
                </a:solidFill>
              </a:rPr>
              <a:t>'-&gt;' ?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4" name="Rounded Rectangular Callout 13"/>
          <p:cNvSpPr/>
          <p:nvPr/>
        </p:nvSpPr>
        <p:spPr>
          <a:xfrm>
            <a:off x="7010400" y="5410200"/>
            <a:ext cx="1828800" cy="575334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konstruktory</a:t>
            </a:r>
            <a:r>
              <a:rPr lang="en-US" sz="1400" dirty="0">
                <a:solidFill>
                  <a:schemeClr val="tx1"/>
                </a:solidFill>
              </a:rPr>
              <a:t>?</a:t>
            </a:r>
          </a:p>
          <a:p>
            <a:pPr algn="ctr"/>
            <a:r>
              <a:rPr lang="en-US" sz="1400" dirty="0" err="1">
                <a:ln w="19050">
                  <a:noFill/>
                </a:ln>
                <a:solidFill>
                  <a:schemeClr val="tx1"/>
                </a:solidFill>
              </a:rPr>
              <a:t>destruktory</a:t>
            </a:r>
            <a:r>
              <a:rPr lang="en-US" sz="1400" dirty="0">
                <a:ln w="19050">
                  <a:noFill/>
                </a:ln>
                <a:solidFill>
                  <a:schemeClr val="tx1"/>
                </a:solidFill>
              </a:rPr>
              <a:t>?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0" name="Rounded Rectangular Callout 9"/>
          <p:cNvSpPr/>
          <p:nvPr/>
        </p:nvSpPr>
        <p:spPr>
          <a:xfrm>
            <a:off x="152400" y="2514600"/>
            <a:ext cx="2286000" cy="350830"/>
          </a:xfrm>
          <a:prstGeom prst="wedgeRoundRectCallout">
            <a:avLst>
              <a:gd name="adj1" fmla="val 26984"/>
              <a:gd name="adj2" fmla="val 598265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#include &lt;memory&gt;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9072707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PDS - </a:t>
            </a:r>
            <a:r>
              <a:rPr lang="en-US" dirty="0" err="1"/>
              <a:t>konkr</a:t>
            </a:r>
            <a:r>
              <a:rPr lang="cs-CZ" dirty="0"/>
              <a:t>étní</a:t>
            </a:r>
            <a:r>
              <a:rPr lang="en-US" dirty="0"/>
              <a:t> </a:t>
            </a:r>
            <a:r>
              <a:rPr lang="en-US" dirty="0" err="1"/>
              <a:t>datov</a:t>
            </a:r>
            <a:r>
              <a:rPr lang="cs-CZ" dirty="0"/>
              <a:t>é</a:t>
            </a:r>
            <a:r>
              <a:rPr lang="en-US" dirty="0"/>
              <a:t> </a:t>
            </a:r>
            <a:r>
              <a:rPr lang="en-US" dirty="0" err="1"/>
              <a:t>typy</a:t>
            </a:r>
            <a:endParaRPr lang="cs-CZ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295400"/>
            <a:ext cx="3962400" cy="1815882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class IntVal : public AbstractVal {</a:t>
            </a:r>
          </a:p>
          <a:p>
            <a:r>
              <a:rPr lang="cs-CZ" sz="1600" dirty="0"/>
              <a:t>public:</a:t>
            </a:r>
          </a:p>
          <a:p>
            <a:r>
              <a:rPr lang="cs-CZ" sz="1600" dirty="0"/>
              <a:t>    IntVal( </a:t>
            </a:r>
            <a:r>
              <a:rPr lang="cs-CZ" sz="1600" b="1" dirty="0"/>
              <a:t>int</a:t>
            </a:r>
            <a:r>
              <a:rPr lang="cs-CZ" sz="1600" dirty="0"/>
              <a:t> x) : x_( x) {}</a:t>
            </a:r>
          </a:p>
          <a:p>
            <a:r>
              <a:rPr lang="cs-CZ" sz="1600" dirty="0"/>
              <a:t>    </a:t>
            </a:r>
            <a:r>
              <a:rPr lang="cs-CZ" sz="1600" dirty="0" err="1"/>
              <a:t>void</a:t>
            </a:r>
            <a:r>
              <a:rPr lang="cs-CZ" sz="1600" dirty="0"/>
              <a:t> </a:t>
            </a:r>
            <a:r>
              <a:rPr lang="cs-CZ" sz="1600" dirty="0" err="1"/>
              <a:t>print</a:t>
            </a:r>
            <a:r>
              <a:rPr lang="cs-CZ" sz="1600" dirty="0"/>
              <a:t>() </a:t>
            </a:r>
            <a:r>
              <a:rPr lang="cs-CZ" sz="1600" dirty="0" err="1"/>
              <a:t>override</a:t>
            </a:r>
            <a:r>
              <a:rPr lang="cs-CZ" sz="1600" dirty="0"/>
              <a:t> { cout &lt;&lt; x_; }</a:t>
            </a:r>
          </a:p>
          <a:p>
            <a:r>
              <a:rPr lang="cs-CZ" sz="1600" dirty="0"/>
              <a:t>private:</a:t>
            </a:r>
          </a:p>
          <a:p>
            <a:r>
              <a:rPr lang="cs-CZ" sz="1600" dirty="0"/>
              <a:t>    </a:t>
            </a:r>
            <a:r>
              <a:rPr lang="cs-CZ" sz="1600" b="1" dirty="0"/>
              <a:t>int</a:t>
            </a:r>
            <a:r>
              <a:rPr lang="cs-CZ" sz="1600" dirty="0"/>
              <a:t> x_;</a:t>
            </a:r>
          </a:p>
          <a:p>
            <a:r>
              <a:rPr lang="cs-CZ" sz="1600" dirty="0"/>
              <a:t>};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7200" y="3352800"/>
            <a:ext cx="3962400" cy="1815882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class StringVal : public AbstractVal {</a:t>
            </a:r>
          </a:p>
          <a:p>
            <a:r>
              <a:rPr lang="cs-CZ" sz="1600" dirty="0"/>
              <a:t>public:</a:t>
            </a:r>
          </a:p>
          <a:p>
            <a:r>
              <a:rPr lang="cs-CZ" sz="1600" dirty="0"/>
              <a:t>    StringVal( </a:t>
            </a:r>
            <a:r>
              <a:rPr lang="en-US" sz="1600" b="1" dirty="0"/>
              <a:t>string</a:t>
            </a:r>
            <a:r>
              <a:rPr lang="en-US" sz="1600" dirty="0"/>
              <a:t> </a:t>
            </a:r>
            <a:r>
              <a:rPr lang="cs-CZ" sz="1600" dirty="0"/>
              <a:t>x) : x_( x) {}</a:t>
            </a:r>
          </a:p>
          <a:p>
            <a:r>
              <a:rPr lang="cs-CZ" sz="1600" dirty="0"/>
              <a:t>    </a:t>
            </a:r>
            <a:r>
              <a:rPr lang="cs-CZ" sz="1600" dirty="0" err="1"/>
              <a:t>void</a:t>
            </a:r>
            <a:r>
              <a:rPr lang="cs-CZ" sz="1600" dirty="0"/>
              <a:t> </a:t>
            </a:r>
            <a:r>
              <a:rPr lang="cs-CZ" sz="1600" dirty="0" err="1"/>
              <a:t>print</a:t>
            </a:r>
            <a:r>
              <a:rPr lang="cs-CZ" sz="1600" dirty="0"/>
              <a:t>() </a:t>
            </a:r>
            <a:r>
              <a:rPr lang="cs-CZ" sz="1600" dirty="0" err="1"/>
              <a:t>override</a:t>
            </a:r>
            <a:r>
              <a:rPr lang="cs-CZ" sz="1600" dirty="0"/>
              <a:t> { cout &lt;&lt; x_; }</a:t>
            </a:r>
          </a:p>
          <a:p>
            <a:r>
              <a:rPr lang="cs-CZ" sz="1600" dirty="0"/>
              <a:t>private:</a:t>
            </a:r>
          </a:p>
          <a:p>
            <a:r>
              <a:rPr lang="cs-CZ" sz="1600" dirty="0"/>
              <a:t>    </a:t>
            </a:r>
            <a:r>
              <a:rPr lang="cs-CZ" sz="1600" b="1" dirty="0"/>
              <a:t>string</a:t>
            </a:r>
            <a:r>
              <a:rPr lang="cs-CZ" sz="1600" dirty="0"/>
              <a:t> x_;</a:t>
            </a:r>
          </a:p>
          <a:p>
            <a:r>
              <a:rPr lang="cs-CZ" sz="1600" dirty="0"/>
              <a:t>};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724400" y="5582794"/>
            <a:ext cx="4038600" cy="830997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class </a:t>
            </a:r>
            <a:r>
              <a:rPr lang="en-US" sz="1600" dirty="0"/>
              <a:t>Double</a:t>
            </a:r>
            <a:r>
              <a:rPr lang="cs-CZ" sz="1600" dirty="0"/>
              <a:t>Val : public AbstractVal</a:t>
            </a:r>
            <a:r>
              <a:rPr lang="en-US" sz="1600" dirty="0"/>
              <a:t>;</a:t>
            </a:r>
          </a:p>
          <a:p>
            <a:r>
              <a:rPr lang="cs-CZ" sz="1600" dirty="0"/>
              <a:t>class </a:t>
            </a:r>
            <a:r>
              <a:rPr lang="en-US" sz="1600" dirty="0"/>
              <a:t>Complex</a:t>
            </a:r>
            <a:r>
              <a:rPr lang="cs-CZ" sz="1600" dirty="0"/>
              <a:t>Val : public </a:t>
            </a:r>
            <a:r>
              <a:rPr lang="cs-CZ" sz="1600" dirty="0" err="1"/>
              <a:t>AbstractVal</a:t>
            </a:r>
            <a:r>
              <a:rPr lang="en-US" sz="1600" dirty="0"/>
              <a:t>; </a:t>
            </a:r>
            <a:r>
              <a:rPr lang="cs-CZ" sz="1600" dirty="0" err="1"/>
              <a:t>class</a:t>
            </a:r>
            <a:r>
              <a:rPr lang="cs-CZ" sz="1600" dirty="0"/>
              <a:t> </a:t>
            </a:r>
            <a:r>
              <a:rPr lang="en-US" sz="1600" dirty="0"/>
              <a:t>Fraction</a:t>
            </a:r>
            <a:r>
              <a:rPr lang="cs-CZ" sz="1600" dirty="0"/>
              <a:t>Val : public AbstractVal</a:t>
            </a:r>
            <a:r>
              <a:rPr lang="en-US" sz="1600" dirty="0"/>
              <a:t>;</a:t>
            </a:r>
          </a:p>
        </p:txBody>
      </p:sp>
      <p:sp>
        <p:nvSpPr>
          <p:cNvPr id="15" name="Rounded Rectangular Callout 14"/>
          <p:cNvSpPr/>
          <p:nvPr/>
        </p:nvSpPr>
        <p:spPr>
          <a:xfrm>
            <a:off x="5248275" y="3111282"/>
            <a:ext cx="2590800" cy="350830"/>
          </a:xfrm>
          <a:prstGeom prst="wedgeRoundRectCallout">
            <a:avLst>
              <a:gd name="adj1" fmla="val -85298"/>
              <a:gd name="adj2" fmla="val -300518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what's the difference?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6" name="Rounded Rectangular Callout 15"/>
          <p:cNvSpPr/>
          <p:nvPr/>
        </p:nvSpPr>
        <p:spPr>
          <a:xfrm>
            <a:off x="5257800" y="3111282"/>
            <a:ext cx="2590800" cy="350830"/>
          </a:xfrm>
          <a:prstGeom prst="wedgeRoundRectCallout">
            <a:avLst>
              <a:gd name="adj1" fmla="val -89342"/>
              <a:gd name="adj2" fmla="val 226190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what's the difference?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7577024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PDS - </a:t>
            </a:r>
            <a:r>
              <a:rPr lang="en-US" dirty="0"/>
              <a:t>p</a:t>
            </a:r>
            <a:r>
              <a:rPr lang="cs-CZ" dirty="0"/>
              <a:t>řiřazení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47673" y="1246626"/>
            <a:ext cx="4581525" cy="1815882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int main() {</a:t>
            </a:r>
          </a:p>
          <a:p>
            <a:r>
              <a:rPr lang="cs-CZ" sz="1600" dirty="0"/>
              <a:t>    Seznam s</a:t>
            </a:r>
            <a:r>
              <a:rPr lang="en-US" sz="1600" dirty="0"/>
              <a:t>1</a:t>
            </a:r>
            <a:r>
              <a:rPr lang="cs-CZ" sz="1600" dirty="0"/>
              <a:t>, </a:t>
            </a:r>
            <a:r>
              <a:rPr lang="en-US" sz="1600" dirty="0"/>
              <a:t>s2</a:t>
            </a:r>
            <a:r>
              <a:rPr lang="cs-CZ" sz="1600" dirty="0"/>
              <a:t>;</a:t>
            </a:r>
          </a:p>
          <a:p>
            <a:r>
              <a:rPr lang="cs-CZ" sz="1600" dirty="0"/>
              <a:t>    s</a:t>
            </a:r>
            <a:r>
              <a:rPr lang="en-US" sz="1600" dirty="0"/>
              <a:t>1</a:t>
            </a:r>
            <a:r>
              <a:rPr lang="cs-CZ" sz="1600" dirty="0"/>
              <a:t>.add( </a:t>
            </a:r>
            <a:r>
              <a:rPr lang="en-US" sz="1600" dirty="0" err="1"/>
              <a:t>make_unique</a:t>
            </a:r>
            <a:r>
              <a:rPr lang="cs-CZ" sz="1600" dirty="0"/>
              <a:t>&lt;IntVal&gt;</a:t>
            </a:r>
            <a:r>
              <a:rPr lang="en-US" sz="1600" dirty="0"/>
              <a:t>(</a:t>
            </a:r>
            <a:r>
              <a:rPr lang="cs-CZ" sz="1600" dirty="0"/>
              <a:t>123</a:t>
            </a:r>
            <a:r>
              <a:rPr lang="en-US" sz="1600" dirty="0"/>
              <a:t>)</a:t>
            </a:r>
            <a:r>
              <a:rPr lang="cs-CZ" sz="1600" dirty="0"/>
              <a:t>);</a:t>
            </a:r>
          </a:p>
          <a:p>
            <a:r>
              <a:rPr lang="cs-CZ" sz="1600" dirty="0"/>
              <a:t>    s</a:t>
            </a:r>
            <a:r>
              <a:rPr lang="en-US" sz="1600" dirty="0"/>
              <a:t>1</a:t>
            </a:r>
            <a:r>
              <a:rPr lang="cs-CZ" sz="1600" dirty="0"/>
              <a:t>.add( </a:t>
            </a:r>
            <a:r>
              <a:rPr lang="en-US" sz="1600" dirty="0" err="1"/>
              <a:t>make_unique</a:t>
            </a:r>
            <a:r>
              <a:rPr lang="cs-CZ" sz="1600" dirty="0"/>
              <a:t>&lt;StringVal&gt;</a:t>
            </a:r>
            <a:r>
              <a:rPr lang="en-US" sz="1600" dirty="0"/>
              <a:t>(</a:t>
            </a:r>
            <a:r>
              <a:rPr lang="cs-CZ" sz="1600" dirty="0"/>
              <a:t>"456"</a:t>
            </a:r>
            <a:r>
              <a:rPr lang="en-US" sz="1600" dirty="0"/>
              <a:t>)</a:t>
            </a:r>
            <a:r>
              <a:rPr lang="cs-CZ" sz="1600" dirty="0"/>
              <a:t>);</a:t>
            </a:r>
            <a:endParaRPr lang="en-US" sz="1600" dirty="0"/>
          </a:p>
          <a:p>
            <a:r>
              <a:rPr lang="en-US" sz="1600" b="1" dirty="0"/>
              <a:t>    s2 = s1;</a:t>
            </a:r>
            <a:endParaRPr lang="cs-CZ" sz="1600" b="1" dirty="0"/>
          </a:p>
          <a:p>
            <a:r>
              <a:rPr lang="cs-CZ" sz="1600" dirty="0"/>
              <a:t>    s</a:t>
            </a:r>
            <a:r>
              <a:rPr lang="en-US" sz="1600" dirty="0"/>
              <a:t>2</a:t>
            </a:r>
            <a:r>
              <a:rPr lang="cs-CZ" sz="1600" dirty="0"/>
              <a:t>.print();</a:t>
            </a:r>
          </a:p>
          <a:p>
            <a:r>
              <a:rPr lang="cs-CZ" sz="1600" dirty="0"/>
              <a:t>}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6400800" y="1866900"/>
            <a:ext cx="1981200" cy="575334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čím je to zajímavé</a:t>
            </a:r>
            <a:r>
              <a:rPr lang="en-US" sz="1400" dirty="0">
                <a:solidFill>
                  <a:schemeClr val="tx1"/>
                </a:solidFill>
              </a:rPr>
              <a:t>?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3387584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PDS - </a:t>
            </a:r>
            <a:r>
              <a:rPr lang="en-US" dirty="0"/>
              <a:t>p</a:t>
            </a:r>
            <a:r>
              <a:rPr lang="cs-CZ" dirty="0"/>
              <a:t>řiřazení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47673" y="1246626"/>
            <a:ext cx="4581525" cy="1815882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int main() {</a:t>
            </a:r>
          </a:p>
          <a:p>
            <a:r>
              <a:rPr lang="cs-CZ" sz="1600" dirty="0"/>
              <a:t>    Seznam s</a:t>
            </a:r>
            <a:r>
              <a:rPr lang="en-US" sz="1600" dirty="0"/>
              <a:t>1</a:t>
            </a:r>
            <a:r>
              <a:rPr lang="cs-CZ" sz="1600" dirty="0"/>
              <a:t>, </a:t>
            </a:r>
            <a:r>
              <a:rPr lang="en-US" sz="1600" dirty="0"/>
              <a:t>s2</a:t>
            </a:r>
            <a:r>
              <a:rPr lang="cs-CZ" sz="1600" dirty="0"/>
              <a:t>;</a:t>
            </a:r>
          </a:p>
          <a:p>
            <a:r>
              <a:rPr lang="cs-CZ" sz="1600" dirty="0"/>
              <a:t>    s</a:t>
            </a:r>
            <a:r>
              <a:rPr lang="en-US" sz="1600" dirty="0"/>
              <a:t>1</a:t>
            </a:r>
            <a:r>
              <a:rPr lang="cs-CZ" sz="1600" dirty="0"/>
              <a:t>.add( </a:t>
            </a:r>
            <a:r>
              <a:rPr lang="en-US" sz="1600" dirty="0" err="1"/>
              <a:t>make_unique</a:t>
            </a:r>
            <a:r>
              <a:rPr lang="cs-CZ" sz="1600" dirty="0"/>
              <a:t>&lt;IntVal&gt;</a:t>
            </a:r>
            <a:r>
              <a:rPr lang="en-US" sz="1600" dirty="0"/>
              <a:t>(</a:t>
            </a:r>
            <a:r>
              <a:rPr lang="cs-CZ" sz="1600" dirty="0"/>
              <a:t>123</a:t>
            </a:r>
            <a:r>
              <a:rPr lang="en-US" sz="1600" dirty="0"/>
              <a:t>)</a:t>
            </a:r>
            <a:r>
              <a:rPr lang="cs-CZ" sz="1600" dirty="0"/>
              <a:t>);</a:t>
            </a:r>
          </a:p>
          <a:p>
            <a:r>
              <a:rPr lang="cs-CZ" sz="1600" dirty="0"/>
              <a:t>    s</a:t>
            </a:r>
            <a:r>
              <a:rPr lang="en-US" sz="1600" dirty="0"/>
              <a:t>1</a:t>
            </a:r>
            <a:r>
              <a:rPr lang="cs-CZ" sz="1600" dirty="0"/>
              <a:t>.add( </a:t>
            </a:r>
            <a:r>
              <a:rPr lang="en-US" sz="1600" dirty="0" err="1"/>
              <a:t>make_unique</a:t>
            </a:r>
            <a:r>
              <a:rPr lang="cs-CZ" sz="1600" dirty="0"/>
              <a:t>&lt;StringVal&gt;</a:t>
            </a:r>
            <a:r>
              <a:rPr lang="en-US" sz="1600" dirty="0"/>
              <a:t>(</a:t>
            </a:r>
            <a:r>
              <a:rPr lang="cs-CZ" sz="1600" dirty="0"/>
              <a:t>"456"</a:t>
            </a:r>
            <a:r>
              <a:rPr lang="en-US" sz="1600" dirty="0"/>
              <a:t>)</a:t>
            </a:r>
            <a:r>
              <a:rPr lang="cs-CZ" sz="1600" dirty="0"/>
              <a:t>);</a:t>
            </a:r>
            <a:endParaRPr lang="en-US" sz="1600" dirty="0"/>
          </a:p>
          <a:p>
            <a:r>
              <a:rPr lang="en-US" sz="1600" b="1" dirty="0"/>
              <a:t>    s2 = s1;</a:t>
            </a:r>
            <a:endParaRPr lang="cs-CZ" sz="1600" b="1" dirty="0"/>
          </a:p>
          <a:p>
            <a:r>
              <a:rPr lang="cs-CZ" sz="1600" dirty="0"/>
              <a:t>    s</a:t>
            </a:r>
            <a:r>
              <a:rPr lang="en-US" sz="1600" dirty="0"/>
              <a:t>2</a:t>
            </a:r>
            <a:r>
              <a:rPr lang="cs-CZ" sz="1600" dirty="0"/>
              <a:t>.print();</a:t>
            </a:r>
          </a:p>
          <a:p>
            <a:r>
              <a:rPr lang="cs-CZ" sz="1600" dirty="0"/>
              <a:t>}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6400800" y="1866900"/>
            <a:ext cx="1981200" cy="575334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čím je to zajímavé</a:t>
            </a:r>
            <a:r>
              <a:rPr lang="en-US" sz="1400" dirty="0">
                <a:solidFill>
                  <a:schemeClr val="tx1"/>
                </a:solidFill>
              </a:rPr>
              <a:t>?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5" name="Rounded Rectangular Callout 4"/>
          <p:cNvSpPr/>
          <p:nvPr/>
        </p:nvSpPr>
        <p:spPr>
          <a:xfrm>
            <a:off x="447673" y="3352800"/>
            <a:ext cx="6705600" cy="685800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compiler error:</a:t>
            </a:r>
          </a:p>
          <a:p>
            <a:pPr algn="ctr"/>
            <a:r>
              <a:rPr lang="en-US" sz="1400" dirty="0">
                <a:ln w="19050">
                  <a:noFill/>
                </a:ln>
                <a:solidFill>
                  <a:schemeClr val="tx1"/>
                </a:solidFill>
              </a:rPr>
              <a:t>XXXX </a:t>
            </a:r>
            <a:r>
              <a:rPr lang="en-US" sz="1400" dirty="0" err="1">
                <a:ln w="19050">
                  <a:noFill/>
                </a:ln>
                <a:solidFill>
                  <a:schemeClr val="tx1"/>
                </a:solidFill>
              </a:rPr>
              <a:t>unique_ptr</a:t>
            </a:r>
            <a:r>
              <a:rPr lang="en-US" sz="1400" dirty="0">
                <a:ln w="19050">
                  <a:noFill/>
                </a:ln>
                <a:solidFill>
                  <a:schemeClr val="tx1"/>
                </a:solidFill>
              </a:rPr>
              <a:t> XXX attempting to reference a deleted function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7671" y="4343400"/>
            <a:ext cx="5267329" cy="1323439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class Seznam</a:t>
            </a:r>
            <a:r>
              <a:rPr lang="en-US" sz="1600" dirty="0"/>
              <a:t> </a:t>
            </a:r>
            <a:r>
              <a:rPr lang="cs-CZ" sz="1600" dirty="0"/>
              <a:t>{</a:t>
            </a:r>
          </a:p>
          <a:p>
            <a:r>
              <a:rPr lang="en-US" sz="1600" dirty="0"/>
              <a:t>....</a:t>
            </a:r>
            <a:endParaRPr lang="cs-CZ" sz="1600" dirty="0"/>
          </a:p>
          <a:p>
            <a:r>
              <a:rPr lang="en-US" sz="1600" b="1" dirty="0"/>
              <a:t>    </a:t>
            </a:r>
            <a:r>
              <a:rPr lang="pl-PL" sz="1600" b="1" dirty="0"/>
              <a:t>Seznam</a:t>
            </a:r>
            <a:r>
              <a:rPr lang="pl-PL" sz="1600" dirty="0"/>
              <a:t>( const Seznam&amp; s)</a:t>
            </a:r>
            <a:r>
              <a:rPr lang="en-US" sz="1600" dirty="0"/>
              <a:t> </a:t>
            </a:r>
            <a:r>
              <a:rPr lang="en-US" sz="1600" b="1" dirty="0"/>
              <a:t>= delete</a:t>
            </a:r>
            <a:r>
              <a:rPr lang="en-US" sz="1600" dirty="0"/>
              <a:t>;</a:t>
            </a:r>
            <a:endParaRPr lang="pl-PL" sz="1600" dirty="0"/>
          </a:p>
          <a:p>
            <a:r>
              <a:rPr lang="en-US" sz="1600" dirty="0"/>
              <a:t>    </a:t>
            </a:r>
            <a:r>
              <a:rPr lang="pl-PL" sz="1600" dirty="0"/>
              <a:t>Seznam&amp; </a:t>
            </a:r>
            <a:r>
              <a:rPr lang="pl-PL" sz="1600" b="1" dirty="0"/>
              <a:t>operator=</a:t>
            </a:r>
            <a:r>
              <a:rPr lang="pl-PL" sz="1600" dirty="0"/>
              <a:t>(const Seznam&amp; s)</a:t>
            </a:r>
            <a:r>
              <a:rPr lang="en-US" sz="1600" dirty="0"/>
              <a:t> </a:t>
            </a:r>
            <a:r>
              <a:rPr lang="en-US" sz="1600" b="1" dirty="0"/>
              <a:t>= delete</a:t>
            </a:r>
            <a:r>
              <a:rPr lang="en-US" sz="1600" dirty="0"/>
              <a:t>;</a:t>
            </a:r>
            <a:endParaRPr lang="cs-CZ" sz="1600" dirty="0"/>
          </a:p>
          <a:p>
            <a:r>
              <a:rPr lang="cs-CZ" sz="1600" dirty="0"/>
              <a:t>};</a:t>
            </a:r>
          </a:p>
        </p:txBody>
      </p:sp>
      <p:sp>
        <p:nvSpPr>
          <p:cNvPr id="7" name="Rounded Rectangular Callout 6"/>
          <p:cNvSpPr/>
          <p:nvPr/>
        </p:nvSpPr>
        <p:spPr>
          <a:xfrm>
            <a:off x="6172200" y="4191000"/>
            <a:ext cx="2438400" cy="457200"/>
          </a:xfrm>
          <a:prstGeom prst="wedgeRoundRectCallout">
            <a:avLst>
              <a:gd name="adj1" fmla="val -115312"/>
              <a:gd name="adj2" fmla="val 82515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možné řešení: </a:t>
            </a:r>
            <a:r>
              <a:rPr lang="cs-CZ" sz="1400" b="1" dirty="0">
                <a:solidFill>
                  <a:srgbClr val="C00000"/>
                </a:solidFill>
              </a:rPr>
              <a:t>zakázat</a:t>
            </a:r>
            <a:r>
              <a:rPr lang="en-US" sz="1400" b="1" dirty="0">
                <a:solidFill>
                  <a:srgbClr val="C00000"/>
                </a:solidFill>
              </a:rPr>
              <a:t> !!!</a:t>
            </a:r>
            <a:endParaRPr lang="cs-CZ" sz="1400" b="1" dirty="0">
              <a:ln w="19050">
                <a:noFill/>
              </a:ln>
              <a:solidFill>
                <a:srgbClr val="C00000"/>
              </a:solidFill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6172200" y="4822507"/>
            <a:ext cx="2438400" cy="825282"/>
          </a:xfrm>
          <a:prstGeom prst="wedgeRoundRectCallout">
            <a:avLst>
              <a:gd name="adj1" fmla="val -75859"/>
              <a:gd name="adj2" fmla="val -22562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copy constructor</a:t>
            </a:r>
          </a:p>
          <a:p>
            <a:pPr algn="ctr"/>
            <a:r>
              <a:rPr lang="en-US" sz="1400" dirty="0">
                <a:ln w="19050">
                  <a:noFill/>
                </a:ln>
                <a:solidFill>
                  <a:schemeClr val="tx1"/>
                </a:solidFill>
              </a:rPr>
              <a:t>a operator=</a:t>
            </a:r>
          </a:p>
          <a:p>
            <a:pPr algn="ctr"/>
            <a:r>
              <a:rPr lang="cs-CZ" sz="1400" dirty="0">
                <a:ln w="19050">
                  <a:noFill/>
                </a:ln>
                <a:solidFill>
                  <a:schemeClr val="tx1"/>
                </a:solidFill>
              </a:rPr>
              <a:t>by se měly chovat stejně</a:t>
            </a:r>
            <a:endParaRPr lang="cs-CZ" sz="1400" dirty="0">
              <a:ln w="19050">
                <a:noFill/>
              </a:ln>
              <a:solidFill>
                <a:srgbClr val="C00000"/>
              </a:solidFill>
            </a:endParaRPr>
          </a:p>
        </p:txBody>
      </p:sp>
      <p:sp>
        <p:nvSpPr>
          <p:cNvPr id="11" name="Rounded Rectangular Callout 10"/>
          <p:cNvSpPr/>
          <p:nvPr/>
        </p:nvSpPr>
        <p:spPr>
          <a:xfrm>
            <a:off x="3733800" y="5943600"/>
            <a:ext cx="1981200" cy="575334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p</a:t>
            </a:r>
            <a:r>
              <a:rPr lang="cs-CZ" sz="1400" dirty="0">
                <a:solidFill>
                  <a:schemeClr val="tx1"/>
                </a:solidFill>
              </a:rPr>
              <a:t>řed C++11: private: operator=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2147573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PDS - </a:t>
            </a:r>
            <a:r>
              <a:rPr lang="en-US" dirty="0"/>
              <a:t>p</a:t>
            </a:r>
            <a:r>
              <a:rPr lang="cs-CZ" dirty="0"/>
              <a:t>řiřazení 2: operator</a:t>
            </a:r>
            <a:r>
              <a:rPr lang="en-US" dirty="0"/>
              <a:t>=</a:t>
            </a:r>
            <a:endParaRPr lang="cs-CZ" dirty="0"/>
          </a:p>
        </p:txBody>
      </p:sp>
      <p:sp>
        <p:nvSpPr>
          <p:cNvPr id="9" name="TextBox 8"/>
          <p:cNvSpPr txBox="1"/>
          <p:nvPr/>
        </p:nvSpPr>
        <p:spPr>
          <a:xfrm>
            <a:off x="447673" y="1246626"/>
            <a:ext cx="4886327" cy="156966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Seznam&amp; Seznam::operator=(const Seznam&amp; s)</a:t>
            </a:r>
          </a:p>
          <a:p>
            <a:r>
              <a:rPr lang="cs-CZ" sz="1600" dirty="0"/>
              <a:t>{</a:t>
            </a:r>
          </a:p>
          <a:p>
            <a:r>
              <a:rPr lang="cs-CZ" sz="1600" dirty="0"/>
              <a:t>    for(</a:t>
            </a:r>
            <a:r>
              <a:rPr lang="en-US" sz="1600" dirty="0"/>
              <a:t> </a:t>
            </a:r>
            <a:r>
              <a:rPr lang="cs-CZ" sz="1600" b="1" dirty="0"/>
              <a:t>auto</a:t>
            </a:r>
            <a:r>
              <a:rPr lang="en-US" sz="1600" b="1" dirty="0"/>
              <a:t>&amp;</a:t>
            </a:r>
            <a:r>
              <a:rPr lang="cs-CZ" sz="1600" b="1" dirty="0"/>
              <a:t>&amp; x </a:t>
            </a:r>
            <a:r>
              <a:rPr lang="cs-CZ" sz="1600" dirty="0"/>
              <a:t>: s.pole)</a:t>
            </a:r>
          </a:p>
          <a:p>
            <a:r>
              <a:rPr lang="cs-CZ" sz="1600" dirty="0"/>
              <a:t>        pole.push_back( </a:t>
            </a:r>
            <a:r>
              <a:rPr lang="cs-CZ" sz="1600" b="1" dirty="0"/>
              <a:t>x</a:t>
            </a:r>
            <a:r>
              <a:rPr lang="cs-CZ" sz="1600" dirty="0"/>
              <a:t>);</a:t>
            </a:r>
          </a:p>
          <a:p>
            <a:r>
              <a:rPr lang="cs-CZ" sz="1600" dirty="0"/>
              <a:t>    return *this;</a:t>
            </a:r>
          </a:p>
          <a:p>
            <a:r>
              <a:rPr lang="cs-CZ" sz="1600" dirty="0"/>
              <a:t>}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6400800" y="1866900"/>
            <a:ext cx="1981200" cy="575334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řešení</a:t>
            </a:r>
            <a:r>
              <a:rPr lang="en-US" sz="1400" dirty="0">
                <a:solidFill>
                  <a:schemeClr val="tx1"/>
                </a:solidFill>
              </a:rPr>
              <a:t>?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0939909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PDS - </a:t>
            </a:r>
            <a:r>
              <a:rPr lang="en-US" dirty="0"/>
              <a:t>p</a:t>
            </a:r>
            <a:r>
              <a:rPr lang="cs-CZ" dirty="0"/>
              <a:t>řiřazení 2: operator</a:t>
            </a:r>
            <a:r>
              <a:rPr lang="en-US" dirty="0"/>
              <a:t>=</a:t>
            </a:r>
            <a:endParaRPr lang="cs-CZ" dirty="0"/>
          </a:p>
        </p:txBody>
      </p:sp>
      <p:sp>
        <p:nvSpPr>
          <p:cNvPr id="9" name="TextBox 8"/>
          <p:cNvSpPr txBox="1"/>
          <p:nvPr/>
        </p:nvSpPr>
        <p:spPr>
          <a:xfrm>
            <a:off x="447673" y="1246626"/>
            <a:ext cx="4886327" cy="156966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Seznam&amp; Seznam::operator=(const Seznam&amp; s)</a:t>
            </a:r>
          </a:p>
          <a:p>
            <a:r>
              <a:rPr lang="cs-CZ" sz="1600" dirty="0"/>
              <a:t>{</a:t>
            </a:r>
          </a:p>
          <a:p>
            <a:r>
              <a:rPr lang="cs-CZ" sz="1600" dirty="0"/>
              <a:t>    for(</a:t>
            </a:r>
            <a:r>
              <a:rPr lang="en-US" sz="1600" dirty="0"/>
              <a:t> </a:t>
            </a:r>
            <a:r>
              <a:rPr lang="cs-CZ" sz="1600" b="1" dirty="0"/>
              <a:t>auto</a:t>
            </a:r>
            <a:r>
              <a:rPr lang="en-US" sz="1600" b="1" dirty="0"/>
              <a:t>&amp;</a:t>
            </a:r>
            <a:r>
              <a:rPr lang="cs-CZ" sz="1600" b="1" dirty="0"/>
              <a:t>&amp; x </a:t>
            </a:r>
            <a:r>
              <a:rPr lang="cs-CZ" sz="1600" dirty="0"/>
              <a:t>: s.pole)</a:t>
            </a:r>
          </a:p>
          <a:p>
            <a:r>
              <a:rPr lang="cs-CZ" sz="1600" dirty="0"/>
              <a:t>        pole.push_back( </a:t>
            </a:r>
            <a:r>
              <a:rPr lang="cs-CZ" sz="1600" b="1" dirty="0"/>
              <a:t>x</a:t>
            </a:r>
            <a:r>
              <a:rPr lang="cs-CZ" sz="1600" dirty="0"/>
              <a:t>);</a:t>
            </a:r>
          </a:p>
          <a:p>
            <a:r>
              <a:rPr lang="cs-CZ" sz="1600" dirty="0"/>
              <a:t>    return *this;</a:t>
            </a:r>
          </a:p>
          <a:p>
            <a:r>
              <a:rPr lang="cs-CZ" sz="1600" dirty="0"/>
              <a:t>}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6400800" y="1866900"/>
            <a:ext cx="1981200" cy="575334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řešení</a:t>
            </a:r>
            <a:r>
              <a:rPr lang="en-US" sz="1400" dirty="0">
                <a:solidFill>
                  <a:schemeClr val="tx1"/>
                </a:solidFill>
              </a:rPr>
              <a:t>?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5" name="Rounded Rectangular Callout 4"/>
          <p:cNvSpPr/>
          <p:nvPr/>
        </p:nvSpPr>
        <p:spPr>
          <a:xfrm>
            <a:off x="447673" y="3352800"/>
            <a:ext cx="6705600" cy="685800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compiler error:</a:t>
            </a:r>
          </a:p>
          <a:p>
            <a:pPr algn="ctr"/>
            <a:r>
              <a:rPr lang="en-US" sz="1400" dirty="0">
                <a:ln w="19050">
                  <a:noFill/>
                </a:ln>
                <a:solidFill>
                  <a:schemeClr val="tx1"/>
                </a:solidFill>
              </a:rPr>
              <a:t>XXXX </a:t>
            </a:r>
            <a:r>
              <a:rPr lang="en-US" sz="1400" dirty="0" err="1">
                <a:ln w="19050">
                  <a:noFill/>
                </a:ln>
                <a:solidFill>
                  <a:schemeClr val="tx1"/>
                </a:solidFill>
              </a:rPr>
              <a:t>unique_ptr</a:t>
            </a:r>
            <a:r>
              <a:rPr lang="en-US" sz="1400" dirty="0">
                <a:ln w="19050">
                  <a:noFill/>
                </a:ln>
                <a:solidFill>
                  <a:schemeClr val="tx1"/>
                </a:solidFill>
              </a:rPr>
              <a:t> XXX attempting to reference a deleted function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938078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PDS - </a:t>
            </a:r>
            <a:r>
              <a:rPr lang="en-US" dirty="0"/>
              <a:t>p</a:t>
            </a:r>
            <a:r>
              <a:rPr lang="cs-CZ" dirty="0"/>
              <a:t>řiřazení 3: </a:t>
            </a:r>
            <a:r>
              <a:rPr lang="en-US" dirty="0" err="1"/>
              <a:t>make_unique</a:t>
            </a:r>
            <a:endParaRPr lang="cs-CZ" dirty="0"/>
          </a:p>
        </p:txBody>
      </p:sp>
      <p:sp>
        <p:nvSpPr>
          <p:cNvPr id="9" name="TextBox 8"/>
          <p:cNvSpPr txBox="1"/>
          <p:nvPr/>
        </p:nvSpPr>
        <p:spPr>
          <a:xfrm>
            <a:off x="447673" y="1246626"/>
            <a:ext cx="4886327" cy="156966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Seznam&amp; Seznam::operator=(const Seznam&amp; s)</a:t>
            </a:r>
          </a:p>
          <a:p>
            <a:r>
              <a:rPr lang="cs-CZ" sz="1600" dirty="0"/>
              <a:t>{</a:t>
            </a:r>
          </a:p>
          <a:p>
            <a:r>
              <a:rPr lang="cs-CZ" sz="1600" dirty="0"/>
              <a:t>    for(</a:t>
            </a:r>
            <a:r>
              <a:rPr lang="en-US" sz="1600" dirty="0"/>
              <a:t> </a:t>
            </a:r>
            <a:r>
              <a:rPr lang="cs-CZ" sz="1600" dirty="0"/>
              <a:t>auto</a:t>
            </a:r>
            <a:r>
              <a:rPr lang="en-US" sz="1600" dirty="0"/>
              <a:t>&amp;</a:t>
            </a:r>
            <a:r>
              <a:rPr lang="cs-CZ" sz="1600" dirty="0"/>
              <a:t>&amp; x : s.pole)</a:t>
            </a:r>
          </a:p>
          <a:p>
            <a:r>
              <a:rPr lang="cs-CZ" sz="1600" dirty="0"/>
              <a:t>        pole.push_back( </a:t>
            </a:r>
            <a:r>
              <a:rPr lang="cs-CZ" sz="1600" b="1" dirty="0"/>
              <a:t>make</a:t>
            </a:r>
            <a:r>
              <a:rPr lang="en-US" sz="1600" b="1" dirty="0"/>
              <a:t>_</a:t>
            </a:r>
            <a:r>
              <a:rPr lang="cs-CZ" sz="1600" b="1" dirty="0"/>
              <a:t>unique</a:t>
            </a:r>
            <a:r>
              <a:rPr lang="en-US" sz="1600" dirty="0"/>
              <a:t>&lt;...&gt;( *</a:t>
            </a:r>
            <a:r>
              <a:rPr lang="cs-CZ" sz="1600" dirty="0"/>
              <a:t>x</a:t>
            </a:r>
            <a:r>
              <a:rPr lang="en-US" sz="1600" dirty="0"/>
              <a:t>)</a:t>
            </a:r>
            <a:r>
              <a:rPr lang="cs-CZ" sz="1600" dirty="0"/>
              <a:t>);</a:t>
            </a:r>
          </a:p>
          <a:p>
            <a:r>
              <a:rPr lang="cs-CZ" sz="1600" dirty="0"/>
              <a:t>    return *this;</a:t>
            </a:r>
          </a:p>
          <a:p>
            <a:r>
              <a:rPr lang="cs-CZ" sz="1600" dirty="0"/>
              <a:t>}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6400800" y="1866900"/>
            <a:ext cx="1981200" cy="575334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řešení</a:t>
            </a:r>
            <a:r>
              <a:rPr lang="en-US" sz="1400" dirty="0">
                <a:solidFill>
                  <a:schemeClr val="tx1"/>
                </a:solidFill>
              </a:rPr>
              <a:t>?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67200" y="4572000"/>
            <a:ext cx="4495800" cy="156966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int main() {</a:t>
            </a:r>
          </a:p>
          <a:p>
            <a:r>
              <a:rPr lang="cs-CZ" sz="1600" dirty="0"/>
              <a:t>    Seznam s;</a:t>
            </a:r>
          </a:p>
          <a:p>
            <a:r>
              <a:rPr lang="cs-CZ" sz="1600" dirty="0"/>
              <a:t>    s.add( </a:t>
            </a:r>
            <a:r>
              <a:rPr lang="en-US" sz="1600" b="1" dirty="0" err="1"/>
              <a:t>make_unique</a:t>
            </a:r>
            <a:r>
              <a:rPr lang="cs-CZ" sz="1600" dirty="0"/>
              <a:t>&lt;IntVal&gt;</a:t>
            </a:r>
            <a:r>
              <a:rPr lang="en-US" sz="1600" dirty="0"/>
              <a:t>(</a:t>
            </a:r>
            <a:r>
              <a:rPr lang="cs-CZ" sz="1600" dirty="0"/>
              <a:t>123</a:t>
            </a:r>
            <a:r>
              <a:rPr lang="en-US" sz="1600" dirty="0"/>
              <a:t>)</a:t>
            </a:r>
            <a:r>
              <a:rPr lang="cs-CZ" sz="1600" dirty="0"/>
              <a:t>);</a:t>
            </a:r>
          </a:p>
          <a:p>
            <a:r>
              <a:rPr lang="cs-CZ" sz="1600" dirty="0"/>
              <a:t>    s.add( </a:t>
            </a:r>
            <a:r>
              <a:rPr lang="en-US" sz="1600" b="1" dirty="0" err="1"/>
              <a:t>make_unique</a:t>
            </a:r>
            <a:r>
              <a:rPr lang="cs-CZ" sz="1600" dirty="0"/>
              <a:t>&lt;StringVal&gt;</a:t>
            </a:r>
            <a:r>
              <a:rPr lang="en-US" sz="1600" dirty="0"/>
              <a:t>(</a:t>
            </a:r>
            <a:r>
              <a:rPr lang="cs-CZ" sz="1600" dirty="0"/>
              <a:t>"</a:t>
            </a:r>
            <a:r>
              <a:rPr lang="en-US" sz="1600" dirty="0" err="1"/>
              <a:t>abc</a:t>
            </a:r>
            <a:r>
              <a:rPr lang="cs-CZ" sz="1600" dirty="0"/>
              <a:t>"</a:t>
            </a:r>
            <a:r>
              <a:rPr lang="en-US" sz="1600" dirty="0"/>
              <a:t>)</a:t>
            </a:r>
            <a:r>
              <a:rPr lang="cs-CZ" sz="1600" dirty="0"/>
              <a:t>);</a:t>
            </a:r>
          </a:p>
          <a:p>
            <a:r>
              <a:rPr lang="cs-CZ" sz="1600" dirty="0"/>
              <a:t>    s.print();</a:t>
            </a:r>
          </a:p>
          <a:p>
            <a:r>
              <a:rPr lang="cs-CZ" sz="1600" dirty="0"/>
              <a:t>}</a:t>
            </a:r>
          </a:p>
        </p:txBody>
      </p:sp>
      <p:sp>
        <p:nvSpPr>
          <p:cNvPr id="7" name="Rounded Rectangular Callout 6"/>
          <p:cNvSpPr/>
          <p:nvPr/>
        </p:nvSpPr>
        <p:spPr>
          <a:xfrm>
            <a:off x="5943600" y="3581400"/>
            <a:ext cx="1981200" cy="575334"/>
          </a:xfrm>
          <a:prstGeom prst="wedgeRoundRectCallout">
            <a:avLst>
              <a:gd name="adj1" fmla="val -44939"/>
              <a:gd name="adj2" fmla="val 215343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motivace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447673" y="3362325"/>
            <a:ext cx="2743200" cy="685800"/>
          </a:xfrm>
          <a:prstGeom prst="wedgeRoundRectCallout">
            <a:avLst>
              <a:gd name="adj1" fmla="val 53512"/>
              <a:gd name="adj2" fmla="val -202436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nechci kopírovat ukazatel</a:t>
            </a:r>
          </a:p>
          <a:p>
            <a:pPr algn="ctr"/>
            <a:r>
              <a:rPr lang="cs-CZ" sz="1400" dirty="0">
                <a:ln w="19050">
                  <a:noFill/>
                </a:ln>
                <a:solidFill>
                  <a:schemeClr val="tx1"/>
                </a:solidFill>
              </a:rPr>
              <a:t>chci vytvořit </a:t>
            </a:r>
            <a:r>
              <a:rPr lang="cs-CZ" sz="1400" b="1" dirty="0">
                <a:ln w="19050">
                  <a:noFill/>
                </a:ln>
                <a:solidFill>
                  <a:schemeClr val="tx1"/>
                </a:solidFill>
              </a:rPr>
              <a:t>nový</a:t>
            </a:r>
            <a:r>
              <a:rPr lang="cs-CZ" sz="1400" dirty="0">
                <a:ln w="19050">
                  <a:noFill/>
                </a:ln>
                <a:solidFill>
                  <a:schemeClr val="tx1"/>
                </a:solidFill>
              </a:rPr>
              <a:t> objekt</a:t>
            </a:r>
          </a:p>
        </p:txBody>
      </p:sp>
    </p:spTree>
    <p:extLst>
      <p:ext uri="{BB962C8B-B14F-4D97-AF65-F5344CB8AC3E}">
        <p14:creationId xmlns:p14="http://schemas.microsoft.com/office/powerpoint/2010/main" val="3329599414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PDS - </a:t>
            </a:r>
            <a:r>
              <a:rPr lang="en-US" dirty="0"/>
              <a:t>p</a:t>
            </a:r>
            <a:r>
              <a:rPr lang="cs-CZ" dirty="0"/>
              <a:t>řiřazení 3: </a:t>
            </a:r>
            <a:r>
              <a:rPr lang="en-US" dirty="0" err="1"/>
              <a:t>make_unique</a:t>
            </a:r>
            <a:endParaRPr lang="cs-CZ" dirty="0"/>
          </a:p>
        </p:txBody>
      </p:sp>
      <p:sp>
        <p:nvSpPr>
          <p:cNvPr id="9" name="TextBox 8"/>
          <p:cNvSpPr txBox="1"/>
          <p:nvPr/>
        </p:nvSpPr>
        <p:spPr>
          <a:xfrm>
            <a:off x="447673" y="1246626"/>
            <a:ext cx="4886327" cy="1754326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Seznam&amp; Seznam::operator=(const Seznam&amp; s)</a:t>
            </a:r>
          </a:p>
          <a:p>
            <a:r>
              <a:rPr lang="cs-CZ" sz="1600" dirty="0"/>
              <a:t>{</a:t>
            </a:r>
          </a:p>
          <a:p>
            <a:r>
              <a:rPr lang="cs-CZ" sz="1600" dirty="0"/>
              <a:t>    for(</a:t>
            </a:r>
            <a:r>
              <a:rPr lang="en-US" sz="1600" dirty="0"/>
              <a:t> </a:t>
            </a:r>
            <a:r>
              <a:rPr lang="cs-CZ" sz="1600" dirty="0"/>
              <a:t>auto</a:t>
            </a:r>
            <a:r>
              <a:rPr lang="en-US" sz="1600" dirty="0"/>
              <a:t>&amp;</a:t>
            </a:r>
            <a:r>
              <a:rPr lang="cs-CZ" sz="1600" dirty="0"/>
              <a:t>&amp; x : s.pole)</a:t>
            </a:r>
          </a:p>
          <a:p>
            <a:r>
              <a:rPr lang="cs-CZ" sz="1600" dirty="0"/>
              <a:t>        pole.push_back( </a:t>
            </a:r>
            <a:r>
              <a:rPr lang="cs-CZ" sz="1600" b="1" dirty="0"/>
              <a:t>make</a:t>
            </a:r>
            <a:r>
              <a:rPr lang="en-US" sz="1600" b="1" dirty="0"/>
              <a:t>_</a:t>
            </a:r>
            <a:r>
              <a:rPr lang="cs-CZ" sz="1600" b="1" dirty="0"/>
              <a:t>unique</a:t>
            </a:r>
            <a:r>
              <a:rPr lang="en-US" sz="1600" dirty="0"/>
              <a:t>&lt;</a:t>
            </a:r>
            <a:r>
              <a:rPr lang="en-US" sz="2800" b="1" dirty="0">
                <a:solidFill>
                  <a:srgbClr val="FF0000"/>
                </a:solidFill>
              </a:rPr>
              <a:t>?</a:t>
            </a:r>
            <a:r>
              <a:rPr lang="en-US" sz="1600" dirty="0"/>
              <a:t>&gt;( *x)</a:t>
            </a:r>
            <a:r>
              <a:rPr lang="cs-CZ" sz="1600" dirty="0"/>
              <a:t>);</a:t>
            </a:r>
          </a:p>
          <a:p>
            <a:r>
              <a:rPr lang="cs-CZ" sz="1600" dirty="0"/>
              <a:t>    return *this;</a:t>
            </a:r>
          </a:p>
          <a:p>
            <a:r>
              <a:rPr lang="cs-CZ" sz="1600" dirty="0"/>
              <a:t>}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6400800" y="1866900"/>
            <a:ext cx="1981200" cy="575334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řešení</a:t>
            </a:r>
            <a:r>
              <a:rPr lang="en-US" sz="1400" dirty="0">
                <a:solidFill>
                  <a:schemeClr val="tx1"/>
                </a:solidFill>
              </a:rPr>
              <a:t>?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5" name="Rounded Rectangular Callout 4"/>
          <p:cNvSpPr/>
          <p:nvPr/>
        </p:nvSpPr>
        <p:spPr>
          <a:xfrm>
            <a:off x="447673" y="3352800"/>
            <a:ext cx="6705600" cy="685800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jak</a:t>
            </a:r>
            <a:r>
              <a:rPr lang="cs-CZ" sz="1400" dirty="0">
                <a:solidFill>
                  <a:schemeClr val="tx1"/>
                </a:solidFill>
              </a:rPr>
              <a:t>ý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typ</a:t>
            </a:r>
            <a:r>
              <a:rPr lang="cs-CZ" sz="1400" dirty="0">
                <a:solidFill>
                  <a:schemeClr val="tx1"/>
                </a:solidFill>
              </a:rPr>
              <a:t> použít?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01704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V</a:t>
            </a:r>
            <a:r>
              <a:rPr lang="cs-CZ" dirty="0"/>
              <a:t>ýpis parametrů	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9080" y="997902"/>
            <a:ext cx="4419600" cy="5562600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#</a:t>
            </a:r>
            <a:r>
              <a:rPr lang="cs-CZ" sz="1400" dirty="0"/>
              <a:t>include </a:t>
            </a:r>
            <a:r>
              <a:rPr lang="en-US" sz="1400" dirty="0"/>
              <a:t>&lt;</a:t>
            </a:r>
            <a:r>
              <a:rPr lang="en-US" sz="1400" dirty="0" err="1"/>
              <a:t>iostream</a:t>
            </a:r>
            <a:r>
              <a:rPr lang="en-US" sz="1400" dirty="0"/>
              <a:t>&gt;</a:t>
            </a:r>
          </a:p>
          <a:p>
            <a:r>
              <a:rPr lang="en-US" sz="1400" dirty="0"/>
              <a:t>#</a:t>
            </a:r>
            <a:r>
              <a:rPr lang="cs-CZ" sz="1400" dirty="0"/>
              <a:t>include </a:t>
            </a:r>
            <a:r>
              <a:rPr lang="en-US" sz="1400" dirty="0"/>
              <a:t>&lt;string&gt;</a:t>
            </a:r>
          </a:p>
          <a:p>
            <a:r>
              <a:rPr lang="en-US" sz="1400" dirty="0"/>
              <a:t>#</a:t>
            </a:r>
            <a:r>
              <a:rPr lang="cs-CZ" sz="1400" dirty="0"/>
              <a:t>include </a:t>
            </a:r>
            <a:r>
              <a:rPr lang="en-US" sz="1400" dirty="0"/>
              <a:t>&lt;vector&gt;</a:t>
            </a:r>
          </a:p>
          <a:p>
            <a:endParaRPr lang="en-US" sz="1400" dirty="0"/>
          </a:p>
          <a:p>
            <a:r>
              <a:rPr lang="en-US" sz="1400" dirty="0"/>
              <a:t>using namespace std;</a:t>
            </a:r>
          </a:p>
          <a:p>
            <a:endParaRPr lang="en-US" sz="1400" dirty="0"/>
          </a:p>
          <a:p>
            <a:r>
              <a:rPr lang="en-US" sz="1400" dirty="0"/>
              <a:t>void </a:t>
            </a:r>
            <a:r>
              <a:rPr lang="en-US" sz="1400" b="1" dirty="0" err="1"/>
              <a:t>vypis</a:t>
            </a:r>
            <a:r>
              <a:rPr lang="en-US" sz="1400" dirty="0"/>
              <a:t>( </a:t>
            </a:r>
            <a:r>
              <a:rPr lang="en-US" sz="1400" dirty="0" err="1"/>
              <a:t>const</a:t>
            </a:r>
            <a:r>
              <a:rPr lang="en-US" sz="1400" dirty="0"/>
              <a:t> vector&lt;string&gt;&amp; a)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/>
              <a:t> </a:t>
            </a:r>
            <a:r>
              <a:rPr lang="cs-CZ" sz="1400" dirty="0"/>
              <a:t> </a:t>
            </a:r>
            <a:r>
              <a:rPr lang="en-US" sz="1400" dirty="0"/>
              <a:t>for( </a:t>
            </a:r>
            <a:r>
              <a:rPr lang="en-US" sz="1400" dirty="0" err="1"/>
              <a:t>int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 = 0; </a:t>
            </a:r>
            <a:r>
              <a:rPr lang="en-US" sz="1400" dirty="0" err="1"/>
              <a:t>i</a:t>
            </a:r>
            <a:r>
              <a:rPr lang="en-US" sz="1400" dirty="0"/>
              <a:t> &lt; </a:t>
            </a:r>
            <a:r>
              <a:rPr lang="cs-CZ" sz="1400" dirty="0"/>
              <a:t>a.size()</a:t>
            </a:r>
            <a:r>
              <a:rPr lang="en-US" sz="1400" dirty="0"/>
              <a:t>; ++</a:t>
            </a:r>
            <a:r>
              <a:rPr lang="en-US" sz="1400" dirty="0" err="1"/>
              <a:t>i</a:t>
            </a:r>
            <a:r>
              <a:rPr lang="en-US" sz="1400" dirty="0"/>
              <a:t>) {</a:t>
            </a:r>
          </a:p>
          <a:p>
            <a:r>
              <a:rPr lang="en-US" sz="1400" dirty="0"/>
              <a:t>    </a:t>
            </a:r>
            <a:r>
              <a:rPr lang="en-US" sz="1400" dirty="0" err="1"/>
              <a:t>cout</a:t>
            </a:r>
            <a:r>
              <a:rPr lang="en-US" sz="1400" dirty="0"/>
              <a:t> &lt;&lt; "[" &lt;&lt; a[ </a:t>
            </a:r>
            <a:r>
              <a:rPr lang="en-US" sz="1400" dirty="0" err="1"/>
              <a:t>i</a:t>
            </a:r>
            <a:r>
              <a:rPr lang="en-US" sz="1400" dirty="0"/>
              <a:t>] &lt;&lt; "]";</a:t>
            </a:r>
          </a:p>
          <a:p>
            <a:r>
              <a:rPr lang="en-US" sz="1400" dirty="0"/>
              <a:t>  }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cout</a:t>
            </a:r>
            <a:r>
              <a:rPr lang="en-US" sz="1400" dirty="0"/>
              <a:t> &lt;&lt; </a:t>
            </a:r>
            <a:r>
              <a:rPr lang="en-US" sz="1400" dirty="0" err="1"/>
              <a:t>endl</a:t>
            </a:r>
            <a:r>
              <a:rPr lang="en-US" sz="1400" dirty="0"/>
              <a:t>;</a:t>
            </a:r>
          </a:p>
          <a:p>
            <a:r>
              <a:rPr lang="en-US" sz="1400" dirty="0"/>
              <a:t>}</a:t>
            </a:r>
          </a:p>
          <a:p>
            <a:endParaRPr lang="cs-CZ" sz="1400" dirty="0"/>
          </a:p>
          <a:p>
            <a:r>
              <a:rPr lang="cs-CZ" sz="1400" dirty="0"/>
              <a:t>int main( int argc, char ** argv)</a:t>
            </a:r>
          </a:p>
          <a:p>
            <a:r>
              <a:rPr lang="cs-CZ" sz="1400" dirty="0"/>
              <a:t>{</a:t>
            </a:r>
          </a:p>
          <a:p>
            <a:r>
              <a:rPr lang="cs-CZ" sz="1400" dirty="0"/>
              <a:t>  vector&lt;string&gt; arg( argv, argv+argc);</a:t>
            </a:r>
          </a:p>
          <a:p>
            <a:r>
              <a:rPr lang="cs-CZ" sz="1400" dirty="0"/>
              <a:t>  if ( arg.size() </a:t>
            </a:r>
            <a:r>
              <a:rPr lang="en-US" sz="1400" dirty="0"/>
              <a:t>&lt; 2</a:t>
            </a:r>
            <a:r>
              <a:rPr lang="cs-CZ" sz="1400" dirty="0"/>
              <a:t>)  {</a:t>
            </a:r>
          </a:p>
          <a:p>
            <a:r>
              <a:rPr lang="cs-CZ" sz="1400" dirty="0"/>
              <a:t>    cout &lt;&lt; "Usage: </a:t>
            </a:r>
            <a:r>
              <a:rPr lang="en-US" sz="1400" dirty="0" err="1"/>
              <a:t>myprg</a:t>
            </a:r>
            <a:r>
              <a:rPr lang="cs-CZ" sz="1400" dirty="0"/>
              <a:t> </a:t>
            </a:r>
            <a:r>
              <a:rPr lang="en-US" sz="1400" dirty="0"/>
              <a:t>parameters</a:t>
            </a:r>
            <a:r>
              <a:rPr lang="cs-CZ" sz="1400" dirty="0"/>
              <a:t>"</a:t>
            </a:r>
            <a:r>
              <a:rPr lang="en-US" sz="1400" dirty="0"/>
              <a:t> </a:t>
            </a:r>
            <a:r>
              <a:rPr lang="cs-CZ" sz="1400" dirty="0"/>
              <a:t>&lt;&lt; endl;</a:t>
            </a:r>
          </a:p>
          <a:p>
            <a:r>
              <a:rPr lang="cs-CZ" sz="1400" dirty="0"/>
              <a:t>    return </a:t>
            </a:r>
            <a:r>
              <a:rPr lang="en-US" sz="1400" dirty="0"/>
              <a:t>8</a:t>
            </a:r>
            <a:r>
              <a:rPr lang="cs-CZ" sz="1400" dirty="0"/>
              <a:t>;</a:t>
            </a:r>
          </a:p>
          <a:p>
            <a:r>
              <a:rPr lang="cs-CZ" sz="1400" dirty="0"/>
              <a:t>  }</a:t>
            </a:r>
          </a:p>
          <a:p>
            <a:endParaRPr lang="en-US" sz="1400" dirty="0"/>
          </a:p>
          <a:p>
            <a:r>
              <a:rPr lang="en-US" sz="1400" dirty="0"/>
              <a:t>  </a:t>
            </a:r>
            <a:r>
              <a:rPr lang="en-US" sz="1400" b="1" dirty="0" err="1"/>
              <a:t>vypis</a:t>
            </a:r>
            <a:r>
              <a:rPr lang="en-US" sz="1400" dirty="0"/>
              <a:t>( </a:t>
            </a:r>
            <a:r>
              <a:rPr lang="en-US" sz="1400" dirty="0" err="1"/>
              <a:t>arg</a:t>
            </a:r>
            <a:r>
              <a:rPr lang="en-US" sz="1400" dirty="0"/>
              <a:t>);</a:t>
            </a:r>
            <a:r>
              <a:rPr lang="cs-CZ" sz="1400" dirty="0"/>
              <a:t> </a:t>
            </a:r>
            <a:endParaRPr lang="en-US" sz="1400" dirty="0"/>
          </a:p>
          <a:p>
            <a:r>
              <a:rPr lang="en-US" sz="1400" dirty="0"/>
              <a:t>  </a:t>
            </a:r>
            <a:r>
              <a:rPr lang="cs-CZ" sz="1400" dirty="0"/>
              <a:t>return 0; </a:t>
            </a:r>
          </a:p>
          <a:p>
            <a:r>
              <a:rPr lang="cs-CZ" sz="1400" dirty="0"/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10200" y="2667000"/>
            <a:ext cx="3048000" cy="307777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1400" dirty="0"/>
              <a:t>... </a:t>
            </a:r>
            <a:r>
              <a:rPr lang="en-US" sz="1400" dirty="0" err="1"/>
              <a:t>si</a:t>
            </a:r>
            <a:r>
              <a:rPr lang="en-US" sz="1400" dirty="0"/>
              <a:t> </a:t>
            </a:r>
            <a:r>
              <a:rPr lang="en-US" sz="1400" dirty="0" err="1"/>
              <a:t>naprogramujte</a:t>
            </a:r>
            <a:r>
              <a:rPr lang="en-US" sz="1400" dirty="0"/>
              <a:t> </a:t>
            </a:r>
            <a:r>
              <a:rPr lang="en-US" sz="1400" dirty="0" err="1"/>
              <a:t>sami</a:t>
            </a:r>
            <a:endParaRPr lang="cs-CZ" sz="1400" dirty="0"/>
          </a:p>
        </p:txBody>
      </p:sp>
      <p:sp>
        <p:nvSpPr>
          <p:cNvPr id="5" name="Rounded Rectangular Callout 4"/>
          <p:cNvSpPr/>
          <p:nvPr/>
        </p:nvSpPr>
        <p:spPr>
          <a:xfrm>
            <a:off x="5410200" y="1826587"/>
            <a:ext cx="3048000" cy="609600"/>
          </a:xfrm>
          <a:prstGeom prst="wedgeRoundRectCallout">
            <a:avLst>
              <a:gd name="adj1" fmla="val -50028"/>
              <a:gd name="adj2" fmla="val 8753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vyp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sat násobilku </a:t>
            </a:r>
            <a:r>
              <a:rPr lang="cs-CZ" sz="1400" b="1" dirty="0">
                <a:solidFill>
                  <a:schemeClr val="accent2">
                    <a:lumMod val="50000"/>
                  </a:schemeClr>
                </a:solidFill>
              </a:rPr>
              <a:t>všech</a:t>
            </a: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 čísel</a:t>
            </a:r>
            <a:br>
              <a:rPr lang="cs-CZ" sz="14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z parametrů příkazové řádky</a:t>
            </a:r>
          </a:p>
        </p:txBody>
      </p:sp>
      <p:sp>
        <p:nvSpPr>
          <p:cNvPr id="8" name="Rounded Rectangular Callout 7"/>
          <p:cNvSpPr/>
          <p:nvPr/>
        </p:nvSpPr>
        <p:spPr>
          <a:xfrm>
            <a:off x="5562600" y="5715000"/>
            <a:ext cx="2514600" cy="457200"/>
          </a:xfrm>
          <a:prstGeom prst="wedgeRoundRectCallout">
            <a:avLst>
              <a:gd name="adj1" fmla="val -50028"/>
              <a:gd name="adj2" fmla="val 8753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int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accent2">
                    <a:lumMod val="50000"/>
                  </a:schemeClr>
                </a:solidFill>
              </a:rPr>
              <a:t>stoi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( </a:t>
            </a:r>
            <a:r>
              <a:rPr lang="en-US" sz="1400" dirty="0" err="1">
                <a:solidFill>
                  <a:schemeClr val="accent2">
                    <a:lumMod val="50000"/>
                  </a:schemeClr>
                </a:solidFill>
              </a:rPr>
              <a:t>const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 string&amp; s);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08552AD-7EBD-40EA-AD7C-5FF0F79B7293}"/>
              </a:ext>
            </a:extLst>
          </p:cNvPr>
          <p:cNvSpPr txBox="1"/>
          <p:nvPr/>
        </p:nvSpPr>
        <p:spPr>
          <a:xfrm>
            <a:off x="5219700" y="3276565"/>
            <a:ext cx="3429000" cy="4616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cs-CZ" sz="2400" dirty="0" err="1"/>
              <a:t>Re</a:t>
            </a:r>
            <a:r>
              <a:rPr lang="cs-CZ" sz="2400" b="1" dirty="0" err="1"/>
              <a:t>CodEx</a:t>
            </a:r>
            <a:r>
              <a:rPr lang="cs-CZ" sz="2400" dirty="0"/>
              <a:t>: „Násobilka“</a:t>
            </a:r>
            <a:endParaRPr lang="en-GB" sz="2400" dirty="0"/>
          </a:p>
        </p:txBody>
      </p:sp>
      <p:sp>
        <p:nvSpPr>
          <p:cNvPr id="9" name="Rounded Rectangular Callout 4">
            <a:extLst>
              <a:ext uri="{FF2B5EF4-FFF2-40B4-BE49-F238E27FC236}">
                <a16:creationId xmlns:a16="http://schemas.microsoft.com/office/drawing/2014/main" id="{7B43F9C7-7742-4158-9C26-4DB3867994CE}"/>
              </a:ext>
            </a:extLst>
          </p:cNvPr>
          <p:cNvSpPr/>
          <p:nvPr/>
        </p:nvSpPr>
        <p:spPr>
          <a:xfrm>
            <a:off x="5410200" y="4040018"/>
            <a:ext cx="3048000" cy="1017836"/>
          </a:xfrm>
          <a:prstGeom prst="wedgeRoundRectCallout">
            <a:avLst>
              <a:gd name="adj1" fmla="val -50028"/>
              <a:gd name="adj2" fmla="val 8753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accent2">
                    <a:lumMod val="50000"/>
                  </a:schemeClr>
                </a:solidFill>
              </a:rPr>
              <a:t>kdo má hotovo, může si s řešením hrát, přidávat nepovinné parametry, pokládat zvídavé dotazy...</a:t>
            </a:r>
          </a:p>
        </p:txBody>
      </p:sp>
      <p:sp>
        <p:nvSpPr>
          <p:cNvPr id="10" name="TextBox 8">
            <a:extLst>
              <a:ext uri="{FF2B5EF4-FFF2-40B4-BE49-F238E27FC236}">
                <a16:creationId xmlns:a16="http://schemas.microsoft.com/office/drawing/2014/main" id="{3D00E9AC-0880-4279-9BDF-DA8F638081E5}"/>
              </a:ext>
            </a:extLst>
          </p:cNvPr>
          <p:cNvSpPr txBox="1"/>
          <p:nvPr/>
        </p:nvSpPr>
        <p:spPr>
          <a:xfrm>
            <a:off x="5295900" y="842912"/>
            <a:ext cx="3048000" cy="738664"/>
          </a:xfrm>
          <a:prstGeom prst="rect">
            <a:avLst/>
          </a:prstGeom>
          <a:solidFill>
            <a:srgbClr val="E7F2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for( auto&amp;&amp; s : a)</a:t>
            </a:r>
            <a:r>
              <a:rPr lang="cs-CZ" sz="1400" dirty="0"/>
              <a:t> {</a:t>
            </a:r>
            <a:endParaRPr lang="en-US" sz="1400" dirty="0"/>
          </a:p>
          <a:p>
            <a:r>
              <a:rPr lang="en-US" sz="1400" dirty="0"/>
              <a:t>    </a:t>
            </a:r>
            <a:r>
              <a:rPr lang="en-US" sz="1400" dirty="0" err="1"/>
              <a:t>cout</a:t>
            </a:r>
            <a:r>
              <a:rPr lang="en-US" sz="1400" dirty="0"/>
              <a:t> &lt;&lt; "[" &lt;&lt; s &lt;&lt; "]";</a:t>
            </a:r>
            <a:endParaRPr lang="cs-CZ" sz="1400" dirty="0"/>
          </a:p>
          <a:p>
            <a:r>
              <a:rPr lang="cs-CZ" sz="1400" dirty="0"/>
              <a:t>}</a:t>
            </a:r>
          </a:p>
        </p:txBody>
      </p:sp>
      <p:sp>
        <p:nvSpPr>
          <p:cNvPr id="11" name="Line 69">
            <a:extLst>
              <a:ext uri="{FF2B5EF4-FFF2-40B4-BE49-F238E27FC236}">
                <a16:creationId xmlns:a16="http://schemas.microsoft.com/office/drawing/2014/main" id="{4BDD751E-D152-40E3-A95A-7259CF7D7CB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76600" y="997902"/>
            <a:ext cx="1943100" cy="1897698"/>
          </a:xfrm>
          <a:prstGeom prst="line">
            <a:avLst/>
          </a:prstGeom>
          <a:noFill/>
          <a:ln w="25400">
            <a:solidFill>
              <a:srgbClr val="0033CC"/>
            </a:solidFill>
            <a:miter lim="800000"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PDS - </a:t>
            </a:r>
            <a:r>
              <a:rPr lang="en-US" dirty="0"/>
              <a:t>p</a:t>
            </a:r>
            <a:r>
              <a:rPr lang="cs-CZ" dirty="0"/>
              <a:t>řiřazení 3: </a:t>
            </a:r>
            <a:r>
              <a:rPr lang="en-US" dirty="0" err="1"/>
              <a:t>make_unique</a:t>
            </a:r>
            <a:endParaRPr lang="cs-CZ" dirty="0"/>
          </a:p>
        </p:txBody>
      </p:sp>
      <p:sp>
        <p:nvSpPr>
          <p:cNvPr id="9" name="TextBox 8"/>
          <p:cNvSpPr txBox="1"/>
          <p:nvPr/>
        </p:nvSpPr>
        <p:spPr>
          <a:xfrm>
            <a:off x="447673" y="1246626"/>
            <a:ext cx="5724527" cy="156966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Seznam&amp; Seznam::operator=(const Seznam&amp; s)</a:t>
            </a:r>
          </a:p>
          <a:p>
            <a:r>
              <a:rPr lang="cs-CZ" sz="1600" dirty="0"/>
              <a:t>{</a:t>
            </a:r>
          </a:p>
          <a:p>
            <a:r>
              <a:rPr lang="cs-CZ" sz="1600" dirty="0"/>
              <a:t>    for(</a:t>
            </a:r>
            <a:r>
              <a:rPr lang="en-US" sz="1600" dirty="0"/>
              <a:t> </a:t>
            </a:r>
            <a:r>
              <a:rPr lang="cs-CZ" sz="1600" dirty="0"/>
              <a:t>auto</a:t>
            </a:r>
            <a:r>
              <a:rPr lang="en-US" sz="1600" dirty="0"/>
              <a:t>&amp;</a:t>
            </a:r>
            <a:r>
              <a:rPr lang="cs-CZ" sz="1600" dirty="0"/>
              <a:t>&amp; x : s.pole)</a:t>
            </a:r>
          </a:p>
          <a:p>
            <a:r>
              <a:rPr lang="cs-CZ" sz="1600" dirty="0"/>
              <a:t>        pole.push_back( make</a:t>
            </a:r>
            <a:r>
              <a:rPr lang="en-US" sz="1600" dirty="0"/>
              <a:t>_</a:t>
            </a:r>
            <a:r>
              <a:rPr lang="cs-CZ" sz="1600" dirty="0"/>
              <a:t>unique</a:t>
            </a:r>
            <a:r>
              <a:rPr lang="en-US" sz="1600" dirty="0"/>
              <a:t>&lt;</a:t>
            </a:r>
            <a:r>
              <a:rPr lang="cs-CZ" sz="1600" b="1" dirty="0"/>
              <a:t>AbstractVal</a:t>
            </a:r>
            <a:r>
              <a:rPr lang="en-US" sz="1600" dirty="0"/>
              <a:t>&gt;( *</a:t>
            </a:r>
            <a:r>
              <a:rPr lang="cs-CZ" sz="1600" dirty="0"/>
              <a:t>x</a:t>
            </a:r>
            <a:r>
              <a:rPr lang="en-US" sz="1600" dirty="0"/>
              <a:t>)</a:t>
            </a:r>
            <a:r>
              <a:rPr lang="cs-CZ" sz="1600" dirty="0"/>
              <a:t>);</a:t>
            </a:r>
          </a:p>
          <a:p>
            <a:r>
              <a:rPr lang="cs-CZ" sz="1600" dirty="0"/>
              <a:t>    return *this;</a:t>
            </a:r>
          </a:p>
          <a:p>
            <a:r>
              <a:rPr lang="cs-CZ" sz="1600" dirty="0"/>
              <a:t>}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6400800" y="1866900"/>
            <a:ext cx="1981200" cy="575334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řešení</a:t>
            </a:r>
            <a:r>
              <a:rPr lang="en-US" sz="1400" dirty="0">
                <a:solidFill>
                  <a:schemeClr val="tx1"/>
                </a:solidFill>
              </a:rPr>
              <a:t>?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447673" y="3352800"/>
            <a:ext cx="6705600" cy="685800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rgbClr val="FF0000"/>
                </a:solidFill>
              </a:rPr>
              <a:t>compiler error: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cannot instantiate abstract class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05512" y="4696361"/>
            <a:ext cx="2771775" cy="1323439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class AbstractVal {</a:t>
            </a:r>
          </a:p>
          <a:p>
            <a:r>
              <a:rPr lang="cs-CZ" sz="1600" dirty="0"/>
              <a:t>public:</a:t>
            </a:r>
          </a:p>
          <a:p>
            <a:r>
              <a:rPr lang="cs-CZ" sz="1600" dirty="0"/>
              <a:t>    ...</a:t>
            </a:r>
          </a:p>
          <a:p>
            <a:r>
              <a:rPr lang="cs-CZ" sz="1600" dirty="0"/>
              <a:t>    virtual void print() </a:t>
            </a:r>
            <a:r>
              <a:rPr lang="cs-CZ" sz="1600" b="1" dirty="0"/>
              <a:t>= 0</a:t>
            </a:r>
            <a:r>
              <a:rPr lang="cs-CZ" sz="1600" dirty="0"/>
              <a:t>;</a:t>
            </a:r>
          </a:p>
          <a:p>
            <a:r>
              <a:rPr lang="cs-CZ" sz="1600" dirty="0"/>
              <a:t>};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108589603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PDS - </a:t>
            </a:r>
            <a:r>
              <a:rPr lang="en-US" dirty="0"/>
              <a:t>p</a:t>
            </a:r>
            <a:r>
              <a:rPr lang="cs-CZ" dirty="0"/>
              <a:t>řiřazení 3: </a:t>
            </a:r>
            <a:r>
              <a:rPr lang="en-US" dirty="0" err="1"/>
              <a:t>make_unique</a:t>
            </a:r>
            <a:endParaRPr lang="cs-CZ" dirty="0"/>
          </a:p>
        </p:txBody>
      </p:sp>
      <p:sp>
        <p:nvSpPr>
          <p:cNvPr id="9" name="TextBox 8"/>
          <p:cNvSpPr txBox="1"/>
          <p:nvPr/>
        </p:nvSpPr>
        <p:spPr>
          <a:xfrm>
            <a:off x="447673" y="1246626"/>
            <a:ext cx="5724527" cy="156966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Seznam&amp; Seznam::operator=(const Seznam&amp; s)</a:t>
            </a:r>
          </a:p>
          <a:p>
            <a:r>
              <a:rPr lang="cs-CZ" sz="1600" dirty="0"/>
              <a:t>{</a:t>
            </a:r>
          </a:p>
          <a:p>
            <a:r>
              <a:rPr lang="cs-CZ" sz="1600" dirty="0"/>
              <a:t>    for(</a:t>
            </a:r>
            <a:r>
              <a:rPr lang="en-US" sz="1600" dirty="0"/>
              <a:t> </a:t>
            </a:r>
            <a:r>
              <a:rPr lang="cs-CZ" sz="1600" dirty="0"/>
              <a:t>auto</a:t>
            </a:r>
            <a:r>
              <a:rPr lang="en-US" sz="1600" dirty="0"/>
              <a:t>&amp;</a:t>
            </a:r>
            <a:r>
              <a:rPr lang="cs-CZ" sz="1600" dirty="0"/>
              <a:t>&amp; x : s.pole)</a:t>
            </a:r>
          </a:p>
          <a:p>
            <a:r>
              <a:rPr lang="cs-CZ" sz="1600" dirty="0"/>
              <a:t>        pole.push_back( make</a:t>
            </a:r>
            <a:r>
              <a:rPr lang="en-US" sz="1600" dirty="0"/>
              <a:t>_</a:t>
            </a:r>
            <a:r>
              <a:rPr lang="cs-CZ" sz="1600" dirty="0"/>
              <a:t>unique</a:t>
            </a:r>
            <a:r>
              <a:rPr lang="en-US" sz="1600" dirty="0"/>
              <a:t>&lt;</a:t>
            </a:r>
            <a:r>
              <a:rPr lang="cs-CZ" sz="1600" b="1" dirty="0"/>
              <a:t>AbstractVal</a:t>
            </a:r>
            <a:r>
              <a:rPr lang="en-US" sz="1600" dirty="0"/>
              <a:t>&gt;( *</a:t>
            </a:r>
            <a:r>
              <a:rPr lang="cs-CZ" sz="1600" dirty="0"/>
              <a:t>x</a:t>
            </a:r>
            <a:r>
              <a:rPr lang="en-US" sz="1600" dirty="0"/>
              <a:t>)</a:t>
            </a:r>
            <a:r>
              <a:rPr lang="cs-CZ" sz="1600" dirty="0"/>
              <a:t>);</a:t>
            </a:r>
          </a:p>
          <a:p>
            <a:r>
              <a:rPr lang="cs-CZ" sz="1600" dirty="0"/>
              <a:t>    return *this;</a:t>
            </a:r>
          </a:p>
          <a:p>
            <a:r>
              <a:rPr lang="cs-CZ" sz="1600" dirty="0"/>
              <a:t>}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6400800" y="1866900"/>
            <a:ext cx="1981200" cy="575334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řešení</a:t>
            </a:r>
            <a:r>
              <a:rPr lang="en-US" sz="1400" dirty="0">
                <a:solidFill>
                  <a:schemeClr val="tx1"/>
                </a:solidFill>
              </a:rPr>
              <a:t>?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447673" y="3352800"/>
            <a:ext cx="6705600" cy="685800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i="1" dirty="0">
                <a:ln w="19050">
                  <a:noFill/>
                </a:ln>
                <a:solidFill>
                  <a:schemeClr val="tx1"/>
                </a:solidFill>
              </a:rPr>
              <a:t>.... </a:t>
            </a:r>
            <a:r>
              <a:rPr lang="en-US" sz="1400" i="1" dirty="0">
                <a:ln w="19050">
                  <a:noFill/>
                </a:ln>
                <a:solidFill>
                  <a:schemeClr val="tx1"/>
                </a:solidFill>
              </a:rPr>
              <a:t>4</a:t>
            </a:r>
            <a:r>
              <a:rPr lang="cs-CZ" sz="1400" i="1" dirty="0">
                <a:ln w="19050">
                  <a:noFill/>
                </a:ln>
                <a:solidFill>
                  <a:schemeClr val="tx1"/>
                </a:solidFill>
              </a:rPr>
              <a:t>:30 v noci, ráno je deadline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05512" y="4696361"/>
            <a:ext cx="2771775" cy="1323439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class AbstractVal {</a:t>
            </a:r>
          </a:p>
          <a:p>
            <a:r>
              <a:rPr lang="cs-CZ" sz="1600" dirty="0"/>
              <a:t>public:</a:t>
            </a:r>
          </a:p>
          <a:p>
            <a:r>
              <a:rPr lang="cs-CZ" sz="1600" dirty="0"/>
              <a:t>    ...</a:t>
            </a:r>
          </a:p>
          <a:p>
            <a:r>
              <a:rPr lang="cs-CZ" sz="1600" dirty="0"/>
              <a:t>    virtual void print()</a:t>
            </a:r>
            <a:r>
              <a:rPr lang="en-US" sz="1600" dirty="0"/>
              <a:t> {}</a:t>
            </a:r>
            <a:endParaRPr lang="cs-CZ" sz="1600" dirty="0"/>
          </a:p>
          <a:p>
            <a:r>
              <a:rPr lang="cs-CZ" sz="1600" dirty="0"/>
              <a:t>};</a:t>
            </a:r>
            <a:endParaRPr lang="en-US" sz="1600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2895600" y="4665333"/>
            <a:ext cx="1981200" cy="744868"/>
          </a:xfrm>
          <a:prstGeom prst="wedgeRoundRectCallout">
            <a:avLst>
              <a:gd name="adj1" fmla="val 114676"/>
              <a:gd name="adj2" fmla="val 76289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tak tu abstraktnost </a:t>
            </a:r>
            <a:r>
              <a:rPr lang="cs-CZ" sz="1400" b="1" dirty="0">
                <a:solidFill>
                  <a:schemeClr val="tx1"/>
                </a:solidFill>
              </a:rPr>
              <a:t>zrušíme</a:t>
            </a:r>
            <a:r>
              <a:rPr lang="en-US" sz="1400" b="1" dirty="0">
                <a:solidFill>
                  <a:schemeClr val="tx1"/>
                </a:solidFill>
              </a:rPr>
              <a:t>!</a:t>
            </a:r>
            <a:endParaRPr lang="cs-CZ" sz="1400" b="1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1" name="Oval 147"/>
          <p:cNvSpPr>
            <a:spLocks noChangeArrowheads="1"/>
          </p:cNvSpPr>
          <p:nvPr/>
        </p:nvSpPr>
        <p:spPr bwMode="auto">
          <a:xfrm>
            <a:off x="7924800" y="5432871"/>
            <a:ext cx="852488" cy="288925"/>
          </a:xfrm>
          <a:prstGeom prst="ellipse">
            <a:avLst/>
          </a:prstGeom>
          <a:solidFill>
            <a:srgbClr val="FF00FF">
              <a:alpha val="34000"/>
            </a:srgbClr>
          </a:solidFill>
          <a:ln w="9525">
            <a:noFill/>
            <a:prstDash val="sysDot"/>
            <a:miter lim="800000"/>
            <a:headEnd/>
            <a:tailEnd/>
          </a:ln>
          <a:effectLst/>
        </p:spPr>
        <p:txBody>
          <a:bodyPr wrap="square" lIns="90000" tIns="46800" rIns="90000" bIns="46800" anchor="ctr">
            <a:spAutoFit/>
          </a:bodyPr>
          <a:lstStyle/>
          <a:p>
            <a:endParaRPr lang="cs-CZ"/>
          </a:p>
        </p:txBody>
      </p:sp>
      <p:sp>
        <p:nvSpPr>
          <p:cNvPr id="12" name="Rounded Rectangular Callout 11"/>
          <p:cNvSpPr/>
          <p:nvPr/>
        </p:nvSpPr>
        <p:spPr>
          <a:xfrm>
            <a:off x="2171700" y="5721796"/>
            <a:ext cx="3429000" cy="365407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i="1" dirty="0">
                <a:ln w="19050">
                  <a:noFill/>
                </a:ln>
                <a:solidFill>
                  <a:schemeClr val="tx1"/>
                </a:solidFill>
              </a:rPr>
              <a:t>... a ono se to </a:t>
            </a:r>
            <a:r>
              <a:rPr lang="en-US" sz="1400" i="1" dirty="0" err="1">
                <a:ln w="19050">
                  <a:noFill/>
                </a:ln>
                <a:solidFill>
                  <a:schemeClr val="tx1"/>
                </a:solidFill>
              </a:rPr>
              <a:t>kone</a:t>
            </a:r>
            <a:r>
              <a:rPr lang="cs-CZ" sz="1400" i="1" dirty="0">
                <a:ln w="19050">
                  <a:noFill/>
                </a:ln>
                <a:solidFill>
                  <a:schemeClr val="tx1"/>
                </a:solidFill>
              </a:rPr>
              <a:t>čně zkompiluje</a:t>
            </a:r>
            <a:r>
              <a:rPr lang="en-US" sz="1400" i="1" dirty="0">
                <a:ln w="19050">
                  <a:noFill/>
                </a:ln>
                <a:solidFill>
                  <a:schemeClr val="tx1"/>
                </a:solidFill>
              </a:rPr>
              <a:t>!</a:t>
            </a:r>
            <a:endParaRPr lang="cs-CZ" sz="1400" i="1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9153571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PDS - </a:t>
            </a:r>
            <a:r>
              <a:rPr lang="en-US" dirty="0"/>
              <a:t>p</a:t>
            </a:r>
            <a:r>
              <a:rPr lang="cs-CZ" dirty="0"/>
              <a:t>řiřazení 3: </a:t>
            </a:r>
            <a:r>
              <a:rPr lang="en-US" dirty="0"/>
              <a:t>slicing</a:t>
            </a:r>
            <a:endParaRPr lang="cs-CZ" dirty="0"/>
          </a:p>
        </p:txBody>
      </p:sp>
      <p:sp>
        <p:nvSpPr>
          <p:cNvPr id="20" name="Line 16"/>
          <p:cNvSpPr>
            <a:spLocks noChangeShapeType="1"/>
          </p:cNvSpPr>
          <p:nvPr/>
        </p:nvSpPr>
        <p:spPr bwMode="auto">
          <a:xfrm>
            <a:off x="6418259" y="3309938"/>
            <a:ext cx="0" cy="431800"/>
          </a:xfrm>
          <a:prstGeom prst="line">
            <a:avLst/>
          </a:prstGeom>
          <a:noFill/>
          <a:ln w="50800" cmpd="dbl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cs-CZ"/>
          </a:p>
        </p:txBody>
      </p:sp>
      <p:pic>
        <p:nvPicPr>
          <p:cNvPr id="23" name="Picture 22" descr="pork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54214" y="3008437"/>
            <a:ext cx="1403153" cy="984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Text Box 20"/>
          <p:cNvSpPr txBox="1">
            <a:spLocks noChangeArrowheads="1"/>
          </p:cNvSpPr>
          <p:nvPr/>
        </p:nvSpPr>
        <p:spPr bwMode="auto">
          <a:xfrm>
            <a:off x="4868861" y="1128713"/>
            <a:ext cx="3095625" cy="5334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en-US" sz="1400" b="1" i="1" noProof="1">
              <a:latin typeface="Courier New" pitchFamily="49" charset="0"/>
            </a:endParaRPr>
          </a:p>
        </p:txBody>
      </p:sp>
      <p:sp>
        <p:nvSpPr>
          <p:cNvPr id="25" name="Text Box 21"/>
          <p:cNvSpPr txBox="1">
            <a:spLocks noChangeArrowheads="1"/>
          </p:cNvSpPr>
          <p:nvPr/>
        </p:nvSpPr>
        <p:spPr bwMode="auto">
          <a:xfrm>
            <a:off x="5084761" y="1200150"/>
            <a:ext cx="360363" cy="381000"/>
          </a:xfrm>
          <a:prstGeom prst="rect">
            <a:avLst/>
          </a:prstGeom>
          <a:solidFill>
            <a:schemeClr val="accent1"/>
          </a:solidFill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cs-CZ" sz="1400" b="1" i="1" noProof="1">
              <a:latin typeface="Courier New" pitchFamily="49" charset="0"/>
            </a:endParaRPr>
          </a:p>
        </p:txBody>
      </p:sp>
      <p:sp>
        <p:nvSpPr>
          <p:cNvPr id="26" name="Text Box 22"/>
          <p:cNvSpPr txBox="1">
            <a:spLocks noChangeArrowheads="1"/>
          </p:cNvSpPr>
          <p:nvPr/>
        </p:nvSpPr>
        <p:spPr bwMode="auto">
          <a:xfrm>
            <a:off x="5445124" y="1200150"/>
            <a:ext cx="360362" cy="381000"/>
          </a:xfrm>
          <a:prstGeom prst="rect">
            <a:avLst/>
          </a:prstGeom>
          <a:solidFill>
            <a:schemeClr val="accent1"/>
          </a:solidFill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cs-CZ" sz="1400" b="1" i="1" noProof="1">
              <a:latin typeface="Courier New" pitchFamily="49" charset="0"/>
            </a:endParaRPr>
          </a:p>
        </p:txBody>
      </p:sp>
      <p:sp>
        <p:nvSpPr>
          <p:cNvPr id="27" name="Text Box 23"/>
          <p:cNvSpPr txBox="1">
            <a:spLocks noChangeArrowheads="1"/>
          </p:cNvSpPr>
          <p:nvPr/>
        </p:nvSpPr>
        <p:spPr bwMode="auto">
          <a:xfrm>
            <a:off x="5805486" y="1200150"/>
            <a:ext cx="360363" cy="381000"/>
          </a:xfrm>
          <a:prstGeom prst="rect">
            <a:avLst/>
          </a:prstGeom>
          <a:solidFill>
            <a:schemeClr val="accent1"/>
          </a:solidFill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cs-CZ" sz="1400" b="1" i="1" noProof="1">
              <a:latin typeface="Courier New" pitchFamily="49" charset="0"/>
            </a:endParaRPr>
          </a:p>
        </p:txBody>
      </p:sp>
      <p:sp>
        <p:nvSpPr>
          <p:cNvPr id="28" name="Text Box 24"/>
          <p:cNvSpPr txBox="1">
            <a:spLocks noChangeArrowheads="1"/>
          </p:cNvSpPr>
          <p:nvPr/>
        </p:nvSpPr>
        <p:spPr bwMode="auto">
          <a:xfrm>
            <a:off x="6164261" y="1200150"/>
            <a:ext cx="360363" cy="381000"/>
          </a:xfrm>
          <a:prstGeom prst="rect">
            <a:avLst/>
          </a:prstGeom>
          <a:solidFill>
            <a:schemeClr val="accent1"/>
          </a:solidFill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cs-CZ" sz="1400" b="1" i="1" noProof="1">
              <a:latin typeface="Courier New" pitchFamily="49" charset="0"/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4292599" y="2352675"/>
            <a:ext cx="1296987" cy="665163"/>
            <a:chOff x="4259262" y="5975351"/>
            <a:chExt cx="1296987" cy="665163"/>
          </a:xfrm>
        </p:grpSpPr>
        <p:sp>
          <p:nvSpPr>
            <p:cNvPr id="30" name="Text Box 4"/>
            <p:cNvSpPr txBox="1">
              <a:spLocks noChangeArrowheads="1"/>
            </p:cNvSpPr>
            <p:nvPr/>
          </p:nvSpPr>
          <p:spPr bwMode="auto">
            <a:xfrm>
              <a:off x="4259262" y="5975351"/>
              <a:ext cx="1296987" cy="533400"/>
            </a:xfrm>
            <a:prstGeom prst="rect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>
                <a:spcBef>
                  <a:spcPct val="50000"/>
                </a:spcBef>
              </a:pPr>
              <a:r>
                <a:rPr lang="en-US" sz="1400" b="1" i="1" dirty="0">
                  <a:latin typeface="Courier New" pitchFamily="49" charset="0"/>
                </a:rPr>
                <a:t>I</a:t>
              </a:r>
              <a:r>
                <a:rPr lang="cs-CZ" sz="1400" b="1" i="1" dirty="0">
                  <a:latin typeface="Courier New" pitchFamily="49" charset="0"/>
                </a:rPr>
                <a:t>V</a:t>
              </a:r>
              <a:endParaRPr lang="en-US" sz="1400" b="1" i="1" noProof="1">
                <a:latin typeface="Courier New" pitchFamily="49" charset="0"/>
              </a:endParaRPr>
            </a:p>
          </p:txBody>
        </p:sp>
        <p:sp>
          <p:nvSpPr>
            <p:cNvPr id="31" name="Text Box 5"/>
            <p:cNvSpPr txBox="1">
              <a:spLocks noChangeArrowheads="1"/>
            </p:cNvSpPr>
            <p:nvPr/>
          </p:nvSpPr>
          <p:spPr bwMode="auto">
            <a:xfrm>
              <a:off x="5195887" y="6119814"/>
              <a:ext cx="304800" cy="228600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 anchorCtr="1"/>
            <a:lstStyle/>
            <a:p>
              <a:pPr algn="l">
                <a:spcBef>
                  <a:spcPct val="50000"/>
                </a:spcBef>
              </a:pPr>
              <a:r>
                <a:rPr lang="en-US" sz="1400" b="1">
                  <a:latin typeface="Courier New" pitchFamily="49" charset="0"/>
                </a:rPr>
                <a:t>x</a:t>
              </a:r>
              <a:endParaRPr lang="en-US" sz="1400" b="1" noProof="1">
                <a:latin typeface="Courier New" pitchFamily="49" charset="0"/>
              </a:endParaRPr>
            </a:p>
          </p:txBody>
        </p:sp>
        <p:sp>
          <p:nvSpPr>
            <p:cNvPr id="32" name="Text Box 6"/>
            <p:cNvSpPr txBox="1">
              <a:spLocks noChangeArrowheads="1"/>
            </p:cNvSpPr>
            <p:nvPr/>
          </p:nvSpPr>
          <p:spPr bwMode="auto">
            <a:xfrm>
              <a:off x="4548187" y="6076951"/>
              <a:ext cx="574675" cy="381000"/>
            </a:xfrm>
            <a:prstGeom prst="rect">
              <a:avLst/>
            </a:prstGeom>
            <a:solidFill>
              <a:schemeClr val="accent1"/>
            </a:solidFill>
            <a:ln w="3175" cap="rnd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>
                <a:spcBef>
                  <a:spcPct val="50000"/>
                </a:spcBef>
              </a:pPr>
              <a:r>
                <a:rPr lang="en-US" sz="1400" b="1" i="1" dirty="0">
                  <a:latin typeface="Courier New" pitchFamily="49" charset="0"/>
                </a:rPr>
                <a:t>A</a:t>
              </a:r>
              <a:r>
                <a:rPr lang="cs-CZ" sz="1400" b="1" i="1" dirty="0">
                  <a:latin typeface="Courier New" pitchFamily="49" charset="0"/>
                </a:rPr>
                <a:t>V</a:t>
              </a:r>
              <a:endParaRPr lang="en-US" sz="1400" b="1" i="1" noProof="1">
                <a:latin typeface="Courier New" pitchFamily="49" charset="0"/>
              </a:endParaRPr>
            </a:p>
          </p:txBody>
        </p:sp>
        <p:sp>
          <p:nvSpPr>
            <p:cNvPr id="33" name="Rectangle 8"/>
            <p:cNvSpPr>
              <a:spLocks noChangeArrowheads="1"/>
            </p:cNvSpPr>
            <p:nvPr/>
          </p:nvSpPr>
          <p:spPr bwMode="auto">
            <a:xfrm>
              <a:off x="4835524" y="6191251"/>
              <a:ext cx="152400" cy="15240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4" name="Line 9"/>
            <p:cNvSpPr>
              <a:spLocks noChangeShapeType="1"/>
            </p:cNvSpPr>
            <p:nvPr/>
          </p:nvSpPr>
          <p:spPr bwMode="auto">
            <a:xfrm>
              <a:off x="4906962" y="6335714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cs-CZ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7581105" y="2327274"/>
            <a:ext cx="1296987" cy="665163"/>
            <a:chOff x="4259262" y="5975351"/>
            <a:chExt cx="1296987" cy="665163"/>
          </a:xfrm>
        </p:grpSpPr>
        <p:sp>
          <p:nvSpPr>
            <p:cNvPr id="36" name="Text Box 4"/>
            <p:cNvSpPr txBox="1">
              <a:spLocks noChangeArrowheads="1"/>
            </p:cNvSpPr>
            <p:nvPr/>
          </p:nvSpPr>
          <p:spPr bwMode="auto">
            <a:xfrm>
              <a:off x="4259262" y="5975351"/>
              <a:ext cx="1296987" cy="533400"/>
            </a:xfrm>
            <a:prstGeom prst="rect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>
                <a:spcBef>
                  <a:spcPct val="50000"/>
                </a:spcBef>
              </a:pPr>
              <a:r>
                <a:rPr lang="en-US" sz="1400" b="1" i="1" dirty="0">
                  <a:latin typeface="Courier New" pitchFamily="49" charset="0"/>
                </a:rPr>
                <a:t>I</a:t>
              </a:r>
              <a:r>
                <a:rPr lang="cs-CZ" sz="1400" b="1" i="1" dirty="0">
                  <a:latin typeface="Courier New" pitchFamily="49" charset="0"/>
                </a:rPr>
                <a:t>V</a:t>
              </a:r>
              <a:endParaRPr lang="en-US" sz="1400" b="1" i="1" noProof="1">
                <a:latin typeface="Courier New" pitchFamily="49" charset="0"/>
              </a:endParaRPr>
            </a:p>
          </p:txBody>
        </p:sp>
        <p:sp>
          <p:nvSpPr>
            <p:cNvPr id="37" name="Text Box 5"/>
            <p:cNvSpPr txBox="1">
              <a:spLocks noChangeArrowheads="1"/>
            </p:cNvSpPr>
            <p:nvPr/>
          </p:nvSpPr>
          <p:spPr bwMode="auto">
            <a:xfrm>
              <a:off x="5195887" y="6119814"/>
              <a:ext cx="304800" cy="228600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 anchorCtr="1"/>
            <a:lstStyle/>
            <a:p>
              <a:pPr algn="l">
                <a:spcBef>
                  <a:spcPct val="50000"/>
                </a:spcBef>
              </a:pPr>
              <a:r>
                <a:rPr lang="en-US" sz="1400" b="1">
                  <a:latin typeface="Courier New" pitchFamily="49" charset="0"/>
                </a:rPr>
                <a:t>x</a:t>
              </a:r>
              <a:endParaRPr lang="en-US" sz="1400" b="1" noProof="1">
                <a:latin typeface="Courier New" pitchFamily="49" charset="0"/>
              </a:endParaRPr>
            </a:p>
          </p:txBody>
        </p:sp>
        <p:sp>
          <p:nvSpPr>
            <p:cNvPr id="38" name="Text Box 6"/>
            <p:cNvSpPr txBox="1">
              <a:spLocks noChangeArrowheads="1"/>
            </p:cNvSpPr>
            <p:nvPr/>
          </p:nvSpPr>
          <p:spPr bwMode="auto">
            <a:xfrm>
              <a:off x="4548187" y="6076951"/>
              <a:ext cx="574675" cy="381000"/>
            </a:xfrm>
            <a:prstGeom prst="rect">
              <a:avLst/>
            </a:prstGeom>
            <a:solidFill>
              <a:schemeClr val="accent1"/>
            </a:solidFill>
            <a:ln w="3175" cap="rnd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>
                <a:spcBef>
                  <a:spcPct val="50000"/>
                </a:spcBef>
              </a:pPr>
              <a:r>
                <a:rPr lang="en-US" sz="1400" b="1" i="1" dirty="0">
                  <a:latin typeface="Courier New" pitchFamily="49" charset="0"/>
                </a:rPr>
                <a:t>A</a:t>
              </a:r>
              <a:r>
                <a:rPr lang="cs-CZ" sz="1400" b="1" i="1" dirty="0">
                  <a:latin typeface="Courier New" pitchFamily="49" charset="0"/>
                </a:rPr>
                <a:t>V</a:t>
              </a:r>
              <a:endParaRPr lang="en-US" sz="1400" b="1" i="1" noProof="1">
                <a:latin typeface="Courier New" pitchFamily="49" charset="0"/>
              </a:endParaRPr>
            </a:p>
          </p:txBody>
        </p:sp>
        <p:sp>
          <p:nvSpPr>
            <p:cNvPr id="39" name="Rectangle 8"/>
            <p:cNvSpPr>
              <a:spLocks noChangeArrowheads="1"/>
            </p:cNvSpPr>
            <p:nvPr/>
          </p:nvSpPr>
          <p:spPr bwMode="auto">
            <a:xfrm>
              <a:off x="4835524" y="6191251"/>
              <a:ext cx="152400" cy="15240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0" name="Line 9"/>
            <p:cNvSpPr>
              <a:spLocks noChangeShapeType="1"/>
            </p:cNvSpPr>
            <p:nvPr/>
          </p:nvSpPr>
          <p:spPr bwMode="auto">
            <a:xfrm>
              <a:off x="4906962" y="6335714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cs-CZ"/>
            </a:p>
          </p:txBody>
        </p:sp>
      </p:grpSp>
      <p:sp>
        <p:nvSpPr>
          <p:cNvPr id="41" name="Line 28"/>
          <p:cNvSpPr>
            <a:spLocks noChangeShapeType="1"/>
          </p:cNvSpPr>
          <p:nvPr/>
        </p:nvSpPr>
        <p:spPr bwMode="auto">
          <a:xfrm>
            <a:off x="5948361" y="1417638"/>
            <a:ext cx="1944688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42" name="Line 25"/>
          <p:cNvSpPr>
            <a:spLocks noChangeShapeType="1"/>
          </p:cNvSpPr>
          <p:nvPr/>
        </p:nvSpPr>
        <p:spPr bwMode="auto">
          <a:xfrm flipH="1">
            <a:off x="4581524" y="1417638"/>
            <a:ext cx="719137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grpSp>
        <p:nvGrpSpPr>
          <p:cNvPr id="43" name="Group 42"/>
          <p:cNvGrpSpPr/>
          <p:nvPr/>
        </p:nvGrpSpPr>
        <p:grpSpPr>
          <a:xfrm>
            <a:off x="5948361" y="2327274"/>
            <a:ext cx="1296987" cy="665163"/>
            <a:chOff x="5915024" y="5949950"/>
            <a:chExt cx="1296987" cy="665163"/>
          </a:xfrm>
        </p:grpSpPr>
        <p:sp>
          <p:nvSpPr>
            <p:cNvPr id="44" name="Text Box 4"/>
            <p:cNvSpPr txBox="1">
              <a:spLocks noChangeArrowheads="1"/>
            </p:cNvSpPr>
            <p:nvPr/>
          </p:nvSpPr>
          <p:spPr bwMode="auto">
            <a:xfrm>
              <a:off x="5915024" y="5949950"/>
              <a:ext cx="1296987" cy="533400"/>
            </a:xfrm>
            <a:prstGeom prst="rect">
              <a:avLst/>
            </a:prstGeom>
            <a:solidFill>
              <a:srgbClr val="33D95E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>
                <a:spcBef>
                  <a:spcPct val="50000"/>
                </a:spcBef>
              </a:pPr>
              <a:r>
                <a:rPr lang="cs-CZ" sz="1400" b="1" i="1" dirty="0">
                  <a:latin typeface="Courier New" pitchFamily="49" charset="0"/>
                </a:rPr>
                <a:t>SV</a:t>
              </a:r>
              <a:endParaRPr lang="en-US" sz="1400" b="1" i="1" noProof="1">
                <a:latin typeface="Courier New" pitchFamily="49" charset="0"/>
              </a:endParaRPr>
            </a:p>
          </p:txBody>
        </p:sp>
        <p:sp>
          <p:nvSpPr>
            <p:cNvPr id="45" name="Text Box 5"/>
            <p:cNvSpPr txBox="1">
              <a:spLocks noChangeArrowheads="1"/>
            </p:cNvSpPr>
            <p:nvPr/>
          </p:nvSpPr>
          <p:spPr bwMode="auto">
            <a:xfrm>
              <a:off x="6851649" y="6094413"/>
              <a:ext cx="304800" cy="228600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 anchorCtr="1"/>
            <a:lstStyle/>
            <a:p>
              <a:pPr algn="l">
                <a:spcBef>
                  <a:spcPct val="50000"/>
                </a:spcBef>
              </a:pPr>
              <a:r>
                <a:rPr lang="cs-CZ" sz="1400" b="1" dirty="0">
                  <a:latin typeface="Courier New" pitchFamily="49" charset="0"/>
                </a:rPr>
                <a:t>s</a:t>
              </a:r>
              <a:endParaRPr lang="en-US" sz="1400" b="1" noProof="1">
                <a:latin typeface="Courier New" pitchFamily="49" charset="0"/>
              </a:endParaRPr>
            </a:p>
          </p:txBody>
        </p:sp>
        <p:sp>
          <p:nvSpPr>
            <p:cNvPr id="46" name="Text Box 6"/>
            <p:cNvSpPr txBox="1">
              <a:spLocks noChangeArrowheads="1"/>
            </p:cNvSpPr>
            <p:nvPr/>
          </p:nvSpPr>
          <p:spPr bwMode="auto">
            <a:xfrm>
              <a:off x="6203949" y="6051550"/>
              <a:ext cx="574675" cy="381000"/>
            </a:xfrm>
            <a:prstGeom prst="rect">
              <a:avLst/>
            </a:prstGeom>
            <a:solidFill>
              <a:schemeClr val="accent1"/>
            </a:solidFill>
            <a:ln w="3175" cap="rnd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>
                <a:spcBef>
                  <a:spcPct val="50000"/>
                </a:spcBef>
              </a:pPr>
              <a:r>
                <a:rPr lang="en-US" sz="1400" b="1" i="1" dirty="0">
                  <a:latin typeface="Courier New" pitchFamily="49" charset="0"/>
                </a:rPr>
                <a:t>A</a:t>
              </a:r>
              <a:r>
                <a:rPr lang="cs-CZ" sz="1400" b="1" i="1" dirty="0">
                  <a:latin typeface="Courier New" pitchFamily="49" charset="0"/>
                </a:rPr>
                <a:t>V</a:t>
              </a:r>
              <a:endParaRPr lang="en-US" sz="1400" b="1" i="1" noProof="1">
                <a:latin typeface="Courier New" pitchFamily="49" charset="0"/>
              </a:endParaRPr>
            </a:p>
          </p:txBody>
        </p:sp>
        <p:sp>
          <p:nvSpPr>
            <p:cNvPr id="47" name="Rectangle 8"/>
            <p:cNvSpPr>
              <a:spLocks noChangeArrowheads="1"/>
            </p:cNvSpPr>
            <p:nvPr/>
          </p:nvSpPr>
          <p:spPr bwMode="auto">
            <a:xfrm>
              <a:off x="6491286" y="6165850"/>
              <a:ext cx="152400" cy="15240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" name="Line 9"/>
            <p:cNvSpPr>
              <a:spLocks noChangeShapeType="1"/>
            </p:cNvSpPr>
            <p:nvPr/>
          </p:nvSpPr>
          <p:spPr bwMode="auto">
            <a:xfrm>
              <a:off x="6562724" y="6310313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cs-CZ"/>
            </a:p>
          </p:txBody>
        </p:sp>
      </p:grpSp>
      <p:sp>
        <p:nvSpPr>
          <p:cNvPr id="49" name="Line 27"/>
          <p:cNvSpPr>
            <a:spLocks noChangeShapeType="1"/>
          </p:cNvSpPr>
          <p:nvPr/>
        </p:nvSpPr>
        <p:spPr bwMode="auto">
          <a:xfrm>
            <a:off x="5587999" y="1417638"/>
            <a:ext cx="649287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52" name="Text Box 20"/>
          <p:cNvSpPr txBox="1">
            <a:spLocks noChangeArrowheads="1"/>
          </p:cNvSpPr>
          <p:nvPr/>
        </p:nvSpPr>
        <p:spPr bwMode="auto">
          <a:xfrm>
            <a:off x="4868861" y="4085976"/>
            <a:ext cx="3095625" cy="5334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en-US" sz="1400" b="1" i="1" noProof="1">
              <a:latin typeface="Courier New" pitchFamily="49" charset="0"/>
            </a:endParaRPr>
          </a:p>
        </p:txBody>
      </p:sp>
      <p:sp>
        <p:nvSpPr>
          <p:cNvPr id="53" name="Text Box 21"/>
          <p:cNvSpPr txBox="1">
            <a:spLocks noChangeArrowheads="1"/>
          </p:cNvSpPr>
          <p:nvPr/>
        </p:nvSpPr>
        <p:spPr bwMode="auto">
          <a:xfrm>
            <a:off x="5084761" y="4157413"/>
            <a:ext cx="360363" cy="381000"/>
          </a:xfrm>
          <a:prstGeom prst="rect">
            <a:avLst/>
          </a:prstGeom>
          <a:solidFill>
            <a:schemeClr val="accent1"/>
          </a:solidFill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cs-CZ" sz="1400" b="1" i="1" noProof="1">
              <a:latin typeface="Courier New" pitchFamily="49" charset="0"/>
            </a:endParaRPr>
          </a:p>
        </p:txBody>
      </p:sp>
      <p:sp>
        <p:nvSpPr>
          <p:cNvPr id="54" name="Text Box 22"/>
          <p:cNvSpPr txBox="1">
            <a:spLocks noChangeArrowheads="1"/>
          </p:cNvSpPr>
          <p:nvPr/>
        </p:nvSpPr>
        <p:spPr bwMode="auto">
          <a:xfrm>
            <a:off x="5445124" y="4157413"/>
            <a:ext cx="360362" cy="381000"/>
          </a:xfrm>
          <a:prstGeom prst="rect">
            <a:avLst/>
          </a:prstGeom>
          <a:solidFill>
            <a:schemeClr val="accent1"/>
          </a:solidFill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cs-CZ" sz="1400" b="1" i="1" noProof="1">
              <a:latin typeface="Courier New" pitchFamily="49" charset="0"/>
            </a:endParaRPr>
          </a:p>
        </p:txBody>
      </p:sp>
      <p:sp>
        <p:nvSpPr>
          <p:cNvPr id="55" name="Text Box 23"/>
          <p:cNvSpPr txBox="1">
            <a:spLocks noChangeArrowheads="1"/>
          </p:cNvSpPr>
          <p:nvPr/>
        </p:nvSpPr>
        <p:spPr bwMode="auto">
          <a:xfrm>
            <a:off x="5805486" y="4157413"/>
            <a:ext cx="360363" cy="381000"/>
          </a:xfrm>
          <a:prstGeom prst="rect">
            <a:avLst/>
          </a:prstGeom>
          <a:solidFill>
            <a:schemeClr val="accent1"/>
          </a:solidFill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cs-CZ" sz="1400" b="1" i="1" noProof="1">
              <a:latin typeface="Courier New" pitchFamily="49" charset="0"/>
            </a:endParaRPr>
          </a:p>
        </p:txBody>
      </p:sp>
      <p:sp>
        <p:nvSpPr>
          <p:cNvPr id="56" name="Text Box 24"/>
          <p:cNvSpPr txBox="1">
            <a:spLocks noChangeArrowheads="1"/>
          </p:cNvSpPr>
          <p:nvPr/>
        </p:nvSpPr>
        <p:spPr bwMode="auto">
          <a:xfrm>
            <a:off x="6164261" y="4157413"/>
            <a:ext cx="360363" cy="381000"/>
          </a:xfrm>
          <a:prstGeom prst="rect">
            <a:avLst/>
          </a:prstGeom>
          <a:solidFill>
            <a:schemeClr val="accent1"/>
          </a:solidFill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endParaRPr lang="cs-CZ" sz="1400" b="1" i="1" noProof="1">
              <a:latin typeface="Courier New" pitchFamily="49" charset="0"/>
            </a:endParaRPr>
          </a:p>
        </p:txBody>
      </p:sp>
      <p:sp>
        <p:nvSpPr>
          <p:cNvPr id="60" name="Text Box 6"/>
          <p:cNvSpPr txBox="1">
            <a:spLocks noChangeArrowheads="1"/>
          </p:cNvSpPr>
          <p:nvPr/>
        </p:nvSpPr>
        <p:spPr bwMode="auto">
          <a:xfrm>
            <a:off x="4581524" y="5411538"/>
            <a:ext cx="574675" cy="381000"/>
          </a:xfrm>
          <a:prstGeom prst="rect">
            <a:avLst/>
          </a:prstGeom>
          <a:solidFill>
            <a:schemeClr val="accent1"/>
          </a:solidFill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r>
              <a:rPr lang="en-US" sz="1400" b="1" i="1" dirty="0">
                <a:latin typeface="Courier New" pitchFamily="49" charset="0"/>
              </a:rPr>
              <a:t>A</a:t>
            </a:r>
            <a:r>
              <a:rPr lang="cs-CZ" sz="1400" b="1" i="1" dirty="0">
                <a:latin typeface="Courier New" pitchFamily="49" charset="0"/>
              </a:rPr>
              <a:t>V</a:t>
            </a:r>
            <a:endParaRPr lang="en-US" sz="1400" b="1" i="1" noProof="1">
              <a:latin typeface="Courier New" pitchFamily="49" charset="0"/>
            </a:endParaRPr>
          </a:p>
        </p:txBody>
      </p:sp>
      <p:sp>
        <p:nvSpPr>
          <p:cNvPr id="61" name="Rectangle 8"/>
          <p:cNvSpPr>
            <a:spLocks noChangeArrowheads="1"/>
          </p:cNvSpPr>
          <p:nvPr/>
        </p:nvSpPr>
        <p:spPr bwMode="auto">
          <a:xfrm>
            <a:off x="4868861" y="5525838"/>
            <a:ext cx="152400" cy="152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2" name="Line 9"/>
          <p:cNvSpPr>
            <a:spLocks noChangeShapeType="1"/>
          </p:cNvSpPr>
          <p:nvPr/>
        </p:nvSpPr>
        <p:spPr bwMode="auto">
          <a:xfrm>
            <a:off x="4940299" y="5670301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cs-CZ"/>
          </a:p>
        </p:txBody>
      </p:sp>
      <p:sp>
        <p:nvSpPr>
          <p:cNvPr id="66" name="Text Box 6"/>
          <p:cNvSpPr txBox="1">
            <a:spLocks noChangeArrowheads="1"/>
          </p:cNvSpPr>
          <p:nvPr/>
        </p:nvSpPr>
        <p:spPr bwMode="auto">
          <a:xfrm>
            <a:off x="7870030" y="5386137"/>
            <a:ext cx="574675" cy="381000"/>
          </a:xfrm>
          <a:prstGeom prst="rect">
            <a:avLst/>
          </a:prstGeom>
          <a:solidFill>
            <a:schemeClr val="accent1"/>
          </a:solidFill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r>
              <a:rPr lang="en-US" sz="1400" b="1" i="1" dirty="0">
                <a:latin typeface="Courier New" pitchFamily="49" charset="0"/>
              </a:rPr>
              <a:t>A</a:t>
            </a:r>
            <a:r>
              <a:rPr lang="cs-CZ" sz="1400" b="1" i="1" dirty="0">
                <a:latin typeface="Courier New" pitchFamily="49" charset="0"/>
              </a:rPr>
              <a:t>V</a:t>
            </a:r>
            <a:endParaRPr lang="en-US" sz="1400" b="1" i="1" noProof="1">
              <a:latin typeface="Courier New" pitchFamily="49" charset="0"/>
            </a:endParaRPr>
          </a:p>
        </p:txBody>
      </p:sp>
      <p:sp>
        <p:nvSpPr>
          <p:cNvPr id="67" name="Rectangle 8"/>
          <p:cNvSpPr>
            <a:spLocks noChangeArrowheads="1"/>
          </p:cNvSpPr>
          <p:nvPr/>
        </p:nvSpPr>
        <p:spPr bwMode="auto">
          <a:xfrm>
            <a:off x="8157367" y="5500437"/>
            <a:ext cx="152400" cy="152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8" name="Line 9"/>
          <p:cNvSpPr>
            <a:spLocks noChangeShapeType="1"/>
          </p:cNvSpPr>
          <p:nvPr/>
        </p:nvSpPr>
        <p:spPr bwMode="auto">
          <a:xfrm>
            <a:off x="8228805" y="56449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cs-CZ"/>
          </a:p>
        </p:txBody>
      </p:sp>
      <p:sp>
        <p:nvSpPr>
          <p:cNvPr id="69" name="Line 28"/>
          <p:cNvSpPr>
            <a:spLocks noChangeShapeType="1"/>
          </p:cNvSpPr>
          <p:nvPr/>
        </p:nvSpPr>
        <p:spPr bwMode="auto">
          <a:xfrm>
            <a:off x="5948361" y="4374901"/>
            <a:ext cx="1944688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70" name="Line 25"/>
          <p:cNvSpPr>
            <a:spLocks noChangeShapeType="1"/>
          </p:cNvSpPr>
          <p:nvPr/>
        </p:nvSpPr>
        <p:spPr bwMode="auto">
          <a:xfrm flipH="1">
            <a:off x="4581524" y="4374901"/>
            <a:ext cx="719137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74" name="Text Box 6"/>
          <p:cNvSpPr txBox="1">
            <a:spLocks noChangeArrowheads="1"/>
          </p:cNvSpPr>
          <p:nvPr/>
        </p:nvSpPr>
        <p:spPr bwMode="auto">
          <a:xfrm>
            <a:off x="6237286" y="5386137"/>
            <a:ext cx="574675" cy="381000"/>
          </a:xfrm>
          <a:prstGeom prst="rect">
            <a:avLst/>
          </a:prstGeom>
          <a:solidFill>
            <a:schemeClr val="accent1"/>
          </a:solidFill>
          <a:ln w="317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spcBef>
                <a:spcPct val="50000"/>
              </a:spcBef>
            </a:pPr>
            <a:r>
              <a:rPr lang="en-US" sz="1400" b="1" i="1" dirty="0">
                <a:latin typeface="Courier New" pitchFamily="49" charset="0"/>
              </a:rPr>
              <a:t>A</a:t>
            </a:r>
            <a:r>
              <a:rPr lang="cs-CZ" sz="1400" b="1" i="1" dirty="0">
                <a:latin typeface="Courier New" pitchFamily="49" charset="0"/>
              </a:rPr>
              <a:t>V</a:t>
            </a:r>
            <a:endParaRPr lang="en-US" sz="1400" b="1" i="1" noProof="1">
              <a:latin typeface="Courier New" pitchFamily="49" charset="0"/>
            </a:endParaRPr>
          </a:p>
        </p:txBody>
      </p:sp>
      <p:sp>
        <p:nvSpPr>
          <p:cNvPr id="75" name="Rectangle 8"/>
          <p:cNvSpPr>
            <a:spLocks noChangeArrowheads="1"/>
          </p:cNvSpPr>
          <p:nvPr/>
        </p:nvSpPr>
        <p:spPr bwMode="auto">
          <a:xfrm>
            <a:off x="6524623" y="5500437"/>
            <a:ext cx="152400" cy="152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76" name="Line 9"/>
          <p:cNvSpPr>
            <a:spLocks noChangeShapeType="1"/>
          </p:cNvSpPr>
          <p:nvPr/>
        </p:nvSpPr>
        <p:spPr bwMode="auto">
          <a:xfrm>
            <a:off x="6596061" y="56449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cs-CZ"/>
          </a:p>
        </p:txBody>
      </p:sp>
      <p:sp>
        <p:nvSpPr>
          <p:cNvPr id="77" name="Line 27"/>
          <p:cNvSpPr>
            <a:spLocks noChangeShapeType="1"/>
          </p:cNvSpPr>
          <p:nvPr/>
        </p:nvSpPr>
        <p:spPr bwMode="auto">
          <a:xfrm>
            <a:off x="5587999" y="4374901"/>
            <a:ext cx="649287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78" name="Content Placeholder 2"/>
          <p:cNvSpPr>
            <a:spLocks noGrp="1"/>
          </p:cNvSpPr>
          <p:nvPr>
            <p:ph idx="1"/>
          </p:nvPr>
        </p:nvSpPr>
        <p:spPr>
          <a:xfrm>
            <a:off x="165097" y="965199"/>
            <a:ext cx="4146552" cy="4611438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Je to </a:t>
            </a:r>
            <a:r>
              <a:rPr lang="en-US" dirty="0" err="1"/>
              <a:t>správně</a:t>
            </a:r>
            <a:r>
              <a:rPr lang="en-US" dirty="0"/>
              <a:t>?</a:t>
            </a:r>
          </a:p>
          <a:p>
            <a:pPr lvl="1">
              <a:lnSpc>
                <a:spcPct val="120000"/>
              </a:lnSpc>
            </a:pPr>
            <a:r>
              <a:rPr lang="en-US" b="1" dirty="0" err="1">
                <a:solidFill>
                  <a:srgbClr val="FF0000"/>
                </a:solidFill>
              </a:rPr>
              <a:t>Není</a:t>
            </a:r>
            <a:r>
              <a:rPr lang="en-US" b="1" dirty="0">
                <a:solidFill>
                  <a:srgbClr val="FF0000"/>
                </a:solidFill>
              </a:rPr>
              <a:t> !!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slicing</a:t>
            </a:r>
          </a:p>
          <a:p>
            <a:pPr lvl="1">
              <a:lnSpc>
                <a:spcPct val="120000"/>
              </a:lnSpc>
            </a:pPr>
            <a:r>
              <a:rPr lang="en-US" dirty="0" err="1"/>
              <a:t>pouze</a:t>
            </a:r>
            <a:r>
              <a:rPr lang="en-US" dirty="0"/>
              <a:t> </a:t>
            </a:r>
            <a:r>
              <a:rPr lang="en-US" b="1" dirty="0" err="1"/>
              <a:t>část</a:t>
            </a:r>
            <a:r>
              <a:rPr lang="en-US" dirty="0"/>
              <a:t> </a:t>
            </a:r>
            <a:r>
              <a:rPr lang="en-US" dirty="0" err="1"/>
              <a:t>objektu</a:t>
            </a:r>
            <a:endParaRPr lang="en-US" dirty="0"/>
          </a:p>
          <a:p>
            <a:pPr lvl="1">
              <a:lnSpc>
                <a:spcPct val="120000"/>
              </a:lnSpc>
            </a:pPr>
            <a:r>
              <a:rPr lang="en-US" dirty="0" err="1"/>
              <a:t>společný</a:t>
            </a:r>
            <a:r>
              <a:rPr lang="en-US" dirty="0"/>
              <a:t> </a:t>
            </a:r>
            <a:r>
              <a:rPr lang="en-US" dirty="0" err="1"/>
              <a:t>předek</a:t>
            </a:r>
            <a:endParaRPr lang="en-US" dirty="0"/>
          </a:p>
          <a:p>
            <a:pPr>
              <a:lnSpc>
                <a:spcPct val="120000"/>
              </a:lnSpc>
            </a:pPr>
            <a:r>
              <a:rPr lang="en-US" dirty="0" err="1"/>
              <a:t>horší</a:t>
            </a:r>
            <a:r>
              <a:rPr lang="en-US" dirty="0"/>
              <a:t> </a:t>
            </a:r>
            <a:r>
              <a:rPr lang="en-US" dirty="0" err="1"/>
              <a:t>chyba</a:t>
            </a:r>
            <a:r>
              <a:rPr lang="en-US" dirty="0"/>
              <a:t> </a:t>
            </a:r>
            <a:r>
              <a:rPr lang="en-US" dirty="0" err="1"/>
              <a:t>než</a:t>
            </a:r>
            <a:r>
              <a:rPr lang="en-US" dirty="0"/>
              <a:t> </a:t>
            </a:r>
            <a:r>
              <a:rPr lang="en-US" dirty="0" err="1"/>
              <a:t>předchozí</a:t>
            </a:r>
            <a:r>
              <a:rPr lang="en-US" dirty="0"/>
              <a:t> </a:t>
            </a:r>
            <a:r>
              <a:rPr lang="en-US" dirty="0" err="1"/>
              <a:t>případ</a:t>
            </a:r>
            <a:endParaRPr lang="en-US" dirty="0"/>
          </a:p>
          <a:p>
            <a:pPr lvl="1">
              <a:lnSpc>
                <a:spcPct val="120000"/>
              </a:lnSpc>
            </a:pPr>
            <a:r>
              <a:rPr lang="en-US" dirty="0" err="1"/>
              <a:t>projde</a:t>
            </a:r>
            <a:r>
              <a:rPr lang="en-US" dirty="0"/>
              <a:t> </a:t>
            </a:r>
            <a:r>
              <a:rPr lang="en-US" dirty="0" err="1"/>
              <a:t>kompilátorem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  <a:sym typeface="Wingdings"/>
              </a:rPr>
              <a:t></a:t>
            </a:r>
            <a:endParaRPr lang="en-US" dirty="0">
              <a:solidFill>
                <a:srgbClr val="FF0000"/>
              </a:solidFill>
            </a:endParaRPr>
          </a:p>
          <a:p>
            <a:pPr lvl="1">
              <a:lnSpc>
                <a:spcPct val="120000"/>
              </a:lnSpc>
            </a:pPr>
            <a:r>
              <a:rPr lang="en-US" dirty="0" err="1"/>
              <a:t>nespadne</a:t>
            </a:r>
            <a:endParaRPr lang="en-US" dirty="0"/>
          </a:p>
          <a:p>
            <a:pPr lvl="1">
              <a:lnSpc>
                <a:spcPct val="120000"/>
              </a:lnSpc>
            </a:pPr>
            <a:r>
              <a:rPr lang="en-US" dirty="0" err="1"/>
              <a:t>dělá</a:t>
            </a:r>
            <a:r>
              <a:rPr lang="en-US" dirty="0"/>
              <a:t> </a:t>
            </a:r>
            <a:r>
              <a:rPr lang="en-US" b="1" dirty="0" err="1"/>
              <a:t>nesmysly</a:t>
            </a:r>
            <a:r>
              <a:rPr lang="en-US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529087439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PDS - </a:t>
            </a:r>
            <a:r>
              <a:rPr lang="en-US" dirty="0"/>
              <a:t>p</a:t>
            </a:r>
            <a:r>
              <a:rPr lang="cs-CZ" dirty="0"/>
              <a:t>řiřazení </a:t>
            </a:r>
            <a:r>
              <a:rPr lang="en-US" dirty="0"/>
              <a:t>4</a:t>
            </a:r>
            <a:r>
              <a:rPr lang="cs-CZ" dirty="0"/>
              <a:t>: </a:t>
            </a:r>
            <a:r>
              <a:rPr lang="en-US" dirty="0" err="1"/>
              <a:t>kopie</a:t>
            </a:r>
            <a:r>
              <a:rPr lang="en-US" dirty="0"/>
              <a:t> </a:t>
            </a:r>
            <a:r>
              <a:rPr lang="en-US" dirty="0" err="1"/>
              <a:t>podle</a:t>
            </a:r>
            <a:r>
              <a:rPr lang="en-US" dirty="0"/>
              <a:t> </a:t>
            </a:r>
            <a:r>
              <a:rPr lang="en-US" dirty="0" err="1"/>
              <a:t>typu</a:t>
            </a:r>
            <a:endParaRPr lang="cs-CZ" dirty="0"/>
          </a:p>
        </p:txBody>
      </p:sp>
      <p:sp>
        <p:nvSpPr>
          <p:cNvPr id="9" name="TextBox 8"/>
          <p:cNvSpPr txBox="1"/>
          <p:nvPr/>
        </p:nvSpPr>
        <p:spPr>
          <a:xfrm>
            <a:off x="304800" y="3114138"/>
            <a:ext cx="6019801" cy="3293209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Seznam&amp; Seznam::operator=(const Seznam&amp; s)</a:t>
            </a:r>
          </a:p>
          <a:p>
            <a:r>
              <a:rPr lang="cs-CZ" sz="1600" dirty="0"/>
              <a:t>{</a:t>
            </a:r>
          </a:p>
          <a:p>
            <a:r>
              <a:rPr lang="cs-CZ" sz="1600" dirty="0"/>
              <a:t>    for(</a:t>
            </a:r>
            <a:r>
              <a:rPr lang="en-US" sz="1600" dirty="0"/>
              <a:t> </a:t>
            </a:r>
            <a:r>
              <a:rPr lang="cs-CZ" sz="1600" dirty="0"/>
              <a:t>auto</a:t>
            </a:r>
            <a:r>
              <a:rPr lang="en-US" sz="1600" dirty="0"/>
              <a:t>&amp;</a:t>
            </a:r>
            <a:r>
              <a:rPr lang="cs-CZ" sz="1600" dirty="0"/>
              <a:t>&amp; x : s.pole)</a:t>
            </a:r>
            <a:r>
              <a:rPr lang="en-US" sz="1600" dirty="0"/>
              <a:t> {</a:t>
            </a:r>
            <a:endParaRPr lang="cs-CZ" sz="1600" dirty="0"/>
          </a:p>
          <a:p>
            <a:r>
              <a:rPr lang="en-US" sz="1600" dirty="0"/>
              <a:t>        </a:t>
            </a:r>
            <a:r>
              <a:rPr lang="en-US" sz="1600" b="1" dirty="0"/>
              <a:t>switch</a:t>
            </a:r>
            <a:r>
              <a:rPr lang="en-US" sz="1600" dirty="0"/>
              <a:t>( x-&gt;</a:t>
            </a:r>
            <a:r>
              <a:rPr lang="en-US" sz="1600" b="1" dirty="0" err="1"/>
              <a:t>get_t</a:t>
            </a:r>
            <a:r>
              <a:rPr lang="en-US" sz="1600" dirty="0"/>
              <a:t>()) {</a:t>
            </a:r>
          </a:p>
          <a:p>
            <a:r>
              <a:rPr lang="en-US" sz="1600" dirty="0"/>
              <a:t>            case </a:t>
            </a:r>
            <a:r>
              <a:rPr lang="en-US" sz="1600" dirty="0" err="1"/>
              <a:t>AbstractVal</a:t>
            </a:r>
            <a:r>
              <a:rPr lang="en-US" sz="1600" dirty="0"/>
              <a:t>::</a:t>
            </a:r>
            <a:r>
              <a:rPr lang="en-US" sz="1600" dirty="0">
                <a:solidFill>
                  <a:srgbClr val="FF0000"/>
                </a:solidFill>
              </a:rPr>
              <a:t>T_INT</a:t>
            </a:r>
            <a:r>
              <a:rPr lang="en-US" sz="1600" dirty="0"/>
              <a:t>:</a:t>
            </a:r>
          </a:p>
          <a:p>
            <a:r>
              <a:rPr lang="en-US" sz="1600" dirty="0"/>
              <a:t>                </a:t>
            </a:r>
            <a:r>
              <a:rPr lang="cs-CZ" sz="1600" dirty="0"/>
              <a:t>pole.push_back( make</a:t>
            </a:r>
            <a:r>
              <a:rPr lang="en-US" sz="1600" dirty="0"/>
              <a:t>_</a:t>
            </a:r>
            <a:r>
              <a:rPr lang="cs-CZ" sz="1600" dirty="0"/>
              <a:t>unique</a:t>
            </a:r>
            <a:r>
              <a:rPr lang="en-US" sz="1600" dirty="0"/>
              <a:t>&lt;</a:t>
            </a:r>
            <a:r>
              <a:rPr lang="en-US" sz="1600" b="1" dirty="0" err="1">
                <a:solidFill>
                  <a:srgbClr val="FF0000"/>
                </a:solidFill>
              </a:rPr>
              <a:t>Int</a:t>
            </a:r>
            <a:r>
              <a:rPr lang="cs-CZ" sz="1600" b="1" dirty="0">
                <a:solidFill>
                  <a:srgbClr val="FF0000"/>
                </a:solidFill>
              </a:rPr>
              <a:t>Val</a:t>
            </a:r>
            <a:r>
              <a:rPr lang="en-US" sz="1600" dirty="0"/>
              <a:t>&gt;( *</a:t>
            </a:r>
            <a:r>
              <a:rPr lang="cs-CZ" sz="1600" dirty="0"/>
              <a:t>x</a:t>
            </a:r>
            <a:r>
              <a:rPr lang="en-US" sz="1600" dirty="0"/>
              <a:t>)</a:t>
            </a:r>
            <a:r>
              <a:rPr lang="cs-CZ" sz="1600" dirty="0"/>
              <a:t>);</a:t>
            </a:r>
            <a:r>
              <a:rPr lang="en-US" sz="1600" dirty="0"/>
              <a:t> </a:t>
            </a:r>
          </a:p>
          <a:p>
            <a:r>
              <a:rPr lang="en-US" sz="1600" dirty="0"/>
              <a:t>                break;</a:t>
            </a:r>
          </a:p>
          <a:p>
            <a:r>
              <a:rPr lang="en-US" sz="1600" dirty="0"/>
              <a:t>            case </a:t>
            </a:r>
            <a:r>
              <a:rPr lang="en-US" sz="1600" dirty="0" err="1"/>
              <a:t>AbstractVal</a:t>
            </a:r>
            <a:r>
              <a:rPr lang="en-US" sz="1600" dirty="0"/>
              <a:t>::</a:t>
            </a:r>
            <a:r>
              <a:rPr lang="en-US" sz="1600" dirty="0">
                <a:solidFill>
                  <a:srgbClr val="00B050"/>
                </a:solidFill>
              </a:rPr>
              <a:t>T_STRING</a:t>
            </a:r>
            <a:r>
              <a:rPr lang="en-US" sz="1600" dirty="0"/>
              <a:t>:</a:t>
            </a:r>
          </a:p>
          <a:p>
            <a:r>
              <a:rPr lang="en-US" sz="1600" dirty="0"/>
              <a:t>                </a:t>
            </a:r>
            <a:r>
              <a:rPr lang="cs-CZ" sz="1600" dirty="0"/>
              <a:t>pole.push_back( make</a:t>
            </a:r>
            <a:r>
              <a:rPr lang="en-US" sz="1600" dirty="0"/>
              <a:t>_</a:t>
            </a:r>
            <a:r>
              <a:rPr lang="cs-CZ" sz="1600" dirty="0"/>
              <a:t>unique</a:t>
            </a:r>
            <a:r>
              <a:rPr lang="en-US" sz="1600" dirty="0"/>
              <a:t>&lt;</a:t>
            </a:r>
            <a:r>
              <a:rPr lang="en-US" sz="1600" b="1" dirty="0">
                <a:solidFill>
                  <a:srgbClr val="00B050"/>
                </a:solidFill>
              </a:rPr>
              <a:t>String</a:t>
            </a:r>
            <a:r>
              <a:rPr lang="cs-CZ" sz="1600" b="1" dirty="0">
                <a:solidFill>
                  <a:srgbClr val="00B050"/>
                </a:solidFill>
              </a:rPr>
              <a:t>Val</a:t>
            </a:r>
            <a:r>
              <a:rPr lang="en-US" sz="1600" dirty="0"/>
              <a:t>&gt;( *</a:t>
            </a:r>
            <a:r>
              <a:rPr lang="cs-CZ" sz="1600" dirty="0"/>
              <a:t>x</a:t>
            </a:r>
            <a:r>
              <a:rPr lang="en-US" sz="1600" dirty="0"/>
              <a:t>)</a:t>
            </a:r>
            <a:r>
              <a:rPr lang="cs-CZ" sz="1600" dirty="0"/>
              <a:t>);</a:t>
            </a:r>
            <a:r>
              <a:rPr lang="en-US" sz="1600" dirty="0"/>
              <a:t> </a:t>
            </a:r>
          </a:p>
          <a:p>
            <a:r>
              <a:rPr lang="en-US" sz="1600" dirty="0"/>
              <a:t>                break;    </a:t>
            </a:r>
          </a:p>
          <a:p>
            <a:r>
              <a:rPr lang="en-US" sz="1600" dirty="0"/>
              <a:t>    }</a:t>
            </a:r>
          </a:p>
          <a:p>
            <a:r>
              <a:rPr lang="cs-CZ" sz="1600" dirty="0"/>
              <a:t>    return *this;</a:t>
            </a:r>
          </a:p>
          <a:p>
            <a:r>
              <a:rPr lang="cs-CZ" sz="1600" dirty="0"/>
              <a:t>}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6867525" y="3085563"/>
            <a:ext cx="1981200" cy="575334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řešení</a:t>
            </a:r>
            <a:r>
              <a:rPr lang="en-US" sz="1400" dirty="0">
                <a:solidFill>
                  <a:schemeClr val="tx1"/>
                </a:solidFill>
              </a:rPr>
              <a:t>?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91150" y="1295400"/>
            <a:ext cx="3457575" cy="1323439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class Abstract</a:t>
            </a:r>
            <a:r>
              <a:rPr lang="en-US" sz="1600" dirty="0"/>
              <a:t>Val</a:t>
            </a:r>
            <a:r>
              <a:rPr lang="cs-CZ" sz="1600" dirty="0"/>
              <a:t> {</a:t>
            </a:r>
          </a:p>
          <a:p>
            <a:r>
              <a:rPr lang="cs-CZ" sz="1600" dirty="0"/>
              <a:t>public:</a:t>
            </a:r>
          </a:p>
          <a:p>
            <a:r>
              <a:rPr lang="cs-CZ" sz="1600" dirty="0"/>
              <a:t>  </a:t>
            </a:r>
            <a:r>
              <a:rPr lang="cs-CZ" sz="1600" b="1" dirty="0"/>
              <a:t>enum T</a:t>
            </a:r>
            <a:r>
              <a:rPr lang="cs-CZ" sz="1600" dirty="0"/>
              <a:t> { </a:t>
            </a:r>
            <a:r>
              <a:rPr lang="cs-CZ" sz="1600" dirty="0">
                <a:solidFill>
                  <a:srgbClr val="FF0000"/>
                </a:solidFill>
              </a:rPr>
              <a:t>T_INT</a:t>
            </a:r>
            <a:r>
              <a:rPr lang="cs-CZ" sz="1600" dirty="0"/>
              <a:t>, </a:t>
            </a:r>
            <a:r>
              <a:rPr lang="cs-CZ" sz="1600" dirty="0">
                <a:solidFill>
                  <a:srgbClr val="00B050"/>
                </a:solidFill>
              </a:rPr>
              <a:t>T_</a:t>
            </a:r>
            <a:r>
              <a:rPr lang="en-US" sz="1600" dirty="0">
                <a:solidFill>
                  <a:srgbClr val="00B050"/>
                </a:solidFill>
              </a:rPr>
              <a:t>STRING</a:t>
            </a:r>
            <a:r>
              <a:rPr lang="cs-CZ" sz="1600" dirty="0"/>
              <a:t>, ...};</a:t>
            </a:r>
          </a:p>
          <a:p>
            <a:r>
              <a:rPr lang="cs-CZ" sz="1600" dirty="0"/>
              <a:t>  virtual T </a:t>
            </a:r>
            <a:r>
              <a:rPr lang="cs-CZ" sz="1600" b="1" dirty="0"/>
              <a:t>get_t</a:t>
            </a:r>
            <a:r>
              <a:rPr lang="cs-CZ" sz="1600" dirty="0"/>
              <a:t>() const;</a:t>
            </a:r>
          </a:p>
          <a:p>
            <a:r>
              <a:rPr lang="cs-CZ" sz="1600" dirty="0"/>
              <a:t>};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52400" y="990601"/>
            <a:ext cx="4800600" cy="1904999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Co s </a:t>
            </a:r>
            <a:r>
              <a:rPr lang="en-US" dirty="0" err="1"/>
              <a:t>tím</a:t>
            </a:r>
            <a:r>
              <a:rPr lang="en-US" dirty="0"/>
              <a:t>?</a:t>
            </a:r>
          </a:p>
          <a:p>
            <a:pPr lvl="1">
              <a:lnSpc>
                <a:spcPct val="120000"/>
              </a:lnSpc>
            </a:pPr>
            <a:r>
              <a:rPr lang="en-US" dirty="0" err="1"/>
              <a:t>skutečná</a:t>
            </a:r>
            <a:r>
              <a:rPr lang="en-US" dirty="0"/>
              <a:t> </a:t>
            </a:r>
            <a:r>
              <a:rPr lang="en-US" dirty="0" err="1"/>
              <a:t>hodnota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IntVal</a:t>
            </a:r>
            <a:br>
              <a:rPr lang="en-US" dirty="0"/>
            </a:br>
            <a:r>
              <a:rPr lang="en-US" dirty="0"/>
              <a:t>    </a:t>
            </a:r>
            <a:r>
              <a:rPr lang="en-US" dirty="0">
                <a:latin typeface="Arial Unicode MS"/>
                <a:ea typeface="Arial Unicode MS"/>
                <a:cs typeface="Arial Unicode MS"/>
              </a:rPr>
              <a:t>⇒ </a:t>
            </a:r>
            <a:r>
              <a:rPr lang="en-US" dirty="0" err="1"/>
              <a:t>vytvořit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IntVal</a:t>
            </a:r>
            <a:endParaRPr lang="en-US" dirty="0">
              <a:solidFill>
                <a:srgbClr val="FF0000"/>
              </a:solidFill>
            </a:endParaRPr>
          </a:p>
          <a:p>
            <a:pPr lvl="1">
              <a:lnSpc>
                <a:spcPct val="120000"/>
              </a:lnSpc>
            </a:pPr>
            <a:r>
              <a:rPr lang="en-US" dirty="0" err="1"/>
              <a:t>skutečná</a:t>
            </a:r>
            <a:r>
              <a:rPr lang="en-US" dirty="0"/>
              <a:t> </a:t>
            </a:r>
            <a:r>
              <a:rPr lang="en-US" dirty="0" err="1"/>
              <a:t>hodnota</a:t>
            </a:r>
            <a:r>
              <a:rPr lang="en-US" dirty="0"/>
              <a:t> </a:t>
            </a:r>
            <a:r>
              <a:rPr lang="en-US" dirty="0" err="1">
                <a:solidFill>
                  <a:srgbClr val="00B050"/>
                </a:solidFill>
              </a:rPr>
              <a:t>StringVal</a:t>
            </a:r>
            <a:br>
              <a:rPr lang="en-US" dirty="0">
                <a:solidFill>
                  <a:srgbClr val="00B050"/>
                </a:solidFill>
              </a:rPr>
            </a:br>
            <a:r>
              <a:rPr lang="en-US" dirty="0"/>
              <a:t>    </a:t>
            </a:r>
            <a:r>
              <a:rPr lang="en-US" dirty="0">
                <a:latin typeface="Arial Unicode MS"/>
                <a:ea typeface="Arial Unicode MS"/>
                <a:cs typeface="Arial Unicode MS"/>
              </a:rPr>
              <a:t>⇒ </a:t>
            </a:r>
            <a:r>
              <a:rPr lang="en-US" dirty="0" err="1"/>
              <a:t>vytvořit</a:t>
            </a:r>
            <a:r>
              <a:rPr lang="en-US" dirty="0"/>
              <a:t> </a:t>
            </a:r>
            <a:r>
              <a:rPr lang="en-US" dirty="0" err="1">
                <a:solidFill>
                  <a:srgbClr val="00B050"/>
                </a:solidFill>
              </a:rPr>
              <a:t>StringVal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7052120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PDS - </a:t>
            </a:r>
            <a:r>
              <a:rPr lang="en-US" dirty="0"/>
              <a:t>p</a:t>
            </a:r>
            <a:r>
              <a:rPr lang="cs-CZ" dirty="0"/>
              <a:t>řiřazení </a:t>
            </a:r>
            <a:r>
              <a:rPr lang="en-US" dirty="0"/>
              <a:t>4</a:t>
            </a:r>
            <a:r>
              <a:rPr lang="cs-CZ" dirty="0"/>
              <a:t>: </a:t>
            </a:r>
            <a:r>
              <a:rPr lang="en-US" dirty="0" err="1"/>
              <a:t>kopie</a:t>
            </a:r>
            <a:r>
              <a:rPr lang="en-US" dirty="0"/>
              <a:t> </a:t>
            </a:r>
            <a:r>
              <a:rPr lang="en-US" dirty="0" err="1"/>
              <a:t>podle</a:t>
            </a:r>
            <a:r>
              <a:rPr lang="en-US" dirty="0"/>
              <a:t> </a:t>
            </a:r>
            <a:r>
              <a:rPr lang="en-US" dirty="0" err="1"/>
              <a:t>typu</a:t>
            </a:r>
            <a:endParaRPr lang="cs-CZ" dirty="0"/>
          </a:p>
        </p:txBody>
      </p:sp>
      <p:sp>
        <p:nvSpPr>
          <p:cNvPr id="9" name="TextBox 8"/>
          <p:cNvSpPr txBox="1"/>
          <p:nvPr/>
        </p:nvSpPr>
        <p:spPr>
          <a:xfrm>
            <a:off x="304800" y="3114138"/>
            <a:ext cx="6019801" cy="3293209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Seznam&amp; Seznam::operator=(const Seznam&amp; s)</a:t>
            </a:r>
          </a:p>
          <a:p>
            <a:r>
              <a:rPr lang="cs-CZ" sz="1600" dirty="0"/>
              <a:t>{</a:t>
            </a:r>
          </a:p>
          <a:p>
            <a:r>
              <a:rPr lang="cs-CZ" sz="1600" dirty="0"/>
              <a:t>    for( auto</a:t>
            </a:r>
            <a:r>
              <a:rPr lang="en-US" sz="1600" dirty="0"/>
              <a:t>&amp;</a:t>
            </a:r>
            <a:r>
              <a:rPr lang="cs-CZ" sz="1600" dirty="0"/>
              <a:t>&amp; x : s.pole)</a:t>
            </a:r>
            <a:r>
              <a:rPr lang="en-US" sz="1600" dirty="0"/>
              <a:t> {</a:t>
            </a:r>
            <a:endParaRPr lang="cs-CZ" sz="1600" dirty="0"/>
          </a:p>
          <a:p>
            <a:r>
              <a:rPr lang="en-US" sz="1600" dirty="0"/>
              <a:t>        </a:t>
            </a:r>
            <a:r>
              <a:rPr lang="en-US" sz="1600" b="1" dirty="0"/>
              <a:t>switch</a:t>
            </a:r>
            <a:r>
              <a:rPr lang="en-US" sz="1600" dirty="0"/>
              <a:t>( x-&gt;</a:t>
            </a:r>
            <a:r>
              <a:rPr lang="en-US" sz="1600" b="1" dirty="0" err="1"/>
              <a:t>get_t</a:t>
            </a:r>
            <a:r>
              <a:rPr lang="en-US" sz="1600" dirty="0"/>
              <a:t>()) {</a:t>
            </a:r>
          </a:p>
          <a:p>
            <a:r>
              <a:rPr lang="en-US" sz="1600" dirty="0"/>
              <a:t>            case </a:t>
            </a:r>
            <a:r>
              <a:rPr lang="en-US" sz="1600" dirty="0" err="1"/>
              <a:t>AbstractVal</a:t>
            </a:r>
            <a:r>
              <a:rPr lang="en-US" sz="1600" dirty="0"/>
              <a:t>::</a:t>
            </a:r>
            <a:r>
              <a:rPr lang="en-US" sz="1600" dirty="0">
                <a:solidFill>
                  <a:srgbClr val="FF0000"/>
                </a:solidFill>
              </a:rPr>
              <a:t>T_INT</a:t>
            </a:r>
            <a:r>
              <a:rPr lang="en-US" sz="1600" dirty="0"/>
              <a:t>:</a:t>
            </a:r>
          </a:p>
          <a:p>
            <a:r>
              <a:rPr lang="en-US" sz="1600" dirty="0"/>
              <a:t>                </a:t>
            </a:r>
            <a:r>
              <a:rPr lang="cs-CZ" sz="1600" dirty="0"/>
              <a:t>pole.push_back( make</a:t>
            </a:r>
            <a:r>
              <a:rPr lang="en-US" sz="1600" dirty="0"/>
              <a:t>_</a:t>
            </a:r>
            <a:r>
              <a:rPr lang="cs-CZ" sz="1600" dirty="0"/>
              <a:t>unique</a:t>
            </a:r>
            <a:r>
              <a:rPr lang="en-US" sz="1600" dirty="0"/>
              <a:t>&lt;</a:t>
            </a:r>
            <a:r>
              <a:rPr lang="en-US" sz="1600" b="1" dirty="0" err="1">
                <a:solidFill>
                  <a:srgbClr val="FF0000"/>
                </a:solidFill>
              </a:rPr>
              <a:t>Int</a:t>
            </a:r>
            <a:r>
              <a:rPr lang="cs-CZ" sz="1600" b="1" dirty="0">
                <a:solidFill>
                  <a:srgbClr val="FF0000"/>
                </a:solidFill>
              </a:rPr>
              <a:t>Val</a:t>
            </a:r>
            <a:r>
              <a:rPr lang="en-US" sz="1600" dirty="0"/>
              <a:t>&gt;( *</a:t>
            </a:r>
            <a:r>
              <a:rPr lang="cs-CZ" sz="1600" dirty="0"/>
              <a:t>x</a:t>
            </a:r>
            <a:r>
              <a:rPr lang="en-US" sz="1600" dirty="0"/>
              <a:t>)</a:t>
            </a:r>
            <a:r>
              <a:rPr lang="cs-CZ" sz="1600" dirty="0"/>
              <a:t>);</a:t>
            </a:r>
            <a:r>
              <a:rPr lang="en-US" sz="1600" dirty="0"/>
              <a:t> </a:t>
            </a:r>
          </a:p>
          <a:p>
            <a:r>
              <a:rPr lang="en-US" sz="1600" dirty="0"/>
              <a:t>                break;</a:t>
            </a:r>
          </a:p>
          <a:p>
            <a:r>
              <a:rPr lang="en-US" sz="1600" dirty="0"/>
              <a:t>            case </a:t>
            </a:r>
            <a:r>
              <a:rPr lang="en-US" sz="1600" dirty="0" err="1"/>
              <a:t>AbstractVal</a:t>
            </a:r>
            <a:r>
              <a:rPr lang="en-US" sz="1600" dirty="0"/>
              <a:t>::</a:t>
            </a:r>
            <a:r>
              <a:rPr lang="en-US" sz="1600" dirty="0">
                <a:solidFill>
                  <a:srgbClr val="00B050"/>
                </a:solidFill>
              </a:rPr>
              <a:t>T_STRING</a:t>
            </a:r>
            <a:r>
              <a:rPr lang="en-US" sz="1600" dirty="0"/>
              <a:t>:</a:t>
            </a:r>
          </a:p>
          <a:p>
            <a:r>
              <a:rPr lang="en-US" sz="1600" dirty="0"/>
              <a:t>                </a:t>
            </a:r>
            <a:r>
              <a:rPr lang="cs-CZ" sz="1600" dirty="0"/>
              <a:t>pole.push_back( make</a:t>
            </a:r>
            <a:r>
              <a:rPr lang="en-US" sz="1600" dirty="0"/>
              <a:t>_</a:t>
            </a:r>
            <a:r>
              <a:rPr lang="cs-CZ" sz="1600" dirty="0"/>
              <a:t>unique</a:t>
            </a:r>
            <a:r>
              <a:rPr lang="en-US" sz="1600" dirty="0"/>
              <a:t>&lt;</a:t>
            </a:r>
            <a:r>
              <a:rPr lang="en-US" sz="1600" b="1" dirty="0">
                <a:solidFill>
                  <a:srgbClr val="00B050"/>
                </a:solidFill>
              </a:rPr>
              <a:t>String</a:t>
            </a:r>
            <a:r>
              <a:rPr lang="cs-CZ" sz="1600" b="1" dirty="0">
                <a:solidFill>
                  <a:srgbClr val="00B050"/>
                </a:solidFill>
              </a:rPr>
              <a:t>Val</a:t>
            </a:r>
            <a:r>
              <a:rPr lang="en-US" sz="1600" dirty="0"/>
              <a:t>&gt;( *</a:t>
            </a:r>
            <a:r>
              <a:rPr lang="cs-CZ" sz="1600" dirty="0"/>
              <a:t>x</a:t>
            </a:r>
            <a:r>
              <a:rPr lang="en-US" sz="1600" dirty="0"/>
              <a:t>)</a:t>
            </a:r>
            <a:r>
              <a:rPr lang="cs-CZ" sz="1600" dirty="0"/>
              <a:t>);</a:t>
            </a:r>
            <a:r>
              <a:rPr lang="en-US" sz="1600" dirty="0"/>
              <a:t> </a:t>
            </a:r>
          </a:p>
          <a:p>
            <a:r>
              <a:rPr lang="en-US" sz="1600" dirty="0"/>
              <a:t>                break;    </a:t>
            </a:r>
          </a:p>
          <a:p>
            <a:r>
              <a:rPr lang="en-US" sz="1600" dirty="0"/>
              <a:t>    }</a:t>
            </a:r>
          </a:p>
          <a:p>
            <a:r>
              <a:rPr lang="cs-CZ" sz="1600" dirty="0"/>
              <a:t>    return *this;</a:t>
            </a:r>
          </a:p>
          <a:p>
            <a:r>
              <a:rPr lang="cs-CZ" sz="1600" dirty="0"/>
              <a:t>}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6867525" y="3085563"/>
            <a:ext cx="1981200" cy="575334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FUJ !!!</a:t>
            </a:r>
            <a:endParaRPr lang="cs-CZ" sz="1400" b="1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91150" y="1295400"/>
            <a:ext cx="3457575" cy="1323439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class Abstract</a:t>
            </a:r>
            <a:r>
              <a:rPr lang="en-US" sz="1600" dirty="0"/>
              <a:t>Val</a:t>
            </a:r>
            <a:r>
              <a:rPr lang="cs-CZ" sz="1600" dirty="0"/>
              <a:t> {</a:t>
            </a:r>
          </a:p>
          <a:p>
            <a:r>
              <a:rPr lang="cs-CZ" sz="1600" dirty="0"/>
              <a:t>public:</a:t>
            </a:r>
          </a:p>
          <a:p>
            <a:r>
              <a:rPr lang="cs-CZ" sz="1600" dirty="0"/>
              <a:t>  </a:t>
            </a:r>
            <a:r>
              <a:rPr lang="cs-CZ" sz="1600" b="1" dirty="0"/>
              <a:t>enum T</a:t>
            </a:r>
            <a:r>
              <a:rPr lang="cs-CZ" sz="1600" dirty="0"/>
              <a:t> { </a:t>
            </a:r>
            <a:r>
              <a:rPr lang="cs-CZ" sz="1600" dirty="0">
                <a:solidFill>
                  <a:srgbClr val="FF0000"/>
                </a:solidFill>
              </a:rPr>
              <a:t>T_INT</a:t>
            </a:r>
            <a:r>
              <a:rPr lang="cs-CZ" sz="1600" dirty="0"/>
              <a:t>, </a:t>
            </a:r>
            <a:r>
              <a:rPr lang="cs-CZ" sz="1600" dirty="0">
                <a:solidFill>
                  <a:srgbClr val="00B050"/>
                </a:solidFill>
              </a:rPr>
              <a:t>T</a:t>
            </a:r>
            <a:r>
              <a:rPr lang="en-US" sz="1600" dirty="0">
                <a:solidFill>
                  <a:srgbClr val="00B050"/>
                </a:solidFill>
              </a:rPr>
              <a:t>_STRING</a:t>
            </a:r>
            <a:r>
              <a:rPr lang="cs-CZ" sz="1600" dirty="0"/>
              <a:t>, ...};</a:t>
            </a:r>
          </a:p>
          <a:p>
            <a:r>
              <a:rPr lang="cs-CZ" sz="1600" dirty="0"/>
              <a:t>  virtual T </a:t>
            </a:r>
            <a:r>
              <a:rPr lang="cs-CZ" sz="1600" b="1" dirty="0"/>
              <a:t>get_t</a:t>
            </a:r>
            <a:r>
              <a:rPr lang="cs-CZ" sz="1600" dirty="0"/>
              <a:t>() const;</a:t>
            </a:r>
          </a:p>
          <a:p>
            <a:r>
              <a:rPr lang="cs-CZ" sz="1600" dirty="0"/>
              <a:t>};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52400" y="990601"/>
            <a:ext cx="4800600" cy="1904999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Co s </a:t>
            </a:r>
            <a:r>
              <a:rPr lang="en-US" dirty="0" err="1"/>
              <a:t>tím</a:t>
            </a:r>
            <a:r>
              <a:rPr lang="en-US" dirty="0"/>
              <a:t>?</a:t>
            </a:r>
          </a:p>
          <a:p>
            <a:pPr lvl="1">
              <a:lnSpc>
                <a:spcPct val="120000"/>
              </a:lnSpc>
            </a:pPr>
            <a:r>
              <a:rPr lang="en-US" dirty="0" err="1"/>
              <a:t>skutečná</a:t>
            </a:r>
            <a:r>
              <a:rPr lang="en-US" dirty="0"/>
              <a:t> </a:t>
            </a:r>
            <a:r>
              <a:rPr lang="en-US" dirty="0" err="1"/>
              <a:t>hodnota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IntVal</a:t>
            </a:r>
            <a:br>
              <a:rPr lang="en-US" dirty="0"/>
            </a:br>
            <a:r>
              <a:rPr lang="en-US" dirty="0"/>
              <a:t>    </a:t>
            </a:r>
            <a:r>
              <a:rPr lang="en-US" dirty="0">
                <a:latin typeface="Arial Unicode MS"/>
                <a:ea typeface="Arial Unicode MS"/>
                <a:cs typeface="Arial Unicode MS"/>
              </a:rPr>
              <a:t>⇒ </a:t>
            </a:r>
            <a:r>
              <a:rPr lang="en-US" dirty="0" err="1"/>
              <a:t>vytvořit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IntVal</a:t>
            </a:r>
            <a:endParaRPr lang="en-US" dirty="0">
              <a:solidFill>
                <a:srgbClr val="FF0000"/>
              </a:solidFill>
            </a:endParaRPr>
          </a:p>
          <a:p>
            <a:pPr lvl="1">
              <a:lnSpc>
                <a:spcPct val="120000"/>
              </a:lnSpc>
            </a:pPr>
            <a:r>
              <a:rPr lang="en-US" dirty="0" err="1"/>
              <a:t>skutečná</a:t>
            </a:r>
            <a:r>
              <a:rPr lang="en-US" dirty="0"/>
              <a:t> </a:t>
            </a:r>
            <a:r>
              <a:rPr lang="en-US" dirty="0" err="1"/>
              <a:t>hodnota</a:t>
            </a:r>
            <a:r>
              <a:rPr lang="en-US" dirty="0"/>
              <a:t> </a:t>
            </a:r>
            <a:r>
              <a:rPr lang="en-US" dirty="0" err="1">
                <a:solidFill>
                  <a:srgbClr val="00B050"/>
                </a:solidFill>
              </a:rPr>
              <a:t>StringVal</a:t>
            </a:r>
            <a:br>
              <a:rPr lang="en-US" dirty="0"/>
            </a:br>
            <a:r>
              <a:rPr lang="en-US" dirty="0"/>
              <a:t>    </a:t>
            </a:r>
            <a:r>
              <a:rPr lang="en-US" dirty="0">
                <a:latin typeface="Arial Unicode MS"/>
                <a:ea typeface="Arial Unicode MS"/>
                <a:cs typeface="Arial Unicode MS"/>
              </a:rPr>
              <a:t>⇒ </a:t>
            </a:r>
            <a:r>
              <a:rPr lang="en-US" dirty="0" err="1"/>
              <a:t>vytvořit</a:t>
            </a:r>
            <a:r>
              <a:rPr lang="en-US" dirty="0"/>
              <a:t> </a:t>
            </a:r>
            <a:r>
              <a:rPr lang="en-US" dirty="0" err="1">
                <a:solidFill>
                  <a:srgbClr val="00B050"/>
                </a:solidFill>
              </a:rPr>
              <a:t>StringVal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477000" y="4045149"/>
            <a:ext cx="2400300" cy="1669851"/>
          </a:xfrm>
          <a:prstGeom prst="rect">
            <a:avLst/>
          </a:prstGeom>
        </p:spPr>
        <p:txBody>
          <a:bodyPr vert="horz">
            <a:normAutofit fontScale="62500" lnSpcReduction="20000"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/>
              <a:t>o</a:t>
            </a:r>
            <a:r>
              <a:rPr lang="cs-CZ" dirty="0"/>
              <a:t>šklivé</a:t>
            </a:r>
          </a:p>
          <a:p>
            <a:r>
              <a:rPr lang="cs-CZ" dirty="0"/>
              <a:t>těžko rozšiřitelné</a:t>
            </a:r>
          </a:p>
          <a:p>
            <a:r>
              <a:rPr lang="cs-CZ" dirty="0"/>
              <a:t>zásah do předka</a:t>
            </a:r>
            <a:endParaRPr lang="en-US" dirty="0"/>
          </a:p>
          <a:p>
            <a:endParaRPr lang="en-US" dirty="0"/>
          </a:p>
          <a:p>
            <a:r>
              <a:rPr lang="en-US" b="1" dirty="0" err="1">
                <a:solidFill>
                  <a:srgbClr val="FF0000"/>
                </a:solidFill>
              </a:rPr>
              <a:t>toto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nen</a:t>
            </a:r>
            <a:r>
              <a:rPr lang="cs-CZ" b="1" dirty="0">
                <a:solidFill>
                  <a:srgbClr val="FF0000"/>
                </a:solidFill>
              </a:rPr>
              <a:t>í polymorfismus</a:t>
            </a:r>
            <a:r>
              <a:rPr lang="en-US" b="1" dirty="0">
                <a:solidFill>
                  <a:srgbClr val="FF0000"/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341690139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1752600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Jak to udělat lépe?</a:t>
            </a:r>
          </a:p>
          <a:p>
            <a:pPr lvl="1"/>
            <a:r>
              <a:rPr lang="cs-CZ" dirty="0"/>
              <a:t>využít mechanismus pozdní vazby</a:t>
            </a:r>
          </a:p>
          <a:p>
            <a:pPr lvl="1"/>
            <a:r>
              <a:rPr lang="cs-CZ" dirty="0"/>
              <a:t>každý prvek bude umět naklonovat sám sebe</a:t>
            </a:r>
          </a:p>
          <a:p>
            <a:pPr lvl="1"/>
            <a:r>
              <a:rPr lang="cs-CZ" dirty="0"/>
              <a:t>rozhraní v AbstractVal, implementace v IntVal, ...</a:t>
            </a:r>
          </a:p>
          <a:p>
            <a:pPr lvl="1"/>
            <a:r>
              <a:rPr lang="cs-CZ" dirty="0"/>
              <a:t>virtuální </a:t>
            </a:r>
            <a:r>
              <a:rPr lang="cs-CZ" b="1" dirty="0"/>
              <a:t>klonovací </a:t>
            </a:r>
            <a:r>
              <a:rPr lang="cs-CZ" dirty="0"/>
              <a:t>metoda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PDS - </a:t>
            </a:r>
            <a:r>
              <a:rPr lang="en-US" dirty="0"/>
              <a:t>p</a:t>
            </a:r>
            <a:r>
              <a:rPr lang="cs-CZ" dirty="0"/>
              <a:t>řiřazení 5: klonování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57200" y="2971800"/>
            <a:ext cx="4419600" cy="3046988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class AbstractVal {</a:t>
            </a:r>
          </a:p>
          <a:p>
            <a:r>
              <a:rPr lang="cs-CZ" sz="1600" dirty="0"/>
              <a:t>public:</a:t>
            </a:r>
          </a:p>
          <a:p>
            <a:r>
              <a:rPr lang="cs-CZ" sz="1600" dirty="0"/>
              <a:t>    </a:t>
            </a:r>
            <a:r>
              <a:rPr lang="cs-CZ" sz="1600" dirty="0" err="1"/>
              <a:t>virtual</a:t>
            </a:r>
            <a:r>
              <a:rPr lang="cs-CZ" sz="1600" dirty="0"/>
              <a:t> ~</a:t>
            </a:r>
            <a:r>
              <a:rPr lang="cs-CZ" sz="1600" dirty="0" err="1"/>
              <a:t>AbstractVal</a:t>
            </a:r>
            <a:r>
              <a:rPr lang="cs-CZ" sz="1600" dirty="0"/>
              <a:t>() {}</a:t>
            </a:r>
          </a:p>
          <a:p>
            <a:r>
              <a:rPr lang="cs-CZ" sz="1600" dirty="0"/>
              <a:t>    </a:t>
            </a:r>
            <a:r>
              <a:rPr lang="cs-CZ" sz="1600" dirty="0" err="1"/>
              <a:t>virtual</a:t>
            </a:r>
            <a:r>
              <a:rPr lang="cs-CZ" sz="1600" dirty="0"/>
              <a:t> void print() = 0;</a:t>
            </a:r>
          </a:p>
          <a:p>
            <a:r>
              <a:rPr lang="cs-CZ" sz="1600" dirty="0"/>
              <a:t>    </a:t>
            </a:r>
            <a:r>
              <a:rPr lang="cs-CZ" sz="1600" b="1" dirty="0"/>
              <a:t>virtual </a:t>
            </a:r>
            <a:r>
              <a:rPr lang="cs-CZ" sz="1600" dirty="0"/>
              <a:t>valptr </a:t>
            </a:r>
            <a:r>
              <a:rPr lang="cs-CZ" sz="1600" b="1" dirty="0"/>
              <a:t>clone</a:t>
            </a:r>
            <a:r>
              <a:rPr lang="cs-CZ" sz="1600" dirty="0"/>
              <a:t>() = 0;</a:t>
            </a:r>
          </a:p>
          <a:p>
            <a:r>
              <a:rPr lang="cs-CZ" sz="1600" dirty="0"/>
              <a:t>};</a:t>
            </a:r>
          </a:p>
          <a:p>
            <a:endParaRPr lang="cs-CZ" sz="1600" dirty="0"/>
          </a:p>
          <a:p>
            <a:r>
              <a:rPr lang="cs-CZ" sz="1600" dirty="0"/>
              <a:t>class</a:t>
            </a:r>
            <a:r>
              <a:rPr lang="cs-CZ" sz="1600" dirty="0">
                <a:solidFill>
                  <a:srgbClr val="FF0000"/>
                </a:solidFill>
              </a:rPr>
              <a:t> IntVal </a:t>
            </a:r>
            <a:r>
              <a:rPr lang="cs-CZ" sz="1600" dirty="0"/>
              <a:t>: public AbstractVal {</a:t>
            </a:r>
          </a:p>
          <a:p>
            <a:r>
              <a:rPr lang="cs-CZ" sz="1600" dirty="0"/>
              <a:t>    ....</a:t>
            </a:r>
          </a:p>
          <a:p>
            <a:r>
              <a:rPr lang="cs-CZ" sz="1600" dirty="0"/>
              <a:t>    </a:t>
            </a:r>
            <a:r>
              <a:rPr lang="cs-CZ" sz="1600" dirty="0" err="1"/>
              <a:t>valptr</a:t>
            </a:r>
            <a:r>
              <a:rPr lang="cs-CZ" sz="1600" dirty="0"/>
              <a:t> </a:t>
            </a:r>
            <a:r>
              <a:rPr lang="cs-CZ" sz="1600" b="1" dirty="0">
                <a:solidFill>
                  <a:srgbClr val="0070C0"/>
                </a:solidFill>
              </a:rPr>
              <a:t>clone</a:t>
            </a:r>
            <a:r>
              <a:rPr lang="cs-CZ" sz="1600" dirty="0"/>
              <a:t>() </a:t>
            </a:r>
            <a:r>
              <a:rPr lang="en-US" sz="1600" dirty="0"/>
              <a:t>override</a:t>
            </a:r>
            <a:endParaRPr lang="cs-CZ" sz="1600" dirty="0"/>
          </a:p>
          <a:p>
            <a:r>
              <a:rPr lang="cs-CZ" sz="1600" dirty="0"/>
              <a:t>    { return make_unique&lt;</a:t>
            </a:r>
            <a:r>
              <a:rPr lang="cs-CZ" sz="1600" b="1" dirty="0">
                <a:solidFill>
                  <a:srgbClr val="FF0000"/>
                </a:solidFill>
              </a:rPr>
              <a:t>IntVal</a:t>
            </a:r>
            <a:r>
              <a:rPr lang="cs-CZ" sz="1600" dirty="0"/>
              <a:t>&gt;(*this);  }</a:t>
            </a:r>
          </a:p>
          <a:p>
            <a:r>
              <a:rPr lang="cs-CZ" sz="1600" dirty="0"/>
              <a:t>};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029200" y="2971800"/>
            <a:ext cx="3733800" cy="156966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... operator=(const Seznam&amp; s)</a:t>
            </a:r>
          </a:p>
          <a:p>
            <a:r>
              <a:rPr lang="cs-CZ" sz="1600" dirty="0"/>
              <a:t>{</a:t>
            </a:r>
          </a:p>
          <a:p>
            <a:r>
              <a:rPr lang="cs-CZ" sz="1600" dirty="0"/>
              <a:t>    </a:t>
            </a:r>
            <a:r>
              <a:rPr lang="en-US" sz="1600" dirty="0"/>
              <a:t> for( auto&amp;&amp; x : </a:t>
            </a:r>
            <a:r>
              <a:rPr lang="en-US" sz="1600" dirty="0" err="1"/>
              <a:t>s.pole</a:t>
            </a:r>
            <a:r>
              <a:rPr lang="en-US" sz="1600" dirty="0"/>
              <a:t>)</a:t>
            </a:r>
            <a:endParaRPr lang="cs-CZ" sz="1600" dirty="0"/>
          </a:p>
          <a:p>
            <a:r>
              <a:rPr lang="cs-CZ" sz="1600" dirty="0"/>
              <a:t>         </a:t>
            </a:r>
            <a:r>
              <a:rPr lang="en-US" sz="1600" dirty="0" err="1"/>
              <a:t>pole.push_back</a:t>
            </a:r>
            <a:r>
              <a:rPr lang="en-US" sz="1600" dirty="0"/>
              <a:t>( x</a:t>
            </a:r>
            <a:r>
              <a:rPr lang="en-US" sz="1600" b="1" dirty="0"/>
              <a:t>-&gt;</a:t>
            </a:r>
            <a:r>
              <a:rPr lang="en-US" sz="1600" b="1" dirty="0">
                <a:solidFill>
                  <a:srgbClr val="0070C0"/>
                </a:solidFill>
              </a:rPr>
              <a:t>clone</a:t>
            </a:r>
            <a:r>
              <a:rPr lang="en-US" sz="1600" dirty="0"/>
              <a:t>());</a:t>
            </a:r>
            <a:endParaRPr lang="cs-CZ" sz="1600" dirty="0"/>
          </a:p>
          <a:p>
            <a:r>
              <a:rPr lang="cs-CZ" sz="1600" dirty="0"/>
              <a:t>    return *this;</a:t>
            </a:r>
          </a:p>
          <a:p>
            <a:r>
              <a:rPr lang="cs-CZ" sz="1600" dirty="0"/>
              <a:t>}</a:t>
            </a:r>
          </a:p>
        </p:txBody>
      </p:sp>
      <p:sp>
        <p:nvSpPr>
          <p:cNvPr id="45" name="Rounded Rectangular Callout 44"/>
          <p:cNvSpPr/>
          <p:nvPr/>
        </p:nvSpPr>
        <p:spPr>
          <a:xfrm>
            <a:off x="3287712" y="6111633"/>
            <a:ext cx="2438400" cy="670167"/>
          </a:xfrm>
          <a:prstGeom prst="wedgeRoundRectCallout">
            <a:avLst>
              <a:gd name="adj1" fmla="val -44519"/>
              <a:gd name="adj2" fmla="val -113036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od 0x11: kovariantní návratový typ</a:t>
            </a:r>
          </a:p>
        </p:txBody>
      </p:sp>
      <p:grpSp>
        <p:nvGrpSpPr>
          <p:cNvPr id="46" name="Group 45"/>
          <p:cNvGrpSpPr/>
          <p:nvPr/>
        </p:nvGrpSpPr>
        <p:grpSpPr>
          <a:xfrm>
            <a:off x="5456238" y="4982407"/>
            <a:ext cx="1296987" cy="665163"/>
            <a:chOff x="4259262" y="5975351"/>
            <a:chExt cx="1296987" cy="665163"/>
          </a:xfrm>
        </p:grpSpPr>
        <p:sp>
          <p:nvSpPr>
            <p:cNvPr id="47" name="Text Box 4"/>
            <p:cNvSpPr txBox="1">
              <a:spLocks noChangeArrowheads="1"/>
            </p:cNvSpPr>
            <p:nvPr/>
          </p:nvSpPr>
          <p:spPr bwMode="auto">
            <a:xfrm>
              <a:off x="4259262" y="5975351"/>
              <a:ext cx="1296987" cy="533400"/>
            </a:xfrm>
            <a:prstGeom prst="rect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>
                <a:spcBef>
                  <a:spcPct val="50000"/>
                </a:spcBef>
              </a:pPr>
              <a:r>
                <a:rPr lang="en-US" sz="1400" b="1" i="1" dirty="0">
                  <a:latin typeface="Courier New" pitchFamily="49" charset="0"/>
                </a:rPr>
                <a:t>I</a:t>
              </a:r>
              <a:r>
                <a:rPr lang="cs-CZ" sz="1400" b="1" i="1" dirty="0">
                  <a:latin typeface="Courier New" pitchFamily="49" charset="0"/>
                </a:rPr>
                <a:t>V</a:t>
              </a:r>
              <a:endParaRPr lang="en-US" sz="1400" b="1" i="1" noProof="1">
                <a:latin typeface="Courier New" pitchFamily="49" charset="0"/>
              </a:endParaRPr>
            </a:p>
          </p:txBody>
        </p:sp>
        <p:sp>
          <p:nvSpPr>
            <p:cNvPr id="48" name="Text Box 5"/>
            <p:cNvSpPr txBox="1">
              <a:spLocks noChangeArrowheads="1"/>
            </p:cNvSpPr>
            <p:nvPr/>
          </p:nvSpPr>
          <p:spPr bwMode="auto">
            <a:xfrm>
              <a:off x="5195887" y="6119814"/>
              <a:ext cx="304800" cy="228600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 anchorCtr="1"/>
            <a:lstStyle/>
            <a:p>
              <a:pPr algn="l">
                <a:spcBef>
                  <a:spcPct val="50000"/>
                </a:spcBef>
              </a:pPr>
              <a:r>
                <a:rPr lang="en-US" sz="1400" b="1">
                  <a:latin typeface="Courier New" pitchFamily="49" charset="0"/>
                </a:rPr>
                <a:t>x</a:t>
              </a:r>
              <a:endParaRPr lang="en-US" sz="1400" b="1" noProof="1">
                <a:latin typeface="Courier New" pitchFamily="49" charset="0"/>
              </a:endParaRPr>
            </a:p>
          </p:txBody>
        </p:sp>
        <p:sp>
          <p:nvSpPr>
            <p:cNvPr id="49" name="Text Box 6"/>
            <p:cNvSpPr txBox="1">
              <a:spLocks noChangeArrowheads="1"/>
            </p:cNvSpPr>
            <p:nvPr/>
          </p:nvSpPr>
          <p:spPr bwMode="auto">
            <a:xfrm>
              <a:off x="4548187" y="6076951"/>
              <a:ext cx="574675" cy="381000"/>
            </a:xfrm>
            <a:prstGeom prst="rect">
              <a:avLst/>
            </a:prstGeom>
            <a:solidFill>
              <a:schemeClr val="accent1"/>
            </a:solidFill>
            <a:ln w="3175" cap="rnd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>
                <a:spcBef>
                  <a:spcPct val="50000"/>
                </a:spcBef>
              </a:pPr>
              <a:r>
                <a:rPr lang="en-US" sz="1400" b="1" i="1" dirty="0">
                  <a:latin typeface="Courier New" pitchFamily="49" charset="0"/>
                </a:rPr>
                <a:t>A</a:t>
              </a:r>
              <a:r>
                <a:rPr lang="cs-CZ" sz="1400" b="1" i="1" dirty="0">
                  <a:latin typeface="Courier New" pitchFamily="49" charset="0"/>
                </a:rPr>
                <a:t>V</a:t>
              </a:r>
              <a:endParaRPr lang="en-US" sz="1400" b="1" i="1" noProof="1">
                <a:latin typeface="Courier New" pitchFamily="49" charset="0"/>
              </a:endParaRPr>
            </a:p>
          </p:txBody>
        </p:sp>
        <p:sp>
          <p:nvSpPr>
            <p:cNvPr id="50" name="Rectangle 8"/>
            <p:cNvSpPr>
              <a:spLocks noChangeArrowheads="1"/>
            </p:cNvSpPr>
            <p:nvPr/>
          </p:nvSpPr>
          <p:spPr bwMode="auto">
            <a:xfrm>
              <a:off x="4835524" y="6191251"/>
              <a:ext cx="152400" cy="15240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" name="Line 9"/>
            <p:cNvSpPr>
              <a:spLocks noChangeShapeType="1"/>
            </p:cNvSpPr>
            <p:nvPr/>
          </p:nvSpPr>
          <p:spPr bwMode="auto">
            <a:xfrm>
              <a:off x="4906962" y="6335714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cs-CZ"/>
            </a:p>
          </p:txBody>
        </p:sp>
      </p:grpSp>
      <p:sp>
        <p:nvSpPr>
          <p:cNvPr id="52" name="Line 25"/>
          <p:cNvSpPr>
            <a:spLocks noChangeShapeType="1"/>
          </p:cNvSpPr>
          <p:nvPr/>
        </p:nvSpPr>
        <p:spPr bwMode="auto">
          <a:xfrm>
            <a:off x="5532438" y="4724022"/>
            <a:ext cx="212724" cy="35998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53" name="Line 25"/>
          <p:cNvSpPr>
            <a:spLocks noChangeShapeType="1"/>
          </p:cNvSpPr>
          <p:nvPr/>
        </p:nvSpPr>
        <p:spPr bwMode="auto">
          <a:xfrm flipV="1">
            <a:off x="6753224" y="5901244"/>
            <a:ext cx="409575" cy="16629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grpSp>
        <p:nvGrpSpPr>
          <p:cNvPr id="54" name="Group 53"/>
          <p:cNvGrpSpPr/>
          <p:nvPr/>
        </p:nvGrpSpPr>
        <p:grpSpPr>
          <a:xfrm>
            <a:off x="7162800" y="5902692"/>
            <a:ext cx="1296987" cy="665163"/>
            <a:chOff x="4259262" y="5975351"/>
            <a:chExt cx="1296987" cy="665163"/>
          </a:xfrm>
        </p:grpSpPr>
        <p:sp>
          <p:nvSpPr>
            <p:cNvPr id="55" name="Text Box 4"/>
            <p:cNvSpPr txBox="1">
              <a:spLocks noChangeArrowheads="1"/>
            </p:cNvSpPr>
            <p:nvPr/>
          </p:nvSpPr>
          <p:spPr bwMode="auto">
            <a:xfrm>
              <a:off x="4259262" y="5975351"/>
              <a:ext cx="1296987" cy="533400"/>
            </a:xfrm>
            <a:prstGeom prst="rect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>
                <a:spcBef>
                  <a:spcPct val="50000"/>
                </a:spcBef>
              </a:pPr>
              <a:r>
                <a:rPr lang="en-US" sz="1400" b="1" i="1" dirty="0">
                  <a:latin typeface="Courier New" pitchFamily="49" charset="0"/>
                </a:rPr>
                <a:t>I</a:t>
              </a:r>
              <a:r>
                <a:rPr lang="cs-CZ" sz="1400" b="1" i="1" dirty="0">
                  <a:latin typeface="Courier New" pitchFamily="49" charset="0"/>
                </a:rPr>
                <a:t>V</a:t>
              </a:r>
              <a:endParaRPr lang="en-US" sz="1400" b="1" i="1" noProof="1">
                <a:latin typeface="Courier New" pitchFamily="49" charset="0"/>
              </a:endParaRPr>
            </a:p>
          </p:txBody>
        </p:sp>
        <p:sp>
          <p:nvSpPr>
            <p:cNvPr id="56" name="Text Box 5"/>
            <p:cNvSpPr txBox="1">
              <a:spLocks noChangeArrowheads="1"/>
            </p:cNvSpPr>
            <p:nvPr/>
          </p:nvSpPr>
          <p:spPr bwMode="auto">
            <a:xfrm>
              <a:off x="5195887" y="6119814"/>
              <a:ext cx="304800" cy="228600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 anchorCtr="1"/>
            <a:lstStyle/>
            <a:p>
              <a:pPr algn="l">
                <a:spcBef>
                  <a:spcPct val="50000"/>
                </a:spcBef>
              </a:pPr>
              <a:r>
                <a:rPr lang="en-US" sz="1400" b="1">
                  <a:latin typeface="Courier New" pitchFamily="49" charset="0"/>
                </a:rPr>
                <a:t>x</a:t>
              </a:r>
              <a:endParaRPr lang="en-US" sz="1400" b="1" noProof="1">
                <a:latin typeface="Courier New" pitchFamily="49" charset="0"/>
              </a:endParaRPr>
            </a:p>
          </p:txBody>
        </p:sp>
        <p:sp>
          <p:nvSpPr>
            <p:cNvPr id="57" name="Text Box 6"/>
            <p:cNvSpPr txBox="1">
              <a:spLocks noChangeArrowheads="1"/>
            </p:cNvSpPr>
            <p:nvPr/>
          </p:nvSpPr>
          <p:spPr bwMode="auto">
            <a:xfrm>
              <a:off x="4548187" y="6076951"/>
              <a:ext cx="574675" cy="381000"/>
            </a:xfrm>
            <a:prstGeom prst="rect">
              <a:avLst/>
            </a:prstGeom>
            <a:solidFill>
              <a:schemeClr val="accent1"/>
            </a:solidFill>
            <a:ln w="3175" cap="rnd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l">
                <a:spcBef>
                  <a:spcPct val="50000"/>
                </a:spcBef>
              </a:pPr>
              <a:r>
                <a:rPr lang="en-US" sz="1400" b="1" i="1" dirty="0">
                  <a:latin typeface="Courier New" pitchFamily="49" charset="0"/>
                </a:rPr>
                <a:t>A</a:t>
              </a:r>
              <a:r>
                <a:rPr lang="cs-CZ" sz="1400" b="1" i="1" dirty="0">
                  <a:latin typeface="Courier New" pitchFamily="49" charset="0"/>
                </a:rPr>
                <a:t>V</a:t>
              </a:r>
              <a:endParaRPr lang="en-US" sz="1400" b="1" i="1" noProof="1">
                <a:latin typeface="Courier New" pitchFamily="49" charset="0"/>
              </a:endParaRPr>
            </a:p>
          </p:txBody>
        </p:sp>
        <p:sp>
          <p:nvSpPr>
            <p:cNvPr id="58" name="Rectangle 8"/>
            <p:cNvSpPr>
              <a:spLocks noChangeArrowheads="1"/>
            </p:cNvSpPr>
            <p:nvPr/>
          </p:nvSpPr>
          <p:spPr bwMode="auto">
            <a:xfrm>
              <a:off x="4835524" y="6191251"/>
              <a:ext cx="152400" cy="15240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9" name="Line 9"/>
            <p:cNvSpPr>
              <a:spLocks noChangeShapeType="1"/>
            </p:cNvSpPr>
            <p:nvPr/>
          </p:nvSpPr>
          <p:spPr bwMode="auto">
            <a:xfrm>
              <a:off x="4906962" y="6335714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cs-CZ"/>
            </a:p>
          </p:txBody>
        </p:sp>
      </p:grpSp>
      <p:sp>
        <p:nvSpPr>
          <p:cNvPr id="60" name="Line 25"/>
          <p:cNvSpPr>
            <a:spLocks noChangeShapeType="1"/>
          </p:cNvSpPr>
          <p:nvPr/>
        </p:nvSpPr>
        <p:spPr bwMode="auto">
          <a:xfrm>
            <a:off x="7239000" y="5644307"/>
            <a:ext cx="212724" cy="35998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61" name="Line 16"/>
          <p:cNvSpPr>
            <a:spLocks noChangeShapeType="1"/>
          </p:cNvSpPr>
          <p:nvPr/>
        </p:nvSpPr>
        <p:spPr bwMode="auto">
          <a:xfrm>
            <a:off x="6362697" y="5703402"/>
            <a:ext cx="390528" cy="197842"/>
          </a:xfrm>
          <a:prstGeom prst="line">
            <a:avLst/>
          </a:prstGeom>
          <a:noFill/>
          <a:ln w="50800" cmpd="dbl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square" lIns="90000" tIns="46800" rIns="90000" bIns="46800"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0712295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1371600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Copy-constructor a operator</a:t>
            </a:r>
            <a:r>
              <a:rPr lang="en-US" dirty="0"/>
              <a:t>=</a:t>
            </a:r>
            <a:endParaRPr lang="cs-CZ" dirty="0"/>
          </a:p>
          <a:p>
            <a:pPr lvl="1"/>
            <a:r>
              <a:rPr lang="cs-CZ" dirty="0"/>
              <a:t>společné chování</a:t>
            </a:r>
          </a:p>
          <a:p>
            <a:pPr lvl="1"/>
            <a:r>
              <a:rPr lang="cs-CZ" dirty="0"/>
              <a:t>operator</a:t>
            </a:r>
            <a:r>
              <a:rPr lang="en-US" dirty="0"/>
              <a:t>= </a:t>
            </a:r>
            <a:r>
              <a:rPr lang="cs-CZ" dirty="0"/>
              <a:t>navíc úklid starého stavu, vrací referenci</a:t>
            </a:r>
          </a:p>
          <a:p>
            <a:pPr lvl="1"/>
            <a:r>
              <a:rPr lang="cs-CZ" dirty="0"/>
              <a:t>společné tělo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PDS - </a:t>
            </a:r>
            <a:r>
              <a:rPr lang="en-US" dirty="0"/>
              <a:t>p</a:t>
            </a:r>
            <a:r>
              <a:rPr lang="cs-CZ" dirty="0"/>
              <a:t>řiřazení 6: copy constructor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57200" y="2725578"/>
            <a:ext cx="8153400" cy="3046988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class Seznam</a:t>
            </a:r>
          </a:p>
          <a:p>
            <a:r>
              <a:rPr lang="cs-CZ" sz="1600" dirty="0"/>
              <a:t>{</a:t>
            </a:r>
          </a:p>
          <a:p>
            <a:r>
              <a:rPr lang="cs-CZ" sz="1600" dirty="0"/>
              <a:t>public:</a:t>
            </a:r>
          </a:p>
          <a:p>
            <a:r>
              <a:rPr lang="cs-CZ" sz="1600" dirty="0"/>
              <a:t>    ....</a:t>
            </a:r>
          </a:p>
          <a:p>
            <a:r>
              <a:rPr lang="cs-CZ" sz="1600" dirty="0"/>
              <a:t>    Seznam() {}</a:t>
            </a:r>
          </a:p>
          <a:p>
            <a:r>
              <a:rPr lang="cs-CZ" sz="1600" dirty="0"/>
              <a:t>    Seznam( const Seznam&amp; s ) { </a:t>
            </a:r>
            <a:r>
              <a:rPr lang="cs-CZ" sz="1600" b="1" dirty="0">
                <a:solidFill>
                  <a:srgbClr val="0070C0"/>
                </a:solidFill>
              </a:rPr>
              <a:t>clone</a:t>
            </a:r>
            <a:r>
              <a:rPr lang="cs-CZ" sz="1600" dirty="0"/>
              <a:t>( s ); }</a:t>
            </a:r>
          </a:p>
          <a:p>
            <a:r>
              <a:rPr lang="cs-CZ" sz="1600" dirty="0"/>
              <a:t>    Seznam&amp; operator=(const Seznam&amp; s) { </a:t>
            </a:r>
            <a:r>
              <a:rPr lang="cs-CZ" sz="1600" dirty="0">
                <a:solidFill>
                  <a:srgbClr val="7030A0"/>
                </a:solidFill>
              </a:rPr>
              <a:t>pole.</a:t>
            </a:r>
            <a:r>
              <a:rPr lang="cs-CZ" sz="1600" b="1" dirty="0">
                <a:solidFill>
                  <a:srgbClr val="7030A0"/>
                </a:solidFill>
              </a:rPr>
              <a:t>clear</a:t>
            </a:r>
            <a:r>
              <a:rPr lang="cs-CZ" sz="1600" dirty="0">
                <a:solidFill>
                  <a:srgbClr val="7030A0"/>
                </a:solidFill>
              </a:rPr>
              <a:t>();</a:t>
            </a:r>
            <a:r>
              <a:rPr lang="cs-CZ" sz="1600" dirty="0"/>
              <a:t> </a:t>
            </a:r>
            <a:r>
              <a:rPr lang="cs-CZ" sz="1600" b="1" dirty="0">
                <a:solidFill>
                  <a:srgbClr val="0070C0"/>
                </a:solidFill>
              </a:rPr>
              <a:t>clone</a:t>
            </a:r>
            <a:r>
              <a:rPr lang="cs-CZ" sz="1600" dirty="0"/>
              <a:t>( s ); </a:t>
            </a:r>
            <a:r>
              <a:rPr lang="cs-CZ" sz="1600" dirty="0">
                <a:solidFill>
                  <a:srgbClr val="7030A0"/>
                </a:solidFill>
              </a:rPr>
              <a:t>return *this; </a:t>
            </a:r>
            <a:r>
              <a:rPr lang="cs-CZ" sz="1600" dirty="0"/>
              <a:t>}</a:t>
            </a:r>
          </a:p>
          <a:p>
            <a:r>
              <a:rPr lang="cs-CZ" sz="1600" dirty="0"/>
              <a:t>private:</a:t>
            </a:r>
          </a:p>
          <a:p>
            <a:r>
              <a:rPr lang="cs-CZ" sz="1600" dirty="0"/>
              <a:t>    void </a:t>
            </a:r>
            <a:r>
              <a:rPr lang="cs-CZ" sz="1600" b="1" dirty="0">
                <a:solidFill>
                  <a:srgbClr val="0070C0"/>
                </a:solidFill>
              </a:rPr>
              <a:t>clone</a:t>
            </a:r>
            <a:r>
              <a:rPr lang="cs-CZ" sz="1600" dirty="0"/>
              <a:t>( const Seznam&amp; s )</a:t>
            </a:r>
          </a:p>
          <a:p>
            <a:r>
              <a:rPr lang="cs-CZ" sz="1600" dirty="0"/>
              <a:t>        { for(</a:t>
            </a:r>
            <a:r>
              <a:rPr lang="en-US" sz="1600" dirty="0"/>
              <a:t> </a:t>
            </a:r>
            <a:r>
              <a:rPr lang="cs-CZ" sz="1600" dirty="0"/>
              <a:t>auto</a:t>
            </a:r>
            <a:r>
              <a:rPr lang="en-US" sz="1600" dirty="0"/>
              <a:t>&amp;</a:t>
            </a:r>
            <a:r>
              <a:rPr lang="cs-CZ" sz="1600" dirty="0"/>
              <a:t>&amp; x : s.pole ) pole.push_back( x-&gt;clone() );</a:t>
            </a:r>
            <a:r>
              <a:rPr lang="en-US" sz="1600" dirty="0"/>
              <a:t> </a:t>
            </a:r>
            <a:r>
              <a:rPr lang="cs-CZ" sz="1600" dirty="0"/>
              <a:t>}</a:t>
            </a:r>
          </a:p>
          <a:p>
            <a:r>
              <a:rPr lang="cs-CZ" sz="1600" dirty="0"/>
              <a:t>    vector&lt; valptr&gt; pole;</a:t>
            </a:r>
          </a:p>
          <a:p>
            <a:r>
              <a:rPr lang="cs-CZ" sz="1600" dirty="0"/>
              <a:t>};</a:t>
            </a:r>
          </a:p>
        </p:txBody>
      </p:sp>
      <p:sp>
        <p:nvSpPr>
          <p:cNvPr id="7" name="Rounded Rectangular Callout 6"/>
          <p:cNvSpPr/>
          <p:nvPr/>
        </p:nvSpPr>
        <p:spPr>
          <a:xfrm>
            <a:off x="6477000" y="2895600"/>
            <a:ext cx="1981200" cy="575334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řešení</a:t>
            </a:r>
            <a:r>
              <a:rPr lang="en-US" sz="1400" dirty="0">
                <a:solidFill>
                  <a:schemeClr val="tx1"/>
                </a:solidFill>
              </a:rPr>
              <a:t>?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0476297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PDS - </a:t>
            </a:r>
            <a:r>
              <a:rPr lang="en-US" dirty="0"/>
              <a:t>p</a:t>
            </a:r>
            <a:r>
              <a:rPr lang="cs-CZ" dirty="0"/>
              <a:t>řiřazení</a:t>
            </a:r>
            <a:r>
              <a:rPr lang="en-US" dirty="0"/>
              <a:t> 7</a:t>
            </a:r>
            <a:r>
              <a:rPr lang="cs-CZ" dirty="0"/>
              <a:t>: self-assignment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47673" y="1246626"/>
            <a:ext cx="4581525" cy="156966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int main() {</a:t>
            </a:r>
          </a:p>
          <a:p>
            <a:r>
              <a:rPr lang="cs-CZ" sz="1600" dirty="0"/>
              <a:t>    Seznam s;</a:t>
            </a:r>
          </a:p>
          <a:p>
            <a:r>
              <a:rPr lang="cs-CZ" sz="1600" dirty="0"/>
              <a:t>    s.add( </a:t>
            </a:r>
            <a:r>
              <a:rPr lang="en-US" sz="1600" dirty="0" err="1"/>
              <a:t>make_unique</a:t>
            </a:r>
            <a:r>
              <a:rPr lang="cs-CZ" sz="1600" dirty="0"/>
              <a:t>&lt;IntVal&gt;</a:t>
            </a:r>
            <a:r>
              <a:rPr lang="en-US" sz="1600" dirty="0"/>
              <a:t>(</a:t>
            </a:r>
            <a:r>
              <a:rPr lang="cs-CZ" sz="1600" dirty="0"/>
              <a:t>123</a:t>
            </a:r>
            <a:r>
              <a:rPr lang="en-US" sz="1600" dirty="0"/>
              <a:t>)</a:t>
            </a:r>
            <a:r>
              <a:rPr lang="cs-CZ" sz="1600" dirty="0"/>
              <a:t>);</a:t>
            </a:r>
          </a:p>
          <a:p>
            <a:r>
              <a:rPr lang="cs-CZ" sz="1600" dirty="0"/>
              <a:t>    s.add( </a:t>
            </a:r>
            <a:r>
              <a:rPr lang="en-US" sz="1600" dirty="0" err="1"/>
              <a:t>make_unique</a:t>
            </a:r>
            <a:r>
              <a:rPr lang="cs-CZ" sz="1600" dirty="0"/>
              <a:t>&lt;StringVal&gt;</a:t>
            </a:r>
            <a:r>
              <a:rPr lang="en-US" sz="1600" dirty="0"/>
              <a:t>(</a:t>
            </a:r>
            <a:r>
              <a:rPr lang="cs-CZ" sz="1600" dirty="0"/>
              <a:t>"</a:t>
            </a:r>
            <a:r>
              <a:rPr lang="en-US" sz="1600" dirty="0" err="1"/>
              <a:t>abc</a:t>
            </a:r>
            <a:r>
              <a:rPr lang="cs-CZ" sz="1600" dirty="0"/>
              <a:t>"</a:t>
            </a:r>
            <a:r>
              <a:rPr lang="en-US" sz="1600" dirty="0"/>
              <a:t>)</a:t>
            </a:r>
            <a:r>
              <a:rPr lang="cs-CZ" sz="1600" dirty="0"/>
              <a:t>);</a:t>
            </a:r>
            <a:endParaRPr lang="en-US" sz="1600" dirty="0"/>
          </a:p>
          <a:p>
            <a:r>
              <a:rPr lang="en-US" sz="1600" b="1" dirty="0"/>
              <a:t>    s = s;</a:t>
            </a:r>
            <a:endParaRPr lang="cs-CZ" sz="1600" b="1" dirty="0"/>
          </a:p>
          <a:p>
            <a:r>
              <a:rPr lang="cs-CZ" sz="1600" dirty="0"/>
              <a:t>}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6400800" y="1866900"/>
            <a:ext cx="1981200" cy="575334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čím je to zajímavé</a:t>
            </a:r>
            <a:r>
              <a:rPr lang="en-US" sz="1400" dirty="0">
                <a:solidFill>
                  <a:schemeClr val="tx1"/>
                </a:solidFill>
              </a:rPr>
              <a:t>?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447673" y="3352800"/>
            <a:ext cx="6705600" cy="685800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takhle blbě by to asi nikdo nenapsal, ale....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47673" y="4495800"/>
            <a:ext cx="2447928" cy="1323439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int main() {</a:t>
            </a:r>
          </a:p>
          <a:p>
            <a:r>
              <a:rPr lang="cs-CZ" sz="1600" dirty="0"/>
              <a:t>    </a:t>
            </a:r>
            <a:r>
              <a:rPr lang="en-US" sz="1600" dirty="0"/>
              <a:t>vector&lt;</a:t>
            </a:r>
            <a:r>
              <a:rPr lang="cs-CZ" sz="1600" dirty="0"/>
              <a:t>Seznam</a:t>
            </a:r>
            <a:r>
              <a:rPr lang="en-US" sz="1600" dirty="0"/>
              <a:t>&gt;</a:t>
            </a:r>
            <a:r>
              <a:rPr lang="cs-CZ" sz="1600" dirty="0"/>
              <a:t> s;</a:t>
            </a:r>
            <a:endParaRPr lang="en-US" sz="1600" dirty="0"/>
          </a:p>
          <a:p>
            <a:r>
              <a:rPr lang="en-US" sz="1600" dirty="0"/>
              <a:t>    ....</a:t>
            </a:r>
            <a:endParaRPr lang="cs-CZ" sz="1600" dirty="0"/>
          </a:p>
          <a:p>
            <a:r>
              <a:rPr lang="en-US" sz="1600" dirty="0"/>
              <a:t>    s[</a:t>
            </a:r>
            <a:r>
              <a:rPr lang="en-US" sz="1600" dirty="0" err="1"/>
              <a:t>i</a:t>
            </a:r>
            <a:r>
              <a:rPr lang="en-US" sz="1600" dirty="0"/>
              <a:t>] = s[j];</a:t>
            </a:r>
            <a:endParaRPr lang="cs-CZ" sz="1600" dirty="0"/>
          </a:p>
          <a:p>
            <a:r>
              <a:rPr lang="cs-CZ" sz="16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264208724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/>
          </a:bodyPr>
          <a:lstStyle/>
          <a:p>
            <a:r>
              <a:rPr lang="cs-CZ" dirty="0"/>
              <a:t>PDS - </a:t>
            </a:r>
            <a:r>
              <a:rPr lang="en-US" dirty="0"/>
              <a:t>p</a:t>
            </a:r>
            <a:r>
              <a:rPr lang="cs-CZ" dirty="0"/>
              <a:t>řiřazení</a:t>
            </a:r>
            <a:r>
              <a:rPr lang="en-US" dirty="0"/>
              <a:t> 7</a:t>
            </a:r>
            <a:r>
              <a:rPr lang="cs-CZ" dirty="0"/>
              <a:t>: self-assignment</a:t>
            </a:r>
          </a:p>
        </p:txBody>
      </p:sp>
      <p:sp>
        <p:nvSpPr>
          <p:cNvPr id="8" name="Rounded Rectangular Callout 7"/>
          <p:cNvSpPr/>
          <p:nvPr/>
        </p:nvSpPr>
        <p:spPr>
          <a:xfrm>
            <a:off x="447673" y="3352800"/>
            <a:ext cx="3819527" cy="685800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nejd</a:t>
            </a:r>
            <a:r>
              <a:rPr lang="cs-CZ" sz="1400" dirty="0">
                <a:solidFill>
                  <a:schemeClr val="tx1"/>
                </a:solidFill>
              </a:rPr>
              <a:t>řív si sám celé pole smažu</a:t>
            </a:r>
          </a:p>
          <a:p>
            <a:pPr algn="ctr"/>
            <a:r>
              <a:rPr lang="cs-CZ" sz="1400" dirty="0">
                <a:ln w="19050">
                  <a:noFill/>
                </a:ln>
                <a:solidFill>
                  <a:schemeClr val="tx1"/>
                </a:solidFill>
              </a:rPr>
              <a:t>... a potom nakopíruju ... ... NIC</a:t>
            </a:r>
            <a:r>
              <a:rPr lang="en-US" sz="1400" dirty="0">
                <a:ln w="19050">
                  <a:noFill/>
                </a:ln>
                <a:solidFill>
                  <a:schemeClr val="tx1"/>
                </a:solidFill>
              </a:rPr>
              <a:t>!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47672" y="4495800"/>
            <a:ext cx="2447927" cy="1323439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int main() {</a:t>
            </a:r>
          </a:p>
          <a:p>
            <a:r>
              <a:rPr lang="cs-CZ" sz="1600" dirty="0"/>
              <a:t>    </a:t>
            </a:r>
            <a:r>
              <a:rPr lang="en-US" sz="1600" dirty="0"/>
              <a:t>vector&lt;</a:t>
            </a:r>
            <a:r>
              <a:rPr lang="cs-CZ" sz="1600" dirty="0"/>
              <a:t>Seznam</a:t>
            </a:r>
            <a:r>
              <a:rPr lang="en-US" sz="1600" dirty="0"/>
              <a:t>&gt;</a:t>
            </a:r>
            <a:r>
              <a:rPr lang="cs-CZ" sz="1600" dirty="0"/>
              <a:t> s;</a:t>
            </a:r>
            <a:endParaRPr lang="en-US" sz="1600" dirty="0"/>
          </a:p>
          <a:p>
            <a:r>
              <a:rPr lang="en-US" sz="1600" dirty="0"/>
              <a:t>    ....</a:t>
            </a:r>
            <a:endParaRPr lang="cs-CZ" sz="1600" dirty="0"/>
          </a:p>
          <a:p>
            <a:r>
              <a:rPr lang="en-US" sz="1600" dirty="0"/>
              <a:t>    s[</a:t>
            </a:r>
            <a:r>
              <a:rPr lang="en-US" sz="1600" dirty="0" err="1"/>
              <a:t>i</a:t>
            </a:r>
            <a:r>
              <a:rPr lang="en-US" sz="1600" dirty="0"/>
              <a:t>] = s[j];</a:t>
            </a:r>
            <a:endParaRPr lang="cs-CZ" sz="1600" dirty="0"/>
          </a:p>
          <a:p>
            <a:r>
              <a:rPr lang="cs-CZ" sz="1600" dirty="0"/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38150" y="1219200"/>
            <a:ext cx="4438650" cy="1815882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class Seznam</a:t>
            </a:r>
          </a:p>
          <a:p>
            <a:r>
              <a:rPr lang="cs-CZ" sz="1600" dirty="0"/>
              <a:t>{</a:t>
            </a:r>
          </a:p>
          <a:p>
            <a:r>
              <a:rPr lang="cs-CZ" sz="1600" dirty="0"/>
              <a:t>public:</a:t>
            </a:r>
          </a:p>
          <a:p>
            <a:r>
              <a:rPr lang="cs-CZ" sz="1600" dirty="0"/>
              <a:t>    ....</a:t>
            </a:r>
          </a:p>
          <a:p>
            <a:r>
              <a:rPr lang="en-US" sz="1600" dirty="0"/>
              <a:t>    </a:t>
            </a:r>
            <a:r>
              <a:rPr lang="cs-CZ" sz="1600" dirty="0"/>
              <a:t>Seznam&amp; operator=(const Seznam&amp; s) </a:t>
            </a:r>
            <a:endParaRPr lang="en-US" sz="1600" dirty="0"/>
          </a:p>
          <a:p>
            <a:r>
              <a:rPr lang="en-US" sz="1600" dirty="0"/>
              <a:t>        </a:t>
            </a:r>
            <a:r>
              <a:rPr lang="cs-CZ" sz="1600" dirty="0"/>
              <a:t>{ pole.clear(); </a:t>
            </a:r>
            <a:r>
              <a:rPr lang="cs-CZ" sz="1600" b="1" dirty="0"/>
              <a:t>clone</a:t>
            </a:r>
            <a:r>
              <a:rPr lang="cs-CZ" sz="1600" dirty="0"/>
              <a:t>( s ); return *this; }</a:t>
            </a:r>
          </a:p>
          <a:p>
            <a:r>
              <a:rPr lang="cs-CZ" sz="1600" dirty="0"/>
              <a:t>};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2000" y="4495800"/>
            <a:ext cx="4114800" cy="1815882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Seznam&amp; operator=(const Seznam&amp; s)</a:t>
            </a:r>
            <a:endParaRPr lang="en-US" sz="1600" dirty="0"/>
          </a:p>
          <a:p>
            <a:r>
              <a:rPr lang="cs-CZ" sz="1600" dirty="0"/>
              <a:t>{ </a:t>
            </a:r>
            <a:endParaRPr lang="en-US" sz="1600" dirty="0"/>
          </a:p>
          <a:p>
            <a:r>
              <a:rPr lang="en-US" sz="1600" dirty="0"/>
              <a:t>    </a:t>
            </a:r>
            <a:r>
              <a:rPr lang="en-US" sz="1600" b="1" dirty="0"/>
              <a:t>if( this == &amp;s)  return *this;</a:t>
            </a:r>
          </a:p>
          <a:p>
            <a:r>
              <a:rPr lang="en-US" sz="1600" dirty="0"/>
              <a:t>    </a:t>
            </a:r>
            <a:r>
              <a:rPr lang="cs-CZ" sz="1600" dirty="0"/>
              <a:t>pole.clear(); </a:t>
            </a:r>
            <a:endParaRPr lang="en-US" sz="1600" dirty="0"/>
          </a:p>
          <a:p>
            <a:r>
              <a:rPr lang="en-US" sz="1600" dirty="0"/>
              <a:t>    </a:t>
            </a:r>
            <a:r>
              <a:rPr lang="cs-CZ" sz="1600" dirty="0"/>
              <a:t>clone( s ); </a:t>
            </a:r>
            <a:endParaRPr lang="en-US" sz="1600" dirty="0"/>
          </a:p>
          <a:p>
            <a:r>
              <a:rPr lang="en-US" sz="1600" dirty="0"/>
              <a:t>    </a:t>
            </a:r>
            <a:r>
              <a:rPr lang="cs-CZ" sz="1600" dirty="0"/>
              <a:t>return *this;</a:t>
            </a:r>
          </a:p>
          <a:p>
            <a:r>
              <a:rPr lang="cs-CZ" sz="1600" dirty="0"/>
              <a:t>};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4876800" y="3352800"/>
            <a:ext cx="3810000" cy="685800"/>
          </a:xfrm>
          <a:prstGeom prst="wedgeRoundRectCallout">
            <a:avLst>
              <a:gd name="adj1" fmla="val -28612"/>
              <a:gd name="adj2" fmla="val 190565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rovnost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ukazatel</a:t>
            </a:r>
            <a:r>
              <a:rPr lang="cs-CZ" sz="1400" dirty="0">
                <a:solidFill>
                  <a:schemeClr val="tx1"/>
                </a:solidFill>
              </a:rPr>
              <a:t>ů</a:t>
            </a:r>
            <a:r>
              <a:rPr lang="en-US" sz="1400" dirty="0">
                <a:solidFill>
                  <a:schemeClr val="tx1"/>
                </a:solidFill>
              </a:rPr>
              <a:t>  ⇒  </a:t>
            </a:r>
            <a:r>
              <a:rPr lang="en-US" sz="1400" dirty="0" err="1">
                <a:solidFill>
                  <a:schemeClr val="tx1"/>
                </a:solidFill>
              </a:rPr>
              <a:t>stejn</a:t>
            </a:r>
            <a:r>
              <a:rPr lang="cs-CZ" sz="1400" dirty="0">
                <a:solidFill>
                  <a:schemeClr val="tx1"/>
                </a:solidFill>
              </a:rPr>
              <a:t>ý objekt</a:t>
            </a:r>
          </a:p>
        </p:txBody>
      </p:sp>
      <p:sp>
        <p:nvSpPr>
          <p:cNvPr id="12" name="Rounded Rectangular Callout 11"/>
          <p:cNvSpPr/>
          <p:nvPr/>
        </p:nvSpPr>
        <p:spPr>
          <a:xfrm>
            <a:off x="6400800" y="1866900"/>
            <a:ext cx="1981200" cy="575334"/>
          </a:xfrm>
          <a:prstGeom prst="wedgeRoundRectCallout">
            <a:avLst>
              <a:gd name="adj1" fmla="val 253"/>
              <a:gd name="adj2" fmla="val -42924"/>
              <a:gd name="adj3" fmla="val 16667"/>
            </a:avLst>
          </a:prstGeom>
          <a:solidFill>
            <a:srgbClr val="EB9619">
              <a:alpha val="65000"/>
            </a:srgbClr>
          </a:solidFill>
          <a:ln w="25400" cmpd="sng">
            <a:solidFill>
              <a:schemeClr val="accent3">
                <a:shade val="50000"/>
                <a:alpha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řešení</a:t>
            </a:r>
            <a:r>
              <a:rPr lang="en-US" sz="1400" dirty="0">
                <a:solidFill>
                  <a:schemeClr val="tx1"/>
                </a:solidFill>
              </a:rPr>
              <a:t>?</a:t>
            </a:r>
            <a:endParaRPr lang="cs-CZ" sz="1400" dirty="0">
              <a:ln w="19050">
                <a:noFill/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4594241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715962"/>
          </a:xfrm>
        </p:spPr>
        <p:txBody>
          <a:bodyPr>
            <a:normAutofit fontScale="90000"/>
          </a:bodyPr>
          <a:lstStyle/>
          <a:p>
            <a:r>
              <a:rPr lang="cs-CZ" dirty="0"/>
              <a:t>Polymorfní datové struktury s </a:t>
            </a:r>
            <a:r>
              <a:rPr lang="en-US" dirty="0"/>
              <a:t>p</a:t>
            </a:r>
            <a:r>
              <a:rPr lang="cs-CZ" dirty="0"/>
              <a:t>řiřazením</a:t>
            </a:r>
          </a:p>
        </p:txBody>
      </p:sp>
      <p:pic>
        <p:nvPicPr>
          <p:cNvPr id="1028" name="Picture 4" descr="C:\Program Files (x86)\Microsoft Office\MEDIA\CAGCAT10\j0305493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1133476"/>
            <a:ext cx="1392116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334000"/>
          </a:xfrm>
        </p:spPr>
        <p:txBody>
          <a:bodyPr>
            <a:normAutofit lnSpcReduction="10000"/>
          </a:bodyPr>
          <a:lstStyle/>
          <a:p>
            <a:r>
              <a:rPr lang="cs-CZ" dirty="0"/>
              <a:t>Je třeba </a:t>
            </a:r>
            <a:r>
              <a:rPr lang="en-US" dirty="0"/>
              <a:t>'</a:t>
            </a:r>
            <a:r>
              <a:rPr lang="cs-CZ" dirty="0"/>
              <a:t>trocha</a:t>
            </a:r>
            <a:r>
              <a:rPr lang="en-US" dirty="0"/>
              <a:t>'</a:t>
            </a:r>
            <a:r>
              <a:rPr lang="cs-CZ" dirty="0"/>
              <a:t> opatrnosti</a:t>
            </a:r>
          </a:p>
          <a:p>
            <a:pPr lvl="1"/>
            <a:r>
              <a:rPr lang="cs-CZ" dirty="0"/>
              <a:t>... a rozumět tomu, co se v programu děje</a:t>
            </a:r>
          </a:p>
          <a:p>
            <a:pPr lvl="1"/>
            <a:r>
              <a:rPr lang="cs-CZ" dirty="0"/>
              <a:t>naimplementujte si sami</a:t>
            </a:r>
          </a:p>
          <a:p>
            <a:pPr lvl="1"/>
            <a:r>
              <a:rPr lang="en-US" dirty="0"/>
              <a:t>= </a:t>
            </a:r>
            <a:r>
              <a:rPr lang="cs-CZ" dirty="0"/>
              <a:t>jen dát dohromady předchozí moudra</a:t>
            </a:r>
          </a:p>
          <a:p>
            <a:r>
              <a:rPr lang="en-US" dirty="0"/>
              <a:t>N</a:t>
            </a:r>
            <a:r>
              <a:rPr lang="cs-CZ" dirty="0"/>
              <a:t>ámět k rozmyšlení</a:t>
            </a:r>
          </a:p>
          <a:p>
            <a:pPr lvl="1"/>
            <a:r>
              <a:rPr lang="cs-CZ" dirty="0"/>
              <a:t>jak by se změnila sémantika (chování), kdybychom použili shared</a:t>
            </a:r>
            <a:r>
              <a:rPr lang="en-US" dirty="0"/>
              <a:t>_</a:t>
            </a:r>
            <a:r>
              <a:rPr lang="en-US" dirty="0" err="1"/>
              <a:t>ptr</a:t>
            </a:r>
            <a:endParaRPr lang="en-US" dirty="0"/>
          </a:p>
          <a:p>
            <a:r>
              <a:rPr lang="cs-CZ" dirty="0"/>
              <a:t>Verze s raw-pointry</a:t>
            </a:r>
          </a:p>
          <a:p>
            <a:pPr lvl="1"/>
            <a:r>
              <a:rPr lang="cs-CZ" dirty="0"/>
              <a:t>zastaralá</a:t>
            </a:r>
          </a:p>
          <a:p>
            <a:pPr lvl="1"/>
            <a:r>
              <a:rPr lang="cs-CZ" dirty="0"/>
              <a:t>navíc další problémy</a:t>
            </a:r>
          </a:p>
          <a:p>
            <a:pPr lvl="2"/>
            <a:r>
              <a:rPr lang="cs-CZ" dirty="0"/>
              <a:t>destruktory, dealokace</a:t>
            </a:r>
            <a:endParaRPr lang="en-US" dirty="0"/>
          </a:p>
          <a:p>
            <a:pPr lvl="2"/>
            <a:r>
              <a:rPr lang="en-US" dirty="0"/>
              <a:t>p</a:t>
            </a:r>
            <a:r>
              <a:rPr lang="cs-CZ" dirty="0"/>
              <a:t>ř</a:t>
            </a:r>
            <a:r>
              <a:rPr lang="en-US" dirty="0" err="1"/>
              <a:t>i</a:t>
            </a:r>
            <a:r>
              <a:rPr lang="en-US" dirty="0"/>
              <a:t> ne</a:t>
            </a:r>
            <a:r>
              <a:rPr lang="cs-CZ" dirty="0"/>
              <a:t>š</a:t>
            </a:r>
            <a:r>
              <a:rPr lang="en-US" dirty="0" err="1"/>
              <a:t>ikovn</a:t>
            </a:r>
            <a:r>
              <a:rPr lang="cs-CZ" dirty="0"/>
              <a:t>é implementaci </a:t>
            </a:r>
            <a:r>
              <a:rPr lang="cs-CZ" b="1" dirty="0">
                <a:solidFill>
                  <a:srgbClr val="FF0000"/>
                </a:solidFill>
              </a:rPr>
              <a:t>odlet</a:t>
            </a:r>
            <a:r>
              <a:rPr lang="en-US" dirty="0"/>
              <a:t>!</a:t>
            </a:r>
          </a:p>
          <a:p>
            <a:pPr lvl="1"/>
            <a:r>
              <a:rPr lang="en-US" dirty="0"/>
              <a:t>v</a:t>
            </a:r>
            <a:r>
              <a:rPr lang="cs-CZ" dirty="0"/>
              <a:t>ýhoda unique</a:t>
            </a:r>
            <a:r>
              <a:rPr lang="en-US" dirty="0"/>
              <a:t>_</a:t>
            </a:r>
            <a:r>
              <a:rPr lang="en-US" dirty="0" err="1"/>
              <a:t>ptr</a:t>
            </a:r>
            <a:r>
              <a:rPr lang="en-US" dirty="0"/>
              <a:t>: </a:t>
            </a:r>
            <a:r>
              <a:rPr lang="en-US" dirty="0" err="1"/>
              <a:t>kompila</a:t>
            </a:r>
            <a:r>
              <a:rPr lang="cs-CZ" dirty="0"/>
              <a:t>ční</a:t>
            </a:r>
            <a:r>
              <a:rPr lang="en-US" dirty="0"/>
              <a:t> </a:t>
            </a:r>
            <a:r>
              <a:rPr lang="en-US" dirty="0" err="1"/>
              <a:t>kontrola</a:t>
            </a:r>
            <a:endParaRPr lang="cs-CZ" dirty="0"/>
          </a:p>
          <a:p>
            <a:pPr lvl="1"/>
            <a:r>
              <a:rPr lang="en-US" dirty="0"/>
              <a:t>pro z</a:t>
            </a:r>
            <a:r>
              <a:rPr lang="cs-CZ" dirty="0"/>
              <a:t>ájemce</a:t>
            </a:r>
            <a:r>
              <a:rPr lang="en-US" dirty="0"/>
              <a:t>/</a:t>
            </a:r>
            <a:r>
              <a:rPr lang="en-US" i="1" dirty="0" err="1"/>
              <a:t>masochisty</a:t>
            </a:r>
            <a:r>
              <a:rPr lang="cs-CZ" dirty="0"/>
              <a:t> </a:t>
            </a:r>
            <a:r>
              <a:rPr lang="en-US" dirty="0"/>
              <a:t> </a:t>
            </a:r>
            <a:r>
              <a:rPr lang="cs-CZ" dirty="0"/>
              <a:t>na konci slajdů ...</a:t>
            </a:r>
          </a:p>
        </p:txBody>
      </p:sp>
    </p:spTree>
    <p:extLst>
      <p:ext uri="{BB962C8B-B14F-4D97-AF65-F5344CB8AC3E}">
        <p14:creationId xmlns:p14="http://schemas.microsoft.com/office/powerpoint/2010/main" val="7340222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10484</TotalTime>
  <Words>16997</Words>
  <Application>Microsoft Office PowerPoint</Application>
  <PresentationFormat>On-screen Show (4:3)</PresentationFormat>
  <Paragraphs>3084</Paragraphs>
  <Slides>156</Slides>
  <Notes>33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156</vt:i4>
      </vt:variant>
    </vt:vector>
  </HeadingPairs>
  <TitlesOfParts>
    <vt:vector size="168" baseType="lpstr">
      <vt:lpstr>Arial</vt:lpstr>
      <vt:lpstr>Arial Unicode MS</vt:lpstr>
      <vt:lpstr>Calibri</vt:lpstr>
      <vt:lpstr>Consolas</vt:lpstr>
      <vt:lpstr>Courier New</vt:lpstr>
      <vt:lpstr>Lucida Sans Unicode</vt:lpstr>
      <vt:lpstr>Tahoma</vt:lpstr>
      <vt:lpstr>Verdana</vt:lpstr>
      <vt:lpstr>Wingdings</vt:lpstr>
      <vt:lpstr>Wingdings 2</vt:lpstr>
      <vt:lpstr>Wingdings 3</vt:lpstr>
      <vt:lpstr>Concourse</vt:lpstr>
      <vt:lpstr>Programování v C++</vt:lpstr>
      <vt:lpstr>1. cvičení: Úvod, nároky, syntaxe, I/O</vt:lpstr>
      <vt:lpstr>Povinnosti k získání zápočtu a zkoušky</vt:lpstr>
      <vt:lpstr>ReCoDex </vt:lpstr>
      <vt:lpstr>Můj první C++ program </vt:lpstr>
      <vt:lpstr>Můj první C++ program </vt:lpstr>
      <vt:lpstr>Můj druhý program – násobilka 7 </vt:lpstr>
      <vt:lpstr>Užitečné kousky kódu </vt:lpstr>
      <vt:lpstr>Výpis parametrů </vt:lpstr>
      <vt:lpstr>2. cvičení: Stringy, znaky, streamy</vt:lpstr>
      <vt:lpstr>Zápočtové programy – aktuální info</vt:lpstr>
      <vt:lpstr>Poznatky z úlohy „Násobilka“</vt:lpstr>
      <vt:lpstr>Poznatky z úlohy „Násobilka“</vt:lpstr>
      <vt:lpstr>Řetězce a stringy</vt:lpstr>
      <vt:lpstr>Nepoužívejte char*</vt:lpstr>
      <vt:lpstr>Čísla a řetězce</vt:lpstr>
      <vt:lpstr>Streamy a soubory</vt:lpstr>
      <vt:lpstr>3. cvičení: Hlavičky, třídy, objekty</vt:lpstr>
      <vt:lpstr>Poznatky z úlohy „Součet“</vt:lpstr>
      <vt:lpstr>Poznatky z úlohy „Součet“</vt:lpstr>
      <vt:lpstr>Poznatky z úlohy „Součet“</vt:lpstr>
      <vt:lpstr>Překlad více modulů</vt:lpstr>
      <vt:lpstr>Třídy, objekty, metody</vt:lpstr>
      <vt:lpstr>Počítadlo</vt:lpstr>
      <vt:lpstr>Počítání oveček</vt:lpstr>
      <vt:lpstr>4. cvičení: Třídy, objekty - pokračování</vt:lpstr>
      <vt:lpstr>Poznatky z úlohy „Hello OOP World“</vt:lpstr>
      <vt:lpstr>Poznatky z úlohy „Počítadlo“</vt:lpstr>
      <vt:lpstr>Rady k úloze „Počítání oveček“</vt:lpstr>
      <vt:lpstr>Struktura souborů</vt:lpstr>
      <vt:lpstr>Tečka a čtyřtečka</vt:lpstr>
      <vt:lpstr>Inline a ne-inline metody</vt:lpstr>
      <vt:lpstr>Inicializace a reference / const</vt:lpstr>
      <vt:lpstr>5. cvičení: Kontejnery, iterátory</vt:lpstr>
      <vt:lpstr>Poznatky z úlohy „Počítání oveček“</vt:lpstr>
      <vt:lpstr>Kontejnery a iterátory</vt:lpstr>
      <vt:lpstr>Sekvenční kontejnery</vt:lpstr>
      <vt:lpstr>Asociativní kontejnery</vt:lpstr>
      <vt:lpstr>Struktura kontejnerů</vt:lpstr>
      <vt:lpstr>Iterátory</vt:lpstr>
      <vt:lpstr>Základní metody kontejnerů</vt:lpstr>
      <vt:lpstr>Práce s kontejnery</vt:lpstr>
      <vt:lpstr>Procházení kontejnerů</vt:lpstr>
      <vt:lpstr>Pojmenování typů</vt:lpstr>
      <vt:lpstr>Práce s kontejnery</vt:lpstr>
      <vt:lpstr>6. cvičení: Složitost operací, třídění</vt:lpstr>
      <vt:lpstr>Poznatky z úlohy „Překladový slovník“</vt:lpstr>
      <vt:lpstr>Poznatky z úlohy „Překladový slovník“</vt:lpstr>
      <vt:lpstr>Složitost operací</vt:lpstr>
      <vt:lpstr>Příklady</vt:lpstr>
      <vt:lpstr>Odzadu a zase zepředu</vt:lpstr>
      <vt:lpstr>Kontejnery, konstruktory a velké objekty</vt:lpstr>
      <vt:lpstr>Kontejnery a třídění - vector, list, set</vt:lpstr>
      <vt:lpstr>Třídění – vlastní kritéria</vt:lpstr>
      <vt:lpstr>Třídění - vlastní kritéria</vt:lpstr>
      <vt:lpstr>7. cvičení: Algoritmy, funktory, 1. DÚ</vt:lpstr>
      <vt:lpstr>Poznatky z úlohy „Překladový slovník“ #2</vt:lpstr>
      <vt:lpstr>Poznatky z úlohy „Odzadu a zepředu“</vt:lpstr>
      <vt:lpstr>Poznatky z úlohy „Odzadu a zepředu“</vt:lpstr>
      <vt:lpstr>Nejpoužívanější algoritmy</vt:lpstr>
      <vt:lpstr>Algoritmy - použití</vt:lpstr>
      <vt:lpstr>Algoritmy - použití</vt:lpstr>
      <vt:lpstr>Funktory</vt:lpstr>
      <vt:lpstr>Návratová hodnota for_each</vt:lpstr>
      <vt:lpstr>Lambda výrazy</vt:lpstr>
      <vt:lpstr>Nonmodyfying algorithms</vt:lpstr>
      <vt:lpstr>Modifying algorithms</vt:lpstr>
      <vt:lpstr>Removing algorithms</vt:lpstr>
      <vt:lpstr>Mutating algorithms</vt:lpstr>
      <vt:lpstr>Sorting algorithms</vt:lpstr>
      <vt:lpstr>Algorithms for Sorted Ranges </vt:lpstr>
      <vt:lpstr>Numeric algorithms</vt:lpstr>
      <vt:lpstr>Zadání 1. DÚ</vt:lpstr>
      <vt:lpstr>Hodnocení 1. DÚ</vt:lpstr>
      <vt:lpstr>8. cvičení: Polymorfní datové struktury</vt:lpstr>
      <vt:lpstr>Poznatky z úlohy „Funktory“</vt:lpstr>
      <vt:lpstr>Poznatky z úlohy „Funktory“</vt:lpstr>
      <vt:lpstr>Poznatky z úlohy „Funktory“</vt:lpstr>
      <vt:lpstr>Poznatky z úlohy „Filmová databáze“</vt:lpstr>
      <vt:lpstr>Polymorfní datové struktury</vt:lpstr>
      <vt:lpstr>PDS - základní idea</vt:lpstr>
      <vt:lpstr>PDS - implementace</vt:lpstr>
      <vt:lpstr>PDS - konkrétní datové typy</vt:lpstr>
      <vt:lpstr>PDS - přiřazení</vt:lpstr>
      <vt:lpstr>PDS - přiřazení</vt:lpstr>
      <vt:lpstr>PDS - přiřazení 2: operator=</vt:lpstr>
      <vt:lpstr>PDS - přiřazení 2: operator=</vt:lpstr>
      <vt:lpstr>PDS - přiřazení 3: make_unique</vt:lpstr>
      <vt:lpstr>PDS - přiřazení 3: make_unique</vt:lpstr>
      <vt:lpstr>PDS - přiřazení 3: make_unique</vt:lpstr>
      <vt:lpstr>PDS - přiřazení 3: make_unique</vt:lpstr>
      <vt:lpstr>PDS - přiřazení 3: slicing</vt:lpstr>
      <vt:lpstr>PDS - přiřazení 4: kopie podle typu</vt:lpstr>
      <vt:lpstr>PDS - přiřazení 4: kopie podle typu</vt:lpstr>
      <vt:lpstr>PDS - přiřazení 5: klonování</vt:lpstr>
      <vt:lpstr>PDS - přiřazení 6: copy constructor</vt:lpstr>
      <vt:lpstr>PDS - přiřazení 7: self-assignment</vt:lpstr>
      <vt:lpstr>PDS - přiřazení 7: self-assignment</vt:lpstr>
      <vt:lpstr>Polymorfní datové struktury s přiřazením</vt:lpstr>
      <vt:lpstr>Připomenutí: zápočtový program</vt:lpstr>
      <vt:lpstr>9. cvičení: Šablony</vt:lpstr>
      <vt:lpstr>Poznatky: „Polymorfní datové struktury“</vt:lpstr>
      <vt:lpstr>Šablony</vt:lpstr>
      <vt:lpstr>10. cvičení: Kontejner, 2. DÚ</vt:lpstr>
      <vt:lpstr>Oprava 1. DÚ</vt:lpstr>
      <vt:lpstr>Poznatky z úlohy „Šablony funktorů“</vt:lpstr>
      <vt:lpstr>Gumové pole</vt:lpstr>
      <vt:lpstr>Gumové pole</vt:lpstr>
      <vt:lpstr>Gumové pole</vt:lpstr>
      <vt:lpstr>Zadání 2. DÚ</vt:lpstr>
      <vt:lpstr>Poznámky ke 2. DÚ</vt:lpstr>
      <vt:lpstr>11. cvičení: Virtuální metody, double dispatch</vt:lpstr>
      <vt:lpstr>Poznatky: „Gumové pole“ (ještě do 7.1.)</vt:lpstr>
      <vt:lpstr>Konstruktory a destruktory</vt:lpstr>
      <vt:lpstr>Virtuální metody</vt:lpstr>
      <vt:lpstr>Double dispatch</vt:lpstr>
      <vt:lpstr>12. cvičení: Výjimky, streamy a manipulátory</vt:lpstr>
      <vt:lpstr>Poznatky: „Polymorfní konverze“</vt:lpstr>
      <vt:lpstr>Oprava 2. DÚ</vt:lpstr>
      <vt:lpstr>Výjimky / exceptions</vt:lpstr>
      <vt:lpstr>Výjimky při inicializaci a destrukci</vt:lpstr>
      <vt:lpstr>Vlastní typ výjimky</vt:lpstr>
      <vt:lpstr>Výjimky</vt:lpstr>
      <vt:lpstr>Streamy</vt:lpstr>
      <vt:lpstr>operátor &lt;&lt;</vt:lpstr>
      <vt:lpstr>Stream manipulátory</vt:lpstr>
      <vt:lpstr>Bezparametrický manipulátor</vt:lpstr>
      <vt:lpstr>Parametrický manipulátor</vt:lpstr>
      <vt:lpstr>Parametrický manipulátor</vt:lpstr>
      <vt:lpstr>PowerPoint Presentation</vt:lpstr>
      <vt:lpstr>Zkouška - pravidla</vt:lpstr>
      <vt:lpstr>Dodatek: přehled způsobů čtení vstupu</vt:lpstr>
      <vt:lpstr>PowerPoint Presentation</vt:lpstr>
      <vt:lpstr>PowerPoint Presentation</vt:lpstr>
      <vt:lpstr>PowerPoint Presentation</vt:lpstr>
      <vt:lpstr>PowerPoint Presentation</vt:lpstr>
      <vt:lpstr>Dodatek: implementace PDS pomocí raw pointers</vt:lpstr>
      <vt:lpstr>Polymorfní datové struktury - raw pointers</vt:lpstr>
      <vt:lpstr>Polymorfní datové struktury - raw pointers</vt:lpstr>
      <vt:lpstr>PDS - implementace metod</vt:lpstr>
      <vt:lpstr>PDS - konkrétní datové typy</vt:lpstr>
      <vt:lpstr>PDS - konstruktor const položek</vt:lpstr>
      <vt:lpstr>PDS - přiřazení</vt:lpstr>
      <vt:lpstr>PDS - přiřazení</vt:lpstr>
      <vt:lpstr>PDS - přiřazení</vt:lpstr>
      <vt:lpstr>PDS - copy konstruktor</vt:lpstr>
      <vt:lpstr>PDS - přiřazení</vt:lpstr>
      <vt:lpstr>PDS - kopie prvků</vt:lpstr>
      <vt:lpstr>PDS - úklid starého stavu</vt:lpstr>
      <vt:lpstr>PDS - generování nových prvků</vt:lpstr>
      <vt:lpstr>PDS - zrušení abstraktnosti</vt:lpstr>
      <vt:lpstr>PDS - vytvoření správných typů</vt:lpstr>
      <vt:lpstr>PDS - vytvoření správných typů</vt:lpstr>
      <vt:lpstr>PDS - klonování</vt:lpstr>
      <vt:lpstr>PDS - přiřazení sebe sama</vt:lpstr>
      <vt:lpstr>PDS - přiřazení sebe sama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Programování v C++</dc:title>
  <dc:creator>Filip</dc:creator>
  <cp:lastModifiedBy>Robert Husák</cp:lastModifiedBy>
  <cp:revision>829</cp:revision>
  <dcterms:created xsi:type="dcterms:W3CDTF">2006-08-16T00:00:00Z</dcterms:created>
  <dcterms:modified xsi:type="dcterms:W3CDTF">2020-01-03T12:53:54Z</dcterms:modified>
</cp:coreProperties>
</file>