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6"/>
  </p:notesMasterIdLst>
  <p:sldIdLst>
    <p:sldId id="256" r:id="rId2"/>
    <p:sldId id="421" r:id="rId3"/>
    <p:sldId id="281" r:id="rId4"/>
    <p:sldId id="422" r:id="rId5"/>
    <p:sldId id="282" r:id="rId6"/>
    <p:sldId id="351" r:id="rId7"/>
    <p:sldId id="350" r:id="rId8"/>
    <p:sldId id="342" r:id="rId9"/>
    <p:sldId id="341" r:id="rId10"/>
    <p:sldId id="423" r:id="rId11"/>
    <p:sldId id="367" r:id="rId12"/>
    <p:sldId id="368" r:id="rId13"/>
    <p:sldId id="283" r:id="rId14"/>
    <p:sldId id="344" r:id="rId15"/>
    <p:sldId id="425" r:id="rId16"/>
    <p:sldId id="426" r:id="rId17"/>
    <p:sldId id="427" r:id="rId18"/>
    <p:sldId id="419" r:id="rId19"/>
    <p:sldId id="343" r:id="rId20"/>
    <p:sldId id="424" r:id="rId21"/>
    <p:sldId id="357" r:id="rId22"/>
    <p:sldId id="428" r:id="rId23"/>
    <p:sldId id="429" r:id="rId24"/>
    <p:sldId id="430" r:id="rId25"/>
    <p:sldId id="431" r:id="rId26"/>
    <p:sldId id="355" r:id="rId27"/>
    <p:sldId id="346" r:id="rId28"/>
    <p:sldId id="347" r:id="rId29"/>
    <p:sldId id="412" r:id="rId30"/>
    <p:sldId id="432" r:id="rId31"/>
    <p:sldId id="433" r:id="rId32"/>
    <p:sldId id="284" r:id="rId33"/>
    <p:sldId id="358" r:id="rId34"/>
    <p:sldId id="285" r:id="rId35"/>
    <p:sldId id="360" r:id="rId36"/>
    <p:sldId id="286" r:id="rId37"/>
    <p:sldId id="287" r:id="rId38"/>
    <p:sldId id="366" r:id="rId39"/>
    <p:sldId id="434" r:id="rId40"/>
    <p:sldId id="435" r:id="rId41"/>
    <p:sldId id="288" r:id="rId42"/>
    <p:sldId id="301" r:id="rId43"/>
    <p:sldId id="337" r:id="rId44"/>
    <p:sldId id="302" r:id="rId45"/>
    <p:sldId id="413" r:id="rId46"/>
    <p:sldId id="436" r:id="rId47"/>
    <p:sldId id="305" r:id="rId48"/>
    <p:sldId id="338" r:id="rId49"/>
    <p:sldId id="348" r:id="rId50"/>
    <p:sldId id="340" r:id="rId51"/>
    <p:sldId id="349" r:id="rId52"/>
    <p:sldId id="259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416" r:id="rId61"/>
    <p:sldId id="417" r:id="rId62"/>
    <p:sldId id="437" r:id="rId63"/>
    <p:sldId id="438" r:id="rId64"/>
    <p:sldId id="439" r:id="rId65"/>
    <p:sldId id="388" r:id="rId66"/>
    <p:sldId id="391" r:id="rId67"/>
    <p:sldId id="392" r:id="rId68"/>
    <p:sldId id="393" r:id="rId69"/>
    <p:sldId id="395" r:id="rId70"/>
    <p:sldId id="410" r:id="rId71"/>
    <p:sldId id="397" r:id="rId72"/>
    <p:sldId id="398" r:id="rId73"/>
    <p:sldId id="400" r:id="rId74"/>
    <p:sldId id="399" r:id="rId75"/>
    <p:sldId id="401" r:id="rId76"/>
    <p:sldId id="402" r:id="rId77"/>
    <p:sldId id="403" r:id="rId78"/>
    <p:sldId id="404" r:id="rId79"/>
    <p:sldId id="405" r:id="rId80"/>
    <p:sldId id="406" r:id="rId81"/>
    <p:sldId id="407" r:id="rId82"/>
    <p:sldId id="396" r:id="rId83"/>
    <p:sldId id="408" r:id="rId84"/>
    <p:sldId id="409" r:id="rId85"/>
    <p:sldId id="440" r:id="rId86"/>
    <p:sldId id="441" r:id="rId87"/>
    <p:sldId id="362" r:id="rId88"/>
    <p:sldId id="442" r:id="rId89"/>
    <p:sldId id="443" r:id="rId90"/>
    <p:sldId id="444" r:id="rId91"/>
    <p:sldId id="445" r:id="rId92"/>
    <p:sldId id="363" r:id="rId93"/>
    <p:sldId id="414" r:id="rId94"/>
    <p:sldId id="411" r:id="rId95"/>
    <p:sldId id="446" r:id="rId96"/>
    <p:sldId id="447" r:id="rId97"/>
    <p:sldId id="448" r:id="rId98"/>
    <p:sldId id="449" r:id="rId99"/>
    <p:sldId id="452" r:id="rId100"/>
    <p:sldId id="453" r:id="rId101"/>
    <p:sldId id="455" r:id="rId102"/>
    <p:sldId id="267" r:id="rId103"/>
    <p:sldId id="266" r:id="rId104"/>
    <p:sldId id="454" r:id="rId105"/>
    <p:sldId id="456" r:id="rId106"/>
    <p:sldId id="457" r:id="rId107"/>
    <p:sldId id="270" r:id="rId108"/>
    <p:sldId id="272" r:id="rId109"/>
    <p:sldId id="365" r:id="rId110"/>
    <p:sldId id="271" r:id="rId111"/>
    <p:sldId id="260" r:id="rId112"/>
    <p:sldId id="262" r:id="rId113"/>
    <p:sldId id="261" r:id="rId114"/>
    <p:sldId id="263" r:id="rId115"/>
    <p:sldId id="264" r:id="rId116"/>
    <p:sldId id="265" r:id="rId117"/>
    <p:sldId id="459" r:id="rId118"/>
    <p:sldId id="458" r:id="rId119"/>
    <p:sldId id="460" r:id="rId120"/>
    <p:sldId id="461" r:id="rId121"/>
    <p:sldId id="278" r:id="rId122"/>
    <p:sldId id="277" r:id="rId123"/>
    <p:sldId id="279" r:id="rId124"/>
    <p:sldId id="280" r:id="rId125"/>
    <p:sldId id="462" r:id="rId126"/>
    <p:sldId id="387" r:id="rId127"/>
    <p:sldId id="369" r:id="rId128"/>
    <p:sldId id="370" r:id="rId129"/>
    <p:sldId id="371" r:id="rId130"/>
    <p:sldId id="372" r:id="rId131"/>
    <p:sldId id="373" r:id="rId132"/>
    <p:sldId id="374" r:id="rId133"/>
    <p:sldId id="375" r:id="rId134"/>
    <p:sldId id="376" r:id="rId135"/>
    <p:sldId id="377" r:id="rId136"/>
    <p:sldId id="378" r:id="rId137"/>
    <p:sldId id="379" r:id="rId138"/>
    <p:sldId id="380" r:id="rId139"/>
    <p:sldId id="381" r:id="rId140"/>
    <p:sldId id="382" r:id="rId141"/>
    <p:sldId id="383" r:id="rId142"/>
    <p:sldId id="384" r:id="rId143"/>
    <p:sldId id="385" r:id="rId144"/>
    <p:sldId id="386" r:id="rId1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2BB69"/>
    <a:srgbClr val="0033CC"/>
    <a:srgbClr val="9900CC"/>
    <a:srgbClr val="990000"/>
    <a:srgbClr val="996600"/>
    <a:srgbClr val="CC6600"/>
    <a:srgbClr val="33D95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2" autoAdjust="0"/>
    <p:restoredTop sz="87690" autoAdjust="0"/>
  </p:normalViewPr>
  <p:slideViewPr>
    <p:cSldViewPr>
      <p:cViewPr>
        <p:scale>
          <a:sx n="84" d="100"/>
          <a:sy n="84" d="100"/>
        </p:scale>
        <p:origin x="9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BBB03-7707-45C4-904D-903D2E482C77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A747-1AD3-43F5-BA23-CBF3B22BD3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5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545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F9FF4-41D8-4EEE-8399-21295C7695BA}" type="slidenum">
              <a:rPr lang="en-US"/>
              <a:pPr/>
              <a:t>18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351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 T&gt;( par) ===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&lt;T&gt;( new T(par))</a:t>
            </a:r>
          </a:p>
          <a:p>
            <a:pPr algn="l"/>
            <a:r>
              <a:rPr lang="cs-CZ" sz="1200" dirty="0">
                <a:solidFill>
                  <a:schemeClr val="accent2">
                    <a:lumMod val="50000"/>
                  </a:schemeClr>
                </a:solidFill>
              </a:rPr>
              <a:t>make_unique&lt; T[]&gt;(chunk)</a:t>
            </a:r>
            <a:r>
              <a:rPr lang="en-US" sz="1200" baseline="0" dirty="0">
                <a:solidFill>
                  <a:schemeClr val="accent2">
                    <a:lumMod val="50000"/>
                  </a:schemeClr>
                </a:solidFill>
              </a:rPr>
              <a:t> === new T[chunk]</a:t>
            </a:r>
          </a:p>
          <a:p>
            <a:pPr algn="l"/>
            <a:endParaRPr lang="cs-CZ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683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 + 1)</a:t>
            </a:r>
            <a:r>
              <a:rPr lang="en-US" baseline="0" dirty="0"/>
              <a:t> * 2 = 4</a:t>
            </a:r>
          </a:p>
          <a:p>
            <a:r>
              <a:rPr lang="en-US" dirty="0"/>
              <a:t>(4 * 3) + 2 =</a:t>
            </a:r>
            <a:r>
              <a:rPr lang="en-US" baseline="0" dirty="0"/>
              <a:t> 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64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78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121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879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122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105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123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8131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124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585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A53D5-CB9A-405C-8A84-8D02598EDE03}" type="slidenum">
              <a:rPr lang="en-US" smtClean="0"/>
              <a:pPr/>
              <a:t>126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9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46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1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make_unique</a:t>
            </a:r>
            <a:r>
              <a:rPr lang="en-US" dirty="0"/>
              <a:t>&lt;T&gt;(par) === </a:t>
            </a:r>
            <a:r>
              <a:rPr lang="en-US" dirty="0" err="1"/>
              <a:t>unique_ptr</a:t>
            </a:r>
            <a:r>
              <a:rPr lang="en-US" dirty="0"/>
              <a:t>&lt;T&gt;( new T(par))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37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virtual </a:t>
            </a:r>
            <a:r>
              <a:rPr lang="en-US" dirty="0"/>
              <a:t>-&gt;</a:t>
            </a:r>
            <a:r>
              <a:rPr lang="cs-CZ" dirty="0"/>
              <a:t> override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22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95399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mff.roberthusak.cz/du1.html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err="1"/>
              <a:t>Programov</a:t>
            </a:r>
            <a:r>
              <a:rPr lang="cs-CZ" dirty="0"/>
              <a:t>ání v </a:t>
            </a:r>
            <a:r>
              <a:rPr lang="en-US" dirty="0"/>
              <a:t>C++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cvičení</a:t>
            </a:r>
            <a:endParaRPr lang="en-US" i="1" dirty="0"/>
          </a:p>
          <a:p>
            <a:r>
              <a:rPr lang="en-US" dirty="0"/>
              <a:t>Robert Hus</a:t>
            </a:r>
            <a:r>
              <a:rPr lang="cs-CZ" dirty="0" err="1"/>
              <a:t>ák</a:t>
            </a:r>
            <a:endParaRPr lang="en-US" dirty="0"/>
          </a:p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husak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@ksi.mff.cuni.cz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mff.roberthusak.cz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EB152B1-3949-48AF-B291-A661EF9CB498}"/>
              </a:ext>
            </a:extLst>
          </p:cNvPr>
          <p:cNvSpPr txBox="1">
            <a:spLocks/>
          </p:cNvSpPr>
          <p:nvPr/>
        </p:nvSpPr>
        <p:spPr>
          <a:xfrm>
            <a:off x="685800" y="6248400"/>
            <a:ext cx="7772400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>
                <a:solidFill>
                  <a:schemeClr val="tx1"/>
                </a:solidFill>
              </a:rPr>
              <a:t>Vychází ze slajdů Filipa Zavorala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2. cvičení:</a:t>
            </a:r>
            <a:br>
              <a:rPr lang="cs-CZ" dirty="0"/>
            </a:br>
            <a:r>
              <a:rPr lang="cs-CZ" dirty="0" err="1"/>
              <a:t>Stringy</a:t>
            </a:r>
            <a:r>
              <a:rPr lang="cs-CZ" dirty="0"/>
              <a:t>, znaky, </a:t>
            </a:r>
            <a:r>
              <a:rPr lang="cs-CZ" dirty="0" err="1"/>
              <a:t>streamy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12. 10. 2018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57854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12. cvičení:</a:t>
            </a:r>
            <a:br>
              <a:rPr lang="cs-CZ" dirty="0"/>
            </a:br>
            <a:r>
              <a:rPr lang="cs-CZ" dirty="0"/>
              <a:t>Virtuální metody,</a:t>
            </a:r>
            <a:br>
              <a:rPr lang="cs-CZ" dirty="0"/>
            </a:br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21. 12. 2018</a:t>
            </a:r>
          </a:p>
        </p:txBody>
      </p:sp>
    </p:spTree>
    <p:extLst>
      <p:ext uri="{BB962C8B-B14F-4D97-AF65-F5344CB8AC3E}">
        <p14:creationId xmlns:p14="http://schemas.microsoft.com/office/powerpoint/2010/main" val="91583784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způsoby řešení</a:t>
            </a:r>
          </a:p>
          <a:p>
            <a:r>
              <a:rPr lang="cs-CZ" dirty="0"/>
              <a:t>Přímočaré řešení </a:t>
            </a:r>
            <a:r>
              <a:rPr lang="cs-CZ" dirty="0" err="1"/>
              <a:t>iterátoru</a:t>
            </a:r>
            <a:r>
              <a:rPr lang="cs-CZ" dirty="0"/>
              <a:t> (kontejner viz 10. </a:t>
            </a:r>
            <a:r>
              <a:rPr lang="cs-CZ" dirty="0" err="1"/>
              <a:t>cv</a:t>
            </a:r>
            <a:r>
              <a:rPr lang="cs-CZ" dirty="0"/>
              <a:t>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template &lt;</a:t>
            </a:r>
            <a:r>
              <a:rPr lang="en-GB" dirty="0" err="1"/>
              <a:t>typename</a:t>
            </a:r>
            <a:r>
              <a:rPr lang="en-GB" dirty="0"/>
              <a:t> T&gt;</a:t>
            </a:r>
          </a:p>
          <a:p>
            <a:r>
              <a:rPr lang="en-GB" dirty="0"/>
              <a:t>class Pole&lt;T&gt;::iterator</a:t>
            </a:r>
          </a:p>
          <a:p>
            <a:r>
              <a:rPr lang="en-GB" dirty="0"/>
              <a:t>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  iterator() :p_(</a:t>
            </a:r>
            <a:r>
              <a:rPr lang="en-GB" dirty="0" err="1"/>
              <a:t>nullptr</a:t>
            </a:r>
            <a:r>
              <a:rPr lang="en-GB" dirty="0"/>
              <a:t>),</a:t>
            </a:r>
            <a:r>
              <a:rPr lang="en-GB" dirty="0" err="1"/>
              <a:t>i</a:t>
            </a:r>
            <a:r>
              <a:rPr lang="en-GB" dirty="0"/>
              <a:t>_(0) {};</a:t>
            </a:r>
          </a:p>
          <a:p>
            <a:r>
              <a:rPr lang="en-GB" dirty="0"/>
              <a:t>  iterator(</a:t>
            </a:r>
            <a:r>
              <a:rPr lang="en-GB" dirty="0" err="1"/>
              <a:t>const</a:t>
            </a:r>
            <a:r>
              <a:rPr lang="en-GB" dirty="0"/>
              <a:t> iterator&amp; it) :p_(</a:t>
            </a:r>
            <a:r>
              <a:rPr lang="en-GB" dirty="0" err="1"/>
              <a:t>it.p</a:t>
            </a:r>
            <a:r>
              <a:rPr lang="en-GB" dirty="0"/>
              <a:t>_),</a:t>
            </a:r>
            <a:r>
              <a:rPr lang="en-GB" dirty="0" err="1"/>
              <a:t>i</a:t>
            </a:r>
            <a:r>
              <a:rPr lang="en-GB" dirty="0"/>
              <a:t>_(</a:t>
            </a:r>
            <a:r>
              <a:rPr lang="en-GB" dirty="0" err="1"/>
              <a:t>it.i</a:t>
            </a:r>
            <a:r>
              <a:rPr lang="en-GB" dirty="0"/>
              <a:t>_) {};</a:t>
            </a:r>
          </a:p>
          <a:p>
            <a:r>
              <a:rPr lang="en-GB" dirty="0"/>
              <a:t>  iterator(Pole&lt;T&gt;&amp; p, </a:t>
            </a:r>
            <a:r>
              <a:rPr lang="en-GB" dirty="0" err="1"/>
              <a:t>size_t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 :p_(p), </a:t>
            </a:r>
            <a:r>
              <a:rPr lang="en-GB" dirty="0" err="1"/>
              <a:t>i</a:t>
            </a:r>
            <a:r>
              <a:rPr lang="en-GB" dirty="0"/>
              <a:t>_(</a:t>
            </a:r>
            <a:r>
              <a:rPr lang="en-GB" dirty="0" err="1"/>
              <a:t>i</a:t>
            </a:r>
            <a:r>
              <a:rPr lang="en-GB" dirty="0"/>
              <a:t>) {};</a:t>
            </a:r>
          </a:p>
          <a:p>
            <a:r>
              <a:rPr lang="en-GB" dirty="0"/>
              <a:t>  bool operator!=(</a:t>
            </a:r>
            <a:r>
              <a:rPr lang="en-GB" dirty="0" err="1"/>
              <a:t>const</a:t>
            </a:r>
            <a:r>
              <a:rPr lang="en-GB" dirty="0"/>
              <a:t> iterator&amp; it2) {</a:t>
            </a:r>
            <a:endParaRPr lang="cs-CZ" dirty="0"/>
          </a:p>
          <a:p>
            <a:r>
              <a:rPr lang="cs-CZ" dirty="0"/>
              <a:t>    </a:t>
            </a:r>
            <a:r>
              <a:rPr lang="en-GB" dirty="0"/>
              <a:t>return &amp;p_ != &amp;(it2.p_) || </a:t>
            </a:r>
            <a:r>
              <a:rPr lang="en-GB" dirty="0" err="1"/>
              <a:t>i</a:t>
            </a:r>
            <a:r>
              <a:rPr lang="en-GB" dirty="0"/>
              <a:t>_ != it2.i_;</a:t>
            </a:r>
            <a:endParaRPr lang="cs-CZ" dirty="0"/>
          </a:p>
          <a:p>
            <a:r>
              <a:rPr lang="cs-CZ" dirty="0"/>
              <a:t>  </a:t>
            </a:r>
            <a:r>
              <a:rPr lang="en-GB" dirty="0"/>
              <a:t>}</a:t>
            </a:r>
          </a:p>
          <a:p>
            <a:r>
              <a:rPr lang="en-GB" dirty="0"/>
              <a:t>  T&amp; operator*() { return p_[</a:t>
            </a:r>
            <a:r>
              <a:rPr lang="en-GB" dirty="0" err="1"/>
              <a:t>i</a:t>
            </a:r>
            <a:r>
              <a:rPr lang="en-GB" dirty="0"/>
              <a:t>_]; }</a:t>
            </a:r>
          </a:p>
          <a:p>
            <a:r>
              <a:rPr lang="en-GB" dirty="0"/>
              <a:t>  iterator operator++() { </a:t>
            </a:r>
            <a:r>
              <a:rPr lang="en-GB" dirty="0" err="1"/>
              <a:t>i</a:t>
            </a:r>
            <a:r>
              <a:rPr lang="en-GB" dirty="0"/>
              <a:t>_++; return *this; }</a:t>
            </a:r>
          </a:p>
          <a:p>
            <a:r>
              <a:rPr lang="en-GB" dirty="0"/>
              <a:t>private:</a:t>
            </a:r>
          </a:p>
          <a:p>
            <a:r>
              <a:rPr lang="en-GB" dirty="0"/>
              <a:t>  Pole&lt;T&gt;&amp; p_;</a:t>
            </a:r>
          </a:p>
          <a:p>
            <a:r>
              <a:rPr lang="en-GB" dirty="0"/>
              <a:t>  </a:t>
            </a:r>
            <a:r>
              <a:rPr lang="en-GB" dirty="0" err="1"/>
              <a:t>size_t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_;</a:t>
            </a:r>
          </a:p>
          <a:p>
            <a:r>
              <a:rPr lang="en-GB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0642187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Konstruktory a destruktory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1219200"/>
            <a:ext cx="3200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 { </a:t>
            </a:r>
            <a:r>
              <a:rPr lang="cs-CZ" sz="1050" dirty="0"/>
              <a:t>public: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  </a:t>
            </a:r>
            <a:r>
              <a:rPr lang="cs-CZ" sz="1400" dirty="0"/>
              <a:t>A()</a:t>
            </a:r>
            <a:r>
              <a:rPr lang="en-US" sz="1400" dirty="0"/>
              <a:t>		</a:t>
            </a:r>
            <a:r>
              <a:rPr lang="cs-CZ" sz="1400" dirty="0"/>
              <a:t>{ x += 1; }</a:t>
            </a:r>
          </a:p>
          <a:p>
            <a:r>
              <a:rPr lang="en-US" sz="1400" dirty="0"/>
              <a:t>  </a:t>
            </a:r>
            <a:r>
              <a:rPr lang="cs-CZ" sz="1400" dirty="0"/>
              <a:t>  virtual ~A()</a:t>
            </a:r>
            <a:r>
              <a:rPr lang="en-US" sz="1400" dirty="0"/>
              <a:t>	</a:t>
            </a:r>
            <a:r>
              <a:rPr lang="cs-CZ" sz="1400" dirty="0"/>
              <a:t>{ x += 2;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class B : </a:t>
            </a:r>
            <a:r>
              <a:rPr lang="cs-CZ" sz="1050" dirty="0"/>
              <a:t>public</a:t>
            </a:r>
            <a:r>
              <a:rPr lang="cs-CZ" sz="1400" dirty="0"/>
              <a:t> A { </a:t>
            </a:r>
            <a:r>
              <a:rPr lang="cs-CZ" sz="1050" dirty="0"/>
              <a:t>public:</a:t>
            </a:r>
          </a:p>
          <a:p>
            <a:r>
              <a:rPr lang="cs-CZ" sz="1400" dirty="0"/>
              <a:t>  </a:t>
            </a:r>
            <a:r>
              <a:rPr lang="en-US" sz="1400" dirty="0"/>
              <a:t>  </a:t>
            </a:r>
            <a:r>
              <a:rPr lang="cs-CZ" sz="1400" dirty="0"/>
              <a:t>B()</a:t>
            </a:r>
            <a:r>
              <a:rPr lang="en-US" sz="1400" dirty="0"/>
              <a:t>		</a:t>
            </a:r>
            <a:r>
              <a:rPr lang="cs-CZ" sz="1400" dirty="0"/>
              <a:t>{ x *= 2; }</a:t>
            </a:r>
          </a:p>
          <a:p>
            <a:r>
              <a:rPr lang="en-US" sz="1400" dirty="0"/>
              <a:t>  </a:t>
            </a:r>
            <a:r>
              <a:rPr lang="cs-CZ" sz="1400" dirty="0"/>
              <a:t>  virtual ~B()</a:t>
            </a:r>
            <a:r>
              <a:rPr lang="en-US" sz="1400" dirty="0"/>
              <a:t>	</a:t>
            </a:r>
            <a:r>
              <a:rPr lang="cs-CZ" sz="1400" dirty="0"/>
              <a:t>{ x *= 3;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x = 1;</a:t>
            </a:r>
          </a:p>
          <a:p>
            <a:r>
              <a:rPr lang="cs-CZ" sz="1400" dirty="0"/>
              <a:t>A *p = new B;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</a:t>
            </a:r>
            <a:r>
              <a:rPr lang="cs-CZ" sz="1400" dirty="0"/>
              <a:t> x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delete p;</a:t>
            </a:r>
          </a:p>
          <a:p>
            <a:r>
              <a:rPr lang="en-US" sz="1400" dirty="0" err="1"/>
              <a:t>cout</a:t>
            </a:r>
            <a:r>
              <a:rPr lang="en-US" sz="1400" dirty="0"/>
              <a:t> &lt;&lt;</a:t>
            </a:r>
            <a:r>
              <a:rPr lang="cs-CZ" sz="1400" dirty="0"/>
              <a:t> x</a:t>
            </a:r>
            <a:r>
              <a:rPr lang="en-US" sz="1400" dirty="0"/>
              <a:t>;</a:t>
            </a:r>
            <a:endParaRPr lang="cs-CZ" sz="1400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Virtu</a:t>
            </a:r>
            <a:r>
              <a:rPr lang="cs-CZ" dirty="0"/>
              <a:t>ální metody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219200"/>
            <a:ext cx="3429000" cy="42165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 { public:</a:t>
            </a:r>
          </a:p>
          <a:p>
            <a:r>
              <a:rPr lang="cs-CZ" sz="1400" dirty="0"/>
              <a:t>    virtual int f()	{ return 1; };</a:t>
            </a:r>
          </a:p>
          <a:p>
            <a:r>
              <a:rPr lang="cs-CZ" sz="1400" dirty="0"/>
              <a:t>    int g()		{ return 2; };</a:t>
            </a:r>
          </a:p>
          <a:p>
            <a:r>
              <a:rPr lang="cs-CZ" sz="1400" dirty="0"/>
              <a:t>    int h()		{ return f(); };</a:t>
            </a:r>
          </a:p>
          <a:p>
            <a:r>
              <a:rPr lang="cs-CZ" sz="1400" dirty="0"/>
              <a:t>    virtual int j()	{ return g(); };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class B : public A { public:</a:t>
            </a:r>
          </a:p>
          <a:p>
            <a:r>
              <a:rPr lang="cs-CZ" sz="1400" dirty="0"/>
              <a:t>    virtual int f()	{ return 3; };</a:t>
            </a:r>
          </a:p>
          <a:p>
            <a:r>
              <a:rPr lang="cs-CZ" sz="1400" dirty="0"/>
              <a:t>    int g()		{ return 4; };</a:t>
            </a:r>
          </a:p>
          <a:p>
            <a:r>
              <a:rPr lang="cs-CZ" sz="1400" dirty="0"/>
              <a:t>    int h()		{ return g(); };</a:t>
            </a:r>
          </a:p>
          <a:p>
            <a:r>
              <a:rPr lang="cs-CZ" sz="1400" dirty="0"/>
              <a:t>    virtual int j()	{ return f(); };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A x; B y;</a:t>
            </a:r>
          </a:p>
          <a:p>
            <a:r>
              <a:rPr lang="cs-CZ" sz="1400" dirty="0"/>
              <a:t>A * p = &amp;x; </a:t>
            </a:r>
          </a:p>
          <a:p>
            <a:r>
              <a:rPr lang="cs-CZ" sz="1400" dirty="0"/>
              <a:t>A * q = &amp;y; </a:t>
            </a:r>
          </a:p>
          <a:p>
            <a:r>
              <a:rPr lang="cs-CZ" sz="1400" dirty="0"/>
              <a:t>B * r = &amp;y;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xy.fghj();</a:t>
            </a:r>
          </a:p>
          <a:p>
            <a:r>
              <a:rPr lang="cs-CZ" sz="1400" dirty="0"/>
              <a:t>pqr -&gt; fghj();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2490C-8E2C-407C-86FB-578FD10E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Problém:</a:t>
            </a:r>
          </a:p>
          <a:p>
            <a:pPr lvl="1"/>
            <a:r>
              <a:rPr lang="cs-CZ" dirty="0"/>
              <a:t>Metoda, která je „virtuální“ vzhledem ke dvěma parametrům, např.:</a:t>
            </a:r>
          </a:p>
          <a:p>
            <a:pPr lvl="1"/>
            <a:endParaRPr lang="cs-CZ" dirty="0"/>
          </a:p>
          <a:p>
            <a:pPr marL="393192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1180B1-316D-4FC8-9463-7FC0931C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6AA4D6-E4F2-4E4B-A27F-CF4DB4E8A652}"/>
              </a:ext>
            </a:extLst>
          </p:cNvPr>
          <p:cNvSpPr txBox="1"/>
          <p:nvPr/>
        </p:nvSpPr>
        <p:spPr>
          <a:xfrm>
            <a:off x="2019300" y="2286000"/>
            <a:ext cx="51054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Convert</a:t>
            </a:r>
            <a:r>
              <a:rPr lang="cs-CZ" sz="1400" dirty="0"/>
              <a:t>(</a:t>
            </a:r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from</a:t>
            </a:r>
            <a:r>
              <a:rPr lang="cs-CZ" sz="1400" dirty="0"/>
              <a:t>, </a:t>
            </a:r>
            <a:r>
              <a:rPr lang="cs-CZ" sz="1400" dirty="0" err="1"/>
              <a:t>AbstractVal</a:t>
            </a:r>
            <a:r>
              <a:rPr lang="cs-CZ" sz="1400" dirty="0"/>
              <a:t>* to)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CBA25-61F2-424F-8B62-87067135A843}"/>
              </a:ext>
            </a:extLst>
          </p:cNvPr>
          <p:cNvSpPr txBox="1"/>
          <p:nvPr/>
        </p:nvSpPr>
        <p:spPr>
          <a:xfrm>
            <a:off x="2937748" y="4041577"/>
            <a:ext cx="3268504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konverze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336668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13. cvičení:</a:t>
            </a:r>
            <a:br>
              <a:rPr lang="cs-CZ" dirty="0"/>
            </a:br>
            <a:r>
              <a:rPr lang="cs-CZ" dirty="0"/>
              <a:t>Výjimky, streamy a manipulátory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4. 1. 2019</a:t>
            </a:r>
          </a:p>
        </p:txBody>
      </p:sp>
    </p:spTree>
    <p:extLst>
      <p:ext uri="{BB962C8B-B14F-4D97-AF65-F5344CB8AC3E}">
        <p14:creationId xmlns:p14="http://schemas.microsoft.com/office/powerpoint/2010/main" val="355631657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r>
              <a:rPr lang="cs-CZ" dirty="0"/>
              <a:t> čistší než </a:t>
            </a:r>
            <a:r>
              <a:rPr lang="cs-CZ" dirty="0" err="1"/>
              <a:t>dynamic_cast</a:t>
            </a:r>
            <a:endParaRPr lang="cs-CZ" dirty="0"/>
          </a:p>
          <a:p>
            <a:r>
              <a:rPr lang="cs-CZ" dirty="0" err="1"/>
              <a:t>Fieldy</a:t>
            </a:r>
            <a:r>
              <a:rPr lang="cs-CZ" dirty="0"/>
              <a:t> mohly být public (není potřeba </a:t>
            </a:r>
            <a:r>
              <a:rPr lang="cs-CZ" dirty="0" err="1"/>
              <a:t>friend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konverze“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~</a:t>
            </a:r>
            <a:r>
              <a:rPr lang="en-GB" dirty="0" err="1"/>
              <a:t>AbstractVal</a:t>
            </a:r>
            <a:r>
              <a:rPr lang="en-GB" dirty="0"/>
              <a:t>() {}</a:t>
            </a:r>
          </a:p>
          <a:p>
            <a:r>
              <a:rPr lang="en-GB" dirty="0"/>
              <a:t>    virtual void print()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&amp;) = 0;</a:t>
            </a:r>
          </a:p>
          <a:p>
            <a:r>
              <a:rPr lang="en-GB" dirty="0"/>
              <a:t>};</a:t>
            </a:r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IntVal</a:t>
            </a:r>
            <a:r>
              <a:rPr lang="en-GB" dirty="0"/>
              <a:t> : public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cs-CZ" dirty="0"/>
              <a:t>    </a:t>
            </a:r>
            <a:r>
              <a:rPr lang="en-GB" dirty="0"/>
              <a:t>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{ </a:t>
            </a:r>
            <a:r>
              <a:rPr lang="en-GB" dirty="0" err="1"/>
              <a:t>av.copyTo</a:t>
            </a:r>
            <a:r>
              <a:rPr lang="en-GB" dirty="0"/>
              <a:t>(*this); }</a:t>
            </a:r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val; }</a:t>
            </a:r>
            <a:endParaRPr lang="en-GB" dirty="0"/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to_string</a:t>
            </a:r>
            <a:r>
              <a:rPr lang="cs-CZ" dirty="0"/>
              <a:t>(val); }</a:t>
            </a:r>
          </a:p>
          <a:p>
            <a:r>
              <a:rPr lang="cs-CZ" dirty="0"/>
              <a:t>    </a:t>
            </a:r>
            <a:r>
              <a:rPr lang="cs-CZ" dirty="0" err="1"/>
              <a:t>int</a:t>
            </a:r>
            <a:r>
              <a:rPr lang="cs-CZ" dirty="0"/>
              <a:t> val;</a:t>
            </a:r>
          </a:p>
          <a:p>
            <a:r>
              <a:rPr lang="cs-CZ" dirty="0"/>
              <a:t>    …</a:t>
            </a:r>
            <a:endParaRPr lang="en-GB" dirty="0"/>
          </a:p>
          <a:p>
            <a:r>
              <a:rPr lang="en-GB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3059958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cs-CZ" dirty="0"/>
              <a:t>vyvolání výjimky</a:t>
            </a:r>
          </a:p>
          <a:p>
            <a:pPr lvl="1"/>
            <a:r>
              <a:rPr lang="cs-CZ" dirty="0"/>
              <a:t>try blok</a:t>
            </a:r>
            <a:endParaRPr lang="en-US" dirty="0"/>
          </a:p>
          <a:p>
            <a:pPr lvl="1"/>
            <a:r>
              <a:rPr lang="cs-CZ" dirty="0"/>
              <a:t>nejbližší </a:t>
            </a:r>
            <a:r>
              <a:rPr lang="en-US" b="1" dirty="0" err="1"/>
              <a:t>vyhovuj</a:t>
            </a:r>
            <a:r>
              <a:rPr lang="cs-CZ" b="1" dirty="0"/>
              <a:t>ící </a:t>
            </a:r>
            <a:r>
              <a:rPr lang="cs-CZ" dirty="0"/>
              <a:t>catch</a:t>
            </a:r>
            <a:r>
              <a:rPr lang="en-US" dirty="0"/>
              <a:t> </a:t>
            </a:r>
            <a:r>
              <a:rPr lang="en-US" dirty="0" err="1"/>
              <a:t>blok</a:t>
            </a:r>
            <a:endParaRPr lang="cs-CZ" dirty="0"/>
          </a:p>
          <a:p>
            <a:pPr lvl="2"/>
            <a:r>
              <a:rPr lang="cs-CZ" dirty="0"/>
              <a:t>dědičnost</a:t>
            </a:r>
          </a:p>
          <a:p>
            <a:pPr lvl="1"/>
            <a:r>
              <a:rPr lang="cs-CZ" dirty="0"/>
              <a:t>stack unwinding</a:t>
            </a:r>
            <a:endParaRPr lang="en-US" dirty="0"/>
          </a:p>
          <a:p>
            <a:pPr lvl="2"/>
            <a:r>
              <a:rPr lang="en-US" dirty="0" err="1"/>
              <a:t>destrukce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cs-CZ" i="1" dirty="0"/>
              <a:t>šech</a:t>
            </a:r>
            <a:r>
              <a:rPr lang="cs-CZ" dirty="0"/>
              <a:t> objektů</a:t>
            </a:r>
          </a:p>
          <a:p>
            <a:endParaRPr lang="cs-CZ" dirty="0"/>
          </a:p>
          <a:p>
            <a:r>
              <a:rPr lang="cs-CZ" dirty="0"/>
              <a:t>dvojitá výjimka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/>
              <a:t>ýjimka při zpracování </a:t>
            </a:r>
            <a:br>
              <a:rPr lang="cs-CZ" dirty="0"/>
            </a:br>
            <a:r>
              <a:rPr lang="cs-CZ" dirty="0"/>
              <a:t>výjimky</a:t>
            </a:r>
          </a:p>
          <a:p>
            <a:pPr lvl="1"/>
            <a:r>
              <a:rPr lang="cs-CZ" dirty="0"/>
              <a:t>terminate </a:t>
            </a:r>
            <a:r>
              <a:rPr lang="cs-CZ" dirty="0">
                <a:sym typeface="Wingdings" panose="05000000000000000000" pitchFamily="2" charset="2"/>
              </a:rPr>
              <a:t>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/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143000"/>
            <a:ext cx="27432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try</a:t>
            </a:r>
            <a:r>
              <a:rPr lang="cs-CZ" sz="1400" dirty="0"/>
              <a:t> {</a:t>
            </a:r>
          </a:p>
          <a:p>
            <a:r>
              <a:rPr lang="cs-CZ" sz="1400" dirty="0"/>
              <a:t>  if( error) </a:t>
            </a:r>
            <a:r>
              <a:rPr lang="cs-CZ" sz="1400" b="1" dirty="0"/>
              <a:t>throw</a:t>
            </a:r>
            <a:r>
              <a:rPr lang="cs-CZ" sz="1400" dirty="0"/>
              <a:t> exctype;</a:t>
            </a:r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exctype&amp; e) {</a:t>
            </a:r>
          </a:p>
          <a:p>
            <a:r>
              <a:rPr lang="en-US" sz="1400" dirty="0"/>
              <a:t>  </a:t>
            </a:r>
            <a:r>
              <a:rPr lang="cs-CZ" sz="1400" dirty="0"/>
              <a:t>e.</a:t>
            </a:r>
            <a:r>
              <a:rPr lang="en-US" sz="1400" dirty="0"/>
              <a:t>xxx();</a:t>
            </a:r>
            <a:endParaRPr lang="cs-CZ" sz="1400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...) 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yyy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200400"/>
            <a:ext cx="4267200" cy="332398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/>
              <a:t>exception</a:t>
            </a:r>
            <a:r>
              <a:rPr lang="cs-CZ" sz="1400" dirty="0"/>
              <a:t>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exception( 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/>
              <a:t>what</a:t>
            </a:r>
            <a:r>
              <a:rPr lang="cs-CZ" sz="1400" dirty="0"/>
              <a:t>( ) const;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i="1" dirty="0"/>
              <a:t>bad_alloc, bad_cast, domain_error, invalid_argument, length_error, out_of_range, overflow_error, range_error, underflow_error</a:t>
            </a:r>
          </a:p>
          <a:p>
            <a:endParaRPr lang="cs-CZ" sz="1400" dirty="0"/>
          </a:p>
          <a:p>
            <a:r>
              <a:rPr lang="cs-CZ" sz="1400" dirty="0"/>
              <a:t>} catch( exception&amp;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/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239000" y="3581400"/>
            <a:ext cx="1524000" cy="533400"/>
          </a:xfrm>
          <a:prstGeom prst="wedgeRoundRectCallout">
            <a:avLst>
              <a:gd name="adj1" fmla="val 208"/>
              <a:gd name="adj2" fmla="val 2311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potomci std::exception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7549055" y="2362200"/>
            <a:ext cx="1213945" cy="359979"/>
          </a:xfrm>
          <a:prstGeom prst="wedgeRoundRectCallout">
            <a:avLst>
              <a:gd name="adj1" fmla="val -93520"/>
              <a:gd name="adj2" fmla="val -8144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zachyt</a:t>
            </a:r>
            <a:r>
              <a:rPr lang="cs-CZ" sz="1400" dirty="0">
                <a:solidFill>
                  <a:schemeClr val="tx1"/>
                </a:solidFill>
              </a:rPr>
              <a:t>í vše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destruktor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nikdy!</a:t>
            </a:r>
          </a:p>
          <a:p>
            <a:pPr lvl="1"/>
            <a:r>
              <a:rPr lang="en-US" dirty="0" err="1"/>
              <a:t>destruktory</a:t>
            </a:r>
            <a:r>
              <a:rPr lang="en-US" dirty="0"/>
              <a:t> se </a:t>
            </a:r>
            <a:r>
              <a:rPr lang="en-US" dirty="0" err="1"/>
              <a:t>volaj</a:t>
            </a:r>
            <a:r>
              <a:rPr lang="cs-CZ" dirty="0"/>
              <a:t>í při obsluze výjimek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konstruktor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/>
              <a:t>ne globální</a:t>
            </a:r>
            <a:r>
              <a:rPr lang="en-US" b="1" dirty="0"/>
              <a:t>!</a:t>
            </a:r>
          </a:p>
          <a:p>
            <a:pPr lvl="2"/>
            <a:r>
              <a:rPr lang="cs-CZ" dirty="0"/>
              <a:t>není kde chytit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Základní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konstruktor může vyvolat výjimku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Odvozená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výjimku inicializace je vhodné zachytit</a:t>
            </a:r>
          </a:p>
          <a:p>
            <a:pPr lvl="2"/>
            <a:r>
              <a:rPr lang="cs-CZ" dirty="0"/>
              <a:t>objekt není vytvořen</a:t>
            </a:r>
          </a:p>
          <a:p>
            <a:pPr lvl="2"/>
            <a:r>
              <a:rPr lang="cs-CZ" dirty="0"/>
              <a:t>tělo konstruktoru odvozené třídy</a:t>
            </a:r>
            <a:br>
              <a:rPr lang="en-US" dirty="0"/>
            </a:br>
            <a:r>
              <a:rPr lang="cs-CZ" dirty="0"/>
              <a:t>se neprovede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při inicializaci</a:t>
            </a:r>
            <a:r>
              <a:rPr lang="en-US" dirty="0"/>
              <a:t> a </a:t>
            </a:r>
            <a:r>
              <a:rPr lang="en-US" dirty="0" err="1"/>
              <a:t>destrukci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962400"/>
            <a:ext cx="228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</a:t>
            </a:r>
            <a:r>
              <a:rPr lang="en-US" sz="1400" dirty="0"/>
              <a:t>:</a:t>
            </a:r>
            <a:endParaRPr lang="cs-CZ" sz="1400" dirty="0"/>
          </a:p>
          <a:p>
            <a:r>
              <a:rPr lang="en-US" sz="1400" dirty="0"/>
              <a:t>  A( X&amp; x) { ... throw ... }</a:t>
            </a:r>
            <a:endParaRPr lang="cs-CZ" sz="1400" dirty="0"/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class B : public A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B( X&amp; x) </a:t>
            </a:r>
            <a:r>
              <a:rPr lang="en-US" sz="1400" b="1" dirty="0"/>
              <a:t>try</a:t>
            </a:r>
            <a:r>
              <a:rPr lang="en-US" sz="1400" dirty="0"/>
              <a:t> : A(x) {</a:t>
            </a:r>
          </a:p>
          <a:p>
            <a:r>
              <a:rPr lang="en-US" sz="1400" dirty="0"/>
              <a:t>  ...</a:t>
            </a:r>
          </a:p>
          <a:p>
            <a:r>
              <a:rPr lang="en-US" sz="1400" dirty="0"/>
              <a:t>  } </a:t>
            </a:r>
            <a:r>
              <a:rPr lang="en-US" sz="1400" b="1" dirty="0"/>
              <a:t>catch</a:t>
            </a:r>
            <a:r>
              <a:rPr lang="en-US" sz="1400" dirty="0"/>
              <a:t>( ...) {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6106656"/>
            <a:ext cx="1905000" cy="533400"/>
          </a:xfrm>
          <a:prstGeom prst="wedgeRoundRectCallout">
            <a:avLst>
              <a:gd name="adj1" fmla="val 91098"/>
              <a:gd name="adj2" fmla="val -854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cs-CZ" sz="1400" dirty="0">
                <a:solidFill>
                  <a:schemeClr val="tx1"/>
                </a:solidFill>
              </a:rPr>
              <a:t>ělo try bloku je tělem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648200" y="2971800"/>
            <a:ext cx="1905000" cy="533400"/>
          </a:xfrm>
          <a:prstGeom prst="wedgeRoundRectCallout">
            <a:avLst>
              <a:gd name="adj1" fmla="val 49552"/>
              <a:gd name="adj2" fmla="val -62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exception-safe programming: LS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850" y="1066800"/>
            <a:ext cx="615315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  <a:r>
              <a:rPr lang="en-US" sz="1400" dirty="0"/>
              <a:t>, &lt;</a:t>
            </a:r>
            <a:r>
              <a:rPr lang="en-US" sz="1400" dirty="0" err="1"/>
              <a:t>cstdio</a:t>
            </a:r>
            <a:r>
              <a:rPr lang="en-US" sz="1400" dirty="0"/>
              <a:t>&gt;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/>
              <a:t> </a:t>
            </a:r>
            <a:r>
              <a:rPr lang="en-US" sz="1400" dirty="0"/>
              <a:t> : public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>
                <a:solidFill>
                  <a:srgbClr val="0070C0"/>
                </a:solidFill>
              </a:rPr>
              <a:t>exception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</a:t>
            </a:r>
            <a:r>
              <a:rPr lang="cs-CZ" sz="1400" b="1" dirty="0"/>
              <a:t>myexc</a:t>
            </a:r>
            <a:r>
              <a:rPr lang="cs-CZ" sz="1400" dirty="0"/>
              <a:t>(  int ix)</a:t>
            </a:r>
            <a:r>
              <a:rPr lang="en-US" sz="1400" dirty="0"/>
              <a:t> : ix_(ix) { </a:t>
            </a:r>
            <a:r>
              <a:rPr lang="en-US" sz="1400" dirty="0" err="1"/>
              <a:t>snprintf</a:t>
            </a:r>
            <a:r>
              <a:rPr lang="en-US" sz="1400" dirty="0"/>
              <a:t>( </a:t>
            </a:r>
            <a:r>
              <a:rPr lang="en-US" sz="1400" dirty="0" err="1"/>
              <a:t>buf</a:t>
            </a:r>
            <a:r>
              <a:rPr lang="en-US" sz="1400" dirty="0"/>
              <a:t>_, 100, 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%d");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 ) const</a:t>
            </a:r>
            <a:r>
              <a:rPr lang="en-US" sz="1400" dirty="0"/>
              <a:t> { return </a:t>
            </a:r>
            <a:r>
              <a:rPr lang="en-US" sz="1400" dirty="0" err="1"/>
              <a:t>buf</a:t>
            </a:r>
            <a:r>
              <a:rPr lang="en-US" sz="1400" dirty="0"/>
              <a:t>_;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getIndex</a:t>
            </a:r>
            <a:r>
              <a:rPr lang="en-US" sz="1400" dirty="0"/>
              <a:t>() </a:t>
            </a:r>
            <a:r>
              <a:rPr lang="en-US" sz="1400" dirty="0" err="1"/>
              <a:t>const</a:t>
            </a:r>
            <a:r>
              <a:rPr lang="en-US" sz="1400" dirty="0"/>
              <a:t> { return ix_; }</a:t>
            </a:r>
            <a:endParaRPr lang="cs-CZ" sz="1400" dirty="0"/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ix</a:t>
            </a:r>
            <a:r>
              <a:rPr lang="en-US" sz="1400" dirty="0"/>
              <a:t>_;</a:t>
            </a:r>
          </a:p>
          <a:p>
            <a:r>
              <a:rPr lang="en-US" sz="1400" dirty="0"/>
              <a:t>  char </a:t>
            </a:r>
            <a:r>
              <a:rPr lang="en-US" sz="1400" dirty="0" err="1"/>
              <a:t>buf</a:t>
            </a:r>
            <a:r>
              <a:rPr lang="en-US" sz="1400" dirty="0"/>
              <a:t>_[100];</a:t>
            </a:r>
            <a:endParaRPr lang="cs-CZ" sz="1400" dirty="0"/>
          </a:p>
          <a:p>
            <a:r>
              <a:rPr lang="cs-CZ" sz="1400" dirty="0"/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 typ</a:t>
            </a:r>
            <a:r>
              <a:rPr lang="en-US" dirty="0"/>
              <a:t> </a:t>
            </a:r>
            <a:r>
              <a:rPr lang="cs-CZ" dirty="0"/>
              <a:t>výjimky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010400" y="1203434"/>
            <a:ext cx="1714500" cy="533400"/>
          </a:xfrm>
          <a:prstGeom prst="wedgeRoundRectCallout">
            <a:avLst>
              <a:gd name="adj1" fmla="val -99181"/>
              <a:gd name="adj2" fmla="val 8593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vše zpracovat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v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523416"/>
            <a:ext cx="4953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try {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nejakymujkod</a:t>
            </a:r>
            <a:endParaRPr lang="en-US" sz="1400" i="1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</a:t>
            </a:r>
            <a:r>
              <a:rPr lang="en-US" sz="1400" b="1" dirty="0" err="1">
                <a:solidFill>
                  <a:srgbClr val="00B050"/>
                </a:solidFill>
              </a:rPr>
              <a:t>myexc</a:t>
            </a:r>
            <a:r>
              <a:rPr lang="cs-CZ" sz="1400" dirty="0"/>
              <a:t>&amp; </a:t>
            </a:r>
            <a:r>
              <a:rPr lang="en-US" sz="1400" dirty="0"/>
              <a:t>m</a:t>
            </a:r>
            <a:r>
              <a:rPr lang="cs-CZ" sz="1400" dirty="0"/>
              <a:t>e) {</a:t>
            </a:r>
          </a:p>
          <a:p>
            <a:r>
              <a:rPr lang="cs-CZ" sz="1400" dirty="0"/>
              <a:t>  cout &lt;&lt; </a:t>
            </a:r>
            <a:r>
              <a:rPr lang="en-US" sz="1400" dirty="0"/>
              <a:t>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 &lt;&lt; me</a:t>
            </a:r>
            <a:r>
              <a:rPr lang="cs-CZ" sz="1400" dirty="0"/>
              <a:t>.</a:t>
            </a:r>
            <a:r>
              <a:rPr lang="en-US" sz="1400" b="1" dirty="0" err="1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850" y="3815766"/>
            <a:ext cx="22098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myclass</a:t>
            </a:r>
            <a:r>
              <a:rPr lang="en-US" sz="1400" dirty="0"/>
              <a:t>::</a:t>
            </a:r>
            <a:r>
              <a:rPr lang="en-US" sz="1400" dirty="0" err="1"/>
              <a:t>myfnc</a:t>
            </a:r>
            <a:r>
              <a:rPr lang="en-US" sz="1400" dirty="0"/>
              <a:t>() {</a:t>
            </a:r>
          </a:p>
          <a:p>
            <a:r>
              <a:rPr lang="en-US" sz="1400" i="1" dirty="0"/>
              <a:t>  whatever();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9900CC"/>
                </a:solidFill>
              </a:rPr>
              <a:t>if</a:t>
            </a:r>
            <a:r>
              <a:rPr lang="en-US" sz="1400" dirty="0"/>
              <a:t>( </a:t>
            </a:r>
            <a:r>
              <a:rPr lang="en-US" sz="1400" dirty="0" err="1"/>
              <a:t>error_occured</a:t>
            </a:r>
            <a:r>
              <a:rPr lang="en-US" sz="1400" dirty="0"/>
              <a:t>)</a:t>
            </a:r>
          </a:p>
          <a:p>
            <a:r>
              <a:rPr lang="en-US" sz="1400" b="1" dirty="0"/>
              <a:t>    </a:t>
            </a:r>
            <a:r>
              <a:rPr lang="en-US" sz="1400" b="1" dirty="0">
                <a:solidFill>
                  <a:srgbClr val="9900CC"/>
                </a:solidFill>
              </a:rPr>
              <a:t>throw </a:t>
            </a:r>
            <a:r>
              <a:rPr lang="en-US" sz="1400" b="1" dirty="0" err="1">
                <a:solidFill>
                  <a:srgbClr val="9900CC"/>
                </a:solidFill>
              </a:rPr>
              <a:t>myexc</a:t>
            </a:r>
            <a:r>
              <a:rPr lang="en-US" sz="1400" b="1" dirty="0"/>
              <a:t>( 17);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whatever_else</a:t>
            </a:r>
            <a:r>
              <a:rPr lang="en-US" sz="1400" i="1" dirty="0"/>
              <a:t>();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7010401" y="3108434"/>
            <a:ext cx="1724025" cy="549166"/>
          </a:xfrm>
          <a:prstGeom prst="wedgeRoundRectCallout">
            <a:avLst>
              <a:gd name="adj1" fmla="val -332336"/>
              <a:gd name="adj2" fmla="val -4034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solidFill>
                  <a:schemeClr val="tx1"/>
                </a:solidFill>
              </a:rPr>
              <a:t>!!!</a:t>
            </a:r>
            <a:endParaRPr lang="cs-CZ" sz="1400" dirty="0">
              <a:solidFill>
                <a:schemeClr val="tx1"/>
              </a:solidFill>
            </a:endParaRP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výjimky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!!!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010401" y="1889234"/>
            <a:ext cx="1724025" cy="392906"/>
          </a:xfrm>
          <a:prstGeom prst="wedgeRoundRectCallout">
            <a:avLst>
              <a:gd name="adj1" fmla="val -172631"/>
              <a:gd name="adj2" fmla="val 458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kompatibilita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010401" y="2422634"/>
            <a:ext cx="1714499" cy="533400"/>
          </a:xfrm>
          <a:prstGeom prst="wedgeRoundRectCallout">
            <a:avLst>
              <a:gd name="adj1" fmla="val -241758"/>
              <a:gd name="adj2" fmla="val -3304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diagnostika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895600" y="3743754"/>
            <a:ext cx="3581400" cy="382011"/>
          </a:xfrm>
          <a:prstGeom prst="wedgeRoundRectCallout">
            <a:avLst>
              <a:gd name="adj1" fmla="val -72627"/>
              <a:gd name="adj2" fmla="val 14472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anonymní instance</a:t>
            </a:r>
            <a:r>
              <a:rPr lang="en-US" sz="1400" dirty="0">
                <a:solidFill>
                  <a:schemeClr val="tx1"/>
                </a:solidFill>
              </a:rPr>
              <a:t> - 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4629142"/>
            <a:ext cx="1676400" cy="436615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323850" y="5689165"/>
            <a:ext cx="3034205" cy="838200"/>
          </a:xfrm>
          <a:prstGeom prst="wedgeRoundRectCallout">
            <a:avLst>
              <a:gd name="adj1" fmla="val 49957"/>
              <a:gd name="adj2" fmla="val 750"/>
              <a:gd name="adj3" fmla="val 16667"/>
            </a:avLst>
          </a:prstGeom>
          <a:solidFill>
            <a:srgbClr val="F2BB69"/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strcpy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atoi</a:t>
            </a:r>
            <a:r>
              <a:rPr lang="en-US" sz="1400" dirty="0">
                <a:solidFill>
                  <a:schemeClr val="tx1"/>
                </a:solidFill>
              </a:rPr>
              <a:t>, ... </a:t>
            </a:r>
            <a:r>
              <a:rPr lang="en-US" sz="1400" dirty="0">
                <a:solidFill>
                  <a:srgbClr val="FF0000"/>
                </a:solidFill>
              </a:rPr>
              <a:t>errors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Properties ▸ C/C++ ▸ General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▸ SDL checks ▸ No (/</a:t>
            </a:r>
            <a:r>
              <a:rPr lang="en-US" sz="1400" dirty="0" err="1">
                <a:solidFill>
                  <a:schemeClr val="tx1"/>
                </a:solidFill>
              </a:rPr>
              <a:t>sdl</a:t>
            </a:r>
            <a:r>
              <a:rPr lang="en-US" sz="1400" dirty="0">
                <a:solidFill>
                  <a:schemeClr val="tx1"/>
                </a:solidFill>
              </a:rPr>
              <a:t>-)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6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Řetězce a stringy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2438400" cy="230832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char a[] = "a</a:t>
            </a:r>
            <a:r>
              <a:rPr lang="cs-CZ" sz="1600" dirty="0"/>
              <a:t>hoj</a:t>
            </a:r>
            <a:r>
              <a:rPr lang="en-US" sz="1600" dirty="0"/>
              <a:t>";</a:t>
            </a:r>
          </a:p>
          <a:p>
            <a:endParaRPr lang="cs-CZ" sz="1600" dirty="0"/>
          </a:p>
          <a:p>
            <a:r>
              <a:rPr lang="en-US" sz="1600" dirty="0"/>
              <a:t>char* b = a;</a:t>
            </a:r>
          </a:p>
          <a:p>
            <a:r>
              <a:rPr lang="en-US" sz="1600" dirty="0"/>
              <a:t>char* b = "</a:t>
            </a:r>
            <a:r>
              <a:rPr lang="cs-CZ" sz="1600" dirty="0"/>
              <a:t>ahoj</a:t>
            </a:r>
            <a:r>
              <a:rPr lang="en-US" sz="1600" dirty="0"/>
              <a:t>";</a:t>
            </a:r>
          </a:p>
          <a:p>
            <a:endParaRPr lang="en-US" sz="1600" dirty="0"/>
          </a:p>
          <a:p>
            <a:r>
              <a:rPr lang="en-US" sz="1600" dirty="0"/>
              <a:t>string c = a</a:t>
            </a:r>
            <a:endParaRPr lang="cs-CZ" sz="1600" dirty="0"/>
          </a:p>
          <a:p>
            <a:r>
              <a:rPr lang="en-US" sz="1600" dirty="0"/>
              <a:t>string </a:t>
            </a:r>
            <a:r>
              <a:rPr lang="cs-CZ" sz="1600" dirty="0"/>
              <a:t>c</a:t>
            </a:r>
            <a:r>
              <a:rPr lang="en-US" sz="1600" dirty="0"/>
              <a:t> = "</a:t>
            </a:r>
            <a:r>
              <a:rPr lang="en-US" sz="1600" dirty="0" err="1"/>
              <a:t>ahoj</a:t>
            </a:r>
            <a:r>
              <a:rPr lang="en-US" sz="1600" dirty="0"/>
              <a:t>";</a:t>
            </a:r>
            <a:endParaRPr lang="cs-CZ" sz="1600" dirty="0"/>
          </a:p>
          <a:p>
            <a:endParaRPr lang="en-US" sz="1600" dirty="0"/>
          </a:p>
          <a:p>
            <a:r>
              <a:rPr lang="en-US" sz="1600" dirty="0"/>
              <a:t>string d = c + </a:t>
            </a:r>
            <a:r>
              <a:rPr lang="cs-CZ" sz="1600" dirty="0"/>
              <a:t>b </a:t>
            </a:r>
            <a:r>
              <a:rPr lang="en-US" sz="1600" dirty="0"/>
              <a:t>+ </a:t>
            </a:r>
            <a:r>
              <a:rPr lang="cs-CZ" sz="1600" dirty="0"/>
              <a:t>a</a:t>
            </a:r>
            <a:r>
              <a:rPr lang="en-US" sz="16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581400" y="2667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inicializovaná instance třídy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399" y="19812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ukazatel na C-string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581398" y="1371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pole znaků ≈ C-string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81399" y="3276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přetížené operátory</a:t>
            </a:r>
          </a:p>
        </p:txBody>
      </p:sp>
      <p:graphicFrame>
        <p:nvGraphicFramePr>
          <p:cNvPr id="11" name="Group 111"/>
          <p:cNvGraphicFramePr>
            <a:graphicFrameLocks noGrp="1"/>
          </p:cNvGraphicFramePr>
          <p:nvPr>
            <p:extLst/>
          </p:nvPr>
        </p:nvGraphicFramePr>
        <p:xfrm>
          <a:off x="1981200" y="4756402"/>
          <a:ext cx="2455070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'A'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'\0'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63"/>
          <p:cNvGraphicFramePr>
            <a:graphicFrameLocks noGrp="1"/>
          </p:cNvGraphicFramePr>
          <p:nvPr>
            <p:extLst/>
          </p:nvPr>
        </p:nvGraphicFramePr>
        <p:xfrm>
          <a:off x="914400" y="4288883"/>
          <a:ext cx="431800" cy="43338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Line 69"/>
          <p:cNvSpPr>
            <a:spLocks noChangeShapeType="1"/>
          </p:cNvSpPr>
          <p:nvPr/>
        </p:nvSpPr>
        <p:spPr bwMode="auto">
          <a:xfrm>
            <a:off x="1131888" y="4504783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 flipV="1">
            <a:off x="1131886" y="5137402"/>
            <a:ext cx="849313" cy="2738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531018" y="4350894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018" y="5281965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a</a:t>
            </a:r>
          </a:p>
        </p:txBody>
      </p:sp>
      <p:graphicFrame>
        <p:nvGraphicFramePr>
          <p:cNvPr id="17" name="Group 111"/>
          <p:cNvGraphicFramePr>
            <a:graphicFrameLocks noGrp="1"/>
          </p:cNvGraphicFramePr>
          <p:nvPr>
            <p:extLst/>
          </p:nvPr>
        </p:nvGraphicFramePr>
        <p:xfrm>
          <a:off x="6400800" y="4756402"/>
          <a:ext cx="1964056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'A'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/>
          </p:nvPr>
        </p:nvGraphicFramePr>
        <p:xfrm>
          <a:off x="5334000" y="4288883"/>
          <a:ext cx="431800" cy="92265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85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Line 69"/>
          <p:cNvSpPr>
            <a:spLocks noChangeShapeType="1"/>
          </p:cNvSpPr>
          <p:nvPr/>
        </p:nvSpPr>
        <p:spPr bwMode="auto">
          <a:xfrm>
            <a:off x="5551488" y="4504783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4833196" y="4191000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</a:t>
            </a:r>
            <a:endParaRPr lang="cs-CZ" sz="1400" dirty="0"/>
          </a:p>
        </p:txBody>
      </p:sp>
      <p:sp>
        <p:nvSpPr>
          <p:cNvPr id="2" name="Rectangle 1"/>
          <p:cNvSpPr/>
          <p:nvPr/>
        </p:nvSpPr>
        <p:spPr>
          <a:xfrm>
            <a:off x="5218906" y="4191000"/>
            <a:ext cx="3239294" cy="1143000"/>
          </a:xfrm>
          <a:prstGeom prst="rect">
            <a:avLst/>
          </a:prstGeom>
          <a:noFill/>
          <a:ln w="28575" cmpd="dbl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8931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933474"/>
            <a:ext cx="5029200" cy="5848325"/>
          </a:xfrm>
        </p:spPr>
        <p:txBody>
          <a:bodyPr>
            <a:normAutofit/>
          </a:bodyPr>
          <a:lstStyle/>
          <a:p>
            <a:r>
              <a:rPr lang="cs-CZ" dirty="0"/>
              <a:t>Vy</a:t>
            </a:r>
            <a:r>
              <a:rPr lang="en-US" dirty="0" err="1"/>
              <a:t>zkou</a:t>
            </a:r>
            <a:r>
              <a:rPr lang="cs-CZ" dirty="0"/>
              <a:t>šet</a:t>
            </a:r>
          </a:p>
          <a:p>
            <a:pPr lvl="1"/>
            <a:r>
              <a:rPr lang="cs-CZ" dirty="0"/>
              <a:t>nějak velké pole</a:t>
            </a:r>
            <a:endParaRPr lang="en-US" dirty="0"/>
          </a:p>
          <a:p>
            <a:pPr lvl="1"/>
            <a:r>
              <a:rPr lang="cs-CZ" dirty="0"/>
              <a:t>náhodně zkoušet</a:t>
            </a:r>
          </a:p>
          <a:p>
            <a:pPr lvl="1"/>
            <a:r>
              <a:rPr lang="cs-CZ" dirty="0"/>
              <a:t>při přetečení výjimka</a:t>
            </a:r>
            <a:endParaRPr lang="en-US" dirty="0"/>
          </a:p>
          <a:p>
            <a:pPr lvl="1"/>
            <a:r>
              <a:rPr lang="en-US" dirty="0" err="1"/>
              <a:t>chr</a:t>
            </a:r>
            <a:r>
              <a:rPr lang="cs-CZ" dirty="0"/>
              <a:t>áněný</a:t>
            </a:r>
            <a:r>
              <a:rPr lang="en-US" dirty="0"/>
              <a:t> iterator</a:t>
            </a:r>
            <a:endParaRPr lang="cs-CZ" dirty="0"/>
          </a:p>
          <a:p>
            <a:pPr lvl="2"/>
            <a:r>
              <a:rPr lang="en-US" dirty="0"/>
              <a:t>++</a:t>
            </a:r>
            <a:r>
              <a:rPr lang="cs-CZ" dirty="0"/>
              <a:t>end</a:t>
            </a:r>
            <a:r>
              <a:rPr lang="en-US" dirty="0"/>
              <a:t>(), *end()</a:t>
            </a:r>
            <a:endParaRPr lang="cs-CZ" dirty="0"/>
          </a:p>
          <a:p>
            <a:endParaRPr lang="en-US" dirty="0"/>
          </a:p>
          <a:p>
            <a:r>
              <a:rPr lang="en-US" dirty="0" err="1"/>
              <a:t>Podrobn</a:t>
            </a:r>
            <a:r>
              <a:rPr lang="cs-CZ" dirty="0"/>
              <a:t>ější diag</a:t>
            </a:r>
            <a:r>
              <a:rPr lang="en-US" dirty="0" err="1"/>
              <a:t>nostika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en-US" dirty="0" err="1"/>
              <a:t>lastn</a:t>
            </a:r>
            <a:r>
              <a:rPr lang="cs-CZ" dirty="0"/>
              <a:t>í výjimka</a:t>
            </a:r>
          </a:p>
          <a:p>
            <a:pPr lvl="1"/>
            <a:r>
              <a:rPr lang="cs-CZ" dirty="0"/>
              <a:t>špatný index a velikost pole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35534"/>
            <a:ext cx="3810000" cy="461664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cs-CZ" sz="1400" dirty="0"/>
              <a:t>const int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cs-CZ" sz="1400" dirty="0"/>
              <a:t> = 100;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/>
              <a:t>  vector&lt;int&gt; v;</a:t>
            </a:r>
          </a:p>
          <a:p>
            <a:r>
              <a:rPr lang="cs-CZ" sz="1400" dirty="0"/>
              <a:t>  int i;</a:t>
            </a:r>
          </a:p>
          <a:p>
            <a:r>
              <a:rPr lang="cs-CZ" sz="1400" dirty="0"/>
              <a:t>  for( i = 0; i &lt; n; i++)</a:t>
            </a:r>
          </a:p>
          <a:p>
            <a:r>
              <a:rPr lang="cs-CZ" sz="1400" dirty="0"/>
              <a:t>    v.push_back( i);</a:t>
            </a:r>
          </a:p>
          <a:p>
            <a:r>
              <a:rPr lang="cs-CZ" sz="1400" dirty="0"/>
              <a:t>  try {</a:t>
            </a:r>
          </a:p>
          <a:p>
            <a:r>
              <a:rPr lang="cs-CZ" sz="1400" dirty="0"/>
              <a:t>    for(;;) {</a:t>
            </a:r>
          </a:p>
          <a:p>
            <a:r>
              <a:rPr lang="cs-CZ" sz="1400" dirty="0"/>
              <a:t>      i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//  cout &lt;&lt; v[i] &lt;&lt; " "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;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!!! nehazi, odleti</a:t>
            </a:r>
          </a:p>
          <a:p>
            <a:r>
              <a:rPr lang="cs-CZ" sz="1400" dirty="0"/>
              <a:t>      cout &lt;&lt; </a:t>
            </a:r>
            <a:r>
              <a:rPr lang="cs-CZ" sz="1400" b="1" dirty="0">
                <a:solidFill>
                  <a:srgbClr val="9900CC"/>
                </a:solidFill>
              </a:rPr>
              <a:t>v.at(i)</a:t>
            </a:r>
            <a:r>
              <a:rPr lang="cs-CZ" sz="1400" dirty="0"/>
              <a:t> &lt;&lt; " ";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/>
              <a:t>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 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</a:t>
            </a:r>
            <a:r>
              <a:rPr lang="cs-CZ" sz="1400" b="1" dirty="0">
                <a:solidFill>
                  <a:srgbClr val="FF0000"/>
                </a:solidFill>
              </a:rPr>
              <a:t>...</a:t>
            </a:r>
            <a:r>
              <a:rPr lang="cs-CZ" sz="1400" dirty="0"/>
              <a:t>) {</a:t>
            </a:r>
          </a:p>
          <a:p>
            <a:r>
              <a:rPr lang="cs-CZ" sz="1400" dirty="0"/>
              <a:t>    cout &lt;&lt; "Obscure exception!" &lt;&lt; endl;</a:t>
            </a:r>
          </a:p>
          <a:p>
            <a:r>
              <a:rPr lang="cs-CZ" sz="1400" dirty="0"/>
              <a:t>  }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0" y="5181600"/>
            <a:ext cx="43434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#include &lt;random&gt;</a:t>
            </a:r>
            <a:endParaRPr lang="cs-CZ" dirty="0"/>
          </a:p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cs-CZ" dirty="0">
                <a:solidFill>
                  <a:srgbClr val="9900CC"/>
                </a:solidFill>
              </a:rPr>
              <a:t>ctime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default_random_engine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( </a:t>
            </a:r>
            <a:r>
              <a:rPr lang="en-US" dirty="0">
                <a:solidFill>
                  <a:srgbClr val="9900CC"/>
                </a:solidFill>
              </a:rPr>
              <a:t>time</a:t>
            </a:r>
            <a:r>
              <a:rPr lang="en-US" dirty="0"/>
              <a:t>(0));</a:t>
            </a:r>
          </a:p>
          <a:p>
            <a:r>
              <a:rPr lang="en-US" dirty="0" err="1"/>
              <a:t>uniform_int_distribution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(1,6);</a:t>
            </a:r>
          </a:p>
          <a:p>
            <a:r>
              <a:rPr lang="en-US" dirty="0" err="1"/>
              <a:t>int</a:t>
            </a:r>
            <a:r>
              <a:rPr lang="en-US" dirty="0"/>
              <a:t> n =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4600" y="1524000"/>
            <a:ext cx="1981200" cy="4267200"/>
          </a:xfrm>
          <a:prstGeom prst="straightConnector1">
            <a:avLst/>
          </a:prstGeom>
          <a:ln w="15875"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čtení ze souboru i std vstupu</a:t>
            </a:r>
          </a:p>
          <a:p>
            <a:r>
              <a:rPr lang="cs-CZ" dirty="0"/>
              <a:t>záměnnost</a:t>
            </a:r>
          </a:p>
          <a:p>
            <a:pPr lvl="1"/>
            <a:r>
              <a:rPr lang="cs-CZ" dirty="0"/>
              <a:t>std vstup i soubor jsou streamy</a:t>
            </a:r>
          </a:p>
          <a:p>
            <a:pPr lvl="1"/>
            <a:r>
              <a:rPr lang="cs-CZ" dirty="0"/>
              <a:t>lze přiřadit za běhu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048000"/>
            <a:ext cx="2362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&lt;iostream&gt;</a:t>
            </a:r>
          </a:p>
          <a:p>
            <a:r>
              <a:rPr lang="cs-CZ" sz="1400" dirty="0"/>
              <a:t>#include &lt;fstream&gt;</a:t>
            </a:r>
          </a:p>
          <a:p>
            <a:endParaRPr lang="cs-CZ" sz="1400" dirty="0"/>
          </a:p>
          <a:p>
            <a:r>
              <a:rPr lang="cs-CZ" sz="1400" b="1" dirty="0"/>
              <a:t>ifstream</a:t>
            </a:r>
            <a:r>
              <a:rPr lang="cs-CZ" sz="1400" dirty="0"/>
              <a:t> x;</a:t>
            </a:r>
          </a:p>
          <a:p>
            <a:r>
              <a:rPr lang="cs-CZ" sz="1400" dirty="0"/>
              <a:t>x.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x.</a:t>
            </a:r>
            <a:r>
              <a:rPr lang="cs-CZ" sz="1400" b="1" dirty="0"/>
              <a:t>good</a:t>
            </a:r>
            <a:r>
              <a:rPr lang="cs-CZ" sz="1400" dirty="0"/>
              <a:t>()) { "chyba" }</a:t>
            </a:r>
          </a:p>
          <a:p>
            <a:r>
              <a:rPr lang="cs-CZ" sz="1400" dirty="0"/>
              <a:t>for (;;) {</a:t>
            </a:r>
          </a:p>
          <a:p>
            <a:r>
              <a:rPr lang="cs-CZ" sz="1400" dirty="0"/>
              <a:t>    x &gt;&gt; a;</a:t>
            </a:r>
          </a:p>
          <a:p>
            <a:r>
              <a:rPr lang="cs-CZ" sz="1400" dirty="0"/>
              <a:t>    if( x.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cs-CZ" sz="1400" dirty="0"/>
              <a:t>        break;</a:t>
            </a:r>
          </a:p>
          <a:p>
            <a:r>
              <a:rPr lang="cs-CZ" sz="1400" dirty="0"/>
              <a:t>    f</a:t>
            </a:r>
            <a:r>
              <a:rPr lang="en-US" sz="1400" dirty="0"/>
              <a:t>( a)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  <a:p>
            <a:r>
              <a:rPr lang="cs-CZ" sz="1400" dirty="0"/>
              <a:t>x.</a:t>
            </a:r>
            <a:r>
              <a:rPr lang="cs-CZ" sz="1400" b="1" dirty="0"/>
              <a:t>close</a:t>
            </a:r>
            <a:r>
              <a:rPr lang="cs-CZ" sz="1400" dirty="0"/>
              <a:t>()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5257800"/>
            <a:ext cx="1371600" cy="533400"/>
          </a:xfrm>
          <a:prstGeom prst="wedgeRoundRectCallout">
            <a:avLst>
              <a:gd name="adj1" fmla="val -144159"/>
              <a:gd name="adj2" fmla="val -10672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lep</a:t>
            </a:r>
            <a:r>
              <a:rPr lang="cs-CZ" sz="1400" dirty="0">
                <a:solidFill>
                  <a:schemeClr val="tx1"/>
                </a:solidFill>
              </a:rPr>
              <a:t>ší než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test na eof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3048000"/>
            <a:ext cx="2286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istream *in;</a:t>
            </a:r>
          </a:p>
          <a:p>
            <a:endParaRPr lang="cs-CZ" sz="1400" dirty="0"/>
          </a:p>
          <a:p>
            <a:r>
              <a:rPr lang="cs-CZ" sz="1400" dirty="0"/>
              <a:t>in </a:t>
            </a:r>
            <a:r>
              <a:rPr lang="en-US" sz="1400" dirty="0"/>
              <a:t>= &amp; </a:t>
            </a:r>
            <a:r>
              <a:rPr lang="en-US" sz="1400" dirty="0" err="1"/>
              <a:t>cin</a:t>
            </a:r>
            <a:r>
              <a:rPr lang="en-US" sz="1400" dirty="0"/>
              <a:t>;</a:t>
            </a:r>
          </a:p>
          <a:p>
            <a:r>
              <a:rPr lang="en-US" sz="1400" dirty="0"/>
              <a:t>if( ...) {</a:t>
            </a:r>
          </a:p>
          <a:p>
            <a:r>
              <a:rPr lang="en-US" sz="1400" dirty="0"/>
              <a:t>  in = new </a:t>
            </a:r>
            <a:r>
              <a:rPr lang="en-US" sz="1400" dirty="0" err="1"/>
              <a:t>ifstream</a:t>
            </a:r>
            <a:r>
              <a:rPr lang="en-US" sz="1400" dirty="0"/>
              <a:t>(...);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*in &lt;&lt; "</a:t>
            </a:r>
            <a:r>
              <a:rPr lang="en-US" sz="1400" dirty="0" err="1"/>
              <a:t>cokoliv</a:t>
            </a:r>
            <a:r>
              <a:rPr lang="en-US" sz="1400" dirty="0"/>
              <a:t>";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800600" y="5181600"/>
            <a:ext cx="1752600" cy="685800"/>
          </a:xfrm>
          <a:prstGeom prst="wedgeRoundRectCallout">
            <a:avLst>
              <a:gd name="adj1" fmla="val 48248"/>
              <a:gd name="adj2" fmla="val -13504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nen</a:t>
            </a:r>
            <a:r>
              <a:rPr lang="cs-CZ" sz="1400" dirty="0">
                <a:solidFill>
                  <a:schemeClr val="tx1"/>
                </a:solidFill>
              </a:rPr>
              <a:t>í třeba psát zvláštní kód pro čtení souboru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3810000"/>
            <a:ext cx="1371600" cy="304800"/>
          </a:xfrm>
          <a:prstGeom prst="wedgeRoundRectCallout">
            <a:avLst>
              <a:gd name="adj1" fmla="val -133240"/>
              <a:gd name="adj2" fmla="val 6914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stav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streamu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4495800"/>
            <a:ext cx="1371600" cy="685800"/>
          </a:xfrm>
          <a:prstGeom prst="wedgeRoundRectCallout">
            <a:avLst>
              <a:gd name="adj1" fmla="val -145309"/>
              <a:gd name="adj2" fmla="val -21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ýsledek předchozí operace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přetížení operátoru </a:t>
            </a:r>
            <a:r>
              <a:rPr lang="en-US" dirty="0"/>
              <a:t>&lt;&lt;</a:t>
            </a:r>
          </a:p>
          <a:p>
            <a:r>
              <a:rPr lang="en-US" dirty="0" err="1"/>
              <a:t>nen</a:t>
            </a:r>
            <a:r>
              <a:rPr lang="cs-CZ" dirty="0"/>
              <a:t>í to metoda třídy ale friend globální funkce</a:t>
            </a:r>
          </a:p>
          <a:p>
            <a:pPr lvl="1"/>
            <a:r>
              <a:rPr lang="cs-CZ" dirty="0"/>
              <a:t>nemáme přístup do implementace ostream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operátor </a:t>
            </a:r>
            <a:r>
              <a:rPr lang="en-US" dirty="0"/>
              <a:t>&lt;&lt;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590800"/>
            <a:ext cx="609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Complex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  Complex() : re</a:t>
            </a:r>
            <a:r>
              <a:rPr lang="en-US" sz="1400" dirty="0"/>
              <a:t>_</a:t>
            </a:r>
            <a:r>
              <a:rPr lang="cs-CZ" sz="1400" dirty="0"/>
              <a:t>(0), im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friend</a:t>
            </a:r>
            <a:r>
              <a:rPr lang="cs-CZ" sz="1400" dirty="0"/>
              <a:t> ostream&amp; operator&lt;&lt; ( ostream&amp; out, const Complex&amp; x);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  double re</a:t>
            </a:r>
            <a:r>
              <a:rPr lang="en-US" sz="1400" dirty="0"/>
              <a:t>_</a:t>
            </a:r>
            <a:r>
              <a:rPr lang="cs-CZ" sz="1400" dirty="0"/>
              <a:t>, im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dirty="0"/>
              <a:t>ostream&amp; operator&lt;&lt; ( ostream&amp; out, const Complex&amp; x) {</a:t>
            </a:r>
          </a:p>
          <a:p>
            <a:r>
              <a:rPr lang="cs-CZ" sz="1400" dirty="0"/>
              <a:t>    out &lt;&lt; "[" &lt;&lt; x.re</a:t>
            </a:r>
            <a:r>
              <a:rPr lang="en-US" sz="1400" dirty="0"/>
              <a:t>_</a:t>
            </a:r>
            <a:r>
              <a:rPr lang="cs-CZ" sz="1400" dirty="0"/>
              <a:t> &lt;&lt; "," &lt;&lt; x.im</a:t>
            </a:r>
            <a:r>
              <a:rPr lang="en-US" sz="1400" dirty="0"/>
              <a:t>_</a:t>
            </a:r>
            <a:r>
              <a:rPr lang="cs-CZ" sz="1400" dirty="0"/>
              <a:t> &lt;&lt; "]" &lt;&lt; endl;</a:t>
            </a:r>
          </a:p>
          <a:p>
            <a:r>
              <a:rPr lang="cs-CZ" sz="1400" dirty="0"/>
              <a:t>    return out;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191000" y="3657600"/>
            <a:ext cx="1371600" cy="533400"/>
          </a:xfrm>
          <a:prstGeom prst="wedgeRoundRectCallout">
            <a:avLst>
              <a:gd name="adj1" fmla="val -99756"/>
              <a:gd name="adj2" fmla="val -8585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toto není metoda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 manipulátory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143000"/>
          <a:ext cx="8458200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602"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endl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vloží nový řádek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setw(val)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nastaví šířku 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setfill(c)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 výplňový znak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dec, hex,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čte a vypisuje v dané soustavě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left,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zarovnávání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fixed, scientific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form</a:t>
                      </a:r>
                      <a:r>
                        <a:rPr lang="cs-CZ" sz="1600" dirty="0"/>
                        <a:t>át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výpisu čísla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precision(val)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nastaví přesnost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přeskočí bílé znaky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r>
                        <a:rPr lang="cs-CZ" sz="1600" dirty="0"/>
                        <a:t>(no)skipws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nastavení/zrušení přeskakování bílých znaků při čtení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(no)showpoint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nastaví/zruší výpis desetinné čárky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speciální funkce</a:t>
            </a:r>
          </a:p>
          <a:p>
            <a:pPr lvl="1"/>
            <a:r>
              <a:rPr lang="cs-CZ" dirty="0"/>
              <a:t>předávané ukazatelem</a:t>
            </a:r>
          </a:p>
          <a:p>
            <a:pPr lvl="1"/>
            <a:r>
              <a:rPr lang="cs-CZ" dirty="0"/>
              <a:t>vrací referenci na modifikovaný stream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jak to funguje</a:t>
            </a:r>
          </a:p>
          <a:p>
            <a:endParaRPr lang="cs-CZ" dirty="0"/>
          </a:p>
          <a:p>
            <a:pPr lvl="6"/>
            <a:endParaRPr lang="cs-CZ" i="1" dirty="0"/>
          </a:p>
          <a:p>
            <a:pPr lvl="6"/>
            <a:r>
              <a:rPr lang="cs-CZ" i="1" dirty="0"/>
              <a:t>přesněji: šablona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Bezparametrický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45720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 &lt;&lt; 2 &lt;&lt; mriz &lt;&lt; 3 &lt;&lt; endl;</a:t>
            </a:r>
          </a:p>
          <a:p>
            <a:endParaRPr lang="cs-CZ" sz="1400" dirty="0"/>
          </a:p>
          <a:p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mriz</a:t>
            </a:r>
            <a:r>
              <a:rPr lang="en-US" sz="1400" dirty="0"/>
              <a:t>( </a:t>
            </a:r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io</a:t>
            </a:r>
            <a:r>
              <a:rPr lang="en-US" sz="1400" dirty="0"/>
              <a:t>)</a:t>
            </a:r>
            <a:endParaRPr lang="cs-CZ" sz="1400" dirty="0"/>
          </a:p>
          <a:p>
            <a:r>
              <a:rPr lang="en-US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 err="1"/>
              <a:t>io</a:t>
            </a:r>
            <a:r>
              <a:rPr lang="en-US" sz="1400" dirty="0"/>
              <a:t> &lt;&lt; " ### ";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io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334000"/>
            <a:ext cx="457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ostream</a:t>
            </a:r>
            <a:r>
              <a:rPr lang="en-US" sz="1400" dirty="0"/>
              <a:t>&amp; operator&lt;&lt; (</a:t>
            </a:r>
            <a:r>
              <a:rPr lang="en-US" sz="1400" dirty="0" err="1"/>
              <a:t>ostream</a:t>
            </a:r>
            <a:r>
              <a:rPr lang="en-US" sz="1400" dirty="0"/>
              <a:t>&amp; (* </a:t>
            </a:r>
            <a:r>
              <a:rPr lang="en-US" sz="1400" dirty="0" err="1"/>
              <a:t>pf</a:t>
            </a:r>
            <a:r>
              <a:rPr lang="en-US" sz="1400" dirty="0"/>
              <a:t>)(</a:t>
            </a:r>
            <a:r>
              <a:rPr lang="en-US" sz="1400" dirty="0" err="1"/>
              <a:t>ostream</a:t>
            </a:r>
            <a:r>
              <a:rPr lang="en-US" sz="1400" dirty="0"/>
              <a:t>&amp;));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419600"/>
            <a:ext cx="2057400" cy="533400"/>
          </a:xfrm>
          <a:prstGeom prst="wedgeRoundRectCallout">
            <a:avLst>
              <a:gd name="adj1" fmla="val -172289"/>
              <a:gd name="adj2" fmla="val 944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přetížená metoda na 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3124200"/>
            <a:ext cx="2057400" cy="304800"/>
          </a:xfrm>
          <a:prstGeom prst="wedgeRoundRectCallout">
            <a:avLst>
              <a:gd name="adj1" fmla="val -132758"/>
              <a:gd name="adj2" fmla="val -1852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172200" y="3505200"/>
            <a:ext cx="2057400" cy="533400"/>
          </a:xfrm>
          <a:prstGeom prst="wedgeRoundRectCallout">
            <a:avLst>
              <a:gd name="adj1" fmla="val -216669"/>
              <a:gd name="adj2" fmla="val -12013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funkc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zavol</a:t>
            </a:r>
            <a:r>
              <a:rPr lang="cs-CZ" sz="1400" dirty="0">
                <a:solidFill>
                  <a:schemeClr val="tx1"/>
                </a:solidFill>
              </a:rPr>
              <a:t>á ji op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nelze</a:t>
            </a:r>
            <a:r>
              <a:rPr lang="en-US" dirty="0"/>
              <a:t> p</a:t>
            </a:r>
            <a:r>
              <a:rPr lang="cs-CZ" dirty="0"/>
              <a:t>ředdefinovaná funkce</a:t>
            </a:r>
          </a:p>
          <a:p>
            <a:pPr lvl="1"/>
            <a:r>
              <a:rPr lang="cs-CZ" dirty="0"/>
              <a:t>libovolné možné parametry</a:t>
            </a:r>
          </a:p>
          <a:p>
            <a:r>
              <a:rPr lang="cs-CZ" dirty="0"/>
              <a:t>ošklivé řešení</a:t>
            </a:r>
          </a:p>
          <a:p>
            <a:pPr lvl="1"/>
            <a:r>
              <a:rPr lang="cs-CZ" dirty="0"/>
              <a:t>vlastní funkce</a:t>
            </a:r>
            <a:r>
              <a:rPr lang="en-US" dirty="0"/>
              <a:t> s extra </a:t>
            </a:r>
            <a:r>
              <a:rPr lang="en-US" dirty="0" err="1"/>
              <a:t>parametrem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cs-CZ" dirty="0"/>
              <a:t>ezčí řešení</a:t>
            </a:r>
            <a:endParaRPr lang="en-US" dirty="0"/>
          </a:p>
          <a:p>
            <a:pPr lvl="1"/>
            <a:r>
              <a:rPr lang="cs-CZ" dirty="0"/>
              <a:t>zvláštní třída, zvláštní přetížení &lt;&lt;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2192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</a:t>
            </a:r>
            <a:r>
              <a:rPr lang="en-US" sz="1400" dirty="0"/>
              <a:t>(5)</a:t>
            </a:r>
            <a:r>
              <a:rPr lang="cs-CZ" sz="1400" dirty="0"/>
              <a:t> &lt;&lt; 2 &lt;&lt; mriz</a:t>
            </a:r>
            <a:r>
              <a:rPr lang="en-US" sz="1400" dirty="0"/>
              <a:t>(3)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8100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mriz</a:t>
            </a:r>
            <a:r>
              <a:rPr lang="en-US" sz="1400" dirty="0"/>
              <a:t>(cout,5)</a:t>
            </a:r>
            <a:r>
              <a:rPr lang="cs-CZ" sz="1400" dirty="0"/>
              <a:t> </a:t>
            </a:r>
            <a:r>
              <a:rPr lang="en-US" sz="1400" dirty="0"/>
              <a:t>&lt;&lt; ...</a:t>
            </a:r>
            <a:endParaRPr lang="cs-CZ" sz="1400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</a:t>
            </a:r>
            <a:r>
              <a:rPr lang="en-US" dirty="0"/>
              <a:t> t</a:t>
            </a:r>
            <a:r>
              <a:rPr lang="cs-CZ" dirty="0"/>
              <a:t>ří</a:t>
            </a:r>
            <a:r>
              <a:rPr lang="en-US" dirty="0" err="1"/>
              <a:t>da</a:t>
            </a:r>
            <a:endParaRPr lang="cs-CZ" dirty="0"/>
          </a:p>
          <a:p>
            <a:pPr lvl="1"/>
            <a:r>
              <a:rPr lang="cs-CZ" dirty="0"/>
              <a:t>anonymní instance</a:t>
            </a:r>
          </a:p>
          <a:p>
            <a:pPr lvl="1"/>
            <a:r>
              <a:rPr lang="cs-CZ" dirty="0"/>
              <a:t>parametr konstruktoru</a:t>
            </a:r>
          </a:p>
          <a:p>
            <a:pPr lvl="1"/>
            <a:r>
              <a:rPr lang="cs-CZ" dirty="0"/>
              <a:t>přetížení </a:t>
            </a:r>
            <a:r>
              <a:rPr lang="en-US" dirty="0"/>
              <a:t>&lt;&lt; </a:t>
            </a:r>
            <a:r>
              <a:rPr lang="cs-CZ" dirty="0"/>
              <a:t>na tuto třídu</a:t>
            </a:r>
            <a:endParaRPr lang="en-US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5105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{</a:t>
            </a:r>
          </a:p>
          <a:p>
            <a:r>
              <a:rPr lang="cs-CZ" sz="1400" dirty="0"/>
              <a:t>private:</a:t>
            </a:r>
            <a:r>
              <a:rPr lang="en-US" sz="1400" dirty="0"/>
              <a:t>  </a:t>
            </a:r>
            <a:r>
              <a:rPr lang="cs-CZ" sz="1400" dirty="0"/>
              <a:t>int n</a:t>
            </a:r>
            <a:r>
              <a:rPr lang="en-US" sz="1400" dirty="0"/>
              <a:t>_</a:t>
            </a:r>
            <a:r>
              <a:rPr lang="cs-CZ" sz="1400" dirty="0"/>
              <a:t>; </a:t>
            </a:r>
          </a:p>
          <a:p>
            <a:r>
              <a:rPr lang="cs-CZ" sz="1400" dirty="0"/>
              <a:t>public:</a:t>
            </a:r>
            <a:r>
              <a:rPr lang="en-US" sz="1400" dirty="0"/>
              <a:t>   e</a:t>
            </a:r>
            <a:r>
              <a:rPr lang="cs-CZ" sz="1400" dirty="0"/>
              <a:t>xplicit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( int </a:t>
            </a:r>
            <a:r>
              <a:rPr lang="cs-CZ" sz="1400" dirty="0">
                <a:solidFill>
                  <a:srgbClr val="00B050"/>
                </a:solidFill>
              </a:rPr>
              <a:t>n</a:t>
            </a:r>
            <a:r>
              <a:rPr lang="cs-CZ" sz="1400" dirty="0"/>
              <a:t>) : n</a:t>
            </a:r>
            <a:r>
              <a:rPr lang="en-US" sz="1400" dirty="0"/>
              <a:t>_</a:t>
            </a:r>
            <a:r>
              <a:rPr lang="cs-CZ" sz="1400" dirty="0"/>
              <a:t>( n) {}</a:t>
            </a:r>
          </a:p>
          <a:p>
            <a:r>
              <a:rPr lang="en-US" sz="1400" dirty="0"/>
              <a:t>            </a:t>
            </a:r>
            <a:r>
              <a:rPr lang="cs-CZ" sz="1400" dirty="0"/>
              <a:t> </a:t>
            </a:r>
            <a:r>
              <a:rPr lang="en-US" sz="1400" dirty="0" err="1"/>
              <a:t>i</a:t>
            </a:r>
            <a:r>
              <a:rPr lang="cs-CZ" sz="1400" dirty="0"/>
              <a:t>nt get_n() const { return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ostream&amp; operator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( ostream&amp; io, const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&amp; p)</a:t>
            </a:r>
          </a:p>
          <a:p>
            <a:r>
              <a:rPr lang="cs-CZ" sz="1400" dirty="0"/>
              <a:t>{ </a:t>
            </a:r>
          </a:p>
          <a:p>
            <a:r>
              <a:rPr lang="en-US" sz="1400" dirty="0"/>
              <a:t>    </a:t>
            </a:r>
            <a:r>
              <a:rPr lang="cs-CZ" sz="1400" dirty="0"/>
              <a:t>int n = p.get_n();</a:t>
            </a:r>
          </a:p>
          <a:p>
            <a:r>
              <a:rPr lang="en-US" sz="1400" dirty="0"/>
              <a:t>    </a:t>
            </a:r>
            <a:r>
              <a:rPr lang="cs-CZ" sz="1400" dirty="0"/>
              <a:t>while( n--)</a:t>
            </a:r>
            <a:r>
              <a:rPr lang="en-US" sz="1400" dirty="0"/>
              <a:t>    </a:t>
            </a:r>
            <a:r>
              <a:rPr lang="cs-CZ" sz="1400" dirty="0"/>
              <a:t>io &lt;&lt; ".";</a:t>
            </a:r>
          </a:p>
          <a:p>
            <a:r>
              <a:rPr lang="en-US" sz="1400" dirty="0"/>
              <a:t>    </a:t>
            </a:r>
            <a:r>
              <a:rPr lang="cs-CZ" sz="1400" dirty="0"/>
              <a:t>return io;</a:t>
            </a:r>
          </a:p>
          <a:p>
            <a:r>
              <a:rPr lang="cs-CZ" sz="1400" dirty="0"/>
              <a:t>}</a:t>
            </a:r>
            <a:endParaRPr lang="en-US" sz="1400" dirty="0"/>
          </a:p>
          <a:p>
            <a:endParaRPr lang="en-US" sz="1400" dirty="0"/>
          </a:p>
          <a:p>
            <a:r>
              <a:rPr lang="cs-CZ" sz="1400" dirty="0"/>
              <a:t>cout &lt;&lt; 1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/>
              <a:t>)</a:t>
            </a:r>
            <a:r>
              <a:rPr lang="cs-CZ" sz="1400" dirty="0"/>
              <a:t> &lt;&lt; 2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3</a:t>
            </a:r>
            <a:r>
              <a:rPr lang="en-US" sz="1400" dirty="0"/>
              <a:t>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343400" y="5181600"/>
            <a:ext cx="1371600" cy="304800"/>
          </a:xfrm>
          <a:prstGeom prst="wedgeRoundRectCallout">
            <a:avLst>
              <a:gd name="adj1" fmla="val -46219"/>
              <a:gd name="adj2" fmla="val 1140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jin</a:t>
            </a:r>
            <a:r>
              <a:rPr lang="cs-CZ" sz="1400" dirty="0">
                <a:solidFill>
                  <a:schemeClr val="tx1"/>
                </a:solidFill>
              </a:rPr>
              <a:t>á</a:t>
            </a:r>
            <a:r>
              <a:rPr lang="en-US" sz="1400" dirty="0">
                <a:solidFill>
                  <a:schemeClr val="tx1"/>
                </a:solidFill>
              </a:rPr>
              <a:t> instance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743200" y="5181600"/>
            <a:ext cx="1447800" cy="304800"/>
          </a:xfrm>
          <a:prstGeom prst="wedgeRoundRectCallout">
            <a:avLst>
              <a:gd name="adj1" fmla="val -88963"/>
              <a:gd name="adj2" fmla="val -507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zřetězení 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3868608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cs-CZ" sz="1400" dirty="0"/>
              <a:t>zlo</a:t>
            </a:r>
            <a:r>
              <a:rPr lang="en-US" sz="1400" dirty="0" err="1"/>
              <a:t>mek</a:t>
            </a:r>
            <a:r>
              <a:rPr lang="en-US" sz="1400" dirty="0"/>
              <a:t>( 3, 4);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600" y="2697480"/>
            <a:ext cx="2057400" cy="762000"/>
          </a:xfrm>
          <a:prstGeom prst="wedgeRoundRectCallout">
            <a:avLst>
              <a:gd name="adj1" fmla="val -140817"/>
              <a:gd name="adj2" fmla="val 515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zn</a:t>
            </a:r>
            <a:r>
              <a:rPr lang="cs-CZ" sz="1400" dirty="0">
                <a:solidFill>
                  <a:schemeClr val="tx1"/>
                </a:solidFill>
              </a:rPr>
              <a:t>ámý trik</a:t>
            </a:r>
            <a:r>
              <a:rPr lang="en-US" sz="1400" dirty="0">
                <a:solidFill>
                  <a:schemeClr val="tx1"/>
                </a:solidFill>
              </a:rPr>
              <a:t>: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separace inicializace a volání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8001000" y="4607272"/>
            <a:ext cx="90678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</a:rPr>
              <a:t>3 / </a:t>
            </a:r>
            <a:r>
              <a:rPr lang="cs-CZ" sz="1400" dirty="0">
                <a:solidFill>
                  <a:schemeClr val="tx1"/>
                </a:solidFill>
              </a:rPr>
              <a:t>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1359416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oddel</a:t>
            </a:r>
            <a:r>
              <a:rPr lang="en-US" sz="1400" dirty="0"/>
              <a:t>( '-', 8);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848600" y="2098080"/>
            <a:ext cx="106680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>
                <a:solidFill>
                  <a:schemeClr val="tx1"/>
                </a:solidFill>
              </a:rPr>
              <a:t>--------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82AD3C-1B87-4D9A-99ED-C6087BC6F0F5}"/>
              </a:ext>
            </a:extLst>
          </p:cNvPr>
          <p:cNvSpPr txBox="1"/>
          <p:nvPr/>
        </p:nvSpPr>
        <p:spPr>
          <a:xfrm>
            <a:off x="6324600" y="5244405"/>
            <a:ext cx="2583180" cy="138499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příklád</a:t>
            </a:r>
            <a:r>
              <a:rPr lang="en-US" sz="1400" dirty="0"/>
              <a:t>e</a:t>
            </a:r>
            <a:r>
              <a:rPr lang="cs-CZ" sz="1400" dirty="0"/>
              <a:t>k na výjimky:</a:t>
            </a:r>
          </a:p>
          <a:p>
            <a:r>
              <a:rPr lang="cs-CZ" sz="1400" dirty="0"/>
              <a:t>Pokud je jmenovatel 0, vyhoďte a odchyťte vlastní výjimku, která bude obsahovat čitatele i jmenovatele a vypište je</a:t>
            </a:r>
            <a:endParaRPr lang="en-US" sz="1400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A88345-50DF-4630-AEE2-275D9F25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 hodiny času</a:t>
            </a:r>
          </a:p>
          <a:p>
            <a:r>
              <a:rPr lang="cs-CZ" dirty="0"/>
              <a:t>Max. 60 bodů</a:t>
            </a:r>
          </a:p>
          <a:p>
            <a:pPr lvl="1"/>
            <a:r>
              <a:rPr lang="cs-CZ" dirty="0"/>
              <a:t>„Skoro to funguje“ -&gt; 0 bodů</a:t>
            </a:r>
          </a:p>
          <a:p>
            <a:pPr lvl="2"/>
            <a:r>
              <a:rPr lang="cs-CZ" dirty="0"/>
              <a:t>Zkoušející se může ustrnout a snažit se v kódu funkcionalitu rozpoznat, ale nespoléhal bych na to</a:t>
            </a:r>
          </a:p>
          <a:p>
            <a:pPr lvl="1"/>
            <a:r>
              <a:rPr lang="cs-CZ" dirty="0"/>
              <a:t>Opravdu to funguje -&gt; obvykle 50 bodů +- 10 bodů za přehlednost a kvalitu kódu</a:t>
            </a:r>
          </a:p>
          <a:p>
            <a:pPr lvl="2"/>
            <a:r>
              <a:rPr lang="cs-CZ" dirty="0"/>
              <a:t>Některá témata mají </a:t>
            </a:r>
            <a:r>
              <a:rPr lang="cs-CZ" dirty="0" err="1"/>
              <a:t>featury</a:t>
            </a:r>
            <a:r>
              <a:rPr lang="cs-CZ" dirty="0"/>
              <a:t> bodově odstupňované, u jiných „všechno nebo nic“</a:t>
            </a:r>
          </a:p>
          <a:p>
            <a:r>
              <a:rPr lang="cs-CZ" dirty="0"/>
              <a:t>Internet povolený jen pro referenční materiály</a:t>
            </a:r>
          </a:p>
          <a:p>
            <a:pPr lvl="1"/>
            <a:r>
              <a:rPr lang="cs-CZ" dirty="0" err="1"/>
              <a:t>cppreference</a:t>
            </a:r>
            <a:r>
              <a:rPr lang="cs-CZ" dirty="0"/>
              <a:t>, slajdy předmětu, vlastní zápisky</a:t>
            </a:r>
          </a:p>
          <a:p>
            <a:pPr lvl="1"/>
            <a:r>
              <a:rPr lang="cs-CZ" b="1" dirty="0"/>
              <a:t>NE </a:t>
            </a:r>
            <a:r>
              <a:rPr lang="cs-CZ" b="1" dirty="0" err="1"/>
              <a:t>stackoverflow</a:t>
            </a:r>
            <a:r>
              <a:rPr lang="cs-CZ" dirty="0"/>
              <a:t>, </a:t>
            </a:r>
            <a:r>
              <a:rPr lang="cs-CZ" b="1" dirty="0"/>
              <a:t>NE messengery</a:t>
            </a:r>
            <a:r>
              <a:rPr lang="cs-CZ" dirty="0"/>
              <a:t> apod.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72B5B1-D02C-460F-909C-300EC9E1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Zkouška - pravidla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56772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F16A94-00D1-4161-BED5-43ABEC3DA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Ukážeme si nějaké tipy pro </a:t>
            </a:r>
            <a:r>
              <a:rPr lang="cs-CZ" dirty="0" err="1"/>
              <a:t>parsování</a:t>
            </a:r>
            <a:r>
              <a:rPr lang="cs-CZ" dirty="0"/>
              <a:t> textu</a:t>
            </a:r>
          </a:p>
          <a:p>
            <a:endParaRPr lang="cs-CZ" dirty="0"/>
          </a:p>
          <a:p>
            <a:r>
              <a:rPr lang="cs-CZ" dirty="0"/>
              <a:t>Pokud máte nějaké dotazy či témata, která byste si chtěli procvičit, dejte mi vědět hned nebo mailem</a:t>
            </a:r>
          </a:p>
          <a:p>
            <a:endParaRPr lang="cs-CZ" dirty="0"/>
          </a:p>
          <a:p>
            <a:r>
              <a:rPr lang="cs-CZ" dirty="0"/>
              <a:t>Ve zbytku času si pak zanalyzujeme některé ze zkouškových zadání z minulých let a budete si ho moci cvičně naprogramovat</a:t>
            </a:r>
          </a:p>
          <a:p>
            <a:endParaRPr lang="cs-CZ" dirty="0"/>
          </a:p>
          <a:p>
            <a:r>
              <a:rPr lang="cs-CZ" dirty="0"/>
              <a:t>Zpětná vazba (mj. Anketa)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DF533-8643-4796-BFB3-A35057CE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Témata pro příště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95060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14. cvičení:</a:t>
            </a:r>
            <a:br>
              <a:rPr lang="cs-CZ" dirty="0"/>
            </a:br>
            <a:r>
              <a:rPr lang="cs-CZ" dirty="0"/>
              <a:t>Oprava 2. DÚ,</a:t>
            </a:r>
            <a:br>
              <a:rPr lang="cs-CZ" dirty="0"/>
            </a:br>
            <a:r>
              <a:rPr lang="cs-CZ" dirty="0"/>
              <a:t>příprava na zkoušku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11. 1. 2019</a:t>
            </a:r>
          </a:p>
        </p:txBody>
      </p:sp>
    </p:spTree>
    <p:extLst>
      <p:ext uri="{BB962C8B-B14F-4D97-AF65-F5344CB8AC3E}">
        <p14:creationId xmlns:p14="http://schemas.microsoft.com/office/powerpoint/2010/main" val="190620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Nepou</a:t>
            </a:r>
            <a:r>
              <a:rPr lang="cs-CZ" dirty="0"/>
              <a:t>žívejte char</a:t>
            </a:r>
            <a:r>
              <a:rPr lang="en-US" dirty="0"/>
              <a:t>*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58888"/>
            <a:ext cx="5486400" cy="353943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latin typeface="Courier New" pitchFamily="49" charset="0"/>
              </a:rPr>
              <a:t>int cele_jmeno( char * buf, size_t bufsize, 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jm,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prijm)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= strlen( 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cs-CZ" altLang="cs-CZ" sz="1600" b="1" dirty="0">
                <a:latin typeface="Courier New" pitchFamily="49" charset="0"/>
              </a:rPr>
              <a:t>= strlen( prijm);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if (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 + 2 &gt; bufsize )</a:t>
            </a:r>
          </a:p>
          <a:p>
            <a:r>
              <a:rPr lang="cs-CZ" altLang="cs-CZ" sz="1600" dirty="0">
                <a:latin typeface="Courier New" pitchFamily="49" charset="0"/>
              </a:rPr>
              <a:t>  { /* error */ return -1; }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buf, jm,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j] = ' ';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+ 1, prijm, lp);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lj + lp + 1] = 0;</a:t>
            </a:r>
          </a:p>
          <a:p>
            <a:r>
              <a:rPr lang="cs-CZ" altLang="cs-CZ" sz="1600" b="1" dirty="0">
                <a:latin typeface="Courier New" pitchFamily="49" charset="0"/>
              </a:rPr>
              <a:t>  return lj + lp + 1;</a:t>
            </a: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5029200" cy="13234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altLang="cs-CZ" sz="1600" b="1" dirty="0">
                <a:latin typeface="Courier New" pitchFamily="49" charset="0"/>
              </a:rPr>
              <a:t>string </a:t>
            </a:r>
            <a:r>
              <a:rPr lang="cs-CZ" altLang="cs-CZ" sz="1600" b="1" dirty="0">
                <a:latin typeface="Courier New" pitchFamily="49" charset="0"/>
              </a:rPr>
              <a:t>cele_jmeno(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, </a:t>
            </a:r>
          </a:p>
          <a:p>
            <a:r>
              <a:rPr lang="en-US" altLang="cs-CZ" sz="1600" b="1" dirty="0">
                <a:latin typeface="Courier New" pitchFamily="49" charset="0"/>
              </a:rPr>
              <a:t>		   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cs-CZ" altLang="cs-CZ" sz="1600" b="1" dirty="0">
                <a:latin typeface="Courier New" pitchFamily="49" charset="0"/>
              </a:rPr>
              <a:t>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  return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 + " " +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en-US" altLang="cs-CZ" sz="1600" b="1" dirty="0">
                <a:latin typeface="Courier New" pitchFamily="49" charset="0"/>
              </a:rPr>
              <a:t>;</a:t>
            </a:r>
            <a:endParaRPr lang="cs-CZ" altLang="cs-CZ" sz="1600" b="1" dirty="0">
              <a:latin typeface="Courier New" pitchFamily="49" charset="0"/>
            </a:endParaRP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248401" y="1500359"/>
            <a:ext cx="1828800" cy="1242841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Jméno,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⇓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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816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účel – vhodné rozdělení funkcionality do tříd a využití polymorfismu</a:t>
            </a:r>
          </a:p>
          <a:p>
            <a:pPr lvl="1"/>
            <a:r>
              <a:rPr lang="cs-CZ" dirty="0"/>
              <a:t>Ideálně pro každý typ uzlu grafu jedna třída, </a:t>
            </a:r>
            <a:r>
              <a:rPr lang="cs-CZ" dirty="0" err="1"/>
              <a:t>binání</a:t>
            </a:r>
            <a:r>
              <a:rPr lang="cs-CZ" dirty="0"/>
              <a:t> operace pod společnou podtřídou</a:t>
            </a:r>
          </a:p>
          <a:p>
            <a:pPr lvl="2"/>
            <a:r>
              <a:rPr lang="cs-CZ" dirty="0"/>
              <a:t>Práce se </a:t>
            </a:r>
            <a:r>
              <a:rPr lang="cs-CZ" dirty="0" err="1"/>
              <a:t>shared_pointry</a:t>
            </a:r>
            <a:r>
              <a:rPr lang="cs-CZ" dirty="0"/>
              <a:t> / </a:t>
            </a:r>
            <a:r>
              <a:rPr lang="cs-CZ" dirty="0" err="1"/>
              <a:t>unique_pointry</a:t>
            </a:r>
            <a:endParaRPr lang="cs-CZ" dirty="0"/>
          </a:p>
          <a:p>
            <a:pPr lvl="1"/>
            <a:r>
              <a:rPr lang="cs-CZ" dirty="0"/>
              <a:t>Typické virtuální metody</a:t>
            </a:r>
          </a:p>
          <a:p>
            <a:pPr lvl="2"/>
            <a:r>
              <a:rPr lang="cs-CZ" dirty="0"/>
              <a:t>Vypiš na výstup</a:t>
            </a:r>
          </a:p>
          <a:p>
            <a:pPr lvl="2"/>
            <a:r>
              <a:rPr lang="cs-CZ" dirty="0"/>
              <a:t>Zkus získat konstantu</a:t>
            </a:r>
          </a:p>
          <a:p>
            <a:pPr lvl="2"/>
            <a:r>
              <a:rPr lang="cs-CZ" dirty="0" err="1"/>
              <a:t>Zderivuj</a:t>
            </a:r>
            <a:endParaRPr lang="cs-CZ" dirty="0"/>
          </a:p>
          <a:p>
            <a:pPr lvl="2"/>
            <a:r>
              <a:rPr lang="cs-CZ" dirty="0"/>
              <a:t>Zjednoduš</a:t>
            </a:r>
          </a:p>
          <a:p>
            <a:pPr lvl="3"/>
            <a:r>
              <a:rPr lang="cs-CZ" dirty="0"/>
              <a:t>V rámci binární operace pak např. Vypočti</a:t>
            </a:r>
          </a:p>
          <a:p>
            <a:r>
              <a:rPr lang="cs-CZ" dirty="0" err="1"/>
              <a:t>Parsování</a:t>
            </a:r>
            <a:r>
              <a:rPr lang="cs-CZ" dirty="0"/>
              <a:t> lepší oddělit do samostatné třídy nebo funkcí</a:t>
            </a:r>
          </a:p>
          <a:p>
            <a:pPr lvl="2"/>
            <a:r>
              <a:rPr lang="cs-CZ" dirty="0"/>
              <a:t>Mohlo být jednoprůchodové i víceprůchodové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0681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01566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s1, s2;</a:t>
            </a:r>
          </a:p>
          <a:p>
            <a:r>
              <a:rPr lang="cs-CZ" sz="1200" dirty="0"/>
              <a:t>int i1, i2;</a:t>
            </a:r>
          </a:p>
          <a:p>
            <a:r>
              <a:rPr lang="pl-PL" sz="1200" dirty="0"/>
              <a:t>f &gt;&gt; s1 &gt;&gt; i1 &gt;&gt; s2 &gt;&gt; i</a:t>
            </a:r>
            <a:r>
              <a:rPr lang="en-US" sz="1200" dirty="0"/>
              <a:t>2</a:t>
            </a:r>
            <a:r>
              <a:rPr lang="pl-PL" sz="1200" dirty="0"/>
              <a:t>;</a:t>
            </a:r>
          </a:p>
          <a:p>
            <a:r>
              <a:rPr lang="cs-CZ" sz="1200" dirty="0"/>
              <a:t>if( f.fail()) ...</a:t>
            </a:r>
            <a:r>
              <a:rPr lang="en-US" sz="1200" dirty="0"/>
              <a:t>;</a:t>
            </a:r>
          </a:p>
          <a:p>
            <a:r>
              <a:rPr lang="en-US" sz="1200" dirty="0"/>
              <a:t>...</a:t>
            </a:r>
            <a:endParaRPr lang="cs-CZ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slova oddělená ws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886200" y="3581400"/>
            <a:ext cx="2209800" cy="533400"/>
          </a:xfrm>
          <a:prstGeom prst="wedgeRoundRectCallout">
            <a:avLst>
              <a:gd name="adj1" fmla="val -91496"/>
              <a:gd name="adj2" fmla="val -1945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stream zůstává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za posledním čtením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438400" cy="533400"/>
          </a:xfrm>
          <a:prstGeom prst="wedgeRoundRectCallout">
            <a:avLst>
              <a:gd name="adj1" fmla="val -109485"/>
              <a:gd name="adj2" fmla="val 5181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ws (mezery, ...)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 automaticky přeskočí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celé řádky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8200" y="3657600"/>
            <a:ext cx="3124200" cy="120032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s);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s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31242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const int MaxBuf = 4095;</a:t>
            </a:r>
          </a:p>
          <a:p>
            <a:r>
              <a:rPr lang="cs-CZ" sz="1200" dirty="0"/>
              <a:t>char buffer[ MaxBuf+1];</a:t>
            </a:r>
          </a:p>
          <a:p>
            <a:endParaRPr lang="cs-CZ" sz="1200" dirty="0"/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f.getline( buffer, MaxBuf);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buffer &lt;&lt; "]"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4876800" y="2133600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ždy limit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3657600"/>
            <a:ext cx="34290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</a:t>
            </a:r>
            <a:r>
              <a:rPr lang="en-US" sz="1200" dirty="0"/>
              <a:t>r, </a:t>
            </a:r>
            <a:r>
              <a:rPr lang="cs-CZ" sz="1200" dirty="0"/>
              <a:t>s</a:t>
            </a:r>
            <a:r>
              <a:rPr lang="en-US" sz="1200" dirty="0"/>
              <a:t>1, s2</a:t>
            </a:r>
            <a:r>
              <a:rPr lang="cs-CZ" sz="1200" dirty="0"/>
              <a:t>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</a:t>
            </a:r>
            <a:r>
              <a:rPr lang="en-US" sz="1200" dirty="0"/>
              <a:t>r</a:t>
            </a:r>
            <a:r>
              <a:rPr lang="cs-CZ" sz="1200" dirty="0"/>
              <a:t>);</a:t>
            </a:r>
          </a:p>
          <a:p>
            <a:r>
              <a:rPr lang="cs-CZ" sz="1200" dirty="0"/>
              <a:t>  if( f.fail())  break;</a:t>
            </a:r>
            <a:endParaRPr lang="en-US" sz="1200" dirty="0"/>
          </a:p>
          <a:p>
            <a:r>
              <a:rPr lang="sv-SE" sz="1200" dirty="0"/>
              <a:t>  stringstream radek(r);</a:t>
            </a:r>
          </a:p>
          <a:p>
            <a:r>
              <a:rPr lang="sv-SE" sz="1200" dirty="0"/>
              <a:t>  radek &gt;&gt; s1 &gt;&gt; s2;</a:t>
            </a:r>
            <a:endParaRPr lang="cs-CZ" sz="1200" dirty="0"/>
          </a:p>
          <a:p>
            <a:r>
              <a:rPr lang="cs-CZ" sz="1200" dirty="0"/>
              <a:t>  cout &lt;&lt; "[" &lt;&lt; s</a:t>
            </a:r>
            <a:r>
              <a:rPr lang="en-US" sz="1200" dirty="0"/>
              <a:t>1 &lt;&lt; s2</a:t>
            </a:r>
            <a:r>
              <a:rPr lang="cs-CZ" sz="1200" dirty="0"/>
              <a:t>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76800" y="2819400"/>
            <a:ext cx="2057400" cy="381000"/>
          </a:xfrm>
          <a:prstGeom prst="wedgeRoundRectCallout">
            <a:avLst>
              <a:gd name="adj1" fmla="val 21589"/>
              <a:gd name="adj2" fmla="val 342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parsov</a:t>
            </a:r>
            <a:r>
              <a:rPr lang="cs-CZ" sz="1400" dirty="0">
                <a:solidFill>
                  <a:schemeClr val="tx1"/>
                </a:solidFill>
              </a:rPr>
              <a:t>ání řádku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876800" y="1401138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pozor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</a:t>
            </a:r>
            <a:r>
              <a:rPr lang="en-US" sz="1400" dirty="0">
                <a:solidFill>
                  <a:schemeClr val="tx1"/>
                </a:solidFill>
              </a:rPr>
              <a:t> z</a:t>
            </a:r>
            <a:r>
              <a:rPr lang="cs-CZ" sz="1400" dirty="0">
                <a:solidFill>
                  <a:schemeClr val="tx1"/>
                </a:solidFill>
              </a:rPr>
              <a:t>ásobník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string::iterator b, e;</a:t>
            </a:r>
          </a:p>
          <a:p>
            <a:r>
              <a:rPr lang="cs-CZ" sz="1200" dirty="0"/>
              <a:t>char delim = ';';</a:t>
            </a:r>
          </a:p>
          <a:p>
            <a:endParaRPr lang="cs-CZ" sz="1200" dirty="0"/>
          </a:p>
          <a:p>
            <a:r>
              <a:rPr lang="cs-CZ" sz="1200" dirty="0"/>
              <a:t>while( getline( f, s)) {</a:t>
            </a:r>
          </a:p>
          <a:p>
            <a:r>
              <a:rPr lang="cs-CZ" sz="1200" dirty="0"/>
              <a:t>  b = e = s.begin();</a:t>
            </a:r>
          </a:p>
          <a:p>
            <a:r>
              <a:rPr lang="cs-CZ" sz="1200" dirty="0"/>
              <a:t>  while( e != s.end()) {</a:t>
            </a:r>
          </a:p>
          <a:p>
            <a:r>
              <a:rPr lang="cs-CZ" sz="1200" dirty="0"/>
              <a:t>    </a:t>
            </a:r>
            <a:r>
              <a:rPr lang="en-US" sz="1200" dirty="0"/>
              <a:t>e = find( b, </a:t>
            </a:r>
            <a:r>
              <a:rPr lang="en-US" sz="1200" dirty="0" err="1"/>
              <a:t>s.end</a:t>
            </a:r>
            <a:r>
              <a:rPr lang="en-US" sz="1200" dirty="0"/>
              <a:t>(), </a:t>
            </a:r>
            <a:r>
              <a:rPr lang="en-US" sz="1200" dirty="0" err="1"/>
              <a:t>delim</a:t>
            </a:r>
            <a:r>
              <a:rPr lang="en-US" sz="1200" dirty="0"/>
              <a:t>);</a:t>
            </a:r>
          </a:p>
          <a:p>
            <a:r>
              <a:rPr lang="cs-CZ" sz="1200" dirty="0"/>
              <a:t>    string val( b, e);</a:t>
            </a:r>
          </a:p>
          <a:p>
            <a:r>
              <a:rPr lang="cs-CZ" sz="1200" dirty="0"/>
              <a:t>    cout &lt;&lt; "[" &lt;&lt; val &lt;&lt; "]";</a:t>
            </a:r>
          </a:p>
          <a:p>
            <a:r>
              <a:rPr lang="cs-CZ" sz="1200" dirty="0"/>
              <a:t>    b = e;</a:t>
            </a:r>
          </a:p>
          <a:p>
            <a:r>
              <a:rPr lang="cs-CZ" sz="1200" dirty="0"/>
              <a:t>    if( e != s.end())</a:t>
            </a:r>
          </a:p>
          <a:p>
            <a:r>
              <a:rPr lang="cs-CZ" sz="1200" dirty="0"/>
              <a:t>      b++;</a:t>
            </a:r>
          </a:p>
          <a:p>
            <a:r>
              <a:rPr lang="cs-CZ" sz="1200" dirty="0"/>
              <a:t>  }</a:t>
            </a:r>
          </a:p>
          <a:p>
            <a:r>
              <a:rPr lang="cs-CZ" sz="1200" dirty="0"/>
              <a:t>  cout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oddělovače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4419600" y="4267200"/>
            <a:ext cx="2438400" cy="304800"/>
          </a:xfrm>
          <a:prstGeom prst="wedgeRoundRectCallout">
            <a:avLst>
              <a:gd name="adj1" fmla="val -131774"/>
              <a:gd name="adj2" fmla="val -332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přeskočí oddělovač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2819400"/>
            <a:ext cx="2438400" cy="457200"/>
          </a:xfrm>
          <a:prstGeom prst="wedgeRoundRectCallout">
            <a:avLst>
              <a:gd name="adj1" fmla="val -117263"/>
              <a:gd name="adj2" fmla="val 746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dokud přečtené slovo není na konci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419600" y="3352800"/>
            <a:ext cx="2438400" cy="304800"/>
          </a:xfrm>
          <a:prstGeom prst="wedgeRoundRectCallout">
            <a:avLst>
              <a:gd name="adj1" fmla="val -100596"/>
              <a:gd name="adj2" fmla="val -151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vrátí iterator na odělovač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3733800"/>
            <a:ext cx="2438400" cy="457200"/>
          </a:xfrm>
          <a:prstGeom prst="wedgeRoundRectCallout">
            <a:avLst>
              <a:gd name="adj1" fmla="val -106429"/>
              <a:gd name="adj2" fmla="val -396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hodnotu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 mezi oddělovači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f &gt;&gt; ws;</a:t>
            </a:r>
          </a:p>
          <a:p>
            <a:r>
              <a:rPr lang="cs-CZ" sz="1200" dirty="0"/>
              <a:t>if( isdigit( f.peek())) {</a:t>
            </a:r>
          </a:p>
          <a:p>
            <a:r>
              <a:rPr lang="cs-CZ" sz="1200" dirty="0"/>
              <a:t>  int i;</a:t>
            </a:r>
          </a:p>
          <a:p>
            <a:r>
              <a:rPr lang="cs-CZ" sz="1200" dirty="0"/>
              <a:t>  f &gt;&gt; i;</a:t>
            </a:r>
          </a:p>
          <a:p>
            <a:r>
              <a:rPr lang="cs-CZ" sz="1200" dirty="0"/>
              <a:t>  cout &lt;&lt; "[" &lt;&lt; i &lt;&lt; "]" &lt;&lt; endl;</a:t>
            </a:r>
          </a:p>
          <a:p>
            <a:r>
              <a:rPr lang="cs-CZ" sz="1200" dirty="0"/>
              <a:t>} else {</a:t>
            </a:r>
          </a:p>
          <a:p>
            <a:r>
              <a:rPr lang="cs-CZ" sz="1200" dirty="0"/>
              <a:t>  string s;</a:t>
            </a:r>
          </a:p>
          <a:p>
            <a:r>
              <a:rPr lang="cs-CZ" sz="1200" dirty="0"/>
              <a:t>  f &gt;&gt; s;</a:t>
            </a:r>
          </a:p>
          <a:p>
            <a:r>
              <a:rPr lang="cs-CZ" sz="1200" dirty="0"/>
              <a:t>  cout &lt;&lt; "{" &lt;&lt; s &lt;&lt; "}"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výhled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133600" cy="533400"/>
          </a:xfrm>
          <a:prstGeom prst="wedgeRoundRectCallout">
            <a:avLst>
              <a:gd name="adj1" fmla="val -123931"/>
              <a:gd name="adj2" fmla="val 354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nejbližší znak,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ale nechá ve streamu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 – implementace PDS pomocí </a:t>
            </a:r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pointers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4538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/>
              <a:t>olymorfní datové struktury</a:t>
            </a:r>
            <a:r>
              <a:rPr lang="en-US" dirty="0"/>
              <a:t> - raw pointers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50288" cy="3240088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Zadání:</a:t>
            </a:r>
          </a:p>
          <a:p>
            <a:pPr lvl="1" eaLnBrk="1" hangingPunct="1"/>
            <a:r>
              <a:rPr lang="cs-CZ" dirty="0"/>
              <a:t>kontejner obsahující čísla libovolného typu</a:t>
            </a:r>
            <a:endParaRPr lang="en-US" dirty="0"/>
          </a:p>
          <a:p>
            <a:pPr lvl="2"/>
            <a:r>
              <a:rPr lang="cs-CZ" dirty="0"/>
              <a:t>int, double, </a:t>
            </a:r>
            <a:r>
              <a:rPr lang="en-US" dirty="0"/>
              <a:t>string, </a:t>
            </a:r>
            <a:r>
              <a:rPr lang="cs-CZ" dirty="0"/>
              <a:t>complex, ...</a:t>
            </a:r>
            <a:endParaRPr lang="en-US" dirty="0"/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Technické u</a:t>
            </a:r>
            <a:r>
              <a:rPr lang="en-US" dirty="0"/>
              <a:t>p</a:t>
            </a:r>
            <a:r>
              <a:rPr lang="cs-CZ" dirty="0"/>
              <a:t>řesnění:</a:t>
            </a:r>
          </a:p>
          <a:p>
            <a:pPr lvl="1" eaLnBrk="1" hangingPunct="1"/>
            <a:r>
              <a:rPr lang="cs-CZ" dirty="0"/>
              <a:t>třída Seznam</a:t>
            </a:r>
          </a:p>
          <a:p>
            <a:pPr lvl="1" eaLnBrk="1" hangingPunct="1"/>
            <a:r>
              <a:rPr lang="cs-CZ" dirty="0"/>
              <a:t>operace append, print</a:t>
            </a:r>
          </a:p>
          <a:p>
            <a:pPr lvl="1" eaLnBrk="1" hangingPunct="1"/>
            <a:r>
              <a:rPr lang="cs-CZ" dirty="0"/>
              <a:t>společný předek prvků AbstractNum</a:t>
            </a:r>
          </a:p>
          <a:p>
            <a:pPr lvl="1" eaLnBrk="1" hangingPunct="1"/>
            <a:r>
              <a:rPr lang="cs-CZ" dirty="0"/>
              <a:t>konkrétní prvky IntNum, DoubleNum, ...</a:t>
            </a:r>
          </a:p>
          <a:p>
            <a:pPr lvl="1" eaLnBrk="1" hangingPunct="1"/>
            <a:r>
              <a:rPr lang="cs-CZ" dirty="0"/>
              <a:t>stačí jednoduchá implementace polem</a:t>
            </a:r>
            <a:endParaRPr lang="en-US" dirty="0"/>
          </a:p>
          <a:p>
            <a:pPr lvl="1" eaLnBrk="1" hangingPunct="1"/>
            <a:r>
              <a:rPr lang="en-US" dirty="0"/>
              <a:t>pole </a:t>
            </a:r>
            <a:r>
              <a:rPr lang="cs-CZ" dirty="0"/>
              <a:t>objektů vs. pole </a:t>
            </a:r>
            <a:r>
              <a:rPr lang="en-US" dirty="0" err="1"/>
              <a:t>odkaz</a:t>
            </a:r>
            <a:r>
              <a:rPr lang="cs-CZ" dirty="0"/>
              <a:t>ů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95513" y="58769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132138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4438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2771775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2843213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3851275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DN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4787900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d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140200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427538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4498975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5435600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6372225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5724525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6011863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>
            <a:off x="6083300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2771775" y="465296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S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29876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3348038" y="4724400"/>
            <a:ext cx="360362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3708400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40671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 flipH="1">
            <a:off x="2484438" y="494188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3490913" y="494188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3851275" y="494188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4359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Polymorfní datové struktury - </a:t>
            </a:r>
            <a:r>
              <a:rPr lang="en-US" dirty="0"/>
              <a:t>raw pointers</a:t>
            </a:r>
            <a:endParaRPr lang="cs-CZ" dirty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4859338" y="1484313"/>
            <a:ext cx="3671887" cy="265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55650" y="4437063"/>
            <a:ext cx="3671888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84213" y="1412875"/>
            <a:ext cx="316706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print()=0;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3" name="AutoShape 10"/>
          <p:cNvSpPr>
            <a:spLocks noChangeArrowheads="1"/>
          </p:cNvSpPr>
          <p:nvPr/>
        </p:nvSpPr>
        <p:spPr bwMode="auto">
          <a:xfrm>
            <a:off x="1692275" y="2997200"/>
            <a:ext cx="2808288" cy="576263"/>
          </a:xfrm>
          <a:prstGeom prst="wedgeRoundRectCallout">
            <a:avLst>
              <a:gd name="adj1" fmla="val 3477"/>
              <a:gd name="adj2" fmla="val -1687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abstraktní předek</a:t>
            </a:r>
          </a:p>
          <a:p>
            <a:r>
              <a:rPr lang="cs-CZ" sz="1400"/>
              <a:t>umí existovat a vytisknout se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4" name="AutoShape 11"/>
          <p:cNvSpPr>
            <a:spLocks noChangeArrowheads="1"/>
          </p:cNvSpPr>
          <p:nvPr/>
        </p:nvSpPr>
        <p:spPr bwMode="auto">
          <a:xfrm>
            <a:off x="611188" y="3716338"/>
            <a:ext cx="2089150" cy="360362"/>
          </a:xfrm>
          <a:prstGeom prst="wedgeRoundRectCallout">
            <a:avLst>
              <a:gd name="adj1" fmla="val -22722"/>
              <a:gd name="adj2" fmla="val -42621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virtuální destruktor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5076825" y="4941888"/>
            <a:ext cx="3024188" cy="574675"/>
          </a:xfrm>
          <a:prstGeom prst="wedgeRoundRectCallout">
            <a:avLst>
              <a:gd name="adj1" fmla="val -97560"/>
              <a:gd name="adj2" fmla="val -4060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p</a:t>
            </a:r>
            <a:r>
              <a:rPr lang="cs-CZ" sz="1400"/>
              <a:t>řidávání dynamicky vytvořených konkrétních typů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9002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implementace metod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59338" y="1484313"/>
            <a:ext cx="3671887" cy="2482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3671887" cy="5260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konstruktor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&lt;MAX;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]=0;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destruktor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::~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delete pole[i];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it-IT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tisk 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::print()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   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]-&gt;print();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pridani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prvku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do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::append(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if (n&lt;MAX)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pole[n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++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]=p;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500563" y="5084763"/>
            <a:ext cx="3024187" cy="358775"/>
          </a:xfrm>
          <a:prstGeom prst="wedgeRoundRectCallout">
            <a:avLst>
              <a:gd name="adj1" fmla="val -98454"/>
              <a:gd name="adj2" fmla="val -49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každý prvek ví jak se vytisknout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326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konkrétní datové typy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4824412" cy="18180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 : x_(x)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x_;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11188" y="3213100"/>
            <a:ext cx="4824412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(double d) : d_(d) 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d_;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double d_;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148263" y="5300663"/>
            <a:ext cx="352901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032"/>
              <a:gd name="adj2" fmla="val -498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1835150" y="5516563"/>
            <a:ext cx="2879725" cy="360362"/>
          </a:xfrm>
          <a:prstGeom prst="wedgeRoundRectCallout">
            <a:avLst>
              <a:gd name="adj1" fmla="val 65875"/>
              <a:gd name="adj2" fmla="val 319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kontejner obsahuje různé typy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1835150" y="6021388"/>
            <a:ext cx="2879725" cy="360362"/>
          </a:xfrm>
          <a:prstGeom prst="wedgeRoundRectCallout">
            <a:avLst>
              <a:gd name="adj1" fmla="val 66926"/>
              <a:gd name="adj2" fmla="val 244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... a všechny vytiskne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750"/>
              <a:gd name="adj2" fmla="val 14398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1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Čísla a řetězce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" y="4442132"/>
            <a:ext cx="28575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</a:t>
            </a:r>
            <a:r>
              <a:rPr lang="cs-CZ" sz="1400" dirty="0">
                <a:solidFill>
                  <a:srgbClr val="7030A0"/>
                </a:solidFill>
              </a:rPr>
              <a:t>sstream</a:t>
            </a:r>
            <a:r>
              <a:rPr lang="cs-CZ" sz="1400" dirty="0"/>
              <a:t>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en-US" sz="1400" i="1" dirty="0"/>
              <a:t>my</a:t>
            </a:r>
            <a:r>
              <a:rPr lang="cs-CZ" sz="1400" i="1" dirty="0"/>
              <a:t>s</a:t>
            </a:r>
            <a:r>
              <a:rPr lang="en-US" sz="1400" i="1" dirty="0" err="1"/>
              <a:t>tr</a:t>
            </a:r>
            <a:r>
              <a:rPr lang="cs-CZ" sz="1400" i="1" dirty="0"/>
              <a:t>toint</a:t>
            </a:r>
            <a:r>
              <a:rPr lang="cs-CZ" sz="1400" dirty="0"/>
              <a:t>( const string&amp; s)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rgbClr val="7030A0"/>
                </a:solidFill>
              </a:rPr>
              <a:t>stringstream</a:t>
            </a:r>
            <a:r>
              <a:rPr lang="cs-CZ" sz="1400" dirty="0"/>
              <a:t> ss(s);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ss </a:t>
            </a:r>
            <a:r>
              <a:rPr lang="cs-CZ" sz="1400" dirty="0">
                <a:solidFill>
                  <a:srgbClr val="7030A0"/>
                </a:solidFill>
              </a:rPr>
              <a:t>&gt;&gt;</a:t>
            </a:r>
            <a:r>
              <a:rPr lang="cs-CZ" sz="1400" dirty="0"/>
              <a:t>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n;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400" y="5221128"/>
            <a:ext cx="1752600" cy="381000"/>
          </a:xfrm>
          <a:prstGeom prst="wedgeRoundRectCallout">
            <a:avLst>
              <a:gd name="adj1" fmla="val -93301"/>
              <a:gd name="adj2" fmla="val -13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stream z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4661" y="1272243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if</a:t>
            </a:r>
            <a:r>
              <a:rPr lang="en-US" sz="1400" dirty="0"/>
              <a:t>( c &gt;= '0' &amp;&amp; c &lt;= '9')</a:t>
            </a:r>
          </a:p>
          <a:p>
            <a:r>
              <a:rPr lang="en-US" sz="1400" dirty="0"/>
              <a:t>if( </a:t>
            </a:r>
            <a:r>
              <a:rPr lang="en-US" sz="1400" dirty="0" err="1"/>
              <a:t>isdigit</a:t>
            </a:r>
            <a:r>
              <a:rPr lang="en-US" sz="1400" dirty="0"/>
              <a:t>( c))</a:t>
            </a:r>
            <a:endParaRPr lang="cs-CZ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n = </a:t>
            </a:r>
            <a:r>
              <a:rPr lang="cs-CZ" sz="1400" dirty="0"/>
              <a:t>c - '0'</a:t>
            </a:r>
            <a:r>
              <a:rPr lang="en-US" sz="1400" dirty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4661" y="3159790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if( </a:t>
            </a:r>
            <a:r>
              <a:rPr lang="cs-CZ" sz="1400" dirty="0"/>
              <a:t>c </a:t>
            </a:r>
            <a:r>
              <a:rPr lang="en-US" sz="1400" b="1" dirty="0"/>
              <a:t>&gt;</a:t>
            </a:r>
            <a:r>
              <a:rPr lang="cs-CZ" sz="1400" b="1" dirty="0"/>
              <a:t>= '</a:t>
            </a:r>
            <a:r>
              <a:rPr lang="en-US" sz="1400" b="1" dirty="0"/>
              <a:t>a</a:t>
            </a:r>
            <a:r>
              <a:rPr lang="cs-CZ" sz="1400" b="1" dirty="0"/>
              <a:t>'</a:t>
            </a:r>
            <a:r>
              <a:rPr lang="en-US" sz="1400" dirty="0"/>
              <a:t> &amp;&amp; c &lt;= 'z')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6833162" y="2932678"/>
            <a:ext cx="1368936" cy="762000"/>
            <a:chOff x="3352800" y="3962400"/>
            <a:chExt cx="990600" cy="10668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ular Callout 14"/>
          <p:cNvSpPr/>
          <p:nvPr/>
        </p:nvSpPr>
        <p:spPr>
          <a:xfrm>
            <a:off x="6579681" y="3962400"/>
            <a:ext cx="1981200" cy="503183"/>
          </a:xfrm>
          <a:prstGeom prst="wedgeRoundRectCallout">
            <a:avLst>
              <a:gd name="adj1" fmla="val -4806"/>
              <a:gd name="adj2" fmla="val -1324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ísmena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nejsou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uspořádaná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653261" y="2262087"/>
            <a:ext cx="1981200" cy="503183"/>
          </a:xfrm>
          <a:prstGeom prst="wedgeRoundRectCallout">
            <a:avLst>
              <a:gd name="adj1" fmla="val -6415"/>
              <a:gd name="adj2" fmla="val -11109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OK - čísla jsou uspořádaná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527030" y="542927"/>
            <a:ext cx="1981200" cy="381000"/>
          </a:xfrm>
          <a:prstGeom prst="wedgeRoundRectCallout">
            <a:avLst>
              <a:gd name="adj1" fmla="val -39288"/>
              <a:gd name="adj2" fmla="val 1203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isdigi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pší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8522" y="5979853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num</a:t>
            </a:r>
            <a:r>
              <a:rPr lang="en-US" sz="1400" dirty="0"/>
              <a:t> = </a:t>
            </a:r>
            <a:r>
              <a:rPr lang="en-US" sz="1400" dirty="0" err="1"/>
              <a:t>num</a:t>
            </a:r>
            <a:r>
              <a:rPr lang="en-US" sz="1400" dirty="0"/>
              <a:t> + c </a:t>
            </a:r>
            <a:r>
              <a:rPr lang="en-US" sz="1400" b="1" dirty="0"/>
              <a:t>- 48</a:t>
            </a:r>
            <a:r>
              <a:rPr lang="en-US" sz="1400" dirty="0"/>
              <a:t>;</a:t>
            </a:r>
          </a:p>
        </p:txBody>
      </p:sp>
      <p:grpSp>
        <p:nvGrpSpPr>
          <p:cNvPr id="19" name="Group 17"/>
          <p:cNvGrpSpPr/>
          <p:nvPr/>
        </p:nvGrpSpPr>
        <p:grpSpPr>
          <a:xfrm>
            <a:off x="6857023" y="5752741"/>
            <a:ext cx="1368936" cy="762000"/>
            <a:chOff x="3352800" y="3962400"/>
            <a:chExt cx="990600" cy="10668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21"/>
          <p:cNvSpPr/>
          <p:nvPr/>
        </p:nvSpPr>
        <p:spPr>
          <a:xfrm>
            <a:off x="4476750" y="6104545"/>
            <a:ext cx="1562100" cy="381621"/>
          </a:xfrm>
          <a:prstGeom prst="wedgeRoundRectCallout">
            <a:avLst>
              <a:gd name="adj1" fmla="val 69714"/>
              <a:gd name="adj2" fmla="val -396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'0'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≉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48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8522" y="4648200"/>
            <a:ext cx="2209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cs-CZ" sz="1400" dirty="0"/>
              <a:t>cctype</a:t>
            </a:r>
            <a:r>
              <a:rPr lang="en-US" sz="1400" dirty="0"/>
              <a:t>&gt;</a:t>
            </a:r>
            <a:endParaRPr lang="cs-CZ" sz="1400" dirty="0"/>
          </a:p>
          <a:p>
            <a:r>
              <a:rPr lang="en-US" sz="1400" dirty="0" err="1"/>
              <a:t>isalpha</a:t>
            </a:r>
            <a:r>
              <a:rPr lang="en-US" sz="1400" dirty="0"/>
              <a:t>(c)</a:t>
            </a:r>
          </a:p>
          <a:p>
            <a:r>
              <a:rPr lang="en-US" sz="1400" dirty="0" err="1"/>
              <a:t>isalnum</a:t>
            </a:r>
            <a:r>
              <a:rPr lang="en-US" sz="1400" dirty="0"/>
              <a:t>(c)</a:t>
            </a:r>
            <a:endParaRPr lang="cs-CZ" sz="1400" dirty="0"/>
          </a:p>
          <a:p>
            <a:r>
              <a:rPr lang="cs-CZ" sz="1400" dirty="0" err="1"/>
              <a:t>isspace</a:t>
            </a:r>
            <a:r>
              <a:rPr lang="cs-CZ" sz="1400" dirty="0"/>
              <a:t>(c)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" y="2193628"/>
            <a:ext cx="4610100" cy="10926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&lt;string&gt;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cs-CZ" sz="1400" b="1" dirty="0"/>
              <a:t>stoi </a:t>
            </a:r>
            <a:r>
              <a:rPr lang="en-US" sz="1400" dirty="0"/>
              <a:t>( 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idxRet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nullptr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base = 10</a:t>
            </a:r>
            <a:r>
              <a:rPr lang="en-US" sz="1400" dirty="0"/>
              <a:t>);</a:t>
            </a:r>
          </a:p>
          <a:p>
            <a:r>
              <a:rPr lang="en-US" sz="1400" dirty="0" err="1"/>
              <a:t>stol</a:t>
            </a:r>
            <a:r>
              <a:rPr lang="en-US" sz="1400" dirty="0"/>
              <a:t>, </a:t>
            </a:r>
            <a:r>
              <a:rPr lang="en-US" sz="1400" dirty="0" err="1"/>
              <a:t>stoul</a:t>
            </a:r>
            <a:r>
              <a:rPr lang="en-US" sz="1400" dirty="0"/>
              <a:t>, </a:t>
            </a:r>
            <a:r>
              <a:rPr lang="en-US" sz="1400" dirty="0" err="1"/>
              <a:t>stoll</a:t>
            </a:r>
            <a:r>
              <a:rPr lang="en-US" sz="1400" dirty="0"/>
              <a:t>, </a:t>
            </a:r>
            <a:r>
              <a:rPr lang="en-US" sz="1400" dirty="0" err="1"/>
              <a:t>stof</a:t>
            </a:r>
            <a:r>
              <a:rPr lang="en-US" sz="1400" dirty="0"/>
              <a:t>, </a:t>
            </a:r>
            <a:r>
              <a:rPr lang="en-US" sz="1400" dirty="0" err="1"/>
              <a:t>stod</a:t>
            </a:r>
            <a:r>
              <a:rPr lang="en-US" sz="1400" dirty="0"/>
              <a:t>, ...</a:t>
            </a:r>
          </a:p>
          <a:p>
            <a:r>
              <a:rPr lang="en-US" sz="1400" dirty="0"/>
              <a:t>string </a:t>
            </a:r>
            <a:r>
              <a:rPr lang="en-US" sz="1400" b="1" dirty="0" err="1"/>
              <a:t>to_string</a:t>
            </a:r>
            <a:r>
              <a:rPr lang="cs-CZ" sz="1400" b="1" dirty="0"/>
              <a:t> </a:t>
            </a:r>
            <a:r>
              <a:rPr lang="en-US" sz="1400" dirty="0"/>
              <a:t>( </a:t>
            </a:r>
            <a:r>
              <a:rPr lang="en-US" sz="1400" dirty="0" err="1"/>
              <a:t>val</a:t>
            </a:r>
            <a:r>
              <a:rPr lang="en-US" sz="1400" dirty="0"/>
              <a:t>);</a:t>
            </a:r>
            <a:endParaRPr lang="cs-CZ" sz="800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1676400" y="3597524"/>
            <a:ext cx="2476500" cy="381000"/>
          </a:xfrm>
          <a:prstGeom prst="wedgeRoundRectCallout">
            <a:avLst>
              <a:gd name="adj1" fmla="val -45700"/>
              <a:gd name="adj2" fmla="val -1307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konverze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čísel a stringů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285999" y="838201"/>
            <a:ext cx="3657601" cy="1011396"/>
          </a:xfrm>
          <a:prstGeom prst="wedgeRoundRectCallout">
            <a:avLst>
              <a:gd name="adj1" fmla="val -36074"/>
              <a:gd name="adj2" fmla="val 1066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nepovinné parametry:</a:t>
            </a:r>
            <a:b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první nezkonvertovaný znak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   (reference - návratový parametr)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soustava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konstruktor const položek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9728" indent="0"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13779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x_ = x;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Po</a:t>
            </a:r>
            <a:r>
              <a:rPr lang="cs-CZ" sz="1800"/>
              <a:t>žadavek: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co když chci zakázat měnit hodnotu prvků</a:t>
            </a:r>
            <a:endParaRPr lang="en-US" sz="1600"/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4876800" y="2636838"/>
            <a:ext cx="3886199" cy="576262"/>
          </a:xfrm>
          <a:prstGeom prst="wedgeRoundRectCallout">
            <a:avLst>
              <a:gd name="adj1" fmla="val -79876"/>
              <a:gd name="adj2" fmla="val 1225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>
                <a:cs typeface="Courier New" pitchFamily="49" charset="0"/>
              </a:rPr>
              <a:t>compiler </a:t>
            </a:r>
            <a:r>
              <a:rPr lang="en-US" sz="1400" dirty="0">
                <a:ea typeface="Times New Roman" charset="0"/>
                <a:cs typeface="Courier New" pitchFamily="49" charset="0"/>
              </a:rPr>
              <a:t>error:</a:t>
            </a:r>
            <a:r>
              <a:rPr lang="cs-CZ" sz="1400" dirty="0">
                <a:cs typeface="Courier New" pitchFamily="49" charset="0"/>
              </a:rPr>
              <a:t>  x</a:t>
            </a:r>
            <a:r>
              <a:rPr lang="en-US" sz="1400" dirty="0">
                <a:cs typeface="Times New Roman" charset="0"/>
              </a:rPr>
              <a:t> must be initialized in</a:t>
            </a:r>
            <a:endParaRPr lang="cs-CZ" sz="1400" dirty="0">
              <a:cs typeface="Courier New" pitchFamily="49" charset="0"/>
            </a:endParaRPr>
          </a:p>
          <a:p>
            <a:r>
              <a:rPr lang="en-US" sz="1400" dirty="0">
                <a:cs typeface="Times New Roman" charset="0"/>
              </a:rPr>
              <a:t>constructor base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/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member </a:t>
            </a:r>
            <a:r>
              <a:rPr lang="en-US" sz="1400" dirty="0" err="1">
                <a:cs typeface="Times New Roman" charset="0"/>
              </a:rPr>
              <a:t>initializer</a:t>
            </a:r>
            <a:r>
              <a:rPr lang="en-US" sz="1400" dirty="0">
                <a:cs typeface="Times New Roman" charset="0"/>
              </a:rPr>
              <a:t> list</a:t>
            </a:r>
            <a:r>
              <a:rPr lang="cs-CZ" sz="1400" dirty="0"/>
              <a:t> </a:t>
            </a:r>
            <a:endParaRPr lang="en-US" sz="1400" dirty="0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611188" y="4292600"/>
            <a:ext cx="3960812" cy="13779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x_(x) {}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6" name="AutoShape 11"/>
          <p:cNvSpPr>
            <a:spLocks noChangeArrowheads="1"/>
          </p:cNvSpPr>
          <p:nvPr/>
        </p:nvSpPr>
        <p:spPr bwMode="auto">
          <a:xfrm>
            <a:off x="5364163" y="5373688"/>
            <a:ext cx="3024187" cy="576262"/>
          </a:xfrm>
          <a:prstGeom prst="wedgeRoundRectCallout">
            <a:avLst>
              <a:gd name="adj1" fmla="val -121653"/>
              <a:gd name="adj2" fmla="val -11556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seznam inicializátorů</a:t>
            </a:r>
          </a:p>
          <a:p>
            <a:r>
              <a:rPr lang="cs-CZ" sz="1400"/>
              <a:t>používejte všude, kde to lze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0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main(int argc, char** argv){</a:t>
            </a: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Problém: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přiřazení seznamů</a:t>
            </a:r>
            <a:endParaRPr lang="en-US" sz="1600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5651500" y="2636838"/>
            <a:ext cx="2233613" cy="360362"/>
          </a:xfrm>
          <a:prstGeom prst="wedgeRoundRectCallout">
            <a:avLst>
              <a:gd name="adj1" fmla="val -36213"/>
              <a:gd name="adj2" fmla="val -59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Je to korektn</a:t>
            </a:r>
            <a:r>
              <a:rPr lang="cs-CZ" sz="1400"/>
              <a:t>í kód?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2779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28600" y="8382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dirty="0" err="1"/>
              <a:t>Probl</a:t>
            </a:r>
            <a:r>
              <a:rPr lang="cs-CZ" sz="1800" dirty="0"/>
              <a:t>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přiřazení seznamů</a:t>
            </a:r>
            <a:endParaRPr lang="en-US" sz="16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Spadne</a:t>
            </a:r>
            <a:r>
              <a:rPr lang="en-US" sz="1800" b="1" dirty="0">
                <a:solidFill>
                  <a:srgbClr val="FF0000"/>
                </a:solidFill>
              </a:rPr>
              <a:t> to!</a:t>
            </a:r>
            <a:endParaRPr lang="cs-CZ" sz="1800" b="1" dirty="0">
              <a:solidFill>
                <a:srgbClr val="FF0000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Kde?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v destruktoru </a:t>
            </a:r>
            <a:r>
              <a:rPr lang="en-US" sz="1400" dirty="0"/>
              <a:t>~</a:t>
            </a:r>
            <a:r>
              <a:rPr lang="en-US" sz="1400" dirty="0" err="1"/>
              <a:t>Seznam</a:t>
            </a:r>
            <a:endParaRPr lang="cs-CZ" sz="14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Pro</a:t>
            </a:r>
            <a:r>
              <a:rPr lang="cs-CZ" sz="1600" dirty="0"/>
              <a:t>č?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Navíc: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memory leaks</a:t>
            </a:r>
            <a:endParaRPr lang="en-US" sz="1400" dirty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3600450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2362200" y="3810000"/>
            <a:ext cx="935038" cy="360362"/>
          </a:xfrm>
          <a:prstGeom prst="wedgeRoundRectCallout">
            <a:avLst>
              <a:gd name="adj1" fmla="val -111099"/>
              <a:gd name="adj2" fmla="val -1822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Tady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19700" y="4868863"/>
            <a:ext cx="3024188" cy="1223962"/>
            <a:chOff x="3577" y="12577"/>
            <a:chExt cx="2880" cy="1080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4837" y="1275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837" y="1311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837" y="1347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577" y="12577"/>
              <a:ext cx="360" cy="900"/>
              <a:chOff x="3577" y="12577"/>
              <a:chExt cx="360" cy="900"/>
            </a:xfrm>
          </p:grpSpPr>
          <p:sp>
            <p:nvSpPr>
              <p:cNvPr id="9241" name="Rectangle 13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2" name="Line 14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4" name="Line 16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5" name="Line 17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6097" y="12577"/>
              <a:ext cx="360" cy="900"/>
              <a:chOff x="3577" y="12577"/>
              <a:chExt cx="360" cy="900"/>
            </a:xfrm>
          </p:grpSpPr>
          <p:sp>
            <p:nvSpPr>
              <p:cNvPr id="9236" name="Rectangle 19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7" name="Line 20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8" name="Line 21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9" name="Line 22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0" name="Line 23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3937" y="1275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937" y="12937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3937" y="1311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5017" y="1275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flipH="1">
              <a:off x="5197" y="12937"/>
              <a:ext cx="9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5197" y="13117"/>
              <a:ext cx="90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24" name="AutoShape 31"/>
          <p:cNvSpPr>
            <a:spLocks noChangeArrowheads="1"/>
          </p:cNvSpPr>
          <p:nvPr/>
        </p:nvSpPr>
        <p:spPr bwMode="auto">
          <a:xfrm>
            <a:off x="4953000" y="1700213"/>
            <a:ext cx="3940175" cy="1804987"/>
          </a:xfrm>
          <a:prstGeom prst="wedgeRoundRectCallout">
            <a:avLst>
              <a:gd name="adj1" fmla="val -10520"/>
              <a:gd name="adj2" fmla="val 1055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l"/>
            <a:r>
              <a:rPr lang="cs-CZ" sz="1400" dirty="0"/>
              <a:t>problém je v </a:t>
            </a:r>
            <a:r>
              <a:rPr lang="cs-CZ" sz="1400" dirty="0">
                <a:latin typeface="Courier New" pitchFamily="49" charset="0"/>
              </a:rPr>
              <a:t>s2 = s</a:t>
            </a:r>
            <a:r>
              <a:rPr lang="cs-CZ" sz="1400" dirty="0"/>
              <a:t>; </a:t>
            </a:r>
          </a:p>
          <a:p>
            <a:pPr algn="l"/>
            <a:r>
              <a:rPr lang="cs-CZ" sz="1400" dirty="0"/>
              <a:t>v Seznam není operator=</a:t>
            </a:r>
          </a:p>
          <a:p>
            <a:pPr algn="l"/>
            <a:r>
              <a:rPr lang="cs-CZ" sz="1400" dirty="0"/>
              <a:t>kompilátor si ho vyrobí automaticky</a:t>
            </a:r>
          </a:p>
          <a:p>
            <a:pPr algn="l"/>
            <a:r>
              <a:rPr lang="cs-CZ" sz="1400" dirty="0"/>
              <a:t>okopíruje datové položky a </a:t>
            </a:r>
            <a:r>
              <a:rPr lang="cs-CZ" sz="1400" b="1" dirty="0"/>
              <a:t>ukazatele </a:t>
            </a:r>
            <a:r>
              <a:rPr lang="cs-CZ" sz="1400" dirty="0"/>
              <a:t>!!!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s2</a:t>
            </a:r>
            <a:r>
              <a:rPr lang="cs-CZ" sz="1400" dirty="0"/>
              <a:t> dealokuje prvky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C1021"/>
                </a:solidFill>
              </a:rPr>
              <a:t>znovu</a:t>
            </a:r>
            <a:r>
              <a:rPr lang="cs-CZ" sz="1400" dirty="0"/>
              <a:t> odalokuje prvky</a:t>
            </a:r>
          </a:p>
          <a:p>
            <a:pPr algn="l"/>
            <a:r>
              <a:rPr lang="cs-CZ" sz="1400" dirty="0"/>
              <a:t>bloky už ale neexistují 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330292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M</a:t>
            </a:r>
            <a:r>
              <a:rPr lang="cs-CZ" sz="1800"/>
              <a:t>ožné řešení: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zakázání přiřazení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0245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3960812" cy="2867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0246" name="AutoShape 31"/>
          <p:cNvSpPr>
            <a:spLocks noChangeArrowheads="1"/>
          </p:cNvSpPr>
          <p:nvPr/>
        </p:nvSpPr>
        <p:spPr bwMode="auto">
          <a:xfrm>
            <a:off x="5148263" y="2205038"/>
            <a:ext cx="3005137" cy="576262"/>
          </a:xfrm>
          <a:prstGeom prst="wedgeRoundRectCallout">
            <a:avLst>
              <a:gd name="adj1" fmla="val -79560"/>
              <a:gd name="adj2" fmla="val 24063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/>
              <a:t>operator= v </a:t>
            </a:r>
            <a:r>
              <a:rPr lang="en-US" sz="1400" dirty="0" err="1"/>
              <a:t>sekci</a:t>
            </a:r>
            <a:r>
              <a:rPr lang="en-US" sz="1400" dirty="0"/>
              <a:t> private</a:t>
            </a:r>
          </a:p>
          <a:p>
            <a:r>
              <a:rPr lang="en-US" sz="1400" dirty="0" err="1"/>
              <a:t>znemo</a:t>
            </a:r>
            <a:r>
              <a:rPr lang="cs-CZ" sz="1400" dirty="0"/>
              <a:t>žní přiřazení seznamů</a:t>
            </a:r>
          </a:p>
        </p:txBody>
      </p:sp>
      <p:sp>
        <p:nvSpPr>
          <p:cNvPr id="10247" name="AutoShape 32"/>
          <p:cNvSpPr>
            <a:spLocks noChangeArrowheads="1"/>
          </p:cNvSpPr>
          <p:nvPr/>
        </p:nvSpPr>
        <p:spPr bwMode="auto">
          <a:xfrm>
            <a:off x="5148263" y="4005263"/>
            <a:ext cx="2952750" cy="576262"/>
          </a:xfrm>
          <a:prstGeom prst="wedgeRoundRectCallout">
            <a:avLst>
              <a:gd name="adj1" fmla="val -71880"/>
              <a:gd name="adj2" fmla="val -384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sta</a:t>
            </a:r>
            <a:r>
              <a:rPr lang="cs-CZ" sz="1400"/>
              <a:t>čí</a:t>
            </a:r>
            <a:r>
              <a:rPr lang="en-US" sz="1400"/>
              <a:t> pouze deklarace </a:t>
            </a:r>
            <a:r>
              <a:rPr lang="cs-CZ" sz="1400"/>
              <a:t>(bez těla)</a:t>
            </a:r>
          </a:p>
          <a:p>
            <a:r>
              <a:rPr lang="cs-CZ" sz="1400"/>
              <a:t>nikdo ho nemůže zavolat</a:t>
            </a:r>
          </a:p>
        </p:txBody>
      </p:sp>
      <p:sp>
        <p:nvSpPr>
          <p:cNvPr id="10248" name="AutoShape 33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</p:spTree>
    <p:extLst>
      <p:ext uri="{BB962C8B-B14F-4D97-AF65-F5344CB8AC3E}">
        <p14:creationId xmlns:p14="http://schemas.microsoft.com/office/powerpoint/2010/main" val="310885737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copy konstruktor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Není</a:t>
            </a:r>
            <a:r>
              <a:rPr lang="en-US" sz="1800"/>
              <a:t>!</a:t>
            </a:r>
            <a:endParaRPr lang="cs-CZ" sz="18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/>
              <a:t>copy konstruktor!</a:t>
            </a: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43438" y="2133600"/>
            <a:ext cx="3960812" cy="3079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68313" y="2133600"/>
            <a:ext cx="3598862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900113" y="5084763"/>
            <a:ext cx="2952750" cy="647700"/>
          </a:xfrm>
          <a:prstGeom prst="wedgeRoundRectCallout">
            <a:avLst>
              <a:gd name="adj1" fmla="val -10755"/>
              <a:gd name="adj2" fmla="val 164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oprator= a copy konstruktor</a:t>
            </a:r>
          </a:p>
          <a:p>
            <a:r>
              <a:rPr lang="en-US" sz="1400"/>
              <a:t>by se m</a:t>
            </a:r>
            <a:r>
              <a:rPr lang="cs-CZ" sz="1400"/>
              <a:t>ěly chovat stejně</a:t>
            </a:r>
            <a:r>
              <a:rPr lang="en-US" sz="1400"/>
              <a:t>!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27209350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Pokud chceme dovolit přiřazení (kopírování),</a:t>
            </a:r>
            <a:br>
              <a:rPr lang="en-US" dirty="0"/>
            </a:br>
            <a:r>
              <a:rPr lang="en-US" dirty="0"/>
              <a:t> </a:t>
            </a:r>
            <a:r>
              <a:rPr lang="cs-CZ" dirty="0"/>
              <a:t>je nutné si ujasnit logiku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cs-CZ" sz="900" dirty="0"/>
          </a:p>
          <a:p>
            <a:pPr lvl="1" eaLnBrk="1" hangingPunct="1"/>
            <a:r>
              <a:rPr lang="en-US" dirty="0"/>
              <a:t>m</a:t>
            </a:r>
            <a:r>
              <a:rPr lang="cs-CZ" dirty="0"/>
              <a:t>á se změna projevit i v druhém seznamu?</a:t>
            </a:r>
          </a:p>
          <a:p>
            <a:pPr lvl="1" eaLnBrk="1" hangingPunct="1"/>
            <a:r>
              <a:rPr lang="cs-CZ" dirty="0"/>
              <a:t>kopie hodnot nebo kopie datové struktury?</a:t>
            </a:r>
          </a:p>
          <a:p>
            <a:pPr lvl="1" eaLnBrk="1" hangingPunct="1"/>
            <a:r>
              <a:rPr lang="cs-CZ" dirty="0"/>
              <a:t>typicky: chování jako kdyby se okopírovaly všechny prvky</a:t>
            </a:r>
          </a:p>
          <a:p>
            <a:pPr lvl="1" eaLnBrk="1" hangingPunct="1"/>
            <a:endParaRPr lang="cs-CZ" sz="900" dirty="0"/>
          </a:p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</a:t>
            </a:r>
            <a:r>
              <a:rPr lang="en-US" dirty="0"/>
              <a:t>K</a:t>
            </a:r>
            <a:r>
              <a:rPr lang="cs-CZ" dirty="0"/>
              <a:t>aždá třída </a:t>
            </a:r>
            <a:r>
              <a:rPr lang="en-US" dirty="0"/>
              <a:t>s </a:t>
            </a:r>
            <a:r>
              <a:rPr lang="cs-CZ" dirty="0"/>
              <a:t>odkazy na </a:t>
            </a:r>
            <a:r>
              <a:rPr lang="cs-CZ" dirty="0">
                <a:solidFill>
                  <a:srgbClr val="0033CC"/>
                </a:solidFill>
              </a:rPr>
              <a:t>dynamicky alokovaná </a:t>
            </a:r>
            <a:r>
              <a:rPr lang="cs-CZ" dirty="0"/>
              <a:t>data</a:t>
            </a:r>
          </a:p>
          <a:p>
            <a:pPr lvl="1" eaLnBrk="1" hangingPunct="1"/>
            <a:r>
              <a:rPr lang="cs-CZ" dirty="0"/>
              <a:t>buď zakázat přiřazení</a:t>
            </a:r>
          </a:p>
          <a:p>
            <a:pPr lvl="2" eaLnBrk="1" hangingPunct="1"/>
            <a:r>
              <a:rPr lang="cs-CZ" dirty="0"/>
              <a:t>operator= a copy konstruktor do sekce private</a:t>
            </a:r>
          </a:p>
          <a:p>
            <a:pPr lvl="1" eaLnBrk="1" hangingPunct="1"/>
            <a:r>
              <a:rPr lang="cs-CZ" dirty="0"/>
              <a:t>nebo nadefinovat kopírování</a:t>
            </a:r>
            <a:endParaRPr lang="en-US" dirty="0"/>
          </a:p>
          <a:p>
            <a:pPr lvl="2" eaLnBrk="1" hangingPunct="1"/>
            <a:r>
              <a:rPr lang="en-US" dirty="0" err="1"/>
              <a:t>napsat</a:t>
            </a:r>
            <a:r>
              <a:rPr lang="en-US" dirty="0"/>
              <a:t> </a:t>
            </a:r>
            <a:r>
              <a:rPr lang="cs-CZ" dirty="0"/>
              <a:t>vlastní duplikaci</a:t>
            </a:r>
          </a:p>
          <a:p>
            <a:pPr lvl="2">
              <a:buNone/>
            </a:pPr>
            <a:r>
              <a:rPr lang="cs-CZ" b="1" dirty="0">
                <a:sym typeface="Symbol" pitchFamily="18" charset="2"/>
              </a:rPr>
              <a:t> </a:t>
            </a:r>
            <a:r>
              <a:rPr lang="cs-CZ" b="1" dirty="0">
                <a:solidFill>
                  <a:srgbClr val="0033CC"/>
                </a:solidFill>
                <a:sym typeface="Symbol" pitchFamily="18" charset="2"/>
              </a:rPr>
              <a:t>VŽDY</a:t>
            </a:r>
            <a:r>
              <a:rPr lang="cs-CZ" dirty="0">
                <a:sym typeface="Symbol" pitchFamily="18" charset="2"/>
              </a:rPr>
              <a:t> napsat hlavičku </a:t>
            </a:r>
            <a:r>
              <a:rPr lang="cs-CZ" dirty="0">
                <a:solidFill>
                  <a:srgbClr val="0033CC"/>
                </a:solidFill>
              </a:rPr>
              <a:t>operatoru =</a:t>
            </a:r>
            <a:r>
              <a:rPr lang="cs-CZ" dirty="0"/>
              <a:t> a </a:t>
            </a:r>
            <a:r>
              <a:rPr lang="cs-CZ" dirty="0">
                <a:solidFill>
                  <a:srgbClr val="0033CC"/>
                </a:solidFill>
              </a:rPr>
              <a:t>copy konstruktoru</a:t>
            </a:r>
            <a:r>
              <a:rPr lang="en-US" dirty="0"/>
              <a:t>!</a:t>
            </a:r>
            <a:endParaRPr lang="cs-CZ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3600450" cy="9525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a, b;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....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b = a;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a[1]-&gt;x = 999;	// b[1]-&gt;x ???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1958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kopie prvků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19700" y="1341438"/>
            <a:ext cx="3671888" cy="26812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6011863" y="5445125"/>
            <a:ext cx="2016125" cy="360363"/>
          </a:xfrm>
          <a:prstGeom prst="wedgeRoundRectCallout">
            <a:avLst>
              <a:gd name="adj1" fmla="val -25435"/>
              <a:gd name="adj2" fmla="val 638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správně ??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468313" y="1341438"/>
            <a:ext cx="4464050" cy="14906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484438" y="3573463"/>
            <a:ext cx="2376487" cy="360362"/>
          </a:xfrm>
          <a:prstGeom prst="wedgeRoundRectCallout">
            <a:avLst>
              <a:gd name="adj1" fmla="val -51000"/>
              <a:gd name="adj2" fmla="val -42268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okop</a:t>
            </a:r>
            <a:r>
              <a:rPr lang="cs-CZ" sz="1400"/>
              <a:t>íruji všechny prvky</a:t>
            </a:r>
          </a:p>
        </p:txBody>
      </p:sp>
    </p:spTree>
    <p:extLst>
      <p:ext uri="{BB962C8B-B14F-4D97-AF65-F5344CB8AC3E}">
        <p14:creationId xmlns:p14="http://schemas.microsoft.com/office/powerpoint/2010/main" val="220951078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úklid starého stavu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/>
              <a:t>Je to spr</a:t>
            </a:r>
            <a:r>
              <a:rPr lang="cs-CZ" sz="200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/>
              <a:t>Není </a:t>
            </a:r>
            <a:r>
              <a:rPr lang="en-US" sz="200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nezru</a:t>
            </a:r>
            <a:r>
              <a:rPr lang="cs-CZ" sz="1800"/>
              <a:t>ší se předchozí odkazy</a:t>
            </a:r>
            <a:r>
              <a:rPr lang="en-US" sz="180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memory leaks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7199"/>
              <a:gd name="adj2" fmla="val -2929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11188" y="2997200"/>
            <a:ext cx="5040312" cy="18875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  // jako v destruktoru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// jako v copy konstr.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5867400" y="2781300"/>
            <a:ext cx="2808288" cy="576263"/>
          </a:xfrm>
          <a:prstGeom prst="wedgeRoundRectCallout">
            <a:avLst>
              <a:gd name="adj1" fmla="val -145593"/>
              <a:gd name="adj2" fmla="val 7038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nejdříve zruším všechny prvky cílového kontejneru</a:t>
            </a:r>
          </a:p>
        </p:txBody>
      </p:sp>
    </p:spTree>
    <p:extLst>
      <p:ext uri="{BB962C8B-B14F-4D97-AF65-F5344CB8AC3E}">
        <p14:creationId xmlns:p14="http://schemas.microsoft.com/office/powerpoint/2010/main" val="110243230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generování nových prvků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okopírují se pouze ukazatele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data zůstanou stejná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prakticky totéž, jako kdybychom nechali automaticky vygenerovaný operator </a:t>
            </a:r>
            <a:r>
              <a:rPr lang="en-US" sz="1800" dirty="0"/>
              <a:t>=</a:t>
            </a: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musíme vygenerovat nové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343"/>
              <a:gd name="adj2" fmla="val -1299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5508625" y="3644900"/>
            <a:ext cx="2808288" cy="576263"/>
          </a:xfrm>
          <a:prstGeom prst="wedgeRoundRectCallout">
            <a:avLst>
              <a:gd name="adj1" fmla="val -123546"/>
              <a:gd name="adj2" fmla="val 1403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dynamick</a:t>
            </a:r>
            <a:r>
              <a:rPr lang="cs-CZ" sz="1400"/>
              <a:t>á alokace nového prvku</a:t>
            </a:r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5508625" y="5013325"/>
            <a:ext cx="2808288" cy="576263"/>
          </a:xfrm>
          <a:prstGeom prst="wedgeRoundRectCallout">
            <a:avLst>
              <a:gd name="adj1" fmla="val -92056"/>
              <a:gd name="adj2" fmla="val -5826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přímá konverze </a:t>
            </a:r>
            <a:r>
              <a:rPr lang="en-US" sz="1400"/>
              <a:t>odvozen</a:t>
            </a:r>
            <a:r>
              <a:rPr lang="cs-CZ" sz="1400"/>
              <a:t>é </a:t>
            </a:r>
            <a:r>
              <a:rPr lang="en-US" sz="1400"/>
              <a:t>t</a:t>
            </a:r>
            <a:r>
              <a:rPr lang="cs-CZ" sz="1400"/>
              <a:t>ří</a:t>
            </a:r>
            <a:r>
              <a:rPr lang="en-US" sz="1400"/>
              <a:t>dy </a:t>
            </a:r>
            <a:r>
              <a:rPr lang="cs-CZ" sz="1400"/>
              <a:t>na AbstractNum</a:t>
            </a:r>
            <a:r>
              <a:rPr lang="en-US" sz="1400"/>
              <a:t>&amp;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74907031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zrušení abstraktnosti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AbstractNum je abstraktní třída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nelze instanciovat (vytvořit objekt)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neprojde kompilátorem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5917"/>
              <a:gd name="adj2" fmla="val -12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724525" y="1557338"/>
            <a:ext cx="29527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{};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6392" name="AutoShape 10"/>
          <p:cNvSpPr>
            <a:spLocks noChangeArrowheads="1"/>
          </p:cNvSpPr>
          <p:nvPr/>
        </p:nvSpPr>
        <p:spPr bwMode="auto">
          <a:xfrm>
            <a:off x="5334000" y="3500438"/>
            <a:ext cx="3198813" cy="576262"/>
          </a:xfrm>
          <a:prstGeom prst="wedgeRoundRectCallout">
            <a:avLst>
              <a:gd name="adj1" fmla="val -31862"/>
              <a:gd name="adj2" fmla="val -26576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i="1" dirty="0" err="1">
                <a:solidFill>
                  <a:srgbClr val="0033CC"/>
                </a:solidFill>
              </a:rPr>
              <a:t>psychicky</a:t>
            </a:r>
            <a:r>
              <a:rPr lang="en-US" sz="1400" i="1" dirty="0">
                <a:solidFill>
                  <a:srgbClr val="0033CC"/>
                </a:solidFill>
              </a:rPr>
              <a:t> </a:t>
            </a:r>
            <a:r>
              <a:rPr lang="en-US" sz="1400" i="1" dirty="0" err="1">
                <a:solidFill>
                  <a:srgbClr val="0033CC"/>
                </a:solidFill>
              </a:rPr>
              <a:t>zdeptan</a:t>
            </a:r>
            <a:r>
              <a:rPr lang="cs-CZ" sz="1400" i="1" dirty="0">
                <a:solidFill>
                  <a:srgbClr val="0033CC"/>
                </a:solidFill>
              </a:rPr>
              <a:t>ý programátor:</a:t>
            </a:r>
            <a:br>
              <a:rPr lang="cs-CZ" sz="1400" i="1" dirty="0">
                <a:solidFill>
                  <a:srgbClr val="0033CC"/>
                </a:solidFill>
              </a:rPr>
            </a:br>
            <a:r>
              <a:rPr lang="cs-CZ" sz="1400" dirty="0"/>
              <a:t>tak tu abstraktnost odstraníme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7200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Streamy</a:t>
            </a:r>
            <a:r>
              <a:rPr lang="cs-CZ" dirty="0"/>
              <a:t> a soubory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030" y="1514209"/>
            <a:ext cx="2036370" cy="215443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fc</a:t>
            </a:r>
            <a:r>
              <a:rPr lang="en-US" sz="1400" dirty="0">
                <a:solidFill>
                  <a:srgbClr val="00B050"/>
                </a:solidFill>
              </a:rPr>
              <a:t>e</a:t>
            </a:r>
            <a:r>
              <a:rPr lang="en-US" sz="1400" dirty="0"/>
              <a:t>( </a:t>
            </a:r>
            <a:r>
              <a:rPr lang="en-US" sz="1400" b="1" dirty="0" err="1"/>
              <a:t>istream</a:t>
            </a:r>
            <a:r>
              <a:rPr lang="en-US" sz="1400" dirty="0"/>
              <a:t>&amp; s) {</a:t>
            </a:r>
          </a:p>
          <a:p>
            <a:r>
              <a:rPr lang="cs-CZ" sz="1400" dirty="0"/>
              <a:t>char c;</a:t>
            </a:r>
          </a:p>
          <a:p>
            <a:r>
              <a:rPr lang="cs-CZ" sz="1400" dirty="0"/>
              <a:t>for(;;) {</a:t>
            </a:r>
          </a:p>
          <a:p>
            <a:r>
              <a:rPr lang="en-US" sz="1400" dirty="0"/>
              <a:t>    </a:t>
            </a:r>
            <a:r>
              <a:rPr lang="cs-CZ" sz="1400" dirty="0"/>
              <a:t>c = s.</a:t>
            </a:r>
            <a:r>
              <a:rPr lang="cs-CZ" sz="1400" b="1" dirty="0"/>
              <a:t>get</a:t>
            </a:r>
            <a:r>
              <a:rPr lang="cs-CZ" sz="1400" dirty="0"/>
              <a:t>();</a:t>
            </a:r>
          </a:p>
          <a:p>
            <a:r>
              <a:rPr lang="en-US" sz="1400" dirty="0"/>
              <a:t>    </a:t>
            </a:r>
            <a:r>
              <a:rPr lang="cs-CZ" sz="1400" dirty="0"/>
              <a:t>if( s.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return;</a:t>
            </a:r>
          </a:p>
          <a:p>
            <a:r>
              <a:rPr lang="en-US" sz="1400" dirty="0"/>
              <a:t>    </a:t>
            </a:r>
            <a:r>
              <a:rPr lang="cs-CZ" sz="1400" dirty="0"/>
              <a:t>process( </a:t>
            </a:r>
            <a:r>
              <a:rPr lang="cs-CZ" sz="1400" b="1" dirty="0"/>
              <a:t>c</a:t>
            </a:r>
            <a:r>
              <a:rPr lang="cs-CZ" sz="1400" dirty="0"/>
              <a:t>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771158" y="1890748"/>
            <a:ext cx="2410442" cy="802568"/>
          </a:xfrm>
          <a:prstGeom prst="wedgeRoundRectCallout">
            <a:avLst>
              <a:gd name="adj1" fmla="val -85838"/>
              <a:gd name="adj2" fmla="val 3157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pokus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o)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ten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jednoho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znaku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(nemusí se povést)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2743200" y="990600"/>
            <a:ext cx="2438400" cy="609600"/>
          </a:xfrm>
          <a:prstGeom prst="wedgeRoundRectCallout">
            <a:avLst>
              <a:gd name="adj1" fmla="val -75946"/>
              <a:gd name="adj2" fmla="val 940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jakýkoliv vstupní stream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(cin, soubor, řetězec, ...)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2771158" y="2798923"/>
            <a:ext cx="2410442" cy="609600"/>
          </a:xfrm>
          <a:prstGeom prst="wedgeRoundRectCallout">
            <a:avLst>
              <a:gd name="adj1" fmla="val -90831"/>
              <a:gd name="adj2" fmla="val -455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detekce jakékoliv chyby (např. EOF)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2761976" y="3514130"/>
            <a:ext cx="2400574" cy="381000"/>
          </a:xfrm>
          <a:prstGeom prst="wedgeRoundRectCallout">
            <a:avLst>
              <a:gd name="adj1" fmla="val -85191"/>
              <a:gd name="adj2" fmla="val -834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platná načtená hodnota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5736" y="4495800"/>
            <a:ext cx="2022664" cy="15850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 err="1"/>
              <a:t>fstream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</a:t>
            </a:r>
            <a:r>
              <a:rPr lang="en-US" sz="1400" dirty="0" err="1">
                <a:solidFill>
                  <a:srgbClr val="00B050"/>
                </a:solidFill>
              </a:rPr>
              <a:t>ce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  <a:endParaRPr lang="cs-CZ" sz="1400" dirty="0"/>
          </a:p>
          <a:p>
            <a:endParaRPr lang="cs-CZ" sz="600" dirty="0"/>
          </a:p>
          <a:p>
            <a:r>
              <a:rPr lang="en-US" sz="1400" b="1" dirty="0"/>
              <a:t>if</a:t>
            </a:r>
            <a:r>
              <a:rPr lang="cs-CZ" sz="1400" b="1" dirty="0"/>
              <a:t>stream</a:t>
            </a:r>
            <a:r>
              <a:rPr lang="cs-CZ" sz="1400" dirty="0"/>
              <a:t> </a:t>
            </a:r>
            <a:r>
              <a:rPr lang="en-US" sz="1400" dirty="0"/>
              <a:t>f</a:t>
            </a:r>
            <a:r>
              <a:rPr lang="cs-CZ" sz="1400" dirty="0"/>
              <a:t>;</a:t>
            </a:r>
          </a:p>
          <a:p>
            <a:r>
              <a:rPr lang="en-US" sz="1400" dirty="0"/>
              <a:t>f</a:t>
            </a:r>
            <a:r>
              <a:rPr lang="cs-CZ" sz="1400" dirty="0"/>
              <a:t>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</a:t>
            </a:r>
            <a:r>
              <a:rPr lang="en-US" sz="1400" dirty="0"/>
              <a:t>f</a:t>
            </a:r>
            <a:r>
              <a:rPr lang="cs-CZ" sz="1400" dirty="0"/>
              <a:t>.good()) ....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fce</a:t>
            </a:r>
            <a:r>
              <a:rPr lang="en-US" sz="1400" dirty="0"/>
              <a:t>( f);</a:t>
            </a:r>
            <a:endParaRPr lang="cs-CZ" sz="1400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2775435" y="4835774"/>
            <a:ext cx="2410442" cy="381000"/>
          </a:xfrm>
          <a:prstGeom prst="wedgeRoundRectCallout">
            <a:avLst>
              <a:gd name="adj1" fmla="val -79469"/>
              <a:gd name="adj2" fmla="val -164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std vstupu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2781026" y="5638814"/>
            <a:ext cx="2400574" cy="340492"/>
          </a:xfrm>
          <a:prstGeom prst="wedgeRoundRectCallout">
            <a:avLst>
              <a:gd name="adj1" fmla="val -79100"/>
              <a:gd name="adj2" fmla="val 166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souboru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B80D05-BD69-4125-8D73-99D6062CABEE}"/>
              </a:ext>
            </a:extLst>
          </p:cNvPr>
          <p:cNvSpPr txBox="1"/>
          <p:nvPr/>
        </p:nvSpPr>
        <p:spPr>
          <a:xfrm>
            <a:off x="5584395" y="4191000"/>
            <a:ext cx="293187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„Součet“</a:t>
            </a:r>
            <a:endParaRPr lang="en-GB" sz="2400" dirty="0"/>
          </a:p>
        </p:txBody>
      </p:sp>
      <p:sp>
        <p:nvSpPr>
          <p:cNvPr id="28" name="Rounded Rectangular Callout 4">
            <a:extLst>
              <a:ext uri="{FF2B5EF4-FFF2-40B4-BE49-F238E27FC236}">
                <a16:creationId xmlns:a16="http://schemas.microsoft.com/office/drawing/2014/main" id="{7212AB1C-F2F7-47FF-9C33-57600C1F7B92}"/>
              </a:ext>
            </a:extLst>
          </p:cNvPr>
          <p:cNvSpPr/>
          <p:nvPr/>
        </p:nvSpPr>
        <p:spPr>
          <a:xfrm>
            <a:off x="5526330" y="2133600"/>
            <a:ext cx="3048000" cy="1900973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Spočítejte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součet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všech čísel nalezených v textu ze standardního vstupu. Uvažujte pouze posloupnosti cifer, která mají nalevo i napravo jen bílé znaky nebo znaky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‘.‘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‘!‘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‘?‘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Zpracování oddělte do funkce.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vytvo</a:t>
            </a:r>
            <a:r>
              <a:rPr lang="cs-CZ" sz="1800" dirty="0"/>
              <a:t>ří</a:t>
            </a:r>
            <a:r>
              <a:rPr lang="en-US" sz="1800" dirty="0"/>
              <a:t> se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cs-CZ" sz="1800" dirty="0"/>
              <a:t>část objektu - společný předek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mnohem horší chyba než předchozí případ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projde kompilátorem, nespadne, ale dělá </a:t>
            </a:r>
            <a:r>
              <a:rPr lang="cs-CZ" sz="1800" dirty="0">
                <a:solidFill>
                  <a:schemeClr val="hlink"/>
                </a:solidFill>
              </a:rPr>
              <a:t>nesmysly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>
                <a:solidFill>
                  <a:schemeClr val="tx2"/>
                </a:solidFill>
              </a:rPr>
              <a:t>slicing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800" dirty="0">
              <a:solidFill>
                <a:schemeClr val="tx2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Co s t</a:t>
            </a:r>
            <a:r>
              <a:rPr lang="cs-CZ" sz="2000" dirty="0"/>
              <a:t>ím?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IntNum - vytvořit IntNum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DoubleNum - vytvořit doubleNum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7308850" y="141287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8245475" y="155733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7597775" y="148431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885113" y="162877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>
            <a:off x="7956550" y="17732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7596188" y="2781300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9" name="Rectangle 15"/>
          <p:cNvSpPr>
            <a:spLocks noChangeArrowheads="1"/>
          </p:cNvSpPr>
          <p:nvPr/>
        </p:nvSpPr>
        <p:spPr bwMode="auto">
          <a:xfrm>
            <a:off x="7883525" y="292576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7812088" y="22050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>
            <a:off x="7956550" y="3068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7956550" y="299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611188" y="4797425"/>
            <a:ext cx="3455987" cy="1490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enum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T { T_INT, T_DOUBLE, ...};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T get_t() const;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4932363" y="4797425"/>
            <a:ext cx="3673475" cy="1093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switch(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]-&gt;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get_t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) 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case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AbstraktNum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::T_INT: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pole[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 = new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(*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]);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break;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5" name="AutoShape 21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pic>
        <p:nvPicPr>
          <p:cNvPr id="17426" name="Picture 22" descr="por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124200"/>
            <a:ext cx="7239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6210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11430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 err="1"/>
              <a:t>Nooo</a:t>
            </a:r>
            <a:r>
              <a:rPr lang="en-US" sz="2000" dirty="0"/>
              <a:t>..... d</a:t>
            </a:r>
            <a:r>
              <a:rPr lang="cs-CZ" sz="2000" dirty="0"/>
              <a:t>ělá to to</a:t>
            </a:r>
            <a:r>
              <a:rPr lang="en-US" sz="2000" dirty="0"/>
              <a:t>,</a:t>
            </a:r>
            <a:r>
              <a:rPr lang="cs-CZ" sz="2000" dirty="0"/>
              <a:t> co má, ale ...</a:t>
            </a:r>
            <a:endParaRPr lang="en-US" sz="20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je to ošklivé - těžko rozšiřitelné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přidání nového typu vyžaduje zásah do impl</a:t>
            </a:r>
            <a:r>
              <a:rPr lang="en-US" sz="1800" dirty="0"/>
              <a:t>.</a:t>
            </a:r>
            <a:r>
              <a:rPr lang="cs-CZ" sz="1800" dirty="0"/>
              <a:t> společného předka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nav</a:t>
            </a:r>
            <a:r>
              <a:rPr lang="cs-CZ" sz="1800" dirty="0"/>
              <a:t>í</a:t>
            </a:r>
            <a:r>
              <a:rPr lang="en-US" sz="1800" dirty="0"/>
              <a:t>c </a:t>
            </a:r>
            <a:r>
              <a:rPr lang="en-US" sz="1800" dirty="0" err="1"/>
              <a:t>syntaktick</a:t>
            </a:r>
            <a:r>
              <a:rPr lang="cs-CZ" sz="1800" dirty="0"/>
              <a:t>á</a:t>
            </a:r>
            <a:r>
              <a:rPr lang="en-US" sz="1800" dirty="0"/>
              <a:t> </a:t>
            </a:r>
            <a:r>
              <a:rPr lang="en-US" sz="1800" dirty="0" err="1"/>
              <a:t>chyba</a:t>
            </a:r>
            <a:endParaRPr lang="cs-CZ" sz="18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předka nelze automaticky konvertovat na potomka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  <a:r>
              <a:rPr lang="cs-CZ" sz="1600" dirty="0"/>
              <a:t> - skutečný parametr typu AbstractNum</a:t>
            </a:r>
            <a:r>
              <a:rPr lang="en-US" sz="1600" dirty="0"/>
              <a:t>&amp;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600" dirty="0" err="1"/>
              <a:t>konverze</a:t>
            </a:r>
            <a:endParaRPr lang="en-US" sz="16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 (</a:t>
            </a:r>
            <a:r>
              <a:rPr lang="en-US" sz="1600" dirty="0" err="1"/>
              <a:t>IntNum</a:t>
            </a:r>
            <a:r>
              <a:rPr lang="en-US" sz="1600" dirty="0"/>
              <a:t>*) 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 (</a:t>
            </a:r>
            <a:r>
              <a:rPr lang="en-US" sz="1600" dirty="0" err="1"/>
              <a:t>IntNum</a:t>
            </a:r>
            <a:r>
              <a:rPr lang="en-US" sz="1600" dirty="0"/>
              <a:t>&amp;) 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endParaRPr lang="en-US" sz="8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Jak</a:t>
            </a:r>
            <a:r>
              <a:rPr lang="en-US" sz="1800" dirty="0"/>
              <a:t> to </a:t>
            </a:r>
            <a:r>
              <a:rPr lang="en-US" sz="1800" dirty="0" err="1"/>
              <a:t>ud</a:t>
            </a:r>
            <a:r>
              <a:rPr lang="cs-CZ" sz="1800" dirty="0"/>
              <a:t>ě</a:t>
            </a:r>
            <a:r>
              <a:rPr lang="en-US" sz="1800" dirty="0"/>
              <a:t>lat l</a:t>
            </a:r>
            <a:r>
              <a:rPr lang="cs-CZ" sz="1800" dirty="0"/>
              <a:t>é</a:t>
            </a:r>
            <a:r>
              <a:rPr lang="en-US" sz="1800" dirty="0" err="1"/>
              <a:t>pe</a:t>
            </a:r>
            <a:r>
              <a:rPr lang="cs-CZ" sz="1800" dirty="0"/>
              <a:t>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využít mechanismus pozdní vazby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každý </a:t>
            </a:r>
            <a:r>
              <a:rPr lang="cs-CZ" sz="1600" b="1" dirty="0"/>
              <a:t>prvek</a:t>
            </a:r>
            <a:r>
              <a:rPr lang="cs-CZ" sz="1600" dirty="0"/>
              <a:t> bude umět </a:t>
            </a:r>
            <a:r>
              <a:rPr lang="cs-CZ" sz="1600" b="1" dirty="0"/>
              <a:t>naklonovat </a:t>
            </a:r>
            <a:r>
              <a:rPr lang="cs-CZ" sz="1600" dirty="0"/>
              <a:t>sám sebe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rozhraní v AbstractNum, implementace v IntNum, DoubleNum, ...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virtuální klonovací metoda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62789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klonování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4464050" cy="1292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* clone()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const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539750" y="2924175"/>
            <a:ext cx="4464050" cy="16891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virtual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clone() const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{ return new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(*this); 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x) : x_(x) {}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539750" y="4868863"/>
            <a:ext cx="44640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 ...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s.pole[i]-&gt;clone();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...</a:t>
            </a:r>
          </a:p>
        </p:txBody>
      </p:sp>
      <p:sp>
        <p:nvSpPr>
          <p:cNvPr id="19463" name="AutoShape 10"/>
          <p:cNvSpPr>
            <a:spLocks noChangeArrowheads="1"/>
          </p:cNvSpPr>
          <p:nvPr/>
        </p:nvSpPr>
        <p:spPr bwMode="auto">
          <a:xfrm>
            <a:off x="5257800" y="1143000"/>
            <a:ext cx="2447925" cy="576263"/>
          </a:xfrm>
          <a:prstGeom prst="wedgeRoundRectCallout">
            <a:avLst>
              <a:gd name="adj1" fmla="val -72373"/>
              <a:gd name="adj2" fmla="val 821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400" dirty="0" err="1"/>
              <a:t>jednotn</a:t>
            </a:r>
            <a:r>
              <a:rPr lang="cs-CZ" sz="1400" dirty="0"/>
              <a:t>é</a:t>
            </a:r>
            <a:r>
              <a:rPr lang="en-US" sz="1400" dirty="0"/>
              <a:t> </a:t>
            </a:r>
            <a:r>
              <a:rPr lang="en-US" sz="1400" dirty="0" err="1"/>
              <a:t>rozhran</a:t>
            </a:r>
            <a:r>
              <a:rPr lang="cs-CZ" sz="1400" dirty="0"/>
              <a:t>í</a:t>
            </a:r>
          </a:p>
          <a:p>
            <a:pPr algn="ctr"/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klonovac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endParaRPr lang="cs-CZ" sz="1400" dirty="0"/>
          </a:p>
        </p:txBody>
      </p:sp>
      <p:sp>
        <p:nvSpPr>
          <p:cNvPr id="19464" name="AutoShape 11"/>
          <p:cNvSpPr>
            <a:spLocks noChangeArrowheads="1"/>
          </p:cNvSpPr>
          <p:nvPr/>
        </p:nvSpPr>
        <p:spPr bwMode="auto">
          <a:xfrm>
            <a:off x="5257800" y="2590800"/>
            <a:ext cx="3543300" cy="762000"/>
          </a:xfrm>
          <a:prstGeom prst="wedgeRoundRectCallout">
            <a:avLst>
              <a:gd name="adj1" fmla="val -119080"/>
              <a:gd name="adj2" fmla="val 5343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200" dirty="0"/>
              <a:t>star</a:t>
            </a:r>
            <a:r>
              <a:rPr lang="cs-CZ" sz="1200" dirty="0"/>
              <a:t>ší</a:t>
            </a:r>
            <a:r>
              <a:rPr lang="en-US" sz="1200" dirty="0"/>
              <a:t> </a:t>
            </a:r>
            <a:r>
              <a:rPr lang="en-US" sz="1200" dirty="0" err="1"/>
              <a:t>norma</a:t>
            </a:r>
            <a:r>
              <a:rPr lang="cs-CZ" sz="1200" dirty="0"/>
              <a:t>:</a:t>
            </a:r>
            <a:r>
              <a:rPr lang="en-US" sz="1400" dirty="0"/>
              <a:t> </a:t>
            </a:r>
            <a:r>
              <a:rPr lang="cs-CZ" sz="1200" dirty="0"/>
              <a:t>musí být typu AbstractNum</a:t>
            </a:r>
            <a:r>
              <a:rPr lang="en-US" sz="1200" dirty="0"/>
              <a:t>*</a:t>
            </a:r>
            <a:endParaRPr lang="cs-CZ" sz="1200" dirty="0"/>
          </a:p>
          <a:p>
            <a:pPr algn="ctr"/>
            <a:r>
              <a:rPr lang="cs-CZ" sz="1200" dirty="0"/>
              <a:t>jinak by to nebyla stejná virt. metoda</a:t>
            </a:r>
          </a:p>
          <a:p>
            <a:pPr algn="ctr"/>
            <a:r>
              <a:rPr lang="cs-CZ" sz="1200" dirty="0"/>
              <a:t>od 0x11: kovariantní návratový typ povolen</a:t>
            </a:r>
          </a:p>
        </p:txBody>
      </p:sp>
      <p:sp>
        <p:nvSpPr>
          <p:cNvPr id="19465" name="AutoShape 12"/>
          <p:cNvSpPr>
            <a:spLocks noChangeArrowheads="1"/>
          </p:cNvSpPr>
          <p:nvPr/>
        </p:nvSpPr>
        <p:spPr bwMode="auto">
          <a:xfrm>
            <a:off x="5219700" y="4508500"/>
            <a:ext cx="1409700" cy="360363"/>
          </a:xfrm>
          <a:prstGeom prst="wedgeRoundRectCallout">
            <a:avLst>
              <a:gd name="adj1" fmla="val -181464"/>
              <a:gd name="adj2" fmla="val -259662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IntNum</a:t>
            </a:r>
          </a:p>
        </p:txBody>
      </p:sp>
      <p:sp>
        <p:nvSpPr>
          <p:cNvPr id="19466" name="AutoShape 13"/>
          <p:cNvSpPr>
            <a:spLocks noChangeArrowheads="1"/>
          </p:cNvSpPr>
          <p:nvPr/>
        </p:nvSpPr>
        <p:spPr bwMode="auto">
          <a:xfrm>
            <a:off x="5219700" y="4868863"/>
            <a:ext cx="1409700" cy="360362"/>
          </a:xfrm>
          <a:prstGeom prst="wedgeRoundRectCallout">
            <a:avLst>
              <a:gd name="adj1" fmla="val -211311"/>
              <a:gd name="adj2" fmla="val 1350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AbstractNum</a:t>
            </a:r>
          </a:p>
        </p:txBody>
      </p:sp>
      <p:sp>
        <p:nvSpPr>
          <p:cNvPr id="19467" name="AutoShape 14"/>
          <p:cNvSpPr>
            <a:spLocks noChangeArrowheads="1"/>
          </p:cNvSpPr>
          <p:nvPr/>
        </p:nvSpPr>
        <p:spPr bwMode="auto">
          <a:xfrm>
            <a:off x="5219700" y="5229225"/>
            <a:ext cx="3598863" cy="576263"/>
          </a:xfrm>
          <a:prstGeom prst="wedgeRoundRectCallout">
            <a:avLst>
              <a:gd name="adj1" fmla="val 14315"/>
              <a:gd name="adj2" fmla="val 2217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případné posunutí ukazatelů řeší automaticky mechanismus virt. </a:t>
            </a:r>
            <a:r>
              <a:rPr lang="en-US" sz="1400" dirty="0" err="1"/>
              <a:t>metod</a:t>
            </a:r>
            <a:endParaRPr lang="cs-CZ" sz="1400" dirty="0"/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7164388" y="39338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8101013" y="40782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7453313" y="40052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7740650" y="41497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7812088" y="42941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 flipV="1">
            <a:off x="7235825" y="4365625"/>
            <a:ext cx="215900" cy="3603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6948488" y="357346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0362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Pořád není </a:t>
            </a:r>
            <a:r>
              <a:rPr lang="en-US" sz="2000" dirty="0"/>
              <a:t>!!!!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/>
              <a:t>co </a:t>
            </a:r>
            <a:r>
              <a:rPr lang="en-US" sz="1800" dirty="0" err="1"/>
              <a:t>kdy</a:t>
            </a:r>
            <a:r>
              <a:rPr lang="cs-CZ" sz="1800" dirty="0"/>
              <a:t>ž</a:t>
            </a:r>
            <a:r>
              <a:rPr lang="en-US" sz="1800" dirty="0"/>
              <a:t> n</a:t>
            </a:r>
            <a:r>
              <a:rPr lang="cs-CZ" sz="1800" dirty="0"/>
              <a:t>ě</a:t>
            </a:r>
            <a:r>
              <a:rPr lang="en-US" sz="1800" dirty="0" err="1"/>
              <a:t>kdo</a:t>
            </a:r>
            <a:r>
              <a:rPr lang="en-US" sz="1800" dirty="0"/>
              <a:t> </a:t>
            </a:r>
            <a:r>
              <a:rPr lang="en-US" sz="1800" dirty="0" err="1"/>
              <a:t>provede</a:t>
            </a:r>
            <a:r>
              <a:rPr lang="en-US" sz="1800" dirty="0"/>
              <a:t> </a:t>
            </a:r>
            <a:r>
              <a:rPr lang="cs-CZ" sz="1800" dirty="0"/>
              <a:t>s</a:t>
            </a:r>
            <a:r>
              <a:rPr lang="en-US" sz="1800" dirty="0"/>
              <a:t> = s ?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takhle</a:t>
            </a:r>
            <a:r>
              <a:rPr lang="en-US" sz="1800" dirty="0"/>
              <a:t> </a:t>
            </a:r>
            <a:r>
              <a:rPr lang="en-US" sz="1800" dirty="0" err="1"/>
              <a:t>blb</a:t>
            </a:r>
            <a:r>
              <a:rPr lang="cs-CZ" sz="1800" dirty="0"/>
              <a:t>ě to asi nikdo nenapíše, ale ...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Seznam p</a:t>
            </a:r>
            <a:r>
              <a:rPr lang="en-US" sz="1800" dirty="0"/>
              <a:t>[100];   p[</a:t>
            </a:r>
            <a:r>
              <a:rPr lang="en-US" sz="1800" dirty="0" err="1"/>
              <a:t>i</a:t>
            </a:r>
            <a:r>
              <a:rPr lang="en-US" sz="1800" dirty="0"/>
              <a:t>] = p[j];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nejprve</a:t>
            </a:r>
            <a:r>
              <a:rPr lang="en-US" sz="1800" dirty="0"/>
              <a:t> se </a:t>
            </a:r>
            <a:r>
              <a:rPr lang="en-US" sz="1800" dirty="0" err="1"/>
              <a:t>zru</a:t>
            </a:r>
            <a:r>
              <a:rPr lang="cs-CZ" sz="1800" dirty="0"/>
              <a:t>ší všechny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... a pak </a:t>
            </a:r>
            <a:r>
              <a:rPr lang="en-US" sz="1800" dirty="0"/>
              <a:t>se kop</a:t>
            </a:r>
            <a:r>
              <a:rPr lang="cs-CZ" sz="1800" dirty="0"/>
              <a:t>írují dealokované bloky</a:t>
            </a:r>
            <a:r>
              <a:rPr lang="en-US" sz="1800" dirty="0"/>
              <a:t>!!!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ani</a:t>
            </a:r>
            <a:r>
              <a:rPr lang="en-US" sz="1800" dirty="0"/>
              <a:t> </a:t>
            </a:r>
            <a:r>
              <a:rPr lang="en-US" sz="1800" dirty="0" err="1"/>
              <a:t>vynulov</a:t>
            </a:r>
            <a:r>
              <a:rPr lang="cs-CZ" sz="1800" dirty="0"/>
              <a:t>ání ukazatelů moc nepomůže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neokopírovalo by se nic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nutn</a:t>
            </a:r>
            <a:r>
              <a:rPr lang="cs-CZ" sz="1800" dirty="0"/>
              <a:t>á ochrana</a:t>
            </a:r>
            <a:r>
              <a:rPr lang="en-US" sz="1800" dirty="0"/>
              <a:t>!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504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5257800" y="5181600"/>
            <a:ext cx="3168650" cy="360362"/>
          </a:xfrm>
          <a:prstGeom prst="wedgeRoundRectCallout">
            <a:avLst>
              <a:gd name="adj1" fmla="val -87636"/>
              <a:gd name="adj2" fmla="val 3110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 err="1"/>
              <a:t>rovnost</a:t>
            </a:r>
            <a:r>
              <a:rPr lang="en-US" sz="1400" dirty="0"/>
              <a:t> </a:t>
            </a:r>
            <a:r>
              <a:rPr lang="en-US" sz="1400" dirty="0" err="1"/>
              <a:t>ukazatel</a:t>
            </a:r>
            <a:r>
              <a:rPr lang="cs-CZ" sz="1400" dirty="0"/>
              <a:t>ů </a:t>
            </a:r>
            <a:r>
              <a:rPr lang="en-US" sz="1400" dirty="0">
                <a:sym typeface="Symbol" pitchFamily="18" charset="2"/>
              </a:rPr>
              <a:t> </a:t>
            </a:r>
            <a:r>
              <a:rPr lang="en-US" sz="1400" dirty="0" err="1">
                <a:sym typeface="Symbol" pitchFamily="18" charset="2"/>
              </a:rPr>
              <a:t>stejn</a:t>
            </a:r>
            <a:r>
              <a:rPr lang="cs-CZ" sz="1400" dirty="0">
                <a:sym typeface="Symbol" pitchFamily="18" charset="2"/>
              </a:rPr>
              <a:t>ý</a:t>
            </a:r>
            <a:r>
              <a:rPr lang="en-US" sz="1400" dirty="0">
                <a:sym typeface="Symbol" pitchFamily="18" charset="2"/>
              </a:rPr>
              <a:t> </a:t>
            </a:r>
            <a:r>
              <a:rPr lang="en-US" sz="1400" dirty="0" err="1">
                <a:sym typeface="Symbol" pitchFamily="18" charset="2"/>
              </a:rPr>
              <a:t>objekt</a:t>
            </a:r>
            <a:endParaRPr lang="en-US" sz="1400" dirty="0">
              <a:sym typeface="Symbol" pitchFamily="18" charset="2"/>
            </a:endParaRPr>
          </a:p>
        </p:txBody>
      </p:sp>
      <p:pic>
        <p:nvPicPr>
          <p:cNvPr id="20488" name="Picture 9" descr="j0233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3644900"/>
            <a:ext cx="147955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804025" y="2060575"/>
            <a:ext cx="1368425" cy="1223963"/>
            <a:chOff x="3379" y="3067"/>
            <a:chExt cx="862" cy="771"/>
          </a:xfrm>
        </p:grpSpPr>
        <p:sp>
          <p:nvSpPr>
            <p:cNvPr id="20494" name="Oval 11"/>
            <p:cNvSpPr>
              <a:spLocks noChangeArrowheads="1"/>
            </p:cNvSpPr>
            <p:nvPr/>
          </p:nvSpPr>
          <p:spPr bwMode="auto">
            <a:xfrm>
              <a:off x="4121" y="3196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Oval 12"/>
            <p:cNvSpPr>
              <a:spLocks noChangeArrowheads="1"/>
            </p:cNvSpPr>
            <p:nvPr/>
          </p:nvSpPr>
          <p:spPr bwMode="auto">
            <a:xfrm>
              <a:off x="4121" y="3453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Oval 13"/>
            <p:cNvSpPr>
              <a:spLocks noChangeArrowheads="1"/>
            </p:cNvSpPr>
            <p:nvPr/>
          </p:nvSpPr>
          <p:spPr bwMode="auto">
            <a:xfrm>
              <a:off x="4121" y="3710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379" y="3067"/>
              <a:ext cx="238" cy="643"/>
              <a:chOff x="3577" y="12577"/>
              <a:chExt cx="360" cy="900"/>
            </a:xfrm>
          </p:grpSpPr>
          <p:sp>
            <p:nvSpPr>
              <p:cNvPr id="20501" name="Rectangle 15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2" name="Line 16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3" name="Line 17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4" name="Line 18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5" name="Line 19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98" name="Line 26"/>
            <p:cNvSpPr>
              <a:spLocks noChangeShapeType="1"/>
            </p:cNvSpPr>
            <p:nvPr/>
          </p:nvSpPr>
          <p:spPr bwMode="auto">
            <a:xfrm>
              <a:off x="3617" y="3196"/>
              <a:ext cx="4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7"/>
            <p:cNvSpPr>
              <a:spLocks noChangeShapeType="1"/>
            </p:cNvSpPr>
            <p:nvPr/>
          </p:nvSpPr>
          <p:spPr bwMode="auto">
            <a:xfrm>
              <a:off x="3617" y="3324"/>
              <a:ext cx="476" cy="1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8"/>
            <p:cNvSpPr>
              <a:spLocks noChangeShapeType="1"/>
            </p:cNvSpPr>
            <p:nvPr/>
          </p:nvSpPr>
          <p:spPr bwMode="auto">
            <a:xfrm>
              <a:off x="3617" y="3453"/>
              <a:ext cx="476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90" name="Line 33"/>
          <p:cNvSpPr>
            <a:spLocks noChangeShapeType="1"/>
          </p:cNvSpPr>
          <p:nvPr/>
        </p:nvSpPr>
        <p:spPr bwMode="auto">
          <a:xfrm>
            <a:off x="6588125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1" name="Line 34"/>
          <p:cNvSpPr>
            <a:spLocks noChangeShapeType="1"/>
          </p:cNvSpPr>
          <p:nvPr/>
        </p:nvSpPr>
        <p:spPr bwMode="auto">
          <a:xfrm flipH="1">
            <a:off x="7164388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2" name="Text Box 35"/>
          <p:cNvSpPr txBox="1">
            <a:spLocks noChangeArrowheads="1"/>
          </p:cNvSpPr>
          <p:nvPr/>
        </p:nvSpPr>
        <p:spPr bwMode="auto">
          <a:xfrm>
            <a:off x="6229350" y="1412875"/>
            <a:ext cx="458788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this</a:t>
            </a:r>
          </a:p>
        </p:txBody>
      </p:sp>
      <p:sp>
        <p:nvSpPr>
          <p:cNvPr id="20493" name="Text Box 36"/>
          <p:cNvSpPr txBox="1">
            <a:spLocks noChangeArrowheads="1"/>
          </p:cNvSpPr>
          <p:nvPr/>
        </p:nvSpPr>
        <p:spPr bwMode="auto">
          <a:xfrm>
            <a:off x="7164388" y="1412875"/>
            <a:ext cx="379412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&amp;s</a:t>
            </a:r>
          </a:p>
        </p:txBody>
      </p:sp>
    </p:spTree>
    <p:extLst>
      <p:ext uri="{BB962C8B-B14F-4D97-AF65-F5344CB8AC3E}">
        <p14:creationId xmlns:p14="http://schemas.microsoft.com/office/powerpoint/2010/main" val="83401757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8313" y="1412875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39750" y="2708275"/>
            <a:ext cx="3168650" cy="360363"/>
          </a:xfrm>
          <a:prstGeom prst="wedgeRoundRectCallout">
            <a:avLst>
              <a:gd name="adj1" fmla="val -8417"/>
              <a:gd name="adj2" fmla="val -198898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rovnost ukazatel</a:t>
            </a:r>
            <a:r>
              <a:rPr lang="cs-CZ" sz="1400"/>
              <a:t>ů </a:t>
            </a:r>
            <a:r>
              <a:rPr lang="en-US" sz="1400">
                <a:sym typeface="Symbol" pitchFamily="18" charset="2"/>
              </a:rPr>
              <a:t> stejn</a:t>
            </a:r>
            <a:r>
              <a:rPr lang="cs-CZ" sz="1400">
                <a:sym typeface="Symbol" pitchFamily="18" charset="2"/>
              </a:rPr>
              <a:t>ý</a:t>
            </a:r>
            <a:r>
              <a:rPr lang="en-US" sz="1400">
                <a:sym typeface="Symbol" pitchFamily="18" charset="2"/>
              </a:rPr>
              <a:t> objekt</a:t>
            </a:r>
          </a:p>
        </p:txBody>
      </p:sp>
      <p:sp>
        <p:nvSpPr>
          <p:cNvPr id="21511" name="Rectangle 26"/>
          <p:cNvSpPr>
            <a:spLocks noChangeArrowheads="1"/>
          </p:cNvSpPr>
          <p:nvPr/>
        </p:nvSpPr>
        <p:spPr bwMode="auto">
          <a:xfrm>
            <a:off x="466725" y="3573463"/>
            <a:ext cx="82819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.... no </a:t>
            </a:r>
            <a:r>
              <a:rPr lang="en-US" sz="2000" dirty="0" err="1"/>
              <a:t>te</a:t>
            </a:r>
            <a:r>
              <a:rPr lang="cs-CZ" sz="2000" dirty="0"/>
              <a:t>ď už </a:t>
            </a:r>
            <a:r>
              <a:rPr lang="cs-CZ" sz="2000" i="1" dirty="0"/>
              <a:t>snad</a:t>
            </a:r>
            <a:r>
              <a:rPr lang="cs-CZ" sz="2000" dirty="0"/>
              <a:t>  ano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ale co když jsou referencované objekty velké?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časté kopírování neefektivní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optimalizace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zachování sémantiky vs. odlišná implementace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reference counting, 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5845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cvičení:</a:t>
            </a:r>
            <a:br>
              <a:rPr lang="cs-CZ" dirty="0"/>
            </a:br>
            <a:r>
              <a:rPr lang="cs-CZ" dirty="0"/>
              <a:t>Hlavičky, třídy, objekty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19. 10. 2018</a:t>
            </a:r>
          </a:p>
        </p:txBody>
      </p:sp>
    </p:spTree>
    <p:extLst>
      <p:ext uri="{BB962C8B-B14F-4D97-AF65-F5344CB8AC3E}">
        <p14:creationId xmlns:p14="http://schemas.microsoft.com/office/powerpoint/2010/main" val="1313261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A7E40C-7BB8-42F7-AD99-26E922C1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uložení hodnoty </a:t>
            </a:r>
            <a:r>
              <a:rPr lang="cs-CZ" dirty="0" err="1"/>
              <a:t>true</a:t>
            </a:r>
            <a:r>
              <a:rPr lang="cs-CZ" dirty="0"/>
              <a:t>/</a:t>
            </a:r>
            <a:r>
              <a:rPr lang="cs-CZ" dirty="0" err="1"/>
              <a:t>false</a:t>
            </a:r>
            <a:r>
              <a:rPr lang="cs-CZ" dirty="0"/>
              <a:t> používat </a:t>
            </a:r>
            <a:r>
              <a:rPr lang="cs-CZ" dirty="0" err="1">
                <a:solidFill>
                  <a:srgbClr val="0000FF"/>
                </a:solidFill>
              </a:rPr>
              <a:t>bool</a:t>
            </a:r>
            <a:endParaRPr lang="cs-CZ" dirty="0">
              <a:solidFill>
                <a:srgbClr val="0000FF"/>
              </a:solidFill>
            </a:endParaRPr>
          </a:p>
          <a:p>
            <a:r>
              <a:rPr lang="cs-CZ" dirty="0"/>
              <a:t>Funkce provádějící zpracování by neměla rovnou vypisovat výsledek, ale jen vrátit číslo</a:t>
            </a:r>
          </a:p>
          <a:p>
            <a:r>
              <a:rPr lang="cs-CZ" dirty="0"/>
              <a:t>Rozdělení kódu na více funkcí zvyšuje </a:t>
            </a:r>
            <a:r>
              <a:rPr lang="cs-CZ" b="1" dirty="0"/>
              <a:t>čitelnost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Jednoduché datové typy předávat hodnotou</a:t>
            </a:r>
          </a:p>
          <a:p>
            <a:pPr lvl="1"/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char</a:t>
            </a:r>
            <a:r>
              <a:rPr lang="cs-CZ" dirty="0"/>
              <a:t>&amp; c jako </a:t>
            </a:r>
            <a:r>
              <a:rPr lang="cs-CZ" dirty="0" err="1"/>
              <a:t>parameter</a:t>
            </a:r>
            <a:r>
              <a:rPr lang="cs-CZ" dirty="0"/>
              <a:t> je neefektivní</a:t>
            </a:r>
          </a:p>
          <a:p>
            <a:r>
              <a:rPr lang="cs-CZ" dirty="0"/>
              <a:t>Pozor na to, že návratový typ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get</a:t>
            </a:r>
            <a:r>
              <a:rPr lang="cs-CZ" dirty="0"/>
              <a:t>() je </a:t>
            </a:r>
            <a:r>
              <a:rPr lang="cs-CZ" dirty="0" err="1">
                <a:solidFill>
                  <a:srgbClr val="0000FF"/>
                </a:solidFill>
              </a:rPr>
              <a:t>int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Při EOF je záporný (obvykle -1), konverzí na </a:t>
            </a:r>
            <a:r>
              <a:rPr lang="cs-CZ" dirty="0" err="1"/>
              <a:t>char</a:t>
            </a:r>
            <a:r>
              <a:rPr lang="cs-CZ" dirty="0"/>
              <a:t> ztrácíme informaci - lépe předem ověřit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fail</a:t>
            </a:r>
            <a:r>
              <a:rPr lang="cs-CZ" dirty="0"/>
              <a:t>()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22036-DB29-4787-A1C7-C02F25D0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3897C3-27EB-424F-88CF-AA66F3D51CA2}"/>
              </a:ext>
            </a:extLst>
          </p:cNvPr>
          <p:cNvSpPr txBox="1"/>
          <p:nvPr/>
        </p:nvSpPr>
        <p:spPr>
          <a:xfrm>
            <a:off x="2286000" y="2895600"/>
            <a:ext cx="4572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is_separator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c == '.' || c == '?' || c == '!' || </a:t>
            </a:r>
            <a:r>
              <a:rPr lang="cs-CZ" sz="1400" dirty="0" err="1"/>
              <a:t>isspace</a:t>
            </a:r>
            <a:r>
              <a:rPr lang="cs-CZ" sz="1400" dirty="0"/>
              <a:t>(c);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495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vydělit funkci zpracování znaku bez použití globálních proměnných? Možnosti:</a:t>
            </a:r>
          </a:p>
          <a:p>
            <a:pPr lvl="1"/>
            <a:r>
              <a:rPr lang="cs-CZ" dirty="0"/>
              <a:t>Rozsekáme na slova pomocí </a:t>
            </a:r>
            <a:r>
              <a:rPr lang="cs-CZ" dirty="0" err="1"/>
              <a:t>is</a:t>
            </a:r>
            <a:r>
              <a:rPr lang="cs-CZ" dirty="0"/>
              <a:t> &gt;&gt; s (dvojitý průchod)</a:t>
            </a:r>
          </a:p>
          <a:p>
            <a:pPr lvl="1"/>
            <a:r>
              <a:rPr lang="cs-CZ" dirty="0"/>
              <a:t>Předáme stav počítadla referencí</a:t>
            </a:r>
          </a:p>
          <a:p>
            <a:pPr lvl="1"/>
            <a:r>
              <a:rPr lang="cs-CZ" b="1" dirty="0"/>
              <a:t>Použijeme OOP</a:t>
            </a:r>
            <a:r>
              <a:rPr lang="cs-CZ" dirty="0"/>
              <a:t> – ukážeme si dnes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158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Překlad více modulů</a:t>
            </a:r>
            <a:endParaRPr lang="en-US" dirty="0"/>
          </a:p>
        </p:txBody>
      </p:sp>
      <p:sp>
        <p:nvSpPr>
          <p:cNvPr id="262147" name="AutoShape 3"/>
          <p:cNvSpPr>
            <a:spLocks noChangeArrowheads="1"/>
          </p:cNvSpPr>
          <p:nvPr/>
        </p:nvSpPr>
        <p:spPr bwMode="auto">
          <a:xfrm>
            <a:off x="1089025" y="5287963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48" name="AutoShape 4"/>
          <p:cNvSpPr>
            <a:spLocks noChangeArrowheads="1"/>
          </p:cNvSpPr>
          <p:nvPr/>
        </p:nvSpPr>
        <p:spPr bwMode="auto">
          <a:xfrm>
            <a:off x="884238" y="2060575"/>
            <a:ext cx="1062037" cy="757238"/>
          </a:xfrm>
          <a:prstGeom prst="flowChartMulti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49" name="AutoShape 5"/>
          <p:cNvSpPr>
            <a:spLocks noChangeArrowheads="1"/>
          </p:cNvSpPr>
          <p:nvPr/>
        </p:nvSpPr>
        <p:spPr bwMode="auto">
          <a:xfrm>
            <a:off x="2484438" y="2060575"/>
            <a:ext cx="1062037" cy="757238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50" name="AutoShape 6"/>
          <p:cNvSpPr>
            <a:spLocks noChangeArrowheads="1"/>
          </p:cNvSpPr>
          <p:nvPr/>
        </p:nvSpPr>
        <p:spPr bwMode="auto">
          <a:xfrm flipH="1">
            <a:off x="24844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/>
              <a:t> CC</a:t>
            </a:r>
            <a:endParaRPr lang="en-US" sz="1600" dirty="0"/>
          </a:p>
        </p:txBody>
      </p:sp>
      <p:sp>
        <p:nvSpPr>
          <p:cNvPr id="262151" name="AutoShape 7"/>
          <p:cNvSpPr>
            <a:spLocks noChangeArrowheads="1"/>
          </p:cNvSpPr>
          <p:nvPr/>
        </p:nvSpPr>
        <p:spPr bwMode="auto">
          <a:xfrm>
            <a:off x="40846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52" name="AutoShape 8"/>
          <p:cNvSpPr>
            <a:spLocks noChangeArrowheads="1"/>
          </p:cNvSpPr>
          <p:nvPr/>
        </p:nvSpPr>
        <p:spPr bwMode="auto">
          <a:xfrm flipH="1">
            <a:off x="56848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Link</a:t>
            </a:r>
            <a:endParaRPr lang="en-US" sz="1600"/>
          </a:p>
        </p:txBody>
      </p:sp>
      <p:sp>
        <p:nvSpPr>
          <p:cNvPr id="262153" name="AutoShape 9"/>
          <p:cNvSpPr>
            <a:spLocks noChangeArrowheads="1"/>
          </p:cNvSpPr>
          <p:nvPr/>
        </p:nvSpPr>
        <p:spPr bwMode="auto">
          <a:xfrm>
            <a:off x="72850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</a:t>
            </a:r>
            <a:r>
              <a:rPr lang="en-US" sz="1600"/>
              <a:t>exe</a:t>
            </a:r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17986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5" name="Line 11"/>
          <p:cNvSpPr>
            <a:spLocks noChangeShapeType="1"/>
          </p:cNvSpPr>
          <p:nvPr/>
        </p:nvSpPr>
        <p:spPr bwMode="auto">
          <a:xfrm>
            <a:off x="1417638" y="2746375"/>
            <a:ext cx="114300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6" name="Line 12"/>
          <p:cNvSpPr>
            <a:spLocks noChangeShapeType="1"/>
          </p:cNvSpPr>
          <p:nvPr/>
        </p:nvSpPr>
        <p:spPr bwMode="auto">
          <a:xfrm>
            <a:off x="2941638" y="27463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7" name="Line 13"/>
          <p:cNvSpPr>
            <a:spLocks noChangeShapeType="1"/>
          </p:cNvSpPr>
          <p:nvPr/>
        </p:nvSpPr>
        <p:spPr bwMode="auto">
          <a:xfrm>
            <a:off x="33988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8" name="Line 14"/>
          <p:cNvSpPr>
            <a:spLocks noChangeShapeType="1"/>
          </p:cNvSpPr>
          <p:nvPr/>
        </p:nvSpPr>
        <p:spPr bwMode="auto">
          <a:xfrm>
            <a:off x="49990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9" name="Line 15"/>
          <p:cNvSpPr>
            <a:spLocks noChangeShapeType="1"/>
          </p:cNvSpPr>
          <p:nvPr/>
        </p:nvSpPr>
        <p:spPr bwMode="auto">
          <a:xfrm>
            <a:off x="4541838" y="2670175"/>
            <a:ext cx="129540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0" name="Line 16"/>
          <p:cNvSpPr>
            <a:spLocks noChangeShapeType="1"/>
          </p:cNvSpPr>
          <p:nvPr/>
        </p:nvSpPr>
        <p:spPr bwMode="auto">
          <a:xfrm>
            <a:off x="6065838" y="267017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1" name="Line 17"/>
          <p:cNvSpPr>
            <a:spLocks noChangeShapeType="1"/>
          </p:cNvSpPr>
          <p:nvPr/>
        </p:nvSpPr>
        <p:spPr bwMode="auto">
          <a:xfrm>
            <a:off x="65992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2" name="AutoShape 18"/>
          <p:cNvSpPr>
            <a:spLocks noChangeArrowheads="1"/>
          </p:cNvSpPr>
          <p:nvPr/>
        </p:nvSpPr>
        <p:spPr bwMode="auto">
          <a:xfrm>
            <a:off x="42370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3" name="AutoShape 19"/>
          <p:cNvSpPr>
            <a:spLocks noChangeArrowheads="1"/>
          </p:cNvSpPr>
          <p:nvPr/>
        </p:nvSpPr>
        <p:spPr bwMode="auto">
          <a:xfrm>
            <a:off x="41608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4" name="AutoShape 20"/>
          <p:cNvSpPr>
            <a:spLocks noChangeArrowheads="1"/>
          </p:cNvSpPr>
          <p:nvPr/>
        </p:nvSpPr>
        <p:spPr bwMode="auto">
          <a:xfrm>
            <a:off x="40846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5" name="AutoShape 21"/>
          <p:cNvSpPr>
            <a:spLocks noChangeArrowheads="1"/>
          </p:cNvSpPr>
          <p:nvPr/>
        </p:nvSpPr>
        <p:spPr bwMode="auto">
          <a:xfrm>
            <a:off x="56848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6" name="AutoShape 22"/>
          <p:cNvSpPr>
            <a:spLocks noChangeArrowheads="1"/>
          </p:cNvSpPr>
          <p:nvPr/>
        </p:nvSpPr>
        <p:spPr bwMode="auto">
          <a:xfrm>
            <a:off x="56086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7" name="AutoShape 23"/>
          <p:cNvSpPr>
            <a:spLocks noChangeArrowheads="1"/>
          </p:cNvSpPr>
          <p:nvPr/>
        </p:nvSpPr>
        <p:spPr bwMode="auto">
          <a:xfrm>
            <a:off x="55324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.lib</a:t>
            </a:r>
            <a:endParaRPr lang="en-US" sz="1600"/>
          </a:p>
        </p:txBody>
      </p:sp>
      <p:sp>
        <p:nvSpPr>
          <p:cNvPr id="262168" name="AutoShape 24"/>
          <p:cNvSpPr>
            <a:spLocks noChangeArrowheads="1"/>
          </p:cNvSpPr>
          <p:nvPr/>
        </p:nvSpPr>
        <p:spPr bwMode="auto">
          <a:xfrm>
            <a:off x="4265613" y="51355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9" name="AutoShape 25"/>
          <p:cNvSpPr>
            <a:spLocks noChangeArrowheads="1"/>
          </p:cNvSpPr>
          <p:nvPr/>
        </p:nvSpPr>
        <p:spPr bwMode="auto">
          <a:xfrm>
            <a:off x="4189413" y="52117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0" name="AutoShape 26"/>
          <p:cNvSpPr>
            <a:spLocks noChangeArrowheads="1"/>
          </p:cNvSpPr>
          <p:nvPr/>
        </p:nvSpPr>
        <p:spPr bwMode="auto">
          <a:xfrm>
            <a:off x="4113213" y="52879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1" name="Line 27"/>
          <p:cNvSpPr>
            <a:spLocks noChangeShapeType="1"/>
          </p:cNvSpPr>
          <p:nvPr/>
        </p:nvSpPr>
        <p:spPr bwMode="auto">
          <a:xfrm flipV="1">
            <a:off x="5151438" y="4422775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72" name="AutoShape 28"/>
          <p:cNvSpPr>
            <a:spLocks noChangeArrowheads="1"/>
          </p:cNvSpPr>
          <p:nvPr/>
        </p:nvSpPr>
        <p:spPr bwMode="auto">
          <a:xfrm>
            <a:off x="1233488" y="4640263"/>
            <a:ext cx="2952750" cy="360362"/>
          </a:xfrm>
          <a:prstGeom prst="wedgeRoundRectCallout">
            <a:avLst>
              <a:gd name="adj1" fmla="val 3546"/>
              <a:gd name="adj2" fmla="val -1028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kompilace jednoho modulu</a:t>
            </a:r>
          </a:p>
        </p:txBody>
      </p:sp>
      <p:sp>
        <p:nvSpPr>
          <p:cNvPr id="262174" name="AutoShape 30"/>
          <p:cNvSpPr>
            <a:spLocks noChangeArrowheads="1"/>
          </p:cNvSpPr>
          <p:nvPr/>
        </p:nvSpPr>
        <p:spPr bwMode="auto">
          <a:xfrm>
            <a:off x="6324600" y="1219200"/>
            <a:ext cx="1223963" cy="358775"/>
          </a:xfrm>
          <a:prstGeom prst="wedgeRoundRectCallout">
            <a:avLst>
              <a:gd name="adj1" fmla="val -58949"/>
              <a:gd name="adj2" fmla="val 1411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knihovny</a:t>
            </a:r>
          </a:p>
        </p:txBody>
      </p:sp>
      <p:sp>
        <p:nvSpPr>
          <p:cNvPr id="262175" name="AutoShape 31"/>
          <p:cNvSpPr>
            <a:spLocks noChangeArrowheads="1"/>
          </p:cNvSpPr>
          <p:nvPr/>
        </p:nvSpPr>
        <p:spPr bwMode="auto">
          <a:xfrm>
            <a:off x="3394075" y="1219200"/>
            <a:ext cx="2016125" cy="373063"/>
          </a:xfrm>
          <a:prstGeom prst="wedgeRoundRectCallout">
            <a:avLst>
              <a:gd name="adj1" fmla="val -57960"/>
              <a:gd name="adj2" fmla="val 150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knihovní headery</a:t>
            </a:r>
          </a:p>
        </p:txBody>
      </p:sp>
      <p:sp>
        <p:nvSpPr>
          <p:cNvPr id="262176" name="AutoShape 32"/>
          <p:cNvSpPr>
            <a:spLocks noChangeArrowheads="1"/>
          </p:cNvSpPr>
          <p:nvPr/>
        </p:nvSpPr>
        <p:spPr bwMode="auto">
          <a:xfrm>
            <a:off x="1304925" y="1255713"/>
            <a:ext cx="1728788" cy="360362"/>
          </a:xfrm>
          <a:prstGeom prst="wedgeRoundRectCallout">
            <a:avLst>
              <a:gd name="adj1" fmla="val -45315"/>
              <a:gd name="adj2" fmla="val 1411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vlastní headery</a:t>
            </a:r>
          </a:p>
        </p:txBody>
      </p:sp>
      <p:sp>
        <p:nvSpPr>
          <p:cNvPr id="262178" name="AutoShape 34"/>
          <p:cNvSpPr>
            <a:spLocks noChangeArrowheads="1"/>
          </p:cNvSpPr>
          <p:nvPr/>
        </p:nvSpPr>
        <p:spPr bwMode="auto">
          <a:xfrm>
            <a:off x="873125" y="377507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79" name="AutoShape 35"/>
          <p:cNvSpPr>
            <a:spLocks noChangeArrowheads="1"/>
          </p:cNvSpPr>
          <p:nvPr/>
        </p:nvSpPr>
        <p:spPr bwMode="auto">
          <a:xfrm>
            <a:off x="946150" y="543242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80" name="AutoShape 36"/>
          <p:cNvSpPr>
            <a:spLocks noChangeArrowheads="1"/>
          </p:cNvSpPr>
          <p:nvPr/>
        </p:nvSpPr>
        <p:spPr bwMode="auto">
          <a:xfrm>
            <a:off x="801688" y="5575300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81" name="Line 37"/>
          <p:cNvSpPr>
            <a:spLocks noChangeShapeType="1"/>
          </p:cNvSpPr>
          <p:nvPr/>
        </p:nvSpPr>
        <p:spPr bwMode="auto">
          <a:xfrm>
            <a:off x="2025650" y="5503863"/>
            <a:ext cx="2087563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82" name="AutoShape 38"/>
          <p:cNvSpPr>
            <a:spLocks noChangeArrowheads="1"/>
          </p:cNvSpPr>
          <p:nvPr/>
        </p:nvSpPr>
        <p:spPr bwMode="auto">
          <a:xfrm>
            <a:off x="2339975" y="6165850"/>
            <a:ext cx="1512888" cy="360363"/>
          </a:xfrm>
          <a:prstGeom prst="wedgeRoundRectCallout">
            <a:avLst>
              <a:gd name="adj1" fmla="val -69727"/>
              <a:gd name="adj2" fmla="val -1266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další moduly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90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cs-CZ" dirty="0"/>
              <a:t>ří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38862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 </a:t>
            </a:r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public: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 void);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~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cs-CZ" sz="1400" dirty="0"/>
              <a:t>p</a:t>
            </a:r>
            <a:r>
              <a:rPr lang="en-US" sz="1400" dirty="0" err="1"/>
              <a:t>ocet_pismen</a:t>
            </a:r>
            <a:r>
              <a:rPr lang="en-US" sz="1400" dirty="0"/>
              <a:t>( void)</a:t>
            </a:r>
            <a:r>
              <a:rPr lang="cs-CZ" sz="1400" dirty="0"/>
              <a:t> { return _</a:t>
            </a:r>
            <a:r>
              <a:rPr lang="cs-CZ" sz="1400" dirty="0" err="1"/>
              <a:t>pocet</a:t>
            </a:r>
            <a:r>
              <a:rPr lang="cs-CZ" sz="1400" dirty="0"/>
              <a:t>; }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</a:t>
            </a:r>
            <a:r>
              <a:rPr lang="cs-CZ" sz="1400" dirty="0" err="1"/>
              <a:t>spocitej</a:t>
            </a:r>
            <a:r>
              <a:rPr lang="cs-CZ" sz="1400" dirty="0"/>
              <a:t>(...);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 err="1"/>
              <a:t>ve_slove</a:t>
            </a:r>
            <a:r>
              <a:rPr lang="en-US" sz="1400" dirty="0"/>
              <a:t>_;</a:t>
            </a:r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276600"/>
            <a:ext cx="38862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::</a:t>
            </a:r>
            <a:r>
              <a:rPr lang="cs-CZ" sz="1400" dirty="0" err="1"/>
              <a:t>spocitej</a:t>
            </a:r>
            <a:r>
              <a:rPr lang="cs-CZ" sz="1400" dirty="0"/>
              <a:t>(...)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en-US" sz="1400" dirty="0"/>
              <a:t>...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953000" y="990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deklarace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řídy - .hpp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953000" y="4114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definice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 - .cpp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1447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konstruktor (defaultní), destruktor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953000" y="19050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veřejných metod - rozhraní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53000" y="2362200"/>
            <a:ext cx="3657600" cy="381000"/>
          </a:xfrm>
          <a:prstGeom prst="wedgeRoundRectCallout">
            <a:avLst>
              <a:gd name="adj1" fmla="val -69157"/>
              <a:gd name="adj2" fmla="val -3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data a metody - implementace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3000" y="3657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include deklarace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0" y="4572000"/>
            <a:ext cx="3657600" cy="381000"/>
          </a:xfrm>
          <a:prstGeom prst="wedgeRoundRectCallout">
            <a:avLst>
              <a:gd name="adj1" fmla="val -68873"/>
              <a:gd name="adj2" fmla="val -63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ělo metody mimo deklaraci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87A0F7-4D34-4061-8A8E-3A5021A1242C}"/>
              </a:ext>
            </a:extLst>
          </p:cNvPr>
          <p:cNvSpPr txBox="1"/>
          <p:nvPr/>
        </p:nvSpPr>
        <p:spPr>
          <a:xfrm>
            <a:off x="4511040" y="6109294"/>
            <a:ext cx="440436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OOP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863E4A-3400-4BC4-8FF5-E012F504426B}"/>
              </a:ext>
            </a:extLst>
          </p:cNvPr>
          <p:cNvSpPr txBox="1"/>
          <p:nvPr/>
        </p:nvSpPr>
        <p:spPr>
          <a:xfrm>
            <a:off x="457200" y="4700826"/>
            <a:ext cx="3886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7030A0"/>
                </a:solidFill>
              </a:rPr>
              <a:t>main</a:t>
            </a:r>
            <a:r>
              <a:rPr lang="cs-CZ" sz="1400" dirty="0"/>
              <a:t>()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cs-CZ" sz="1400" dirty="0" err="1"/>
              <a:t>PocitadloPismen</a:t>
            </a:r>
            <a:r>
              <a:rPr lang="cs-CZ" sz="1400" dirty="0"/>
              <a:t> </a:t>
            </a:r>
            <a:r>
              <a:rPr lang="cs-CZ" sz="1400" dirty="0" err="1"/>
              <a:t>pocitadlo</a:t>
            </a:r>
            <a:r>
              <a:rPr lang="cs-CZ" sz="1400" dirty="0"/>
              <a:t>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pocitadlo.spocitej</a:t>
            </a:r>
            <a:r>
              <a:rPr lang="cs-CZ" sz="1400" dirty="0"/>
              <a:t>(...);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p = </a:t>
            </a:r>
            <a:r>
              <a:rPr lang="cs-CZ" sz="1400" dirty="0" err="1"/>
              <a:t>pocitadlo.pocet_pismen</a:t>
            </a:r>
            <a:r>
              <a:rPr lang="cs-CZ" sz="1400" dirty="0"/>
              <a:t>();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9" name="Rounded Rectangular Callout 12">
            <a:extLst>
              <a:ext uri="{FF2B5EF4-FFF2-40B4-BE49-F238E27FC236}">
                <a16:creationId xmlns:a16="http://schemas.microsoft.com/office/drawing/2014/main" id="{3D4E4247-A7AA-479B-BC13-54A4BF80530D}"/>
              </a:ext>
            </a:extLst>
          </p:cNvPr>
          <p:cNvSpPr/>
          <p:nvPr/>
        </p:nvSpPr>
        <p:spPr>
          <a:xfrm>
            <a:off x="4953000" y="5118249"/>
            <a:ext cx="3657600" cy="381000"/>
          </a:xfrm>
          <a:prstGeom prst="wedgeRoundRectCallout">
            <a:avLst>
              <a:gd name="adj1" fmla="val -70615"/>
              <a:gd name="adj2" fmla="val 6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instanciace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2">
            <a:extLst>
              <a:ext uri="{FF2B5EF4-FFF2-40B4-BE49-F238E27FC236}">
                <a16:creationId xmlns:a16="http://schemas.microsoft.com/office/drawing/2014/main" id="{AEE286CA-827A-44CE-8853-5D54FB2C9F1F}"/>
              </a:ext>
            </a:extLst>
          </p:cNvPr>
          <p:cNvSpPr/>
          <p:nvPr/>
        </p:nvSpPr>
        <p:spPr>
          <a:xfrm>
            <a:off x="4953000" y="5575448"/>
            <a:ext cx="3657600" cy="381000"/>
          </a:xfrm>
          <a:prstGeom prst="wedgeRoundRectCallout">
            <a:avLst>
              <a:gd name="adj1" fmla="val -68532"/>
              <a:gd name="adj2" fmla="val 5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volání metod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5A96F1-4D10-4DAE-9ED4-36D7EB499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cvičení:</a:t>
            </a:r>
            <a:br>
              <a:rPr lang="cs-CZ" dirty="0"/>
            </a:br>
            <a:r>
              <a:rPr lang="cs-CZ" dirty="0"/>
              <a:t>Úvod, nároky, syntaxe, I/O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68FBAB7-D994-43CB-82FA-A8E85C0B3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5. 10. 2018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530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1EC8EC-42DB-461C-92C3-C176A2D6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Rozšiřte úlohu „Součet“:</a:t>
            </a:r>
          </a:p>
          <a:p>
            <a:pPr lvl="1"/>
            <a:r>
              <a:rPr lang="cs-CZ" dirty="0"/>
              <a:t>Vytvořte pro logiku samostatnou třídu</a:t>
            </a:r>
          </a:p>
          <a:p>
            <a:pPr lvl="1"/>
            <a:r>
              <a:rPr lang="cs-CZ" dirty="0"/>
              <a:t>Vypište součet a počet čísel</a:t>
            </a:r>
          </a:p>
          <a:p>
            <a:pPr lvl="1"/>
            <a:r>
              <a:rPr lang="cs-CZ" dirty="0"/>
              <a:t>Rozdělte na soubory:</a:t>
            </a:r>
          </a:p>
          <a:p>
            <a:pPr lvl="2"/>
            <a:r>
              <a:rPr lang="cs-CZ" dirty="0"/>
              <a:t>Pocitadlo.hpp</a:t>
            </a:r>
          </a:p>
          <a:p>
            <a:pPr lvl="2"/>
            <a:r>
              <a:rPr lang="cs-CZ" dirty="0"/>
              <a:t>Pocitadlo.cpp</a:t>
            </a:r>
          </a:p>
          <a:p>
            <a:pPr lvl="2"/>
            <a:r>
              <a:rPr lang="cs-CZ" dirty="0"/>
              <a:t>main.cpp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C5408-5BCA-4863-8BEA-30ED2995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Počítadlo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D1A29-57FD-4416-9473-A34920037339}"/>
              </a:ext>
            </a:extLst>
          </p:cNvPr>
          <p:cNvSpPr txBox="1"/>
          <p:nvPr/>
        </p:nvSpPr>
        <p:spPr>
          <a:xfrm>
            <a:off x="2937510" y="4724400"/>
            <a:ext cx="326898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„Počítadlo“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74573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5939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Počítání oveček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Autofit/>
          </a:bodyPr>
          <a:lstStyle/>
          <a:p>
            <a:r>
              <a:rPr lang="cs-CZ" sz="2000" dirty="0"/>
              <a:t>spočtěte</a:t>
            </a:r>
          </a:p>
          <a:p>
            <a:pPr lvl="1"/>
            <a:r>
              <a:rPr lang="cs-CZ" sz="1800" dirty="0"/>
              <a:t>počet znaků, řádek, slov, vět</a:t>
            </a:r>
            <a:r>
              <a:rPr lang="en-US" sz="1800" dirty="0"/>
              <a:t>, </a:t>
            </a:r>
            <a:r>
              <a:rPr lang="en-US" sz="1800" dirty="0" err="1"/>
              <a:t>po</a:t>
            </a:r>
            <a:r>
              <a:rPr lang="cs-CZ" sz="1800" dirty="0"/>
              <a:t>čet a součet čísel</a:t>
            </a:r>
            <a:endParaRPr lang="en-US" sz="1800" dirty="0"/>
          </a:p>
          <a:p>
            <a:pPr lvl="1"/>
            <a:r>
              <a:rPr lang="en-US" sz="1800" b="1" dirty="0" err="1"/>
              <a:t>slovo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r>
              <a:rPr lang="cs-CZ" sz="1800" dirty="0"/>
              <a:t>nejdelší </a:t>
            </a:r>
            <a:r>
              <a:rPr lang="en-US" sz="1800" dirty="0" err="1"/>
              <a:t>posloupnost</a:t>
            </a:r>
            <a:r>
              <a:rPr lang="en-US" sz="1800" dirty="0"/>
              <a:t> </a:t>
            </a:r>
            <a:r>
              <a:rPr lang="cs-CZ" sz="1800" dirty="0"/>
              <a:t>alfanumerických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(isalnum)</a:t>
            </a:r>
            <a:r>
              <a:rPr lang="cs-CZ" sz="1800" dirty="0"/>
              <a:t>znaků nezačínající číslicí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(isdigit)</a:t>
            </a:r>
          </a:p>
          <a:p>
            <a:pPr lvl="1"/>
            <a:r>
              <a:rPr lang="cs-CZ" sz="1800" b="1" dirty="0"/>
              <a:t>číslo</a:t>
            </a:r>
            <a:r>
              <a:rPr lang="en-US" sz="1800" dirty="0"/>
              <a:t>: </a:t>
            </a:r>
            <a:r>
              <a:rPr lang="cs-CZ" sz="1800" dirty="0"/>
              <a:t>posloupnost číslic následující za nealfanumerickým znakem</a:t>
            </a:r>
            <a:endParaRPr lang="en-US" sz="1800" dirty="0"/>
          </a:p>
          <a:p>
            <a:pPr lvl="2"/>
            <a:r>
              <a:rPr lang="en-US" sz="1600" dirty="0"/>
              <a:t>'.12ab.' je </a:t>
            </a:r>
            <a:r>
              <a:rPr lang="en-US" sz="1600" dirty="0" err="1"/>
              <a:t>jedno</a:t>
            </a:r>
            <a:r>
              <a:rPr lang="en-US" sz="1600" dirty="0"/>
              <a:t> </a:t>
            </a:r>
            <a:r>
              <a:rPr lang="cs-CZ" sz="1600" dirty="0"/>
              <a:t>číslo a žádné slovo</a:t>
            </a:r>
          </a:p>
          <a:p>
            <a:pPr lvl="1"/>
            <a:r>
              <a:rPr lang="cs-CZ" sz="1800" b="1" dirty="0"/>
              <a:t>řádky </a:t>
            </a:r>
            <a:r>
              <a:rPr lang="cs-CZ" sz="1800" dirty="0"/>
              <a:t>jen ty, kde je (alespoň) slovo nebo číslo</a:t>
            </a:r>
            <a:endParaRPr lang="en-US" sz="1800" dirty="0"/>
          </a:p>
          <a:p>
            <a:pPr lvl="2"/>
            <a:r>
              <a:rPr lang="cs-CZ" sz="1600" dirty="0"/>
              <a:t>poslední řádka nemusí být ukončená </a:t>
            </a:r>
            <a:r>
              <a:rPr lang="en-US" sz="1600" dirty="0"/>
              <a:t>'\n'</a:t>
            </a:r>
          </a:p>
          <a:p>
            <a:pPr lvl="1"/>
            <a:r>
              <a:rPr lang="cs-CZ" sz="1800" dirty="0"/>
              <a:t>oddělovače </a:t>
            </a:r>
            <a:r>
              <a:rPr lang="en-US" sz="1800" b="1" dirty="0"/>
              <a:t>v</a:t>
            </a:r>
            <a:r>
              <a:rPr lang="cs-CZ" sz="1800" b="1" dirty="0"/>
              <a:t>ět</a:t>
            </a:r>
            <a:r>
              <a:rPr lang="cs-CZ" sz="1800" dirty="0"/>
              <a:t> jsou </a:t>
            </a:r>
            <a:r>
              <a:rPr lang="en-US" sz="1800" dirty="0"/>
              <a:t>'.', '!', '?'</a:t>
            </a:r>
          </a:p>
          <a:p>
            <a:pPr lvl="1"/>
            <a:r>
              <a:rPr lang="en-US" sz="1800" dirty="0" err="1"/>
              <a:t>ka</a:t>
            </a:r>
            <a:r>
              <a:rPr lang="cs-CZ" sz="1800" dirty="0"/>
              <a:t>ždá </a:t>
            </a:r>
            <a:r>
              <a:rPr lang="en-US" sz="1800" dirty="0" err="1"/>
              <a:t>zapo</a:t>
            </a:r>
            <a:r>
              <a:rPr lang="cs-CZ" sz="1800" dirty="0"/>
              <a:t>čítaná</a:t>
            </a:r>
            <a:r>
              <a:rPr lang="en-US" sz="1800" dirty="0"/>
              <a:t> </a:t>
            </a:r>
            <a:r>
              <a:rPr lang="cs-CZ" sz="1800" b="1" dirty="0"/>
              <a:t>věta</a:t>
            </a:r>
            <a:r>
              <a:rPr lang="cs-CZ" sz="1800" dirty="0"/>
              <a:t> musí obsahovat alespoň 1 </a:t>
            </a:r>
            <a:r>
              <a:rPr lang="cs-CZ" sz="1800" b="1" dirty="0"/>
              <a:t>slovo</a:t>
            </a:r>
          </a:p>
          <a:p>
            <a:pPr lvl="2"/>
            <a:r>
              <a:rPr lang="en-US" sz="1600" dirty="0"/>
              <a:t>'</a:t>
            </a:r>
            <a:r>
              <a:rPr lang="cs-CZ" sz="1600" dirty="0"/>
              <a:t>...</a:t>
            </a:r>
            <a:r>
              <a:rPr lang="en-US" sz="1600" dirty="0"/>
              <a:t>'</a:t>
            </a:r>
            <a:r>
              <a:rPr lang="cs-CZ" sz="1600" dirty="0"/>
              <a:t> ani </a:t>
            </a:r>
            <a:r>
              <a:rPr lang="en-US" sz="1600" dirty="0"/>
              <a:t>'31.12.2017' </a:t>
            </a:r>
            <a:r>
              <a:rPr lang="en-US" sz="1600" dirty="0" err="1"/>
              <a:t>nejsou</a:t>
            </a:r>
            <a:r>
              <a:rPr lang="en-US" sz="1600" dirty="0"/>
              <a:t> t</a:t>
            </a:r>
            <a:r>
              <a:rPr lang="cs-CZ" sz="1600" dirty="0"/>
              <a:t>ři věty</a:t>
            </a:r>
          </a:p>
          <a:p>
            <a:pPr lvl="1"/>
            <a:r>
              <a:rPr lang="cs-CZ" sz="1800" dirty="0"/>
              <a:t>spočítat z cin nebo ze všech souborů uvedených na příkazové řádce</a:t>
            </a:r>
          </a:p>
          <a:p>
            <a:pPr lvl="1"/>
            <a:r>
              <a:rPr lang="cs-CZ" sz="1800" dirty="0"/>
              <a:t>objektově a modulárně hezky</a:t>
            </a:r>
            <a:endParaRPr lang="cs-CZ" sz="2400" dirty="0"/>
          </a:p>
          <a:p>
            <a:endParaRPr lang="cs-CZ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A94C4-1DB7-43C1-8CD6-B65975BA5337}"/>
              </a:ext>
            </a:extLst>
          </p:cNvPr>
          <p:cNvSpPr txBox="1"/>
          <p:nvPr/>
        </p:nvSpPr>
        <p:spPr>
          <a:xfrm>
            <a:off x="2459355" y="5334000"/>
            <a:ext cx="422529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„Počítání oveček“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3861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cvičení:</a:t>
            </a:r>
            <a:br>
              <a:rPr lang="cs-CZ" dirty="0"/>
            </a:br>
            <a:r>
              <a:rPr lang="cs-CZ" dirty="0"/>
              <a:t>Třídy, objekty - pokračování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26</a:t>
            </a:r>
            <a:r>
              <a:rPr lang="cs-CZ" dirty="0"/>
              <a:t>. 10. 2018</a:t>
            </a:r>
          </a:p>
        </p:txBody>
      </p:sp>
    </p:spTree>
    <p:extLst>
      <p:ext uri="{BB962C8B-B14F-4D97-AF65-F5344CB8AC3E}">
        <p14:creationId xmlns:p14="http://schemas.microsoft.com/office/powerpoint/2010/main" val="4204041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50DAEB-E70C-491F-AF44-4D978DE71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potřeba explicitně psát</a:t>
            </a:r>
            <a:br>
              <a:rPr lang="cs-CZ" dirty="0"/>
            </a:br>
            <a:r>
              <a:rPr lang="cs-CZ" dirty="0"/>
              <a:t>o defaultním </a:t>
            </a:r>
            <a:r>
              <a:rPr lang="cs-CZ" dirty="0" err="1"/>
              <a:t>konstrutoru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Pokud je konstruktor či destruktor explicitně deklarovaný v .h, je potřeba je naimplementovat v .</a:t>
            </a:r>
            <a:r>
              <a:rPr lang="cs-CZ" dirty="0" err="1"/>
              <a:t>cpp</a:t>
            </a:r>
            <a:endParaRPr lang="cs-CZ" dirty="0"/>
          </a:p>
          <a:p>
            <a:endParaRPr lang="cs-CZ" dirty="0"/>
          </a:p>
          <a:p>
            <a:r>
              <a:rPr lang="cs-CZ" dirty="0"/>
              <a:t>Správný způsob, jak vytvořit lokální instanci třídy (na zásobníku):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7523AC-FD8A-4C89-93BC-9FFC5615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„Hello OOP </a:t>
            </a:r>
            <a:r>
              <a:rPr lang="cs-CZ" dirty="0" err="1"/>
              <a:t>World</a:t>
            </a:r>
            <a:r>
              <a:rPr lang="cs-CZ" dirty="0"/>
              <a:t>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97FF2-78E1-4769-81A8-C783BA60B10C}"/>
              </a:ext>
            </a:extLst>
          </p:cNvPr>
          <p:cNvSpPr txBox="1"/>
          <p:nvPr/>
        </p:nvSpPr>
        <p:spPr>
          <a:xfrm>
            <a:off x="5638800" y="924708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 {</a:t>
            </a:r>
            <a:br>
              <a:rPr lang="cs-CZ" sz="1400" dirty="0"/>
            </a:br>
            <a:r>
              <a:rPr lang="cs-CZ" sz="1400" dirty="0"/>
              <a:t>  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>
                <a:solidFill>
                  <a:srgbClr val="FF0000"/>
                </a:solidFill>
              </a:rPr>
              <a:t>Greeter</a:t>
            </a:r>
            <a:r>
              <a:rPr lang="cs-CZ" sz="1400" dirty="0">
                <a:solidFill>
                  <a:srgbClr val="FF0000"/>
                </a:solidFill>
              </a:rPr>
              <a:t>() = default;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F33B1-FE28-4F1A-82EC-8719C4C5DC05}"/>
              </a:ext>
            </a:extLst>
          </p:cNvPr>
          <p:cNvSpPr txBox="1"/>
          <p:nvPr/>
        </p:nvSpPr>
        <p:spPr>
          <a:xfrm>
            <a:off x="685800" y="4989493"/>
            <a:ext cx="1676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g("</a:t>
            </a:r>
            <a:r>
              <a:rPr lang="cs-CZ" sz="1400" dirty="0" err="1"/>
              <a:t>Hi</a:t>
            </a:r>
            <a:r>
              <a:rPr lang="cs-CZ" sz="1400" dirty="0"/>
              <a:t>");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34282A37-05A5-448F-8367-CFF8329A65C5}"/>
              </a:ext>
            </a:extLst>
          </p:cNvPr>
          <p:cNvSpPr/>
          <p:nvPr/>
        </p:nvSpPr>
        <p:spPr>
          <a:xfrm>
            <a:off x="2141220" y="4876800"/>
            <a:ext cx="1554480" cy="381000"/>
          </a:xfrm>
          <a:prstGeom prst="wedgeRoundRectCallout">
            <a:avLst>
              <a:gd name="adj1" fmla="val -69794"/>
              <a:gd name="adj2" fmla="val 6953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bez parametrů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5C440F85-3FD1-4B3D-AB0A-4AFA7998DF7E}"/>
              </a:ext>
            </a:extLst>
          </p:cNvPr>
          <p:cNvSpPr/>
          <p:nvPr/>
        </p:nvSpPr>
        <p:spPr>
          <a:xfrm>
            <a:off x="2242185" y="5753100"/>
            <a:ext cx="1352550" cy="381000"/>
          </a:xfrm>
          <a:prstGeom prst="wedgeRoundRectCallout">
            <a:avLst>
              <a:gd name="adj1" fmla="val -70555"/>
              <a:gd name="adj2" fmla="val -56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s parametry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420D17-EF38-4B98-8A4C-328A7C486661}"/>
              </a:ext>
            </a:extLst>
          </p:cNvPr>
          <p:cNvSpPr txBox="1"/>
          <p:nvPr/>
        </p:nvSpPr>
        <p:spPr>
          <a:xfrm>
            <a:off x="4313872" y="4609854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new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273D93A-69CE-49D4-BE60-F9A732FB7E82}"/>
              </a:ext>
            </a:extLst>
          </p:cNvPr>
          <p:cNvGrpSpPr/>
          <p:nvPr/>
        </p:nvGrpSpPr>
        <p:grpSpPr>
          <a:xfrm>
            <a:off x="4953000" y="4445786"/>
            <a:ext cx="990600" cy="1066800"/>
            <a:chOff x="3352800" y="3962400"/>
            <a:chExt cx="990600" cy="10668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C143CB5-7258-414B-A447-AE110781A067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39BB2-422D-457A-AC6B-8535EA8B888F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2BB747-5186-4BF8-AC7C-C6D97A21F295}"/>
              </a:ext>
            </a:extLst>
          </p:cNvPr>
          <p:cNvSpPr txBox="1"/>
          <p:nvPr/>
        </p:nvSpPr>
        <p:spPr>
          <a:xfrm>
            <a:off x="4313872" y="5764768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1B9FE2-8243-4E84-AD46-4CC40A2117FE}"/>
              </a:ext>
            </a:extLst>
          </p:cNvPr>
          <p:cNvGrpSpPr/>
          <p:nvPr/>
        </p:nvGrpSpPr>
        <p:grpSpPr>
          <a:xfrm>
            <a:off x="4991100" y="5600700"/>
            <a:ext cx="990600" cy="1066800"/>
            <a:chOff x="3352800" y="3962400"/>
            <a:chExt cx="990600" cy="10668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6ADCB38-F390-4BFF-86AD-C2F2D190AA84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0363801-ADFA-4BC6-8FDC-B38E2CC17827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ular Callout 9">
            <a:extLst>
              <a:ext uri="{FF2B5EF4-FFF2-40B4-BE49-F238E27FC236}">
                <a16:creationId xmlns:a16="http://schemas.microsoft.com/office/drawing/2014/main" id="{6A2BD1EE-367E-4257-B0C7-DE2572508DB7}"/>
              </a:ext>
            </a:extLst>
          </p:cNvPr>
          <p:cNvSpPr/>
          <p:nvPr/>
        </p:nvSpPr>
        <p:spPr>
          <a:xfrm>
            <a:off x="7156367" y="4491260"/>
            <a:ext cx="1843566" cy="678180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alokace na haldě (potřeba </a:t>
            </a:r>
            <a:r>
              <a:rPr lang="cs-CZ" sz="1400" dirty="0" err="1">
                <a:solidFill>
                  <a:srgbClr val="C00000"/>
                </a:solidFill>
              </a:rPr>
              <a:t>Greeter</a:t>
            </a:r>
            <a:r>
              <a:rPr lang="cs-CZ" sz="1400" dirty="0">
                <a:solidFill>
                  <a:srgbClr val="C00000"/>
                </a:solidFill>
              </a:rPr>
              <a:t>*)</a:t>
            </a:r>
          </a:p>
        </p:txBody>
      </p:sp>
      <p:sp>
        <p:nvSpPr>
          <p:cNvPr id="17" name="Rounded Rectangular Callout 9">
            <a:extLst>
              <a:ext uri="{FF2B5EF4-FFF2-40B4-BE49-F238E27FC236}">
                <a16:creationId xmlns:a16="http://schemas.microsoft.com/office/drawing/2014/main" id="{61B540D9-59CA-4EF9-A269-E707213D257E}"/>
              </a:ext>
            </a:extLst>
          </p:cNvPr>
          <p:cNvSpPr/>
          <p:nvPr/>
        </p:nvSpPr>
        <p:spPr>
          <a:xfrm>
            <a:off x="7148034" y="5604510"/>
            <a:ext cx="1843566" cy="678180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vytvoření a přiřazení</a:t>
            </a:r>
          </a:p>
        </p:txBody>
      </p:sp>
    </p:spTree>
    <p:extLst>
      <p:ext uri="{BB962C8B-B14F-4D97-AF65-F5344CB8AC3E}">
        <p14:creationId xmlns:p14="http://schemas.microsoft.com/office/powerpoint/2010/main" val="3352489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E3FFFD-965A-4761-BC7B-934AF8C6B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Ideální rozhraní: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Použití: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CDB905-6F2D-45C5-83B8-F3E4536E2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„Počítadlo“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35B9FB-F0B4-4D0E-A680-FF890EF48816}"/>
              </a:ext>
            </a:extLst>
          </p:cNvPr>
          <p:cNvSpPr txBox="1"/>
          <p:nvPr/>
        </p:nvSpPr>
        <p:spPr>
          <a:xfrm>
            <a:off x="533400" y="1423987"/>
            <a:ext cx="29718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0033CC"/>
                </a:solidFill>
              </a:rPr>
              <a:t>Pocitadlo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en-US" sz="1400" dirty="0"/>
              <a:t>void </a:t>
            </a:r>
            <a:r>
              <a:rPr lang="en-US" sz="1400" dirty="0" err="1"/>
              <a:t>spocitej</a:t>
            </a:r>
            <a:r>
              <a:rPr lang="en-US" sz="1400" dirty="0"/>
              <a:t>( std::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int </a:t>
            </a:r>
            <a:r>
              <a:rPr lang="en-US" sz="1400" dirty="0" err="1"/>
              <a:t>pocet</a:t>
            </a:r>
            <a:r>
              <a:rPr lang="en-US" sz="1400" dirty="0"/>
              <a:t>() { return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US" sz="1400" dirty="0"/>
              <a:t>; }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en-US" sz="1400" dirty="0"/>
              <a:t>() { return </a:t>
            </a:r>
            <a:r>
              <a:rPr lang="cs-CZ" sz="1400" dirty="0" err="1"/>
              <a:t>soucet</a:t>
            </a:r>
            <a:r>
              <a:rPr lang="en-GB" sz="1400" dirty="0"/>
              <a:t>_</a:t>
            </a:r>
            <a:r>
              <a:rPr lang="en-US" sz="1400" dirty="0"/>
              <a:t>; }</a:t>
            </a:r>
            <a:br>
              <a:rPr lang="cs-CZ" sz="1400" dirty="0"/>
            </a:br>
            <a:r>
              <a:rPr lang="en-US" sz="1400" dirty="0"/>
              <a:t>private: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is_separator</a:t>
            </a:r>
            <a:r>
              <a:rPr lang="cs-CZ" sz="1400" dirty="0"/>
              <a:t>(</a:t>
            </a:r>
            <a:r>
              <a:rPr lang="cs-CZ" sz="1400" dirty="0" err="1"/>
              <a:t>char</a:t>
            </a:r>
            <a:r>
              <a:rPr lang="cs-CZ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US" sz="1400" dirty="0"/>
              <a:t>;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cs-CZ" sz="1400" dirty="0"/>
              <a:t>_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ounded Rectangular Callout 10">
            <a:extLst>
              <a:ext uri="{FF2B5EF4-FFF2-40B4-BE49-F238E27FC236}">
                <a16:creationId xmlns:a16="http://schemas.microsoft.com/office/drawing/2014/main" id="{AD55BDE1-DD71-4770-8853-AE10823479DE}"/>
              </a:ext>
            </a:extLst>
          </p:cNvPr>
          <p:cNvSpPr/>
          <p:nvPr/>
        </p:nvSpPr>
        <p:spPr>
          <a:xfrm>
            <a:off x="3810000" y="1625024"/>
            <a:ext cx="1607820" cy="371891"/>
          </a:xfrm>
          <a:prstGeom prst="wedgeRoundRectCallout">
            <a:avLst>
              <a:gd name="adj1" fmla="val -74658"/>
              <a:gd name="adj2" fmla="val 5185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obecný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B34E81CD-9252-41BC-9086-B87EFA9A6698}"/>
              </a:ext>
            </a:extLst>
          </p:cNvPr>
          <p:cNvSpPr/>
          <p:nvPr/>
        </p:nvSpPr>
        <p:spPr>
          <a:xfrm>
            <a:off x="3794760" y="2315104"/>
            <a:ext cx="2026920" cy="490746"/>
          </a:xfrm>
          <a:prstGeom prst="wedgeRoundRectCallout">
            <a:avLst>
              <a:gd name="adj1" fmla="val -76460"/>
              <a:gd name="adj2" fmla="val -561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krátké metody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6D985-519E-4F8D-8909-617B69512A96}"/>
              </a:ext>
            </a:extLst>
          </p:cNvPr>
          <p:cNvSpPr txBox="1"/>
          <p:nvPr/>
        </p:nvSpPr>
        <p:spPr>
          <a:xfrm>
            <a:off x="533400" y="4721661"/>
            <a:ext cx="44958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Pocitadlo</a:t>
            </a:r>
            <a:r>
              <a:rPr lang="cs-CZ" sz="1400" dirty="0"/>
              <a:t> p;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p.spocitej</a:t>
            </a:r>
            <a:r>
              <a:rPr lang="cs-CZ" sz="1400" dirty="0"/>
              <a:t>(</a:t>
            </a:r>
            <a:r>
              <a:rPr lang="cs-CZ" sz="1400" dirty="0" err="1"/>
              <a:t>cin</a:t>
            </a:r>
            <a:r>
              <a:rPr lang="cs-CZ" sz="1400" dirty="0"/>
              <a:t>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cout</a:t>
            </a:r>
            <a:r>
              <a:rPr lang="cs-CZ" sz="1400" dirty="0"/>
              <a:t> &lt;&lt; </a:t>
            </a:r>
            <a:r>
              <a:rPr lang="cs-CZ" sz="1400" dirty="0" err="1"/>
              <a:t>p.soucet</a:t>
            </a:r>
            <a:r>
              <a:rPr lang="cs-CZ" sz="1400" dirty="0"/>
              <a:t>() &lt;&lt; " " &lt;&lt; </a:t>
            </a:r>
            <a:r>
              <a:rPr lang="cs-CZ" sz="1400" dirty="0" err="1"/>
              <a:t>p.pocet</a:t>
            </a:r>
            <a:r>
              <a:rPr lang="cs-CZ" sz="1400" dirty="0"/>
              <a:t>()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B4E7A8E1-8B02-4C9D-9933-61191D95FC3A}"/>
              </a:ext>
            </a:extLst>
          </p:cNvPr>
          <p:cNvSpPr/>
          <p:nvPr/>
        </p:nvSpPr>
        <p:spPr>
          <a:xfrm>
            <a:off x="3276600" y="4667112"/>
            <a:ext cx="2438400" cy="520256"/>
          </a:xfrm>
          <a:prstGeom prst="wedgeRoundRectCallout">
            <a:avLst>
              <a:gd name="adj1" fmla="val -74346"/>
              <a:gd name="adj2" fmla="val 664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konkrétní vstup a výstup řešen až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DA02EA24-1D02-42AF-8268-034F12A31C29}"/>
              </a:ext>
            </a:extLst>
          </p:cNvPr>
          <p:cNvSpPr/>
          <p:nvPr/>
        </p:nvSpPr>
        <p:spPr>
          <a:xfrm>
            <a:off x="3810000" y="3074220"/>
            <a:ext cx="2026920" cy="490746"/>
          </a:xfrm>
          <a:prstGeom prst="wedgeRoundRectCallout">
            <a:avLst>
              <a:gd name="adj1" fmla="val -78340"/>
              <a:gd name="adj2" fmla="val -3442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metody a datové položky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29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Nevelký zájem, nechám ještě na příští týden</a:t>
            </a:r>
          </a:p>
          <a:p>
            <a:endParaRPr lang="cs-CZ" dirty="0"/>
          </a:p>
          <a:p>
            <a:r>
              <a:rPr lang="cs-CZ" dirty="0"/>
              <a:t>Častá chyba: příliš mnoho slov</a:t>
            </a:r>
          </a:p>
          <a:p>
            <a:pPr lvl="1"/>
            <a:r>
              <a:rPr lang="cs-CZ" dirty="0"/>
              <a:t>Pozor na definici slova dle zadání!</a:t>
            </a:r>
          </a:p>
          <a:p>
            <a:endParaRPr lang="cs-CZ" dirty="0"/>
          </a:p>
          <a:p>
            <a:r>
              <a:rPr lang="cs-CZ" dirty="0"/>
              <a:t>Vytvořte si testovací vstupy a ověřte si to na nich</a:t>
            </a:r>
          </a:p>
          <a:p>
            <a:endParaRPr lang="cs-CZ" dirty="0"/>
          </a:p>
          <a:p>
            <a:r>
              <a:rPr lang="cs-CZ" dirty="0"/>
              <a:t>Rozmyslete si, v jakých stavech se může počítadlo nacházet a rozdělte chování podle nich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úloze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249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souborů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0" y="990599"/>
            <a:ext cx="32004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cs-CZ" sz="1400" dirty="0"/>
              <a:t>"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zpracuj_znak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istream</a:t>
            </a:r>
            <a:r>
              <a:rPr lang="en-US" sz="1400" dirty="0"/>
              <a:t>&amp; s)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4191000"/>
            <a:ext cx="3200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ov.spocitej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ov.pocet</a:t>
            </a:r>
            <a:r>
              <a:rPr lang="en-US" sz="1400" dirty="0"/>
              <a:t>();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715629"/>
            <a:ext cx="2971800" cy="37548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ifndef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OVECKY_H_</a:t>
            </a:r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#define OVECKY_H_</a:t>
            </a:r>
          </a:p>
          <a:p>
            <a:endParaRPr lang="en-US" sz="1400" dirty="0"/>
          </a:p>
          <a:p>
            <a:r>
              <a:rPr lang="en-US" sz="1400" dirty="0"/>
              <a:t>#include &lt;iostream&gt;</a:t>
            </a:r>
          </a:p>
          <a:p>
            <a:endParaRPr lang="en-US" sz="1400" dirty="0"/>
          </a:p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O</a:t>
            </a:r>
            <a:r>
              <a:rPr lang="cs-CZ" sz="1400" dirty="0">
                <a:solidFill>
                  <a:srgbClr val="0033CC"/>
                </a:solidFill>
              </a:rPr>
              <a:t>vecky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cs-CZ" sz="1400" dirty="0"/>
              <a:t>void zpracuj</a:t>
            </a:r>
            <a:r>
              <a:rPr lang="en-US" sz="1400" dirty="0"/>
              <a:t>_</a:t>
            </a:r>
            <a:r>
              <a:rPr lang="cs-CZ" sz="1400" dirty="0"/>
              <a:t>znak</a:t>
            </a:r>
            <a:r>
              <a:rPr lang="en-US" sz="1400" dirty="0"/>
              <a:t>( char c);</a:t>
            </a:r>
          </a:p>
          <a:p>
            <a:r>
              <a:rPr lang="en-US" sz="1400" dirty="0"/>
              <a:t>  void 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pocet_znaku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() { return ..; } private: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endif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996612"/>
            <a:ext cx="2209800" cy="719017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276600" y="1715629"/>
            <a:ext cx="2209800" cy="247537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407852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ovecky.h</a:t>
            </a:r>
            <a:endParaRPr lang="cs-CZ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543800" y="682823"/>
            <a:ext cx="1143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ovecky.cpp</a:t>
            </a:r>
            <a:endParaRPr lang="cs-CZ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96200" y="388846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main.cpp</a:t>
            </a:r>
            <a:endParaRPr lang="cs-CZ" sz="14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09600" y="1026380"/>
            <a:ext cx="914400" cy="371891"/>
          </a:xfrm>
          <a:prstGeom prst="wedgeRoundRectCallout">
            <a:avLst>
              <a:gd name="adj1" fmla="val 322"/>
              <a:gd name="adj2" fmla="val 146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guard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610407" y="4471005"/>
            <a:ext cx="914400" cy="381000"/>
          </a:xfrm>
          <a:prstGeom prst="wedgeRoundRectCallout">
            <a:avLst>
              <a:gd name="adj1" fmla="val -109110"/>
              <a:gd name="adj2" fmla="val -1726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605212" y="2619375"/>
            <a:ext cx="1552576" cy="381000"/>
          </a:xfrm>
          <a:prstGeom prst="wedgeRoundRectCallout">
            <a:avLst>
              <a:gd name="adj1" fmla="val -92327"/>
              <a:gd name="adj2" fmla="val 1235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deklarace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05212" y="2212300"/>
            <a:ext cx="1552576" cy="381000"/>
          </a:xfrm>
          <a:prstGeom prst="wedgeRoundRectCallout">
            <a:avLst>
              <a:gd name="adj1" fmla="val 77976"/>
              <a:gd name="adj2" fmla="val -689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implementace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1650422" y="5852130"/>
            <a:ext cx="3035878" cy="381000"/>
          </a:xfrm>
          <a:prstGeom prst="wedgeRoundRectCallout">
            <a:avLst>
              <a:gd name="adj1" fmla="val -41498"/>
              <a:gd name="adj2" fmla="val -240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b="1" dirty="0">
                <a:solidFill>
                  <a:schemeClr val="tx1"/>
                </a:solidFill>
              </a:rPr>
              <a:t>NIKDY!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.h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49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1430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28956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>
                <a:solidFill>
                  <a:srgbClr val="FF0000"/>
                </a:solidFill>
              </a:rPr>
              <a:t>Trida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B050"/>
                </a:solidFill>
              </a:rPr>
              <a:t>objekt</a:t>
            </a:r>
            <a:r>
              <a:rPr lang="en-US" sz="1400" dirty="0"/>
              <a:t>;</a:t>
            </a:r>
          </a:p>
          <a:p>
            <a:r>
              <a:rPr lang="en-US" sz="1400" dirty="0">
                <a:solidFill>
                  <a:srgbClr val="00B050"/>
                </a:solidFill>
              </a:rPr>
              <a:t>  objekt.</a:t>
            </a:r>
            <a:r>
              <a:rPr lang="en-US" sz="1400" dirty="0">
                <a:solidFill>
                  <a:srgbClr val="0033CC"/>
                </a:solidFill>
              </a:rPr>
              <a:t>fce</a:t>
            </a:r>
            <a:r>
              <a:rPr lang="en-US" sz="1400" dirty="0"/>
              <a:t>( 1);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</a:t>
            </a:r>
            <a:r>
              <a:rPr lang="cs-CZ" dirty="0"/>
              <a:t>čka a čtyřtečka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362200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r>
              <a:rPr lang="en-US" sz="1400" dirty="0">
                <a:solidFill>
                  <a:srgbClr val="FF0000"/>
                </a:solidFill>
              </a:rPr>
              <a:t>::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 { ... 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667000" y="4114800"/>
            <a:ext cx="2667000" cy="381000"/>
          </a:xfrm>
          <a:prstGeom prst="wedgeRoundRectCallout">
            <a:avLst>
              <a:gd name="adj1" fmla="val -82586"/>
              <a:gd name="adj2" fmla="val -270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objekt</a:t>
            </a:r>
            <a:r>
              <a:rPr lang="en-US" sz="1400" dirty="0">
                <a:solidFill>
                  <a:srgbClr val="C00000"/>
                </a:solidFill>
              </a:rPr>
              <a:t> = new </a:t>
            </a:r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();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81000" y="4876800"/>
            <a:ext cx="2438400" cy="762000"/>
          </a:xfrm>
          <a:prstGeom prst="wedgeRoundRectCallout">
            <a:avLst>
              <a:gd name="adj1" fmla="val -17607"/>
              <a:gd name="adj2" fmla="val -2180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 operátor přístupu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 položce objektu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proměnná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581400" y="3733800"/>
            <a:ext cx="990600" cy="10668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2438400" y="1600200"/>
            <a:ext cx="1981200" cy="609600"/>
          </a:xfrm>
          <a:prstGeom prst="wedgeRoundRectCallout">
            <a:avLst>
              <a:gd name="adj1" fmla="val -105783"/>
              <a:gd name="adj2" fmla="val 77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::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kvalifikátor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typ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32766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0033CC"/>
                </a:solidFill>
              </a:rPr>
              <a:t>  std::string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cs-CZ" sz="1400" dirty="0">
                <a:solidFill>
                  <a:srgbClr val="00B050"/>
                </a:solidFill>
              </a:rPr>
              <a:t>getResult</a:t>
            </a:r>
            <a:r>
              <a:rPr lang="en-US" sz="1400" dirty="0"/>
              <a:t> () { </a:t>
            </a:r>
            <a:r>
              <a:rPr lang="en-US" sz="1400" dirty="0">
                <a:solidFill>
                  <a:srgbClr val="00B050"/>
                </a:solidFill>
              </a:rPr>
              <a:t>return r;</a:t>
            </a:r>
            <a:r>
              <a:rPr lang="en-US" sz="1400" dirty="0"/>
              <a:t> }</a:t>
            </a:r>
          </a:p>
          <a:p>
            <a:r>
              <a:rPr lang="en-US" sz="1400" dirty="0"/>
              <a:t>  </a:t>
            </a:r>
            <a:r>
              <a:rPr lang="en-US" sz="1400" dirty="0">
                <a:solidFill>
                  <a:srgbClr val="0033CC"/>
                </a:solidFill>
              </a:rPr>
              <a:t>std::string 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{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>
                <a:solidFill>
                  <a:srgbClr val="FF0000"/>
                </a:solidFill>
              </a:rPr>
              <a:t>  y = -1;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for(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&lt; 10; ++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057400"/>
            <a:ext cx="2286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/>
              <a:t>Trida ob</a:t>
            </a:r>
            <a:r>
              <a:rPr lang="en-US" sz="1400" dirty="0"/>
              <a:t>;</a:t>
            </a:r>
          </a:p>
          <a:p>
            <a:r>
              <a:rPr lang="en-US" sz="1400" dirty="0"/>
              <a:t>  string s;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00B050"/>
                </a:solidFill>
              </a:rPr>
              <a:t>getResult</a:t>
            </a:r>
            <a:r>
              <a:rPr lang="en-US" sz="1400" dirty="0"/>
              <a:t>();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z =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( 2);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81400"/>
            <a:ext cx="32766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0033CC"/>
                </a:solidFill>
              </a:rPr>
              <a:t>string</a:t>
            </a:r>
            <a:r>
              <a:rPr lang="en-US" sz="1400" dirty="0"/>
              <a:t> </a:t>
            </a:r>
            <a:r>
              <a:rPr lang="en-US" sz="1400" dirty="0" err="1"/>
              <a:t>Trida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int</a:t>
            </a:r>
            <a:r>
              <a:rPr lang="en-US" sz="1400" dirty="0">
                <a:solidFill>
                  <a:srgbClr val="7030A0"/>
                </a:solidFill>
              </a:rPr>
              <a:t> y;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for(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= 0;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&lt; 10; ++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) 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}</a:t>
            </a:r>
          </a:p>
          <a:p>
            <a:r>
              <a:rPr lang="en-US" sz="1400" dirty="0"/>
              <a:t>}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762000" y="2209800"/>
            <a:ext cx="1600200" cy="7620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ular Callout 16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173038"/>
              <a:gd name="adj2" fmla="val 264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590800" y="1066800"/>
            <a:ext cx="1066800" cy="381000"/>
          </a:xfrm>
          <a:prstGeom prst="wedgeRoundRectCallout">
            <a:avLst>
              <a:gd name="adj1" fmla="val -47241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trida.h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590800" y="3581400"/>
            <a:ext cx="10668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trida.cpp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3810000" y="4800600"/>
            <a:ext cx="2667000" cy="1066800"/>
          </a:xfrm>
          <a:prstGeom prst="wedgeRoundRectCallout">
            <a:avLst>
              <a:gd name="adj1" fmla="val -75404"/>
              <a:gd name="adj2" fmla="val -10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push 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call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ob.slozitaFce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41511"/>
              <a:gd name="adj2" fmla="val 2021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metoda</a:t>
            </a:r>
          </a:p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rozvinut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 místo volání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s = </a:t>
            </a:r>
            <a:r>
              <a:rPr lang="en-US" sz="1400" dirty="0" err="1">
                <a:solidFill>
                  <a:srgbClr val="0033CC"/>
                </a:solidFill>
              </a:rPr>
              <a:t>ob.r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810000" y="4800600"/>
            <a:ext cx="2667000" cy="1085850"/>
          </a:xfrm>
          <a:prstGeom prst="wedgeRoundRectCallout">
            <a:avLst>
              <a:gd name="adj1" fmla="val -133"/>
              <a:gd name="adj2" fmla="val -16636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předání parametrů a volání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1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 = call </a:t>
            </a:r>
            <a:r>
              <a:rPr lang="en-US" sz="1400" dirty="0" err="1">
                <a:solidFill>
                  <a:srgbClr val="0033CC"/>
                </a:solidFill>
              </a:rPr>
              <a:t>ob.slozitaFce</a:t>
            </a:r>
            <a:endParaRPr lang="cs-CZ" sz="1400" dirty="0">
              <a:solidFill>
                <a:srgbClr val="0033CC"/>
              </a:solidFill>
            </a:endParaRPr>
          </a:p>
          <a:p>
            <a:r>
              <a:rPr lang="cs-CZ" sz="1400" dirty="0">
                <a:solidFill>
                  <a:srgbClr val="0033CC"/>
                </a:solidFill>
              </a:rPr>
              <a:t>add esp, 8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6781800" y="4572000"/>
            <a:ext cx="2057400" cy="2133600"/>
          </a:xfrm>
          <a:prstGeom prst="wedgeRoundRectCallout">
            <a:avLst>
              <a:gd name="adj1" fmla="val -55605"/>
              <a:gd name="adj2" fmla="val -838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33CC"/>
                </a:solidFill>
              </a:rPr>
              <a:t>push 2</a:t>
            </a:r>
          </a:p>
          <a:p>
            <a:r>
              <a:rPr lang="en-US" sz="1400" dirty="0">
                <a:solidFill>
                  <a:srgbClr val="0033CC"/>
                </a:solidFill>
              </a:rPr>
              <a:t>y = -1</a:t>
            </a:r>
          </a:p>
          <a:p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= 0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loop: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if( 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&gt;= 10) </a:t>
            </a:r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++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loop</a:t>
            </a:r>
            <a:endParaRPr lang="cs-CZ" sz="1400" dirty="0">
              <a:solidFill>
                <a:srgbClr val="0033CC"/>
              </a:solidFill>
            </a:endParaRPr>
          </a:p>
        </p:txBody>
      </p:sp>
      <p:grpSp>
        <p:nvGrpSpPr>
          <p:cNvPr id="28" name="Group 17"/>
          <p:cNvGrpSpPr/>
          <p:nvPr/>
        </p:nvGrpSpPr>
        <p:grpSpPr>
          <a:xfrm>
            <a:off x="6667500" y="4648200"/>
            <a:ext cx="2209800" cy="2057400"/>
            <a:chOff x="3352800" y="3962400"/>
            <a:chExt cx="990600" cy="10668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ular Callout 18"/>
          <p:cNvSpPr/>
          <p:nvPr/>
        </p:nvSpPr>
        <p:spPr>
          <a:xfrm>
            <a:off x="381000" y="5886450"/>
            <a:ext cx="2743200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ale: </a:t>
            </a:r>
            <a:r>
              <a:rPr lang="cs-CZ" sz="1400" b="1" dirty="0">
                <a:solidFill>
                  <a:srgbClr val="FF0000"/>
                </a:solidFill>
              </a:rPr>
              <a:t>š</a:t>
            </a:r>
            <a:r>
              <a:rPr lang="en-US" sz="1400" b="1" dirty="0" err="1">
                <a:solidFill>
                  <a:srgbClr val="FF0000"/>
                </a:solidFill>
              </a:rPr>
              <a:t>ablony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nutná definice při kompilaci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vše v headeru</a:t>
            </a:r>
            <a:endParaRPr lang="cs-CZ" sz="1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Inicializace</a:t>
            </a:r>
            <a:r>
              <a:rPr lang="en-US" dirty="0"/>
              <a:t> a reference /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4178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</a:t>
            </a:r>
            <a:r>
              <a:rPr lang="en-US" sz="1400" b="1" dirty="0">
                <a:solidFill>
                  <a:srgbClr val="00B050"/>
                </a:solidFill>
              </a:rPr>
              <a:t>: x_( 0)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980897"/>
            <a:ext cx="1752600" cy="617976"/>
          </a:xfrm>
          <a:prstGeom prst="wedgeRoundRectCallout">
            <a:avLst>
              <a:gd name="adj1" fmla="val -85246"/>
              <a:gd name="adj2" fmla="val 397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ód konstruktoru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přiřazení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3442395"/>
            <a:ext cx="1752600" cy="762000"/>
          </a:xfrm>
          <a:prstGeom prst="wedgeRoundRectCallout">
            <a:avLst>
              <a:gd name="adj1" fmla="val -98662"/>
              <a:gd name="adj2" fmla="val -384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seznam inicializátorů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895600" y="5438317"/>
            <a:ext cx="1752600" cy="609600"/>
          </a:xfrm>
          <a:prstGeom prst="wedgeRoundRectCallout">
            <a:avLst>
              <a:gd name="adj1" fmla="val -101271"/>
              <a:gd name="adj2" fmla="val -253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C++14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0" y="1066799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</a:t>
            </a:r>
            <a:r>
              <a:rPr lang="cs-CZ" sz="1400" dirty="0"/>
              <a:t> 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cs-CZ" sz="1400" b="1" dirty="0">
                <a:solidFill>
                  <a:srgbClr val="FF0000"/>
                </a:solidFill>
              </a:rPr>
              <a:t>y_ </a:t>
            </a:r>
            <a:r>
              <a:rPr lang="en-US" sz="1400" b="1" dirty="0">
                <a:solidFill>
                  <a:srgbClr val="FF0000"/>
                </a:solidFill>
              </a:rPr>
              <a:t>= y;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b="1" dirty="0">
                <a:solidFill>
                  <a:srgbClr val="FF0000"/>
                </a:solidFill>
              </a:rPr>
              <a:t>Y</a:t>
            </a:r>
            <a:r>
              <a:rPr lang="en-US" sz="1400" b="1" dirty="0">
                <a:solidFill>
                  <a:srgbClr val="FF0000"/>
                </a:solidFill>
              </a:rPr>
              <a:t>&amp;</a:t>
            </a:r>
            <a:r>
              <a:rPr lang="cs-CZ" sz="1400" b="1" dirty="0">
                <a:solidFill>
                  <a:srgbClr val="FF0000"/>
                </a:solidFill>
              </a:rPr>
              <a:t> y</a:t>
            </a:r>
            <a:r>
              <a:rPr lang="en-US" sz="1400" b="1" dirty="0">
                <a:solidFill>
                  <a:srgbClr val="FF000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2819400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x_( 0),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572001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3124200" y="1778136"/>
            <a:ext cx="2094411" cy="617976"/>
          </a:xfrm>
          <a:prstGeom prst="wedgeRoundRectCallout">
            <a:avLst>
              <a:gd name="adj1" fmla="val 69724"/>
              <a:gd name="adj2" fmla="val -659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írování referencí</a:t>
            </a:r>
          </a:p>
          <a:p>
            <a:pPr algn="ctr"/>
            <a:r>
              <a:rPr lang="cs-CZ" sz="1400" b="1" i="1" dirty="0">
                <a:solidFill>
                  <a:srgbClr val="FF0000"/>
                </a:solidFill>
              </a:rPr>
              <a:t>nelze inicializovat </a:t>
            </a:r>
            <a:r>
              <a:rPr lang="en-US" sz="1400" b="1" i="1" dirty="0">
                <a:solidFill>
                  <a:srgbClr val="FF0000"/>
                </a:solidFill>
              </a:rPr>
              <a:t>!</a:t>
            </a:r>
            <a:endParaRPr lang="cs-CZ" sz="1400" b="1" i="1" dirty="0">
              <a:solidFill>
                <a:srgbClr val="FF0000"/>
              </a:solidFill>
            </a:endParaRPr>
          </a:p>
        </p:txBody>
      </p:sp>
      <p:grpSp>
        <p:nvGrpSpPr>
          <p:cNvPr id="17" name="Group 17"/>
          <p:cNvGrpSpPr/>
          <p:nvPr/>
        </p:nvGrpSpPr>
        <p:grpSpPr>
          <a:xfrm>
            <a:off x="7657011" y="1436534"/>
            <a:ext cx="533400" cy="430484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ular Callout 19"/>
          <p:cNvSpPr/>
          <p:nvPr/>
        </p:nvSpPr>
        <p:spPr>
          <a:xfrm>
            <a:off x="3466011" y="2714968"/>
            <a:ext cx="1752600" cy="414912"/>
          </a:xfrm>
          <a:prstGeom prst="wedgeRoundRectCallout">
            <a:avLst>
              <a:gd name="adj1" fmla="val 73139"/>
              <a:gd name="adj2" fmla="val 1139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ace - OK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466011" y="4503211"/>
            <a:ext cx="1752600" cy="622591"/>
          </a:xfrm>
          <a:prstGeom prst="wedgeRoundRectCallout">
            <a:avLst>
              <a:gd name="adj1" fmla="val 69040"/>
              <a:gd name="adj2" fmla="val 123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inicializace na různých místech 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7148649" y="2090441"/>
            <a:ext cx="1752600" cy="414912"/>
          </a:xfrm>
          <a:prstGeom prst="wedgeRoundRectCallout">
            <a:avLst>
              <a:gd name="adj1" fmla="val 9412"/>
              <a:gd name="adj2" fmla="val 493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tot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éž pro const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AE9D30-557F-4094-84C5-DA64D4EDAB0F}"/>
              </a:ext>
            </a:extLst>
          </p:cNvPr>
          <p:cNvSpPr txBox="1"/>
          <p:nvPr/>
        </p:nvSpPr>
        <p:spPr>
          <a:xfrm>
            <a:off x="365760" y="6268300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„Reference ve třídě“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626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Doch</a:t>
            </a:r>
            <a:r>
              <a:rPr lang="cs-CZ" dirty="0"/>
              <a:t>á</a:t>
            </a:r>
            <a:r>
              <a:rPr lang="en-US" dirty="0" err="1"/>
              <a:t>zka</a:t>
            </a:r>
            <a:endParaRPr lang="cs-CZ" dirty="0"/>
          </a:p>
          <a:p>
            <a:pPr lvl="1"/>
            <a:r>
              <a:rPr lang="cs-CZ" dirty="0"/>
              <a:t>aktivní účast (mj. </a:t>
            </a:r>
            <a:r>
              <a:rPr lang="cs-CZ" dirty="0" err="1"/>
              <a:t>ReCodEx</a:t>
            </a:r>
            <a:r>
              <a:rPr lang="cs-CZ" dirty="0"/>
              <a:t>), znalost předchozí látky</a:t>
            </a:r>
          </a:p>
          <a:p>
            <a:pPr lvl="1"/>
            <a:r>
              <a:rPr lang="cs-CZ" dirty="0"/>
              <a:t>3 nepřítomnosti OK, déledobější domluvit předem</a:t>
            </a:r>
          </a:p>
          <a:p>
            <a:r>
              <a:rPr lang="en-US" dirty="0"/>
              <a:t>2 </a:t>
            </a:r>
            <a:r>
              <a:rPr lang="cs-CZ" dirty="0"/>
              <a:t>DÚ</a:t>
            </a:r>
          </a:p>
          <a:p>
            <a:pPr lvl="1"/>
            <a:r>
              <a:rPr lang="cs-CZ" dirty="0"/>
              <a:t>uprostřed semestru jedna </a:t>
            </a:r>
            <a:r>
              <a:rPr lang="en-US" dirty="0"/>
              <a:t>men</a:t>
            </a:r>
            <a:r>
              <a:rPr lang="cs-CZ" dirty="0"/>
              <a:t>ší </a:t>
            </a:r>
            <a:r>
              <a:rPr lang="cs-CZ" dirty="0">
                <a:solidFill>
                  <a:srgbClr val="0000FF"/>
                </a:solidFill>
              </a:rPr>
              <a:t>(15b) </a:t>
            </a:r>
            <a:r>
              <a:rPr lang="cs-CZ" dirty="0"/>
              <a:t>a jedna větší </a:t>
            </a:r>
            <a:r>
              <a:rPr lang="cs-CZ" dirty="0">
                <a:solidFill>
                  <a:srgbClr val="0000FF"/>
                </a:solidFill>
              </a:rPr>
              <a:t>(25b) </a:t>
            </a:r>
            <a:r>
              <a:rPr lang="cs-CZ" dirty="0"/>
              <a:t>domácí úloha</a:t>
            </a:r>
          </a:p>
          <a:p>
            <a:pPr lvl="1"/>
            <a:r>
              <a:rPr lang="cs-CZ" dirty="0"/>
              <a:t>hodnocení se započítává do zkoušky</a:t>
            </a:r>
          </a:p>
          <a:p>
            <a:r>
              <a:rPr lang="cs-CZ" dirty="0"/>
              <a:t>Zápočtový program</a:t>
            </a:r>
          </a:p>
          <a:p>
            <a:pPr lvl="1"/>
            <a:r>
              <a:rPr lang="cs-CZ" dirty="0"/>
              <a:t>do </a:t>
            </a:r>
            <a:r>
              <a:rPr lang="en-US" dirty="0"/>
              <a:t>20</a:t>
            </a:r>
            <a:r>
              <a:rPr lang="cs-CZ" dirty="0"/>
              <a:t>.11. schválené zadání</a:t>
            </a:r>
          </a:p>
          <a:p>
            <a:pPr lvl="1"/>
            <a:r>
              <a:rPr lang="cs-CZ" dirty="0"/>
              <a:t>do </a:t>
            </a:r>
            <a:r>
              <a:rPr lang="en-US" dirty="0"/>
              <a:t>30</a:t>
            </a:r>
            <a:r>
              <a:rPr lang="cs-CZ" dirty="0"/>
              <a:t>.4. první pokus o odevzdání </a:t>
            </a:r>
            <a:r>
              <a:rPr lang="cs-CZ" b="1" dirty="0"/>
              <a:t>hotové </a:t>
            </a:r>
            <a:r>
              <a:rPr lang="cs-CZ" dirty="0"/>
              <a:t>verze</a:t>
            </a:r>
          </a:p>
          <a:p>
            <a:pPr lvl="1"/>
            <a:r>
              <a:rPr lang="cs-CZ" dirty="0"/>
              <a:t>do konce </a:t>
            </a:r>
            <a:r>
              <a:rPr lang="cs-CZ" b="1" dirty="0"/>
              <a:t>výuky</a:t>
            </a:r>
            <a:r>
              <a:rPr lang="cs-CZ" dirty="0"/>
              <a:t> v LS komplet hotovo vč. doc</a:t>
            </a:r>
          </a:p>
          <a:p>
            <a:r>
              <a:rPr lang="cs-CZ" dirty="0"/>
              <a:t>Zkouškový test</a:t>
            </a:r>
          </a:p>
          <a:p>
            <a:pPr lvl="1"/>
            <a:r>
              <a:rPr lang="cs-CZ" dirty="0"/>
              <a:t>během zimního zkouškového období v labu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(60b)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3 termíny (poslední termín během LS)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Povinnosti</a:t>
            </a:r>
            <a:r>
              <a:rPr lang="cs-CZ" dirty="0"/>
              <a:t> k získání zápočtu</a:t>
            </a:r>
            <a:r>
              <a:rPr lang="en-US" dirty="0"/>
              <a:t> a </a:t>
            </a:r>
            <a:r>
              <a:rPr lang="en-US" dirty="0" err="1"/>
              <a:t>zkou</a:t>
            </a:r>
            <a:r>
              <a:rPr lang="cs-CZ" dirty="0"/>
              <a:t>šky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 cvičení:</a:t>
            </a:r>
            <a:br>
              <a:rPr lang="cs-CZ" dirty="0"/>
            </a:br>
            <a:r>
              <a:rPr lang="cs-CZ" dirty="0"/>
              <a:t>Kontejnery, </a:t>
            </a:r>
            <a:r>
              <a:rPr lang="cs-CZ" dirty="0" err="1"/>
              <a:t>iterátory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2. 11. 2018</a:t>
            </a:r>
          </a:p>
        </p:txBody>
      </p:sp>
    </p:spTree>
    <p:extLst>
      <p:ext uri="{BB962C8B-B14F-4D97-AF65-F5344CB8AC3E}">
        <p14:creationId xmlns:p14="http://schemas.microsoft.com/office/powerpoint/2010/main" val="3810073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 kódu pomocí OOP principů pomáhá přehlednosti</a:t>
            </a:r>
          </a:p>
          <a:p>
            <a:endParaRPr lang="cs-CZ" dirty="0"/>
          </a:p>
          <a:p>
            <a:r>
              <a:rPr lang="cs-CZ" dirty="0"/>
              <a:t>To ale </a:t>
            </a:r>
            <a:r>
              <a:rPr lang="cs-CZ" b="1" dirty="0"/>
              <a:t>neplatí</a:t>
            </a:r>
            <a:r>
              <a:rPr lang="cs-CZ" dirty="0"/>
              <a:t>, pokud kvůli tomu neúměrně bobtná kód</a:t>
            </a:r>
          </a:p>
          <a:p>
            <a:endParaRPr lang="cs-CZ" dirty="0"/>
          </a:p>
          <a:p>
            <a:r>
              <a:rPr lang="cs-CZ" dirty="0"/>
              <a:t>Často se vyplatí napsat si jen pár pomocných funkcí a psát kód stručně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115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err="1"/>
              <a:t>Sekven</a:t>
            </a:r>
            <a:r>
              <a:rPr lang="cs-CZ" sz="3200" dirty="0"/>
              <a:t>ční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cs-CZ" sz="2000" b="1" dirty="0"/>
              <a:t>vector</a:t>
            </a:r>
            <a:r>
              <a:rPr lang="cs-CZ" sz="2000" dirty="0"/>
              <a:t> - pole prvků s přidáváním zprava</a:t>
            </a:r>
            <a:endParaRPr lang="en-US" sz="2000" dirty="0"/>
          </a:p>
          <a:p>
            <a:pPr lvl="1"/>
            <a:r>
              <a:rPr lang="cs-CZ" sz="1600" dirty="0"/>
              <a:t>celočíselně indexováno, </a:t>
            </a:r>
            <a:r>
              <a:rPr lang="en-US" sz="1600" dirty="0"/>
              <a:t>v</a:t>
            </a:r>
            <a:r>
              <a:rPr lang="cs-CZ" sz="1600" dirty="0"/>
              <a:t>ždy od 0</a:t>
            </a:r>
          </a:p>
          <a:p>
            <a:pPr lvl="1"/>
            <a:r>
              <a:rPr lang="en-US" sz="1600" dirty="0"/>
              <a:t>v</a:t>
            </a:r>
            <a:r>
              <a:rPr lang="cs-CZ" sz="1600" dirty="0"/>
              <a:t>š</a:t>
            </a:r>
            <a:r>
              <a:rPr lang="en-US" sz="1600" dirty="0" err="1"/>
              <a:t>echny</a:t>
            </a:r>
            <a:r>
              <a:rPr lang="en-US" sz="1600" dirty="0"/>
              <a:t> </a:t>
            </a:r>
            <a:r>
              <a:rPr lang="en-US" sz="1600" dirty="0" err="1"/>
              <a:t>prvky</a:t>
            </a:r>
            <a:r>
              <a:rPr lang="en-US" sz="1600" dirty="0"/>
              <a:t> </a:t>
            </a:r>
            <a:r>
              <a:rPr lang="cs-CZ" sz="1600" dirty="0"/>
              <a:t>umístěny v paměti </a:t>
            </a:r>
            <a:r>
              <a:rPr lang="cs-CZ" sz="1600" b="1" dirty="0"/>
              <a:t>souvisle</a:t>
            </a:r>
            <a:r>
              <a:rPr lang="cs-CZ" sz="1600" dirty="0"/>
              <a:t> za sebou</a:t>
            </a:r>
            <a:endParaRPr lang="en-US" sz="1600" dirty="0"/>
          </a:p>
          <a:p>
            <a:pPr lvl="1"/>
            <a:r>
              <a:rPr lang="cs-CZ" sz="1600" dirty="0"/>
              <a:t>při přidání možná změna lokace, </a:t>
            </a:r>
            <a:r>
              <a:rPr lang="cs-CZ" sz="1600" b="1" dirty="0">
                <a:solidFill>
                  <a:srgbClr val="FF0000"/>
                </a:solidFill>
              </a:rPr>
              <a:t>neplatnost iterátorů</a:t>
            </a:r>
            <a:r>
              <a:rPr lang="en-US" sz="1600" b="1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cs-CZ" sz="1600" dirty="0"/>
              <a:t>odvozené: queue, stack</a:t>
            </a:r>
          </a:p>
          <a:p>
            <a:pPr eaLnBrk="1" hangingPunct="1"/>
            <a:r>
              <a:rPr lang="cs-CZ" sz="2000" b="1" dirty="0"/>
              <a:t>deque</a:t>
            </a:r>
            <a:r>
              <a:rPr lang="cs-CZ" sz="2000" dirty="0"/>
              <a:t> </a:t>
            </a:r>
            <a:r>
              <a:rPr lang="en-US" sz="2000" dirty="0"/>
              <a:t>[</a:t>
            </a:r>
            <a:r>
              <a:rPr lang="en-US" sz="2000" dirty="0" err="1"/>
              <a:t>dek</a:t>
            </a:r>
            <a:r>
              <a:rPr lang="en-US" sz="2000" dirty="0"/>
              <a:t>] - </a:t>
            </a:r>
            <a:r>
              <a:rPr lang="cs-CZ" sz="2000" dirty="0"/>
              <a:t>fronta s přidáváním a odebíráním z obou stran</a:t>
            </a:r>
          </a:p>
          <a:p>
            <a:pPr lvl="1"/>
            <a:r>
              <a:rPr lang="en-US" sz="1600" dirty="0"/>
              <a:t>double-ended queue</a:t>
            </a:r>
          </a:p>
          <a:p>
            <a:pPr lvl="1"/>
            <a:r>
              <a:rPr lang="cs-CZ" sz="1600" dirty="0"/>
              <a:t>prvky nemusí být umístěny v paměti souvisle</a:t>
            </a:r>
          </a:p>
          <a:p>
            <a:pPr lvl="1"/>
            <a:r>
              <a:rPr lang="cs-CZ" sz="1600" dirty="0"/>
              <a:t>lze přidávat i doleva</a:t>
            </a:r>
          </a:p>
          <a:p>
            <a:r>
              <a:rPr lang="cs-CZ" sz="2000" b="1" dirty="0"/>
              <a:t>list</a:t>
            </a:r>
            <a:r>
              <a:rPr lang="cs-CZ" sz="2000" dirty="0"/>
              <a:t> - obousměrně vázaný seznam</a:t>
            </a:r>
          </a:p>
          <a:p>
            <a:pPr lvl="1"/>
            <a:r>
              <a:rPr lang="cs-CZ" sz="1600" dirty="0"/>
              <a:t>vždy zachovává umístění prvků</a:t>
            </a:r>
          </a:p>
          <a:p>
            <a:pPr lvl="1"/>
            <a:r>
              <a:rPr lang="cs-CZ" sz="1600" dirty="0"/>
              <a:t>nepodporuje přímou indexaci</a:t>
            </a:r>
          </a:p>
          <a:p>
            <a:r>
              <a:rPr lang="en-US" sz="2000" b="1" dirty="0"/>
              <a:t>forward_</a:t>
            </a:r>
            <a:r>
              <a:rPr lang="cs-CZ" sz="2000" b="1" dirty="0"/>
              <a:t>list</a:t>
            </a:r>
            <a:r>
              <a:rPr lang="cs-CZ" sz="2000" dirty="0"/>
              <a:t> - </a:t>
            </a:r>
            <a:r>
              <a:rPr lang="en-US" sz="2000" dirty="0" err="1"/>
              <a:t>jednosm</a:t>
            </a:r>
            <a:r>
              <a:rPr lang="cs-CZ" sz="2000" dirty="0"/>
              <a:t>ěrně vázaný seznam</a:t>
            </a:r>
          </a:p>
          <a:p>
            <a:pPr eaLnBrk="1" hangingPunct="1"/>
            <a:r>
              <a:rPr lang="cs-CZ" sz="2000" b="1" dirty="0"/>
              <a:t>basic_string</a:t>
            </a:r>
            <a:r>
              <a:rPr lang="cs-CZ" sz="2000" dirty="0"/>
              <a:t> - posloupnost ukončená terminátorem</a:t>
            </a:r>
            <a:endParaRPr lang="en-US" sz="2000" dirty="0"/>
          </a:p>
          <a:p>
            <a:pPr lvl="1"/>
            <a:r>
              <a:rPr lang="en-US" sz="1600" dirty="0"/>
              <a:t>string, </a:t>
            </a:r>
            <a:r>
              <a:rPr lang="en-US" sz="1600" dirty="0" err="1"/>
              <a:t>wstring</a:t>
            </a:r>
            <a:endParaRPr lang="en-US" sz="1600" dirty="0"/>
          </a:p>
          <a:p>
            <a:r>
              <a:rPr lang="en-US" sz="2000" b="1" dirty="0"/>
              <a:t>array</a:t>
            </a:r>
            <a:r>
              <a:rPr lang="en-US" sz="2000" dirty="0"/>
              <a:t> - pole </a:t>
            </a:r>
            <a:r>
              <a:rPr lang="en-US" sz="2000" dirty="0" err="1"/>
              <a:t>pevn</a:t>
            </a:r>
            <a:r>
              <a:rPr lang="cs-CZ" sz="2000" dirty="0"/>
              <a:t>é velikosti</a:t>
            </a:r>
          </a:p>
          <a:p>
            <a:endParaRPr lang="cs-CZ" sz="2000" dirty="0"/>
          </a:p>
          <a:p>
            <a:pPr eaLnBrk="1" hangingPunct="1"/>
            <a:endParaRPr lang="en-US" sz="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705600" y="2905125"/>
            <a:ext cx="2209800" cy="552450"/>
          </a:xfrm>
          <a:prstGeom prst="wedgeRoundRectCallout">
            <a:avLst>
              <a:gd name="adj1" fmla="val -49700"/>
              <a:gd name="adj2" fmla="val 27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ú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] ≈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deque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ue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odebrat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z 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fronty</a:t>
            </a:r>
            <a:endParaRPr lang="cs-CZ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114300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vector&lt;</a:t>
            </a:r>
            <a:r>
              <a:rPr lang="en-US" sz="1400" dirty="0" err="1"/>
              <a:t>int</a:t>
            </a:r>
            <a:r>
              <a:rPr lang="en-US" sz="1400" dirty="0"/>
              <a:t>&gt; vi;</a:t>
            </a:r>
          </a:p>
          <a:p>
            <a:r>
              <a:rPr lang="en-US" sz="1400" dirty="0"/>
              <a:t>list&lt;string&gt; </a:t>
            </a:r>
            <a:r>
              <a:rPr lang="en-US" sz="1400" dirty="0" err="1"/>
              <a:t>ls</a:t>
            </a:r>
            <a:r>
              <a:rPr lang="en-US" sz="1400" dirty="0"/>
              <a:t>;</a:t>
            </a:r>
          </a:p>
          <a:p>
            <a:r>
              <a:rPr lang="en-US" sz="1400" dirty="0"/>
              <a:t>array&lt;</a:t>
            </a:r>
            <a:r>
              <a:rPr lang="en-US" sz="1400" dirty="0" err="1"/>
              <a:t>MyClass</a:t>
            </a:r>
            <a:r>
              <a:rPr lang="en-US" sz="1400" dirty="0"/>
              <a:t>, 8&gt; am;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378" y="46482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56388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705600" y="5555298"/>
            <a:ext cx="2209800" cy="838200"/>
          </a:xfrm>
          <a:prstGeom prst="wedgeRoundRectCallout">
            <a:avLst>
              <a:gd name="adj1" fmla="val 49830"/>
              <a:gd name="adj2" fmla="val -843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kontejnery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obsahuj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br>
              <a:rPr lang="en-US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vždy hodnoty</a:t>
            </a:r>
          </a:p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vložení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naryTre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800"/>
            <a:ext cx="251929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A</a:t>
            </a:r>
            <a:r>
              <a:rPr lang="cs-CZ" sz="3200" dirty="0"/>
              <a:t>sociativní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en-US" sz="2000" b="1" dirty="0"/>
              <a:t>set</a:t>
            </a:r>
            <a:r>
              <a:rPr lang="cs-CZ" sz="2000" b="1" dirty="0"/>
              <a:t>říděné</a:t>
            </a:r>
          </a:p>
          <a:p>
            <a:pPr lvl="1"/>
            <a:r>
              <a:rPr lang="cs-CZ" sz="1600" dirty="0"/>
              <a:t>setříděné podle operátoru </a:t>
            </a:r>
            <a:r>
              <a:rPr lang="en-US" sz="1600" b="1" dirty="0"/>
              <a:t>&lt;</a:t>
            </a:r>
          </a:p>
          <a:p>
            <a:pPr lvl="2"/>
            <a:r>
              <a:rPr lang="en-US" sz="1400" dirty="0"/>
              <a:t>pro </a:t>
            </a:r>
            <a:r>
              <a:rPr lang="en-US" sz="1400" dirty="0" err="1"/>
              <a:t>neprimitivn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typy</a:t>
            </a:r>
            <a:r>
              <a:rPr lang="en-US" sz="1400" dirty="0"/>
              <a:t> </a:t>
            </a:r>
            <a:r>
              <a:rPr lang="cs-CZ" sz="1400" dirty="0"/>
              <a:t>(třídy) nadefinovat operator</a:t>
            </a:r>
            <a:r>
              <a:rPr lang="en-US" sz="1400" dirty="0"/>
              <a:t>&lt;</a:t>
            </a:r>
          </a:p>
          <a:p>
            <a:pPr lvl="1"/>
            <a:r>
              <a:rPr lang="cs-CZ" sz="1600" b="1" dirty="0"/>
              <a:t>set</a:t>
            </a:r>
            <a:r>
              <a:rPr lang="cs-CZ" sz="1600" dirty="0"/>
              <a:t>&lt;T&gt; - množina</a:t>
            </a:r>
          </a:p>
          <a:p>
            <a:pPr lvl="1"/>
            <a:r>
              <a:rPr lang="cs-CZ" sz="1600" b="1" dirty="0"/>
              <a:t>multiset</a:t>
            </a:r>
            <a:r>
              <a:rPr lang="cs-CZ" sz="1600" dirty="0"/>
              <a:t>&lt;T&gt; - množina s opakováním</a:t>
            </a:r>
          </a:p>
          <a:p>
            <a:pPr lvl="1"/>
            <a:r>
              <a:rPr lang="cs-CZ" sz="1600" b="1" dirty="0"/>
              <a:t>map</a:t>
            </a:r>
            <a:r>
              <a:rPr lang="cs-CZ" sz="1600" dirty="0"/>
              <a:t>&lt;K,T&gt; - asociativní pole</a:t>
            </a:r>
            <a:r>
              <a:rPr lang="en-US" sz="1600" dirty="0"/>
              <a:t> -</a:t>
            </a:r>
            <a:r>
              <a:rPr lang="cs-CZ" sz="1600" dirty="0"/>
              <a:t> parciální zobrazení K -&gt; T</a:t>
            </a:r>
          </a:p>
          <a:p>
            <a:pPr lvl="1"/>
            <a:r>
              <a:rPr lang="cs-CZ" sz="1600" b="1" dirty="0"/>
              <a:t>multimap</a:t>
            </a:r>
            <a:r>
              <a:rPr lang="cs-CZ" sz="1600" dirty="0"/>
              <a:t>&lt;K,T&gt; - relace s rychlým vyhledáváním podle klíče K</a:t>
            </a:r>
            <a:endParaRPr lang="en-US" sz="1600" dirty="0"/>
          </a:p>
          <a:p>
            <a:pPr lvl="1"/>
            <a:r>
              <a:rPr lang="cs-CZ" sz="1600" dirty="0"/>
              <a:t>pair&lt;A,B&gt; - pomocná šablona </a:t>
            </a:r>
            <a:r>
              <a:rPr lang="en-US" sz="1600" dirty="0"/>
              <a:t>- </a:t>
            </a:r>
            <a:r>
              <a:rPr lang="cs-CZ" sz="1600" dirty="0"/>
              <a:t>uspořádané dvojice</a:t>
            </a:r>
            <a:endParaRPr lang="en-US" sz="1600" dirty="0"/>
          </a:p>
          <a:p>
            <a:pPr lvl="2"/>
            <a:r>
              <a:rPr lang="en-US" sz="1400" dirty="0"/>
              <a:t>polo</a:t>
            </a:r>
            <a:r>
              <a:rPr lang="cs-CZ" sz="1400" dirty="0"/>
              <a:t>žky first, second</a:t>
            </a:r>
          </a:p>
          <a:p>
            <a:pPr lvl="2"/>
            <a:r>
              <a:rPr lang="cs-CZ" sz="1400" dirty="0"/>
              <a:t>šablona funkce make</a:t>
            </a:r>
            <a:r>
              <a:rPr lang="en-US" sz="1400" dirty="0"/>
              <a:t>_pair( </a:t>
            </a:r>
            <a:r>
              <a:rPr lang="en-US" sz="1400" dirty="0" err="1"/>
              <a:t>f,s</a:t>
            </a:r>
            <a:r>
              <a:rPr lang="en-US" sz="1400" dirty="0"/>
              <a:t>)</a:t>
            </a:r>
          </a:p>
          <a:p>
            <a:pPr lvl="5"/>
            <a:endParaRPr lang="en-US" sz="1100" b="1" dirty="0"/>
          </a:p>
          <a:p>
            <a:r>
              <a:rPr lang="cs-CZ" sz="2000" b="1" dirty="0"/>
              <a:t>nesetříděné</a:t>
            </a:r>
          </a:p>
          <a:p>
            <a:pPr lvl="1"/>
            <a:r>
              <a:rPr lang="en-US" sz="1600" b="1" dirty="0" err="1"/>
              <a:t>unordered_set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s</a:t>
            </a:r>
            <a:r>
              <a:rPr lang="cs-CZ" sz="1600" b="1" dirty="0"/>
              <a:t>et</a:t>
            </a:r>
            <a:r>
              <a:rPr lang="en-US" sz="1600" b="1" dirty="0"/>
              <a:t>/m</a:t>
            </a:r>
            <a:r>
              <a:rPr lang="cs-CZ" sz="1600" b="1" dirty="0"/>
              <a:t>ap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m</a:t>
            </a:r>
            <a:r>
              <a:rPr lang="cs-CZ" sz="1600" b="1" dirty="0"/>
              <a:t>ap</a:t>
            </a:r>
            <a:r>
              <a:rPr lang="en-US" sz="1600" b="1" dirty="0"/>
              <a:t> </a:t>
            </a:r>
            <a:endParaRPr lang="cs-CZ" sz="1600" b="1" dirty="0"/>
          </a:p>
          <a:p>
            <a:pPr lvl="1"/>
            <a:r>
              <a:rPr lang="en-US" sz="1600" dirty="0"/>
              <a:t>hash table - ne</a:t>
            </a:r>
            <a:r>
              <a:rPr lang="cs-CZ" sz="1600" dirty="0"/>
              <a:t>setříděné, vyhledávání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cs-CZ" sz="1600" dirty="0"/>
              <a:t>na </a:t>
            </a:r>
            <a:r>
              <a:rPr lang="en-US" sz="1600" b="1" dirty="0"/>
              <a:t>==</a:t>
            </a:r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neprimitivn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en-US" sz="1600" dirty="0" err="1"/>
              <a:t>typy</a:t>
            </a:r>
            <a:r>
              <a:rPr lang="en-US" sz="1600" dirty="0"/>
              <a:t> </a:t>
            </a:r>
            <a:r>
              <a:rPr lang="cs-CZ" sz="1600" dirty="0"/>
              <a:t>(třídy) nadefinovat</a:t>
            </a:r>
            <a:endParaRPr lang="en-US" sz="1600" dirty="0"/>
          </a:p>
          <a:p>
            <a:pPr lvl="2"/>
            <a:r>
              <a:rPr lang="en-US" sz="1400" dirty="0" err="1"/>
              <a:t>porovn</a:t>
            </a:r>
            <a:r>
              <a:rPr lang="cs-CZ" sz="1400" dirty="0"/>
              <a:t>ání: bool </a:t>
            </a:r>
            <a:r>
              <a:rPr lang="cs-CZ" sz="1400" b="1" dirty="0"/>
              <a:t>operator</a:t>
            </a:r>
            <a:r>
              <a:rPr lang="en-US" sz="1400" b="1" dirty="0"/>
              <a:t>==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X&amp;)</a:t>
            </a:r>
          </a:p>
          <a:p>
            <a:pPr lvl="2"/>
            <a:r>
              <a:rPr lang="en-US" sz="1400" dirty="0" err="1"/>
              <a:t>hashovac</a:t>
            </a:r>
            <a:r>
              <a:rPr lang="cs-CZ" sz="1400" dirty="0"/>
              <a:t>í funkci</a:t>
            </a:r>
            <a:r>
              <a:rPr lang="en-US" sz="1400" dirty="0"/>
              <a:t>: </a:t>
            </a:r>
            <a:r>
              <a:rPr lang="cs-CZ" sz="1400" dirty="0"/>
              <a:t>size</a:t>
            </a:r>
            <a:r>
              <a:rPr lang="en-US" sz="1400" dirty="0"/>
              <a:t>_t </a:t>
            </a:r>
            <a:r>
              <a:rPr lang="en-US" sz="1400" b="1" dirty="0"/>
              <a:t>hash</a:t>
            </a:r>
            <a:r>
              <a:rPr lang="en-US" sz="1400" dirty="0"/>
              <a:t>&lt;X&gt;( </a:t>
            </a:r>
            <a:r>
              <a:rPr lang="cs-CZ" sz="1400" dirty="0"/>
              <a:t>const X &amp;</a:t>
            </a:r>
            <a:r>
              <a:rPr lang="en-US" sz="1400" dirty="0"/>
              <a:t>)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62600" y="4191000"/>
            <a:ext cx="914400" cy="381000"/>
          </a:xfrm>
          <a:prstGeom prst="wedgeRoundRectCallout">
            <a:avLst>
              <a:gd name="adj1" fmla="val -50160"/>
              <a:gd name="adj2" fmla="val 282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11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people.cs.uchicago.edu/~amr/122/labs/images/HashT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962400"/>
            <a:ext cx="1814792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6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Struktura kontejnerů</a:t>
            </a: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599" y="990600"/>
            <a:ext cx="6934200" cy="3010170"/>
          </a:xfrm>
          <a:solidFill>
            <a:srgbClr val="FFFFCC">
              <a:alpha val="50195"/>
            </a:srgbClr>
          </a:solidFill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19425" y="569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4525168"/>
            <a:ext cx="6149961" cy="1541463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7229475" y="5295899"/>
            <a:ext cx="1524000" cy="533400"/>
          </a:xfrm>
          <a:prstGeom prst="wedgeRoundRectCallout">
            <a:avLst>
              <a:gd name="adj1" fmla="val -74049"/>
              <a:gd name="adj2" fmla="val 246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polo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otevřený interval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/>
              <a:t>Iter</a:t>
            </a:r>
            <a:r>
              <a:rPr lang="cs-CZ" sz="2800" dirty="0"/>
              <a:t>átory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b="1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sz="1600" dirty="0"/>
              <a:t>objekt reprezentující odkazy na prvky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procházení kontejneru</a:t>
            </a:r>
          </a:p>
          <a:p>
            <a:pPr>
              <a:lnSpc>
                <a:spcPct val="90000"/>
              </a:lnSpc>
            </a:pPr>
            <a:endParaRPr lang="cs-CZ" sz="2000" i="1" dirty="0"/>
          </a:p>
          <a:p>
            <a:pPr>
              <a:lnSpc>
                <a:spcPct val="90000"/>
              </a:lnSpc>
            </a:pPr>
            <a:r>
              <a:rPr lang="cs-CZ" sz="2000" dirty="0"/>
              <a:t>Deklarace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&lt;T&gt;::iterator	</a:t>
            </a:r>
            <a:r>
              <a:rPr lang="en-US" sz="1600" dirty="0" err="1"/>
              <a:t>iter</a:t>
            </a:r>
            <a:r>
              <a:rPr lang="cs-CZ" sz="1600" dirty="0"/>
              <a:t>átor příslušného kontejneru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</a:t>
            </a:r>
            <a:r>
              <a:rPr lang="cs-CZ" sz="1600" dirty="0"/>
              <a:t>const</a:t>
            </a:r>
            <a:r>
              <a:rPr lang="en-US" sz="1600" dirty="0"/>
              <a:t>_iterator	</a:t>
            </a:r>
            <a:r>
              <a:rPr lang="en-US" sz="1600" dirty="0" err="1"/>
              <a:t>konstantn</a:t>
            </a:r>
            <a:r>
              <a:rPr lang="cs-CZ" sz="1600" dirty="0"/>
              <a:t>í </a:t>
            </a:r>
            <a:r>
              <a:rPr lang="en-US" sz="1600" dirty="0" err="1"/>
              <a:t>iter</a:t>
            </a:r>
            <a:r>
              <a:rPr lang="cs-CZ" sz="1600" dirty="0"/>
              <a:t>átor - </a:t>
            </a:r>
            <a:r>
              <a:rPr lang="cs-CZ" sz="1600" b="1" dirty="0"/>
              <a:t>používejte</a:t>
            </a:r>
            <a:r>
              <a:rPr lang="en-US" sz="1600" b="1" dirty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Vytvoření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k.</a:t>
            </a:r>
            <a:r>
              <a:rPr lang="en-US" sz="1600" dirty="0"/>
              <a:t>begin(), </a:t>
            </a:r>
            <a:r>
              <a:rPr lang="cs-CZ" sz="1600" dirty="0"/>
              <a:t>k.</a:t>
            </a:r>
            <a:r>
              <a:rPr lang="en-US" sz="1600" dirty="0"/>
              <a:t>end()	</a:t>
            </a:r>
            <a:r>
              <a:rPr lang="cs-CZ" sz="1600" dirty="0"/>
              <a:t>	iterátor na začátek </a:t>
            </a:r>
            <a:r>
              <a:rPr lang="en-US" sz="1600" dirty="0"/>
              <a:t>/</a:t>
            </a:r>
            <a:r>
              <a:rPr lang="cs-CZ" sz="1600" dirty="0"/>
              <a:t> </a:t>
            </a:r>
            <a:r>
              <a:rPr lang="cs-CZ" sz="1600" b="1" dirty="0"/>
              <a:t>za</a:t>
            </a:r>
            <a:r>
              <a:rPr lang="en-US" sz="1600" dirty="0"/>
              <a:t>(!) </a:t>
            </a:r>
            <a:r>
              <a:rPr lang="en-US" sz="1600" dirty="0" err="1"/>
              <a:t>konec</a:t>
            </a:r>
            <a:r>
              <a:rPr lang="en-US" sz="1600" dirty="0"/>
              <a:t> </a:t>
            </a:r>
            <a:r>
              <a:rPr lang="en-US" sz="1600" dirty="0" err="1"/>
              <a:t>kontejneru</a:t>
            </a: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*</a:t>
            </a:r>
            <a:r>
              <a:rPr lang="cs-CZ" sz="1600" i="1" dirty="0"/>
              <a:t>it</a:t>
            </a:r>
            <a:r>
              <a:rPr lang="cs-CZ" sz="1600" dirty="0"/>
              <a:t>, </a:t>
            </a:r>
            <a:r>
              <a:rPr lang="en-US" sz="1600" dirty="0"/>
              <a:t> </a:t>
            </a:r>
            <a:r>
              <a:rPr lang="cs-CZ" sz="1600" i="1" dirty="0"/>
              <a:t>it</a:t>
            </a:r>
            <a:r>
              <a:rPr lang="en-US" sz="1600" dirty="0"/>
              <a:t>-&gt;</a:t>
            </a:r>
            <a:r>
              <a:rPr lang="cs-CZ" sz="1600" dirty="0"/>
              <a:t>x		</a:t>
            </a:r>
            <a:r>
              <a:rPr lang="en-US" sz="1600" dirty="0"/>
              <a:t>	p</a:t>
            </a:r>
            <a:r>
              <a:rPr lang="cs-CZ" sz="1600" dirty="0"/>
              <a:t>řístup k prvku</a:t>
            </a:r>
            <a:r>
              <a:rPr lang="en-US" sz="1600" dirty="0"/>
              <a:t>/polo</a:t>
            </a:r>
            <a:r>
              <a:rPr lang="cs-CZ" sz="1600" dirty="0"/>
              <a:t>žce přes iterátor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++</a:t>
            </a:r>
            <a:r>
              <a:rPr lang="cs-CZ" sz="1600" i="1" dirty="0"/>
              <a:t>it</a:t>
            </a:r>
            <a:r>
              <a:rPr lang="cs-CZ" sz="1600" dirty="0"/>
              <a:t> 			posun na následující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+</a:t>
            </a:r>
            <a:r>
              <a:rPr lang="en-US" sz="1600" dirty="0"/>
              <a:t>(</a:t>
            </a:r>
            <a:r>
              <a:rPr lang="en-US" sz="1600" i="1" dirty="0" err="1"/>
              <a:t>int</a:t>
            </a:r>
            <a:r>
              <a:rPr lang="en-US" sz="1600" dirty="0"/>
              <a:t>) </a:t>
            </a:r>
            <a:r>
              <a:rPr lang="cs-CZ" sz="1600" dirty="0"/>
              <a:t>  </a:t>
            </a:r>
            <a:r>
              <a:rPr lang="en-US" sz="1600" dirty="0"/>
              <a:t>-(</a:t>
            </a:r>
            <a:r>
              <a:rPr lang="en-US" sz="1600" i="1" dirty="0" err="1"/>
              <a:t>int</a:t>
            </a:r>
            <a:r>
              <a:rPr lang="en-US" sz="1600" dirty="0"/>
              <a:t>)</a:t>
            </a:r>
            <a:r>
              <a:rPr lang="cs-CZ" sz="1600" dirty="0"/>
              <a:t>	</a:t>
            </a:r>
            <a:r>
              <a:rPr lang="en-US" sz="1600" dirty="0"/>
              <a:t>	</a:t>
            </a:r>
            <a:r>
              <a:rPr lang="en-US" sz="1600" dirty="0" err="1"/>
              <a:t>posun</a:t>
            </a:r>
            <a:r>
              <a:rPr lang="en-US" sz="1600" dirty="0"/>
              <a:t> </a:t>
            </a:r>
            <a:r>
              <a:rPr lang="en-US" sz="1600" dirty="0" err="1"/>
              <a:t>iter</a:t>
            </a:r>
            <a:r>
              <a:rPr lang="cs-CZ" sz="1600" dirty="0"/>
              <a:t>á</a:t>
            </a:r>
            <a:r>
              <a:rPr lang="en-US" sz="1600" dirty="0" err="1"/>
              <a:t>toru</a:t>
            </a: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389945"/>
            <a:ext cx="4191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38200" y="5415417"/>
            <a:ext cx="2114550" cy="913599"/>
          </a:xfrm>
          <a:prstGeom prst="wedgeRoundRectCallout">
            <a:avLst>
              <a:gd name="adj1" fmla="val -48824"/>
              <a:gd name="adj2" fmla="val -118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vector::iterator</a:t>
            </a:r>
          </a:p>
          <a:p>
            <a:pPr algn="ctr"/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≠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vector::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const_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iterator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1905000"/>
            <a:ext cx="2209800" cy="457200"/>
          </a:xfrm>
          <a:prstGeom prst="wedgeRoundRectCallout">
            <a:avLst>
              <a:gd name="adj1" fmla="val -120411"/>
              <a:gd name="adj2" fmla="val 9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átor vždy typovaný</a:t>
            </a:r>
          </a:p>
        </p:txBody>
      </p:sp>
    </p:spTree>
    <p:extLst>
      <p:ext uri="{BB962C8B-B14F-4D97-AF65-F5344CB8AC3E}">
        <p14:creationId xmlns:p14="http://schemas.microsoft.com/office/powerpoint/2010/main" val="973243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Z</a:t>
            </a:r>
            <a:r>
              <a:rPr lang="cs-CZ" sz="2800" dirty="0"/>
              <a:t>ákladní metody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jednotné rozhraní nezávislé na typu kontejneru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ALE:</a:t>
            </a:r>
            <a:r>
              <a:rPr lang="cs-CZ" sz="1800" dirty="0"/>
              <a:t> ne všechny kontejnery podporují vše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lnSpc>
                <a:spcPct val="90000"/>
              </a:lnSpc>
            </a:pPr>
            <a:endParaRPr lang="cs-CZ" sz="10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push_back</a:t>
            </a:r>
            <a:r>
              <a:rPr lang="en-US" sz="1800" dirty="0"/>
              <a:t>(T)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push_front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(T)</a:t>
            </a:r>
            <a:r>
              <a:rPr lang="cs-CZ" sz="1800" dirty="0"/>
              <a:t>	</a:t>
            </a:r>
            <a:r>
              <a:rPr lang="en-US" sz="1800" dirty="0"/>
              <a:t>p</a:t>
            </a:r>
            <a:r>
              <a:rPr lang="cs-CZ" sz="1800" dirty="0"/>
              <a:t>řidání prvku na konec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čátek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p</a:t>
            </a:r>
            <a:r>
              <a:rPr lang="cs-CZ" sz="1800" dirty="0"/>
              <a:t>op</a:t>
            </a:r>
            <a:r>
              <a:rPr lang="en-US" sz="1800" dirty="0"/>
              <a:t>_front(), p</a:t>
            </a:r>
            <a:r>
              <a:rPr lang="cs-CZ" sz="1800" dirty="0"/>
              <a:t>op</a:t>
            </a:r>
            <a:r>
              <a:rPr lang="en-US" sz="1800" dirty="0"/>
              <a:t>_back()</a:t>
            </a:r>
            <a:r>
              <a:rPr lang="cs-CZ" sz="1800" dirty="0"/>
              <a:t>	odebrání ze začátku / konce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nevrací hodnotu, jen odebírá</a:t>
            </a:r>
            <a:r>
              <a:rPr lang="en-US" sz="1400" dirty="0"/>
              <a:t>!</a:t>
            </a:r>
            <a:endParaRPr lang="cs-CZ" sz="1400" dirty="0"/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front</a:t>
            </a:r>
            <a:r>
              <a:rPr lang="en-US" sz="1800" dirty="0"/>
              <a:t>(), back()		</a:t>
            </a:r>
            <a:r>
              <a:rPr lang="en-US" sz="1800" dirty="0" err="1"/>
              <a:t>prv</a:t>
            </a:r>
            <a:r>
              <a:rPr lang="cs-CZ" sz="1800" dirty="0"/>
              <a:t>e</a:t>
            </a:r>
            <a:r>
              <a:rPr lang="en-US" sz="1800" dirty="0"/>
              <a:t>k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cs-CZ" sz="1800" dirty="0"/>
              <a:t>čá</a:t>
            </a:r>
            <a:r>
              <a:rPr lang="en-US" sz="1800" dirty="0" err="1"/>
              <a:t>tku</a:t>
            </a:r>
            <a:r>
              <a:rPr lang="cs-CZ" sz="1800" dirty="0"/>
              <a:t> / konci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operator</a:t>
            </a:r>
            <a:r>
              <a:rPr lang="en-US" sz="1800" dirty="0"/>
              <a:t>[], at()		</a:t>
            </a:r>
            <a:r>
              <a:rPr lang="cs-CZ" sz="1800" dirty="0"/>
              <a:t>přímý přístup k prvku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400" dirty="0" err="1"/>
              <a:t>bez</a:t>
            </a:r>
            <a:r>
              <a:rPr lang="en-US" sz="1400" dirty="0"/>
              <a:t> </a:t>
            </a:r>
            <a:r>
              <a:rPr lang="en-US" sz="1400" dirty="0" err="1"/>
              <a:t>kontroly</a:t>
            </a:r>
            <a:r>
              <a:rPr lang="en-US" sz="1400" dirty="0"/>
              <a:t>, s </a:t>
            </a:r>
            <a:r>
              <a:rPr lang="en-US" sz="1400" dirty="0" err="1"/>
              <a:t>kontrolou</a:t>
            </a:r>
            <a:r>
              <a:rPr lang="en-US" sz="1400" dirty="0"/>
              <a:t> </a:t>
            </a:r>
            <a:r>
              <a:rPr lang="cs-CZ" sz="1400" dirty="0"/>
              <a:t>(výjimka)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(T), (</a:t>
            </a:r>
            <a:r>
              <a:rPr lang="cs-CZ" sz="1800" dirty="0"/>
              <a:t>it, </a:t>
            </a:r>
            <a:r>
              <a:rPr lang="en-US" sz="1800" dirty="0"/>
              <a:t>T)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cs-CZ" sz="1800" dirty="0"/>
              <a:t>vložení prvku</a:t>
            </a:r>
            <a:r>
              <a:rPr lang="en-US" sz="1800" dirty="0"/>
              <a:t>,</a:t>
            </a:r>
            <a:r>
              <a:rPr lang="cs-CZ" sz="1800" dirty="0"/>
              <a:t> před prvek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(it,</a:t>
            </a:r>
            <a:r>
              <a:rPr lang="cs-CZ" sz="1800" dirty="0"/>
              <a:t> </a:t>
            </a:r>
            <a:r>
              <a:rPr lang="en-US" sz="1800" dirty="0"/>
              <a:t>it b,</a:t>
            </a:r>
            <a:r>
              <a:rPr lang="cs-CZ" sz="1800" dirty="0"/>
              <a:t> </a:t>
            </a:r>
            <a:r>
              <a:rPr lang="en-US" sz="1800" dirty="0"/>
              <a:t>it e)	</a:t>
            </a:r>
            <a:r>
              <a:rPr lang="cs-CZ" sz="1800" dirty="0"/>
              <a:t>	vložení intervalu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(</a:t>
            </a:r>
            <a:r>
              <a:rPr lang="en-US" sz="1800" dirty="0" err="1"/>
              <a:t>make_pair</a:t>
            </a:r>
            <a:r>
              <a:rPr lang="en-US" sz="1800" dirty="0"/>
              <a:t>(K,T)) 	</a:t>
            </a:r>
            <a:r>
              <a:rPr lang="cs-CZ" sz="1800" dirty="0"/>
              <a:t>vložení </a:t>
            </a:r>
            <a:r>
              <a:rPr lang="en-US" sz="1800" dirty="0"/>
              <a:t>do </a:t>
            </a:r>
            <a:r>
              <a:rPr lang="en-US" sz="1800" dirty="0" err="1"/>
              <a:t>mapy</a:t>
            </a:r>
            <a:r>
              <a:rPr lang="cs-CZ" sz="1800" dirty="0"/>
              <a:t> - klíč, hodnota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erase</a:t>
            </a:r>
            <a:r>
              <a:rPr lang="en-US" sz="1800" dirty="0"/>
              <a:t>(it), erase(it b, it e)	</a:t>
            </a:r>
            <a:r>
              <a:rPr lang="en-US" sz="1800" dirty="0" err="1"/>
              <a:t>smaz</a:t>
            </a:r>
            <a:r>
              <a:rPr lang="cs-CZ" sz="1800" dirty="0"/>
              <a:t>ání prvku, intervalu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find(T)			</a:t>
            </a:r>
            <a:r>
              <a:rPr lang="cs-CZ" sz="1800" dirty="0"/>
              <a:t>vy</a:t>
            </a:r>
            <a:r>
              <a:rPr lang="en-US" sz="1800" dirty="0" err="1"/>
              <a:t>hled</a:t>
            </a:r>
            <a:r>
              <a:rPr lang="cs-CZ" sz="1800" dirty="0"/>
              <a:t>ání prvku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size(), empty()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en-US" sz="1800" dirty="0" err="1"/>
              <a:t>velikost</a:t>
            </a:r>
            <a:r>
              <a:rPr lang="en-US" sz="1800" dirty="0"/>
              <a:t> /</a:t>
            </a:r>
            <a:r>
              <a:rPr lang="cs-CZ" sz="1800" dirty="0"/>
              <a:t> neprázdost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clear</a:t>
            </a:r>
            <a:r>
              <a:rPr lang="en-US" sz="1800" dirty="0"/>
              <a:t>()</a:t>
            </a:r>
            <a:r>
              <a:rPr lang="cs-CZ" sz="1800" dirty="0"/>
              <a:t>		</a:t>
            </a:r>
            <a:r>
              <a:rPr lang="en-US" sz="1800" dirty="0"/>
              <a:t>	</a:t>
            </a:r>
            <a:r>
              <a:rPr lang="cs-CZ" sz="1800" dirty="0"/>
              <a:t>smazání kontejneru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upper_bound</a:t>
            </a:r>
            <a:r>
              <a:rPr lang="en-US" sz="1800" dirty="0"/>
              <a:t>, </a:t>
            </a:r>
            <a:r>
              <a:rPr lang="en-US" sz="1800" dirty="0" err="1"/>
              <a:t>lower_bound</a:t>
            </a:r>
            <a:r>
              <a:rPr lang="cs-CZ" sz="1800" dirty="0"/>
              <a:t>	hledání v multi</a:t>
            </a:r>
            <a:r>
              <a:rPr lang="en-US" sz="1800" dirty="0" err="1"/>
              <a:t>setu</a:t>
            </a:r>
            <a:r>
              <a:rPr lang="en-US" sz="1800" dirty="0"/>
              <a:t>/</a:t>
            </a:r>
            <a:r>
              <a:rPr lang="cs-CZ" sz="1800" dirty="0"/>
              <a:t>mapě</a:t>
            </a:r>
          </a:p>
          <a:p>
            <a:pPr lvl="1">
              <a:lnSpc>
                <a:spcPct val="90000"/>
              </a:lnSpc>
            </a:pPr>
            <a:r>
              <a:rPr lang="cs-CZ" sz="1400" i="1" dirty="0"/>
              <a:t>... and many many others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56144"/>
            <a:ext cx="4495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/>
              <a:t>vector</a:t>
            </a:r>
            <a:r>
              <a:rPr lang="en-US" sz="1400" dirty="0"/>
              <a:t>&gt; </a:t>
            </a:r>
            <a:r>
              <a:rPr lang="cs-CZ" sz="1400" dirty="0"/>
              <a:t> </a:t>
            </a:r>
            <a:r>
              <a:rPr lang="cs-CZ" sz="1400" i="1" dirty="0"/>
              <a:t>.. </a:t>
            </a:r>
            <a:r>
              <a:rPr lang="en-US" sz="1400" i="1" dirty="0"/>
              <a:t>map, </a:t>
            </a:r>
            <a:r>
              <a:rPr lang="en-US" sz="1400" i="1" dirty="0" err="1"/>
              <a:t>unordered_map</a:t>
            </a:r>
            <a:r>
              <a:rPr lang="en-US" sz="1400" i="1" dirty="0"/>
              <a:t>, ..</a:t>
            </a:r>
          </a:p>
          <a:p>
            <a:endParaRPr lang="en-US" sz="1400" b="1" dirty="0"/>
          </a:p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en-US" sz="1400" dirty="0" err="1"/>
              <a:t>pole.</a:t>
            </a:r>
            <a:r>
              <a:rPr lang="en-US" sz="1400" b="1" dirty="0" err="1"/>
              <a:t>push_back</a:t>
            </a:r>
            <a:r>
              <a:rPr lang="en-US" sz="1400" dirty="0"/>
              <a:t>( 30);</a:t>
            </a:r>
          </a:p>
          <a:p>
            <a:r>
              <a:rPr lang="en-US" sz="1400" dirty="0"/>
              <a:t>x = pole[3];</a:t>
            </a:r>
          </a:p>
          <a:p>
            <a:endParaRPr lang="en-US" sz="1400" dirty="0"/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*i</a:t>
            </a:r>
            <a:r>
              <a:rPr lang="cs-CZ" sz="1400" dirty="0"/>
              <a:t> &lt;&lt; "]";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map</a:t>
            </a:r>
            <a:r>
              <a:rPr lang="en-US" sz="1400" dirty="0"/>
              <a:t>&lt;</a:t>
            </a:r>
            <a:r>
              <a:rPr lang="en-US" sz="1400" dirty="0" err="1"/>
              <a:t>string,int</a:t>
            </a:r>
            <a:r>
              <a:rPr lang="en-US" sz="1400" dirty="0"/>
              <a:t>&gt; m;</a:t>
            </a:r>
          </a:p>
          <a:p>
            <a:r>
              <a:rPr lang="en-US" sz="1400" dirty="0" err="1"/>
              <a:t>m.</a:t>
            </a:r>
            <a:r>
              <a:rPr lang="en-US" sz="1400" b="1" dirty="0" err="1"/>
              <a:t>insert</a:t>
            </a:r>
            <a:r>
              <a:rPr lang="en-US" sz="1400" dirty="0"/>
              <a:t>( </a:t>
            </a:r>
            <a:r>
              <a:rPr lang="en-US" sz="1400" b="1" dirty="0" err="1"/>
              <a:t>make_pair</a:t>
            </a:r>
            <a:r>
              <a:rPr lang="en-US" sz="1400" dirty="0"/>
              <a:t>( "</a:t>
            </a:r>
            <a:r>
              <a:rPr lang="en-US" sz="1400" dirty="0" err="1"/>
              <a:t>jedna</a:t>
            </a:r>
            <a:r>
              <a:rPr lang="en-US" sz="1400" dirty="0"/>
              <a:t>", 1));</a:t>
            </a:r>
            <a:endParaRPr lang="cs-CZ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1676" y="5334000"/>
            <a:ext cx="28194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</a:t>
            </a:r>
            <a:r>
              <a:rPr lang="cs-CZ" sz="1400" b="1" dirty="0"/>
              <a:t>i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419725" y="858270"/>
            <a:ext cx="2400300" cy="457200"/>
          </a:xfrm>
          <a:prstGeom prst="wedgeRoundRectCallout">
            <a:avLst>
              <a:gd name="adj1" fmla="val -132554"/>
              <a:gd name="adj2" fmla="val 1046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Initializers (C++11)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419725" y="1539869"/>
            <a:ext cx="2400300" cy="457200"/>
          </a:xfrm>
          <a:prstGeom prst="wedgeRoundRectCallout">
            <a:avLst>
              <a:gd name="adj1" fmla="val -136647"/>
              <a:gd name="adj2" fmla="val 154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konec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5419725" y="2221468"/>
            <a:ext cx="2400300" cy="457200"/>
          </a:xfrm>
          <a:prstGeom prst="wedgeRoundRectCallout">
            <a:avLst>
              <a:gd name="adj1" fmla="val -92236"/>
              <a:gd name="adj2" fmla="val 511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5422726" y="2903067"/>
            <a:ext cx="2400300" cy="558909"/>
          </a:xfrm>
          <a:prstGeom prst="wedgeRoundRectCallout">
            <a:avLst>
              <a:gd name="adj1" fmla="val -126363"/>
              <a:gd name="adj2" fmla="val 587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Přidání do mapy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Vytvo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ření pairu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3038476" y="5844064"/>
            <a:ext cx="1990726" cy="457200"/>
          </a:xfrm>
          <a:prstGeom prst="wedgeRoundRectCallout">
            <a:avLst>
              <a:gd name="adj1" fmla="val 88265"/>
              <a:gd name="adj2" fmla="val -730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5145" y="4355068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1276221" y="4583668"/>
            <a:ext cx="1990726" cy="457200"/>
          </a:xfrm>
          <a:prstGeom prst="wedgeRoundRectCallout">
            <a:avLst>
              <a:gd name="adj1" fmla="val 104064"/>
              <a:gd name="adj2" fmla="val 742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infere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7848027" y="4241551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7315200" y="6400800"/>
            <a:ext cx="152400" cy="76362"/>
          </a:xfrm>
          <a:prstGeom prst="wedgeRoundRectCallout">
            <a:avLst>
              <a:gd name="adj1" fmla="val 36241"/>
              <a:gd name="adj2" fmla="val -55880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5641" y="4047082"/>
            <a:ext cx="2524242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add </a:t>
            </a:r>
            <a:r>
              <a:rPr lang="en-US" sz="1400" dirty="0" err="1"/>
              <a:t>slovo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endParaRPr lang="en-US" sz="1400" dirty="0"/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/>
              <a:t>find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71600"/>
            <a:ext cx="32766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&amp; mm);</a:t>
            </a:r>
            <a:endParaRPr lang="cs-CZ" sz="1400" dirty="0"/>
          </a:p>
        </p:txBody>
      </p:sp>
      <p:grpSp>
        <p:nvGrpSpPr>
          <p:cNvPr id="8" name="Group 17"/>
          <p:cNvGrpSpPr/>
          <p:nvPr/>
        </p:nvGrpSpPr>
        <p:grpSpPr>
          <a:xfrm>
            <a:off x="1529597" y="1066800"/>
            <a:ext cx="1368936" cy="1295400"/>
            <a:chOff x="3352800" y="3962400"/>
            <a:chExt cx="990600" cy="1066800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095874" y="2286000"/>
            <a:ext cx="3364009" cy="107721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typedef</a:t>
            </a:r>
            <a:r>
              <a:rPr lang="cs-CZ" sz="1400" dirty="0"/>
              <a:t>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b="1" dirty="0">
                <a:solidFill>
                  <a:srgbClr val="008000"/>
                </a:solidFill>
              </a:rPr>
              <a:t>using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00FF"/>
                </a:solidFill>
              </a:rPr>
              <a:t>Mapka</a:t>
            </a:r>
            <a:r>
              <a:rPr lang="cs-CZ" sz="1400" dirty="0"/>
              <a:t> =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&gt;;</a:t>
            </a:r>
          </a:p>
          <a:p>
            <a:endParaRPr lang="en-US" sz="800" dirty="0"/>
          </a:p>
          <a:p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&amp; mm);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529597" y="2705100"/>
            <a:ext cx="1771884" cy="533400"/>
          </a:xfrm>
          <a:prstGeom prst="wedgeRoundRectCallout">
            <a:avLst>
              <a:gd name="adj1" fmla="val -21987"/>
              <a:gd name="adj2" fmla="val -1378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neopisujte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deklarace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095875" y="913192"/>
            <a:ext cx="3364009" cy="1237448"/>
          </a:xfrm>
          <a:prstGeom prst="wedgeRoundRectCallout">
            <a:avLst>
              <a:gd name="adj1" fmla="val -64"/>
              <a:gd name="adj2" fmla="val -467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Proč: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neupíšu se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změna druhu nebo typu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rozlišení logicky různých typů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čitelnost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86558" y="4050364"/>
            <a:ext cx="5181600" cy="2481414"/>
          </a:xfrm>
          <a:prstGeom prst="wedgeRoundRectCallout">
            <a:avLst>
              <a:gd name="adj1" fmla="val 49960"/>
              <a:gd name="adj2" fmla="val 86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Překladový slovník</a:t>
            </a:r>
          </a:p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(k jednomu slovu může být více překladů)</a:t>
            </a:r>
            <a:endParaRPr lang="en-US" sz="1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řidat slovo a jeho překlad(y)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jeden překlad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nalézt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všechny překlady slov začínajících prefixem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slovo když znáte překlad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POZN.: Použijte kontejnery tak, aby byla implementace efektivní (tj. všechny operace lepší než lineární k celkovému počtu slov v průměrném případě)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0878" y="5143501"/>
            <a:ext cx="2533767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pfind</a:t>
            </a:r>
            <a:r>
              <a:rPr lang="en-US" sz="1400" dirty="0"/>
              <a:t>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slovoxxx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slovoyyy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400">
                <a:solidFill>
                  <a:srgbClr val="7030A0"/>
                </a:solidFill>
              </a:rPr>
              <a:t>slovozzz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endParaRPr lang="en-US" sz="1400" dirty="0"/>
          </a:p>
          <a:p>
            <a:r>
              <a:rPr lang="en-US" sz="1400" dirty="0" err="1"/>
              <a:t>rfind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r>
              <a:rPr lang="en-US" sz="1400" dirty="0"/>
              <a:t> -&gt;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4358482" y="255518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11ACAA-23FA-459E-90B8-6DE39B3DF90D}"/>
              </a:ext>
            </a:extLst>
          </p:cNvPr>
          <p:cNvSpPr txBox="1"/>
          <p:nvPr/>
        </p:nvSpPr>
        <p:spPr>
          <a:xfrm>
            <a:off x="753258" y="3475958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„Překladový slovník“</a:t>
            </a:r>
            <a:endParaRPr lang="en-GB" sz="2400" dirty="0"/>
          </a:p>
        </p:txBody>
      </p:sp>
      <p:sp>
        <p:nvSpPr>
          <p:cNvPr id="18" name="Rounded Rectangular Callout 7">
            <a:extLst>
              <a:ext uri="{FF2B5EF4-FFF2-40B4-BE49-F238E27FC236}">
                <a16:creationId xmlns:a16="http://schemas.microsoft.com/office/drawing/2014/main" id="{84F11788-FBAD-441A-B2F5-F33F74E8B958}"/>
              </a:ext>
            </a:extLst>
          </p:cNvPr>
          <p:cNvSpPr/>
          <p:nvPr/>
        </p:nvSpPr>
        <p:spPr>
          <a:xfrm>
            <a:off x="5936763" y="3480530"/>
            <a:ext cx="2570818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getline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string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&amp;)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431938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6. cvičení:</a:t>
            </a:r>
            <a:br>
              <a:rPr lang="cs-CZ" dirty="0"/>
            </a:br>
            <a:r>
              <a:rPr lang="cs-CZ" dirty="0"/>
              <a:t>Složitost operací, třídění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331421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6176D-7E83-433A-9305-6BA79F7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Přihlašte</a:t>
            </a:r>
            <a:r>
              <a:rPr lang="cs-CZ" dirty="0"/>
              <a:t> se do skupiny</a:t>
            </a:r>
            <a:br>
              <a:rPr lang="cs-CZ" dirty="0"/>
            </a:br>
            <a:r>
              <a:rPr lang="cs-CZ" b="1" dirty="0"/>
              <a:t>Programování v C++ (Pá, 12:20, SW2)</a:t>
            </a:r>
          </a:p>
          <a:p>
            <a:endParaRPr lang="cs-CZ" b="1" dirty="0"/>
          </a:p>
          <a:p>
            <a:r>
              <a:rPr lang="cs-CZ" dirty="0"/>
              <a:t>Není povinné plnit všechny úkoly (body ke zkoušce za ně nejsou), nicméně se očekává alespoň přiměřená aktivita</a:t>
            </a:r>
          </a:p>
          <a:p>
            <a:endParaRPr lang="cs-CZ" dirty="0"/>
          </a:p>
          <a:p>
            <a:r>
              <a:rPr lang="cs-CZ" dirty="0"/>
              <a:t>Smyslem těchto úkolů je procvičit aktuálně probíraná témata</a:t>
            </a:r>
          </a:p>
          <a:p>
            <a:endParaRPr lang="cs-CZ" dirty="0"/>
          </a:p>
          <a:p>
            <a:r>
              <a:rPr lang="cs-CZ" dirty="0"/>
              <a:t>Kompilátor GCC, občas trochu striktnější než </a:t>
            </a:r>
            <a:r>
              <a:rPr lang="cs-CZ" dirty="0" err="1"/>
              <a:t>Visual</a:t>
            </a:r>
            <a:r>
              <a:rPr lang="cs-CZ" dirty="0"/>
              <a:t> Studio (uvidíte sami..)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2E2410-C437-4A29-A0EC-C289A5DB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ReCoDex</a:t>
            </a:r>
            <a:r>
              <a:rPr lang="cs-CZ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1705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Parsování</a:t>
            </a:r>
            <a:r>
              <a:rPr lang="cs-CZ" dirty="0"/>
              <a:t> lze mnohdy zjednodušit použitím </a:t>
            </a:r>
            <a:r>
              <a:rPr lang="cs-CZ" dirty="0" err="1"/>
              <a:t>getline</a:t>
            </a:r>
            <a:r>
              <a:rPr lang="cs-CZ" dirty="0"/>
              <a:t>() a </a:t>
            </a:r>
            <a:r>
              <a:rPr lang="cs-CZ" dirty="0" err="1"/>
              <a:t>stringstream</a:t>
            </a:r>
            <a:r>
              <a:rPr lang="cs-CZ" dirty="0"/>
              <a:t> &gt;&gt; </a:t>
            </a:r>
            <a:r>
              <a:rPr lang="cs-CZ" dirty="0" err="1"/>
              <a:t>string</a:t>
            </a:r>
            <a:endParaRPr lang="cs-CZ" dirty="0"/>
          </a:p>
          <a:p>
            <a:r>
              <a:rPr lang="cs-CZ" dirty="0"/>
              <a:t>Výběr vhodných datových struktur důležitý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multimap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string</a:t>
            </a:r>
            <a:r>
              <a:rPr lang="cs-CZ" dirty="0"/>
              <a:t>&gt; pro </a:t>
            </a:r>
            <a:r>
              <a:rPr lang="cs-CZ" dirty="0" err="1"/>
              <a:t>dopředný</a:t>
            </a:r>
            <a:r>
              <a:rPr lang="cs-CZ" dirty="0"/>
              <a:t> a map&lt;</a:t>
            </a:r>
            <a:r>
              <a:rPr lang="cs-CZ" dirty="0" err="1"/>
              <a:t>string</a:t>
            </a:r>
            <a:r>
              <a:rPr lang="cs-CZ" dirty="0"/>
              <a:t>, set&lt;</a:t>
            </a:r>
            <a:r>
              <a:rPr lang="cs-CZ" dirty="0" err="1"/>
              <a:t>string</a:t>
            </a:r>
            <a:r>
              <a:rPr lang="cs-CZ" dirty="0"/>
              <a:t>&gt;&gt; pro zpětný překlad</a:t>
            </a:r>
          </a:p>
          <a:p>
            <a:r>
              <a:rPr lang="cs-CZ" dirty="0"/>
              <a:t>Pozor na mazání položek z kontejneru, kterým aktuálně iteruji</a:t>
            </a:r>
          </a:p>
          <a:p>
            <a:r>
              <a:rPr lang="cs-CZ" dirty="0"/>
              <a:t>Pozor na předávání hodnotou ve </a:t>
            </a:r>
            <a:r>
              <a:rPr lang="cs-CZ" dirty="0" err="1"/>
              <a:t>for</a:t>
            </a:r>
            <a:r>
              <a:rPr lang="cs-CZ" dirty="0"/>
              <a:t> (auto t : c)</a:t>
            </a:r>
          </a:p>
          <a:p>
            <a:r>
              <a:rPr lang="cs-CZ" dirty="0"/>
              <a:t>Nepoužívat sekvenční prohledávání na asociativních kontejnerech, pokud můžu použít </a:t>
            </a:r>
            <a:r>
              <a:rPr lang="cs-CZ" dirty="0" err="1"/>
              <a:t>find</a:t>
            </a:r>
            <a:r>
              <a:rPr lang="cs-CZ" dirty="0"/>
              <a:t>()</a:t>
            </a:r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6288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Slo</a:t>
            </a:r>
            <a:r>
              <a:rPr lang="cs-CZ" sz="2800"/>
              <a:t>žitost operací</a:t>
            </a:r>
          </a:p>
        </p:txBody>
      </p:sp>
      <p:graphicFrame>
        <p:nvGraphicFramePr>
          <p:cNvPr id="8326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45809"/>
              </p:ext>
            </p:extLst>
          </p:nvPr>
        </p:nvGraphicFramePr>
        <p:xfrm>
          <a:off x="457200" y="1066800"/>
          <a:ext cx="8435975" cy="4378008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splice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někt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případech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neex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neex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 err="1"/>
              <a:t>říklady</a:t>
            </a:r>
            <a:endParaRPr lang="en-US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err="1"/>
              <a:t>prolezen</a:t>
            </a:r>
            <a:r>
              <a:rPr lang="cs-CZ" sz="1800" dirty="0"/>
              <a:t>í</a:t>
            </a:r>
            <a:r>
              <a:rPr lang="en-US" sz="1800" dirty="0"/>
              <a:t> pole </a:t>
            </a:r>
            <a:r>
              <a:rPr lang="en-US" sz="1800" dirty="0" err="1"/>
              <a:t>dopředu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dirty="0" err="1"/>
              <a:t>pozpátku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úkol:</a:t>
            </a: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načíst </a:t>
            </a:r>
            <a:r>
              <a:rPr lang="en-US" sz="1800" dirty="0"/>
              <a:t>z </a:t>
            </a:r>
            <a:r>
              <a:rPr lang="en-US" sz="1800" dirty="0" err="1"/>
              <a:t>cin</a:t>
            </a:r>
            <a:r>
              <a:rPr lang="en-US" sz="1800" dirty="0"/>
              <a:t> a </a:t>
            </a:r>
            <a:r>
              <a:rPr lang="en-US" sz="1800" dirty="0" err="1"/>
              <a:t>vypsat</a:t>
            </a:r>
            <a:r>
              <a:rPr lang="en-US" sz="1800" dirty="0"/>
              <a:t> </a:t>
            </a:r>
            <a:r>
              <a:rPr lang="en-US" sz="1800" dirty="0" err="1"/>
              <a:t>odzadu</a:t>
            </a:r>
            <a:r>
              <a:rPr lang="en-US" sz="1800" dirty="0"/>
              <a:t> po </a:t>
            </a:r>
            <a:r>
              <a:rPr lang="en-US" sz="1800" dirty="0" err="1"/>
              <a:t>dvou</a:t>
            </a:r>
            <a:r>
              <a:rPr lang="en-US" sz="1800" dirty="0"/>
              <a:t>, </a:t>
            </a:r>
            <a:r>
              <a:rPr lang="en-US" sz="1800" dirty="0" err="1"/>
              <a:t>pak</a:t>
            </a:r>
            <a:r>
              <a:rPr lang="en-US" sz="1800" dirty="0"/>
              <a:t> </a:t>
            </a:r>
            <a:r>
              <a:rPr lang="en-US" sz="1800" dirty="0" err="1"/>
              <a:t>zase</a:t>
            </a:r>
            <a:r>
              <a:rPr lang="en-US" sz="1800" dirty="0"/>
              <a:t> </a:t>
            </a:r>
            <a:r>
              <a:rPr lang="en-US" sz="1800" dirty="0" err="1"/>
              <a:t>zepředu</a:t>
            </a:r>
            <a:endParaRPr lang="cs-CZ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34290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v;</a:t>
            </a:r>
          </a:p>
          <a:p>
            <a:r>
              <a:rPr lang="cs-CZ" sz="1400" dirty="0"/>
              <a:t>...</a:t>
            </a:r>
          </a:p>
          <a:p>
            <a:r>
              <a:rPr lang="cs-CZ" sz="1400" dirty="0"/>
              <a:t>vector&lt;int&gt;::</a:t>
            </a:r>
            <a:r>
              <a:rPr lang="en-US" sz="1400" dirty="0"/>
              <a:t>const_</a:t>
            </a:r>
            <a:r>
              <a:rPr lang="cs-CZ" sz="1400" dirty="0"/>
              <a:t>iterator i;</a:t>
            </a:r>
          </a:p>
          <a:p>
            <a:r>
              <a:rPr lang="cs-CZ" sz="1400" dirty="0"/>
              <a:t>for( i = v.begin(); i != v.end(); ++i)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352800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vector&lt;int&gt;::reverse_iterator i;</a:t>
            </a:r>
          </a:p>
          <a:p>
            <a:r>
              <a:rPr lang="cs-CZ" sz="1400" dirty="0"/>
              <a:t>for( i = v.rbegin(); i != v.rend(); </a:t>
            </a:r>
            <a:r>
              <a:rPr lang="en-US" sz="1400" dirty="0"/>
              <a:t>++</a:t>
            </a:r>
            <a:r>
              <a:rPr lang="cs-CZ" sz="1400" dirty="0"/>
              <a:t>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5562600"/>
            <a:ext cx="2857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1 2 3 4 5 6 7  </a:t>
            </a:r>
            <a:r>
              <a:rPr lang="en-US" sz="1400" dirty="0">
                <a:sym typeface="Wingdings"/>
              </a:rPr>
              <a:t> </a:t>
            </a:r>
            <a:r>
              <a:rPr lang="en-US" sz="1400" dirty="0"/>
              <a:t> </a:t>
            </a:r>
            <a:r>
              <a:rPr lang="cs-CZ" sz="1400" dirty="0"/>
              <a:t>7 5 3 1 2 4 6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9B671B-F193-4DEF-B1F2-0E909076C0FF}"/>
              </a:ext>
            </a:extLst>
          </p:cNvPr>
          <p:cNvSpPr txBox="1"/>
          <p:nvPr/>
        </p:nvSpPr>
        <p:spPr>
          <a:xfrm>
            <a:off x="4114800" y="6057156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„Odzadu a zepředu“</a:t>
            </a:r>
            <a:endParaRPr lang="en-GB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762000"/>
            <a:ext cx="3962400" cy="3657600"/>
          </a:xfrm>
        </p:spPr>
        <p:txBody>
          <a:bodyPr/>
          <a:lstStyle/>
          <a:p>
            <a:endParaRPr lang="en-US" dirty="0"/>
          </a:p>
          <a:p>
            <a:r>
              <a:rPr lang="cs-CZ" sz="2400" dirty="0"/>
              <a:t>opatrně</a:t>
            </a:r>
          </a:p>
          <a:p>
            <a:pPr lvl="1"/>
            <a:r>
              <a:rPr lang="cs-CZ" sz="2000" dirty="0"/>
              <a:t>pozor na korektnost</a:t>
            </a:r>
          </a:p>
          <a:p>
            <a:endParaRPr lang="en-US" sz="2400" dirty="0"/>
          </a:p>
          <a:p>
            <a:r>
              <a:rPr lang="cs-CZ" sz="2400" dirty="0"/>
              <a:t>inteligentnější řešení</a:t>
            </a:r>
          </a:p>
          <a:p>
            <a:pPr lvl="1"/>
            <a:r>
              <a:rPr lang="cs-CZ" sz="2000" dirty="0"/>
              <a:t>rovnou při čtení rozhazovat na strany</a:t>
            </a:r>
          </a:p>
          <a:p>
            <a:pPr lvl="1"/>
            <a:r>
              <a:rPr lang="cs-CZ" sz="2000" dirty="0"/>
              <a:t>deque</a:t>
            </a:r>
            <a:r>
              <a:rPr lang="en-US" sz="2000" dirty="0"/>
              <a:t> (</a:t>
            </a:r>
            <a:r>
              <a:rPr lang="en-US" sz="2000" dirty="0" err="1"/>
              <a:t>nebo</a:t>
            </a:r>
            <a:r>
              <a:rPr lang="en-US" sz="2000" dirty="0"/>
              <a:t> list)</a:t>
            </a:r>
            <a:endParaRPr lang="cs-CZ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Odzadu a zase zepředu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066800"/>
            <a:ext cx="3810000" cy="470898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void vypis( vector&lt;int&gt; &amp; v)</a:t>
            </a:r>
          </a:p>
          <a:p>
            <a:r>
              <a:rPr lang="cs-CZ" sz="1200" dirty="0"/>
              <a:t>{  vector&lt;int&gt;::const</a:t>
            </a:r>
            <a:r>
              <a:rPr lang="en-US" sz="1200" dirty="0"/>
              <a:t>_</a:t>
            </a:r>
            <a:r>
              <a:rPr lang="cs-CZ" sz="1200" dirty="0"/>
              <a:t>iterator i;</a:t>
            </a:r>
          </a:p>
          <a:p>
            <a:r>
              <a:rPr lang="cs-CZ" sz="1200" dirty="0"/>
              <a:t>   i = v.end();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return;</a:t>
            </a:r>
          </a:p>
          <a:p>
            <a:r>
              <a:rPr lang="cs-CZ" sz="1200" dirty="0"/>
              <a:t>   --i;</a:t>
            </a:r>
          </a:p>
          <a:p>
            <a:r>
              <a:rPr lang="cs-CZ" sz="1200" dirty="0"/>
              <a:t> 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", ";</a:t>
            </a:r>
          </a:p>
          <a:p>
            <a:r>
              <a:rPr lang="cs-CZ" sz="1200" dirty="0"/>
              <a:t>      if( i == v.begin() || i-1 == v.begin())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-=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++i;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[0] -&gt; [1]</a:t>
            </a:r>
          </a:p>
          <a:p>
            <a:r>
              <a:rPr lang="cs-CZ" sz="1200" dirty="0"/>
              <a:t>   else</a:t>
            </a:r>
          </a:p>
          <a:p>
            <a:r>
              <a:rPr lang="cs-CZ" sz="1200" dirty="0"/>
              <a:t>      --i;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[1] -&gt; [0]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"; ";</a:t>
            </a:r>
          </a:p>
          <a:p>
            <a:r>
              <a:rPr lang="cs-CZ" sz="1200" dirty="0"/>
              <a:t>      if( i+1 == v.end() || i+2 == v.end())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+=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cout &lt;&lt; endl;</a:t>
            </a:r>
          </a:p>
          <a:p>
            <a:r>
              <a:rPr lang="cs-CZ" sz="1200" dirty="0"/>
              <a:t>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Kontejnery</a:t>
            </a:r>
            <a:r>
              <a:rPr lang="en-US" sz="2800" dirty="0"/>
              <a:t> a t</a:t>
            </a:r>
            <a:r>
              <a:rPr lang="cs-CZ" sz="2800" dirty="0"/>
              <a:t>řídění</a:t>
            </a:r>
            <a:r>
              <a:rPr lang="en-US" sz="2800" dirty="0"/>
              <a:t> </a:t>
            </a:r>
            <a:r>
              <a:rPr lang="cs-CZ" sz="2800" dirty="0"/>
              <a:t>- </a:t>
            </a:r>
            <a:r>
              <a:rPr lang="en-US" sz="2800" dirty="0"/>
              <a:t>vector, list, set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066800"/>
            <a:ext cx="2286000" cy="40010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&lt;vector&gt;</a:t>
            </a:r>
          </a:p>
          <a:p>
            <a:r>
              <a:rPr lang="cs-CZ" sz="1400" dirty="0"/>
              <a:t>#include &lt;algorithm&gt;</a:t>
            </a:r>
          </a:p>
          <a:p>
            <a:endParaRPr lang="cs-CZ" sz="8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string s;</a:t>
            </a:r>
          </a:p>
          <a:p>
            <a:r>
              <a:rPr lang="en-US" sz="1400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vector</a:t>
            </a:r>
            <a:r>
              <a:rPr lang="cs-CZ" sz="1400" dirty="0"/>
              <a:t>&lt;string&gt; v;</a:t>
            </a:r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  </a:t>
            </a:r>
            <a:r>
              <a:rPr lang="cs-CZ" sz="1400" dirty="0"/>
              <a:t>v.push</a:t>
            </a:r>
            <a:r>
              <a:rPr lang="en-US" sz="1400" dirty="0"/>
              <a:t>_</a:t>
            </a:r>
            <a:r>
              <a:rPr lang="cs-CZ" sz="1400" dirty="0"/>
              <a:t>back(s);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r>
              <a:rPr lang="en-US" sz="1400" dirty="0"/>
              <a:t>  </a:t>
            </a:r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v.begin(),v.end());</a:t>
            </a:r>
          </a:p>
          <a:p>
            <a:endParaRPr lang="en-US" sz="8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....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....;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072662"/>
            <a:ext cx="48768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33CC"/>
                </a:solidFill>
              </a:rPr>
              <a:t>list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for( </a:t>
            </a:r>
            <a:r>
              <a:rPr lang="en-US" sz="1400" dirty="0"/>
              <a:t>auto </a:t>
            </a:r>
            <a:r>
              <a:rPr lang="cs-CZ" sz="1400" dirty="0"/>
              <a:t>i = v.begin(); i != v.end() &amp;&amp; *i &lt;= s; ++i)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 i, s);		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3581400"/>
            <a:ext cx="1600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string s;</a:t>
            </a:r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(s);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800600" y="4134299"/>
            <a:ext cx="1828800" cy="381000"/>
          </a:xfrm>
          <a:prstGeom prst="wedgeRoundRectCallout">
            <a:avLst>
              <a:gd name="adj1" fmla="val 77659"/>
              <a:gd name="adj2" fmla="val 1695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set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řídit?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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Třídění - vlastní kritéria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066743"/>
            <a:ext cx="4495800" cy="153888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bool </a:t>
            </a:r>
            <a:r>
              <a:rPr lang="cs-CZ" sz="1400" b="1" dirty="0">
                <a:solidFill>
                  <a:srgbClr val="0033CC"/>
                </a:solidFill>
              </a:rPr>
              <a:t>mysort</a:t>
            </a:r>
            <a:r>
              <a:rPr lang="en-US" sz="1400" dirty="0"/>
              <a:t>(</a:t>
            </a:r>
            <a:r>
              <a:rPr lang="cs-CZ" sz="1400" dirty="0"/>
              <a:t> const</a:t>
            </a:r>
            <a:r>
              <a:rPr lang="en-US" sz="1400" dirty="0"/>
              <a:t> string&amp; s1, </a:t>
            </a:r>
            <a:r>
              <a:rPr lang="en-US" sz="1400" dirty="0" err="1"/>
              <a:t>const</a:t>
            </a:r>
            <a:r>
              <a:rPr lang="en-US" sz="1400" dirty="0"/>
              <a:t> string&amp; s2) {</a:t>
            </a:r>
          </a:p>
          <a:p>
            <a:r>
              <a:rPr lang="en-US" sz="1400" dirty="0"/>
              <a:t>    return s1.size() &lt; s2.size() ? true : </a:t>
            </a:r>
          </a:p>
          <a:p>
            <a:r>
              <a:rPr lang="en-US" sz="1400" dirty="0"/>
              <a:t>               (s2.size() &lt; s1.size() ? false : s1 &lt; s2)</a:t>
            </a:r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800" dirty="0"/>
          </a:p>
          <a:p>
            <a:r>
              <a:rPr lang="cs-CZ" sz="1400" dirty="0"/>
              <a:t>vector&lt;string&gt; v;</a:t>
            </a:r>
          </a:p>
          <a:p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</a:t>
            </a:r>
            <a:r>
              <a:rPr lang="en-US" sz="1400" dirty="0"/>
              <a:t>, </a:t>
            </a:r>
            <a:r>
              <a:rPr lang="en-US" sz="1400" b="1" dirty="0" err="1">
                <a:solidFill>
                  <a:srgbClr val="0033CC"/>
                </a:solidFill>
              </a:rPr>
              <a:t>mysort</a:t>
            </a:r>
            <a:r>
              <a:rPr lang="cs-CZ" sz="1400" dirty="0"/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2791510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</a:t>
            </a:r>
          </a:p>
          <a:p>
            <a:r>
              <a:rPr lang="en-US" sz="1400" dirty="0"/>
              <a:t> 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operator&lt;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 </a:t>
            </a:r>
            <a:r>
              <a:rPr lang="en-US" sz="1400" dirty="0" err="1"/>
              <a:t>const</a:t>
            </a:r>
            <a:endParaRPr lang="en-US" sz="1400" dirty="0"/>
          </a:p>
          <a:p>
            <a:r>
              <a:rPr lang="en-US" sz="1400" dirty="0"/>
              <a:t>    { return this-&gt;</a:t>
            </a:r>
            <a:r>
              <a:rPr lang="en-US" sz="1400" dirty="0" err="1"/>
              <a:t>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this-&gt;s&lt;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&lt;T&gt; v;</a:t>
            </a:r>
          </a:p>
          <a:p>
            <a:r>
              <a:rPr lang="cs-CZ" sz="1400" dirty="0"/>
              <a:t>v.insert(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5791200" y="1471241"/>
            <a:ext cx="3124200" cy="751136"/>
          </a:xfrm>
          <a:prstGeom prst="wedgeRoundRectCallout">
            <a:avLst>
              <a:gd name="adj1" fmla="val 16715"/>
              <a:gd name="adj2" fmla="val 500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fi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mov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datab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ze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název filmu, režisér, rok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setřiďte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dle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roku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názvu filmu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err="1"/>
              <a:t>Dva</a:t>
            </a:r>
            <a:r>
              <a:rPr lang="en-US" sz="1800" dirty="0"/>
              <a:t> </a:t>
            </a:r>
            <a:r>
              <a:rPr lang="en-US" sz="1800" dirty="0" err="1"/>
              <a:t>probl</a:t>
            </a:r>
            <a:r>
              <a:rPr lang="cs-CZ" sz="1800" dirty="0"/>
              <a:t>é</a:t>
            </a:r>
            <a:r>
              <a:rPr lang="en-US" sz="1800" dirty="0"/>
              <a:t>my</a:t>
            </a:r>
            <a:r>
              <a:rPr lang="cs-CZ" sz="1800" dirty="0"/>
              <a:t>:</a:t>
            </a:r>
          </a:p>
          <a:p>
            <a:pPr lvl="1"/>
            <a:r>
              <a:rPr lang="cs-CZ" sz="1400" dirty="0"/>
              <a:t>chci jiné setřídění než standardní</a:t>
            </a:r>
          </a:p>
          <a:p>
            <a:pPr lvl="2"/>
            <a:r>
              <a:rPr lang="cs-CZ" sz="1200" dirty="0"/>
              <a:t>např. řetězce primárně dle délky</a:t>
            </a:r>
          </a:p>
          <a:p>
            <a:pPr lvl="1"/>
            <a:r>
              <a:rPr lang="cs-CZ" sz="1400" dirty="0"/>
              <a:t>kontejner složených typů</a:t>
            </a:r>
          </a:p>
          <a:p>
            <a:pPr lvl="2"/>
            <a:r>
              <a:rPr lang="cs-CZ" sz="1200" dirty="0"/>
              <a:t>není na něm definováno standardní porovnání - operator </a:t>
            </a:r>
            <a:r>
              <a:rPr lang="en-US" sz="1200" dirty="0"/>
              <a:t>&lt;</a:t>
            </a:r>
            <a:endParaRPr lang="cs-CZ" sz="1200" dirty="0"/>
          </a:p>
          <a:p>
            <a:pPr lvl="2"/>
            <a:r>
              <a:rPr lang="cs-CZ" sz="1200" dirty="0"/>
              <a:t>struktury, objekty, ...</a:t>
            </a:r>
            <a:endParaRPr lang="en-US" sz="1200" dirty="0"/>
          </a:p>
          <a:p>
            <a:r>
              <a:rPr lang="cs-CZ" sz="1800" dirty="0"/>
              <a:t>Řešení - vlastní komparátor</a:t>
            </a:r>
          </a:p>
          <a:p>
            <a:pPr lvl="1"/>
            <a:r>
              <a:rPr lang="cs-CZ" sz="1400" dirty="0"/>
              <a:t>operator</a:t>
            </a:r>
            <a:r>
              <a:rPr lang="en-US" sz="1400" dirty="0"/>
              <a:t>&lt;</a:t>
            </a:r>
          </a:p>
          <a:p>
            <a:pPr lvl="2"/>
            <a:r>
              <a:rPr lang="cs-CZ" sz="12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200" dirty="0"/>
              <a:t>lze u funkce i šablony kontejneru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200" dirty="0">
                <a:sym typeface="Wingdings" panose="05000000000000000000" pitchFamily="2" charset="2"/>
              </a:rPr>
              <a:t> </a:t>
            </a:r>
            <a:r>
              <a:rPr lang="en-US" sz="1200" dirty="0" err="1"/>
              <a:t>lze</a:t>
            </a:r>
            <a:r>
              <a:rPr lang="en-US" sz="1200" dirty="0"/>
              <a:t> </a:t>
            </a:r>
            <a:r>
              <a:rPr lang="cs-CZ" sz="1200" dirty="0"/>
              <a:t>jen jeden, nelze měnit pro primitivních typy</a:t>
            </a:r>
            <a:endParaRPr lang="en-US" sz="1200" dirty="0"/>
          </a:p>
          <a:p>
            <a:pPr lvl="1"/>
            <a:r>
              <a:rPr lang="en-US" sz="1400" dirty="0"/>
              <a:t>extern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kompar</a:t>
            </a:r>
            <a:r>
              <a:rPr lang="cs-CZ" sz="1400" dirty="0"/>
              <a:t>á</a:t>
            </a:r>
            <a:r>
              <a:rPr lang="en-US" sz="1400" dirty="0"/>
              <a:t>tor - </a:t>
            </a:r>
            <a:r>
              <a:rPr lang="en-US" sz="1400" dirty="0" err="1"/>
              <a:t>funkce</a:t>
            </a:r>
            <a:endParaRPr lang="cs-CZ" sz="1400" dirty="0"/>
          </a:p>
          <a:p>
            <a:pPr lvl="2"/>
            <a:r>
              <a:rPr lang="cs-CZ" sz="12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200" dirty="0"/>
              <a:t>může jich být několik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200" dirty="0">
                <a:sym typeface="Wingdings" panose="05000000000000000000" pitchFamily="2" charset="2"/>
              </a:rPr>
              <a:t> </a:t>
            </a:r>
            <a:r>
              <a:rPr lang="cs-CZ" sz="1200" dirty="0"/>
              <a:t>nelze jako parametr šablony kontejneru</a:t>
            </a:r>
          </a:p>
          <a:p>
            <a:pPr lvl="1"/>
            <a:r>
              <a:rPr lang="cs-CZ" sz="1400" dirty="0"/>
              <a:t>externí komparátor - funktor</a:t>
            </a:r>
          </a:p>
          <a:p>
            <a:pPr lvl="2"/>
            <a:r>
              <a:rPr lang="cs-CZ" sz="12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200" dirty="0"/>
              <a:t>nejobecnější, může jich být několik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200" dirty="0">
                <a:sym typeface="Wingdings" panose="05000000000000000000" pitchFamily="2" charset="2"/>
              </a:rPr>
              <a:t> </a:t>
            </a:r>
            <a:r>
              <a:rPr lang="cs-CZ" sz="1200" dirty="0"/>
              <a:t>malililinko složitější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4882077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 }; </a:t>
            </a:r>
          </a:p>
          <a:p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en-US" sz="1400" dirty="0"/>
              <a:t> {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operator()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x,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</a:t>
            </a:r>
          </a:p>
          <a:p>
            <a:r>
              <a:rPr lang="en-US" sz="1400" dirty="0"/>
              <a:t>    { return </a:t>
            </a:r>
            <a:r>
              <a:rPr lang="en-US" sz="1400" dirty="0" err="1"/>
              <a:t>x.i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</a:t>
            </a:r>
            <a:r>
              <a:rPr lang="en-US" sz="1400" dirty="0" err="1"/>
              <a:t>x.s</a:t>
            </a:r>
            <a:r>
              <a:rPr lang="en-US" sz="1400" dirty="0"/>
              <a:t>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&lt;T,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cs-CZ" sz="1400" dirty="0"/>
              <a:t>&gt; v;</a:t>
            </a:r>
          </a:p>
          <a:p>
            <a:r>
              <a:rPr lang="cs-CZ" sz="1400" dirty="0"/>
              <a:t>v.insert( 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7217079" y="5867400"/>
            <a:ext cx="1828800" cy="381000"/>
          </a:xfrm>
          <a:prstGeom prst="wedgeRoundRectCallout">
            <a:avLst>
              <a:gd name="adj1" fmla="val -65472"/>
              <a:gd name="adj2" fmla="val -625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pozd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  <a:r>
              <a:rPr kumimoji="0" lang="en-US" sz="1400" b="0" i="0" u="none" strike="noStrike" kern="1200" cap="none" spc="0" normalizeH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23210-A38C-486D-A353-DF58B012D4D5}"/>
              </a:ext>
            </a:extLst>
          </p:cNvPr>
          <p:cNvSpPr txBox="1"/>
          <p:nvPr/>
        </p:nvSpPr>
        <p:spPr>
          <a:xfrm>
            <a:off x="4419600" y="837471"/>
            <a:ext cx="4495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„Filmová databáze“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923340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 cvičení:</a:t>
            </a:r>
            <a:br>
              <a:rPr lang="cs-CZ" dirty="0"/>
            </a:br>
            <a:r>
              <a:rPr lang="cs-CZ" dirty="0"/>
              <a:t>Algoritmy, funktory, 1.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16. 11. 2018</a:t>
            </a:r>
          </a:p>
        </p:txBody>
      </p:sp>
    </p:spTree>
    <p:extLst>
      <p:ext uri="{BB962C8B-B14F-4D97-AF65-F5344CB8AC3E}">
        <p14:creationId xmlns:p14="http://schemas.microsoft.com/office/powerpoint/2010/main" val="42022001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Nejpoužívanější algoritmy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dirty="0"/>
              <a:t>#</a:t>
            </a:r>
            <a:r>
              <a:rPr lang="cs-CZ" sz="1800" dirty="0"/>
              <a:t>include </a:t>
            </a:r>
            <a:r>
              <a:rPr lang="en-US" sz="1800" dirty="0"/>
              <a:t>&lt;algorithm&gt;</a:t>
            </a:r>
          </a:p>
          <a:p>
            <a:endParaRPr lang="cs-CZ" sz="1800" dirty="0"/>
          </a:p>
          <a:p>
            <a:r>
              <a:rPr lang="cs-CZ" sz="1800" dirty="0"/>
              <a:t>it </a:t>
            </a:r>
            <a:r>
              <a:rPr lang="cs-CZ" sz="1800" b="1" dirty="0"/>
              <a:t>find</a:t>
            </a:r>
            <a:r>
              <a:rPr lang="cs-CZ" sz="1800" dirty="0"/>
              <a:t>( it first, it last, T&amp;)</a:t>
            </a:r>
          </a:p>
          <a:p>
            <a:r>
              <a:rPr lang="cs-CZ" sz="1800" dirty="0"/>
              <a:t>int </a:t>
            </a:r>
            <a:r>
              <a:rPr lang="cs-CZ" sz="1800" b="1" dirty="0"/>
              <a:t>count</a:t>
            </a:r>
            <a:r>
              <a:rPr lang="cs-CZ" sz="1800" dirty="0"/>
              <a:t>( it first, it last, T&amp;)</a:t>
            </a:r>
          </a:p>
          <a:p>
            <a:r>
              <a:rPr lang="cs-CZ" sz="1800" b="1" dirty="0"/>
              <a:t>for_each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fnc( T&amp;))</a:t>
            </a:r>
          </a:p>
          <a:p>
            <a:r>
              <a:rPr lang="cs-CZ" sz="1800" b="1" dirty="0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out, fnc( T&amp;))</a:t>
            </a:r>
          </a:p>
          <a:p>
            <a:r>
              <a:rPr lang="cs-CZ" sz="1800" b="1" dirty="0"/>
              <a:t>copy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out)</a:t>
            </a:r>
          </a:p>
          <a:p>
            <a:r>
              <a:rPr lang="cs-CZ" sz="1800" b="1" dirty="0"/>
              <a:t>sort</a:t>
            </a:r>
            <a:r>
              <a:rPr lang="cs-CZ" sz="1800" dirty="0"/>
              <a:t>( begin, end, sort_fnc(x&amp;, y&amp;))</a:t>
            </a:r>
          </a:p>
          <a:p>
            <a:r>
              <a:rPr lang="cs-CZ" sz="1800" dirty="0"/>
              <a:t>find</a:t>
            </a:r>
            <a:r>
              <a:rPr lang="cs-CZ" sz="1800" b="1" dirty="0"/>
              <a:t>_if</a:t>
            </a:r>
            <a:r>
              <a:rPr lang="cs-CZ" sz="1800" dirty="0"/>
              <a:t>, count_if, remove_if( it first, it last, </a:t>
            </a:r>
            <a:r>
              <a:rPr lang="cs-CZ" sz="1800" b="1" dirty="0"/>
              <a:t>pred</a:t>
            </a:r>
            <a:r>
              <a:rPr lang="en-US" sz="1800" dirty="0"/>
              <a:t>&amp;</a:t>
            </a:r>
            <a:r>
              <a:rPr lang="cs-CZ" sz="1800" dirty="0"/>
              <a:t> p)</a:t>
            </a:r>
          </a:p>
          <a:p>
            <a:pPr eaLnBrk="1" hangingPunct="1">
              <a:buFontTx/>
              <a:buNone/>
            </a:pPr>
            <a:endParaRPr lang="en-US" sz="12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6130636" y="2268682"/>
            <a:ext cx="2895600" cy="381000"/>
          </a:xfrm>
          <a:prstGeom prst="wedgeRoundRectCallout">
            <a:avLst>
              <a:gd name="adj1" fmla="val -104235"/>
              <a:gd name="adj2" fmla="val 249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funkce modifikuje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argument</a:t>
            </a: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6116782" y="3124200"/>
            <a:ext cx="2895600" cy="533400"/>
          </a:xfrm>
          <a:prstGeom prst="wedgeRoundRectCallout">
            <a:avLst>
              <a:gd name="adj1" fmla="val -49929"/>
              <a:gd name="adj2" fmla="val -832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lnSpcReduction="10000"/>
          </a:bodyPr>
          <a:lstStyle/>
          <a:p>
            <a:pPr algn="ctr">
              <a:buClr>
                <a:schemeClr val="accent1"/>
              </a:buClr>
              <a:buSzPct val="68000"/>
              <a:defRPr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vrací modifikovaný argument možnost jiného kontejneru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130636" y="4177145"/>
            <a:ext cx="2895600" cy="381000"/>
          </a:xfrm>
          <a:prstGeom prst="wedgeRoundRectCallout">
            <a:avLst>
              <a:gd name="adj1" fmla="val -65639"/>
              <a:gd name="adj2" fmla="val -6118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predikát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bool fnc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 const T&amp;)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const_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257800" y="1752600"/>
            <a:ext cx="1752600" cy="533400"/>
          </a:xfrm>
          <a:prstGeom prst="wedgeRoundRectCallout">
            <a:avLst>
              <a:gd name="adj1" fmla="val -170691"/>
              <a:gd name="adj2" fmla="val 722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predik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5105400"/>
            <a:ext cx="19812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mul2( </a:t>
            </a:r>
            <a:r>
              <a:rPr lang="en-US" sz="1400" dirty="0" err="1"/>
              <a:t>int</a:t>
            </a:r>
            <a:r>
              <a:rPr lang="en-US" sz="1400" dirty="0"/>
              <a:t>&amp; x) {</a:t>
            </a:r>
          </a:p>
          <a:p>
            <a:r>
              <a:rPr lang="en-US" sz="1400" dirty="0"/>
              <a:t>  x *= 2;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5276850" y="2577018"/>
            <a:ext cx="1733550" cy="533400"/>
          </a:xfrm>
          <a:prstGeom prst="wedgeRoundRectCallout">
            <a:avLst>
              <a:gd name="adj1" fmla="val -113953"/>
              <a:gd name="adj2" fmla="val 179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ždy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otestovat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>
                <a:solidFill>
                  <a:srgbClr val="FF0000"/>
                </a:solidFill>
              </a:rPr>
              <a:t>int fce( int&amp; x) {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static int qq = 0;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cs-CZ" sz="1400" dirty="0">
                <a:solidFill>
                  <a:srgbClr val="FF0000"/>
                </a:solidFill>
              </a:rPr>
              <a:t> return x += (qq +=1);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}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for_each( v.begin(), v.end(), fce);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for_each( v.rbegin(), v.rend(), fce);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5257800" y="2743200"/>
            <a:ext cx="1905000" cy="533400"/>
          </a:xfrm>
          <a:prstGeom prst="wedgeRoundRectCallout">
            <a:avLst>
              <a:gd name="adj1" fmla="val -86155"/>
              <a:gd name="adj2" fmla="val -434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981200" y="5181600"/>
            <a:ext cx="2362200" cy="718572"/>
          </a:xfrm>
          <a:prstGeom prst="wedgeRoundRectCallout">
            <a:avLst>
              <a:gd name="adj1" fmla="val 71005"/>
              <a:gd name="adj2" fmla="val 11215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zrestartovat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krok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2667000"/>
            <a:ext cx="56388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#</a:t>
            </a:r>
            <a:r>
              <a:rPr lang="cs-CZ" sz="2000" b="1" dirty="0">
                <a:solidFill>
                  <a:srgbClr val="7030A0"/>
                </a:solidFill>
              </a:rPr>
              <a:t>include </a:t>
            </a:r>
            <a:r>
              <a:rPr lang="en-US" sz="2000" b="1" dirty="0">
                <a:solidFill>
                  <a:srgbClr val="7030A0"/>
                </a:solidFill>
              </a:rPr>
              <a:t>&lt;</a:t>
            </a:r>
            <a:r>
              <a:rPr lang="en-US" sz="2000" b="1" dirty="0" err="1">
                <a:solidFill>
                  <a:srgbClr val="FC1021"/>
                </a:solidFill>
              </a:rPr>
              <a:t>iostream</a:t>
            </a:r>
            <a:r>
              <a:rPr lang="en-US" sz="2000" b="1" dirty="0">
                <a:solidFill>
                  <a:srgbClr val="7030A0"/>
                </a:solidFill>
              </a:rPr>
              <a:t>&gt;</a:t>
            </a:r>
          </a:p>
          <a:p>
            <a:endParaRPr lang="cs-CZ" sz="2000" b="1" dirty="0"/>
          </a:p>
          <a:p>
            <a:r>
              <a:rPr lang="cs-CZ" sz="2000" b="1" dirty="0">
                <a:solidFill>
                  <a:srgbClr val="00B050"/>
                </a:solidFill>
              </a:rPr>
              <a:t>int</a:t>
            </a:r>
            <a:r>
              <a:rPr lang="cs-CZ" sz="2000" b="1" dirty="0"/>
              <a:t> main()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r>
              <a:rPr lang="en-US" sz="2000" b="1" dirty="0"/>
              <a:t>    </a:t>
            </a:r>
            <a:r>
              <a:rPr lang="en-US" sz="2000" b="1" dirty="0">
                <a:solidFill>
                  <a:srgbClr val="FF9900"/>
                </a:solidFill>
              </a:rPr>
              <a:t>std::</a:t>
            </a:r>
            <a:r>
              <a:rPr lang="cs-CZ" sz="2000" b="1" dirty="0">
                <a:solidFill>
                  <a:srgbClr val="FC1021"/>
                </a:solidFill>
              </a:rPr>
              <a:t>cout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rgbClr val="0000FF"/>
                </a:solidFill>
              </a:rPr>
              <a:t>"</a:t>
            </a:r>
            <a:r>
              <a:rPr lang="en-US" sz="2000" b="1" dirty="0">
                <a:solidFill>
                  <a:srgbClr val="0000FF"/>
                </a:solidFill>
              </a:rPr>
              <a:t>Hello </a:t>
            </a:r>
            <a:r>
              <a:rPr lang="cs-CZ" sz="2000" b="1" dirty="0">
                <a:solidFill>
                  <a:srgbClr val="0000FF"/>
                </a:solidFill>
              </a:rPr>
              <a:t>W</a:t>
            </a:r>
            <a:r>
              <a:rPr lang="en-US" sz="2000" b="1" dirty="0" err="1">
                <a:solidFill>
                  <a:srgbClr val="0000FF"/>
                </a:solidFill>
              </a:rPr>
              <a:t>orld</a:t>
            </a:r>
            <a:r>
              <a:rPr lang="cs-CZ" sz="2000" b="1" dirty="0">
                <a:solidFill>
                  <a:srgbClr val="0000FF"/>
                </a:solidFill>
              </a:rPr>
              <a:t>"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en-US" sz="2000" b="1" dirty="0" err="1">
                <a:solidFill>
                  <a:srgbClr val="FF9900"/>
                </a:solidFill>
              </a:rPr>
              <a:t>std</a:t>
            </a:r>
            <a:r>
              <a:rPr lang="en-US" sz="2000" b="1" dirty="0">
                <a:solidFill>
                  <a:srgbClr val="FF9900"/>
                </a:solidFill>
              </a:rPr>
              <a:t>::</a:t>
            </a:r>
            <a:r>
              <a:rPr lang="cs-CZ" sz="2000" b="1" dirty="0">
                <a:solidFill>
                  <a:srgbClr val="FC1021"/>
                </a:solidFill>
              </a:rPr>
              <a:t>endl</a:t>
            </a:r>
            <a:r>
              <a:rPr lang="cs-CZ" sz="2000" b="1" dirty="0"/>
              <a:t>;</a:t>
            </a:r>
          </a:p>
          <a:p>
            <a:r>
              <a:rPr lang="cs-CZ" sz="2000" b="1" dirty="0">
                <a:solidFill>
                  <a:srgbClr val="00B050"/>
                </a:solidFill>
              </a:rPr>
              <a:t>    </a:t>
            </a:r>
            <a:r>
              <a:rPr lang="cs-CZ" sz="2000" b="1" dirty="0">
                <a:solidFill>
                  <a:srgbClr val="008000"/>
                </a:solidFill>
              </a:rPr>
              <a:t>return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0</a:t>
            </a:r>
            <a:r>
              <a:rPr lang="cs-CZ" sz="2000" b="1" dirty="0">
                <a:solidFill>
                  <a:srgbClr val="00B050"/>
                </a:solidFill>
              </a:rPr>
              <a:t>;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}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4953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ftor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ftor</a:t>
            </a:r>
            <a:r>
              <a:rPr lang="cs-CZ" sz="1400" b="1" dirty="0">
                <a:solidFill>
                  <a:srgbClr val="0033CC"/>
                </a:solidFill>
              </a:rPr>
              <a:t>( int step) </a:t>
            </a:r>
            <a:r>
              <a:rPr lang="cs-CZ" sz="1400" dirty="0"/>
              <a:t>: step</a:t>
            </a:r>
            <a:r>
              <a:rPr lang="en-US" sz="1400" dirty="0"/>
              <a:t>_</a:t>
            </a:r>
            <a:r>
              <a:rPr lang="cs-CZ" sz="1400" dirty="0"/>
              <a:t>(step), qq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int operator</a:t>
            </a:r>
            <a:r>
              <a:rPr lang="cs-CZ" sz="1400" dirty="0">
                <a:solidFill>
                  <a:srgbClr val="00B050"/>
                </a:solidFill>
              </a:rPr>
              <a:t>() (int&amp; x) </a:t>
            </a:r>
            <a:r>
              <a:rPr lang="cs-CZ" sz="1400" dirty="0"/>
              <a:t>{ return x += (qq</a:t>
            </a:r>
            <a:r>
              <a:rPr lang="en-US" sz="1400" dirty="0"/>
              <a:t>_</a:t>
            </a:r>
            <a:r>
              <a:rPr lang="cs-CZ" sz="1400" dirty="0"/>
              <a:t> += step</a:t>
            </a:r>
            <a:r>
              <a:rPr lang="en-US" sz="1400" dirty="0"/>
              <a:t>_</a:t>
            </a:r>
            <a:r>
              <a:rPr lang="cs-CZ" sz="1400" dirty="0"/>
              <a:t>);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step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  int qq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for_each</a:t>
            </a:r>
            <a:r>
              <a:rPr lang="cs-CZ" sz="1400" dirty="0"/>
              <a:t>( v.begin(), v.end(), ftor</a:t>
            </a:r>
            <a:r>
              <a:rPr lang="cs-CZ" sz="1400" b="1" dirty="0">
                <a:solidFill>
                  <a:srgbClr val="0033CC"/>
                </a:solidFill>
              </a:rPr>
              <a:t>(2)</a:t>
            </a:r>
            <a:r>
              <a:rPr lang="cs-CZ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581400"/>
            <a:ext cx="4953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= find_if( bi, ei, fnc);</a:t>
            </a:r>
          </a:p>
          <a:p>
            <a:endParaRPr lang="cs-CZ" sz="1400" dirty="0"/>
          </a:p>
          <a:p>
            <a:r>
              <a:rPr lang="cs-CZ" sz="1400" dirty="0"/>
              <a:t>class cmp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cmp</a:t>
            </a:r>
            <a:r>
              <a:rPr lang="cs-CZ" sz="1400" b="1" dirty="0">
                <a:solidFill>
                  <a:srgbClr val="0033CC"/>
                </a:solidFill>
              </a:rPr>
              <a:t>( int cmp) </a:t>
            </a:r>
            <a:r>
              <a:rPr lang="cs-CZ" sz="1400" dirty="0"/>
              <a:t>: n</a:t>
            </a:r>
            <a:r>
              <a:rPr lang="en-US" sz="1400" dirty="0"/>
              <a:t>_</a:t>
            </a:r>
            <a:r>
              <a:rPr lang="cs-CZ" sz="1400" dirty="0"/>
              <a:t>(cmp) {}</a:t>
            </a:r>
          </a:p>
          <a:p>
            <a:r>
              <a:rPr lang="cs-CZ" sz="1400" dirty="0"/>
              <a:t>  bool operator() </a:t>
            </a:r>
            <a:r>
              <a:rPr lang="cs-CZ" sz="1400" dirty="0">
                <a:solidFill>
                  <a:srgbClr val="00B050"/>
                </a:solidFill>
              </a:rPr>
              <a:t>(int&amp; x) </a:t>
            </a:r>
            <a:r>
              <a:rPr lang="cs-CZ" sz="1400" dirty="0"/>
              <a:t>{ return x &gt;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n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en-US" sz="1400" dirty="0"/>
              <a:t>auto </a:t>
            </a:r>
            <a:r>
              <a:rPr lang="cs-CZ" sz="1400" dirty="0"/>
              <a:t>fnd = </a:t>
            </a:r>
            <a:r>
              <a:rPr lang="cs-CZ" sz="1400" dirty="0">
                <a:solidFill>
                  <a:srgbClr val="00B050"/>
                </a:solidFill>
              </a:rPr>
              <a:t>find_if</a:t>
            </a:r>
            <a:r>
              <a:rPr lang="cs-CZ" sz="1400" dirty="0"/>
              <a:t>( v.begin(), v.end(), cmp</a:t>
            </a:r>
            <a:r>
              <a:rPr lang="cs-CZ" sz="1400" b="1" dirty="0">
                <a:solidFill>
                  <a:srgbClr val="0033CC"/>
                </a:solidFill>
              </a:rPr>
              <a:t>(9)</a:t>
            </a:r>
            <a:r>
              <a:rPr lang="cs-CZ" sz="1400" dirty="0"/>
              <a:t>);</a:t>
            </a:r>
          </a:p>
          <a:p>
            <a:r>
              <a:rPr lang="cs-CZ" sz="1400" dirty="0"/>
              <a:t>cout &lt;&lt; ( ( fnd == v.end()) ? -1 : *fnd) &lt;&lt; endl;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638800" y="838200"/>
            <a:ext cx="2590800" cy="533400"/>
          </a:xfrm>
          <a:prstGeom prst="wedgeRoundRectCallout">
            <a:avLst>
              <a:gd name="adj1" fmla="val -79487"/>
              <a:gd name="adj2" fmla="val 240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Přičíst ke všem prvkům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+n, +2n, +3n, ...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46860" y="3098125"/>
            <a:ext cx="2057400" cy="533400"/>
          </a:xfrm>
          <a:prstGeom prst="wedgeRoundRectCallout">
            <a:avLst>
              <a:gd name="adj1" fmla="val 72959"/>
              <a:gd name="adj2" fmla="val 11849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najít v kontejneru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prvek větší než 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638800" y="1600200"/>
            <a:ext cx="2590800" cy="533400"/>
          </a:xfrm>
          <a:prstGeom prst="wedgeRoundRectCallout">
            <a:avLst>
              <a:gd name="adj1" fmla="val -72261"/>
              <a:gd name="adj2" fmla="val -394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Funktor – třída s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přetíženým operátorem ()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638800" y="2286000"/>
            <a:ext cx="2590800" cy="533400"/>
          </a:xfrm>
          <a:prstGeom prst="wedgeRoundRectCallout">
            <a:avLst>
              <a:gd name="adj1" fmla="val -129766"/>
              <a:gd name="adj2" fmla="val 2851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oddělení inicializace a běhového parametru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14400" y="1752600"/>
            <a:ext cx="1066800" cy="83820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71500" y="3906945"/>
            <a:ext cx="2895600" cy="1941970"/>
          </a:xfrm>
          <a:prstGeom prst="wedgeRoundRectCallout">
            <a:avLst>
              <a:gd name="adj1" fmla="val -24158"/>
              <a:gd name="adj2" fmla="val -498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prvek odlišný od předch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oz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ího alespoň o n</a:t>
            </a:r>
          </a:p>
          <a:p>
            <a:pPr>
              <a:buFont typeface="Arial" pitchFamily="34" charset="0"/>
              <a:buChar char="•"/>
            </a:pPr>
            <a:endParaRPr lang="cs-CZ" sz="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číslo za největší dírou (rozdíl sousedních hodnot)</a:t>
            </a:r>
          </a:p>
          <a:p>
            <a:pPr>
              <a:buFont typeface="Arial" pitchFamily="34" charset="0"/>
              <a:buChar char="•"/>
            </a:pP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inkrementovat čísla v zadaném rozsahu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hodnot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(první +1, druhé +2, ...)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90600" y="1524000"/>
            <a:ext cx="2057400" cy="1028700"/>
          </a:xfrm>
          <a:prstGeom prst="straightConnector1">
            <a:avLst/>
          </a:prstGeom>
          <a:ln w="28575">
            <a:solidFill>
              <a:srgbClr val="0000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19D751B-650C-42C5-A494-6E52E31452AB}"/>
              </a:ext>
            </a:extLst>
          </p:cNvPr>
          <p:cNvSpPr txBox="1"/>
          <p:nvPr/>
        </p:nvSpPr>
        <p:spPr>
          <a:xfrm>
            <a:off x="327660" y="6046425"/>
            <a:ext cx="32766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„Funktory“</a:t>
            </a:r>
            <a:endParaRPr lang="en-GB" sz="2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 err="1"/>
              <a:t>vratov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for_each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209800"/>
            <a:ext cx="49530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scitacka {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public:</a:t>
            </a:r>
          </a:p>
          <a:p>
            <a:r>
              <a:rPr lang="cs-CZ" sz="1400" dirty="0"/>
              <a:t>  scitacka</a:t>
            </a:r>
            <a:r>
              <a:rPr lang="cs-CZ" sz="1400" b="1" dirty="0">
                <a:solidFill>
                  <a:srgbClr val="0033CC"/>
                </a:solidFill>
              </a:rPr>
              <a:t>( int limit) </a:t>
            </a:r>
            <a:r>
              <a:rPr lang="cs-CZ" sz="1400" dirty="0"/>
              <a:t>: limit</a:t>
            </a:r>
            <a:r>
              <a:rPr lang="en-US" sz="1400" dirty="0"/>
              <a:t>_</a:t>
            </a:r>
            <a:r>
              <a:rPr lang="cs-CZ" sz="1400" dirty="0"/>
              <a:t>(limit), vysledek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int operator() (int&amp; x) { </a:t>
            </a:r>
            <a:r>
              <a:rPr lang="en-US" sz="1400" dirty="0"/>
              <a:t>if( x &gt; limit_)  </a:t>
            </a:r>
            <a:r>
              <a:rPr lang="cs-CZ" sz="1400" dirty="0"/>
              <a:t>vysledek </a:t>
            </a:r>
            <a:r>
              <a:rPr lang="en-US" sz="1400" dirty="0"/>
              <a:t>+= x</a:t>
            </a:r>
            <a:r>
              <a:rPr lang="cs-CZ" sz="1400" dirty="0"/>
              <a:t>; }</a:t>
            </a:r>
          </a:p>
          <a:p>
            <a:r>
              <a:rPr lang="en-US" sz="1400" dirty="0"/>
              <a:t>  </a:t>
            </a:r>
            <a:r>
              <a:rPr lang="cs-CZ" sz="1400" dirty="0"/>
              <a:t>int </a:t>
            </a:r>
            <a:r>
              <a:rPr lang="cs-CZ" sz="1400" dirty="0">
                <a:solidFill>
                  <a:srgbClr val="7030A0"/>
                </a:solidFill>
              </a:rPr>
              <a:t>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private:</a:t>
            </a:r>
          </a:p>
          <a:p>
            <a:r>
              <a:rPr lang="cs-CZ" sz="1400" dirty="0"/>
              <a:t>  int </a:t>
            </a:r>
            <a:r>
              <a:rPr lang="en-US" sz="1400" dirty="0"/>
              <a:t>limit_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scitacka</a:t>
            </a:r>
            <a:r>
              <a:rPr lang="en-US" sz="1400" dirty="0">
                <a:solidFill>
                  <a:srgbClr val="7030A0"/>
                </a:solidFill>
              </a:rPr>
              <a:t> s</a:t>
            </a:r>
            <a:r>
              <a:rPr lang="en-US" sz="1400" dirty="0"/>
              <a:t> = </a:t>
            </a:r>
            <a:r>
              <a:rPr lang="cs-CZ" sz="1400" dirty="0"/>
              <a:t>for_each( v.begin(), v.end(),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(10)</a:t>
            </a:r>
            <a:r>
              <a:rPr lang="cs-CZ" sz="1400" dirty="0"/>
              <a:t>);</a:t>
            </a:r>
            <a:endParaRPr lang="en-US" sz="1400" dirty="0"/>
          </a:p>
          <a:p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>
                <a:solidFill>
                  <a:srgbClr val="7030A0"/>
                </a:solidFill>
              </a:rPr>
              <a:t>s.vysledek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2209800"/>
            <a:ext cx="2667000" cy="533400"/>
          </a:xfrm>
          <a:prstGeom prst="wedgeRoundRectCallout">
            <a:avLst>
              <a:gd name="adj1" fmla="val 81927"/>
              <a:gd name="adj2" fmla="val 724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čet všech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větších než parametr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57200" y="3124200"/>
            <a:ext cx="2667000" cy="533400"/>
          </a:xfrm>
          <a:prstGeom prst="wedgeRoundRectCallout">
            <a:avLst>
              <a:gd name="adj1" fmla="val 83108"/>
              <a:gd name="adj2" fmla="val -286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ískat výsledek?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57200" y="4038600"/>
            <a:ext cx="2667000" cy="533400"/>
          </a:xfrm>
          <a:prstGeom prst="wedgeRoundRectCallout">
            <a:avLst>
              <a:gd name="adj1" fmla="val 81660"/>
              <a:gd name="adj2" fmla="val -81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 skončení hodnota použitého funktoru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4648200"/>
            <a:ext cx="2667000" cy="533400"/>
          </a:xfrm>
          <a:prstGeom prst="wedgeRoundRectCallout">
            <a:avLst>
              <a:gd name="adj1" fmla="val 82246"/>
              <a:gd name="adj2" fmla="val -7702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pozor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nejde o identický objekt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najděte všechny prvky větší než 9</a:t>
            </a:r>
          </a:p>
          <a:p>
            <a:r>
              <a:rPr lang="cs-CZ" dirty="0"/>
              <a:t>lambda výrazy</a:t>
            </a:r>
          </a:p>
          <a:p>
            <a:pPr lvl="1"/>
            <a:r>
              <a:rPr lang="cs-CZ" dirty="0"/>
              <a:t>od C++ 11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  <a:sym typeface="Wingdings"/>
              </a:rPr>
              <a:t></a:t>
            </a:r>
            <a:r>
              <a:rPr lang="cs-CZ" dirty="0">
                <a:sym typeface="Wingdings"/>
              </a:rPr>
              <a:t> mnohem jednodušší zápis a syntaxe</a:t>
            </a:r>
          </a:p>
          <a:p>
            <a:r>
              <a:rPr lang="cs-CZ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>
                <a:sym typeface="Wingdings"/>
              </a:rPr>
              <a:t> vnitřní stav  funktor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Lambda výrazy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6400800" cy="116955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bind2nd( greater&lt;int&gt;(),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greater</a:t>
            </a:r>
            <a:r>
              <a:rPr lang="en-US" dirty="0"/>
              <a:t>_</a:t>
            </a:r>
            <a:r>
              <a:rPr lang="cs-CZ" dirty="0"/>
              <a:t>than</a:t>
            </a:r>
            <a:r>
              <a:rPr lang="en-US" dirty="0"/>
              <a:t>(</a:t>
            </a:r>
            <a:r>
              <a:rPr lang="cs-CZ" dirty="0"/>
              <a:t>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/>
          </a:p>
          <a:p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find_if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v.begin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v.end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/>
              <a:t>[](</a:t>
            </a:r>
            <a:r>
              <a:rPr lang="en-US" dirty="0" err="1"/>
              <a:t>int</a:t>
            </a:r>
            <a:r>
              <a:rPr lang="en-US" dirty="0"/>
              <a:t>&amp; x) { return x &gt;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en-US" dirty="0"/>
              <a:t>; });</a:t>
            </a:r>
            <a:endParaRPr lang="cs-CZ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667500" y="4149436"/>
            <a:ext cx="1600200" cy="381000"/>
          </a:xfrm>
          <a:prstGeom prst="wedgeRoundRectCallout">
            <a:avLst>
              <a:gd name="adj1" fmla="val -86041"/>
              <a:gd name="adj2" fmla="val -1771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lambda výraz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7277100" y="2561509"/>
            <a:ext cx="990600" cy="537866"/>
          </a:xfrm>
          <a:prstGeom prst="wedgeRoundRectCallout">
            <a:avLst>
              <a:gd name="adj1" fmla="val -138988"/>
              <a:gd name="adj2" fmla="val 4101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funktor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Nonmodyfying algorithms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</a:t>
            </a:r>
            <a:r>
              <a:rPr lang="cs-CZ" sz="1800" dirty="0"/>
              <a:t>() Returns the number of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count_if</a:t>
            </a:r>
            <a:r>
              <a:rPr lang="cs-CZ" sz="1800" dirty="0"/>
              <a:t>() Returns the number of elements that match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min_element</a:t>
            </a:r>
            <a:r>
              <a:rPr lang="cs-CZ" sz="1800" dirty="0"/>
              <a:t>() Returns the element with the smallest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max_element</a:t>
            </a:r>
            <a:r>
              <a:rPr lang="cs-CZ" sz="1800" dirty="0"/>
              <a:t>() Returns the element with the largest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</a:t>
            </a:r>
            <a:r>
              <a:rPr lang="cs-CZ" sz="1800" dirty="0"/>
              <a:t>() Searches for the first element with the passed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find_if</a:t>
            </a:r>
            <a:r>
              <a:rPr lang="cs-CZ" sz="1800" dirty="0"/>
              <a:t>() Searches for the first element that matches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search_n</a:t>
            </a:r>
            <a:r>
              <a:rPr lang="cs-CZ" sz="1800" dirty="0"/>
              <a:t>() Searches for the first </a:t>
            </a:r>
            <a:r>
              <a:rPr lang="cs-CZ" sz="1800" i="1" dirty="0"/>
              <a:t>n </a:t>
            </a:r>
            <a:r>
              <a:rPr lang="cs-CZ" sz="1800" dirty="0"/>
              <a:t>consecutive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</a:t>
            </a:r>
            <a:r>
              <a:rPr lang="cs-CZ" sz="1800" dirty="0"/>
              <a:t>() Searches for the first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find_end</a:t>
            </a:r>
            <a:r>
              <a:rPr lang="cs-CZ" sz="1800" dirty="0"/>
              <a:t>() Searches for the last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find_first_of</a:t>
            </a:r>
            <a:r>
              <a:rPr lang="cs-CZ" sz="1800" dirty="0"/>
              <a:t>() Searches the first of several possible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adjacent_find</a:t>
            </a:r>
            <a:r>
              <a:rPr lang="cs-CZ" sz="1800" dirty="0"/>
              <a:t>() Searches for two adjacent elements that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</a:t>
            </a:r>
            <a:r>
              <a:rPr lang="cs-CZ" sz="1800" dirty="0"/>
              <a:t>() Returns whether two ranges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mismatch</a:t>
            </a:r>
            <a:r>
              <a:rPr lang="cs-CZ" sz="1800" dirty="0"/>
              <a:t>() Returns the first elements of two sequences that differ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lexicographical_compare</a:t>
            </a:r>
            <a:r>
              <a:rPr lang="cs-CZ" sz="1800" dirty="0"/>
              <a:t>() Returns whether a range is lexicogr. less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Modifying algorithms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</a:t>
            </a:r>
            <a:r>
              <a:rPr lang="cs-CZ" sz="1800" dirty="0"/>
              <a:t>() Copies a range starting with the first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copy_backward</a:t>
            </a:r>
            <a:r>
              <a:rPr lang="cs-CZ" sz="1800" dirty="0"/>
              <a:t>() Copies a range starting with the last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transform</a:t>
            </a:r>
            <a:r>
              <a:rPr lang="cs-CZ" sz="1800" dirty="0"/>
              <a:t>() Modifies and copies elements; combines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swap_ranges</a:t>
            </a:r>
            <a:r>
              <a:rPr lang="cs-CZ" sz="1800" dirty="0"/>
              <a:t>() Swaps elements of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</a:t>
            </a:r>
            <a:r>
              <a:rPr lang="cs-CZ" sz="1800" dirty="0"/>
              <a:t>() Replaces each element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</a:t>
            </a:r>
            <a:r>
              <a:rPr lang="cs-CZ" sz="1800" dirty="0"/>
              <a:t>() Replaces each element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</a:t>
            </a:r>
            <a:r>
              <a:rPr lang="cs-CZ" sz="1800" dirty="0"/>
              <a:t>() Replaces elements that have a special value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replace_if</a:t>
            </a:r>
            <a:r>
              <a:rPr lang="cs-CZ" sz="1800" dirty="0"/>
              <a:t>() Replaces elements that match a criterion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</a:t>
            </a:r>
            <a:r>
              <a:rPr lang="cs-CZ" sz="1800" dirty="0"/>
              <a:t>() Replaces elements that have a special value while copying the whole range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replace_copy_if</a:t>
            </a:r>
            <a:r>
              <a:rPr lang="cs-CZ" sz="1800" dirty="0"/>
              <a:t>() Replaces elements that match a criterion while copying the whole range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Removing 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remove</a:t>
            </a:r>
            <a:r>
              <a:rPr lang="cs-CZ" sz="1800" dirty="0"/>
              <a:t>() Removes elements with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remove_if</a:t>
            </a:r>
            <a:r>
              <a:rPr lang="cs-CZ" sz="1800" dirty="0"/>
              <a:t>() Removes elements that match a given criterion - does </a:t>
            </a:r>
            <a:r>
              <a:rPr lang="cs-CZ" sz="1800" b="1" dirty="0"/>
              <a:t>not</a:t>
            </a:r>
            <a:r>
              <a:rPr lang="cs-CZ" sz="1800" dirty="0"/>
              <a:t> remove anything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buFontTx/>
              <a:buNone/>
            </a:pPr>
            <a:r>
              <a:rPr lang="cs-CZ" sz="1800" b="1" dirty="0"/>
              <a:t>remove_copy</a:t>
            </a:r>
            <a:r>
              <a:rPr lang="cs-CZ" sz="1800" dirty="0"/>
              <a:t>() Copies elements that do not match 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remove_copy_if</a:t>
            </a:r>
            <a:r>
              <a:rPr lang="cs-CZ" sz="1800" dirty="0"/>
              <a:t>() Copies elements that do not match a given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</a:t>
            </a:r>
            <a:r>
              <a:rPr lang="cs-CZ" sz="1800" dirty="0"/>
              <a:t>() Removes adjacent duplicates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unique_copy</a:t>
            </a:r>
            <a:r>
              <a:rPr lang="cs-CZ" sz="1800" dirty="0"/>
              <a:t>() Copies elements while removing adjacent duplicates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Mutating algorithms</a:t>
            </a:r>
            <a:endParaRPr lang="cs-CZ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reverse</a:t>
            </a:r>
            <a:r>
              <a:rPr lang="cs-CZ" sz="1800" dirty="0"/>
              <a:t>() Reverses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reverse_copy</a:t>
            </a:r>
            <a:r>
              <a:rPr lang="cs-CZ" sz="1800" dirty="0"/>
              <a:t>() Copies the elements while reversing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</a:t>
            </a:r>
            <a:r>
              <a:rPr lang="cs-CZ" sz="1800" dirty="0"/>
              <a:t>() Rotates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rotate_copy</a:t>
            </a:r>
            <a:r>
              <a:rPr lang="cs-CZ" sz="1800" dirty="0"/>
              <a:t>() Copies the elements while rotating their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next_permutation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prev_permutation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random_shuffle</a:t>
            </a:r>
            <a:r>
              <a:rPr lang="cs-CZ" sz="1800" dirty="0"/>
              <a:t>() Brings the elements into a random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</a:t>
            </a:r>
            <a:r>
              <a:rPr lang="en-US" sz="1800" dirty="0"/>
              <a:t> </a:t>
            </a:r>
            <a:r>
              <a:rPr lang="cs-CZ" sz="1800" dirty="0"/>
              <a:t>that match a criterion are at the front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 of matching and nonmatching elements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Sorting algorithms</a:t>
            </a:r>
            <a:endParaRPr lang="cs-CZ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</a:t>
            </a:r>
            <a:r>
              <a:rPr lang="cs-CZ" sz="1800" dirty="0"/>
              <a:t>() Sorts all elements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stable_sort</a:t>
            </a:r>
            <a:r>
              <a:rPr lang="cs-CZ" sz="1800" dirty="0"/>
              <a:t>() Sorts while preserving order of equal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</a:t>
            </a:r>
            <a:r>
              <a:rPr lang="cs-CZ" sz="1800" dirty="0"/>
              <a:t>() Sorts until the first </a:t>
            </a:r>
            <a:r>
              <a:rPr lang="cs-CZ" sz="1800" i="1" dirty="0"/>
              <a:t>n </a:t>
            </a:r>
            <a:r>
              <a:rPr lang="cs-CZ" sz="1800" dirty="0"/>
              <a:t>elements are correct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partial_sort_copy</a:t>
            </a:r>
            <a:r>
              <a:rPr lang="cs-CZ" sz="1800" dirty="0"/>
              <a:t>() Copies elements in sorted order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nth_element</a:t>
            </a:r>
            <a:r>
              <a:rPr lang="cs-CZ" sz="1800" dirty="0"/>
              <a:t>() Sorts according to the </a:t>
            </a:r>
            <a:r>
              <a:rPr lang="cs-CZ" sz="1800" i="1" dirty="0"/>
              <a:t>n</a:t>
            </a:r>
            <a:r>
              <a:rPr lang="cs-CZ" sz="1800" dirty="0"/>
              <a:t>th position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 that match a criterion are at the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</a:t>
            </a:r>
            <a:r>
              <a:rPr lang="en-US" sz="1800" dirty="0"/>
              <a:t> </a:t>
            </a:r>
            <a:r>
              <a:rPr lang="cs-CZ" sz="1800" dirty="0"/>
              <a:t>of matching and nonmatching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make_heap</a:t>
            </a:r>
            <a:r>
              <a:rPr lang="cs-CZ" sz="1800" dirty="0"/>
              <a:t>() Converts a range into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push_heap</a:t>
            </a:r>
            <a:r>
              <a:rPr lang="cs-CZ" sz="1800" dirty="0"/>
              <a:t>() Adds an element 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pop_heap</a:t>
            </a:r>
            <a:r>
              <a:rPr lang="cs-CZ" sz="1800" dirty="0"/>
              <a:t>() Removes an element from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sort_heap</a:t>
            </a:r>
            <a:r>
              <a:rPr lang="cs-CZ" sz="1800" dirty="0"/>
              <a:t>() Sorts the heap (it is no longer a heap after the call)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Algorithms for Sorted Ranges</a:t>
            </a:r>
            <a:r>
              <a:rPr lang="en-US" sz="2800"/>
              <a:t> </a:t>
            </a:r>
            <a:endParaRPr lang="cs-CZ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binary_search</a:t>
            </a:r>
            <a:r>
              <a:rPr lang="cs-CZ" sz="1800" dirty="0"/>
              <a:t>() Returns whether the range contains an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includes</a:t>
            </a:r>
            <a:r>
              <a:rPr lang="cs-CZ" sz="1800" dirty="0"/>
              <a:t>() Returns whether each element of a range is also</a:t>
            </a:r>
            <a:r>
              <a:rPr lang="en-US" sz="1800" dirty="0"/>
              <a:t> </a:t>
            </a:r>
            <a:r>
              <a:rPr lang="cs-CZ" sz="1800" dirty="0"/>
              <a:t>an element of another 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lower_bound</a:t>
            </a:r>
            <a:r>
              <a:rPr lang="cs-CZ" sz="1800" dirty="0"/>
              <a:t>() Finds the first element greater than or equal to</a:t>
            </a:r>
            <a:r>
              <a:rPr lang="en-US" sz="1800" dirty="0"/>
              <a:t> </a:t>
            </a:r>
            <a:r>
              <a:rPr lang="cs-CZ" sz="1800" dirty="0"/>
              <a:t>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upper_bound</a:t>
            </a:r>
            <a:r>
              <a:rPr lang="cs-CZ" sz="1800" dirty="0"/>
              <a:t>() Finds the first element greater than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equal_range</a:t>
            </a:r>
            <a:r>
              <a:rPr lang="cs-CZ" sz="1800" dirty="0"/>
              <a:t>() Returns the range of elements equal to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the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set_union</a:t>
            </a:r>
            <a:r>
              <a:rPr lang="cs-CZ" sz="1800" dirty="0"/>
              <a:t>() Processes the sorted union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set_intersection</a:t>
            </a:r>
            <a:r>
              <a:rPr lang="cs-CZ" sz="1800" dirty="0"/>
              <a:t>() Processes the sorted intersection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of a range that are not part of another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set_symmetric_difference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that are in exactly one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inplace_merge</a:t>
            </a:r>
            <a:r>
              <a:rPr lang="cs-CZ" sz="1800" dirty="0"/>
              <a:t>() Merges two consecutive sorted ranges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Numeric algorithms</a:t>
            </a:r>
            <a:endParaRPr lang="cs-CZ" sz="2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accumulate</a:t>
            </a:r>
            <a:r>
              <a:rPr lang="cs-CZ" sz="1800" dirty="0"/>
              <a:t>() Combines all element values (processes sum, product, </a:t>
            </a:r>
            <a:r>
              <a:rPr lang="en-US" sz="1800" dirty="0"/>
              <a:t>...</a:t>
            </a:r>
            <a:r>
              <a:rPr lang="cs-CZ" sz="1800" dirty="0"/>
              <a:t>)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inner_product</a:t>
            </a:r>
            <a:r>
              <a:rPr lang="cs-CZ" sz="1800" dirty="0"/>
              <a:t>() Combines all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adjacent_difference</a:t>
            </a:r>
            <a:r>
              <a:rPr lang="cs-CZ" sz="1800" dirty="0"/>
              <a:t>() Combines each element with its predecessor; converts absolute values to relative values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partial_sum</a:t>
            </a:r>
            <a:r>
              <a:rPr lang="cs-CZ" sz="1800" dirty="0"/>
              <a:t>() Combines each element with all of its predecessors; converts relative values to absolute values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" y="3537348"/>
            <a:ext cx="4724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#</a:t>
            </a:r>
            <a:r>
              <a:rPr lang="cs-CZ" sz="1600" dirty="0"/>
              <a:t>include </a:t>
            </a:r>
            <a:r>
              <a:rPr lang="en-US" sz="1600" dirty="0"/>
              <a:t>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endParaRPr lang="cs-CZ" sz="1600" dirty="0"/>
          </a:p>
          <a:p>
            <a:r>
              <a:rPr lang="cs-CZ" sz="1600" dirty="0"/>
              <a:t>int main()</a:t>
            </a:r>
          </a:p>
          <a:p>
            <a:r>
              <a:rPr lang="cs-CZ" sz="1600" dirty="0"/>
              <a:t>{</a:t>
            </a:r>
          </a:p>
          <a:p>
            <a:r>
              <a:rPr lang="en-US" sz="1600" dirty="0"/>
              <a:t>    std::</a:t>
            </a:r>
            <a:r>
              <a:rPr lang="cs-CZ" sz="1600" dirty="0"/>
              <a:t>cout &lt;&lt; "</a:t>
            </a:r>
            <a:r>
              <a:rPr lang="en-US" sz="1600" dirty="0"/>
              <a:t>Hello </a:t>
            </a:r>
            <a:r>
              <a:rPr lang="cs-CZ" sz="1600" dirty="0"/>
              <a:t>W</a:t>
            </a:r>
            <a:r>
              <a:rPr lang="en-US" sz="1600" dirty="0" err="1"/>
              <a:t>orld</a:t>
            </a:r>
            <a:r>
              <a:rPr lang="cs-CZ" sz="1600" dirty="0"/>
              <a:t>" &lt;&lt;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cs-CZ" sz="1600" dirty="0"/>
              <a:t>endl;</a:t>
            </a:r>
          </a:p>
          <a:p>
            <a:r>
              <a:rPr lang="cs-CZ" sz="1600" dirty="0"/>
              <a:t>    return </a:t>
            </a:r>
            <a:r>
              <a:rPr lang="en-US" sz="1600" dirty="0"/>
              <a:t>0</a:t>
            </a:r>
            <a:r>
              <a:rPr lang="cs-CZ" sz="1600" dirty="0"/>
              <a:t>;</a:t>
            </a:r>
          </a:p>
          <a:p>
            <a:r>
              <a:rPr lang="cs-CZ" sz="1600" dirty="0"/>
              <a:t>}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1387674"/>
            <a:ext cx="3733800" cy="12954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VS 2017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File / New / Project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/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Installed /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Other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Languages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/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Visual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C++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Empty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Project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Name, Location - OK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76800" y="1387674"/>
            <a:ext cx="3733800" cy="150792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Explorer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/ Project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Source Files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Add New/Existing Item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Visual C++ / C++ File (.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cpp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(Header Files)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206836" y="3604340"/>
            <a:ext cx="2403764" cy="2514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ctrl-shift-B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F10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F9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Debug / Window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Watch, Auto, Locals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Call Stack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6C318F-9561-4AF6-A5B6-6ED4FEEF8875}"/>
              </a:ext>
            </a:extLst>
          </p:cNvPr>
          <p:cNvSpPr txBox="1"/>
          <p:nvPr/>
        </p:nvSpPr>
        <p:spPr>
          <a:xfrm>
            <a:off x="381000" y="5768304"/>
            <a:ext cx="3733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935655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97CF9-1B27-433C-BBE7-E70BC046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Fulltextové vyhledávání v databázi článků</a:t>
            </a:r>
          </a:p>
          <a:p>
            <a:r>
              <a:rPr lang="cs-CZ" dirty="0"/>
              <a:t>Zadání na webu </a:t>
            </a:r>
            <a:r>
              <a:rPr lang="cs-CZ" dirty="0">
                <a:hlinkClick r:id="rId2"/>
              </a:rPr>
              <a:t>http://mff.roberthusak.cz/du1.html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FCEA2-796C-4B3E-9F63-2C77C4E1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77920-09B4-4F18-8F9F-7F59753DD749}"/>
              </a:ext>
            </a:extLst>
          </p:cNvPr>
          <p:cNvSpPr txBox="1"/>
          <p:nvPr/>
        </p:nvSpPr>
        <p:spPr>
          <a:xfrm>
            <a:off x="1247775" y="3541067"/>
            <a:ext cx="664845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&gt;  „1. DÚ: Fulltext“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93163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59DB-90FD-4273-9BA1-00A6F5A42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Automatické testy v </a:t>
            </a:r>
            <a:r>
              <a:rPr lang="cs-CZ" dirty="0" err="1"/>
              <a:t>ReCodExu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8</a:t>
            </a:r>
            <a:r>
              <a:rPr lang="cs-CZ" dirty="0"/>
              <a:t> bodů za základní funkcionalitu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2</a:t>
            </a:r>
            <a:r>
              <a:rPr lang="cs-CZ" dirty="0"/>
              <a:t> body za stabilitu (argumenty programu, dotazy)</a:t>
            </a:r>
          </a:p>
          <a:p>
            <a:r>
              <a:rPr lang="cs-CZ" dirty="0"/>
              <a:t>Ruční hodnocení (SIS - studijní mezivýsledky):</a:t>
            </a:r>
          </a:p>
          <a:p>
            <a:pPr lvl="1"/>
            <a:r>
              <a:rPr lang="cs-CZ" dirty="0"/>
              <a:t>musí fungovat alespoň základní veřejný test, jinak </a:t>
            </a:r>
            <a:r>
              <a:rPr lang="cs-CZ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2</a:t>
            </a:r>
            <a:r>
              <a:rPr lang="cs-CZ" dirty="0"/>
              <a:t> body za efektivní průnik seřazených seznamů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>
                <a:solidFill>
                  <a:srgbClr val="0000FF"/>
                </a:solidFill>
              </a:rPr>
              <a:t>3</a:t>
            </a:r>
            <a:r>
              <a:rPr lang="cs-CZ" dirty="0"/>
              <a:t> body za štábní kulturu a přehlednost kódu</a:t>
            </a:r>
          </a:p>
          <a:p>
            <a:r>
              <a:rPr lang="cs-CZ" dirty="0"/>
              <a:t>Maximálně tedy </a:t>
            </a:r>
            <a:r>
              <a:rPr lang="cs-CZ" dirty="0">
                <a:solidFill>
                  <a:srgbClr val="0000FF"/>
                </a:solidFill>
              </a:rPr>
              <a:t>15 bodů	</a:t>
            </a:r>
          </a:p>
          <a:p>
            <a:endParaRPr lang="cs-CZ" dirty="0"/>
          </a:p>
          <a:p>
            <a:r>
              <a:rPr lang="cs-CZ" dirty="0" err="1"/>
              <a:t>Deadline</a:t>
            </a:r>
            <a:r>
              <a:rPr lang="cs-CZ" dirty="0"/>
              <a:t>: </a:t>
            </a:r>
            <a:r>
              <a:rPr lang="cs-CZ" b="1" u="sng" dirty="0"/>
              <a:t>2.12.2018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-5 bodů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66514-0D24-49B1-9625-1B0DCE21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7883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cvičení:</a:t>
            </a:r>
            <a:br>
              <a:rPr lang="cs-CZ" dirty="0"/>
            </a:br>
            <a:r>
              <a:rPr lang="cs-CZ" dirty="0"/>
              <a:t>Polymorfní datové struktury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23. 11. 2018</a:t>
            </a:r>
          </a:p>
        </p:txBody>
      </p:sp>
    </p:spTree>
    <p:extLst>
      <p:ext uri="{BB962C8B-B14F-4D97-AF65-F5344CB8AC3E}">
        <p14:creationId xmlns:p14="http://schemas.microsoft.com/office/powerpoint/2010/main" val="4551766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12E0E7-5D83-4421-AD7A-95C22721A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jednu úlohu existuje mnoho různých řešení</a:t>
            </a:r>
          </a:p>
          <a:p>
            <a:pPr lvl="1"/>
            <a:r>
              <a:rPr lang="cs-CZ" dirty="0"/>
              <a:t>Rozhazování na strany </a:t>
            </a:r>
            <a:r>
              <a:rPr lang="cs-CZ" dirty="0" err="1"/>
              <a:t>deque</a:t>
            </a:r>
            <a:r>
              <a:rPr lang="cs-CZ" dirty="0"/>
              <a:t> elegantnější, explicitní řešení (s </a:t>
            </a:r>
            <a:r>
              <a:rPr lang="cs-CZ" dirty="0" err="1"/>
              <a:t>iterátory</a:t>
            </a:r>
            <a:r>
              <a:rPr lang="cs-CZ" dirty="0"/>
              <a:t> namísto indexů) přehlednější</a:t>
            </a:r>
          </a:p>
          <a:p>
            <a:endParaRPr lang="cs-CZ" dirty="0"/>
          </a:p>
          <a:p>
            <a:r>
              <a:rPr lang="cs-CZ" dirty="0"/>
              <a:t>Nebylo nutné používat OOP (pro procvičení OK)</a:t>
            </a:r>
          </a:p>
          <a:p>
            <a:endParaRPr lang="cs-CZ" dirty="0"/>
          </a:p>
          <a:p>
            <a:r>
              <a:rPr lang="cs-CZ" dirty="0"/>
              <a:t>Zbytečné </a:t>
            </a:r>
            <a:r>
              <a:rPr lang="cs-CZ" dirty="0" err="1"/>
              <a:t>parsování</a:t>
            </a:r>
            <a:r>
              <a:rPr lang="cs-CZ" dirty="0"/>
              <a:t> znaků – jednoduchý vstup: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579A87-64A6-43DF-B874-F4D5A3F6E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„Odzadu a zepředu“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266F99-0446-43E7-8CF2-672C4C423795}"/>
              </a:ext>
            </a:extLst>
          </p:cNvPr>
          <p:cNvSpPr txBox="1"/>
          <p:nvPr/>
        </p:nvSpPr>
        <p:spPr>
          <a:xfrm>
            <a:off x="3581400" y="4114800"/>
            <a:ext cx="19812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x;</a:t>
            </a:r>
          </a:p>
          <a:p>
            <a:r>
              <a:rPr lang="cs-CZ" sz="1400" dirty="0" err="1"/>
              <a:t>while</a:t>
            </a:r>
            <a:r>
              <a:rPr lang="cs-CZ" sz="1400" dirty="0"/>
              <a:t> (</a:t>
            </a:r>
            <a:r>
              <a:rPr lang="cs-CZ" sz="1400" dirty="0" err="1"/>
              <a:t>cin</a:t>
            </a:r>
            <a:r>
              <a:rPr lang="cs-CZ" sz="1400" dirty="0"/>
              <a:t> &gt;&gt; x) {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v.push_back</a:t>
            </a:r>
            <a:r>
              <a:rPr lang="cs-CZ" sz="1400" dirty="0"/>
              <a:t>(x);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99968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3EADEA-A062-4411-B57B-E13D71C6C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Opět mnoho různých řešení</a:t>
            </a:r>
          </a:p>
          <a:p>
            <a:pPr lvl="1"/>
            <a:r>
              <a:rPr lang="cs-CZ" dirty="0"/>
              <a:t>Výběr konkrétního v praxi by záležel na okolnostech, např. operátor &lt; na třídě určuje její „kanonické“ uspořádání</a:t>
            </a:r>
          </a:p>
          <a:p>
            <a:endParaRPr lang="cs-CZ" dirty="0"/>
          </a:p>
          <a:p>
            <a:r>
              <a:rPr lang="cs-CZ" dirty="0"/>
              <a:t>Správná signatura operátoru &lt; na třídě: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889126-B4CC-40E0-8B93-42BFABB6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„Filmová databáze“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C8C3E-BA4E-41C2-9C1F-8746EFB7B1A4}"/>
              </a:ext>
            </a:extLst>
          </p:cNvPr>
          <p:cNvSpPr txBox="1"/>
          <p:nvPr/>
        </p:nvSpPr>
        <p:spPr>
          <a:xfrm>
            <a:off x="3009900" y="3464122"/>
            <a:ext cx="31242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 </a:t>
            </a:r>
            <a:r>
              <a:rPr lang="cs-CZ" sz="1400" dirty="0" err="1"/>
              <a:t>const</a:t>
            </a:r>
            <a:r>
              <a:rPr lang="cs-CZ" sz="1400" dirty="0"/>
              <a:t> T&amp; y) </a:t>
            </a:r>
            <a:r>
              <a:rPr lang="cs-CZ" sz="1400" dirty="0" err="1"/>
              <a:t>const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185239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Zadání</a:t>
            </a:r>
          </a:p>
          <a:p>
            <a:pPr lvl="1"/>
            <a:r>
              <a:rPr lang="cs-CZ" dirty="0"/>
              <a:t>kontejner obsahující hodnoty libovolného typu</a:t>
            </a:r>
          </a:p>
          <a:p>
            <a:pPr lvl="1"/>
            <a:r>
              <a:rPr lang="cs-CZ" dirty="0"/>
              <a:t>int, double, string, complex, zlomky, ...</a:t>
            </a:r>
          </a:p>
          <a:p>
            <a:r>
              <a:rPr lang="cs-CZ" dirty="0"/>
              <a:t>Technické upřesnění</a:t>
            </a:r>
          </a:p>
          <a:p>
            <a:pPr lvl="1"/>
            <a:r>
              <a:rPr lang="cs-CZ" dirty="0"/>
              <a:t>třída Seznam, operace add, print</a:t>
            </a:r>
          </a:p>
          <a:p>
            <a:pPr lvl="1"/>
            <a:r>
              <a:rPr lang="cs-CZ" dirty="0"/>
              <a:t>společný předek prvků </a:t>
            </a:r>
            <a:r>
              <a:rPr lang="cs-CZ" dirty="0">
                <a:solidFill>
                  <a:schemeClr val="accent1"/>
                </a:solidFill>
              </a:rPr>
              <a:t>AbstractVal</a:t>
            </a:r>
          </a:p>
          <a:p>
            <a:pPr lvl="1"/>
            <a:r>
              <a:rPr lang="cs-CZ" dirty="0"/>
              <a:t>konkrétní prvky </a:t>
            </a:r>
            <a:r>
              <a:rPr lang="cs-CZ" dirty="0">
                <a:solidFill>
                  <a:srgbClr val="FF0000"/>
                </a:solidFill>
              </a:rPr>
              <a:t>IntVal</a:t>
            </a:r>
            <a:r>
              <a:rPr lang="cs-CZ" dirty="0"/>
              <a:t>, </a:t>
            </a:r>
            <a:r>
              <a:rPr lang="cs-CZ" dirty="0">
                <a:solidFill>
                  <a:srgbClr val="33D95E"/>
                </a:solidFill>
              </a:rPr>
              <a:t>StringVal</a:t>
            </a:r>
            <a:r>
              <a:rPr lang="cs-CZ" dirty="0"/>
              <a:t>, ...</a:t>
            </a:r>
          </a:p>
          <a:p>
            <a:pPr lvl="1"/>
            <a:r>
              <a:rPr lang="cs-CZ" dirty="0"/>
              <a:t>stačí jednoduchá implementace vektorem</a:t>
            </a:r>
          </a:p>
          <a:p>
            <a:pPr lvl="1"/>
            <a:r>
              <a:rPr lang="cs-CZ" dirty="0"/>
              <a:t>pole objektů vs. pole </a:t>
            </a:r>
            <a:r>
              <a:rPr lang="en-US" dirty="0"/>
              <a:t>'</a:t>
            </a:r>
            <a:r>
              <a:rPr lang="cs-CZ" dirty="0"/>
              <a:t>odkazů</a:t>
            </a:r>
            <a:r>
              <a:rPr lang="en-US" dirty="0"/>
              <a:t>'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Polymorfn</a:t>
            </a:r>
            <a:r>
              <a:rPr lang="cs-CZ" dirty="0"/>
              <a:t>í datové struktury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835524" y="4751389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0514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11787" y="4822826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772149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61309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59262" y="5975351"/>
            <a:ext cx="1296987" cy="665163"/>
            <a:chOff x="4259262" y="5975351"/>
            <a:chExt cx="1296987" cy="665163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547768" y="5949950"/>
            <a:ext cx="1296987" cy="665163"/>
            <a:chOff x="4259262" y="5975351"/>
            <a:chExt cx="1296987" cy="665163"/>
          </a:xfrm>
        </p:grpSpPr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915024" y="5040314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H="1">
            <a:off x="4548187" y="5040314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15024" y="5949950"/>
            <a:ext cx="1296987" cy="665163"/>
            <a:chOff x="5915024" y="5949950"/>
            <a:chExt cx="1296987" cy="665163"/>
          </a:xfrm>
        </p:grpSpPr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54662" y="5040314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BC8386-54D3-4D8C-ACFB-ECE0A216C2DE}"/>
              </a:ext>
            </a:extLst>
          </p:cNvPr>
          <p:cNvSpPr txBox="1"/>
          <p:nvPr/>
        </p:nvSpPr>
        <p:spPr>
          <a:xfrm>
            <a:off x="685642" y="5040314"/>
            <a:ext cx="3318509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kontejner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246681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PDS - </a:t>
            </a:r>
            <a:r>
              <a:rPr lang="cs-CZ" dirty="0"/>
              <a:t>základní </a:t>
            </a:r>
            <a:r>
              <a:rPr lang="en-US" dirty="0"/>
              <a:t>ide</a:t>
            </a:r>
            <a:r>
              <a:rPr lang="cs-CZ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60997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cs-CZ" sz="1600" b="1" dirty="0"/>
              <a:t>AbstractVal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b="1" dirty="0"/>
              <a:t>~</a:t>
            </a:r>
            <a:r>
              <a:rPr lang="cs-CZ" sz="1600" b="1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b="1" dirty="0" err="1"/>
              <a:t>print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typedef</a:t>
            </a:r>
            <a:r>
              <a:rPr lang="en-US" sz="1600" dirty="0"/>
              <a:t> </a:t>
            </a:r>
            <a:r>
              <a:rPr lang="en-US" sz="1600" b="1" dirty="0"/>
              <a:t>???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 </a:t>
            </a:r>
            <a:r>
              <a:rPr lang="en-US" sz="1600" b="1" dirty="0" err="1"/>
              <a:t>valptr</a:t>
            </a:r>
            <a:r>
              <a:rPr lang="en-US" sz="1600" dirty="0"/>
              <a:t>;</a:t>
            </a:r>
            <a:endParaRPr lang="cs-CZ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3272463"/>
            <a:ext cx="1600200" cy="537537"/>
          </a:xfrm>
          <a:prstGeom prst="wedgeRoundRectCallout">
            <a:avLst>
              <a:gd name="adj1" fmla="val 62173"/>
              <a:gd name="adj2" fmla="val -8714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typ odkazu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00700" y="1295400"/>
            <a:ext cx="26670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</a:t>
            </a:r>
            <a:r>
              <a:rPr lang="cs-CZ" sz="1600" b="1" dirty="0"/>
              <a:t>add</a:t>
            </a:r>
            <a:r>
              <a:rPr lang="cs-CZ" sz="1600" dirty="0"/>
              <a:t>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    void </a:t>
            </a:r>
            <a:r>
              <a:rPr lang="cs-CZ" sz="1600" b="1" dirty="0"/>
              <a:t>print</a:t>
            </a:r>
            <a:r>
              <a:rPr lang="cs-CZ" sz="1600" dirty="0"/>
              <a:t>()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 </a:t>
            </a:r>
            <a:r>
              <a:rPr lang="cs-CZ" sz="1600" dirty="0"/>
              <a:t>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360997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....&lt;IntVal&gt; 123 );</a:t>
            </a:r>
          </a:p>
          <a:p>
            <a:r>
              <a:rPr lang="cs-CZ" sz="1600" dirty="0"/>
              <a:t>    s.add( ....&lt;StringVal&gt; "</a:t>
            </a:r>
            <a:r>
              <a:rPr lang="en-US" sz="1600" dirty="0" err="1"/>
              <a:t>abc</a:t>
            </a:r>
            <a:r>
              <a:rPr lang="cs-CZ" sz="1600" dirty="0"/>
              <a:t>" 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362200" y="3272463"/>
            <a:ext cx="2895600" cy="519321"/>
          </a:xfrm>
          <a:prstGeom prst="wedgeRoundRectCallout">
            <a:avLst>
              <a:gd name="adj1" fmla="val 174"/>
              <a:gd name="adj2" fmla="val -25439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abstraktní předek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umí existovat a vytisknout se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3456025"/>
            <a:ext cx="2038350" cy="350830"/>
          </a:xfrm>
          <a:prstGeom prst="wedgeRoundRectCallout">
            <a:avLst>
              <a:gd name="adj1" fmla="val 8837"/>
              <a:gd name="adj2" fmla="val -210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odkaz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000375" y="6086475"/>
            <a:ext cx="1066800" cy="350830"/>
          </a:xfrm>
          <a:prstGeom prst="wedgeRoundRectCallout">
            <a:avLst>
              <a:gd name="adj1" fmla="val -69434"/>
              <a:gd name="adj2" fmla="val -2000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použití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419600" y="4038600"/>
            <a:ext cx="4572000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??? </a:t>
            </a:r>
            <a:r>
              <a:rPr lang="cs-CZ" dirty="0"/>
              <a:t>valptr</a:t>
            </a:r>
          </a:p>
          <a:p>
            <a:pPr lvl="1"/>
            <a:r>
              <a:rPr lang="cs-CZ" dirty="0"/>
              <a:t>AbstractVal </a:t>
            </a:r>
            <a:r>
              <a:rPr lang="en-US" dirty="0"/>
              <a:t>*</a:t>
            </a:r>
          </a:p>
          <a:p>
            <a:pPr lvl="1"/>
            <a:r>
              <a:rPr lang="en-US" dirty="0" err="1"/>
              <a:t>AbstractVal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shared_ptr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iterator</a:t>
            </a:r>
            <a:endParaRPr lang="cs-CZ" dirty="0"/>
          </a:p>
          <a:p>
            <a:pPr lvl="1"/>
            <a:r>
              <a:rPr lang="en-US" dirty="0"/>
              <a:t>... ?</a:t>
            </a:r>
            <a:endParaRPr lang="cs-CZ" dirty="0"/>
          </a:p>
        </p:txBody>
      </p:sp>
      <p:sp>
        <p:nvSpPr>
          <p:cNvPr id="13" name="Rounded Rectangular Callout 5">
            <a:extLst>
              <a:ext uri="{FF2B5EF4-FFF2-40B4-BE49-F238E27FC236}">
                <a16:creationId xmlns:a16="http://schemas.microsoft.com/office/drawing/2014/main" id="{E1B80610-44D3-4A5B-B2DE-5625355554BD}"/>
              </a:ext>
            </a:extLst>
          </p:cNvPr>
          <p:cNvSpPr/>
          <p:nvPr/>
        </p:nvSpPr>
        <p:spPr>
          <a:xfrm>
            <a:off x="3143250" y="1371600"/>
            <a:ext cx="2038350" cy="350830"/>
          </a:xfrm>
          <a:prstGeom prst="wedgeRoundRectCallout">
            <a:avLst>
              <a:gd name="adj1" fmla="val -77432"/>
              <a:gd name="adj2" fmla="val 747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virtuální destruktor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587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implementace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4495800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AbstractVal;</a:t>
            </a:r>
            <a:endParaRPr lang="en-US" sz="1600" dirty="0"/>
          </a:p>
          <a:p>
            <a:r>
              <a:rPr lang="cs-CZ" sz="1600" dirty="0" err="1"/>
              <a:t>using</a:t>
            </a:r>
            <a:r>
              <a:rPr lang="en-US" sz="1600" dirty="0"/>
              <a:t> </a:t>
            </a:r>
            <a:r>
              <a:rPr lang="cs-CZ" sz="1600" dirty="0"/>
              <a:t>v</a:t>
            </a:r>
            <a:r>
              <a:rPr lang="en-US" sz="1600" dirty="0" err="1"/>
              <a:t>alptr</a:t>
            </a:r>
            <a:r>
              <a:rPr lang="cs-CZ" sz="1600" dirty="0"/>
              <a:t> = </a:t>
            </a:r>
            <a:r>
              <a:rPr lang="cs-CZ" sz="1600" b="1" dirty="0" err="1"/>
              <a:t>unique</a:t>
            </a:r>
            <a:r>
              <a:rPr lang="en-US" sz="1600" b="1" dirty="0"/>
              <a:t>_</a:t>
            </a:r>
            <a:r>
              <a:rPr lang="en-US" sz="1600" b="1" dirty="0" err="1"/>
              <a:t>ptr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&gt;;</a:t>
            </a:r>
            <a:endParaRPr lang="cs-CZ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105674"/>
            <a:ext cx="5791200" cy="206210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add(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 </a:t>
            </a:r>
            <a:r>
              <a:rPr lang="cs-CZ" sz="1600" dirty="0"/>
              <a:t>{ pole.</a:t>
            </a:r>
            <a:r>
              <a:rPr lang="cs-CZ" sz="1600" b="1" dirty="0"/>
              <a:t>push_back</a:t>
            </a:r>
            <a:r>
              <a:rPr lang="cs-CZ" sz="1600" dirty="0"/>
              <a:t>( move( p)); }</a:t>
            </a:r>
          </a:p>
          <a:p>
            <a:r>
              <a:rPr lang="cs-CZ" sz="1600" dirty="0"/>
              <a:t>    void </a:t>
            </a:r>
            <a:r>
              <a:rPr lang="cs-CZ" sz="1600" dirty="0" err="1"/>
              <a:t>print</a:t>
            </a:r>
            <a:r>
              <a:rPr lang="cs-CZ" sz="1600" dirty="0"/>
              <a:t>()</a:t>
            </a:r>
          </a:p>
          <a:p>
            <a:r>
              <a:rPr lang="cs-CZ" sz="1600" dirty="0"/>
              <a:t>        { for(auto</a:t>
            </a:r>
            <a:r>
              <a:rPr lang="en-US" sz="1600" dirty="0"/>
              <a:t>&amp;</a:t>
            </a:r>
            <a:r>
              <a:rPr lang="cs-CZ" sz="1600" dirty="0"/>
              <a:t>&amp; x : pole )</a:t>
            </a:r>
            <a:r>
              <a:rPr lang="cs-CZ" sz="1600" b="1" dirty="0"/>
              <a:t> { x-&gt;</a:t>
            </a:r>
            <a:r>
              <a:rPr lang="cs-CZ" sz="1600" b="1" dirty="0" err="1"/>
              <a:t>print</a:t>
            </a:r>
            <a:r>
              <a:rPr lang="cs-CZ" sz="1600" dirty="0"/>
              <a:t>(); </a:t>
            </a:r>
            <a:r>
              <a:rPr lang="cs-CZ" sz="1600" dirty="0" err="1"/>
              <a:t>cout</a:t>
            </a:r>
            <a:r>
              <a:rPr lang="cs-CZ" sz="1600" dirty="0"/>
              <a:t> &lt;&lt; </a:t>
            </a:r>
            <a:r>
              <a:rPr lang="cs-CZ" sz="1600" dirty="0" err="1"/>
              <a:t>endl</a:t>
            </a:r>
            <a:r>
              <a:rPr lang="cs-CZ" sz="1600" dirty="0"/>
              <a:t>;}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</a:t>
            </a:r>
            <a:r>
              <a:rPr lang="cs-CZ" sz="1600" dirty="0"/>
              <a:t>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11462"/>
              <a:gd name="adj2" fmla="val -24395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791200" y="4495800"/>
            <a:ext cx="1828800" cy="350830"/>
          </a:xfrm>
          <a:prstGeom prst="wedgeRoundRectCallout">
            <a:avLst>
              <a:gd name="adj1" fmla="val -22355"/>
              <a:gd name="adj2" fmla="val -37869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</a:t>
            </a:r>
            <a:r>
              <a:rPr lang="cs-CZ" sz="1400" dirty="0">
                <a:solidFill>
                  <a:schemeClr val="tx1"/>
                </a:solidFill>
              </a:rPr>
              <a:t>č </a:t>
            </a:r>
            <a:r>
              <a:rPr lang="en-US" sz="1400" dirty="0">
                <a:solidFill>
                  <a:schemeClr val="tx1"/>
                </a:solidFill>
              </a:rPr>
              <a:t>'-&gt;' 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5410200"/>
            <a:ext cx="18288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konstruktory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destruktory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26984"/>
              <a:gd name="adj2" fmla="val 5982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727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 err="1"/>
              <a:t>konkr</a:t>
            </a:r>
            <a:r>
              <a:rPr lang="cs-CZ" dirty="0"/>
              <a:t>étní</a:t>
            </a:r>
            <a:r>
              <a:rPr lang="en-US" dirty="0"/>
              <a:t> </a:t>
            </a:r>
            <a:r>
              <a:rPr lang="en-US" dirty="0" err="1"/>
              <a:t>datov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typy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IntVal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IntVal( </a:t>
            </a:r>
            <a:r>
              <a:rPr lang="cs-CZ" sz="1600" b="1" dirty="0"/>
              <a:t>int</a:t>
            </a:r>
            <a:r>
              <a:rPr lang="cs-CZ" sz="1600" dirty="0"/>
              <a:t> 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int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3528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StringVal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StringVal( </a:t>
            </a:r>
            <a:r>
              <a:rPr lang="en-US" sz="1600" b="1" dirty="0"/>
              <a:t>string</a:t>
            </a:r>
            <a:r>
              <a:rPr lang="en-US" sz="1600" dirty="0"/>
              <a:t> </a:t>
            </a:r>
            <a:r>
              <a:rPr lang="cs-CZ" sz="1600" dirty="0"/>
              <a:t>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string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5582794"/>
            <a:ext cx="4038600" cy="83099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en-US" sz="1600" dirty="0"/>
              <a:t>Double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/>
              <a:t>Complex</a:t>
            </a:r>
            <a:r>
              <a:rPr lang="cs-CZ" sz="1600" dirty="0"/>
              <a:t>Val : public </a:t>
            </a:r>
            <a:r>
              <a:rPr lang="cs-CZ" sz="1600" dirty="0" err="1"/>
              <a:t>AbstractVal</a:t>
            </a:r>
            <a:r>
              <a:rPr lang="en-US" sz="1600" dirty="0"/>
              <a:t>; </a:t>
            </a:r>
            <a:r>
              <a:rPr lang="cs-CZ" sz="1600" dirty="0" err="1"/>
              <a:t>class</a:t>
            </a:r>
            <a:r>
              <a:rPr lang="cs-CZ" sz="1600" dirty="0"/>
              <a:t> </a:t>
            </a:r>
            <a:r>
              <a:rPr lang="en-US" sz="1600" dirty="0"/>
              <a:t>Fraction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5248275" y="3111282"/>
            <a:ext cx="2590800" cy="350830"/>
          </a:xfrm>
          <a:prstGeom prst="wedgeRoundRectCallout">
            <a:avLst>
              <a:gd name="adj1" fmla="val -85298"/>
              <a:gd name="adj2" fmla="val -3005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what's the difference?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5257800" y="3111282"/>
            <a:ext cx="2590800" cy="350830"/>
          </a:xfrm>
          <a:prstGeom prst="wedgeRoundRectCallout">
            <a:avLst>
              <a:gd name="adj1" fmla="val -89342"/>
              <a:gd name="adj2" fmla="val 22619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what's the difference?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770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87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3276600"/>
          </a:xfrm>
        </p:spPr>
        <p:txBody>
          <a:bodyPr/>
          <a:lstStyle/>
          <a:p>
            <a:r>
              <a:rPr lang="cs-CZ" dirty="0"/>
              <a:t>Násobilka</a:t>
            </a:r>
            <a:endParaRPr lang="en-US" dirty="0"/>
          </a:p>
          <a:p>
            <a:pPr lvl="1"/>
            <a:r>
              <a:rPr lang="en-US" dirty="0" err="1"/>
              <a:t>funkce</a:t>
            </a:r>
            <a:r>
              <a:rPr lang="en-US" dirty="0"/>
              <a:t> (t</a:t>
            </a:r>
            <a:r>
              <a:rPr lang="cs-CZ" dirty="0"/>
              <a:t>ří</a:t>
            </a:r>
            <a:r>
              <a:rPr lang="en-US" dirty="0"/>
              <a:t>da, </a:t>
            </a:r>
            <a:r>
              <a:rPr lang="en-US" dirty="0" err="1"/>
              <a:t>metoda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parametr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Můj </a:t>
            </a:r>
            <a:r>
              <a:rPr lang="en-US" dirty="0" err="1"/>
              <a:t>druh</a:t>
            </a:r>
            <a:r>
              <a:rPr lang="cs-CZ" dirty="0"/>
              <a:t>ý program – násobilka 7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4191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std::</a:t>
            </a:r>
            <a:r>
              <a:rPr lang="cs-CZ" sz="1400" dirty="0"/>
              <a:t>cout &lt;&lt; "</a:t>
            </a:r>
            <a:r>
              <a:rPr lang="en-US" sz="1400" dirty="0"/>
              <a:t>Hello </a:t>
            </a:r>
            <a:r>
              <a:rPr lang="cs-CZ" sz="1400" dirty="0"/>
              <a:t>W</a:t>
            </a:r>
            <a:r>
              <a:rPr lang="en-US" sz="1400" dirty="0" err="1"/>
              <a:t>orld</a:t>
            </a:r>
            <a:r>
              <a:rPr lang="cs-CZ" sz="1400" dirty="0"/>
              <a:t>" &lt;&lt;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::</a:t>
            </a:r>
            <a:r>
              <a:rPr lang="cs-CZ" sz="1400" dirty="0"/>
              <a:t>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0</a:t>
            </a:r>
            <a:r>
              <a:rPr lang="cs-CZ" sz="1400" dirty="0"/>
              <a:t>;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4800600"/>
            <a:ext cx="1440873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N</a:t>
            </a:r>
            <a:r>
              <a:rPr lang="cs-CZ" sz="1400" dirty="0" err="1"/>
              <a:t>asobilka</a:t>
            </a:r>
            <a:r>
              <a:rPr lang="cs-CZ" sz="1400" dirty="0"/>
              <a:t> 7:</a:t>
            </a:r>
          </a:p>
          <a:p>
            <a:r>
              <a:rPr lang="en-US" sz="1400" dirty="0"/>
              <a:t>1 * 7 = 7</a:t>
            </a:r>
          </a:p>
          <a:p>
            <a:r>
              <a:rPr lang="en-US" sz="1400" dirty="0"/>
              <a:t>2 * 7 = 14</a:t>
            </a:r>
          </a:p>
          <a:p>
            <a:r>
              <a:rPr lang="en-US" sz="1400" dirty="0"/>
              <a:t>...</a:t>
            </a:r>
          </a:p>
          <a:p>
            <a:r>
              <a:rPr lang="en-US" sz="1400" dirty="0"/>
              <a:t>10 * 7 = 70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14655" y="3723382"/>
            <a:ext cx="2019301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</a:t>
            </a:r>
            <a:r>
              <a:rPr lang="en-US" sz="1400" dirty="0" err="1"/>
              <a:t>fnc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cs-CZ" sz="1400" dirty="0"/>
              <a:t>int main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fnc</a:t>
            </a:r>
            <a:r>
              <a:rPr lang="en-US" sz="1400" dirty="0"/>
              <a:t>( 7);</a:t>
            </a:r>
          </a:p>
          <a:p>
            <a:r>
              <a:rPr lang="en-US" sz="1400" dirty="0"/>
              <a:t>  return 0;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4798996"/>
            <a:ext cx="1560387" cy="533400"/>
          </a:xfrm>
          <a:prstGeom prst="wedgeRoundRectCallout">
            <a:avLst>
              <a:gd name="adj1" fmla="val 83754"/>
              <a:gd name="adj2" fmla="val 4841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nikdy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8001000" y="3086100"/>
            <a:ext cx="1066800" cy="533400"/>
          </a:xfrm>
          <a:prstGeom prst="wedgeRoundRectCallout">
            <a:avLst>
              <a:gd name="adj1" fmla="val -69670"/>
              <a:gd name="adj2" fmla="val 15249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ýkonná funkce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3086100"/>
            <a:ext cx="1876073" cy="419100"/>
          </a:xfrm>
          <a:prstGeom prst="wedgeRoundRectCallout">
            <a:avLst>
              <a:gd name="adj1" fmla="val 61220"/>
              <a:gd name="adj2" fmla="val 1288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void ≈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procedura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1560731"/>
            <a:ext cx="2566556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1; </a:t>
            </a:r>
            <a:r>
              <a:rPr lang="en-US" sz="1400" dirty="0" err="1"/>
              <a:t>i</a:t>
            </a:r>
            <a:r>
              <a:rPr lang="en-US" sz="1400" dirty="0"/>
              <a:t> &lt;= 10; ++</a:t>
            </a:r>
            <a:r>
              <a:rPr lang="en-US" sz="1400" dirty="0" err="1"/>
              <a:t>i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114573" y="925512"/>
            <a:ext cx="2209800" cy="419100"/>
          </a:xfrm>
          <a:prstGeom prst="wedgeRoundRectCallout">
            <a:avLst>
              <a:gd name="adj1" fmla="val -89729"/>
              <a:gd name="adj2" fmla="val 718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507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671" y="4343400"/>
            <a:ext cx="5267329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en-US" sz="1600" dirty="0"/>
              <a:t>....</a:t>
            </a:r>
            <a:endParaRPr lang="cs-CZ" sz="1600" dirty="0"/>
          </a:p>
          <a:p>
            <a:r>
              <a:rPr lang="en-US" sz="1600" b="1" dirty="0"/>
              <a:t>    </a:t>
            </a:r>
            <a:r>
              <a:rPr lang="pl-PL" sz="1600" b="1" dirty="0"/>
              <a:t>Seznam</a:t>
            </a:r>
            <a:r>
              <a:rPr lang="pl-PL" sz="1600" dirty="0"/>
              <a:t>( 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pl-PL" sz="1600" dirty="0"/>
          </a:p>
          <a:p>
            <a:r>
              <a:rPr lang="en-US" sz="1600" dirty="0"/>
              <a:t>    </a:t>
            </a:r>
            <a:r>
              <a:rPr lang="pl-PL" sz="1600" dirty="0"/>
              <a:t>Seznam&amp; </a:t>
            </a:r>
            <a:r>
              <a:rPr lang="pl-PL" sz="1600" b="1" dirty="0"/>
              <a:t>operator=</a:t>
            </a:r>
            <a:r>
              <a:rPr lang="pl-PL" sz="1600" dirty="0"/>
              <a:t>(const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191000"/>
            <a:ext cx="2438400" cy="457200"/>
          </a:xfrm>
          <a:prstGeom prst="wedgeRoundRectCallout">
            <a:avLst>
              <a:gd name="adj1" fmla="val -115312"/>
              <a:gd name="adj2" fmla="val 825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možné řešení: </a:t>
            </a:r>
            <a:r>
              <a:rPr lang="cs-CZ" sz="1400" b="1" dirty="0">
                <a:solidFill>
                  <a:srgbClr val="C00000"/>
                </a:solidFill>
              </a:rPr>
              <a:t>zakázat</a:t>
            </a:r>
            <a:r>
              <a:rPr lang="en-US" sz="1400" b="1" dirty="0">
                <a:solidFill>
                  <a:srgbClr val="C00000"/>
                </a:solidFill>
              </a:rPr>
              <a:t> !!!</a:t>
            </a:r>
            <a:endParaRPr lang="cs-CZ" sz="1400" b="1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822507"/>
            <a:ext cx="2438400" cy="825282"/>
          </a:xfrm>
          <a:prstGeom prst="wedgeRoundRectCallout">
            <a:avLst>
              <a:gd name="adj1" fmla="val -75859"/>
              <a:gd name="adj2" fmla="val -225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copy constructor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a operator=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by se měly chovat stejně</a:t>
            </a:r>
            <a:endParaRPr lang="cs-CZ" sz="1400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733800" y="5943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</a:t>
            </a:r>
            <a:r>
              <a:rPr lang="cs-CZ" sz="1400" dirty="0">
                <a:solidFill>
                  <a:schemeClr val="tx1"/>
                </a:solidFill>
              </a:rPr>
              <a:t>řed C++11: private: operator=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475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399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380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&lt;...&gt;(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572000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943600" y="3581400"/>
            <a:ext cx="1981200" cy="575334"/>
          </a:xfrm>
          <a:prstGeom prst="wedgeRoundRectCallout">
            <a:avLst>
              <a:gd name="adj1" fmla="val -44939"/>
              <a:gd name="adj2" fmla="val 2153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motivace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62325"/>
            <a:ext cx="2743200" cy="685800"/>
          </a:xfrm>
          <a:prstGeom prst="wedgeRoundRectCallout">
            <a:avLst>
              <a:gd name="adj1" fmla="val 53512"/>
              <a:gd name="adj2" fmla="val -2024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nechci kopírovat ukazatel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chci vytvořit </a:t>
            </a:r>
            <a:r>
              <a:rPr lang="cs-CZ" sz="1400" b="1" dirty="0">
                <a:ln w="19050">
                  <a:noFill/>
                </a:ln>
                <a:solidFill>
                  <a:schemeClr val="tx1"/>
                </a:solidFill>
              </a:rPr>
              <a:t>nový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 objekt</a:t>
            </a:r>
          </a:p>
        </p:txBody>
      </p:sp>
    </p:spTree>
    <p:extLst>
      <p:ext uri="{BB962C8B-B14F-4D97-AF65-F5344CB8AC3E}">
        <p14:creationId xmlns:p14="http://schemas.microsoft.com/office/powerpoint/2010/main" val="332959941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r>
              <a:rPr lang="en-US" sz="1600" dirty="0"/>
              <a:t>&gt;( *x)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jak</a:t>
            </a:r>
            <a:r>
              <a:rPr lang="cs-CZ" sz="1400" dirty="0">
                <a:solidFill>
                  <a:schemeClr val="tx1"/>
                </a:solidFill>
              </a:rPr>
              <a:t>ý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typ</a:t>
            </a:r>
            <a:r>
              <a:rPr lang="cs-CZ" sz="1400" dirty="0">
                <a:solidFill>
                  <a:schemeClr val="tx1"/>
                </a:solidFill>
              </a:rPr>
              <a:t> použít?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704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cannot instantiate abstract class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 </a:t>
            </a:r>
            <a:r>
              <a:rPr lang="cs-CZ" sz="1600" b="1" dirty="0"/>
              <a:t>= 0</a:t>
            </a:r>
            <a:r>
              <a:rPr lang="cs-CZ" sz="1600" dirty="0"/>
              <a:t>;</a:t>
            </a:r>
          </a:p>
          <a:p>
            <a:r>
              <a:rPr lang="cs-CZ" sz="1600" dirty="0"/>
              <a:t>};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858960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.... 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4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:30 v noci, ráno je deadline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</a:t>
            </a:r>
            <a:r>
              <a:rPr lang="en-US" sz="1600" dirty="0"/>
              <a:t> {}</a:t>
            </a:r>
            <a:endParaRPr lang="cs-CZ" sz="1600" dirty="0"/>
          </a:p>
          <a:p>
            <a:r>
              <a:rPr lang="cs-CZ" sz="1600" dirty="0"/>
              <a:t>};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4665333"/>
            <a:ext cx="1981200" cy="744868"/>
          </a:xfrm>
          <a:prstGeom prst="wedgeRoundRectCallout">
            <a:avLst>
              <a:gd name="adj1" fmla="val 114676"/>
              <a:gd name="adj2" fmla="val 762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 tu abstraktnost </a:t>
            </a:r>
            <a:r>
              <a:rPr lang="cs-CZ" sz="1400" b="1" dirty="0">
                <a:solidFill>
                  <a:schemeClr val="tx1"/>
                </a:solidFill>
              </a:rPr>
              <a:t>zrušíme</a:t>
            </a:r>
            <a:r>
              <a:rPr lang="en-US" sz="1400" b="1" dirty="0">
                <a:solidFill>
                  <a:schemeClr val="tx1"/>
                </a:solidFill>
              </a:rPr>
              <a:t>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Oval 147"/>
          <p:cNvSpPr>
            <a:spLocks noChangeArrowheads="1"/>
          </p:cNvSpPr>
          <p:nvPr/>
        </p:nvSpPr>
        <p:spPr bwMode="auto">
          <a:xfrm>
            <a:off x="7924800" y="5432871"/>
            <a:ext cx="852488" cy="288925"/>
          </a:xfrm>
          <a:prstGeom prst="ellipse">
            <a:avLst/>
          </a:prstGeom>
          <a:solidFill>
            <a:srgbClr val="FF00FF">
              <a:alpha val="34000"/>
            </a:srgbClr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2" name="Rounded Rectangular Callout 11"/>
          <p:cNvSpPr/>
          <p:nvPr/>
        </p:nvSpPr>
        <p:spPr>
          <a:xfrm>
            <a:off x="2171700" y="5721796"/>
            <a:ext cx="3429000" cy="365407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... a ono se to </a:t>
            </a:r>
            <a:r>
              <a:rPr lang="en-US" sz="1400" i="1" dirty="0" err="1">
                <a:ln w="19050">
                  <a:noFill/>
                </a:ln>
                <a:solidFill>
                  <a:schemeClr val="tx1"/>
                </a:solidFill>
              </a:rPr>
              <a:t>kone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čně zkompiluje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i="1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5357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/>
              <a:t>slicing</a:t>
            </a:r>
            <a:endParaRPr lang="cs-CZ" dirty="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418259" y="33099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pic>
        <p:nvPicPr>
          <p:cNvPr id="23" name="Picture 22" descr="por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214" y="3008437"/>
            <a:ext cx="1403153" cy="98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68861" y="112871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0847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445124" y="1200150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805486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1642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2599" y="2352675"/>
            <a:ext cx="1296987" cy="665163"/>
            <a:chOff x="4259262" y="5975351"/>
            <a:chExt cx="1296987" cy="66516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581105" y="2327274"/>
            <a:ext cx="1296987" cy="665163"/>
            <a:chOff x="4259262" y="5975351"/>
            <a:chExt cx="1296987" cy="665163"/>
          </a:xfrm>
        </p:grpSpPr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" name="Line 28"/>
          <p:cNvSpPr>
            <a:spLocks noChangeShapeType="1"/>
          </p:cNvSpPr>
          <p:nvPr/>
        </p:nvSpPr>
        <p:spPr bwMode="auto">
          <a:xfrm>
            <a:off x="5948361" y="141763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 flipH="1">
            <a:off x="4581524" y="141763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48361" y="2327274"/>
            <a:ext cx="1296987" cy="665163"/>
            <a:chOff x="5915024" y="5949950"/>
            <a:chExt cx="1296987" cy="665163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7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9" name="Line 27"/>
          <p:cNvSpPr>
            <a:spLocks noChangeShapeType="1"/>
          </p:cNvSpPr>
          <p:nvPr/>
        </p:nvSpPr>
        <p:spPr bwMode="auto">
          <a:xfrm>
            <a:off x="5587999" y="141763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4868861" y="4085976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0847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445124" y="4157413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805486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61642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4581524" y="5411538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4868861" y="5525838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>
            <a:off x="4940299" y="56703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7870030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8157367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8228805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9" name="Line 28"/>
          <p:cNvSpPr>
            <a:spLocks noChangeShapeType="1"/>
          </p:cNvSpPr>
          <p:nvPr/>
        </p:nvSpPr>
        <p:spPr bwMode="auto">
          <a:xfrm>
            <a:off x="5948361" y="4374901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flipH="1">
            <a:off x="4581524" y="4374901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6237286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6524623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6596061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7" name="Line 27"/>
          <p:cNvSpPr>
            <a:spLocks noChangeShapeType="1"/>
          </p:cNvSpPr>
          <p:nvPr/>
        </p:nvSpPr>
        <p:spPr bwMode="auto">
          <a:xfrm>
            <a:off x="5587999" y="4374901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165097" y="965199"/>
            <a:ext cx="4146552" cy="46114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Je to </a:t>
            </a:r>
            <a:r>
              <a:rPr lang="en-US" dirty="0" err="1"/>
              <a:t>správně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FF0000"/>
                </a:solidFill>
              </a:rPr>
              <a:t>Není</a:t>
            </a:r>
            <a:r>
              <a:rPr lang="en-US" b="1" dirty="0">
                <a:solidFill>
                  <a:srgbClr val="FF0000"/>
                </a:solidFill>
              </a:rPr>
              <a:t> !!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slicing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b="1" dirty="0" err="1"/>
              <a:t>část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předek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horší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případ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projde</a:t>
            </a:r>
            <a:r>
              <a:rPr lang="en-US" dirty="0"/>
              <a:t> </a:t>
            </a:r>
            <a:r>
              <a:rPr lang="en-US" dirty="0" err="1"/>
              <a:t>kompilátorem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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nespadne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b="1" dirty="0" err="1"/>
              <a:t>nesmysly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90874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T_</a:t>
            </a:r>
            <a:r>
              <a:rPr lang="en-US" sz="1600" dirty="0">
                <a:solidFill>
                  <a:srgbClr val="00B050"/>
                </a:solidFill>
              </a:rPr>
              <a:t>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521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 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FUJ !!!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</a:t>
            </a:r>
            <a:r>
              <a:rPr lang="en-US" sz="1600" dirty="0">
                <a:solidFill>
                  <a:srgbClr val="00B050"/>
                </a:solidFill>
              </a:rPr>
              <a:t>_STRING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0" y="4045149"/>
            <a:ext cx="2400300" cy="1669851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cs-CZ" dirty="0"/>
              <a:t>šklivé</a:t>
            </a:r>
          </a:p>
          <a:p>
            <a:r>
              <a:rPr lang="cs-CZ" dirty="0"/>
              <a:t>těžko rozšiřitelné</a:t>
            </a:r>
          </a:p>
          <a:p>
            <a:r>
              <a:rPr lang="cs-CZ" dirty="0"/>
              <a:t>zásah do předka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toto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nen</a:t>
            </a:r>
            <a:r>
              <a:rPr lang="cs-CZ" b="1" dirty="0">
                <a:solidFill>
                  <a:srgbClr val="FF0000"/>
                </a:solidFill>
              </a:rPr>
              <a:t>í polymorfismus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41690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cs-CZ" dirty="0"/>
              <a:t>žitečné kousky kódu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724400" cy="526297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>
                <a:solidFill>
                  <a:srgbClr val="0033CC"/>
                </a:solidFill>
              </a:rPr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cs-CZ" sz="1400" dirty="0"/>
          </a:p>
          <a:p>
            <a:r>
              <a:rPr lang="cs-CZ" sz="1400" dirty="0"/>
              <a:t>int delkaretezce</a:t>
            </a:r>
            <a:r>
              <a:rPr lang="en-US" sz="1400" dirty="0"/>
              <a:t>(</a:t>
            </a:r>
            <a:r>
              <a:rPr lang="cs-CZ" sz="1400" dirty="0"/>
              <a:t>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co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st 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en-US" sz="1400" b="1" dirty="0"/>
              <a:t>&amp;</a:t>
            </a:r>
            <a:r>
              <a:rPr lang="cs-CZ" sz="1400" dirty="0"/>
              <a:t> s</a:t>
            </a:r>
            <a:r>
              <a:rPr lang="en-US" sz="1400" dirty="0"/>
              <a:t>) { ... 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 </a:t>
            </a: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  <a:r>
              <a:rPr lang="en-US" sz="1400" b="1" dirty="0"/>
              <a:t>&amp;</a:t>
            </a:r>
            <a:r>
              <a:rPr lang="en-US" sz="1400" dirty="0"/>
              <a:t> a) {</a:t>
            </a:r>
          </a:p>
          <a:p>
            <a:r>
              <a:rPr lang="en-US" sz="1400" dirty="0"/>
              <a:t>   ... </a:t>
            </a:r>
            <a:r>
              <a:rPr lang="cs-CZ" sz="1400" dirty="0"/>
              <a:t>a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 ...</a:t>
            </a:r>
          </a:p>
          <a:p>
            <a:r>
              <a:rPr lang="en-US" sz="1400" dirty="0"/>
              <a:t> }</a:t>
            </a:r>
          </a:p>
          <a:p>
            <a:endParaRPr lang="cs-CZ" sz="1400" dirty="0"/>
          </a:p>
          <a:p>
            <a:r>
              <a:rPr lang="cs-CZ" sz="1400" dirty="0"/>
              <a:t>int main( int </a:t>
            </a:r>
            <a:r>
              <a:rPr lang="cs-CZ" sz="1400" dirty="0">
                <a:solidFill>
                  <a:srgbClr val="7030A0"/>
                </a:solidFill>
              </a:rPr>
              <a:t>argc</a:t>
            </a:r>
            <a:r>
              <a:rPr lang="cs-CZ" sz="1400" dirty="0"/>
              <a:t>, char ** </a:t>
            </a:r>
            <a:r>
              <a:rPr lang="cs-CZ" sz="1400" dirty="0">
                <a:solidFill>
                  <a:srgbClr val="7030A0"/>
                </a:solidFill>
              </a:rPr>
              <a:t>argv</a:t>
            </a:r>
            <a:r>
              <a:rPr lang="cs-CZ" sz="1400" dirty="0"/>
              <a:t>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cs-CZ" sz="1400" dirty="0">
                <a:solidFill>
                  <a:srgbClr val="C00000"/>
                </a:solidFill>
              </a:rPr>
              <a:t>vector</a:t>
            </a:r>
            <a:r>
              <a:rPr lang="cs-CZ" sz="1400" dirty="0"/>
              <a:t>&lt;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cs-CZ" sz="1400" dirty="0"/>
              <a:t>&gt; arg( argv, argv+argc);</a:t>
            </a:r>
          </a:p>
          <a:p>
            <a:endParaRPr lang="en-US" sz="1400" dirty="0"/>
          </a:p>
          <a:p>
            <a:r>
              <a:rPr lang="cs-CZ" sz="1400" dirty="0"/>
              <a:t>  if ( arg.</a:t>
            </a:r>
            <a:r>
              <a:rPr lang="cs-CZ" sz="1400" dirty="0">
                <a:solidFill>
                  <a:srgbClr val="C00000"/>
                </a:solidFill>
              </a:rPr>
              <a:t>size</a:t>
            </a:r>
            <a:r>
              <a:rPr lang="cs-CZ" sz="1400" dirty="0"/>
              <a:t>() &gt; 1 &amp;&amp; arg[1] == "--help" )  {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cout</a:t>
            </a:r>
            <a:r>
              <a:rPr lang="cs-CZ" sz="1400" dirty="0"/>
              <a:t> &lt;&lt; "Usage: </a:t>
            </a:r>
            <a:r>
              <a:rPr lang="en-US" sz="1400" dirty="0" err="1"/>
              <a:t>myprg</a:t>
            </a:r>
            <a:r>
              <a:rPr lang="cs-CZ" sz="1400" dirty="0"/>
              <a:t> [OPT]... [FILE]..."</a:t>
            </a:r>
            <a:r>
              <a:rPr lang="en-US" sz="1400" dirty="0"/>
              <a:t> </a:t>
            </a:r>
            <a:r>
              <a:rPr lang="cs-CZ" sz="1400" dirty="0"/>
              <a:t>&lt;&lt; </a:t>
            </a:r>
            <a:r>
              <a:rPr lang="cs-CZ" sz="1400" dirty="0">
                <a:solidFill>
                  <a:srgbClr val="0033CC"/>
                </a:solidFill>
              </a:rPr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</a:t>
            </a:r>
            <a:r>
              <a:rPr lang="cs-CZ" sz="1400" dirty="0"/>
              <a:t> arg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1066800"/>
            <a:ext cx="3657600" cy="381000"/>
          </a:xfrm>
          <a:prstGeom prst="wedgeRoundRectCallout">
            <a:avLst>
              <a:gd name="adj1" fmla="val 59252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knihovních funkcí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600200"/>
            <a:ext cx="3657600" cy="381000"/>
          </a:xfrm>
          <a:prstGeom prst="wedgeRoundRectCallout">
            <a:avLst>
              <a:gd name="adj1" fmla="val 59630"/>
              <a:gd name="adj2" fmla="val 305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rozbalení prostoru jmen std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2133600"/>
            <a:ext cx="3657600" cy="533400"/>
          </a:xfrm>
          <a:prstGeom prst="wedgeRoundRectCallout">
            <a:avLst>
              <a:gd name="adj1" fmla="val 59198"/>
              <a:gd name="adj2" fmla="val -943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předávání parametrů odkazem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konstantní reference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3200400"/>
            <a:ext cx="3657600" cy="762000"/>
          </a:xfrm>
          <a:prstGeom prst="wedgeRoundRectCallout">
            <a:avLst>
              <a:gd name="adj1" fmla="val 59197"/>
              <a:gd name="adj2" fmla="val -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Solution Explorer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Project</a:t>
            </a:r>
            <a:b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Properties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Config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Debugging / Command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Arg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nts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4076700"/>
            <a:ext cx="3657600" cy="381000"/>
          </a:xfrm>
          <a:prstGeom prst="wedgeRoundRectCallout">
            <a:avLst>
              <a:gd name="adj1" fmla="val 59793"/>
              <a:gd name="adj2" fmla="val -530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vektor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komfortn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ější zpracování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52400" y="4572000"/>
            <a:ext cx="3657600" cy="381000"/>
          </a:xfrm>
          <a:prstGeom prst="wedgeRoundRectCallout">
            <a:avLst>
              <a:gd name="adj1" fmla="val 60551"/>
              <a:gd name="adj2" fmla="val -5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ošetření parametrů příkazové řádky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52400" y="5181600"/>
            <a:ext cx="3657600" cy="533400"/>
          </a:xfrm>
          <a:prstGeom prst="wedgeRoundRectCallout">
            <a:avLst>
              <a:gd name="adj1" fmla="val 59388"/>
              <a:gd name="adj2" fmla="val 204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výkonná funkce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nikdy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52400" y="2743200"/>
            <a:ext cx="3657600" cy="381000"/>
          </a:xfrm>
          <a:prstGeom prst="wedgeRoundRectCallout">
            <a:avLst>
              <a:gd name="adj1" fmla="val 59820"/>
              <a:gd name="adj2" fmla="val 142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stup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ům vectoru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75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Jak to udělat lépe?</a:t>
            </a:r>
          </a:p>
          <a:p>
            <a:pPr lvl="1"/>
            <a:r>
              <a:rPr lang="cs-CZ" dirty="0"/>
              <a:t>využít mechanismus pozdní vazby</a:t>
            </a:r>
          </a:p>
          <a:p>
            <a:pPr lvl="1"/>
            <a:r>
              <a:rPr lang="cs-CZ" dirty="0"/>
              <a:t>každý prvek bude umět naklonovat sám sebe</a:t>
            </a:r>
          </a:p>
          <a:p>
            <a:pPr lvl="1"/>
            <a:r>
              <a:rPr lang="cs-CZ" dirty="0"/>
              <a:t>rozhraní v AbstractVal, implementace v IntVal, ...</a:t>
            </a:r>
          </a:p>
          <a:p>
            <a:pPr lvl="1"/>
            <a:r>
              <a:rPr lang="cs-CZ" dirty="0"/>
              <a:t>virtuální </a:t>
            </a:r>
            <a:r>
              <a:rPr lang="cs-CZ" b="1" dirty="0"/>
              <a:t>klonovací </a:t>
            </a:r>
            <a:r>
              <a:rPr lang="cs-CZ" dirty="0"/>
              <a:t>metoda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5: klonování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971800"/>
            <a:ext cx="44196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~</a:t>
            </a:r>
            <a:r>
              <a:rPr lang="cs-CZ" sz="1600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void print() = 0;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virtual </a:t>
            </a:r>
            <a:r>
              <a:rPr lang="cs-CZ" sz="1600" dirty="0"/>
              <a:t>valptr </a:t>
            </a:r>
            <a:r>
              <a:rPr lang="cs-CZ" sz="1600" b="1" dirty="0"/>
              <a:t>clone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</a:p>
          <a:p>
            <a:endParaRPr lang="cs-CZ" sz="1600" dirty="0"/>
          </a:p>
          <a:p>
            <a:r>
              <a:rPr lang="cs-CZ" sz="1600" dirty="0"/>
              <a:t>class</a:t>
            </a:r>
            <a:r>
              <a:rPr lang="cs-CZ" sz="1600" dirty="0">
                <a:solidFill>
                  <a:srgbClr val="FF0000"/>
                </a:solidFill>
              </a:rPr>
              <a:t> IntVal </a:t>
            </a:r>
            <a:r>
              <a:rPr lang="cs-CZ" sz="1600" dirty="0"/>
              <a:t>: public AbstractVal {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valptr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() </a:t>
            </a:r>
            <a:r>
              <a:rPr lang="en-US" sz="1600" dirty="0"/>
              <a:t>override</a:t>
            </a:r>
            <a:endParaRPr lang="cs-CZ" sz="1600" dirty="0"/>
          </a:p>
          <a:p>
            <a:r>
              <a:rPr lang="cs-CZ" sz="1600" dirty="0"/>
              <a:t>    { return make_unique&lt;</a:t>
            </a:r>
            <a:r>
              <a:rPr lang="cs-CZ" sz="1600" b="1" dirty="0">
                <a:solidFill>
                  <a:srgbClr val="FF0000"/>
                </a:solidFill>
              </a:rPr>
              <a:t>IntVal</a:t>
            </a:r>
            <a:r>
              <a:rPr lang="cs-CZ" sz="1600" dirty="0"/>
              <a:t>&gt;(*this); 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29200" y="2971800"/>
            <a:ext cx="3733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... 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en-US" sz="1600" dirty="0"/>
              <a:t> for( auto&amp;&amp; x : </a:t>
            </a:r>
            <a:r>
              <a:rPr lang="en-US" sz="1600" dirty="0" err="1"/>
              <a:t>s.pole</a:t>
            </a:r>
            <a:r>
              <a:rPr lang="en-US" sz="1600" dirty="0"/>
              <a:t>)</a:t>
            </a:r>
            <a:endParaRPr lang="cs-CZ" sz="1600" dirty="0"/>
          </a:p>
          <a:p>
            <a:r>
              <a:rPr lang="cs-CZ" sz="1600" dirty="0"/>
              <a:t>         </a:t>
            </a:r>
            <a:r>
              <a:rPr lang="en-US" sz="1600" dirty="0" err="1"/>
              <a:t>pole.push_back</a:t>
            </a:r>
            <a:r>
              <a:rPr lang="en-US" sz="1600" dirty="0"/>
              <a:t>( x</a:t>
            </a:r>
            <a:r>
              <a:rPr lang="en-US" sz="1600" b="1" dirty="0"/>
              <a:t>-&gt;</a:t>
            </a:r>
            <a:r>
              <a:rPr lang="en-US" sz="1600" b="1" dirty="0">
                <a:solidFill>
                  <a:srgbClr val="0070C0"/>
                </a:solidFill>
              </a:rPr>
              <a:t>clone</a:t>
            </a:r>
            <a:r>
              <a:rPr lang="en-US" sz="1600" dirty="0"/>
              <a:t>());</a:t>
            </a:r>
            <a:endParaRPr lang="cs-CZ" sz="1600" dirty="0"/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3287712" y="6111633"/>
            <a:ext cx="2438400" cy="670167"/>
          </a:xfrm>
          <a:prstGeom prst="wedgeRoundRectCallout">
            <a:avLst>
              <a:gd name="adj1" fmla="val -44519"/>
              <a:gd name="adj2" fmla="val -1130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0x11: kovariantní návratový typ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456238" y="4982407"/>
            <a:ext cx="1296987" cy="665163"/>
            <a:chOff x="4259262" y="5975351"/>
            <a:chExt cx="1296987" cy="665163"/>
          </a:xfrm>
        </p:grpSpPr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5532438" y="472402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6753224" y="590124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54" name="Group 53"/>
          <p:cNvGrpSpPr/>
          <p:nvPr/>
        </p:nvGrpSpPr>
        <p:grpSpPr>
          <a:xfrm>
            <a:off x="7162800" y="5902692"/>
            <a:ext cx="1296987" cy="665163"/>
            <a:chOff x="4259262" y="5975351"/>
            <a:chExt cx="1296987" cy="665163"/>
          </a:xfrm>
        </p:grpSpPr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0" name="Line 25"/>
          <p:cNvSpPr>
            <a:spLocks noChangeShapeType="1"/>
          </p:cNvSpPr>
          <p:nvPr/>
        </p:nvSpPr>
        <p:spPr bwMode="auto">
          <a:xfrm>
            <a:off x="7239000" y="564430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" name="Line 16"/>
          <p:cNvSpPr>
            <a:spLocks noChangeShapeType="1"/>
          </p:cNvSpPr>
          <p:nvPr/>
        </p:nvSpPr>
        <p:spPr bwMode="auto">
          <a:xfrm>
            <a:off x="6362697" y="570340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1229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371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Copy-constructor a operator</a:t>
            </a:r>
            <a:r>
              <a:rPr lang="en-US" dirty="0"/>
              <a:t>=</a:t>
            </a:r>
            <a:endParaRPr lang="cs-CZ" dirty="0"/>
          </a:p>
          <a:p>
            <a:pPr lvl="1"/>
            <a:r>
              <a:rPr lang="cs-CZ" dirty="0"/>
              <a:t>společné chování</a:t>
            </a:r>
          </a:p>
          <a:p>
            <a:pPr lvl="1"/>
            <a:r>
              <a:rPr lang="cs-CZ" dirty="0"/>
              <a:t>operator</a:t>
            </a:r>
            <a:r>
              <a:rPr lang="en-US" dirty="0"/>
              <a:t>= </a:t>
            </a:r>
            <a:r>
              <a:rPr lang="cs-CZ" dirty="0"/>
              <a:t>navíc úklid starého stavu, vrací referenci</a:t>
            </a:r>
          </a:p>
          <a:p>
            <a:pPr lvl="1"/>
            <a:r>
              <a:rPr lang="cs-CZ" dirty="0"/>
              <a:t>společné tělo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6: copy constructor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725578"/>
            <a:ext cx="81534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Seznam() {}</a:t>
            </a:r>
          </a:p>
          <a:p>
            <a:r>
              <a:rPr lang="cs-CZ" sz="1600" dirty="0"/>
              <a:t>    Seznam( const Seznam&amp; s ) {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}</a:t>
            </a:r>
          </a:p>
          <a:p>
            <a:r>
              <a:rPr lang="cs-CZ" sz="1600" dirty="0"/>
              <a:t>    Seznam&amp; operator=(const Seznam&amp; s) { </a:t>
            </a:r>
            <a:r>
              <a:rPr lang="cs-CZ" sz="1600" dirty="0">
                <a:solidFill>
                  <a:srgbClr val="7030A0"/>
                </a:solidFill>
              </a:rPr>
              <a:t>pole.</a:t>
            </a:r>
            <a:r>
              <a:rPr lang="cs-CZ" sz="1600" b="1" dirty="0">
                <a:solidFill>
                  <a:srgbClr val="7030A0"/>
                </a:solidFill>
              </a:rPr>
              <a:t>clear</a:t>
            </a:r>
            <a:r>
              <a:rPr lang="cs-CZ" sz="1600" dirty="0">
                <a:solidFill>
                  <a:srgbClr val="7030A0"/>
                </a:solidFill>
              </a:rPr>
              <a:t>();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</a:t>
            </a:r>
            <a:r>
              <a:rPr lang="cs-CZ" sz="1600" dirty="0">
                <a:solidFill>
                  <a:srgbClr val="7030A0"/>
                </a:solidFill>
              </a:rPr>
              <a:t>return *this; </a:t>
            </a:r>
            <a:r>
              <a:rPr lang="cs-CZ" sz="1600" dirty="0"/>
              <a:t>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void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const Seznam&amp; s )</a:t>
            </a:r>
          </a:p>
          <a:p>
            <a:r>
              <a:rPr lang="cs-CZ" sz="1600" dirty="0"/>
              <a:t>        {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 ) pole.push_back( x-&gt;clone() );</a:t>
            </a:r>
            <a:r>
              <a:rPr lang="en-US" sz="1600" dirty="0"/>
              <a:t> </a:t>
            </a:r>
            <a:r>
              <a:rPr lang="cs-CZ" sz="1600" dirty="0"/>
              <a:t>}</a:t>
            </a:r>
          </a:p>
          <a:p>
            <a:r>
              <a:rPr lang="cs-CZ" sz="1600" dirty="0"/>
              <a:t>    vector&lt; valptr&gt;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477000" y="2895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62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 = s;</a:t>
            </a:r>
            <a:endParaRPr lang="cs-CZ" sz="1600" b="1" dirty="0"/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takhle blbě by to asi nikdo nenapsal, ale....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3" y="4495800"/>
            <a:ext cx="2447928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42087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3819527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nejd</a:t>
            </a:r>
            <a:r>
              <a:rPr lang="cs-CZ" sz="1400" dirty="0">
                <a:solidFill>
                  <a:schemeClr val="tx1"/>
                </a:solidFill>
              </a:rPr>
              <a:t>řív si sám celé pole smažu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... a potom nakopíruju ... ... NIC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2" y="4495800"/>
            <a:ext cx="2447927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" y="1219200"/>
            <a:ext cx="443865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en-US" sz="1600" dirty="0"/>
              <a:t>    </a:t>
            </a:r>
            <a:r>
              <a:rPr lang="cs-CZ" sz="1600" dirty="0"/>
              <a:t>Seznam&amp; operator=(const Seznam&amp; s) </a:t>
            </a:r>
            <a:endParaRPr lang="en-US" sz="1600" dirty="0"/>
          </a:p>
          <a:p>
            <a:r>
              <a:rPr lang="en-US" sz="1600" dirty="0"/>
              <a:t>        </a:t>
            </a:r>
            <a:r>
              <a:rPr lang="cs-CZ" sz="1600" dirty="0"/>
              <a:t>{ pole.clear(); </a:t>
            </a:r>
            <a:r>
              <a:rPr lang="cs-CZ" sz="1600" b="1" dirty="0"/>
              <a:t>clone</a:t>
            </a:r>
            <a:r>
              <a:rPr lang="cs-CZ" sz="1600" dirty="0"/>
              <a:t>( s ); return *this;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495800"/>
            <a:ext cx="41148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operator=(const Seznam&amp; s)</a:t>
            </a:r>
            <a:endParaRPr lang="en-US" sz="1600" dirty="0"/>
          </a:p>
          <a:p>
            <a:r>
              <a:rPr lang="cs-CZ" sz="1600" dirty="0"/>
              <a:t>{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b="1" dirty="0"/>
              <a:t>if( this == &amp;s)  return *this;</a:t>
            </a:r>
          </a:p>
          <a:p>
            <a:r>
              <a:rPr lang="en-US" sz="1600" dirty="0"/>
              <a:t>    </a:t>
            </a:r>
            <a:r>
              <a:rPr lang="cs-CZ" sz="1600" dirty="0"/>
              <a:t>pole.clear();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clone( s 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return *this;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876800" y="3352800"/>
            <a:ext cx="3810000" cy="685800"/>
          </a:xfrm>
          <a:prstGeom prst="wedgeRoundRectCallout">
            <a:avLst>
              <a:gd name="adj1" fmla="val -28612"/>
              <a:gd name="adj2" fmla="val 1905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rovnost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ukazatel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r>
              <a:rPr lang="en-US" sz="1400" dirty="0">
                <a:solidFill>
                  <a:schemeClr val="tx1"/>
                </a:solidFill>
              </a:rPr>
              <a:t>  ⇒  </a:t>
            </a:r>
            <a:r>
              <a:rPr lang="en-US" sz="1400" dirty="0" err="1">
                <a:solidFill>
                  <a:schemeClr val="tx1"/>
                </a:solidFill>
              </a:rPr>
              <a:t>stejn</a:t>
            </a:r>
            <a:r>
              <a:rPr lang="cs-CZ" sz="1400" dirty="0">
                <a:solidFill>
                  <a:schemeClr val="tx1"/>
                </a:solidFill>
              </a:rPr>
              <a:t>ý objekt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9424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 fontScale="90000"/>
          </a:bodyPr>
          <a:lstStyle/>
          <a:p>
            <a:r>
              <a:rPr lang="cs-CZ" dirty="0"/>
              <a:t>Polymorfní datové struktury s </a:t>
            </a:r>
            <a:r>
              <a:rPr lang="en-US" dirty="0"/>
              <a:t>p</a:t>
            </a:r>
            <a:r>
              <a:rPr lang="cs-CZ" dirty="0"/>
              <a:t>řiřazením</a:t>
            </a:r>
          </a:p>
        </p:txBody>
      </p:sp>
      <p:pic>
        <p:nvPicPr>
          <p:cNvPr id="1028" name="Picture 4" descr="C:\Program Files (x86)\Microsoft Office\MEDIA\CAGCAT10\j030549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33476"/>
            <a:ext cx="139211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třeba </a:t>
            </a:r>
            <a:r>
              <a:rPr lang="en-US" dirty="0"/>
              <a:t>'</a:t>
            </a:r>
            <a:r>
              <a:rPr lang="cs-CZ" dirty="0"/>
              <a:t>trocha</a:t>
            </a:r>
            <a:r>
              <a:rPr lang="en-US" dirty="0"/>
              <a:t>'</a:t>
            </a:r>
            <a:r>
              <a:rPr lang="cs-CZ" dirty="0"/>
              <a:t> opatrnosti</a:t>
            </a:r>
          </a:p>
          <a:p>
            <a:pPr lvl="1"/>
            <a:r>
              <a:rPr lang="cs-CZ" dirty="0"/>
              <a:t>... a rozumět tomu, co se v programu děje</a:t>
            </a:r>
          </a:p>
          <a:p>
            <a:pPr lvl="1"/>
            <a:r>
              <a:rPr lang="cs-CZ" dirty="0"/>
              <a:t>naimplementujte si sami</a:t>
            </a:r>
          </a:p>
          <a:p>
            <a:pPr lvl="1"/>
            <a:r>
              <a:rPr lang="en-US" dirty="0"/>
              <a:t>= </a:t>
            </a:r>
            <a:r>
              <a:rPr lang="cs-CZ" dirty="0"/>
              <a:t>jen dát dohromady předchozí moudra</a:t>
            </a:r>
          </a:p>
          <a:p>
            <a:r>
              <a:rPr lang="en-US" dirty="0"/>
              <a:t>N</a:t>
            </a:r>
            <a:r>
              <a:rPr lang="cs-CZ" dirty="0"/>
              <a:t>ámět k rozmyšlení</a:t>
            </a:r>
          </a:p>
          <a:p>
            <a:pPr lvl="1"/>
            <a:r>
              <a:rPr lang="cs-CZ" dirty="0"/>
              <a:t>jak by se změnila sémantika (chování), kdybychom použili shared</a:t>
            </a:r>
            <a:r>
              <a:rPr lang="en-US" dirty="0"/>
              <a:t>_</a:t>
            </a:r>
            <a:r>
              <a:rPr lang="en-US" dirty="0" err="1"/>
              <a:t>ptr</a:t>
            </a:r>
            <a:endParaRPr lang="en-US" dirty="0"/>
          </a:p>
          <a:p>
            <a:r>
              <a:rPr lang="cs-CZ" dirty="0"/>
              <a:t>Verze s raw-pointry</a:t>
            </a:r>
          </a:p>
          <a:p>
            <a:pPr lvl="1"/>
            <a:r>
              <a:rPr lang="cs-CZ" dirty="0"/>
              <a:t>zastaralá</a:t>
            </a:r>
          </a:p>
          <a:p>
            <a:pPr lvl="1"/>
            <a:r>
              <a:rPr lang="cs-CZ" dirty="0"/>
              <a:t>navíc další problémy</a:t>
            </a:r>
          </a:p>
          <a:p>
            <a:pPr lvl="2"/>
            <a:r>
              <a:rPr lang="cs-CZ" dirty="0"/>
              <a:t>destruktory, dealokace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</a:t>
            </a:r>
            <a:r>
              <a:rPr lang="en-US" dirty="0" err="1"/>
              <a:t>i</a:t>
            </a:r>
            <a:r>
              <a:rPr lang="en-US" dirty="0"/>
              <a:t> ne</a:t>
            </a:r>
            <a:r>
              <a:rPr lang="cs-CZ" dirty="0"/>
              <a:t>š</a:t>
            </a:r>
            <a:r>
              <a:rPr lang="en-US" dirty="0" err="1"/>
              <a:t>ikovn</a:t>
            </a:r>
            <a:r>
              <a:rPr lang="cs-CZ" dirty="0"/>
              <a:t>é implementaci </a:t>
            </a:r>
            <a:r>
              <a:rPr lang="cs-CZ" b="1" dirty="0">
                <a:solidFill>
                  <a:srgbClr val="FF0000"/>
                </a:solidFill>
              </a:rPr>
              <a:t>odlet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v</a:t>
            </a:r>
            <a:r>
              <a:rPr lang="cs-CZ" dirty="0"/>
              <a:t>ýhoda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: </a:t>
            </a:r>
            <a:r>
              <a:rPr lang="en-US" dirty="0" err="1"/>
              <a:t>kompila</a:t>
            </a:r>
            <a:r>
              <a:rPr lang="cs-CZ" dirty="0"/>
              <a:t>ční</a:t>
            </a:r>
            <a:r>
              <a:rPr lang="en-US" dirty="0"/>
              <a:t> </a:t>
            </a:r>
            <a:r>
              <a:rPr lang="en-US" dirty="0" err="1"/>
              <a:t>kontrola</a:t>
            </a:r>
            <a:endParaRPr lang="cs-CZ" dirty="0"/>
          </a:p>
          <a:p>
            <a:pPr lvl="1"/>
            <a:r>
              <a:rPr lang="en-US" dirty="0"/>
              <a:t>pro z</a:t>
            </a:r>
            <a:r>
              <a:rPr lang="cs-CZ" dirty="0"/>
              <a:t>ájemce</a:t>
            </a:r>
            <a:r>
              <a:rPr lang="en-US" dirty="0"/>
              <a:t>/</a:t>
            </a:r>
            <a:r>
              <a:rPr lang="en-US" i="1" dirty="0" err="1"/>
              <a:t>masochisty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na konci slajdů ...</a:t>
            </a:r>
          </a:p>
        </p:txBody>
      </p:sp>
    </p:spTree>
    <p:extLst>
      <p:ext uri="{BB962C8B-B14F-4D97-AF65-F5344CB8AC3E}">
        <p14:creationId xmlns:p14="http://schemas.microsoft.com/office/powerpoint/2010/main" val="73402229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9. cvičení:</a:t>
            </a:r>
            <a:br>
              <a:rPr lang="cs-CZ" dirty="0"/>
            </a:br>
            <a:r>
              <a:rPr lang="cs-CZ" dirty="0"/>
              <a:t>Šablony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30. 11. 2018</a:t>
            </a:r>
          </a:p>
        </p:txBody>
      </p:sp>
    </p:spTree>
    <p:extLst>
      <p:ext uri="{BB962C8B-B14F-4D97-AF65-F5344CB8AC3E}">
        <p14:creationId xmlns:p14="http://schemas.microsoft.com/office/powerpoint/2010/main" val="61272992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03C115-95D2-45BB-945C-845D9D9D3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 na nutnost každou třídu deklarovat před prvním použitím</a:t>
            </a:r>
          </a:p>
          <a:p>
            <a:endParaRPr lang="cs-CZ" dirty="0"/>
          </a:p>
          <a:p>
            <a:r>
              <a:rPr lang="cs-CZ" dirty="0"/>
              <a:t>Jinak celkem přímočaré dle slajdů, doporučuji dokončit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09294D-03B2-41E8-BCDD-DAA01A7FB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úloze „Polymorfní datové struktury“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48915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257800" y="4114800"/>
            <a:ext cx="35052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Scitacka.h</a:t>
            </a:r>
            <a:r>
              <a:rPr lang="en-US" sz="1400" dirty="0"/>
              <a:t>"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&lt;</a:t>
            </a:r>
            <a:r>
              <a:rPr lang="en-US" sz="1400" b="1" dirty="0">
                <a:solidFill>
                  <a:srgbClr val="0033CC"/>
                </a:solidFill>
              </a:rPr>
              <a:t>unsigned long </a:t>
            </a:r>
            <a:r>
              <a:rPr lang="en-US" sz="1400" b="1" dirty="0" err="1">
                <a:solidFill>
                  <a:srgbClr val="0033CC"/>
                </a:solidFill>
              </a:rPr>
              <a:t>long</a:t>
            </a:r>
            <a:r>
              <a:rPr lang="cs-CZ" sz="1400" b="1" dirty="0">
                <a:solidFill>
                  <a:srgbClr val="0033CC"/>
                </a:solidFill>
              </a:rPr>
              <a:t>&gt;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Šablony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575" y="990600"/>
            <a:ext cx="2590800" cy="440120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x);</a:t>
            </a:r>
          </a:p>
          <a:p>
            <a:r>
              <a:rPr lang="en-US" sz="1400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14725" y="4603074"/>
            <a:ext cx="1371600" cy="533400"/>
          </a:xfrm>
          <a:prstGeom prst="wedgeRoundRectCallout">
            <a:avLst>
              <a:gd name="adj1" fmla="val 87455"/>
              <a:gd name="adj2" fmla="val 505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pou</a:t>
            </a:r>
            <a:r>
              <a:rPr lang="cs-CZ" sz="1400" dirty="0">
                <a:solidFill>
                  <a:schemeClr val="tx1"/>
                </a:solidFill>
              </a:rPr>
              <a:t>žití</a:t>
            </a:r>
          </a:p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instanciace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971550"/>
            <a:ext cx="3505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template&lt;typename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cs-CZ" sz="1400" b="1" dirty="0">
                <a:solidFill>
                  <a:srgbClr val="008000"/>
                </a:solidFill>
              </a:rPr>
              <a:t>&gt; </a:t>
            </a:r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rgbClr val="008000"/>
                </a:solidFill>
              </a:rPr>
              <a:t>template &lt;</a:t>
            </a:r>
            <a:r>
              <a:rPr lang="cs-CZ" sz="1400" b="1" dirty="0">
                <a:solidFill>
                  <a:srgbClr val="008000"/>
                </a:solidFill>
              </a:rPr>
              <a:t>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b="1" dirty="0">
                <a:solidFill>
                  <a:srgbClr val="008000"/>
                </a:solidFill>
              </a:rPr>
              <a:t>&gt;</a:t>
            </a:r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b="1" dirty="0">
                <a:solidFill>
                  <a:srgbClr val="0033CC"/>
                </a:solidFill>
              </a:rPr>
              <a:t>&lt;T&gt;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476625" y="2809875"/>
            <a:ext cx="1371600" cy="533400"/>
          </a:xfrm>
          <a:prstGeom prst="wedgeRoundRectCallout">
            <a:avLst>
              <a:gd name="adj1" fmla="val 82594"/>
              <a:gd name="adj2" fmla="val 296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i u definice těla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476625" y="971550"/>
            <a:ext cx="1371600" cy="552450"/>
          </a:xfrm>
          <a:prstGeom prst="wedgeRoundRectCallout">
            <a:avLst>
              <a:gd name="adj1" fmla="val 81899"/>
              <a:gd name="adj2" fmla="val -2792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šablony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7696200" y="590550"/>
            <a:ext cx="11430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scitacka.h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514725" y="5257799"/>
            <a:ext cx="1371600" cy="990601"/>
          </a:xfrm>
          <a:prstGeom prst="wedgeRoundRectCallout">
            <a:avLst>
              <a:gd name="adj1" fmla="val 85372"/>
              <a:gd name="adj2" fmla="val -3158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š</a:t>
            </a:r>
            <a:r>
              <a:rPr lang="en-US" sz="1400" dirty="0" err="1">
                <a:solidFill>
                  <a:schemeClr val="tx1"/>
                </a:solidFill>
              </a:rPr>
              <a:t>ablona</a:t>
            </a:r>
            <a:r>
              <a:rPr lang="cs-CZ" sz="1400" dirty="0">
                <a:solidFill>
                  <a:schemeClr val="tx1"/>
                </a:solidFill>
              </a:rPr>
              <a:t> těla musí být při kompilaci  viditelná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476625" y="3429000"/>
            <a:ext cx="1371600" cy="533400"/>
          </a:xfrm>
          <a:prstGeom prst="wedgeRoundRectCallout">
            <a:avLst>
              <a:gd name="adj1" fmla="val 82594"/>
              <a:gd name="adj2" fmla="val -149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tělo v headeru 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A88DB7-9467-4253-A0F2-DBEBA9140C72}"/>
              </a:ext>
            </a:extLst>
          </p:cNvPr>
          <p:cNvSpPr txBox="1"/>
          <p:nvPr/>
        </p:nvSpPr>
        <p:spPr>
          <a:xfrm>
            <a:off x="341471" y="5692268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Šablony funktorů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931280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10. cvičení:</a:t>
            </a:r>
            <a:br>
              <a:rPr lang="cs-CZ" dirty="0"/>
            </a:br>
            <a:r>
              <a:rPr lang="cs-CZ" dirty="0"/>
              <a:t>Kontejner, 2.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7. 12. 2018</a:t>
            </a:r>
          </a:p>
        </p:txBody>
      </p:sp>
    </p:spTree>
    <p:extLst>
      <p:ext uri="{BB962C8B-B14F-4D97-AF65-F5344CB8AC3E}">
        <p14:creationId xmlns:p14="http://schemas.microsoft.com/office/powerpoint/2010/main" val="317138772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80491F-AF94-4602-AE3C-C514AE945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Abychom se zbavili kruhových závislostí mezi definicemi typů, použijeme deklarace: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7544F7-BBCB-4155-9AD3-1162D5BDA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datové struktury“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509AF1-F486-4481-895A-A984D8B1CCA5}"/>
              </a:ext>
            </a:extLst>
          </p:cNvPr>
          <p:cNvSpPr txBox="1"/>
          <p:nvPr/>
        </p:nvSpPr>
        <p:spPr>
          <a:xfrm>
            <a:off x="609600" y="1942963"/>
            <a:ext cx="5257800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6" name="Rounded Rectangular Callout 4">
            <a:extLst>
              <a:ext uri="{FF2B5EF4-FFF2-40B4-BE49-F238E27FC236}">
                <a16:creationId xmlns:a16="http://schemas.microsoft.com/office/drawing/2014/main" id="{1BFE1DC2-94E1-44C0-A347-9501BD3526DE}"/>
              </a:ext>
            </a:extLst>
          </p:cNvPr>
          <p:cNvSpPr/>
          <p:nvPr/>
        </p:nvSpPr>
        <p:spPr>
          <a:xfrm>
            <a:off x="6324600" y="1828800"/>
            <a:ext cx="2133600" cy="457200"/>
          </a:xfrm>
          <a:prstGeom prst="wedgeRoundRectCallout">
            <a:avLst>
              <a:gd name="adj1" fmla="val -73909"/>
              <a:gd name="adj2" fmla="val 1693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Chyba překladu, neznáme </a:t>
            </a:r>
            <a:r>
              <a:rPr lang="cs-CZ" sz="1400" dirty="0" err="1">
                <a:solidFill>
                  <a:schemeClr val="tx1"/>
                </a:solidFill>
              </a:rPr>
              <a:t>AbstractVal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D1A68-C879-4C1C-9EA8-0C50248F4313}"/>
              </a:ext>
            </a:extLst>
          </p:cNvPr>
          <p:cNvSpPr txBox="1"/>
          <p:nvPr/>
        </p:nvSpPr>
        <p:spPr>
          <a:xfrm>
            <a:off x="609600" y="4419600"/>
            <a:ext cx="5257800" cy="20313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b="1" dirty="0" err="1"/>
              <a:t>class</a:t>
            </a:r>
            <a:r>
              <a:rPr lang="cs-CZ" b="1" dirty="0"/>
              <a:t> </a:t>
            </a:r>
            <a:r>
              <a:rPr lang="cs-CZ" b="1" dirty="0" err="1"/>
              <a:t>AbstractVal</a:t>
            </a:r>
            <a:r>
              <a:rPr lang="cs-CZ" b="1" dirty="0"/>
              <a:t>;</a:t>
            </a:r>
          </a:p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8" name="Rounded Rectangular Callout 4">
            <a:extLst>
              <a:ext uri="{FF2B5EF4-FFF2-40B4-BE49-F238E27FC236}">
                <a16:creationId xmlns:a16="http://schemas.microsoft.com/office/drawing/2014/main" id="{7404F0C6-5ACA-46CB-B3E8-D956238A652B}"/>
              </a:ext>
            </a:extLst>
          </p:cNvPr>
          <p:cNvSpPr/>
          <p:nvPr/>
        </p:nvSpPr>
        <p:spPr>
          <a:xfrm>
            <a:off x="6324600" y="4267200"/>
            <a:ext cx="2133600" cy="990600"/>
          </a:xfrm>
          <a:prstGeom prst="wedgeRoundRectCallout">
            <a:avLst>
              <a:gd name="adj1" fmla="val -72684"/>
              <a:gd name="adj2" fmla="val -2086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Překladač teď už ví, že to je nějaká třída, jejíž definici má očekávat později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2CD6D61-2BF1-4F7C-BC8C-F547B7677EAD}"/>
              </a:ext>
            </a:extLst>
          </p:cNvPr>
          <p:cNvSpPr/>
          <p:nvPr/>
        </p:nvSpPr>
        <p:spPr>
          <a:xfrm>
            <a:off x="3048000" y="3791744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5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</a:t>
            </a:r>
            <a:r>
              <a:rPr lang="cs-CZ" dirty="0"/>
              <a:t>ýpis parametrů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419600" cy="55626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&lt;string&gt;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&lt;vector&gt;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vector&lt;string&gt;&amp; a)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</a:t>
            </a:r>
            <a:r>
              <a:rPr lang="cs-CZ" sz="1400" dirty="0"/>
              <a:t>a.size()</a:t>
            </a:r>
            <a:r>
              <a:rPr lang="en-US" sz="1400" dirty="0"/>
              <a:t>; ++</a:t>
            </a:r>
            <a:r>
              <a:rPr lang="en-US" sz="1400" dirty="0" err="1"/>
              <a:t>i</a:t>
            </a:r>
            <a:r>
              <a:rPr lang="en-US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a[ </a:t>
            </a:r>
            <a:r>
              <a:rPr lang="en-US" sz="1400" dirty="0" err="1"/>
              <a:t>i</a:t>
            </a:r>
            <a:r>
              <a:rPr lang="en-US" sz="1400" dirty="0"/>
              <a:t>] &lt;&lt; "]";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r>
              <a:rPr lang="en-US" sz="1400" dirty="0"/>
              <a:t>}</a:t>
            </a:r>
          </a:p>
          <a:p>
            <a:endParaRPr lang="cs-CZ" sz="1400" dirty="0"/>
          </a:p>
          <a:p>
            <a:r>
              <a:rPr lang="cs-CZ" sz="1400" dirty="0"/>
              <a:t>int main( int argc, char ** argv)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vector&lt;string&gt; arg( argv, argv+argc);</a:t>
            </a:r>
          </a:p>
          <a:p>
            <a:r>
              <a:rPr lang="cs-CZ" sz="1400" dirty="0"/>
              <a:t>  if ( arg.size() </a:t>
            </a:r>
            <a:r>
              <a:rPr lang="en-US" sz="1400" dirty="0"/>
              <a:t>&lt; 2</a:t>
            </a:r>
            <a:r>
              <a:rPr lang="cs-CZ" sz="1400" dirty="0"/>
              <a:t>)  {</a:t>
            </a:r>
          </a:p>
          <a:p>
            <a:r>
              <a:rPr lang="cs-CZ" sz="1400" dirty="0"/>
              <a:t>    cout &lt;&lt; "Usage: </a:t>
            </a:r>
            <a:r>
              <a:rPr lang="en-US" sz="1400" dirty="0" err="1"/>
              <a:t>myprg</a:t>
            </a:r>
            <a:r>
              <a:rPr lang="cs-CZ" sz="1400" dirty="0"/>
              <a:t> </a:t>
            </a:r>
            <a:r>
              <a:rPr lang="en-US" sz="1400" dirty="0"/>
              <a:t>parameters</a:t>
            </a:r>
            <a:r>
              <a:rPr lang="cs-CZ" sz="1400" dirty="0"/>
              <a:t>"</a:t>
            </a:r>
            <a:r>
              <a:rPr lang="en-US" sz="1400" dirty="0"/>
              <a:t> </a:t>
            </a:r>
            <a:r>
              <a:rPr lang="cs-CZ" sz="1400" dirty="0"/>
              <a:t>&lt;&lt; 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  <a:r>
              <a:rPr lang="cs-CZ" sz="1400" dirty="0"/>
              <a:t> 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928854"/>
            <a:ext cx="3048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...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naprogramujte</a:t>
            </a:r>
            <a:r>
              <a:rPr lang="en-US" sz="1400" dirty="0"/>
              <a:t> </a:t>
            </a:r>
            <a:r>
              <a:rPr lang="en-US" sz="1400" dirty="0" err="1"/>
              <a:t>sami</a:t>
            </a:r>
            <a:endParaRPr lang="cs-CZ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57200" y="3243054"/>
            <a:ext cx="3048000" cy="609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sat násobilku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všech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 parametrů příkazové řádky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0600" y="5715000"/>
            <a:ext cx="25146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stoi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string&amp; s);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552AD-7EBD-40EA-AD7C-5FF0F79B7293}"/>
              </a:ext>
            </a:extLst>
          </p:cNvPr>
          <p:cNvSpPr txBox="1"/>
          <p:nvPr/>
        </p:nvSpPr>
        <p:spPr>
          <a:xfrm>
            <a:off x="266700" y="4744983"/>
            <a:ext cx="34290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„Násobilka“</a:t>
            </a:r>
            <a:endParaRPr lang="en-GB" sz="2400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Vypsání raději zvlášť (single </a:t>
            </a:r>
            <a:r>
              <a:rPr lang="cs-CZ" dirty="0" err="1"/>
              <a:t>responsibility</a:t>
            </a:r>
            <a:r>
              <a:rPr lang="cs-CZ" dirty="0"/>
              <a:t>)</a:t>
            </a:r>
          </a:p>
          <a:p>
            <a:r>
              <a:rPr lang="cs-CZ" dirty="0"/>
              <a:t>Možné použití ve funkcích z </a:t>
            </a:r>
            <a:r>
              <a:rPr lang="cs-CZ" dirty="0" err="1"/>
              <a:t>algorithm.h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397031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auto f1 = std::</a:t>
            </a:r>
            <a:r>
              <a:rPr lang="cs-CZ" dirty="0" err="1"/>
              <a:t>find_if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greater_by</a:t>
            </a:r>
            <a:r>
              <a:rPr lang="en-GB" dirty="0"/>
              <a:t>(4));</a:t>
            </a:r>
          </a:p>
          <a:p>
            <a:r>
              <a:rPr lang="en-GB" dirty="0"/>
              <a:t>if(f1</a:t>
            </a:r>
            <a:r>
              <a:rPr lang="cs-CZ" dirty="0"/>
              <a:t> != </a:t>
            </a:r>
            <a:r>
              <a:rPr lang="cs-CZ" dirty="0" err="1"/>
              <a:t>v.end</a:t>
            </a:r>
            <a:r>
              <a:rPr lang="cs-CZ" dirty="0"/>
              <a:t>()</a:t>
            </a:r>
            <a:r>
              <a:rPr lang="en-GB" dirty="0"/>
              <a:t>)</a:t>
            </a:r>
            <a:r>
              <a:rPr lang="cs-CZ" dirty="0"/>
              <a:t> {</a:t>
            </a:r>
            <a:endParaRPr lang="en-GB" dirty="0"/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</a:t>
            </a:r>
            <a:r>
              <a:rPr lang="cs-CZ" dirty="0"/>
              <a:t>*</a:t>
            </a:r>
            <a:r>
              <a:rPr lang="en-GB" dirty="0"/>
              <a:t>f1;</a:t>
            </a:r>
            <a:endParaRPr lang="cs-CZ" dirty="0"/>
          </a:p>
          <a:p>
            <a:r>
              <a:rPr lang="cs-CZ" dirty="0"/>
              <a:t>}</a:t>
            </a:r>
            <a:endParaRPr lang="en-GB" dirty="0"/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auto f2 = 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biggest_diff</a:t>
            </a:r>
            <a:r>
              <a:rPr lang="en-GB" dirty="0"/>
              <a:t>());</a:t>
            </a:r>
          </a:p>
          <a:p>
            <a:r>
              <a:rPr lang="cs-CZ" dirty="0"/>
              <a:t>s</a:t>
            </a:r>
            <a:r>
              <a:rPr lang="en-GB" dirty="0"/>
              <a:t>td::</a:t>
            </a:r>
            <a:r>
              <a:rPr lang="en-GB" dirty="0" err="1"/>
              <a:t>cout</a:t>
            </a:r>
            <a:r>
              <a:rPr lang="en-GB" dirty="0"/>
              <a:t> &lt;&lt; f2.res</a:t>
            </a:r>
            <a:r>
              <a:rPr lang="cs-CZ" dirty="0" err="1"/>
              <a:t>ult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grow_inc</a:t>
            </a:r>
            <a:r>
              <a:rPr lang="en-GB" dirty="0"/>
              <a:t>());</a:t>
            </a:r>
            <a:endParaRPr lang="cs-CZ" dirty="0"/>
          </a:p>
          <a:p>
            <a:r>
              <a:rPr lang="en-GB" dirty="0"/>
              <a:t>for(auto a: v)</a:t>
            </a:r>
            <a:r>
              <a:rPr lang="cs-CZ" dirty="0"/>
              <a:t> </a:t>
            </a:r>
            <a:r>
              <a:rPr lang="en-GB" dirty="0"/>
              <a:t>{</a:t>
            </a:r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a &lt;&lt; " ";</a:t>
            </a:r>
          </a:p>
          <a:p>
            <a:r>
              <a:rPr lang="en-GB" dirty="0"/>
              <a:t>}</a:t>
            </a:r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5478055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0B3C23-D21D-477E-BB95-D62C7131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typu </a:t>
            </a:r>
            <a:r>
              <a:rPr lang="cs-CZ" dirty="0" err="1"/>
              <a:t>iterátoru</a:t>
            </a:r>
            <a:r>
              <a:rPr lang="cs-CZ" dirty="0"/>
              <a:t> si můžeme pomocí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iterator_traits</a:t>
            </a:r>
            <a:r>
              <a:rPr lang="cs-CZ" dirty="0"/>
              <a:t>&lt;It&gt;::</a:t>
            </a:r>
            <a:r>
              <a:rPr lang="cs-CZ" dirty="0" err="1"/>
              <a:t>value_type</a:t>
            </a:r>
            <a:r>
              <a:rPr lang="cs-CZ" dirty="0"/>
              <a:t> zjistit typ hodnoty</a:t>
            </a:r>
          </a:p>
          <a:p>
            <a:r>
              <a:rPr lang="cs-CZ" dirty="0"/>
              <a:t>Jinak stačilo nahradit všechny výskyty „</a:t>
            </a:r>
            <a:r>
              <a:rPr lang="cs-CZ" dirty="0" err="1"/>
              <a:t>int</a:t>
            </a:r>
            <a:r>
              <a:rPr lang="cs-CZ" dirty="0"/>
              <a:t>“ ve funktorech za „T“ a jejich aplikaci na posloupnost zabalit do funkcí: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Abychom nemuseli u definic proměnných vypisovat dlouhý název typu: klíčové slovo </a:t>
            </a:r>
            <a:r>
              <a:rPr lang="cs-CZ" b="1" dirty="0"/>
              <a:t>auto</a:t>
            </a: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9E2788-EEAC-4585-8856-C56857ED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„Šablony funktorů“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95A2BD-EE84-4282-9C1F-5A584D8AC734}"/>
              </a:ext>
            </a:extLst>
          </p:cNvPr>
          <p:cNvSpPr txBox="1"/>
          <p:nvPr/>
        </p:nvSpPr>
        <p:spPr>
          <a:xfrm>
            <a:off x="952500" y="3581400"/>
            <a:ext cx="7239000" cy="14773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template&lt;</a:t>
            </a:r>
            <a:r>
              <a:rPr lang="en-GB" dirty="0" err="1"/>
              <a:t>typename</a:t>
            </a:r>
            <a:r>
              <a:rPr lang="en-GB" dirty="0"/>
              <a:t> It&gt;</a:t>
            </a:r>
          </a:p>
          <a:p>
            <a:r>
              <a:rPr lang="en-GB" dirty="0"/>
              <a:t>void </a:t>
            </a:r>
            <a:r>
              <a:rPr lang="en-GB" dirty="0" err="1"/>
              <a:t>process_inc</a:t>
            </a:r>
            <a:r>
              <a:rPr lang="en-GB" dirty="0"/>
              <a:t>(It begin, It end) {</a:t>
            </a:r>
          </a:p>
          <a:p>
            <a:r>
              <a:rPr lang="cs-CZ" dirty="0"/>
              <a:t>    </a:t>
            </a:r>
            <a:r>
              <a:rPr lang="en-GB" dirty="0"/>
              <a:t>using </a:t>
            </a:r>
            <a:r>
              <a:rPr lang="en-GB" dirty="0" err="1"/>
              <a:t>value_type</a:t>
            </a:r>
            <a:r>
              <a:rPr lang="en-GB" dirty="0"/>
              <a:t> = </a:t>
            </a:r>
            <a:r>
              <a:rPr lang="en-GB" dirty="0" err="1"/>
              <a:t>typename</a:t>
            </a:r>
            <a:r>
              <a:rPr lang="en-GB" dirty="0"/>
              <a:t> </a:t>
            </a:r>
            <a:r>
              <a:rPr lang="en-GB" dirty="0" err="1"/>
              <a:t>iterator_traits</a:t>
            </a:r>
            <a:r>
              <a:rPr lang="en-GB" dirty="0"/>
              <a:t>&lt;It&gt;::</a:t>
            </a:r>
            <a:r>
              <a:rPr lang="en-GB" dirty="0" err="1"/>
              <a:t>value_type</a:t>
            </a:r>
            <a:r>
              <a:rPr lang="en-GB" dirty="0"/>
              <a:t>;</a:t>
            </a:r>
          </a:p>
          <a:p>
            <a:r>
              <a:rPr lang="cs-CZ" dirty="0"/>
              <a:t>    </a:t>
            </a:r>
            <a:r>
              <a:rPr lang="en-GB" dirty="0" err="1"/>
              <a:t>for_each</a:t>
            </a:r>
            <a:r>
              <a:rPr lang="en-GB" dirty="0"/>
              <a:t>(begin, end, </a:t>
            </a:r>
            <a:r>
              <a:rPr lang="en-GB" dirty="0" err="1"/>
              <a:t>inc</a:t>
            </a:r>
            <a:r>
              <a:rPr lang="en-GB" dirty="0"/>
              <a:t>&lt;</a:t>
            </a:r>
            <a:r>
              <a:rPr lang="en-GB" dirty="0" err="1"/>
              <a:t>value_type</a:t>
            </a:r>
            <a:r>
              <a:rPr lang="en-GB" dirty="0"/>
              <a:t>&gt;());</a:t>
            </a:r>
          </a:p>
          <a:p>
            <a:r>
              <a:rPr lang="en-GB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480617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Hr</a:t>
            </a:r>
            <a:r>
              <a:rPr lang="cs-CZ" dirty="0"/>
              <a:t>á</a:t>
            </a:r>
            <a:r>
              <a:rPr lang="en-US" dirty="0"/>
              <a:t>b</a:t>
            </a:r>
            <a:r>
              <a:rPr lang="cs-CZ" dirty="0"/>
              <a:t>ě</a:t>
            </a:r>
          </a:p>
        </p:txBody>
      </p:sp>
      <p:sp>
        <p:nvSpPr>
          <p:cNvPr id="4" name="Rectangle 3"/>
          <p:cNvSpPr/>
          <p:nvPr/>
        </p:nvSpPr>
        <p:spPr>
          <a:xfrm>
            <a:off x="4614862" y="3671887"/>
            <a:ext cx="37338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7053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149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45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00575" y="5972175"/>
            <a:ext cx="376237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4614862" y="4543425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200275" y="3581400"/>
            <a:ext cx="762000" cy="32004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319337" y="3724275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19337" y="4419600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19336" y="5848350"/>
            <a:ext cx="566737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2" idx="3"/>
            <a:endCxn id="4" idx="1"/>
          </p:cNvCxnSpPr>
          <p:nvPr/>
        </p:nvCxnSpPr>
        <p:spPr>
          <a:xfrm>
            <a:off x="2886075" y="4029075"/>
            <a:ext cx="1728787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86075" y="472440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86075" y="615315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5238750" y="5076825"/>
            <a:ext cx="3124200" cy="476250"/>
          </a:xfrm>
          <a:prstGeom prst="wedgeRoundRectCallout">
            <a:avLst>
              <a:gd name="adj1" fmla="val -69107"/>
              <a:gd name="adj2" fmla="val -67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 T[]&gt;(chunk)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447675" y="5257800"/>
            <a:ext cx="2676525" cy="419100"/>
          </a:xfrm>
          <a:prstGeom prst="wedgeRoundRectCallout">
            <a:avLst>
              <a:gd name="adj1" fmla="val 7665"/>
              <a:gd name="adj2" fmla="val 50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vector&lt;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1800" dirty="0"/>
              <a:t>Problém</a:t>
            </a:r>
            <a:endParaRPr lang="en-US" sz="1800" dirty="0"/>
          </a:p>
          <a:p>
            <a:pPr lvl="1"/>
            <a:r>
              <a:rPr lang="cs-CZ" sz="1400" dirty="0"/>
              <a:t>std::vector nezachovává umístění prvků</a:t>
            </a:r>
          </a:p>
          <a:p>
            <a:pPr lvl="1"/>
            <a:r>
              <a:rPr lang="cs-CZ" sz="1400" dirty="0"/>
              <a:t>přidání </a:t>
            </a:r>
            <a:r>
              <a:rPr lang="cs-CZ" sz="1400" dirty="0">
                <a:latin typeface="Arial Unicode MS"/>
                <a:ea typeface="Arial Unicode MS"/>
                <a:cs typeface="Arial Unicode MS"/>
              </a:rPr>
              <a:t>→ </a:t>
            </a:r>
            <a:r>
              <a:rPr lang="cs-CZ" sz="1400" dirty="0"/>
              <a:t>invalidace referencí, iterátorů, ...</a:t>
            </a:r>
          </a:p>
          <a:p>
            <a:r>
              <a:rPr lang="cs-CZ" sz="1800" dirty="0"/>
              <a:t>Chci: datová struktura zachovávající umístění</a:t>
            </a:r>
          </a:p>
          <a:p>
            <a:pPr lvl="1"/>
            <a:r>
              <a:rPr lang="cs-CZ" sz="1400" dirty="0"/>
              <a:t>žádné invalidace</a:t>
            </a:r>
          </a:p>
          <a:p>
            <a:pPr lvl="1"/>
            <a:r>
              <a:rPr lang="cs-CZ" sz="1400" dirty="0"/>
              <a:t>konstantní časová složitost přístupu k prvkům</a:t>
            </a:r>
            <a:endParaRPr lang="en-US" sz="1400" dirty="0"/>
          </a:p>
          <a:p>
            <a:pPr lvl="1"/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/chunk][</a:t>
            </a:r>
            <a:r>
              <a:rPr lang="en-US" sz="1400" dirty="0" err="1"/>
              <a:t>i%chunk</a:t>
            </a:r>
            <a:r>
              <a:rPr lang="en-US" sz="1400" dirty="0"/>
              <a:t>]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5938838" y="781050"/>
            <a:ext cx="2990850" cy="2019301"/>
          </a:xfrm>
          <a:prstGeom prst="wedgeRoundRectCallout">
            <a:avLst>
              <a:gd name="adj1" fmla="val 116"/>
              <a:gd name="adj2" fmla="val 4858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s </a:t>
            </a:r>
            <a:r>
              <a:rPr lang="en-US" sz="1400" dirty="0" err="1">
                <a:solidFill>
                  <a:schemeClr val="tx1"/>
                </a:solidFill>
              </a:rPr>
              <a:t>neh</a:t>
            </a:r>
            <a:r>
              <a:rPr lang="cs-CZ" sz="1400" dirty="0">
                <a:solidFill>
                  <a:schemeClr val="tx1"/>
                </a:solidFill>
              </a:rPr>
              <a:t>ýbatelnými prvky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err="1">
                <a:solidFill>
                  <a:schemeClr val="tx1"/>
                </a:solidFill>
              </a:rPr>
              <a:t>x.push_back</a:t>
            </a:r>
            <a:r>
              <a:rPr lang="en-US" sz="1400" dirty="0">
                <a:solidFill>
                  <a:schemeClr val="tx1"/>
                </a:solidFill>
              </a:rPr>
              <a:t>(n)</a:t>
            </a:r>
          </a:p>
          <a:p>
            <a:r>
              <a:rPr lang="en-US" sz="1400" dirty="0">
                <a:solidFill>
                  <a:schemeClr val="tx1"/>
                </a:solidFill>
              </a:rPr>
              <a:t>x[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automatick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é rozšíření na x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iterator: * != ++</a:t>
            </a:r>
          </a:p>
          <a:p>
            <a:r>
              <a:rPr lang="en-US" sz="1400" dirty="0">
                <a:solidFill>
                  <a:schemeClr val="tx1"/>
                </a:solidFill>
              </a:rPr>
              <a:t>begin(), end()</a:t>
            </a:r>
          </a:p>
          <a:p>
            <a:r>
              <a:rPr lang="en-US" sz="1400" dirty="0">
                <a:solidFill>
                  <a:schemeClr val="tx1"/>
                </a:solidFill>
              </a:rPr>
              <a:t>for( auto&amp;&amp;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: v) {}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447675" y="3590924"/>
            <a:ext cx="1228725" cy="600075"/>
          </a:xfrm>
          <a:prstGeom prst="wedgeRoundRectCallout">
            <a:avLst>
              <a:gd name="adj1" fmla="val 108827"/>
              <a:gd name="adj2" fmla="val -81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00575" y="3505200"/>
            <a:ext cx="3762375" cy="0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ular Callout 28"/>
          <p:cNvSpPr/>
          <p:nvPr/>
        </p:nvSpPr>
        <p:spPr>
          <a:xfrm>
            <a:off x="5619750" y="3276600"/>
            <a:ext cx="1752600" cy="304800"/>
          </a:xfrm>
          <a:prstGeom prst="wedgeRoundRectCallout">
            <a:avLst>
              <a:gd name="adj1" fmla="val -21620"/>
              <a:gd name="adj2" fmla="val -4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chunk size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447800" y="2743200"/>
            <a:ext cx="871537" cy="68580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00275" y="2743200"/>
            <a:ext cx="2371725" cy="89535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200400" y="3590925"/>
            <a:ext cx="0" cy="2867025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35889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3733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....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>
                <a:solidFill>
                  <a:srgbClr val="7030A0"/>
                </a:solidFill>
              </a:rPr>
              <a:t>.... </a:t>
            </a:r>
            <a:r>
              <a:rPr lang="en-US" sz="1400" dirty="0"/>
              <a:t>}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....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iterator begin() { return iterator( ...); }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    iterator end() { return iterator( ...);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{}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>
                <a:solidFill>
                  <a:srgbClr val="996600"/>
                </a:solidFill>
              </a:rPr>
              <a:t>    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4191000"/>
            <a:ext cx="5105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>
                <a:solidFill>
                  <a:srgbClr val="0000FF"/>
                </a:solidFill>
              </a:rPr>
              <a:t>iterator</a:t>
            </a:r>
            <a:r>
              <a:rPr lang="en-US" sz="1400" dirty="0"/>
              <a:t> {</a:t>
            </a:r>
          </a:p>
          <a:p>
            <a:r>
              <a:rPr lang="en-US" sz="1400" dirty="0"/>
              <a:t>    iterator() : .... {}</a:t>
            </a:r>
          </a:p>
          <a:p>
            <a:r>
              <a:rPr lang="en-US" sz="1400" dirty="0"/>
              <a:t>    iterator( </a:t>
            </a:r>
            <a:r>
              <a:rPr lang="en-US" sz="1400" dirty="0" err="1"/>
              <a:t>const</a:t>
            </a:r>
            <a:r>
              <a:rPr lang="en-US" sz="1400" dirty="0"/>
              <a:t> iterator&amp; it) : .... {}</a:t>
            </a:r>
          </a:p>
          <a:p>
            <a:r>
              <a:rPr lang="en-US" sz="1400" dirty="0"/>
              <a:t>    iterator( ....) : .... {}</a:t>
            </a:r>
          </a:p>
          <a:p>
            <a:r>
              <a:rPr lang="en-US" sz="1400" dirty="0"/>
              <a:t>    T&amp; </a:t>
            </a:r>
            <a:r>
              <a:rPr lang="en-US" sz="1400" b="1" dirty="0"/>
              <a:t>operator*</a:t>
            </a:r>
            <a:r>
              <a:rPr lang="en-US" sz="1400" dirty="0"/>
              <a:t> () { return .... }</a:t>
            </a:r>
          </a:p>
          <a:p>
            <a:r>
              <a:rPr lang="en-US" sz="1400" dirty="0"/>
              <a:t>    bool </a:t>
            </a:r>
            <a:r>
              <a:rPr lang="en-US" sz="1400" b="1" dirty="0"/>
              <a:t>operator !=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iterator&amp; it2 ) { return ....;  }</a:t>
            </a:r>
          </a:p>
          <a:p>
            <a:r>
              <a:rPr lang="en-US" sz="1400" dirty="0"/>
              <a:t>    iterator </a:t>
            </a:r>
            <a:r>
              <a:rPr lang="en-US" sz="1400" b="1" dirty="0"/>
              <a:t>operator++</a:t>
            </a:r>
            <a:r>
              <a:rPr lang="en-US" sz="1400" dirty="0"/>
              <a:t> () { ....; return *this; }</a:t>
            </a:r>
          </a:p>
          <a:p>
            <a:r>
              <a:rPr lang="en-US" sz="1400" dirty="0"/>
              <a:t>private:    ....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68099"/>
              <a:gd name="adj2" fmla="val 4275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120437"/>
              <a:gd name="adj2" fmla="val -2958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2895600" y="2590800"/>
            <a:ext cx="1447800" cy="3200400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725381"/>
            <a:ext cx="25908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Pole&lt;xyz&gt;::iterator </a:t>
            </a:r>
            <a:r>
              <a:rPr lang="en-US" sz="1400" dirty="0" err="1"/>
              <a:t>i</a:t>
            </a:r>
            <a:r>
              <a:rPr lang="en-US" sz="1400" dirty="0"/>
              <a:t> = 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4A5ED-E6E4-4F05-B17C-857783C72D8F}"/>
              </a:ext>
            </a:extLst>
          </p:cNvPr>
          <p:cNvSpPr txBox="1"/>
          <p:nvPr/>
        </p:nvSpPr>
        <p:spPr>
          <a:xfrm>
            <a:off x="5418296" y="962869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Gumové pole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3280783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8305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chunk_(chunk), size_(0)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 </a:t>
            </a:r>
            <a:r>
              <a:rPr lang="en-US" sz="1400" dirty="0">
                <a:solidFill>
                  <a:srgbClr val="0000FF"/>
                </a:solidFill>
              </a:rPr>
              <a:t>resize( ++size_)</a:t>
            </a:r>
            <a:r>
              <a:rPr lang="en-US" sz="1400" dirty="0"/>
              <a:t>; (*this)[size_-1] = x;  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 err="1">
                <a:solidFill>
                  <a:srgbClr val="7030A0"/>
                </a:solidFill>
              </a:rPr>
              <a:t>hrabe</a:t>
            </a:r>
            <a:r>
              <a:rPr lang="en-US" sz="1400" dirty="0">
                <a:solidFill>
                  <a:srgbClr val="7030A0"/>
                </a:solidFill>
              </a:rPr>
              <a:t>_[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/ chunk_][</a:t>
            </a:r>
            <a:r>
              <a:rPr lang="en-US" sz="1400" dirty="0" err="1">
                <a:solidFill>
                  <a:srgbClr val="7030A0"/>
                </a:solidFill>
              </a:rPr>
              <a:t>i%chunk</a:t>
            </a:r>
            <a:r>
              <a:rPr lang="en-US" sz="1400" dirty="0">
                <a:solidFill>
                  <a:srgbClr val="7030A0"/>
                </a:solidFill>
              </a:rPr>
              <a:t>_]; </a:t>
            </a:r>
            <a:r>
              <a:rPr lang="en-US" sz="1400" dirty="0"/>
              <a:t>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(*this)[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if 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&gt;= size_)  throw ....; 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for(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00FF"/>
                </a:solidFill>
              </a:rPr>
              <a:t>k = </a:t>
            </a:r>
            <a:r>
              <a:rPr lang="en-US" sz="1400" dirty="0" err="1">
                <a:solidFill>
                  <a:srgbClr val="0000FF"/>
                </a:solidFill>
              </a:rPr>
              <a:t>hrabe</a:t>
            </a:r>
            <a:r>
              <a:rPr lang="en-US" sz="1400" dirty="0">
                <a:solidFill>
                  <a:srgbClr val="0000FF"/>
                </a:solidFill>
              </a:rPr>
              <a:t>_.size(); k &lt;= </a:t>
            </a:r>
            <a:r>
              <a:rPr lang="en-US" sz="1400" dirty="0" err="1">
                <a:solidFill>
                  <a:srgbClr val="0000FF"/>
                </a:solidFill>
              </a:rPr>
              <a:t>i</a:t>
            </a:r>
            <a:r>
              <a:rPr lang="en-US" sz="1400" dirty="0">
                <a:solidFill>
                  <a:srgbClr val="0000FF"/>
                </a:solidFill>
              </a:rPr>
              <a:t> / chunk_; </a:t>
            </a:r>
            <a:r>
              <a:rPr lang="en-US" sz="1400" dirty="0"/>
              <a:t>++k)</a:t>
            </a:r>
          </a:p>
          <a:p>
            <a:r>
              <a:rPr lang="en-US" sz="1400" dirty="0"/>
              <a:t>        </a:t>
            </a:r>
            <a:r>
              <a:rPr lang="en-US" sz="1400" dirty="0" err="1">
                <a:solidFill>
                  <a:srgbClr val="008000"/>
                </a:solidFill>
              </a:rPr>
              <a:t>hrabe</a:t>
            </a:r>
            <a:r>
              <a:rPr lang="en-US" sz="1400" dirty="0">
                <a:solidFill>
                  <a:srgbClr val="008000"/>
                </a:solidFill>
              </a:rPr>
              <a:t>_.</a:t>
            </a:r>
            <a:r>
              <a:rPr lang="en-US" sz="1400" dirty="0" err="1">
                <a:solidFill>
                  <a:srgbClr val="008000"/>
                </a:solidFill>
              </a:rPr>
              <a:t>push_back</a:t>
            </a:r>
            <a:r>
              <a:rPr lang="en-US" sz="1400" dirty="0">
                <a:solidFill>
                  <a:srgbClr val="008000"/>
                </a:solidFill>
              </a:rPr>
              <a:t>( </a:t>
            </a:r>
            <a:r>
              <a:rPr lang="en-US" sz="1400" dirty="0" err="1">
                <a:solidFill>
                  <a:srgbClr val="008000"/>
                </a:solidFill>
              </a:rPr>
              <a:t>make_unique</a:t>
            </a:r>
            <a:r>
              <a:rPr lang="en-US" sz="1400" dirty="0">
                <a:solidFill>
                  <a:srgbClr val="008000"/>
                </a:solidFill>
              </a:rPr>
              <a:t>&lt; T[]&gt;(chunk_));</a:t>
            </a:r>
            <a:r>
              <a:rPr lang="en-US" sz="1400" dirty="0"/>
              <a:t>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chunk_;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size_;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996600"/>
                </a:solidFill>
              </a:rPr>
              <a:t>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91200" y="3352800"/>
            <a:ext cx="1752600" cy="403746"/>
          </a:xfrm>
          <a:prstGeom prst="wedgeRoundRectCallout">
            <a:avLst>
              <a:gd name="adj1" fmla="val -87360"/>
              <a:gd name="adj2" fmla="val -12592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≈ new T[chunk_]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505200" y="4343400"/>
            <a:ext cx="3657600" cy="609600"/>
          </a:xfrm>
          <a:prstGeom prst="wedgeRoundRectCallout">
            <a:avLst>
              <a:gd name="adj1" fmla="val -44396"/>
              <a:gd name="adj2" fmla="val -24606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auto p = </a:t>
            </a:r>
            <a:r>
              <a:rPr lang="en-US" sz="1400" dirty="0" err="1">
                <a:solidFill>
                  <a:schemeClr val="tx1"/>
                </a:solidFill>
              </a:rPr>
              <a:t>make_unique</a:t>
            </a:r>
            <a:r>
              <a:rPr lang="en-US" sz="1400" dirty="0">
                <a:solidFill>
                  <a:schemeClr val="tx1"/>
                </a:solidFill>
              </a:rPr>
              <a:t>&lt; T[]&gt;(chunk_)); </a:t>
            </a:r>
          </a:p>
          <a:p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hrabe_.push_back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( move( p));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2961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910FC1-FFE8-4D4C-9C89-5C5AD9269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Derivace funkcí v infixu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Maximálně </a:t>
            </a:r>
            <a:r>
              <a:rPr lang="cs-CZ" dirty="0">
                <a:solidFill>
                  <a:srgbClr val="0000FF"/>
                </a:solidFill>
              </a:rPr>
              <a:t>25 bodů	</a:t>
            </a:r>
            <a:endParaRPr lang="cs-CZ" dirty="0"/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cs-CZ" b="1" u="sng" dirty="0"/>
              <a:t>3.1.2019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-10 bodů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13DF00-2C3B-4C5C-919E-D76D7DC8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2.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061AF-8E0E-485E-A003-3E33C29578D9}"/>
              </a:ext>
            </a:extLst>
          </p:cNvPr>
          <p:cNvSpPr txBox="1"/>
          <p:nvPr/>
        </p:nvSpPr>
        <p:spPr>
          <a:xfrm>
            <a:off x="1195387" y="4495800"/>
            <a:ext cx="6753225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&gt;  „2. DÚ: Derivace“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440906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11. cvičení:</a:t>
            </a:r>
            <a:br>
              <a:rPr lang="cs-CZ" dirty="0"/>
            </a:br>
            <a:r>
              <a:rPr lang="cs-CZ" dirty="0"/>
              <a:t>Úkoly, kontejner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14. 12. 2018</a:t>
            </a:r>
          </a:p>
        </p:txBody>
      </p:sp>
    </p:spTree>
    <p:extLst>
      <p:ext uri="{BB962C8B-B14F-4D97-AF65-F5344CB8AC3E}">
        <p14:creationId xmlns:p14="http://schemas.microsoft.com/office/powerpoint/2010/main" val="138228737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použití různých kontejnerů, např.: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Rozdělení funkcionality</a:t>
            </a:r>
          </a:p>
          <a:p>
            <a:pPr lvl="1"/>
            <a:r>
              <a:rPr lang="cs-CZ" dirty="0"/>
              <a:t>Stačila jedna třída + pomocné struktury</a:t>
            </a:r>
          </a:p>
          <a:p>
            <a:pPr lvl="1"/>
            <a:r>
              <a:rPr lang="cs-CZ" dirty="0" err="1"/>
              <a:t>Parsování</a:t>
            </a:r>
            <a:r>
              <a:rPr lang="cs-CZ" dirty="0"/>
              <a:t> slov z textu bylo vhodné dát do samostatné funkce a použít ji na text článku i dotaz</a:t>
            </a:r>
          </a:p>
          <a:p>
            <a:r>
              <a:rPr lang="cs-CZ" dirty="0"/>
              <a:t>Efektivita</a:t>
            </a:r>
          </a:p>
          <a:p>
            <a:pPr lvl="1"/>
            <a:r>
              <a:rPr lang="cs-CZ" dirty="0"/>
              <a:t>Pozor na kopírování celých kontejnerů -&gt; reference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E7D2A-5C96-477D-9144-25D102313CB6}"/>
              </a:ext>
            </a:extLst>
          </p:cNvPr>
          <p:cNvSpPr txBox="1"/>
          <p:nvPr/>
        </p:nvSpPr>
        <p:spPr>
          <a:xfrm>
            <a:off x="2419350" y="1676400"/>
            <a:ext cx="43053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struct</a:t>
            </a:r>
            <a:r>
              <a:rPr lang="cs-CZ" sz="1400" dirty="0"/>
              <a:t> </a:t>
            </a:r>
            <a:r>
              <a:rPr lang="cs-CZ" sz="1400" dirty="0" err="1"/>
              <a:t>record</a:t>
            </a:r>
            <a:r>
              <a:rPr lang="cs-CZ" sz="1400" dirty="0"/>
              <a:t> { </a:t>
            </a:r>
            <a:r>
              <a:rPr lang="cs-CZ" sz="1400" dirty="0" err="1"/>
              <a:t>size_t</a:t>
            </a:r>
            <a:r>
              <a:rPr lang="cs-CZ" sz="1400" dirty="0"/>
              <a:t> id, </a:t>
            </a:r>
            <a:r>
              <a:rPr lang="cs-CZ" sz="1400" dirty="0" err="1"/>
              <a:t>pos</a:t>
            </a:r>
            <a:r>
              <a:rPr lang="cs-CZ" sz="1400" dirty="0"/>
              <a:t>; };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rindex</a:t>
            </a:r>
            <a:r>
              <a:rPr lang="cs-CZ" sz="1400" dirty="0"/>
              <a:t> = map&lt;</a:t>
            </a:r>
            <a:r>
              <a:rPr lang="cs-CZ" sz="1400" dirty="0" err="1"/>
              <a:t>string</a:t>
            </a:r>
            <a:r>
              <a:rPr lang="cs-CZ" sz="1400" dirty="0"/>
              <a:t>, </a:t>
            </a:r>
            <a:r>
              <a:rPr lang="cs-CZ" sz="1400" dirty="0" err="1"/>
              <a:t>vector</a:t>
            </a:r>
            <a:r>
              <a:rPr lang="cs-CZ" sz="1400" dirty="0"/>
              <a:t>&lt;</a:t>
            </a:r>
            <a:r>
              <a:rPr lang="cs-CZ" sz="1400" dirty="0" err="1"/>
              <a:t>record</a:t>
            </a:r>
            <a:r>
              <a:rPr lang="cs-CZ" sz="1400" dirty="0"/>
              <a:t>&gt;&gt;;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43391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715355-1607-41D3-BD7C-9EABB570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Využijte </a:t>
            </a:r>
            <a:r>
              <a:rPr lang="cs-CZ" b="1" dirty="0"/>
              <a:t>polymorfismus</a:t>
            </a:r>
            <a:br>
              <a:rPr lang="cs-CZ" dirty="0"/>
            </a:br>
            <a:r>
              <a:rPr lang="cs-CZ" dirty="0"/>
              <a:t>(namísto hromady </a:t>
            </a:r>
            <a:r>
              <a:rPr lang="cs-CZ" dirty="0" err="1"/>
              <a:t>switchů</a:t>
            </a:r>
            <a:r>
              <a:rPr lang="cs-CZ" dirty="0"/>
              <a:t>)</a:t>
            </a:r>
          </a:p>
          <a:p>
            <a:r>
              <a:rPr lang="cs-CZ" dirty="0"/>
              <a:t>Správa paměti – možnosti:</a:t>
            </a:r>
          </a:p>
          <a:p>
            <a:pPr lvl="1"/>
            <a:r>
              <a:rPr lang="cs-CZ" dirty="0" err="1"/>
              <a:t>unique_ptr</a:t>
            </a:r>
            <a:r>
              <a:rPr lang="cs-CZ" dirty="0"/>
              <a:t> – známe, potřeba klonování</a:t>
            </a:r>
          </a:p>
          <a:p>
            <a:pPr lvl="1"/>
            <a:r>
              <a:rPr lang="cs-CZ" dirty="0" err="1"/>
              <a:t>shared_ptr</a:t>
            </a:r>
            <a:r>
              <a:rPr lang="cs-CZ" dirty="0"/>
              <a:t> – jednodušší sdílení podvýrazů</a:t>
            </a:r>
          </a:p>
          <a:p>
            <a:pPr lvl="2"/>
            <a:r>
              <a:rPr lang="cs-CZ" dirty="0"/>
              <a:t>Doporučuji se podívat na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enable_shared_from_this</a:t>
            </a:r>
            <a:endParaRPr lang="cs-CZ" dirty="0"/>
          </a:p>
          <a:p>
            <a:pPr lvl="1"/>
            <a:r>
              <a:rPr lang="cs-CZ" dirty="0" err="1"/>
              <a:t>raw</a:t>
            </a:r>
            <a:r>
              <a:rPr lang="cs-CZ" dirty="0"/>
              <a:t> pointery – práce navíc, nedoporučuji, ale taky jde</a:t>
            </a:r>
          </a:p>
          <a:p>
            <a:pPr lvl="1"/>
            <a:r>
              <a:rPr lang="cs-CZ" dirty="0"/>
              <a:t>reference – moc nedávají smysl, leda by jejich alokace byla řešena nějak obskurně mimo</a:t>
            </a:r>
          </a:p>
          <a:p>
            <a:r>
              <a:rPr lang="cs-CZ" dirty="0"/>
              <a:t>Zpracování chyb při </a:t>
            </a:r>
            <a:r>
              <a:rPr lang="cs-CZ" dirty="0" err="1"/>
              <a:t>parsování</a:t>
            </a:r>
            <a:endParaRPr lang="cs-CZ" dirty="0"/>
          </a:p>
          <a:p>
            <a:pPr lvl="1"/>
            <a:r>
              <a:rPr lang="cs-CZ" dirty="0"/>
              <a:t>Jak ho rozdělit do více funkcí/metod, ale nezkomplikovat si jejich signaturu chybovým výstupem -&gt; použití výjimek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F71655-6627-4A4E-BF1A-FE344264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Poznámky ke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584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3C68DB-5636-4B16-9128-217C3EA3E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Dokončení úlohy z minula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363714-9C4D-41C1-B67A-745A5088E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Gumové pole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C814D-2862-408B-9D44-574A1EB0DBD3}"/>
              </a:ext>
            </a:extLst>
          </p:cNvPr>
          <p:cNvSpPr txBox="1"/>
          <p:nvPr/>
        </p:nvSpPr>
        <p:spPr>
          <a:xfrm>
            <a:off x="3208496" y="2940902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Gumové pole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9181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8177</TotalTime>
  <Words>13906</Words>
  <Application>Microsoft Office PowerPoint</Application>
  <PresentationFormat>On-screen Show (4:3)</PresentationFormat>
  <Paragraphs>2786</Paragraphs>
  <Slides>144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144</vt:i4>
      </vt:variant>
    </vt:vector>
  </HeadingPairs>
  <TitlesOfParts>
    <vt:vector size="157" baseType="lpstr">
      <vt:lpstr>Arial</vt:lpstr>
      <vt:lpstr>Arial Unicode MS</vt:lpstr>
      <vt:lpstr>Calibri</vt:lpstr>
      <vt:lpstr>Consolas</vt:lpstr>
      <vt:lpstr>Courier New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Programování v C++</vt:lpstr>
      <vt:lpstr>1. cvičení: Úvod, nároky, syntaxe, I/O</vt:lpstr>
      <vt:lpstr>Povinnosti k získání zápočtu a zkoušky</vt:lpstr>
      <vt:lpstr>ReCoDex </vt:lpstr>
      <vt:lpstr>Můj první C++ program </vt:lpstr>
      <vt:lpstr>Můj první C++ program </vt:lpstr>
      <vt:lpstr>Můj druhý program – násobilka 7 </vt:lpstr>
      <vt:lpstr>Užitečné kousky kódu </vt:lpstr>
      <vt:lpstr>Výpis parametrů </vt:lpstr>
      <vt:lpstr>2. cvičení: Stringy, znaky, streamy</vt:lpstr>
      <vt:lpstr>Řetězce a stringy</vt:lpstr>
      <vt:lpstr>Nepoužívejte char*</vt:lpstr>
      <vt:lpstr>Čísla a řetězce</vt:lpstr>
      <vt:lpstr>Streamy a soubory</vt:lpstr>
      <vt:lpstr>3. cvičení: Hlavičky, třídy, objekty</vt:lpstr>
      <vt:lpstr>Poznatky z úlohy „Součet“</vt:lpstr>
      <vt:lpstr>Poznatky z úlohy „Součet“</vt:lpstr>
      <vt:lpstr>Překlad více modulů</vt:lpstr>
      <vt:lpstr>Třídy, objekty, metody</vt:lpstr>
      <vt:lpstr>Počítadlo</vt:lpstr>
      <vt:lpstr>Počítání oveček</vt:lpstr>
      <vt:lpstr>4. cvičení: Třídy, objekty - pokračování</vt:lpstr>
      <vt:lpstr>Poznatky z úlohy „Hello OOP World“</vt:lpstr>
      <vt:lpstr>Poznatky z úlohy „Počítadlo“</vt:lpstr>
      <vt:lpstr>Rady k úloze „Počítání oveček“</vt:lpstr>
      <vt:lpstr>Struktura souborů</vt:lpstr>
      <vt:lpstr>Tečka a čtyřtečka</vt:lpstr>
      <vt:lpstr>Inline a ne-inline metody</vt:lpstr>
      <vt:lpstr>Inicializace a reference / const</vt:lpstr>
      <vt:lpstr>5. cvičení: Kontejnery, iterátory</vt:lpstr>
      <vt:lpstr>Poznatky z úlohy „Počítání oveček“</vt:lpstr>
      <vt:lpstr>Sekvenční kontejnery</vt:lpstr>
      <vt:lpstr>Asociativní kontejnery</vt:lpstr>
      <vt:lpstr>Struktura kontejnerů</vt:lpstr>
      <vt:lpstr>Iterátory</vt:lpstr>
      <vt:lpstr>Základní metody kontejnerů</vt:lpstr>
      <vt:lpstr>Práce s kontejnery</vt:lpstr>
      <vt:lpstr>Práce s kontejnery</vt:lpstr>
      <vt:lpstr>6. cvičení: Složitost operací, třídění</vt:lpstr>
      <vt:lpstr>Poznatky z úlohy „Překladový slovník“</vt:lpstr>
      <vt:lpstr>Složitost operací</vt:lpstr>
      <vt:lpstr>Příklady</vt:lpstr>
      <vt:lpstr>Odzadu a zase zepředu</vt:lpstr>
      <vt:lpstr>Kontejnery a třídění - vector, list, set</vt:lpstr>
      <vt:lpstr>Třídění - vlastní kritéria</vt:lpstr>
      <vt:lpstr>7. cvičení: Algoritmy, funktory, 1. DÚ</vt:lpstr>
      <vt:lpstr>Nejpoužívanější algoritmy</vt:lpstr>
      <vt:lpstr>Algoritmy - použití</vt:lpstr>
      <vt:lpstr>Algoritmy - použití</vt:lpstr>
      <vt:lpstr>Funktory</vt:lpstr>
      <vt:lpstr>Návratová hodnota for_each</vt:lpstr>
      <vt:lpstr>Lambda výrazy</vt:lpstr>
      <vt:lpstr>Nonmodyfying algorithms</vt:lpstr>
      <vt:lpstr>Modifying algorithms</vt:lpstr>
      <vt:lpstr>Removing algorithms</vt:lpstr>
      <vt:lpstr>Mutating algorithms</vt:lpstr>
      <vt:lpstr>Sorting algorithms</vt:lpstr>
      <vt:lpstr>Algorithms for Sorted Ranges </vt:lpstr>
      <vt:lpstr>Numeric algorithms</vt:lpstr>
      <vt:lpstr>Zadání 1. DÚ</vt:lpstr>
      <vt:lpstr>Hodnocení 1. DÚ</vt:lpstr>
      <vt:lpstr>8. cvičení: Polymorfní datové struktury</vt:lpstr>
      <vt:lpstr>Poznatky z úlohy „Odzadu a zepředu“</vt:lpstr>
      <vt:lpstr>Poznatky z úlohy „Filmová databáze“</vt:lpstr>
      <vt:lpstr>Polymorfní datové struktury</vt:lpstr>
      <vt:lpstr>PDS - základní idea</vt:lpstr>
      <vt:lpstr>PDS - implementace</vt:lpstr>
      <vt:lpstr>PDS - konkrétní datové typy</vt:lpstr>
      <vt:lpstr>PDS - přiřazení</vt:lpstr>
      <vt:lpstr>PDS - přiřazení</vt:lpstr>
      <vt:lpstr>PDS - přiřazení 2: operator=</vt:lpstr>
      <vt:lpstr>PDS - přiřazení 2: operator=</vt:lpstr>
      <vt:lpstr>PDS - přiřazení 3: make_unique</vt:lpstr>
      <vt:lpstr>PDS - přiřazení 3: make_unique</vt:lpstr>
      <vt:lpstr>PDS - přiřazení 3: make_unique</vt:lpstr>
      <vt:lpstr>PDS - přiřazení 3: make_unique</vt:lpstr>
      <vt:lpstr>PDS - přiřazení 3: slicing</vt:lpstr>
      <vt:lpstr>PDS - přiřazení 4: kopie podle typu</vt:lpstr>
      <vt:lpstr>PDS - přiřazení 4: kopie podle typu</vt:lpstr>
      <vt:lpstr>PDS - přiřazení 5: klonování</vt:lpstr>
      <vt:lpstr>PDS - přiřazení 6: copy constructor</vt:lpstr>
      <vt:lpstr>PDS - přiřazení 7: self-assignment</vt:lpstr>
      <vt:lpstr>PDS - přiřazení 7: self-assignment</vt:lpstr>
      <vt:lpstr>Polymorfní datové struktury s přiřazením</vt:lpstr>
      <vt:lpstr>9. cvičení: Šablony</vt:lpstr>
      <vt:lpstr>Rady k úloze „Polymorfní datové struktury“</vt:lpstr>
      <vt:lpstr>Šablony</vt:lpstr>
      <vt:lpstr>10. cvičení: Kontejner, 2. DÚ</vt:lpstr>
      <vt:lpstr>Poznatky: „Polymorfní datové struktury“</vt:lpstr>
      <vt:lpstr>Poznatky: „Funktory“</vt:lpstr>
      <vt:lpstr>Poznatky: „Šablony funktorů“</vt:lpstr>
      <vt:lpstr>Hrábě</vt:lpstr>
      <vt:lpstr>Gumové pole</vt:lpstr>
      <vt:lpstr>Gumové pole</vt:lpstr>
      <vt:lpstr>Zadání 2. DÚ</vt:lpstr>
      <vt:lpstr>11. cvičení: Úkoly, kontejner</vt:lpstr>
      <vt:lpstr>Oprava 1. DÚ</vt:lpstr>
      <vt:lpstr>Poznámky ke 2. DÚ</vt:lpstr>
      <vt:lpstr>Gumové pole</vt:lpstr>
      <vt:lpstr>12. cvičení: Virtuální metody, double dispatch</vt:lpstr>
      <vt:lpstr>Poznatky: „Gumové pole“</vt:lpstr>
      <vt:lpstr>Konstruktory a destruktory</vt:lpstr>
      <vt:lpstr>Virtuální metody</vt:lpstr>
      <vt:lpstr>Double dispatch</vt:lpstr>
      <vt:lpstr>13. cvičení: Výjimky, streamy a manipulátory</vt:lpstr>
      <vt:lpstr>Poznatky: „Polymorfní konverze“</vt:lpstr>
      <vt:lpstr>Výjimky / exceptions</vt:lpstr>
      <vt:lpstr>Výjimky při inicializaci a destrukci</vt:lpstr>
      <vt:lpstr>Vlastní typ výjimky</vt:lpstr>
      <vt:lpstr>Výjimky</vt:lpstr>
      <vt:lpstr>Streamy</vt:lpstr>
      <vt:lpstr>operátor &lt;&lt;</vt:lpstr>
      <vt:lpstr>Stream manipulátory</vt:lpstr>
      <vt:lpstr>Bezparametrický manipulátor</vt:lpstr>
      <vt:lpstr>Parametrický manipulátor</vt:lpstr>
      <vt:lpstr>Parametrický manipulátor</vt:lpstr>
      <vt:lpstr>Zkouška - pravidla</vt:lpstr>
      <vt:lpstr>Témata pro příště</vt:lpstr>
      <vt:lpstr>14. cvičení: Oprava 2. DÚ, příprava na zkoušku</vt:lpstr>
      <vt:lpstr>Oprava 2. DÚ</vt:lpstr>
      <vt:lpstr>PowerPoint Presentation</vt:lpstr>
      <vt:lpstr>PowerPoint Presentation</vt:lpstr>
      <vt:lpstr>PowerPoint Presentation</vt:lpstr>
      <vt:lpstr>PowerPoint Presentation</vt:lpstr>
      <vt:lpstr>Dodatek – implementace PDS pomocí raw pointers</vt:lpstr>
      <vt:lpstr>Polymorfní datové struktury - raw pointers</vt:lpstr>
      <vt:lpstr>Polymorfní datové struktury - raw pointers</vt:lpstr>
      <vt:lpstr>PDS - implementace metod</vt:lpstr>
      <vt:lpstr>PDS - konkrétní datové typy</vt:lpstr>
      <vt:lpstr>PDS - konstruktor const položek</vt:lpstr>
      <vt:lpstr>PDS - přiřazení</vt:lpstr>
      <vt:lpstr>PDS - přiřazení</vt:lpstr>
      <vt:lpstr>PDS - přiřazení</vt:lpstr>
      <vt:lpstr>PDS - copy konstruktor</vt:lpstr>
      <vt:lpstr>PDS - přiřazení</vt:lpstr>
      <vt:lpstr>PDS - kopie prvků</vt:lpstr>
      <vt:lpstr>PDS - úklid starého stavu</vt:lpstr>
      <vt:lpstr>PDS - generování nových prvků</vt:lpstr>
      <vt:lpstr>PDS - zrušení abstraktnosti</vt:lpstr>
      <vt:lpstr>PDS - vytvoření správných typů</vt:lpstr>
      <vt:lpstr>PDS - vytvoření správných typů</vt:lpstr>
      <vt:lpstr>PDS - klonování</vt:lpstr>
      <vt:lpstr>PDS - přiřazení sebe sama</vt:lpstr>
      <vt:lpstr>PDS - přiřazení sebe sama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v C++</dc:title>
  <dc:creator>Filip</dc:creator>
  <cp:lastModifiedBy>Robert Husák</cp:lastModifiedBy>
  <cp:revision>690</cp:revision>
  <dcterms:created xsi:type="dcterms:W3CDTF">2006-08-16T00:00:00Z</dcterms:created>
  <dcterms:modified xsi:type="dcterms:W3CDTF">2019-01-11T11:18:05Z</dcterms:modified>
</cp:coreProperties>
</file>