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8"/>
  </p:notesMasterIdLst>
  <p:sldIdLst>
    <p:sldId id="256" r:id="rId2"/>
    <p:sldId id="281" r:id="rId3"/>
    <p:sldId id="282" r:id="rId4"/>
    <p:sldId id="351" r:id="rId5"/>
    <p:sldId id="350" r:id="rId6"/>
    <p:sldId id="342" r:id="rId7"/>
    <p:sldId id="341" r:id="rId8"/>
    <p:sldId id="367" r:id="rId9"/>
    <p:sldId id="368" r:id="rId10"/>
    <p:sldId id="283" r:id="rId11"/>
    <p:sldId id="343" r:id="rId12"/>
    <p:sldId id="345" r:id="rId13"/>
    <p:sldId id="352" r:id="rId14"/>
    <p:sldId id="353" r:id="rId15"/>
    <p:sldId id="356" r:id="rId16"/>
    <p:sldId id="355" r:id="rId17"/>
    <p:sldId id="357" r:id="rId18"/>
    <p:sldId id="344" r:id="rId19"/>
    <p:sldId id="346" r:id="rId20"/>
    <p:sldId id="347" r:id="rId21"/>
    <p:sldId id="412" r:id="rId22"/>
    <p:sldId id="284" r:id="rId23"/>
    <p:sldId id="358" r:id="rId24"/>
    <p:sldId id="285" r:id="rId25"/>
    <p:sldId id="360" r:id="rId26"/>
    <p:sldId id="286" r:id="rId27"/>
    <p:sldId id="287" r:id="rId28"/>
    <p:sldId id="366" r:id="rId29"/>
    <p:sldId id="288" r:id="rId30"/>
    <p:sldId id="301" r:id="rId31"/>
    <p:sldId id="337" r:id="rId32"/>
    <p:sldId id="302" r:id="rId33"/>
    <p:sldId id="413" r:id="rId34"/>
    <p:sldId id="305" r:id="rId35"/>
    <p:sldId id="338" r:id="rId36"/>
    <p:sldId id="348" r:id="rId37"/>
    <p:sldId id="340" r:id="rId38"/>
    <p:sldId id="349" r:id="rId39"/>
    <p:sldId id="259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36" r:id="rId48"/>
    <p:sldId id="416" r:id="rId49"/>
    <p:sldId id="417" r:id="rId50"/>
    <p:sldId id="388" r:id="rId51"/>
    <p:sldId id="391" r:id="rId52"/>
    <p:sldId id="392" r:id="rId53"/>
    <p:sldId id="393" r:id="rId54"/>
    <p:sldId id="395" r:id="rId55"/>
    <p:sldId id="410" r:id="rId56"/>
    <p:sldId id="397" r:id="rId57"/>
    <p:sldId id="398" r:id="rId58"/>
    <p:sldId id="400" r:id="rId59"/>
    <p:sldId id="399" r:id="rId60"/>
    <p:sldId id="401" r:id="rId61"/>
    <p:sldId id="402" r:id="rId62"/>
    <p:sldId id="403" r:id="rId63"/>
    <p:sldId id="404" r:id="rId64"/>
    <p:sldId id="405" r:id="rId65"/>
    <p:sldId id="406" r:id="rId66"/>
    <p:sldId id="407" r:id="rId67"/>
    <p:sldId id="396" r:id="rId68"/>
    <p:sldId id="408" r:id="rId69"/>
    <p:sldId id="409" r:id="rId70"/>
    <p:sldId id="362" r:id="rId71"/>
    <p:sldId id="418" r:id="rId72"/>
    <p:sldId id="363" r:id="rId73"/>
    <p:sldId id="414" r:id="rId74"/>
    <p:sldId id="411" r:id="rId75"/>
    <p:sldId id="419" r:id="rId76"/>
    <p:sldId id="267" r:id="rId77"/>
    <p:sldId id="266" r:id="rId78"/>
    <p:sldId id="420" r:id="rId79"/>
    <p:sldId id="270" r:id="rId80"/>
    <p:sldId id="272" r:id="rId81"/>
    <p:sldId id="365" r:id="rId82"/>
    <p:sldId id="271" r:id="rId83"/>
    <p:sldId id="260" r:id="rId84"/>
    <p:sldId id="262" r:id="rId85"/>
    <p:sldId id="261" r:id="rId86"/>
    <p:sldId id="263" r:id="rId87"/>
    <p:sldId id="264" r:id="rId88"/>
    <p:sldId id="265" r:id="rId89"/>
    <p:sldId id="278" r:id="rId90"/>
    <p:sldId id="277" r:id="rId91"/>
    <p:sldId id="279" r:id="rId92"/>
    <p:sldId id="280" r:id="rId93"/>
    <p:sldId id="332" r:id="rId94"/>
    <p:sldId id="415" r:id="rId95"/>
    <p:sldId id="333" r:id="rId96"/>
    <p:sldId id="334" r:id="rId97"/>
    <p:sldId id="335" r:id="rId98"/>
    <p:sldId id="387" r:id="rId99"/>
    <p:sldId id="369" r:id="rId100"/>
    <p:sldId id="370" r:id="rId101"/>
    <p:sldId id="371" r:id="rId102"/>
    <p:sldId id="372" r:id="rId103"/>
    <p:sldId id="373" r:id="rId104"/>
    <p:sldId id="374" r:id="rId105"/>
    <p:sldId id="375" r:id="rId106"/>
    <p:sldId id="376" r:id="rId107"/>
    <p:sldId id="377" r:id="rId108"/>
    <p:sldId id="378" r:id="rId109"/>
    <p:sldId id="379" r:id="rId110"/>
    <p:sldId id="380" r:id="rId111"/>
    <p:sldId id="381" r:id="rId112"/>
    <p:sldId id="382" r:id="rId113"/>
    <p:sldId id="383" r:id="rId114"/>
    <p:sldId id="384" r:id="rId115"/>
    <p:sldId id="385" r:id="rId116"/>
    <p:sldId id="386" r:id="rId1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2BB69"/>
    <a:srgbClr val="0033CC"/>
    <a:srgbClr val="9900CC"/>
    <a:srgbClr val="990000"/>
    <a:srgbClr val="996600"/>
    <a:srgbClr val="CC6600"/>
    <a:srgbClr val="33D95E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2" autoAdjust="0"/>
    <p:restoredTop sz="87690" autoAdjust="0"/>
  </p:normalViewPr>
  <p:slideViewPr>
    <p:cSldViewPr>
      <p:cViewPr varScale="1">
        <p:scale>
          <a:sx n="84" d="100"/>
          <a:sy n="84" d="100"/>
        </p:scale>
        <p:origin x="992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5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BBB03-7707-45C4-904D-903D2E482C77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AA747-1AD3-43F5-BA23-CBF3B22BD3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75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545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263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make_unique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 T&gt;( par) ===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&lt;T&gt;( new T(par))</a:t>
            </a:r>
          </a:p>
          <a:p>
            <a:pPr algn="l"/>
            <a:r>
              <a:rPr lang="cs-CZ" sz="1200" dirty="0">
                <a:solidFill>
                  <a:schemeClr val="accent2">
                    <a:lumMod val="50000"/>
                  </a:schemeClr>
                </a:solidFill>
              </a:rPr>
              <a:t>make_unique&lt; T[]&gt;(chunk)</a:t>
            </a:r>
            <a:r>
              <a:rPr lang="en-US" sz="1200" baseline="0" dirty="0">
                <a:solidFill>
                  <a:schemeClr val="accent2">
                    <a:lumMod val="50000"/>
                  </a:schemeClr>
                </a:solidFill>
              </a:rPr>
              <a:t> === new T[chunk]</a:t>
            </a:r>
          </a:p>
          <a:p>
            <a:pPr algn="l"/>
            <a:endParaRPr lang="cs-CZ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668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(1 + 1)</a:t>
            </a:r>
            <a:r>
              <a:rPr lang="en-US" baseline="0" dirty="0"/>
              <a:t> * 2 = 4</a:t>
            </a:r>
          </a:p>
          <a:p>
            <a:r>
              <a:rPr lang="en-US" dirty="0"/>
              <a:t>(4 * 3) + 2 =</a:t>
            </a:r>
            <a:r>
              <a:rPr lang="en-US" baseline="0" dirty="0"/>
              <a:t> 14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864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2788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89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2879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90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0105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91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8131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92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5857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A53D5-CB9A-405C-8A84-8D02598EDE03}" type="slidenum">
              <a:rPr lang="en-US" smtClean="0"/>
              <a:pPr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29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431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make_unique</a:t>
            </a:r>
            <a:r>
              <a:rPr lang="en-US" dirty="0"/>
              <a:t>&lt;T&gt;(par) === </a:t>
            </a:r>
            <a:r>
              <a:rPr lang="en-US" dirty="0" err="1"/>
              <a:t>unique_ptr</a:t>
            </a:r>
            <a:r>
              <a:rPr lang="en-US" dirty="0"/>
              <a:t>&lt;T&gt;( new T(par))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837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virtual </a:t>
            </a:r>
            <a:r>
              <a:rPr lang="en-US" dirty="0"/>
              <a:t>-&gt;</a:t>
            </a:r>
            <a:r>
              <a:rPr lang="cs-CZ" dirty="0"/>
              <a:t> override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22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793038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96975"/>
            <a:ext cx="424815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196975"/>
            <a:ext cx="4249738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836613"/>
            <a:ext cx="8435975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 rtlCol="0">
            <a:normAutofit/>
          </a:bodyPr>
          <a:lstStyle>
            <a:lvl1pPr>
              <a:defRPr sz="3600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7" r:id="rId12"/>
    <p:sldLayoutId id="2147483698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mff.roberthusak.cz/du1.html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http://mff.roberthusak.cz/du2.html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err="1"/>
              <a:t>Programov</a:t>
            </a:r>
            <a:r>
              <a:rPr lang="cs-CZ" dirty="0"/>
              <a:t>ání v </a:t>
            </a:r>
            <a:r>
              <a:rPr lang="en-US" dirty="0"/>
              <a:t>C++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cvičení</a:t>
            </a:r>
            <a:endParaRPr lang="en-US" i="1" dirty="0"/>
          </a:p>
          <a:p>
            <a:r>
              <a:rPr lang="en-US" dirty="0"/>
              <a:t>Robert Hus</a:t>
            </a:r>
            <a:r>
              <a:rPr lang="cs-CZ" dirty="0" err="1"/>
              <a:t>ák</a:t>
            </a:r>
            <a:endParaRPr lang="en-US" dirty="0"/>
          </a:p>
          <a:p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husak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@ksi.mff.cuni.cz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EB152B1-3949-48AF-B291-A661EF9CB498}"/>
              </a:ext>
            </a:extLst>
          </p:cNvPr>
          <p:cNvSpPr txBox="1">
            <a:spLocks/>
          </p:cNvSpPr>
          <p:nvPr/>
        </p:nvSpPr>
        <p:spPr>
          <a:xfrm>
            <a:off x="685800" y="6248400"/>
            <a:ext cx="7772400" cy="45720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000" dirty="0">
                <a:solidFill>
                  <a:schemeClr val="tx1"/>
                </a:solidFill>
              </a:rPr>
              <a:t>Slajdy © Filip Zavoral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Čísla a řetězce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" y="4442132"/>
            <a:ext cx="2857500" cy="19389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</a:t>
            </a:r>
            <a:r>
              <a:rPr lang="cs-CZ" sz="1400" dirty="0">
                <a:solidFill>
                  <a:srgbClr val="7030A0"/>
                </a:solidFill>
              </a:rPr>
              <a:t>sstream</a:t>
            </a:r>
            <a:r>
              <a:rPr lang="cs-CZ" sz="1400" dirty="0"/>
              <a:t>&gt;</a:t>
            </a:r>
          </a:p>
          <a:p>
            <a:endParaRPr lang="en-US" sz="800" dirty="0"/>
          </a:p>
          <a:p>
            <a:r>
              <a:rPr lang="cs-CZ" sz="1400" dirty="0"/>
              <a:t>int </a:t>
            </a:r>
            <a:r>
              <a:rPr lang="en-US" sz="1400" i="1" dirty="0"/>
              <a:t>my</a:t>
            </a:r>
            <a:r>
              <a:rPr lang="cs-CZ" sz="1400" i="1" dirty="0"/>
              <a:t>s</a:t>
            </a:r>
            <a:r>
              <a:rPr lang="en-US" sz="1400" i="1" dirty="0" err="1"/>
              <a:t>tr</a:t>
            </a:r>
            <a:r>
              <a:rPr lang="cs-CZ" sz="1400" i="1" dirty="0"/>
              <a:t>toint</a:t>
            </a:r>
            <a:r>
              <a:rPr lang="cs-CZ" sz="1400" dirty="0"/>
              <a:t>( const string&amp; s)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rgbClr val="7030A0"/>
                </a:solidFill>
              </a:rPr>
              <a:t>stringstream</a:t>
            </a:r>
            <a:r>
              <a:rPr lang="cs-CZ" sz="1400" dirty="0"/>
              <a:t> ss(s);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int n;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ss </a:t>
            </a:r>
            <a:r>
              <a:rPr lang="cs-CZ" sz="1400" dirty="0">
                <a:solidFill>
                  <a:srgbClr val="7030A0"/>
                </a:solidFill>
              </a:rPr>
              <a:t>&gt;&gt;</a:t>
            </a:r>
            <a:r>
              <a:rPr lang="cs-CZ" sz="1400" dirty="0"/>
              <a:t> n;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return n;</a:t>
            </a:r>
            <a:endParaRPr lang="en-US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81400" y="5221128"/>
            <a:ext cx="1752600" cy="381000"/>
          </a:xfrm>
          <a:prstGeom prst="wedgeRoundRectCallout">
            <a:avLst>
              <a:gd name="adj1" fmla="val -93301"/>
              <a:gd name="adj2" fmla="val -13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stream z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et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4661" y="1272243"/>
            <a:ext cx="22098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if</a:t>
            </a:r>
            <a:r>
              <a:rPr lang="en-US" sz="1400" dirty="0"/>
              <a:t>( c &gt;= '0' &amp;&amp; c &lt;= '9')</a:t>
            </a:r>
          </a:p>
          <a:p>
            <a:r>
              <a:rPr lang="en-US" sz="1400" dirty="0"/>
              <a:t>if( </a:t>
            </a:r>
            <a:r>
              <a:rPr lang="en-US" sz="1400" dirty="0" err="1"/>
              <a:t>isdigit</a:t>
            </a:r>
            <a:r>
              <a:rPr lang="en-US" sz="1400" dirty="0"/>
              <a:t>( c))</a:t>
            </a:r>
            <a:endParaRPr lang="cs-CZ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n = </a:t>
            </a:r>
            <a:r>
              <a:rPr lang="cs-CZ" sz="1400" dirty="0"/>
              <a:t>c - '0'</a:t>
            </a:r>
            <a:r>
              <a:rPr lang="en-US" sz="1400" dirty="0"/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4661" y="3159790"/>
            <a:ext cx="2185939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if( </a:t>
            </a:r>
            <a:r>
              <a:rPr lang="cs-CZ" sz="1400" dirty="0"/>
              <a:t>c </a:t>
            </a:r>
            <a:r>
              <a:rPr lang="en-US" sz="1400" b="1" dirty="0"/>
              <a:t>&gt;</a:t>
            </a:r>
            <a:r>
              <a:rPr lang="cs-CZ" sz="1400" b="1" dirty="0"/>
              <a:t>= '</a:t>
            </a:r>
            <a:r>
              <a:rPr lang="en-US" sz="1400" b="1" dirty="0"/>
              <a:t>a</a:t>
            </a:r>
            <a:r>
              <a:rPr lang="cs-CZ" sz="1400" b="1" dirty="0"/>
              <a:t>'</a:t>
            </a:r>
            <a:r>
              <a:rPr lang="en-US" sz="1400" dirty="0"/>
              <a:t> &amp;&amp; c &lt;= 'z')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6833162" y="2932678"/>
            <a:ext cx="1368936" cy="762000"/>
            <a:chOff x="3352800" y="3962400"/>
            <a:chExt cx="990600" cy="1066800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ounded Rectangular Callout 14"/>
          <p:cNvSpPr/>
          <p:nvPr/>
        </p:nvSpPr>
        <p:spPr>
          <a:xfrm>
            <a:off x="6579681" y="3978524"/>
            <a:ext cx="1981200" cy="503183"/>
          </a:xfrm>
          <a:prstGeom prst="wedgeRoundRectCallout">
            <a:avLst>
              <a:gd name="adj1" fmla="val -4806"/>
              <a:gd name="adj2" fmla="val -1324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ísmena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nejsou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uspořádaná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6653261" y="2262087"/>
            <a:ext cx="1981200" cy="503183"/>
          </a:xfrm>
          <a:prstGeom prst="wedgeRoundRectCallout">
            <a:avLst>
              <a:gd name="adj1" fmla="val -6415"/>
              <a:gd name="adj2" fmla="val -11109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OK - čísla jsou uspořádaná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6527030" y="542927"/>
            <a:ext cx="1981200" cy="381000"/>
          </a:xfrm>
          <a:prstGeom prst="wedgeRoundRectCallout">
            <a:avLst>
              <a:gd name="adj1" fmla="val -39288"/>
              <a:gd name="adj2" fmla="val 1203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isdigi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je 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pší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48522" y="5979853"/>
            <a:ext cx="2185939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num</a:t>
            </a:r>
            <a:r>
              <a:rPr lang="en-US" sz="1400" dirty="0"/>
              <a:t> = </a:t>
            </a:r>
            <a:r>
              <a:rPr lang="en-US" sz="1400" dirty="0" err="1"/>
              <a:t>num</a:t>
            </a:r>
            <a:r>
              <a:rPr lang="en-US" sz="1400" dirty="0"/>
              <a:t> + c </a:t>
            </a:r>
            <a:r>
              <a:rPr lang="en-US" sz="1400" b="1" dirty="0"/>
              <a:t>- 48</a:t>
            </a:r>
            <a:r>
              <a:rPr lang="en-US" sz="1400" dirty="0"/>
              <a:t>;</a:t>
            </a:r>
          </a:p>
        </p:txBody>
      </p:sp>
      <p:grpSp>
        <p:nvGrpSpPr>
          <p:cNvPr id="19" name="Group 17"/>
          <p:cNvGrpSpPr/>
          <p:nvPr/>
        </p:nvGrpSpPr>
        <p:grpSpPr>
          <a:xfrm>
            <a:off x="6857023" y="5752741"/>
            <a:ext cx="1368936" cy="762000"/>
            <a:chOff x="3352800" y="3962400"/>
            <a:chExt cx="990600" cy="106680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ular Callout 21"/>
          <p:cNvSpPr/>
          <p:nvPr/>
        </p:nvSpPr>
        <p:spPr>
          <a:xfrm>
            <a:off x="4476750" y="6104545"/>
            <a:ext cx="1562100" cy="381621"/>
          </a:xfrm>
          <a:prstGeom prst="wedgeRoundRectCallout">
            <a:avLst>
              <a:gd name="adj1" fmla="val 69714"/>
              <a:gd name="adj2" fmla="val -396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'0'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≉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48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48522" y="4697908"/>
            <a:ext cx="22098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cs-CZ" sz="1400" dirty="0"/>
              <a:t>cctype</a:t>
            </a:r>
            <a:r>
              <a:rPr lang="en-US" sz="1400" dirty="0"/>
              <a:t>&gt;</a:t>
            </a:r>
            <a:endParaRPr lang="cs-CZ" sz="1400" dirty="0"/>
          </a:p>
          <a:p>
            <a:r>
              <a:rPr lang="en-US" sz="1400" dirty="0" err="1"/>
              <a:t>isalpha</a:t>
            </a:r>
            <a:r>
              <a:rPr lang="en-US" sz="1400" dirty="0"/>
              <a:t>( c)</a:t>
            </a:r>
          </a:p>
          <a:p>
            <a:r>
              <a:rPr lang="en-US" sz="1400" dirty="0" err="1"/>
              <a:t>isalnum</a:t>
            </a:r>
            <a:r>
              <a:rPr lang="en-US" sz="1400" dirty="0"/>
              <a:t>(c)</a:t>
            </a:r>
            <a:endParaRPr lang="cs-CZ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495300" y="2193628"/>
            <a:ext cx="4610100" cy="10926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&lt;string&gt;</a:t>
            </a:r>
          </a:p>
          <a:p>
            <a:endParaRPr lang="en-US" sz="800" dirty="0"/>
          </a:p>
          <a:p>
            <a:r>
              <a:rPr lang="cs-CZ" sz="1400" dirty="0"/>
              <a:t>int </a:t>
            </a:r>
            <a:r>
              <a:rPr lang="cs-CZ" sz="1400" b="1" dirty="0"/>
              <a:t>stoi </a:t>
            </a:r>
            <a:r>
              <a:rPr lang="en-US" sz="1400" dirty="0"/>
              <a:t>( s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&amp;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idxRet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=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nullptr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base = 10</a:t>
            </a:r>
            <a:r>
              <a:rPr lang="en-US" sz="1400" dirty="0"/>
              <a:t>);</a:t>
            </a:r>
          </a:p>
          <a:p>
            <a:r>
              <a:rPr lang="en-US" sz="1400" dirty="0" err="1"/>
              <a:t>stol</a:t>
            </a:r>
            <a:r>
              <a:rPr lang="en-US" sz="1400" dirty="0"/>
              <a:t>, </a:t>
            </a:r>
            <a:r>
              <a:rPr lang="en-US" sz="1400" dirty="0" err="1"/>
              <a:t>stoul</a:t>
            </a:r>
            <a:r>
              <a:rPr lang="en-US" sz="1400" dirty="0"/>
              <a:t>, </a:t>
            </a:r>
            <a:r>
              <a:rPr lang="en-US" sz="1400" dirty="0" err="1"/>
              <a:t>stoll</a:t>
            </a:r>
            <a:r>
              <a:rPr lang="en-US" sz="1400" dirty="0"/>
              <a:t>, </a:t>
            </a:r>
            <a:r>
              <a:rPr lang="en-US" sz="1400" dirty="0" err="1"/>
              <a:t>stof</a:t>
            </a:r>
            <a:r>
              <a:rPr lang="en-US" sz="1400" dirty="0"/>
              <a:t>, </a:t>
            </a:r>
            <a:r>
              <a:rPr lang="en-US" sz="1400" dirty="0" err="1"/>
              <a:t>stod</a:t>
            </a:r>
            <a:r>
              <a:rPr lang="en-US" sz="1400" dirty="0"/>
              <a:t>, ...</a:t>
            </a:r>
          </a:p>
          <a:p>
            <a:r>
              <a:rPr lang="en-US" sz="1400" dirty="0"/>
              <a:t>string </a:t>
            </a:r>
            <a:r>
              <a:rPr lang="en-US" sz="1400" b="1" dirty="0" err="1"/>
              <a:t>to_string</a:t>
            </a:r>
            <a:r>
              <a:rPr lang="cs-CZ" sz="1400" b="1" dirty="0"/>
              <a:t> </a:t>
            </a:r>
            <a:r>
              <a:rPr lang="en-US" sz="1400" dirty="0"/>
              <a:t>( </a:t>
            </a:r>
            <a:r>
              <a:rPr lang="en-US" sz="1400" dirty="0" err="1"/>
              <a:t>val</a:t>
            </a:r>
            <a:r>
              <a:rPr lang="en-US" sz="1400" dirty="0"/>
              <a:t>);</a:t>
            </a:r>
            <a:endParaRPr lang="cs-CZ" sz="800" dirty="0"/>
          </a:p>
        </p:txBody>
      </p:sp>
      <p:sp>
        <p:nvSpPr>
          <p:cNvPr id="25" name="Rounded Rectangular Callout 24"/>
          <p:cNvSpPr/>
          <p:nvPr/>
        </p:nvSpPr>
        <p:spPr>
          <a:xfrm>
            <a:off x="1676400" y="3597524"/>
            <a:ext cx="2476500" cy="381000"/>
          </a:xfrm>
          <a:prstGeom prst="wedgeRoundRectCallout">
            <a:avLst>
              <a:gd name="adj1" fmla="val -45700"/>
              <a:gd name="adj2" fmla="val -1307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konverze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čísel a stringů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2285999" y="838201"/>
            <a:ext cx="3657601" cy="1011396"/>
          </a:xfrm>
          <a:prstGeom prst="wedgeRoundRectCallout">
            <a:avLst>
              <a:gd name="adj1" fmla="val -36074"/>
              <a:gd name="adj2" fmla="val 10667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nepovinné parametry:</a:t>
            </a:r>
            <a:b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první nezkonvertovaný znak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   (reference - návratový parametr)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- soustava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implementace metod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859338" y="1484313"/>
            <a:ext cx="3671887" cy="24828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*p);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~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enum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* pole[MAX];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n;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68313" y="1341438"/>
            <a:ext cx="3671887" cy="52609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konstruktor</a:t>
            </a:r>
            <a:endParaRPr lang="en-US" sz="1300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&lt;MAX;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]=0;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n=0;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destruktor</a:t>
            </a:r>
            <a:endParaRPr lang="en-US" sz="1300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::~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&lt;n;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delete pole[i];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n=0;</a:t>
            </a:r>
          </a:p>
          <a:p>
            <a:pPr algn="l"/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it-IT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tisk seznamu</a:t>
            </a:r>
            <a:endParaRPr lang="en-US" sz="1300" dirty="0">
              <a:solidFill>
                <a:srgbClr val="0000FF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::print()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   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&lt;n;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]-&gt;print();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pridani</a:t>
            </a:r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prvku</a:t>
            </a:r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do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seznamu</a:t>
            </a:r>
            <a:endParaRPr lang="en-US" sz="1300" dirty="0">
              <a:solidFill>
                <a:srgbClr val="0000FF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::append(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p)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if (n&lt;MAX)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pole[n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++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]=p;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>
            <a:off x="4500563" y="5084763"/>
            <a:ext cx="3024187" cy="358775"/>
          </a:xfrm>
          <a:prstGeom prst="wedgeRoundRectCallout">
            <a:avLst>
              <a:gd name="adj1" fmla="val -98454"/>
              <a:gd name="adj2" fmla="val -495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každý prvek ví jak se vytisknout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326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konkrétní datové typy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/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4824412" cy="18180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 : x_(x)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{}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&lt;&lt; x_; }</a:t>
            </a:r>
            <a:endParaRPr lang="it-IT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611188" y="3213100"/>
            <a:ext cx="4824412" cy="180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(double d) : d_(d) {}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&lt;&lt; d_; }</a:t>
            </a:r>
            <a:endParaRPr lang="it-IT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double d_;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5148263" y="5300663"/>
            <a:ext cx="3529012" cy="1165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Seznam s;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IntNum(234));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DoubleNum(1.45));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IntNum(67));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s.print();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5795963" y="2060575"/>
            <a:ext cx="2879725" cy="792163"/>
          </a:xfrm>
          <a:prstGeom prst="wedgeRoundRectCallout">
            <a:avLst>
              <a:gd name="adj1" fmla="val -67032"/>
              <a:gd name="adj2" fmla="val -4980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konkr</a:t>
            </a:r>
            <a:r>
              <a:rPr lang="cs-CZ" sz="1400"/>
              <a:t>étní datové typy</a:t>
            </a:r>
          </a:p>
          <a:p>
            <a:r>
              <a:rPr lang="cs-CZ" sz="1400"/>
              <a:t>implementují vlastní metody jednotného rozhraní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2" name="AutoShape 10"/>
          <p:cNvSpPr>
            <a:spLocks noChangeArrowheads="1"/>
          </p:cNvSpPr>
          <p:nvPr/>
        </p:nvSpPr>
        <p:spPr bwMode="auto">
          <a:xfrm>
            <a:off x="1835150" y="5516563"/>
            <a:ext cx="2879725" cy="360362"/>
          </a:xfrm>
          <a:prstGeom prst="wedgeRoundRectCallout">
            <a:avLst>
              <a:gd name="adj1" fmla="val 65875"/>
              <a:gd name="adj2" fmla="val 31940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kontejner obsahuje různé typy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3" name="AutoShape 11"/>
          <p:cNvSpPr>
            <a:spLocks noChangeArrowheads="1"/>
          </p:cNvSpPr>
          <p:nvPr/>
        </p:nvSpPr>
        <p:spPr bwMode="auto">
          <a:xfrm>
            <a:off x="1835150" y="6021388"/>
            <a:ext cx="2879725" cy="360362"/>
          </a:xfrm>
          <a:prstGeom prst="wedgeRoundRectCallout">
            <a:avLst>
              <a:gd name="adj1" fmla="val 66926"/>
              <a:gd name="adj2" fmla="val 2444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... a všechny vytiskne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4" name="AutoShape 12"/>
          <p:cNvSpPr>
            <a:spLocks noChangeArrowheads="1"/>
          </p:cNvSpPr>
          <p:nvPr/>
        </p:nvSpPr>
        <p:spPr bwMode="auto">
          <a:xfrm>
            <a:off x="5795963" y="2060575"/>
            <a:ext cx="2879725" cy="792163"/>
          </a:xfrm>
          <a:prstGeom prst="wedgeRoundRectCallout">
            <a:avLst>
              <a:gd name="adj1" fmla="val -67750"/>
              <a:gd name="adj2" fmla="val 14398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konkr</a:t>
            </a:r>
            <a:r>
              <a:rPr lang="cs-CZ" sz="1400"/>
              <a:t>étní datové typy</a:t>
            </a:r>
          </a:p>
          <a:p>
            <a:r>
              <a:rPr lang="cs-CZ" sz="1400"/>
              <a:t>implementují vlastní metody jednotného rozhraní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2167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konstruktor const položek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09728" indent="0" eaLnBrk="1" hangingPunct="1">
              <a:buNone/>
            </a:pPr>
            <a:r>
              <a:rPr lang="cs-CZ" dirty="0"/>
              <a:t>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1188" y="2420938"/>
            <a:ext cx="3960812" cy="137795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x_ = x; 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/>
              <a:t>Po</a:t>
            </a:r>
            <a:r>
              <a:rPr lang="cs-CZ" sz="1800"/>
              <a:t>žadavek: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co když chci zakázat měnit hodnotu prvků</a:t>
            </a:r>
            <a:endParaRPr lang="en-US" sz="1600"/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auto">
          <a:xfrm>
            <a:off x="4876800" y="2636838"/>
            <a:ext cx="3886199" cy="576262"/>
          </a:xfrm>
          <a:prstGeom prst="wedgeRoundRectCallout">
            <a:avLst>
              <a:gd name="adj1" fmla="val -79876"/>
              <a:gd name="adj2" fmla="val 1225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>
                <a:cs typeface="Courier New" pitchFamily="49" charset="0"/>
              </a:rPr>
              <a:t>compiler </a:t>
            </a:r>
            <a:r>
              <a:rPr lang="en-US" sz="1400" dirty="0">
                <a:ea typeface="Times New Roman" charset="0"/>
                <a:cs typeface="Courier New" pitchFamily="49" charset="0"/>
              </a:rPr>
              <a:t>error:</a:t>
            </a:r>
            <a:r>
              <a:rPr lang="cs-CZ" sz="1400" dirty="0">
                <a:cs typeface="Courier New" pitchFamily="49" charset="0"/>
              </a:rPr>
              <a:t>  x</a:t>
            </a:r>
            <a:r>
              <a:rPr lang="en-US" sz="1400" dirty="0">
                <a:cs typeface="Times New Roman" charset="0"/>
              </a:rPr>
              <a:t> must be initialized in</a:t>
            </a:r>
            <a:endParaRPr lang="cs-CZ" sz="1400" dirty="0">
              <a:cs typeface="Courier New" pitchFamily="49" charset="0"/>
            </a:endParaRPr>
          </a:p>
          <a:p>
            <a:r>
              <a:rPr lang="en-US" sz="1400" dirty="0">
                <a:cs typeface="Times New Roman" charset="0"/>
              </a:rPr>
              <a:t>constructor base</a:t>
            </a:r>
            <a:r>
              <a:rPr lang="cs-CZ" sz="1400" dirty="0">
                <a:cs typeface="Courier New" pitchFamily="49" charset="0"/>
              </a:rPr>
              <a:t> </a:t>
            </a:r>
            <a:r>
              <a:rPr lang="en-US" sz="1400" dirty="0">
                <a:cs typeface="Times New Roman" charset="0"/>
              </a:rPr>
              <a:t>/</a:t>
            </a:r>
            <a:r>
              <a:rPr lang="cs-CZ" sz="1400" dirty="0">
                <a:cs typeface="Courier New" pitchFamily="49" charset="0"/>
              </a:rPr>
              <a:t> </a:t>
            </a:r>
            <a:r>
              <a:rPr lang="en-US" sz="1400" dirty="0">
                <a:cs typeface="Times New Roman" charset="0"/>
              </a:rPr>
              <a:t>member </a:t>
            </a:r>
            <a:r>
              <a:rPr lang="en-US" sz="1400" dirty="0" err="1">
                <a:cs typeface="Times New Roman" charset="0"/>
              </a:rPr>
              <a:t>initializer</a:t>
            </a:r>
            <a:r>
              <a:rPr lang="en-US" sz="1400" dirty="0">
                <a:cs typeface="Times New Roman" charset="0"/>
              </a:rPr>
              <a:t> list</a:t>
            </a:r>
            <a:r>
              <a:rPr lang="cs-CZ" sz="1400" dirty="0"/>
              <a:t> </a:t>
            </a:r>
            <a:endParaRPr lang="en-US" sz="1400" dirty="0"/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611188" y="4292600"/>
            <a:ext cx="3960812" cy="13779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x_(x) {}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7176" name="AutoShape 11"/>
          <p:cNvSpPr>
            <a:spLocks noChangeArrowheads="1"/>
          </p:cNvSpPr>
          <p:nvPr/>
        </p:nvSpPr>
        <p:spPr bwMode="auto">
          <a:xfrm>
            <a:off x="5364163" y="5373688"/>
            <a:ext cx="3024187" cy="576262"/>
          </a:xfrm>
          <a:prstGeom prst="wedgeRoundRectCallout">
            <a:avLst>
              <a:gd name="adj1" fmla="val -121653"/>
              <a:gd name="adj2" fmla="val -11556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seznam inicializátorů</a:t>
            </a:r>
          </a:p>
          <a:p>
            <a:r>
              <a:rPr lang="cs-CZ" sz="1400"/>
              <a:t>používejte všude, kde to lze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600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11188" y="2420938"/>
            <a:ext cx="3960812" cy="20161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main(int argc, char** argv){</a:t>
            </a: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Seznam s</a:t>
            </a:r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, s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2;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IntNum(234));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DoubleNum(1.45));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IntNum(67));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s.print();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s2 = s;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cs-CZ" sz="1800"/>
              <a:t>Problém: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přiřazení seznamů</a:t>
            </a:r>
            <a:endParaRPr lang="en-US" sz="1600"/>
          </a:p>
        </p:txBody>
      </p:sp>
      <p:sp>
        <p:nvSpPr>
          <p:cNvPr id="8198" name="AutoShape 8"/>
          <p:cNvSpPr>
            <a:spLocks noChangeArrowheads="1"/>
          </p:cNvSpPr>
          <p:nvPr/>
        </p:nvSpPr>
        <p:spPr bwMode="auto">
          <a:xfrm>
            <a:off x="5651500" y="2636838"/>
            <a:ext cx="2233613" cy="360362"/>
          </a:xfrm>
          <a:prstGeom prst="wedgeRoundRectCallout">
            <a:avLst>
              <a:gd name="adj1" fmla="val -36213"/>
              <a:gd name="adj2" fmla="val -594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Je to korektn</a:t>
            </a:r>
            <a:r>
              <a:rPr lang="cs-CZ" sz="1400"/>
              <a:t>í kód?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2779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28600" y="838200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 dirty="0" err="1"/>
              <a:t>Probl</a:t>
            </a:r>
            <a:r>
              <a:rPr lang="cs-CZ" sz="1800" dirty="0"/>
              <a:t>ém: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přiřazení seznamů</a:t>
            </a:r>
            <a:endParaRPr lang="en-US" sz="16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Spadne</a:t>
            </a:r>
            <a:r>
              <a:rPr lang="en-US" sz="1800" b="1" dirty="0">
                <a:solidFill>
                  <a:srgbClr val="FF0000"/>
                </a:solidFill>
              </a:rPr>
              <a:t> to!</a:t>
            </a:r>
            <a:endParaRPr lang="cs-CZ" sz="1800" b="1" dirty="0">
              <a:solidFill>
                <a:srgbClr val="FF0000"/>
              </a:solidFill>
            </a:endParaRP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Kde?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400" dirty="0"/>
              <a:t>v destruktoru </a:t>
            </a:r>
            <a:r>
              <a:rPr lang="en-US" sz="1400" dirty="0"/>
              <a:t>~</a:t>
            </a:r>
            <a:r>
              <a:rPr lang="en-US" sz="1400" dirty="0" err="1"/>
              <a:t>Seznam</a:t>
            </a:r>
            <a:endParaRPr lang="cs-CZ" sz="1400" dirty="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Pro</a:t>
            </a:r>
            <a:r>
              <a:rPr lang="cs-CZ" sz="1600" dirty="0"/>
              <a:t>č?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Navíc: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400" dirty="0"/>
              <a:t>memory leaks</a:t>
            </a:r>
            <a:endParaRPr lang="en-US" sz="1400" dirty="0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3600450" cy="20161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, s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2;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(234));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DoubleNum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(1.45));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(67));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s2 = s;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</a:p>
        </p:txBody>
      </p:sp>
      <p:sp>
        <p:nvSpPr>
          <p:cNvPr id="9222" name="AutoShape 7"/>
          <p:cNvSpPr>
            <a:spLocks noChangeArrowheads="1"/>
          </p:cNvSpPr>
          <p:nvPr/>
        </p:nvSpPr>
        <p:spPr bwMode="auto">
          <a:xfrm>
            <a:off x="2362200" y="3810000"/>
            <a:ext cx="935038" cy="360362"/>
          </a:xfrm>
          <a:prstGeom prst="wedgeRoundRectCallout">
            <a:avLst>
              <a:gd name="adj1" fmla="val -111099"/>
              <a:gd name="adj2" fmla="val -18222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Tady</a:t>
            </a:r>
            <a:r>
              <a:rPr lang="en-US" sz="1400"/>
              <a:t>!</a:t>
            </a:r>
            <a:endParaRPr lang="en-US" sz="1400">
              <a:solidFill>
                <a:schemeClr val="tx2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219700" y="4868863"/>
            <a:ext cx="3024188" cy="1223962"/>
            <a:chOff x="3577" y="12577"/>
            <a:chExt cx="2880" cy="1080"/>
          </a:xfrm>
        </p:grpSpPr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4837" y="1275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4837" y="1311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4837" y="1347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3577" y="12577"/>
              <a:ext cx="360" cy="900"/>
              <a:chOff x="3577" y="12577"/>
              <a:chExt cx="360" cy="900"/>
            </a:xfrm>
          </p:grpSpPr>
          <p:sp>
            <p:nvSpPr>
              <p:cNvPr id="9241" name="Rectangle 13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2" name="Line 14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3" name="Line 15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4" name="Line 16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5" name="Line 17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6097" y="12577"/>
              <a:ext cx="360" cy="900"/>
              <a:chOff x="3577" y="12577"/>
              <a:chExt cx="360" cy="900"/>
            </a:xfrm>
          </p:grpSpPr>
          <p:sp>
            <p:nvSpPr>
              <p:cNvPr id="9236" name="Rectangle 19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7" name="Line 20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8" name="Line 21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9" name="Line 22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0" name="Line 23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230" name="Line 24"/>
            <p:cNvSpPr>
              <a:spLocks noChangeShapeType="1"/>
            </p:cNvSpPr>
            <p:nvPr/>
          </p:nvSpPr>
          <p:spPr bwMode="auto">
            <a:xfrm>
              <a:off x="3937" y="12757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1" name="Line 25"/>
            <p:cNvSpPr>
              <a:spLocks noChangeShapeType="1"/>
            </p:cNvSpPr>
            <p:nvPr/>
          </p:nvSpPr>
          <p:spPr bwMode="auto">
            <a:xfrm>
              <a:off x="3937" y="12937"/>
              <a:ext cx="72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2" name="Line 26"/>
            <p:cNvSpPr>
              <a:spLocks noChangeShapeType="1"/>
            </p:cNvSpPr>
            <p:nvPr/>
          </p:nvSpPr>
          <p:spPr bwMode="auto">
            <a:xfrm>
              <a:off x="3937" y="13117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3" name="Line 27"/>
            <p:cNvSpPr>
              <a:spLocks noChangeShapeType="1"/>
            </p:cNvSpPr>
            <p:nvPr/>
          </p:nvSpPr>
          <p:spPr bwMode="auto">
            <a:xfrm flipH="1">
              <a:off x="5017" y="1275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4" name="Line 28"/>
            <p:cNvSpPr>
              <a:spLocks noChangeShapeType="1"/>
            </p:cNvSpPr>
            <p:nvPr/>
          </p:nvSpPr>
          <p:spPr bwMode="auto">
            <a:xfrm flipH="1">
              <a:off x="5197" y="12937"/>
              <a:ext cx="90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5" name="Line 29"/>
            <p:cNvSpPr>
              <a:spLocks noChangeShapeType="1"/>
            </p:cNvSpPr>
            <p:nvPr/>
          </p:nvSpPr>
          <p:spPr bwMode="auto">
            <a:xfrm flipH="1">
              <a:off x="5197" y="13117"/>
              <a:ext cx="90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224" name="AutoShape 31"/>
          <p:cNvSpPr>
            <a:spLocks noChangeArrowheads="1"/>
          </p:cNvSpPr>
          <p:nvPr/>
        </p:nvSpPr>
        <p:spPr bwMode="auto">
          <a:xfrm>
            <a:off x="4953000" y="1700213"/>
            <a:ext cx="3940175" cy="1804987"/>
          </a:xfrm>
          <a:prstGeom prst="wedgeRoundRectCallout">
            <a:avLst>
              <a:gd name="adj1" fmla="val -10520"/>
              <a:gd name="adj2" fmla="val 10558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l"/>
            <a:r>
              <a:rPr lang="cs-CZ" sz="1400" dirty="0"/>
              <a:t>problém je v </a:t>
            </a:r>
            <a:r>
              <a:rPr lang="cs-CZ" sz="1400" dirty="0">
                <a:latin typeface="Courier New" pitchFamily="49" charset="0"/>
              </a:rPr>
              <a:t>s2 = s</a:t>
            </a:r>
            <a:r>
              <a:rPr lang="cs-CZ" sz="1400" dirty="0"/>
              <a:t>; </a:t>
            </a:r>
          </a:p>
          <a:p>
            <a:pPr algn="l"/>
            <a:r>
              <a:rPr lang="cs-CZ" sz="1400" dirty="0"/>
              <a:t>v Seznam není operator=</a:t>
            </a:r>
          </a:p>
          <a:p>
            <a:pPr algn="l"/>
            <a:r>
              <a:rPr lang="cs-CZ" sz="1400" dirty="0"/>
              <a:t>kompilátor si ho vyrobí automaticky</a:t>
            </a:r>
          </a:p>
          <a:p>
            <a:pPr algn="l"/>
            <a:r>
              <a:rPr lang="cs-CZ" sz="1400" dirty="0"/>
              <a:t>okopíruje datové položky a </a:t>
            </a:r>
            <a:r>
              <a:rPr lang="cs-CZ" sz="1400" b="1" dirty="0"/>
              <a:t>ukazatele </a:t>
            </a:r>
            <a:r>
              <a:rPr lang="cs-CZ" sz="1400" dirty="0"/>
              <a:t>!!!</a:t>
            </a:r>
          </a:p>
          <a:p>
            <a:pPr algn="l"/>
            <a:r>
              <a:rPr lang="cs-CZ" sz="1400" dirty="0"/>
              <a:t>destruktor </a:t>
            </a:r>
            <a:r>
              <a:rPr lang="cs-CZ" sz="1400" dirty="0">
                <a:latin typeface="Courier New" pitchFamily="49" charset="0"/>
              </a:rPr>
              <a:t>s2</a:t>
            </a:r>
            <a:r>
              <a:rPr lang="cs-CZ" sz="1400" dirty="0"/>
              <a:t> dealokuje prvky</a:t>
            </a:r>
          </a:p>
          <a:p>
            <a:pPr algn="l"/>
            <a:r>
              <a:rPr lang="cs-CZ" sz="1400" dirty="0"/>
              <a:t>destruktor </a:t>
            </a:r>
            <a:r>
              <a:rPr lang="cs-CZ" sz="1400" dirty="0">
                <a:latin typeface="Courier New" pitchFamily="49" charset="0"/>
              </a:rPr>
              <a:t>s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FC1021"/>
                </a:solidFill>
              </a:rPr>
              <a:t>znovu</a:t>
            </a:r>
            <a:r>
              <a:rPr lang="cs-CZ" sz="1400" dirty="0"/>
              <a:t> odalokuje prvky</a:t>
            </a:r>
          </a:p>
          <a:p>
            <a:pPr algn="l"/>
            <a:r>
              <a:rPr lang="cs-CZ" sz="1400" dirty="0"/>
              <a:t>bloky už ale neexistují </a:t>
            </a:r>
            <a:r>
              <a:rPr lang="en-US" sz="1400" dirty="0"/>
              <a:t>!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7330292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/>
              <a:t>M</a:t>
            </a:r>
            <a:r>
              <a:rPr lang="cs-CZ" sz="1800"/>
              <a:t>ožné řešení: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zakázání přiřazení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0245" name="Text Box 30"/>
          <p:cNvSpPr txBox="1">
            <a:spLocks noChangeArrowheads="1"/>
          </p:cNvSpPr>
          <p:nvPr/>
        </p:nvSpPr>
        <p:spPr bwMode="auto">
          <a:xfrm>
            <a:off x="611188" y="2205038"/>
            <a:ext cx="3960812" cy="28670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0246" name="AutoShape 31"/>
          <p:cNvSpPr>
            <a:spLocks noChangeArrowheads="1"/>
          </p:cNvSpPr>
          <p:nvPr/>
        </p:nvSpPr>
        <p:spPr bwMode="auto">
          <a:xfrm>
            <a:off x="5148263" y="2205038"/>
            <a:ext cx="3005137" cy="576262"/>
          </a:xfrm>
          <a:prstGeom prst="wedgeRoundRectCallout">
            <a:avLst>
              <a:gd name="adj1" fmla="val -79560"/>
              <a:gd name="adj2" fmla="val 24063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dirty="0"/>
              <a:t>operator= v </a:t>
            </a:r>
            <a:r>
              <a:rPr lang="en-US" sz="1400" dirty="0" err="1"/>
              <a:t>sekci</a:t>
            </a:r>
            <a:r>
              <a:rPr lang="en-US" sz="1400" dirty="0"/>
              <a:t> private</a:t>
            </a:r>
          </a:p>
          <a:p>
            <a:r>
              <a:rPr lang="en-US" sz="1400" dirty="0" err="1"/>
              <a:t>znemo</a:t>
            </a:r>
            <a:r>
              <a:rPr lang="cs-CZ" sz="1400" dirty="0"/>
              <a:t>žní přiřazení seznamů</a:t>
            </a:r>
          </a:p>
        </p:txBody>
      </p:sp>
      <p:sp>
        <p:nvSpPr>
          <p:cNvPr id="10247" name="AutoShape 32"/>
          <p:cNvSpPr>
            <a:spLocks noChangeArrowheads="1"/>
          </p:cNvSpPr>
          <p:nvPr/>
        </p:nvSpPr>
        <p:spPr bwMode="auto">
          <a:xfrm>
            <a:off x="5148263" y="4005263"/>
            <a:ext cx="2952750" cy="576262"/>
          </a:xfrm>
          <a:prstGeom prst="wedgeRoundRectCallout">
            <a:avLst>
              <a:gd name="adj1" fmla="val -71880"/>
              <a:gd name="adj2" fmla="val -3843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sta</a:t>
            </a:r>
            <a:r>
              <a:rPr lang="cs-CZ" sz="1400"/>
              <a:t>čí</a:t>
            </a:r>
            <a:r>
              <a:rPr lang="en-US" sz="1400"/>
              <a:t> pouze deklarace </a:t>
            </a:r>
            <a:r>
              <a:rPr lang="cs-CZ" sz="1400"/>
              <a:t>(bez těla)</a:t>
            </a:r>
          </a:p>
          <a:p>
            <a:r>
              <a:rPr lang="cs-CZ" sz="1400"/>
              <a:t>nikdo ho nemůže zavolat</a:t>
            </a:r>
          </a:p>
        </p:txBody>
      </p:sp>
      <p:sp>
        <p:nvSpPr>
          <p:cNvPr id="10248" name="AutoShape 33"/>
          <p:cNvSpPr>
            <a:spLocks noChangeArrowheads="1"/>
          </p:cNvSpPr>
          <p:nvPr/>
        </p:nvSpPr>
        <p:spPr bwMode="auto">
          <a:xfrm>
            <a:off x="5003800" y="5949950"/>
            <a:ext cx="3168650" cy="360363"/>
          </a:xfrm>
          <a:prstGeom prst="wedgeRoundRectCallout">
            <a:avLst>
              <a:gd name="adj1" fmla="val -11120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konečně korektní ??</a:t>
            </a:r>
          </a:p>
        </p:txBody>
      </p:sp>
    </p:spTree>
    <p:extLst>
      <p:ext uri="{BB962C8B-B14F-4D97-AF65-F5344CB8AC3E}">
        <p14:creationId xmlns:p14="http://schemas.microsoft.com/office/powerpoint/2010/main" val="310885737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copy konstruktor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cs-CZ" sz="1800"/>
              <a:t>Není</a:t>
            </a:r>
            <a:r>
              <a:rPr lang="en-US" sz="1800"/>
              <a:t>!</a:t>
            </a:r>
            <a:endParaRPr lang="cs-CZ" sz="18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600"/>
              <a:t>copy konstruktor!</a:t>
            </a: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43438" y="2133600"/>
            <a:ext cx="3960812" cy="30797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(const Seznam&amp;);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1270" name="AutoShape 8"/>
          <p:cNvSpPr>
            <a:spLocks noChangeArrowheads="1"/>
          </p:cNvSpPr>
          <p:nvPr/>
        </p:nvSpPr>
        <p:spPr bwMode="auto">
          <a:xfrm>
            <a:off x="5003800" y="5949950"/>
            <a:ext cx="3168650" cy="360363"/>
          </a:xfrm>
          <a:prstGeom prst="wedgeRoundRectCallout">
            <a:avLst>
              <a:gd name="adj1" fmla="val -11120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konečně korektní ??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468313" y="2133600"/>
            <a:ext cx="3598862" cy="20161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(234));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DoubleNum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(1.45));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(67));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s2 = s;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4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1272" name="AutoShape 10"/>
          <p:cNvSpPr>
            <a:spLocks noChangeArrowheads="1"/>
          </p:cNvSpPr>
          <p:nvPr/>
        </p:nvSpPr>
        <p:spPr bwMode="auto">
          <a:xfrm>
            <a:off x="900113" y="5084763"/>
            <a:ext cx="2952750" cy="647700"/>
          </a:xfrm>
          <a:prstGeom prst="wedgeRoundRectCallout">
            <a:avLst>
              <a:gd name="adj1" fmla="val -10755"/>
              <a:gd name="adj2" fmla="val 1642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oprator= a copy konstruktor</a:t>
            </a:r>
          </a:p>
          <a:p>
            <a:r>
              <a:rPr lang="en-US" sz="1400"/>
              <a:t>by se m</a:t>
            </a:r>
            <a:r>
              <a:rPr lang="cs-CZ" sz="1400"/>
              <a:t>ěly chovat stejně</a:t>
            </a:r>
            <a:r>
              <a:rPr lang="en-US" sz="1400"/>
              <a:t>!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227209350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n"/>
            </a:pPr>
            <a:r>
              <a:rPr lang="cs-CZ" dirty="0"/>
              <a:t> Pokud chceme dovolit přiřazení (kopírování),</a:t>
            </a:r>
            <a:br>
              <a:rPr lang="en-US" dirty="0"/>
            </a:br>
            <a:r>
              <a:rPr lang="en-US" dirty="0"/>
              <a:t> </a:t>
            </a:r>
            <a:r>
              <a:rPr lang="cs-CZ" dirty="0"/>
              <a:t>je nutné si ujasnit logiku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1" eaLnBrk="1" hangingPunct="1"/>
            <a:endParaRPr lang="cs-CZ" sz="900" dirty="0"/>
          </a:p>
          <a:p>
            <a:pPr lvl="1" eaLnBrk="1" hangingPunct="1"/>
            <a:r>
              <a:rPr lang="en-US" dirty="0"/>
              <a:t>m</a:t>
            </a:r>
            <a:r>
              <a:rPr lang="cs-CZ" dirty="0"/>
              <a:t>á se změna projevit i v druhém seznamu?</a:t>
            </a:r>
          </a:p>
          <a:p>
            <a:pPr lvl="1" eaLnBrk="1" hangingPunct="1"/>
            <a:r>
              <a:rPr lang="cs-CZ" dirty="0"/>
              <a:t>kopie hodnot nebo kopie datové struktury?</a:t>
            </a:r>
          </a:p>
          <a:p>
            <a:pPr lvl="1" eaLnBrk="1" hangingPunct="1"/>
            <a:r>
              <a:rPr lang="cs-CZ" dirty="0"/>
              <a:t>typicky: chování jako kdyby se okopírovaly všechny prvky</a:t>
            </a:r>
          </a:p>
          <a:p>
            <a:pPr lvl="1" eaLnBrk="1" hangingPunct="1"/>
            <a:endParaRPr lang="cs-CZ" sz="900" dirty="0"/>
          </a:p>
          <a:p>
            <a:pPr eaLnBrk="1" hangingPunct="1">
              <a:buFont typeface="Wingdings" pitchFamily="2" charset="2"/>
              <a:buChar char="n"/>
            </a:pPr>
            <a:r>
              <a:rPr lang="cs-CZ" dirty="0"/>
              <a:t> </a:t>
            </a:r>
            <a:r>
              <a:rPr lang="en-US" dirty="0"/>
              <a:t>K</a:t>
            </a:r>
            <a:r>
              <a:rPr lang="cs-CZ" dirty="0"/>
              <a:t>aždá třída </a:t>
            </a:r>
            <a:r>
              <a:rPr lang="en-US" dirty="0"/>
              <a:t>s </a:t>
            </a:r>
            <a:r>
              <a:rPr lang="cs-CZ" dirty="0"/>
              <a:t>odkazy na </a:t>
            </a:r>
            <a:r>
              <a:rPr lang="cs-CZ" dirty="0">
                <a:solidFill>
                  <a:srgbClr val="0033CC"/>
                </a:solidFill>
              </a:rPr>
              <a:t>dynamicky alokovaná </a:t>
            </a:r>
            <a:r>
              <a:rPr lang="cs-CZ" dirty="0"/>
              <a:t>data</a:t>
            </a:r>
          </a:p>
          <a:p>
            <a:pPr lvl="1" eaLnBrk="1" hangingPunct="1"/>
            <a:r>
              <a:rPr lang="cs-CZ" dirty="0"/>
              <a:t>buď zakázat přiřazení</a:t>
            </a:r>
          </a:p>
          <a:p>
            <a:pPr lvl="2" eaLnBrk="1" hangingPunct="1"/>
            <a:r>
              <a:rPr lang="cs-CZ" dirty="0"/>
              <a:t>operator= a copy konstruktor do sekce private</a:t>
            </a:r>
          </a:p>
          <a:p>
            <a:pPr lvl="1" eaLnBrk="1" hangingPunct="1"/>
            <a:r>
              <a:rPr lang="cs-CZ" dirty="0"/>
              <a:t>nebo nadefinovat kopírování</a:t>
            </a:r>
            <a:endParaRPr lang="en-US" dirty="0"/>
          </a:p>
          <a:p>
            <a:pPr lvl="2" eaLnBrk="1" hangingPunct="1"/>
            <a:r>
              <a:rPr lang="en-US" dirty="0" err="1"/>
              <a:t>napsat</a:t>
            </a:r>
            <a:r>
              <a:rPr lang="en-US" dirty="0"/>
              <a:t> </a:t>
            </a:r>
            <a:r>
              <a:rPr lang="cs-CZ" dirty="0"/>
              <a:t>vlastní duplikaci</a:t>
            </a:r>
          </a:p>
          <a:p>
            <a:pPr lvl="2">
              <a:buNone/>
            </a:pPr>
            <a:r>
              <a:rPr lang="cs-CZ" b="1" dirty="0">
                <a:sym typeface="Symbol" pitchFamily="18" charset="2"/>
              </a:rPr>
              <a:t> </a:t>
            </a:r>
            <a:r>
              <a:rPr lang="cs-CZ" b="1" dirty="0">
                <a:solidFill>
                  <a:srgbClr val="0033CC"/>
                </a:solidFill>
                <a:sym typeface="Symbol" pitchFamily="18" charset="2"/>
              </a:rPr>
              <a:t>VŽDY</a:t>
            </a:r>
            <a:r>
              <a:rPr lang="cs-CZ" dirty="0">
                <a:sym typeface="Symbol" pitchFamily="18" charset="2"/>
              </a:rPr>
              <a:t> napsat hlavičku </a:t>
            </a:r>
            <a:r>
              <a:rPr lang="cs-CZ" dirty="0">
                <a:solidFill>
                  <a:srgbClr val="0033CC"/>
                </a:solidFill>
              </a:rPr>
              <a:t>operatoru =</a:t>
            </a:r>
            <a:r>
              <a:rPr lang="cs-CZ" dirty="0"/>
              <a:t> a </a:t>
            </a:r>
            <a:r>
              <a:rPr lang="cs-CZ" dirty="0">
                <a:solidFill>
                  <a:srgbClr val="0033CC"/>
                </a:solidFill>
              </a:rPr>
              <a:t>copy konstruktoru</a:t>
            </a:r>
            <a:r>
              <a:rPr lang="en-US" dirty="0"/>
              <a:t>!</a:t>
            </a:r>
            <a:endParaRPr lang="cs-CZ" dirty="0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3600450" cy="9525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a, b;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....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b = a;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a[1]-&gt;x = 999;	// b[1]-&gt;x ???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61958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kopie prvků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19700" y="1341438"/>
            <a:ext cx="3671888" cy="26812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6011863" y="5445125"/>
            <a:ext cx="2016125" cy="360363"/>
          </a:xfrm>
          <a:prstGeom prst="wedgeRoundRectCallout">
            <a:avLst>
              <a:gd name="adj1" fmla="val -25435"/>
              <a:gd name="adj2" fmla="val 638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správně ??</a:t>
            </a: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468313" y="1341438"/>
            <a:ext cx="4464050" cy="14906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s.n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 =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 =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s.n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2484438" y="3573463"/>
            <a:ext cx="2376487" cy="360362"/>
          </a:xfrm>
          <a:prstGeom prst="wedgeRoundRectCallout">
            <a:avLst>
              <a:gd name="adj1" fmla="val -51000"/>
              <a:gd name="adj2" fmla="val -42268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okop</a:t>
            </a:r>
            <a:r>
              <a:rPr lang="cs-CZ" sz="1400"/>
              <a:t>íruji všechny prvky</a:t>
            </a:r>
          </a:p>
        </p:txBody>
      </p:sp>
    </p:spTree>
    <p:extLst>
      <p:ext uri="{BB962C8B-B14F-4D97-AF65-F5344CB8AC3E}">
        <p14:creationId xmlns:p14="http://schemas.microsoft.com/office/powerpoint/2010/main" val="220951078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úklid starého stavu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/>
              <a:t>Je to spr</a:t>
            </a:r>
            <a:r>
              <a:rPr lang="cs-CZ" sz="200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/>
              <a:t>Není </a:t>
            </a:r>
            <a:r>
              <a:rPr lang="en-US" sz="200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/>
              <a:t>nezru</a:t>
            </a:r>
            <a:r>
              <a:rPr lang="cs-CZ" sz="1800"/>
              <a:t>ší se předchozí odkazy</a:t>
            </a:r>
            <a:r>
              <a:rPr lang="en-US" sz="180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/>
              <a:t>memory leaks</a:t>
            </a:r>
          </a:p>
        </p:txBody>
      </p:sp>
      <p:sp>
        <p:nvSpPr>
          <p:cNvPr id="14341" name="AutoShape 6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7199"/>
              <a:gd name="adj2" fmla="val -2929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611188" y="2997200"/>
            <a:ext cx="5040312" cy="18875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  <a:r>
              <a:rPr lang="en-US" sz="1300" i="1">
                <a:latin typeface="Courier New" pitchFamily="49" charset="0"/>
                <a:ea typeface="Times New Roman" charset="0"/>
                <a:cs typeface="Courier New" pitchFamily="49" charset="0"/>
              </a:rPr>
              <a:t>   // jako v destruktoru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  <a:r>
              <a:rPr lang="en-US" sz="1300" i="1">
                <a:latin typeface="Courier New" pitchFamily="49" charset="0"/>
                <a:ea typeface="Times New Roman" charset="0"/>
                <a:cs typeface="Courier New" pitchFamily="49" charset="0"/>
              </a:rPr>
              <a:t> // jako v copy konstr.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 = s.pole[i];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4343" name="AutoShape 8"/>
          <p:cNvSpPr>
            <a:spLocks noChangeArrowheads="1"/>
          </p:cNvSpPr>
          <p:nvPr/>
        </p:nvSpPr>
        <p:spPr bwMode="auto">
          <a:xfrm>
            <a:off x="5867400" y="2781300"/>
            <a:ext cx="2808288" cy="576263"/>
          </a:xfrm>
          <a:prstGeom prst="wedgeRoundRectCallout">
            <a:avLst>
              <a:gd name="adj1" fmla="val -145593"/>
              <a:gd name="adj2" fmla="val 7038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nejdříve zruším všechny prvky cílového kontejneru</a:t>
            </a:r>
          </a:p>
        </p:txBody>
      </p:sp>
    </p:spTree>
    <p:extLst>
      <p:ext uri="{BB962C8B-B14F-4D97-AF65-F5344CB8AC3E}">
        <p14:creationId xmlns:p14="http://schemas.microsoft.com/office/powerpoint/2010/main" val="1102432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</a:t>
            </a:r>
            <a:r>
              <a:rPr lang="cs-CZ" dirty="0"/>
              <a:t>ří</a:t>
            </a:r>
            <a:r>
              <a:rPr lang="en-US" dirty="0" err="1"/>
              <a:t>dy</a:t>
            </a:r>
            <a:r>
              <a:rPr lang="en-US" dirty="0"/>
              <a:t>, </a:t>
            </a:r>
            <a:r>
              <a:rPr lang="en-US" dirty="0" err="1"/>
              <a:t>objekty</a:t>
            </a:r>
            <a:r>
              <a:rPr lang="en-US" dirty="0"/>
              <a:t>, </a:t>
            </a:r>
            <a:r>
              <a:rPr lang="en-US" dirty="0" err="1"/>
              <a:t>metody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31242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en-US" sz="1400" dirty="0"/>
              <a:t> </a:t>
            </a:r>
            <a:r>
              <a:rPr lang="cs-CZ" sz="1400" dirty="0"/>
              <a:t>{</a:t>
            </a:r>
            <a:endParaRPr lang="en-US" sz="1400" dirty="0"/>
          </a:p>
          <a:p>
            <a:r>
              <a:rPr lang="en-US" sz="1400" dirty="0">
                <a:solidFill>
                  <a:srgbClr val="00B050"/>
                </a:solidFill>
              </a:rPr>
              <a:t>public: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en-US" sz="1400" dirty="0"/>
              <a:t>( void);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US" sz="1400" dirty="0"/>
              <a:t>~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cs-CZ" sz="1400" dirty="0"/>
              <a:t>p</a:t>
            </a:r>
            <a:r>
              <a:rPr lang="en-US" sz="1400" dirty="0" err="1"/>
              <a:t>ocet_pismen</a:t>
            </a:r>
            <a:r>
              <a:rPr lang="en-US" sz="1400" dirty="0"/>
              <a:t>( void);</a:t>
            </a:r>
          </a:p>
          <a:p>
            <a:r>
              <a:rPr lang="en-US" sz="1400" dirty="0">
                <a:solidFill>
                  <a:srgbClr val="00B050"/>
                </a:solidFill>
              </a:rPr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</a:t>
            </a:r>
            <a:r>
              <a:rPr lang="en-US" sz="1400" dirty="0"/>
              <a:t>_;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 err="1"/>
              <a:t>ve_slove</a:t>
            </a:r>
            <a:r>
              <a:rPr lang="en-US" sz="1400" dirty="0"/>
              <a:t>_;</a:t>
            </a:r>
          </a:p>
          <a:p>
            <a:r>
              <a:rPr lang="cs-CZ" sz="1400" dirty="0"/>
              <a:t>}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276600"/>
            <a:ext cx="31242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>
                <a:solidFill>
                  <a:srgbClr val="0033CC"/>
                </a:solidFill>
              </a:rPr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</a:t>
            </a:r>
            <a:r>
              <a:rPr lang="en-US" sz="1400" dirty="0" err="1">
                <a:solidFill>
                  <a:srgbClr val="996600"/>
                </a:solidFill>
              </a:rPr>
              <a:t>cctype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"</a:t>
            </a:r>
            <a:r>
              <a:rPr lang="en-US" sz="1400" dirty="0">
                <a:solidFill>
                  <a:srgbClr val="7030A0"/>
                </a:solidFill>
              </a:rPr>
              <a:t>pocitadlo.hpp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cs-CZ" sz="1400" dirty="0"/>
              <a:t>int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en-US" sz="1400" dirty="0">
                <a:solidFill>
                  <a:srgbClr val="7030A0"/>
                </a:solidFill>
              </a:rPr>
              <a:t>::</a:t>
            </a:r>
            <a:r>
              <a:rPr lang="en-US" sz="1400" dirty="0" err="1"/>
              <a:t>pocet_pismen</a:t>
            </a:r>
            <a:r>
              <a:rPr lang="cs-CZ" sz="1400" dirty="0"/>
              <a:t>(</a:t>
            </a:r>
            <a:r>
              <a:rPr lang="en-US" sz="1400" dirty="0"/>
              <a:t> void</a:t>
            </a:r>
            <a:r>
              <a:rPr lang="cs-CZ" sz="1400" dirty="0"/>
              <a:t>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en-US" sz="1400" dirty="0"/>
              <a:t>  char c;</a:t>
            </a:r>
          </a:p>
          <a:p>
            <a:r>
              <a:rPr lang="en-US" sz="1400" dirty="0"/>
              <a:t>  ...</a:t>
            </a:r>
          </a:p>
          <a:p>
            <a:r>
              <a:rPr lang="en-US" sz="1400" dirty="0"/>
              <a:t>  </a:t>
            </a:r>
            <a:r>
              <a:rPr lang="cs-CZ" sz="1400" dirty="0"/>
              <a:t>while(</a:t>
            </a:r>
            <a:r>
              <a:rPr lang="en-US" sz="1400" dirty="0"/>
              <a:t> </a:t>
            </a:r>
            <a:r>
              <a:rPr lang="cs-CZ" sz="1400" dirty="0"/>
              <a:t>cin.</a:t>
            </a:r>
            <a:r>
              <a:rPr lang="cs-CZ" sz="1400" dirty="0">
                <a:solidFill>
                  <a:srgbClr val="0033CC"/>
                </a:solidFill>
              </a:rPr>
              <a:t>get</a:t>
            </a:r>
            <a:r>
              <a:rPr lang="cs-CZ" sz="1400" dirty="0"/>
              <a:t>(c)) {</a:t>
            </a:r>
          </a:p>
          <a:p>
            <a:r>
              <a:rPr lang="en-US" sz="1400" dirty="0"/>
              <a:t>    </a:t>
            </a:r>
            <a:r>
              <a:rPr lang="cs-CZ" sz="1400" dirty="0"/>
              <a:t>if(</a:t>
            </a:r>
            <a:r>
              <a:rPr lang="en-US" sz="1400" dirty="0"/>
              <a:t> </a:t>
            </a:r>
            <a:r>
              <a:rPr lang="cs-CZ" sz="1400" dirty="0"/>
              <a:t>ve_slove</a:t>
            </a:r>
            <a:r>
              <a:rPr lang="en-US" sz="1400" dirty="0"/>
              <a:t>_</a:t>
            </a:r>
            <a:r>
              <a:rPr lang="cs-CZ" sz="1400" dirty="0"/>
              <a:t>) {</a:t>
            </a:r>
          </a:p>
          <a:p>
            <a:r>
              <a:rPr lang="en-US" sz="1400" dirty="0"/>
              <a:t>      </a:t>
            </a:r>
            <a:r>
              <a:rPr lang="cs-CZ" sz="1400" dirty="0"/>
              <a:t>if(</a:t>
            </a:r>
            <a:r>
              <a:rPr lang="en-US" sz="1400" dirty="0"/>
              <a:t> </a:t>
            </a:r>
            <a:r>
              <a:rPr lang="cs-CZ" sz="1400" dirty="0">
                <a:solidFill>
                  <a:srgbClr val="996600"/>
                </a:solidFill>
              </a:rPr>
              <a:t>isspace</a:t>
            </a:r>
            <a:r>
              <a:rPr lang="cs-CZ" sz="1400" dirty="0"/>
              <a:t>(</a:t>
            </a:r>
            <a:r>
              <a:rPr lang="en-US" sz="1400" dirty="0"/>
              <a:t> </a:t>
            </a:r>
            <a:r>
              <a:rPr lang="cs-CZ" sz="1400" dirty="0"/>
              <a:t>c)) {</a:t>
            </a:r>
            <a:endParaRPr lang="en-US" sz="1400" dirty="0"/>
          </a:p>
          <a:p>
            <a:r>
              <a:rPr lang="en-US" sz="1400" dirty="0"/>
              <a:t>        ...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191000" y="9906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deklarace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řídy - .hpp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4191000" y="41148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definice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metod - .cpp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191000" y="14478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konstruktor (defaultní), destruktor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191000" y="19050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deklarace veřejných metod - rozhraní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191000" y="2362200"/>
            <a:ext cx="3657600" cy="381000"/>
          </a:xfrm>
          <a:prstGeom prst="wedgeRoundRectCallout">
            <a:avLst>
              <a:gd name="adj1" fmla="val -69157"/>
              <a:gd name="adj2" fmla="val -34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privátní data a metody - implementace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191000" y="36576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include deklarace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191000" y="4572000"/>
            <a:ext cx="3657600" cy="381000"/>
          </a:xfrm>
          <a:prstGeom prst="wedgeRoundRectCallout">
            <a:avLst>
              <a:gd name="adj1" fmla="val -68873"/>
              <a:gd name="adj2" fmla="val -63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ělo metody mimo deklaraci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4191000" y="50292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čtení po znacích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4191000" y="54864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typ znaku - asalpha, isdigit, isupper, ...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generování nových prvků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okopírují se pouze ukazatele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data zůstanou stejná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prakticky totéž, jako kdybychom nechali automaticky vygenerovaný operator </a:t>
            </a:r>
            <a:r>
              <a:rPr lang="en-US" sz="1800" dirty="0"/>
              <a:t>=</a:t>
            </a:r>
            <a:endParaRPr lang="cs-CZ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musíme vygenerovat nové prvky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343"/>
              <a:gd name="adj2" fmla="val -1299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611188" y="3716338"/>
            <a:ext cx="4464050" cy="18875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 = 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new AbstractNum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( *s.pole[i]);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5367" name="AutoShape 9"/>
          <p:cNvSpPr>
            <a:spLocks noChangeArrowheads="1"/>
          </p:cNvSpPr>
          <p:nvPr/>
        </p:nvSpPr>
        <p:spPr bwMode="auto">
          <a:xfrm>
            <a:off x="5508625" y="3644900"/>
            <a:ext cx="2808288" cy="576263"/>
          </a:xfrm>
          <a:prstGeom prst="wedgeRoundRectCallout">
            <a:avLst>
              <a:gd name="adj1" fmla="val -123546"/>
              <a:gd name="adj2" fmla="val 1403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dynamick</a:t>
            </a:r>
            <a:r>
              <a:rPr lang="cs-CZ" sz="1400"/>
              <a:t>á alokace nového prvku</a:t>
            </a:r>
          </a:p>
        </p:txBody>
      </p:sp>
      <p:sp>
        <p:nvSpPr>
          <p:cNvPr id="15368" name="AutoShape 10"/>
          <p:cNvSpPr>
            <a:spLocks noChangeArrowheads="1"/>
          </p:cNvSpPr>
          <p:nvPr/>
        </p:nvSpPr>
        <p:spPr bwMode="auto">
          <a:xfrm>
            <a:off x="5508625" y="5013325"/>
            <a:ext cx="2808288" cy="576263"/>
          </a:xfrm>
          <a:prstGeom prst="wedgeRoundRectCallout">
            <a:avLst>
              <a:gd name="adj1" fmla="val -92056"/>
              <a:gd name="adj2" fmla="val -5826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přímá konverze </a:t>
            </a:r>
            <a:r>
              <a:rPr lang="en-US" sz="1400"/>
              <a:t>odvozen</a:t>
            </a:r>
            <a:r>
              <a:rPr lang="cs-CZ" sz="1400"/>
              <a:t>é </a:t>
            </a:r>
            <a:r>
              <a:rPr lang="en-US" sz="1400"/>
              <a:t>t</a:t>
            </a:r>
            <a:r>
              <a:rPr lang="cs-CZ" sz="1400"/>
              <a:t>ří</a:t>
            </a:r>
            <a:r>
              <a:rPr lang="en-US" sz="1400"/>
              <a:t>dy </a:t>
            </a:r>
            <a:r>
              <a:rPr lang="cs-CZ" sz="1400"/>
              <a:t>na AbstractNum</a:t>
            </a:r>
            <a:r>
              <a:rPr lang="en-US" sz="1400"/>
              <a:t>&amp;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274907031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zrušení abstraktnosti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AbstractNum je abstraktní třída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nelze instanciovat (vytvořit objekt)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neprojde kompilátorem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5917"/>
              <a:gd name="adj2" fmla="val -125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11188" y="3716338"/>
            <a:ext cx="4464050" cy="18875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 = 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new AbstractNum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( *s.pole[i]);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5724525" y="1557338"/>
            <a:ext cx="2952750" cy="1093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{};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6392" name="AutoShape 10"/>
          <p:cNvSpPr>
            <a:spLocks noChangeArrowheads="1"/>
          </p:cNvSpPr>
          <p:nvPr/>
        </p:nvSpPr>
        <p:spPr bwMode="auto">
          <a:xfrm>
            <a:off x="5334000" y="3500438"/>
            <a:ext cx="3198813" cy="576262"/>
          </a:xfrm>
          <a:prstGeom prst="wedgeRoundRectCallout">
            <a:avLst>
              <a:gd name="adj1" fmla="val -31862"/>
              <a:gd name="adj2" fmla="val -26576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i="1" dirty="0" err="1">
                <a:solidFill>
                  <a:srgbClr val="0033CC"/>
                </a:solidFill>
              </a:rPr>
              <a:t>psychicky</a:t>
            </a:r>
            <a:r>
              <a:rPr lang="en-US" sz="1400" i="1" dirty="0">
                <a:solidFill>
                  <a:srgbClr val="0033CC"/>
                </a:solidFill>
              </a:rPr>
              <a:t> </a:t>
            </a:r>
            <a:r>
              <a:rPr lang="en-US" sz="1400" i="1" dirty="0" err="1">
                <a:solidFill>
                  <a:srgbClr val="0033CC"/>
                </a:solidFill>
              </a:rPr>
              <a:t>zdeptan</a:t>
            </a:r>
            <a:r>
              <a:rPr lang="cs-CZ" sz="1400" i="1" dirty="0">
                <a:solidFill>
                  <a:srgbClr val="0033CC"/>
                </a:solidFill>
              </a:rPr>
              <a:t>ý programátor:</a:t>
            </a:r>
            <a:br>
              <a:rPr lang="cs-CZ" sz="1400" i="1" dirty="0">
                <a:solidFill>
                  <a:srgbClr val="0033CC"/>
                </a:solidFill>
              </a:rPr>
            </a:br>
            <a:r>
              <a:rPr lang="cs-CZ" sz="1400" dirty="0"/>
              <a:t>tak tu abstraktnost odstraníme</a:t>
            </a:r>
            <a:r>
              <a:rPr lang="en-US" sz="1400" dirty="0"/>
              <a:t>!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7200285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vytvo</a:t>
            </a:r>
            <a:r>
              <a:rPr lang="cs-CZ" sz="1800" dirty="0"/>
              <a:t>ří</a:t>
            </a:r>
            <a:r>
              <a:rPr lang="en-US" sz="1800" dirty="0"/>
              <a:t> se </a:t>
            </a:r>
            <a:r>
              <a:rPr lang="en-US" sz="1800" dirty="0" err="1"/>
              <a:t>pouze</a:t>
            </a:r>
            <a:r>
              <a:rPr lang="en-US" sz="1800" dirty="0"/>
              <a:t> </a:t>
            </a:r>
            <a:r>
              <a:rPr lang="cs-CZ" sz="1800" dirty="0"/>
              <a:t>část objektu - společný předek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mnohem horší chyba než předchozí případ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projde kompilátorem, nespadne, ale dělá </a:t>
            </a:r>
            <a:r>
              <a:rPr lang="cs-CZ" sz="1800" dirty="0">
                <a:solidFill>
                  <a:schemeClr val="hlink"/>
                </a:solidFill>
              </a:rPr>
              <a:t>nesmysly</a:t>
            </a:r>
            <a:r>
              <a:rPr lang="en-US" sz="1800" dirty="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>
                <a:solidFill>
                  <a:schemeClr val="tx2"/>
                </a:solidFill>
              </a:rPr>
              <a:t>slicing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800" dirty="0">
              <a:solidFill>
                <a:schemeClr val="tx2"/>
              </a:solidFill>
            </a:endParaRP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/>
              <a:t>Co s t</a:t>
            </a:r>
            <a:r>
              <a:rPr lang="cs-CZ" sz="2000" dirty="0"/>
              <a:t>ím?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když je skutečná hodnota IntNum - vytvořit IntNum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když je skutečná hodnota DoubleNum - vytvořit doubleNum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cs-CZ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vytvoření správných typů</a:t>
            </a:r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7308850" y="141287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8245475" y="155733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7597775" y="148431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7885113" y="162877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7" name="Line 13"/>
          <p:cNvSpPr>
            <a:spLocks noChangeShapeType="1"/>
          </p:cNvSpPr>
          <p:nvPr/>
        </p:nvSpPr>
        <p:spPr bwMode="auto">
          <a:xfrm>
            <a:off x="7956550" y="17732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7596188" y="2781300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9" name="Rectangle 15"/>
          <p:cNvSpPr>
            <a:spLocks noChangeArrowheads="1"/>
          </p:cNvSpPr>
          <p:nvPr/>
        </p:nvSpPr>
        <p:spPr bwMode="auto">
          <a:xfrm>
            <a:off x="7883525" y="2925763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20" name="Line 16"/>
          <p:cNvSpPr>
            <a:spLocks noChangeShapeType="1"/>
          </p:cNvSpPr>
          <p:nvPr/>
        </p:nvSpPr>
        <p:spPr bwMode="auto">
          <a:xfrm>
            <a:off x="7812088" y="2205038"/>
            <a:ext cx="0" cy="431800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421" name="Line 17"/>
          <p:cNvSpPr>
            <a:spLocks noChangeShapeType="1"/>
          </p:cNvSpPr>
          <p:nvPr/>
        </p:nvSpPr>
        <p:spPr bwMode="auto">
          <a:xfrm>
            <a:off x="7956550" y="30686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7956550" y="299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3" name="Text Box 19"/>
          <p:cNvSpPr txBox="1">
            <a:spLocks noChangeArrowheads="1"/>
          </p:cNvSpPr>
          <p:nvPr/>
        </p:nvSpPr>
        <p:spPr bwMode="auto">
          <a:xfrm>
            <a:off x="611188" y="4797425"/>
            <a:ext cx="3455987" cy="14906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enum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T { T_INT, T_DOUBLE, ...};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virtual T get_t() const;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=0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7424" name="Text Box 20"/>
          <p:cNvSpPr txBox="1">
            <a:spLocks noChangeArrowheads="1"/>
          </p:cNvSpPr>
          <p:nvPr/>
        </p:nvSpPr>
        <p:spPr bwMode="auto">
          <a:xfrm>
            <a:off x="4932363" y="4797425"/>
            <a:ext cx="3673475" cy="10937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switch(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]-&gt;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get_t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) 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case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AbstraktNum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::T_INT: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pole[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 = new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(*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]);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break;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7425" name="AutoShape 21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pic>
        <p:nvPicPr>
          <p:cNvPr id="17426" name="Picture 22" descr="pork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124200"/>
            <a:ext cx="7239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6210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vytvoření správných typů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1143000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 err="1"/>
              <a:t>Nooo</a:t>
            </a:r>
            <a:r>
              <a:rPr lang="en-US" sz="2000" dirty="0"/>
              <a:t>..... d</a:t>
            </a:r>
            <a:r>
              <a:rPr lang="cs-CZ" sz="2000" dirty="0"/>
              <a:t>ělá to to</a:t>
            </a:r>
            <a:r>
              <a:rPr lang="en-US" sz="2000" dirty="0"/>
              <a:t>,</a:t>
            </a:r>
            <a:r>
              <a:rPr lang="cs-CZ" sz="2000" dirty="0"/>
              <a:t> co má, ale ...</a:t>
            </a:r>
            <a:endParaRPr lang="en-US" sz="20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je to ošklivé - těžko rozšiřitelné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přidání nového typu vyžaduje zásah do impl</a:t>
            </a:r>
            <a:r>
              <a:rPr lang="en-US" sz="1800" dirty="0"/>
              <a:t>.</a:t>
            </a:r>
            <a:r>
              <a:rPr lang="cs-CZ" sz="1800" dirty="0"/>
              <a:t> společného předka</a:t>
            </a:r>
            <a:r>
              <a:rPr lang="en-US" sz="1800" dirty="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nav</a:t>
            </a:r>
            <a:r>
              <a:rPr lang="cs-CZ" sz="1800" dirty="0"/>
              <a:t>í</a:t>
            </a:r>
            <a:r>
              <a:rPr lang="en-US" sz="1800" dirty="0"/>
              <a:t>c </a:t>
            </a:r>
            <a:r>
              <a:rPr lang="en-US" sz="1800" dirty="0" err="1"/>
              <a:t>syntaktick</a:t>
            </a:r>
            <a:r>
              <a:rPr lang="cs-CZ" sz="1800" dirty="0"/>
              <a:t>á</a:t>
            </a:r>
            <a:r>
              <a:rPr lang="en-US" sz="1800" dirty="0"/>
              <a:t> </a:t>
            </a:r>
            <a:r>
              <a:rPr lang="en-US" sz="1800" dirty="0" err="1"/>
              <a:t>chyba</a:t>
            </a:r>
            <a:endParaRPr lang="cs-CZ" sz="1800" dirty="0"/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předka nelze automaticky konvertovat na potomka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(*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  <a:r>
              <a:rPr lang="cs-CZ" sz="1600" dirty="0"/>
              <a:t> - skutečný parametr typu AbstractNum</a:t>
            </a:r>
            <a:r>
              <a:rPr lang="en-US" sz="1600" dirty="0"/>
              <a:t>&amp;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600" dirty="0" err="1"/>
              <a:t>konverze</a:t>
            </a:r>
            <a:endParaRPr lang="en-US" sz="1600" dirty="0"/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(* (</a:t>
            </a:r>
            <a:r>
              <a:rPr lang="en-US" sz="1600" dirty="0" err="1"/>
              <a:t>IntNum</a:t>
            </a:r>
            <a:r>
              <a:rPr lang="en-US" sz="1600" dirty="0"/>
              <a:t>*) 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 (</a:t>
            </a:r>
            <a:r>
              <a:rPr lang="en-US" sz="1600" dirty="0" err="1"/>
              <a:t>IntNum</a:t>
            </a:r>
            <a:r>
              <a:rPr lang="en-US" sz="1600" dirty="0"/>
              <a:t>&amp;) *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endParaRPr lang="en-US" sz="800" dirty="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Jak</a:t>
            </a:r>
            <a:r>
              <a:rPr lang="en-US" sz="1800" dirty="0"/>
              <a:t> to </a:t>
            </a:r>
            <a:r>
              <a:rPr lang="en-US" sz="1800" dirty="0" err="1"/>
              <a:t>ud</a:t>
            </a:r>
            <a:r>
              <a:rPr lang="cs-CZ" sz="1800" dirty="0"/>
              <a:t>ě</a:t>
            </a:r>
            <a:r>
              <a:rPr lang="en-US" sz="1800" dirty="0"/>
              <a:t>lat l</a:t>
            </a:r>
            <a:r>
              <a:rPr lang="cs-CZ" sz="1800" dirty="0"/>
              <a:t>é</a:t>
            </a:r>
            <a:r>
              <a:rPr lang="en-US" sz="1800" dirty="0" err="1"/>
              <a:t>pe</a:t>
            </a:r>
            <a:r>
              <a:rPr lang="cs-CZ" sz="1800" dirty="0"/>
              <a:t>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využít mechanismus pozdní vazby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každý </a:t>
            </a:r>
            <a:r>
              <a:rPr lang="cs-CZ" sz="1600" b="1" dirty="0"/>
              <a:t>prvek</a:t>
            </a:r>
            <a:r>
              <a:rPr lang="cs-CZ" sz="1600" dirty="0"/>
              <a:t> bude umět </a:t>
            </a:r>
            <a:r>
              <a:rPr lang="cs-CZ" sz="1600" b="1" dirty="0"/>
              <a:t>naklonovat </a:t>
            </a:r>
            <a:r>
              <a:rPr lang="cs-CZ" sz="1600" dirty="0"/>
              <a:t>sám sebe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rozhraní v AbstractNum, implementace v IntNum, DoubleNum, ...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virtuální klonovací metoda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2062789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klonování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4464050" cy="1292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virtual AbstractNum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* clone()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const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endParaRPr lang="cs-CZ" sz="13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=0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9460" name="AutoShape 7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539750" y="2924175"/>
            <a:ext cx="4464050" cy="16891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virtual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clone() const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{ return new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(*this); }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x) : x_(x) {}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9462" name="Text Box 9"/>
          <p:cNvSpPr txBox="1">
            <a:spLocks noChangeArrowheads="1"/>
          </p:cNvSpPr>
          <p:nvPr/>
        </p:nvSpPr>
        <p:spPr bwMode="auto">
          <a:xfrm>
            <a:off x="539750" y="4868863"/>
            <a:ext cx="4464050" cy="1093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 ...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 = s.pole[i]-&gt;clone();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...</a:t>
            </a:r>
          </a:p>
        </p:txBody>
      </p:sp>
      <p:sp>
        <p:nvSpPr>
          <p:cNvPr id="19463" name="AutoShape 10"/>
          <p:cNvSpPr>
            <a:spLocks noChangeArrowheads="1"/>
          </p:cNvSpPr>
          <p:nvPr/>
        </p:nvSpPr>
        <p:spPr bwMode="auto">
          <a:xfrm>
            <a:off x="5257800" y="1143000"/>
            <a:ext cx="2447925" cy="576263"/>
          </a:xfrm>
          <a:prstGeom prst="wedgeRoundRectCallout">
            <a:avLst>
              <a:gd name="adj1" fmla="val -72373"/>
              <a:gd name="adj2" fmla="val 8210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US" sz="1400" dirty="0" err="1"/>
              <a:t>jednotn</a:t>
            </a:r>
            <a:r>
              <a:rPr lang="cs-CZ" sz="1400" dirty="0"/>
              <a:t>é</a:t>
            </a:r>
            <a:r>
              <a:rPr lang="en-US" sz="1400" dirty="0"/>
              <a:t> </a:t>
            </a:r>
            <a:r>
              <a:rPr lang="en-US" sz="1400" dirty="0" err="1"/>
              <a:t>rozhran</a:t>
            </a:r>
            <a:r>
              <a:rPr lang="cs-CZ" sz="1400" dirty="0"/>
              <a:t>í</a:t>
            </a:r>
          </a:p>
          <a:p>
            <a:pPr algn="ctr"/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klonovac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funkce</a:t>
            </a:r>
            <a:endParaRPr lang="cs-CZ" sz="1400" dirty="0"/>
          </a:p>
        </p:txBody>
      </p:sp>
      <p:sp>
        <p:nvSpPr>
          <p:cNvPr id="19464" name="AutoShape 11"/>
          <p:cNvSpPr>
            <a:spLocks noChangeArrowheads="1"/>
          </p:cNvSpPr>
          <p:nvPr/>
        </p:nvSpPr>
        <p:spPr bwMode="auto">
          <a:xfrm>
            <a:off x="5257800" y="2590800"/>
            <a:ext cx="3543300" cy="762000"/>
          </a:xfrm>
          <a:prstGeom prst="wedgeRoundRectCallout">
            <a:avLst>
              <a:gd name="adj1" fmla="val -119080"/>
              <a:gd name="adj2" fmla="val 5343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US" sz="1200" dirty="0"/>
              <a:t>star</a:t>
            </a:r>
            <a:r>
              <a:rPr lang="cs-CZ" sz="1200" dirty="0"/>
              <a:t>ší</a:t>
            </a:r>
            <a:r>
              <a:rPr lang="en-US" sz="1200" dirty="0"/>
              <a:t> </a:t>
            </a:r>
            <a:r>
              <a:rPr lang="en-US" sz="1200" dirty="0" err="1"/>
              <a:t>norma</a:t>
            </a:r>
            <a:r>
              <a:rPr lang="cs-CZ" sz="1200" dirty="0"/>
              <a:t>:</a:t>
            </a:r>
            <a:r>
              <a:rPr lang="en-US" sz="1400" dirty="0"/>
              <a:t> </a:t>
            </a:r>
            <a:r>
              <a:rPr lang="cs-CZ" sz="1200" dirty="0"/>
              <a:t>musí být typu AbstractNum</a:t>
            </a:r>
            <a:r>
              <a:rPr lang="en-US" sz="1200" dirty="0"/>
              <a:t>*</a:t>
            </a:r>
            <a:endParaRPr lang="cs-CZ" sz="1200" dirty="0"/>
          </a:p>
          <a:p>
            <a:pPr algn="ctr"/>
            <a:r>
              <a:rPr lang="cs-CZ" sz="1200" dirty="0"/>
              <a:t>jinak by to nebyla stejná virt. metoda</a:t>
            </a:r>
          </a:p>
          <a:p>
            <a:pPr algn="ctr"/>
            <a:r>
              <a:rPr lang="cs-CZ" sz="1200" dirty="0"/>
              <a:t>od 0x11: kovariantní návratový typ povolen</a:t>
            </a:r>
          </a:p>
        </p:txBody>
      </p:sp>
      <p:sp>
        <p:nvSpPr>
          <p:cNvPr id="19465" name="AutoShape 12"/>
          <p:cNvSpPr>
            <a:spLocks noChangeArrowheads="1"/>
          </p:cNvSpPr>
          <p:nvPr/>
        </p:nvSpPr>
        <p:spPr bwMode="auto">
          <a:xfrm>
            <a:off x="5219700" y="4508500"/>
            <a:ext cx="1409700" cy="360363"/>
          </a:xfrm>
          <a:prstGeom prst="wedgeRoundRectCallout">
            <a:avLst>
              <a:gd name="adj1" fmla="val -181464"/>
              <a:gd name="adj2" fmla="val -259662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IntNum</a:t>
            </a:r>
          </a:p>
        </p:txBody>
      </p:sp>
      <p:sp>
        <p:nvSpPr>
          <p:cNvPr id="19466" name="AutoShape 13"/>
          <p:cNvSpPr>
            <a:spLocks noChangeArrowheads="1"/>
          </p:cNvSpPr>
          <p:nvPr/>
        </p:nvSpPr>
        <p:spPr bwMode="auto">
          <a:xfrm>
            <a:off x="5219700" y="4868863"/>
            <a:ext cx="1409700" cy="360362"/>
          </a:xfrm>
          <a:prstGeom prst="wedgeRoundRectCallout">
            <a:avLst>
              <a:gd name="adj1" fmla="val -211311"/>
              <a:gd name="adj2" fmla="val 13508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/>
              <a:t>AbstractNum</a:t>
            </a:r>
          </a:p>
        </p:txBody>
      </p:sp>
      <p:sp>
        <p:nvSpPr>
          <p:cNvPr id="19467" name="AutoShape 14"/>
          <p:cNvSpPr>
            <a:spLocks noChangeArrowheads="1"/>
          </p:cNvSpPr>
          <p:nvPr/>
        </p:nvSpPr>
        <p:spPr bwMode="auto">
          <a:xfrm>
            <a:off x="5219700" y="5229225"/>
            <a:ext cx="3598863" cy="576263"/>
          </a:xfrm>
          <a:prstGeom prst="wedgeRoundRectCallout">
            <a:avLst>
              <a:gd name="adj1" fmla="val 14315"/>
              <a:gd name="adj2" fmla="val 2217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/>
              <a:t>případné posunutí ukazatelů řeší automaticky mechanismus virt. </a:t>
            </a:r>
            <a:r>
              <a:rPr lang="en-US" sz="1400" dirty="0" err="1"/>
              <a:t>metod</a:t>
            </a:r>
            <a:endParaRPr lang="cs-CZ" sz="1400" dirty="0"/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7164388" y="3933825"/>
            <a:ext cx="1296987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8101013" y="40782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7453313" y="40052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9471" name="Rectangle 18"/>
          <p:cNvSpPr>
            <a:spLocks noChangeArrowheads="1"/>
          </p:cNvSpPr>
          <p:nvPr/>
        </p:nvSpPr>
        <p:spPr bwMode="auto">
          <a:xfrm>
            <a:off x="7740650" y="41497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2" name="Line 19"/>
          <p:cNvSpPr>
            <a:spLocks noChangeShapeType="1"/>
          </p:cNvSpPr>
          <p:nvPr/>
        </p:nvSpPr>
        <p:spPr bwMode="auto">
          <a:xfrm>
            <a:off x="7812088" y="42941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73" name="Line 20"/>
          <p:cNvSpPr>
            <a:spLocks noChangeShapeType="1"/>
          </p:cNvSpPr>
          <p:nvPr/>
        </p:nvSpPr>
        <p:spPr bwMode="auto">
          <a:xfrm flipV="1">
            <a:off x="7235825" y="4365625"/>
            <a:ext cx="215900" cy="360363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>
            <a:off x="6948488" y="357346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0362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přiřazení sebe sama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Pořád není </a:t>
            </a:r>
            <a:r>
              <a:rPr lang="en-US" sz="2000" dirty="0"/>
              <a:t>!!!!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/>
              <a:t>co </a:t>
            </a:r>
            <a:r>
              <a:rPr lang="en-US" sz="1800" dirty="0" err="1"/>
              <a:t>kdy</a:t>
            </a:r>
            <a:r>
              <a:rPr lang="cs-CZ" sz="1800" dirty="0"/>
              <a:t>ž</a:t>
            </a:r>
            <a:r>
              <a:rPr lang="en-US" sz="1800" dirty="0"/>
              <a:t> n</a:t>
            </a:r>
            <a:r>
              <a:rPr lang="cs-CZ" sz="1800" dirty="0"/>
              <a:t>ě</a:t>
            </a:r>
            <a:r>
              <a:rPr lang="en-US" sz="1800" dirty="0" err="1"/>
              <a:t>kdo</a:t>
            </a:r>
            <a:r>
              <a:rPr lang="en-US" sz="1800" dirty="0"/>
              <a:t> </a:t>
            </a:r>
            <a:r>
              <a:rPr lang="en-US" sz="1800" dirty="0" err="1"/>
              <a:t>provede</a:t>
            </a:r>
            <a:r>
              <a:rPr lang="en-US" sz="1800" dirty="0"/>
              <a:t> </a:t>
            </a:r>
            <a:r>
              <a:rPr lang="cs-CZ" sz="1800" dirty="0"/>
              <a:t>s</a:t>
            </a:r>
            <a:r>
              <a:rPr lang="en-US" sz="1800" dirty="0"/>
              <a:t> = s ?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takhle</a:t>
            </a:r>
            <a:r>
              <a:rPr lang="en-US" sz="1800" dirty="0"/>
              <a:t> </a:t>
            </a:r>
            <a:r>
              <a:rPr lang="en-US" sz="1800" dirty="0" err="1"/>
              <a:t>blb</a:t>
            </a:r>
            <a:r>
              <a:rPr lang="cs-CZ" sz="1800" dirty="0"/>
              <a:t>ě to asi nikdo nenapíše, ale ...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Seznam p</a:t>
            </a:r>
            <a:r>
              <a:rPr lang="en-US" sz="1800" dirty="0"/>
              <a:t>[100];   p[</a:t>
            </a:r>
            <a:r>
              <a:rPr lang="en-US" sz="1800" dirty="0" err="1"/>
              <a:t>i</a:t>
            </a:r>
            <a:r>
              <a:rPr lang="en-US" sz="1800" dirty="0"/>
              <a:t>] = p[j];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nejprve</a:t>
            </a:r>
            <a:r>
              <a:rPr lang="en-US" sz="1800" dirty="0"/>
              <a:t> se </a:t>
            </a:r>
            <a:r>
              <a:rPr lang="en-US" sz="1800" dirty="0" err="1"/>
              <a:t>zru</a:t>
            </a:r>
            <a:r>
              <a:rPr lang="cs-CZ" sz="1800" dirty="0"/>
              <a:t>ší všechny prvky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... a pak </a:t>
            </a:r>
            <a:r>
              <a:rPr lang="en-US" sz="1800" dirty="0"/>
              <a:t>se kop</a:t>
            </a:r>
            <a:r>
              <a:rPr lang="cs-CZ" sz="1800" dirty="0"/>
              <a:t>írují dealokované bloky</a:t>
            </a:r>
            <a:r>
              <a:rPr lang="en-US" sz="1800" dirty="0"/>
              <a:t>!!!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ani</a:t>
            </a:r>
            <a:r>
              <a:rPr lang="en-US" sz="1800" dirty="0"/>
              <a:t> </a:t>
            </a:r>
            <a:r>
              <a:rPr lang="en-US" sz="1800" dirty="0" err="1"/>
              <a:t>vynulov</a:t>
            </a:r>
            <a:r>
              <a:rPr lang="cs-CZ" sz="1800" dirty="0"/>
              <a:t>ání ukazatelů moc nepomůže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neokopírovalo by se nic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nutn</a:t>
            </a:r>
            <a:r>
              <a:rPr lang="cs-CZ" sz="1800" dirty="0"/>
              <a:t>á ochrana</a:t>
            </a:r>
            <a:r>
              <a:rPr lang="en-US" sz="1800" dirty="0"/>
              <a:t>!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50440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39750" y="4941888"/>
            <a:ext cx="4464050" cy="8953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if( this == &amp;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s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  return *this;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</a:p>
        </p:txBody>
      </p:sp>
      <p:sp>
        <p:nvSpPr>
          <p:cNvPr id="20487" name="AutoShape 8"/>
          <p:cNvSpPr>
            <a:spLocks noChangeArrowheads="1"/>
          </p:cNvSpPr>
          <p:nvPr/>
        </p:nvSpPr>
        <p:spPr bwMode="auto">
          <a:xfrm>
            <a:off x="5257800" y="5181600"/>
            <a:ext cx="3168650" cy="360362"/>
          </a:xfrm>
          <a:prstGeom prst="wedgeRoundRectCallout">
            <a:avLst>
              <a:gd name="adj1" fmla="val -87636"/>
              <a:gd name="adj2" fmla="val 3110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dirty="0" err="1"/>
              <a:t>rovnost</a:t>
            </a:r>
            <a:r>
              <a:rPr lang="en-US" sz="1400" dirty="0"/>
              <a:t> </a:t>
            </a:r>
            <a:r>
              <a:rPr lang="en-US" sz="1400" dirty="0" err="1"/>
              <a:t>ukazatel</a:t>
            </a:r>
            <a:r>
              <a:rPr lang="cs-CZ" sz="1400" dirty="0"/>
              <a:t>ů </a:t>
            </a:r>
            <a:r>
              <a:rPr lang="en-US" sz="1400" dirty="0">
                <a:sym typeface="Symbol" pitchFamily="18" charset="2"/>
              </a:rPr>
              <a:t> </a:t>
            </a:r>
            <a:r>
              <a:rPr lang="en-US" sz="1400" dirty="0" err="1">
                <a:sym typeface="Symbol" pitchFamily="18" charset="2"/>
              </a:rPr>
              <a:t>stejn</a:t>
            </a:r>
            <a:r>
              <a:rPr lang="cs-CZ" sz="1400" dirty="0">
                <a:sym typeface="Symbol" pitchFamily="18" charset="2"/>
              </a:rPr>
              <a:t>ý</a:t>
            </a:r>
            <a:r>
              <a:rPr lang="en-US" sz="1400" dirty="0">
                <a:sym typeface="Symbol" pitchFamily="18" charset="2"/>
              </a:rPr>
              <a:t> </a:t>
            </a:r>
            <a:r>
              <a:rPr lang="en-US" sz="1400" dirty="0" err="1">
                <a:sym typeface="Symbol" pitchFamily="18" charset="2"/>
              </a:rPr>
              <a:t>objekt</a:t>
            </a:r>
            <a:endParaRPr lang="en-US" sz="1400" dirty="0">
              <a:sym typeface="Symbol" pitchFamily="18" charset="2"/>
            </a:endParaRPr>
          </a:p>
        </p:txBody>
      </p:sp>
      <p:pic>
        <p:nvPicPr>
          <p:cNvPr id="20488" name="Picture 9" descr="j02330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3644900"/>
            <a:ext cx="147955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804025" y="2060575"/>
            <a:ext cx="1368425" cy="1223963"/>
            <a:chOff x="3379" y="3067"/>
            <a:chExt cx="862" cy="771"/>
          </a:xfrm>
        </p:grpSpPr>
        <p:sp>
          <p:nvSpPr>
            <p:cNvPr id="20494" name="Oval 11"/>
            <p:cNvSpPr>
              <a:spLocks noChangeArrowheads="1"/>
            </p:cNvSpPr>
            <p:nvPr/>
          </p:nvSpPr>
          <p:spPr bwMode="auto">
            <a:xfrm>
              <a:off x="4121" y="3196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5" name="Oval 12"/>
            <p:cNvSpPr>
              <a:spLocks noChangeArrowheads="1"/>
            </p:cNvSpPr>
            <p:nvPr/>
          </p:nvSpPr>
          <p:spPr bwMode="auto">
            <a:xfrm>
              <a:off x="4121" y="3453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6" name="Oval 13"/>
            <p:cNvSpPr>
              <a:spLocks noChangeArrowheads="1"/>
            </p:cNvSpPr>
            <p:nvPr/>
          </p:nvSpPr>
          <p:spPr bwMode="auto">
            <a:xfrm>
              <a:off x="4121" y="3710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3379" y="3067"/>
              <a:ext cx="238" cy="643"/>
              <a:chOff x="3577" y="12577"/>
              <a:chExt cx="360" cy="900"/>
            </a:xfrm>
          </p:grpSpPr>
          <p:sp>
            <p:nvSpPr>
              <p:cNvPr id="20501" name="Rectangle 15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2" name="Line 16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3" name="Line 17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4" name="Line 18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5" name="Line 19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498" name="Line 26"/>
            <p:cNvSpPr>
              <a:spLocks noChangeShapeType="1"/>
            </p:cNvSpPr>
            <p:nvPr/>
          </p:nvSpPr>
          <p:spPr bwMode="auto">
            <a:xfrm>
              <a:off x="3617" y="3196"/>
              <a:ext cx="4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9" name="Line 27"/>
            <p:cNvSpPr>
              <a:spLocks noChangeShapeType="1"/>
            </p:cNvSpPr>
            <p:nvPr/>
          </p:nvSpPr>
          <p:spPr bwMode="auto">
            <a:xfrm>
              <a:off x="3617" y="3324"/>
              <a:ext cx="476" cy="1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0" name="Line 28"/>
            <p:cNvSpPr>
              <a:spLocks noChangeShapeType="1"/>
            </p:cNvSpPr>
            <p:nvPr/>
          </p:nvSpPr>
          <p:spPr bwMode="auto">
            <a:xfrm>
              <a:off x="3617" y="3453"/>
              <a:ext cx="476" cy="2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490" name="Line 33"/>
          <p:cNvSpPr>
            <a:spLocks noChangeShapeType="1"/>
          </p:cNvSpPr>
          <p:nvPr/>
        </p:nvSpPr>
        <p:spPr bwMode="auto">
          <a:xfrm>
            <a:off x="6588125" y="170021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91" name="Line 34"/>
          <p:cNvSpPr>
            <a:spLocks noChangeShapeType="1"/>
          </p:cNvSpPr>
          <p:nvPr/>
        </p:nvSpPr>
        <p:spPr bwMode="auto">
          <a:xfrm flipH="1">
            <a:off x="7164388" y="170021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92" name="Text Box 35"/>
          <p:cNvSpPr txBox="1">
            <a:spLocks noChangeArrowheads="1"/>
          </p:cNvSpPr>
          <p:nvPr/>
        </p:nvSpPr>
        <p:spPr bwMode="auto">
          <a:xfrm>
            <a:off x="6229350" y="1412875"/>
            <a:ext cx="458788" cy="3048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sz="1400"/>
              <a:t>this</a:t>
            </a:r>
          </a:p>
        </p:txBody>
      </p:sp>
      <p:sp>
        <p:nvSpPr>
          <p:cNvPr id="20493" name="Text Box 36"/>
          <p:cNvSpPr txBox="1">
            <a:spLocks noChangeArrowheads="1"/>
          </p:cNvSpPr>
          <p:nvPr/>
        </p:nvSpPr>
        <p:spPr bwMode="auto">
          <a:xfrm>
            <a:off x="7164388" y="1412875"/>
            <a:ext cx="379412" cy="3048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sz="1400"/>
              <a:t>&amp;s</a:t>
            </a:r>
          </a:p>
        </p:txBody>
      </p:sp>
    </p:spTree>
    <p:extLst>
      <p:ext uri="{BB962C8B-B14F-4D97-AF65-F5344CB8AC3E}">
        <p14:creationId xmlns:p14="http://schemas.microsoft.com/office/powerpoint/2010/main" val="83401757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přiřazení sebe sama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68313" y="1412875"/>
            <a:ext cx="4464050" cy="8953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if( this == &amp;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s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  return *this;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</a:p>
        </p:txBody>
      </p:sp>
      <p:sp>
        <p:nvSpPr>
          <p:cNvPr id="21510" name="AutoShape 7"/>
          <p:cNvSpPr>
            <a:spLocks noChangeArrowheads="1"/>
          </p:cNvSpPr>
          <p:nvPr/>
        </p:nvSpPr>
        <p:spPr bwMode="auto">
          <a:xfrm>
            <a:off x="539750" y="2708275"/>
            <a:ext cx="3168650" cy="360363"/>
          </a:xfrm>
          <a:prstGeom prst="wedgeRoundRectCallout">
            <a:avLst>
              <a:gd name="adj1" fmla="val -8417"/>
              <a:gd name="adj2" fmla="val -198898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rovnost ukazatel</a:t>
            </a:r>
            <a:r>
              <a:rPr lang="cs-CZ" sz="1400"/>
              <a:t>ů </a:t>
            </a:r>
            <a:r>
              <a:rPr lang="en-US" sz="1400">
                <a:sym typeface="Symbol" pitchFamily="18" charset="2"/>
              </a:rPr>
              <a:t> stejn</a:t>
            </a:r>
            <a:r>
              <a:rPr lang="cs-CZ" sz="1400">
                <a:sym typeface="Symbol" pitchFamily="18" charset="2"/>
              </a:rPr>
              <a:t>ý</a:t>
            </a:r>
            <a:r>
              <a:rPr lang="en-US" sz="1400">
                <a:sym typeface="Symbol" pitchFamily="18" charset="2"/>
              </a:rPr>
              <a:t> objekt</a:t>
            </a:r>
          </a:p>
        </p:txBody>
      </p:sp>
      <p:sp>
        <p:nvSpPr>
          <p:cNvPr id="21511" name="Rectangle 26"/>
          <p:cNvSpPr>
            <a:spLocks noChangeArrowheads="1"/>
          </p:cNvSpPr>
          <p:nvPr/>
        </p:nvSpPr>
        <p:spPr bwMode="auto">
          <a:xfrm>
            <a:off x="466725" y="3573463"/>
            <a:ext cx="828198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/>
              <a:t>.... no </a:t>
            </a:r>
            <a:r>
              <a:rPr lang="en-US" sz="2000" dirty="0" err="1"/>
              <a:t>te</a:t>
            </a:r>
            <a:r>
              <a:rPr lang="cs-CZ" sz="2000" dirty="0"/>
              <a:t>ď už </a:t>
            </a:r>
            <a:r>
              <a:rPr lang="cs-CZ" sz="2000" i="1" dirty="0"/>
              <a:t>snad</a:t>
            </a:r>
            <a:r>
              <a:rPr lang="cs-CZ" sz="2000" dirty="0"/>
              <a:t>  ano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ale co když jsou referencované objekty velké?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časté kopírování neefektivní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optimalizace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zachování sémantiky vs. odlišná implementace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reference counting, ...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5845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Počítání oveček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r>
              <a:rPr lang="cs-CZ" dirty="0"/>
              <a:t>Spočtěte</a:t>
            </a:r>
          </a:p>
          <a:p>
            <a:pPr lvl="1"/>
            <a:r>
              <a:rPr lang="cs-CZ" dirty="0"/>
              <a:t>počet znaků, řádek, slov, vět</a:t>
            </a:r>
            <a:endParaRPr lang="en-US" dirty="0"/>
          </a:p>
          <a:p>
            <a:pPr lvl="1"/>
            <a:r>
              <a:rPr lang="en-US" dirty="0" err="1"/>
              <a:t>po</a:t>
            </a:r>
            <a:r>
              <a:rPr lang="cs-CZ" dirty="0"/>
              <a:t>čet a součet čísel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Počítání oveček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r>
              <a:rPr lang="cs-CZ" dirty="0"/>
              <a:t>Spočtěte</a:t>
            </a:r>
          </a:p>
          <a:p>
            <a:pPr lvl="1"/>
            <a:r>
              <a:rPr lang="cs-CZ" dirty="0"/>
              <a:t>počet znaků, řádek, slov, vět</a:t>
            </a:r>
            <a:endParaRPr lang="en-US" dirty="0"/>
          </a:p>
          <a:p>
            <a:pPr lvl="1"/>
            <a:r>
              <a:rPr lang="en-US" dirty="0" err="1"/>
              <a:t>po</a:t>
            </a:r>
            <a:r>
              <a:rPr lang="cs-CZ" dirty="0"/>
              <a:t>čet a součet čísel</a:t>
            </a:r>
          </a:p>
          <a:p>
            <a:r>
              <a:rPr lang="cs-CZ" dirty="0"/>
              <a:t>Upřesnění zadání</a:t>
            </a:r>
          </a:p>
          <a:p>
            <a:pPr lvl="1"/>
            <a:r>
              <a:rPr lang="cs-CZ" dirty="0"/>
              <a:t>zdroj dat: cin, obecný istream</a:t>
            </a:r>
          </a:p>
          <a:p>
            <a:pPr lvl="1"/>
            <a:r>
              <a:rPr lang="cs-CZ" dirty="0"/>
              <a:t>co to je slovo, věta</a:t>
            </a:r>
          </a:p>
          <a:p>
            <a:pPr lvl="1"/>
            <a:r>
              <a:rPr lang="en-US" dirty="0" err="1"/>
              <a:t>rozhran</a:t>
            </a:r>
            <a:r>
              <a:rPr lang="cs-CZ" dirty="0"/>
              <a:t>í</a:t>
            </a:r>
            <a:endParaRPr lang="en-US" dirty="0"/>
          </a:p>
          <a:p>
            <a:pPr lvl="2"/>
            <a:r>
              <a:rPr lang="cs-CZ" dirty="0"/>
              <a:t>různá funkčnost vs. neopakovatelný vstup</a:t>
            </a:r>
          </a:p>
          <a:p>
            <a:r>
              <a:rPr lang="cs-CZ" dirty="0"/>
              <a:t>Postup</a:t>
            </a:r>
          </a:p>
          <a:p>
            <a:pPr lvl="1"/>
            <a:r>
              <a:rPr lang="cs-CZ" dirty="0"/>
              <a:t>1. funkční návrh</a:t>
            </a:r>
          </a:p>
          <a:p>
            <a:pPr lvl="1"/>
            <a:r>
              <a:rPr lang="cs-CZ" dirty="0"/>
              <a:t>2. </a:t>
            </a:r>
            <a:r>
              <a:rPr lang="cs-CZ" b="1" dirty="0"/>
              <a:t>objektový</a:t>
            </a:r>
            <a:r>
              <a:rPr lang="cs-CZ" dirty="0"/>
              <a:t> návrh, rozhraní</a:t>
            </a:r>
            <a:r>
              <a:rPr lang="en-US" dirty="0"/>
              <a:t> !</a:t>
            </a:r>
            <a:r>
              <a:rPr lang="cs-CZ" dirty="0"/>
              <a:t> - encapsulace</a:t>
            </a:r>
            <a:endParaRPr lang="en-US" dirty="0"/>
          </a:p>
          <a:p>
            <a:pPr lvl="1"/>
            <a:r>
              <a:rPr lang="cs-CZ" dirty="0"/>
              <a:t>3. </a:t>
            </a:r>
            <a:r>
              <a:rPr lang="en-US" dirty="0" err="1"/>
              <a:t>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16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Ove</a:t>
            </a:r>
            <a:r>
              <a:rPr lang="cs-CZ" dirty="0"/>
              <a:t>č</a:t>
            </a:r>
            <a:r>
              <a:rPr lang="en-US" dirty="0" err="1"/>
              <a:t>ky</a:t>
            </a:r>
            <a:r>
              <a:rPr lang="en-US" dirty="0"/>
              <a:t> 1</a:t>
            </a:r>
            <a:endParaRPr lang="cs-CZ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1066800"/>
            <a:ext cx="2162175" cy="332398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int pocet</a:t>
            </a:r>
            <a:r>
              <a:rPr lang="en-US" sz="1400" dirty="0"/>
              <a:t>_</a:t>
            </a:r>
            <a:r>
              <a:rPr lang="en-US" sz="1400" dirty="0" err="1"/>
              <a:t>znaku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/>
              <a:t>spocitej</a:t>
            </a:r>
            <a:r>
              <a:rPr lang="en-US" sz="1400" dirty="0"/>
              <a:t>( ....)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for(;;) {</a:t>
            </a:r>
          </a:p>
          <a:p>
            <a:r>
              <a:rPr lang="en-US" sz="1400" dirty="0"/>
              <a:t>    c = </a:t>
            </a:r>
            <a:r>
              <a:rPr lang="en-US" sz="1400" dirty="0" err="1"/>
              <a:t>s.get</a:t>
            </a:r>
            <a:r>
              <a:rPr lang="en-US" sz="1400" dirty="0"/>
              <a:t>();</a:t>
            </a:r>
          </a:p>
          <a:p>
            <a:r>
              <a:rPr lang="en-US" sz="1400" dirty="0"/>
              <a:t>    ....</a:t>
            </a:r>
          </a:p>
          <a:p>
            <a:r>
              <a:rPr lang="en-US" sz="1400" dirty="0"/>
              <a:t>    if( </a:t>
            </a:r>
            <a:r>
              <a:rPr lang="en-US" sz="1400" dirty="0" err="1"/>
              <a:t>isspace</a:t>
            </a:r>
            <a:r>
              <a:rPr lang="en-US" sz="1400" dirty="0"/>
              <a:t>( c)) {</a:t>
            </a:r>
          </a:p>
          <a:p>
            <a:r>
              <a:rPr lang="cs-CZ" sz="1400" dirty="0"/>
              <a:t>        </a:t>
            </a:r>
            <a:r>
              <a:rPr lang="en-US" sz="1400" dirty="0"/>
              <a:t>...</a:t>
            </a:r>
            <a:r>
              <a:rPr lang="cs-CZ" sz="1400" dirty="0"/>
              <a:t>.</a:t>
            </a:r>
          </a:p>
          <a:p>
            <a:r>
              <a:rPr lang="en-US" sz="1400" dirty="0"/>
              <a:t>    </a:t>
            </a:r>
            <a:r>
              <a:rPr lang="cs-CZ" sz="1400" dirty="0"/>
              <a:t>    </a:t>
            </a:r>
            <a:r>
              <a:rPr lang="en-US" sz="1400" dirty="0"/>
              <a:t>if( ...</a:t>
            </a:r>
            <a:r>
              <a:rPr lang="cs-CZ" sz="1400" dirty="0"/>
              <a:t>.</a:t>
            </a:r>
            <a:r>
              <a:rPr lang="en-US" sz="1400" dirty="0"/>
              <a:t>)</a:t>
            </a:r>
          </a:p>
          <a:p>
            <a:r>
              <a:rPr lang="en-US" sz="1400" dirty="0"/>
              <a:t>        </a:t>
            </a:r>
            <a:r>
              <a:rPr lang="cs-CZ" sz="1400" dirty="0"/>
              <a:t>    </a:t>
            </a:r>
            <a:r>
              <a:rPr lang="en-US" sz="1400" dirty="0"/>
              <a:t>...</a:t>
            </a:r>
            <a:r>
              <a:rPr lang="cs-CZ" sz="1400" dirty="0"/>
              <a:t>.</a:t>
            </a:r>
            <a:endParaRPr lang="en-US" sz="1400" dirty="0"/>
          </a:p>
          <a:p>
            <a:r>
              <a:rPr lang="en-US" sz="1400" dirty="0"/>
              <a:t>    }</a:t>
            </a:r>
          </a:p>
          <a:p>
            <a:r>
              <a:rPr lang="cs-CZ" sz="1400" dirty="0"/>
              <a:t>  </a:t>
            </a:r>
            <a:r>
              <a:rPr lang="en-US" sz="1400" dirty="0"/>
              <a:t>}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67075" y="1066800"/>
            <a:ext cx="213360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??? </a:t>
            </a:r>
            <a:r>
              <a:rPr lang="en-US" sz="1400" dirty="0" err="1"/>
              <a:t>spocitej</a:t>
            </a:r>
            <a:r>
              <a:rPr lang="en-US" sz="1400" dirty="0"/>
              <a:t>( ....)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cs-CZ" sz="1400" dirty="0"/>
              <a:t>int pocet</a:t>
            </a:r>
            <a:r>
              <a:rPr lang="en-US" sz="1400" dirty="0"/>
              <a:t>_</a:t>
            </a:r>
            <a:r>
              <a:rPr lang="en-US" sz="1400" dirty="0" err="1"/>
              <a:t>znaku</a:t>
            </a:r>
            <a:r>
              <a:rPr lang="en-US" sz="1400" dirty="0"/>
              <a:t>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;</a:t>
            </a:r>
          </a:p>
          <a:p>
            <a:r>
              <a:rPr lang="en-US" sz="1400" dirty="0"/>
              <a:t>  </a:t>
            </a:r>
          </a:p>
          <a:p>
            <a:r>
              <a:rPr lang="en-US" sz="1400" dirty="0"/>
              <a:t>  for(;;) {</a:t>
            </a:r>
          </a:p>
          <a:p>
            <a:r>
              <a:rPr lang="en-US" sz="1400" dirty="0"/>
              <a:t>    c = </a:t>
            </a:r>
            <a:r>
              <a:rPr lang="en-US" sz="1400" dirty="0" err="1"/>
              <a:t>s.get</a:t>
            </a:r>
            <a:r>
              <a:rPr lang="en-US" sz="1400" dirty="0"/>
              <a:t>();</a:t>
            </a:r>
          </a:p>
          <a:p>
            <a:r>
              <a:rPr lang="en-US" sz="1400" dirty="0"/>
              <a:t>    ....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US" sz="1400" dirty="0"/>
              <a:t>}</a:t>
            </a:r>
          </a:p>
          <a:p>
            <a:r>
              <a:rPr lang="en-US" sz="1400" dirty="0"/>
              <a:t>  return ???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81700" y="1066800"/>
            <a:ext cx="2438400" cy="375487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en-US" sz="1400" dirty="0"/>
              <a:t>O</a:t>
            </a:r>
            <a:r>
              <a:rPr lang="cs-CZ" sz="1400" dirty="0"/>
              <a:t>vecky </a:t>
            </a:r>
            <a:r>
              <a:rPr lang="en-US" sz="1400" dirty="0"/>
              <a:t>{</a:t>
            </a:r>
            <a:endParaRPr lang="cs-CZ" sz="1400" dirty="0"/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void </a:t>
            </a:r>
            <a:r>
              <a:rPr lang="en-US" sz="1400" dirty="0" err="1"/>
              <a:t>spocitej</a:t>
            </a:r>
            <a:r>
              <a:rPr lang="en-US" sz="1400" dirty="0"/>
              <a:t>( ....);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/>
              <a:t>Ovecky</a:t>
            </a:r>
            <a:r>
              <a:rPr lang="en-US" sz="1400" dirty="0"/>
              <a:t>::</a:t>
            </a:r>
            <a:r>
              <a:rPr lang="en-US" sz="1400" dirty="0" err="1"/>
              <a:t>spocitej</a:t>
            </a:r>
            <a:r>
              <a:rPr lang="en-US" sz="1400" dirty="0"/>
              <a:t>( ....)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cs-CZ" sz="1400" dirty="0"/>
              <a:t>int pocet</a:t>
            </a:r>
            <a:r>
              <a:rPr lang="en-US" sz="1400" dirty="0"/>
              <a:t>_</a:t>
            </a:r>
            <a:r>
              <a:rPr lang="en-US" sz="1400" dirty="0" err="1"/>
              <a:t>znaku</a:t>
            </a:r>
            <a:r>
              <a:rPr lang="en-US" sz="1400" dirty="0"/>
              <a:t>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  for(;;) {</a:t>
            </a:r>
          </a:p>
          <a:p>
            <a:r>
              <a:rPr lang="en-US" sz="1400" dirty="0"/>
              <a:t>    c = </a:t>
            </a:r>
            <a:r>
              <a:rPr lang="en-US" sz="1400" dirty="0" err="1"/>
              <a:t>s.get</a:t>
            </a:r>
            <a:r>
              <a:rPr lang="en-US" sz="1400" dirty="0"/>
              <a:t>();</a:t>
            </a:r>
          </a:p>
          <a:p>
            <a:r>
              <a:rPr lang="en-US" sz="1400" dirty="0"/>
              <a:t>    ....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5410200"/>
            <a:ext cx="1655698" cy="533400"/>
          </a:xfrm>
          <a:prstGeom prst="wedgeRoundRectCallout">
            <a:avLst>
              <a:gd name="adj1" fmla="val 94143"/>
              <a:gd name="adj2" fmla="val -23514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co je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parametr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319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Ove</a:t>
            </a:r>
            <a:r>
              <a:rPr lang="cs-CZ" dirty="0"/>
              <a:t>č</a:t>
            </a:r>
            <a:r>
              <a:rPr lang="en-US" dirty="0" err="1"/>
              <a:t>ky</a:t>
            </a:r>
            <a:r>
              <a:rPr lang="en-US" dirty="0"/>
              <a:t> 2</a:t>
            </a:r>
            <a:endParaRPr lang="cs-CZ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990600"/>
            <a:ext cx="3276600" cy="572464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en-US" sz="1400" dirty="0"/>
              <a:t>O</a:t>
            </a:r>
            <a:r>
              <a:rPr lang="cs-CZ" sz="1400" dirty="0">
                <a:solidFill>
                  <a:srgbClr val="0033CC"/>
                </a:solidFill>
              </a:rPr>
              <a:t>vecky</a:t>
            </a:r>
            <a:r>
              <a:rPr lang="cs-CZ" sz="1400" dirty="0"/>
              <a:t> </a:t>
            </a:r>
            <a:r>
              <a:rPr lang="en-US" sz="1400" dirty="0"/>
              <a:t>{</a:t>
            </a:r>
            <a:endParaRPr lang="cs-CZ" sz="1400" dirty="0"/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cs-CZ" sz="1400" dirty="0"/>
              <a:t>void </a:t>
            </a:r>
            <a:r>
              <a:rPr lang="cs-CZ" sz="1400" dirty="0">
                <a:solidFill>
                  <a:srgbClr val="00B050"/>
                </a:solidFill>
              </a:rPr>
              <a:t>zpracuj</a:t>
            </a:r>
            <a:r>
              <a:rPr lang="en-US" sz="1400" dirty="0">
                <a:solidFill>
                  <a:srgbClr val="00B050"/>
                </a:solidFill>
              </a:rPr>
              <a:t>_</a:t>
            </a:r>
            <a:r>
              <a:rPr lang="cs-CZ" sz="1400" dirty="0">
                <a:solidFill>
                  <a:srgbClr val="00B050"/>
                </a:solidFill>
              </a:rPr>
              <a:t>znak</a:t>
            </a:r>
            <a:r>
              <a:rPr lang="en-US" sz="1400" dirty="0"/>
              <a:t>( char c);</a:t>
            </a:r>
          </a:p>
          <a:p>
            <a:r>
              <a:rPr lang="en-US" sz="1400" dirty="0"/>
              <a:t>  void </a:t>
            </a:r>
            <a:r>
              <a:rPr lang="en-US" sz="1400" dirty="0" err="1">
                <a:solidFill>
                  <a:srgbClr val="FF0000"/>
                </a:solidFill>
              </a:rPr>
              <a:t>spocitej</a:t>
            </a:r>
            <a:r>
              <a:rPr lang="en-US" sz="1400" dirty="0"/>
              <a:t>( ...);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pocet_znaku</a:t>
            </a:r>
            <a:r>
              <a:rPr lang="en-US" sz="1400" dirty="0"/>
              <a:t>() { return ..;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pocet_slov</a:t>
            </a:r>
            <a:r>
              <a:rPr lang="en-US" sz="1400" dirty="0"/>
              <a:t>() { return ..;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cs-CZ" sz="1400" dirty="0"/>
              <a:t>int pocet</a:t>
            </a:r>
            <a:r>
              <a:rPr lang="en-US" sz="1400" dirty="0"/>
              <a:t>_</a:t>
            </a:r>
            <a:r>
              <a:rPr lang="en-US" sz="1400" dirty="0" err="1"/>
              <a:t>znaku</a:t>
            </a:r>
            <a:r>
              <a:rPr lang="en-US" sz="1400" dirty="0"/>
              <a:t>_;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  <a:p>
            <a:endParaRPr lang="en-US" sz="8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>
                <a:solidFill>
                  <a:srgbClr val="00B050"/>
                </a:solidFill>
              </a:rPr>
              <a:t>zpracuj_znak</a:t>
            </a:r>
            <a:r>
              <a:rPr lang="en-US" sz="1400" dirty="0"/>
              <a:t>( char c)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if( </a:t>
            </a:r>
            <a:r>
              <a:rPr lang="en-US" sz="1400" dirty="0" err="1"/>
              <a:t>isspace</a:t>
            </a:r>
            <a:r>
              <a:rPr lang="en-US" sz="1400" dirty="0"/>
              <a:t>( c)) 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pocet_slov</a:t>
            </a:r>
            <a:r>
              <a:rPr lang="en-US" sz="1400" dirty="0"/>
              <a:t>_ = ....</a:t>
            </a:r>
          </a:p>
          <a:p>
            <a:r>
              <a:rPr lang="en-US" sz="1400" dirty="0"/>
              <a:t>  if( ....)</a:t>
            </a:r>
          </a:p>
          <a:p>
            <a:r>
              <a:rPr lang="en-US" sz="1400" dirty="0"/>
              <a:t>        ....</a:t>
            </a:r>
          </a:p>
          <a:p>
            <a:r>
              <a:rPr lang="en-US" sz="1400" dirty="0"/>
              <a:t>}</a:t>
            </a:r>
          </a:p>
          <a:p>
            <a:endParaRPr lang="en-US" sz="8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>
                <a:solidFill>
                  <a:srgbClr val="FF0000"/>
                </a:solidFill>
              </a:rPr>
              <a:t>spocitej</a:t>
            </a:r>
            <a:r>
              <a:rPr lang="en-US" sz="1400" dirty="0"/>
              <a:t>( </a:t>
            </a:r>
            <a:r>
              <a:rPr lang="en-US" sz="1400" dirty="0" err="1"/>
              <a:t>istream</a:t>
            </a:r>
            <a:r>
              <a:rPr lang="en-US" sz="1400" dirty="0"/>
              <a:t>&amp; s)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for(;;) {</a:t>
            </a:r>
          </a:p>
          <a:p>
            <a:r>
              <a:rPr lang="en-US" sz="1400" dirty="0"/>
              <a:t>    c = </a:t>
            </a:r>
            <a:r>
              <a:rPr lang="en-US" sz="1400" dirty="0" err="1"/>
              <a:t>s.get</a:t>
            </a:r>
            <a:r>
              <a:rPr lang="en-US" sz="1400" dirty="0"/>
              <a:t>();</a:t>
            </a:r>
          </a:p>
          <a:p>
            <a:r>
              <a:rPr lang="en-US" sz="1400" dirty="0"/>
              <a:t>    ....</a:t>
            </a:r>
          </a:p>
          <a:p>
            <a:r>
              <a:rPr lang="en-US" sz="1400" dirty="0"/>
              <a:t>    </a:t>
            </a:r>
            <a:r>
              <a:rPr lang="en-US" sz="1400" dirty="0" err="1">
                <a:solidFill>
                  <a:srgbClr val="00B050"/>
                </a:solidFill>
              </a:rPr>
              <a:t>zpracuj_znak</a:t>
            </a:r>
            <a:r>
              <a:rPr lang="en-US" sz="1400" dirty="0"/>
              <a:t>( c);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US" sz="1400" dirty="0"/>
              <a:t>}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8600" y="990600"/>
            <a:ext cx="213671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 </a:t>
            </a:r>
            <a:r>
              <a:rPr lang="en-US" sz="1400" dirty="0" err="1"/>
              <a:t>ov</a:t>
            </a:r>
            <a:r>
              <a:rPr lang="en-US" sz="1400" dirty="0"/>
              <a:t>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ov.</a:t>
            </a:r>
            <a:r>
              <a:rPr lang="en-US" sz="1400" dirty="0" err="1">
                <a:solidFill>
                  <a:srgbClr val="FF0000"/>
                </a:solidFill>
              </a:rPr>
              <a:t>spocitej</a:t>
            </a:r>
            <a:r>
              <a:rPr lang="en-US" sz="1400" dirty="0"/>
              <a:t>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9400" y="2477631"/>
            <a:ext cx="213671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 </a:t>
            </a:r>
            <a:r>
              <a:rPr lang="en-US" sz="1400" dirty="0" err="1"/>
              <a:t>ov</a:t>
            </a:r>
            <a:r>
              <a:rPr lang="en-US" sz="1400" dirty="0"/>
              <a:t>;</a:t>
            </a:r>
          </a:p>
          <a:p>
            <a:r>
              <a:rPr lang="en-US" sz="1400" dirty="0"/>
              <a:t>  for(;;) {</a:t>
            </a:r>
          </a:p>
          <a:p>
            <a:r>
              <a:rPr lang="en-US" sz="1400" dirty="0"/>
              <a:t>    c = </a:t>
            </a:r>
            <a:r>
              <a:rPr lang="en-US" sz="1400" dirty="0" err="1"/>
              <a:t>cin.get</a:t>
            </a:r>
            <a:r>
              <a:rPr lang="en-US" sz="1400" dirty="0"/>
              <a:t>();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ov.</a:t>
            </a:r>
            <a:r>
              <a:rPr lang="en-US" sz="1400" dirty="0" err="1">
                <a:solidFill>
                  <a:srgbClr val="00B050"/>
                </a:solidFill>
              </a:rPr>
              <a:t>zpracuj_znak</a:t>
            </a:r>
            <a:r>
              <a:rPr lang="en-US" sz="1400" dirty="0"/>
              <a:t>( c);</a:t>
            </a:r>
          </a:p>
          <a:p>
            <a:r>
              <a:rPr lang="en-US" sz="1400" dirty="0"/>
              <a:t>    .... ( c);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027714" y="5257800"/>
            <a:ext cx="2338388" cy="861774"/>
          </a:xfrm>
          <a:prstGeom prst="wedgeRoundRectCallout">
            <a:avLst>
              <a:gd name="adj1" fmla="val -101410"/>
              <a:gd name="adj2" fmla="val -5862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Rozhran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í:</a:t>
            </a:r>
          </a:p>
          <a:p>
            <a:pPr marL="285750" indent="-285750">
              <a:buFontTx/>
              <a:buChar char="-"/>
            </a:pPr>
            <a:r>
              <a:rPr lang="cs-CZ" sz="1400" b="1" i="1" dirty="0">
                <a:solidFill>
                  <a:schemeClr val="accent2">
                    <a:lumMod val="50000"/>
                  </a:schemeClr>
                </a:solidFill>
              </a:rPr>
              <a:t>zpracuj celý vstup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Pohodlnější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027714" y="3862626"/>
            <a:ext cx="2338388" cy="861774"/>
          </a:xfrm>
          <a:prstGeom prst="wedgeRoundRectCallout">
            <a:avLst>
              <a:gd name="adj1" fmla="val -101410"/>
              <a:gd name="adj2" fmla="val -5862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Rozhran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í:</a:t>
            </a:r>
          </a:p>
          <a:p>
            <a:pPr marL="285750" indent="-285750">
              <a:buFontTx/>
              <a:buChar char="-"/>
            </a:pPr>
            <a:r>
              <a:rPr lang="cs-CZ" sz="1400" b="1" i="1" dirty="0">
                <a:solidFill>
                  <a:schemeClr val="accent2">
                    <a:lumMod val="50000"/>
                  </a:schemeClr>
                </a:solidFill>
              </a:rPr>
              <a:t>zpracuj další znak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Obecnější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7256592" y="5257800"/>
            <a:ext cx="1503298" cy="634253"/>
          </a:xfrm>
          <a:prstGeom prst="wedgeRoundRectCallout">
            <a:avLst>
              <a:gd name="adj1" fmla="val -47969"/>
              <a:gd name="adj2" fmla="val -23187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znaky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lze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dál zpracovat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7262812" y="1365970"/>
            <a:ext cx="1503298" cy="634253"/>
          </a:xfrm>
          <a:prstGeom prst="wedgeRoundRectCallout">
            <a:avLst>
              <a:gd name="adj1" fmla="val 5822"/>
              <a:gd name="adj2" fmla="val 23594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lze získat jakkoliv</a:t>
            </a:r>
          </a:p>
        </p:txBody>
      </p:sp>
    </p:spTree>
    <p:extLst>
      <p:ext uri="{BB962C8B-B14F-4D97-AF65-F5344CB8AC3E}">
        <p14:creationId xmlns:p14="http://schemas.microsoft.com/office/powerpoint/2010/main" val="2660979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Ove</a:t>
            </a:r>
            <a:r>
              <a:rPr lang="cs-CZ" dirty="0"/>
              <a:t>č</a:t>
            </a:r>
            <a:r>
              <a:rPr lang="en-US" dirty="0" err="1"/>
              <a:t>ky</a:t>
            </a:r>
            <a:r>
              <a:rPr lang="en-US" dirty="0"/>
              <a:t> 3</a:t>
            </a:r>
            <a:endParaRPr lang="cs-CZ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990599"/>
            <a:ext cx="320040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b="1" dirty="0" err="1">
                <a:solidFill>
                  <a:srgbClr val="008000"/>
                </a:solidFill>
              </a:rPr>
              <a:t>ovecky.h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/>
              <a:t>zpracuj_znak</a:t>
            </a:r>
            <a:r>
              <a:rPr lang="en-US" sz="1400" dirty="0"/>
              <a:t>( ....)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/>
              <a:t>spocitej</a:t>
            </a:r>
            <a:r>
              <a:rPr lang="en-US" sz="1400" dirty="0"/>
              <a:t>( </a:t>
            </a:r>
            <a:r>
              <a:rPr lang="en-US" sz="1400" dirty="0" err="1"/>
              <a:t>istream</a:t>
            </a:r>
            <a:r>
              <a:rPr lang="en-US" sz="1400" dirty="0"/>
              <a:t>&amp; s)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....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4191000"/>
            <a:ext cx="32004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"</a:t>
            </a:r>
            <a:r>
              <a:rPr lang="en-US" sz="1400" b="1" dirty="0" err="1">
                <a:solidFill>
                  <a:srgbClr val="008000"/>
                </a:solidFill>
              </a:rPr>
              <a:t>ovecky.h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 </a:t>
            </a:r>
            <a:r>
              <a:rPr lang="en-US" sz="1400" dirty="0" err="1"/>
              <a:t>ov</a:t>
            </a:r>
            <a:r>
              <a:rPr lang="en-US" sz="1400" dirty="0"/>
              <a:t>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ov.spocitej</a:t>
            </a:r>
            <a:r>
              <a:rPr lang="en-US" sz="1400" dirty="0"/>
              <a:t>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/>
              <a:t>ov.pocet</a:t>
            </a:r>
            <a:r>
              <a:rPr lang="en-US" sz="1400" dirty="0"/>
              <a:t>();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715629"/>
            <a:ext cx="2971800" cy="375487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endParaRPr lang="en-US" sz="1400" dirty="0"/>
          </a:p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ifndef</a:t>
            </a: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OVECKY_H_</a:t>
            </a:r>
          </a:p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#define OVECKY_H_</a:t>
            </a:r>
          </a:p>
          <a:p>
            <a:endParaRPr lang="en-US" sz="1400" dirty="0"/>
          </a:p>
          <a:p>
            <a:r>
              <a:rPr lang="cs-CZ" sz="1400" dirty="0"/>
              <a:t>class </a:t>
            </a:r>
            <a:r>
              <a:rPr lang="en-US" sz="1400" dirty="0">
                <a:solidFill>
                  <a:srgbClr val="0033CC"/>
                </a:solidFill>
              </a:rPr>
              <a:t>O</a:t>
            </a:r>
            <a:r>
              <a:rPr lang="cs-CZ" sz="1400" dirty="0">
                <a:solidFill>
                  <a:srgbClr val="0033CC"/>
                </a:solidFill>
              </a:rPr>
              <a:t>vecky</a:t>
            </a:r>
            <a:r>
              <a:rPr lang="cs-CZ" sz="1400" dirty="0"/>
              <a:t> </a:t>
            </a:r>
            <a:r>
              <a:rPr lang="en-US" sz="1400" dirty="0"/>
              <a:t>{</a:t>
            </a:r>
            <a:endParaRPr lang="cs-CZ" sz="1400" dirty="0"/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cs-CZ" sz="1400" dirty="0"/>
              <a:t>void zpracuj</a:t>
            </a:r>
            <a:r>
              <a:rPr lang="en-US" sz="1400" dirty="0"/>
              <a:t>_</a:t>
            </a:r>
            <a:r>
              <a:rPr lang="cs-CZ" sz="1400" dirty="0"/>
              <a:t>znak</a:t>
            </a:r>
            <a:r>
              <a:rPr lang="en-US" sz="1400" dirty="0"/>
              <a:t>( char c);</a:t>
            </a:r>
          </a:p>
          <a:p>
            <a:r>
              <a:rPr lang="en-US" sz="1400" dirty="0"/>
              <a:t>  void </a:t>
            </a:r>
            <a:r>
              <a:rPr lang="en-US" sz="1400" dirty="0" err="1"/>
              <a:t>spocitej</a:t>
            </a:r>
            <a:r>
              <a:rPr lang="en-US" sz="1400" dirty="0"/>
              <a:t>( </a:t>
            </a:r>
            <a:r>
              <a:rPr lang="en-US" sz="1400" dirty="0" err="1"/>
              <a:t>std</a:t>
            </a:r>
            <a:r>
              <a:rPr lang="en-US" sz="1400" dirty="0"/>
              <a:t>::</a:t>
            </a:r>
            <a:r>
              <a:rPr lang="en-US" sz="1400" dirty="0" err="1"/>
              <a:t>istream</a:t>
            </a:r>
            <a:r>
              <a:rPr lang="en-US" sz="1400" dirty="0"/>
              <a:t>&amp; s);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pocet_znaku</a:t>
            </a:r>
            <a:r>
              <a:rPr lang="en-US" sz="1400" dirty="0"/>
              <a:t>() { return ..;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() { return ..; } private:</a:t>
            </a:r>
          </a:p>
          <a:p>
            <a:r>
              <a:rPr lang="en-US" sz="1400" dirty="0"/>
              <a:t>  </a:t>
            </a:r>
            <a:r>
              <a:rPr lang="cs-CZ" sz="1400" dirty="0"/>
              <a:t>int pocet</a:t>
            </a:r>
            <a:r>
              <a:rPr lang="en-US" sz="1400" dirty="0"/>
              <a:t>_</a:t>
            </a:r>
            <a:r>
              <a:rPr lang="en-US" sz="1400" dirty="0" err="1"/>
              <a:t>znaku</a:t>
            </a:r>
            <a:r>
              <a:rPr lang="en-US" sz="1400" dirty="0"/>
              <a:t>_;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  <a:p>
            <a:endParaRPr lang="en-US" sz="1400" dirty="0"/>
          </a:p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endif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76600" y="996612"/>
            <a:ext cx="2209800" cy="719017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276600" y="1715629"/>
            <a:ext cx="2209800" cy="2475371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0" y="1407852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ovecky.h</a:t>
            </a:r>
            <a:endParaRPr lang="cs-CZ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7543800" y="682823"/>
            <a:ext cx="11430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ovecky.cpp</a:t>
            </a:r>
            <a:endParaRPr lang="cs-CZ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7696200" y="3888469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main.cpp</a:t>
            </a:r>
            <a:endParaRPr lang="cs-CZ" sz="1400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228600" y="1091862"/>
            <a:ext cx="914400" cy="381000"/>
          </a:xfrm>
          <a:prstGeom prst="wedgeRoundRectCallout">
            <a:avLst>
              <a:gd name="adj1" fmla="val -1345"/>
              <a:gd name="adj2" fmla="val 2260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guard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610407" y="4471005"/>
            <a:ext cx="914400" cy="381000"/>
          </a:xfrm>
          <a:prstGeom prst="wedgeRoundRectCallout">
            <a:avLst>
              <a:gd name="adj1" fmla="val -109110"/>
              <a:gd name="adj2" fmla="val -1726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inline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605212" y="2619375"/>
            <a:ext cx="1552576" cy="381000"/>
          </a:xfrm>
          <a:prstGeom prst="wedgeRoundRectCallout">
            <a:avLst>
              <a:gd name="adj1" fmla="val -92327"/>
              <a:gd name="adj2" fmla="val 1235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deklarace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605212" y="2212300"/>
            <a:ext cx="1552576" cy="381000"/>
          </a:xfrm>
          <a:prstGeom prst="wedgeRoundRectCallout">
            <a:avLst>
              <a:gd name="adj1" fmla="val 77976"/>
              <a:gd name="adj2" fmla="val -689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implementace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1650422" y="5852130"/>
            <a:ext cx="3035878" cy="381000"/>
          </a:xfrm>
          <a:prstGeom prst="wedgeRoundRectCallout">
            <a:avLst>
              <a:gd name="adj1" fmla="val -41498"/>
              <a:gd name="adj2" fmla="val -24080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</a:t>
            </a:r>
            <a:r>
              <a:rPr lang="en-US" sz="1400" b="1" dirty="0">
                <a:solidFill>
                  <a:schemeClr val="tx1"/>
                </a:solidFill>
              </a:rPr>
              <a:t>NIKDY!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 .h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49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Počítání oveček revisited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>
            <a:noAutofit/>
          </a:bodyPr>
          <a:lstStyle/>
          <a:p>
            <a:r>
              <a:rPr lang="cs-CZ" sz="2000" dirty="0"/>
              <a:t>Spočtěte</a:t>
            </a:r>
          </a:p>
          <a:p>
            <a:pPr lvl="1"/>
            <a:r>
              <a:rPr lang="cs-CZ" sz="1800" dirty="0"/>
              <a:t>počet znaků, řádek, slov, vět</a:t>
            </a:r>
            <a:r>
              <a:rPr lang="en-US" sz="1800" dirty="0"/>
              <a:t>, </a:t>
            </a:r>
            <a:r>
              <a:rPr lang="en-US" sz="1800" dirty="0" err="1"/>
              <a:t>po</a:t>
            </a:r>
            <a:r>
              <a:rPr lang="cs-CZ" sz="1800" dirty="0"/>
              <a:t>čet a součet čísel</a:t>
            </a:r>
            <a:endParaRPr lang="en-US" sz="1800" dirty="0"/>
          </a:p>
          <a:p>
            <a:pPr lvl="1"/>
            <a:r>
              <a:rPr lang="en-US" sz="1800" b="1" dirty="0" err="1"/>
              <a:t>slovo</a:t>
            </a:r>
            <a:r>
              <a:rPr lang="en-US" sz="1800" b="1" dirty="0"/>
              <a:t>:</a:t>
            </a:r>
            <a:r>
              <a:rPr lang="en-US" sz="1800" dirty="0"/>
              <a:t> </a:t>
            </a:r>
            <a:r>
              <a:rPr lang="cs-CZ" sz="1800" dirty="0"/>
              <a:t>nejdelší </a:t>
            </a:r>
            <a:r>
              <a:rPr lang="en-US" sz="1800" dirty="0" err="1"/>
              <a:t>posloupnost</a:t>
            </a:r>
            <a:r>
              <a:rPr lang="en-US" sz="1800" dirty="0"/>
              <a:t> </a:t>
            </a:r>
            <a:r>
              <a:rPr lang="cs-CZ" sz="1800" dirty="0"/>
              <a:t>alfanumerických 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(isalnum)</a:t>
            </a:r>
            <a:r>
              <a:rPr lang="cs-CZ" sz="1800" dirty="0"/>
              <a:t>znaků nezačínající číslicí 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(isdigit)</a:t>
            </a:r>
          </a:p>
          <a:p>
            <a:pPr lvl="1"/>
            <a:r>
              <a:rPr lang="cs-CZ" sz="1800" b="1" dirty="0"/>
              <a:t>číslo</a:t>
            </a:r>
            <a:r>
              <a:rPr lang="en-US" sz="1800" dirty="0"/>
              <a:t>: </a:t>
            </a:r>
            <a:r>
              <a:rPr lang="cs-CZ" sz="1800" dirty="0"/>
              <a:t>posloupnost číslic následující za nealfanumerickým znakem</a:t>
            </a:r>
          </a:p>
          <a:p>
            <a:pPr lvl="1"/>
            <a:r>
              <a:rPr lang="cs-CZ" sz="1800" b="1" dirty="0"/>
              <a:t>řádky </a:t>
            </a:r>
            <a:r>
              <a:rPr lang="cs-CZ" sz="1800" dirty="0"/>
              <a:t>jen ty, kde je (alespoň) slovo nebo číslo</a:t>
            </a:r>
            <a:endParaRPr lang="en-US" sz="1800" dirty="0"/>
          </a:p>
          <a:p>
            <a:pPr lvl="2"/>
            <a:r>
              <a:rPr lang="cs-CZ" sz="1800" dirty="0"/>
              <a:t>poslední řádka nemusí být ukončená </a:t>
            </a:r>
            <a:r>
              <a:rPr lang="en-US" sz="1800" dirty="0"/>
              <a:t>'\n'</a:t>
            </a:r>
          </a:p>
          <a:p>
            <a:pPr lvl="1"/>
            <a:r>
              <a:rPr lang="cs-CZ" sz="1800" dirty="0"/>
              <a:t>oddělovače </a:t>
            </a:r>
            <a:r>
              <a:rPr lang="en-US" sz="1800" b="1" dirty="0"/>
              <a:t>v</a:t>
            </a:r>
            <a:r>
              <a:rPr lang="cs-CZ" sz="1800" b="1" dirty="0"/>
              <a:t>ět</a:t>
            </a:r>
            <a:r>
              <a:rPr lang="cs-CZ" sz="1800" dirty="0"/>
              <a:t> jsou </a:t>
            </a:r>
            <a:r>
              <a:rPr lang="en-US" sz="1800" dirty="0"/>
              <a:t>'.', '!', '?'</a:t>
            </a:r>
          </a:p>
          <a:p>
            <a:pPr lvl="1"/>
            <a:r>
              <a:rPr lang="en-US" sz="1800" dirty="0" err="1"/>
              <a:t>ka</a:t>
            </a:r>
            <a:r>
              <a:rPr lang="cs-CZ" sz="1800" dirty="0"/>
              <a:t>ždá </a:t>
            </a:r>
            <a:r>
              <a:rPr lang="en-US" sz="1800" dirty="0" err="1"/>
              <a:t>zapo</a:t>
            </a:r>
            <a:r>
              <a:rPr lang="cs-CZ" sz="1800" dirty="0"/>
              <a:t>čítaná</a:t>
            </a:r>
            <a:r>
              <a:rPr lang="en-US" sz="1800" dirty="0"/>
              <a:t> </a:t>
            </a:r>
            <a:r>
              <a:rPr lang="cs-CZ" sz="1800" b="1" dirty="0"/>
              <a:t>věta</a:t>
            </a:r>
            <a:r>
              <a:rPr lang="cs-CZ" sz="1800" dirty="0"/>
              <a:t> musí obsahovat alespoň 1 slovo</a:t>
            </a:r>
          </a:p>
          <a:p>
            <a:pPr lvl="2"/>
            <a:r>
              <a:rPr lang="en-US" sz="1800" dirty="0"/>
              <a:t>'</a:t>
            </a:r>
            <a:r>
              <a:rPr lang="cs-CZ" sz="1800" dirty="0"/>
              <a:t>...</a:t>
            </a:r>
            <a:r>
              <a:rPr lang="en-US" sz="1800" dirty="0"/>
              <a:t>'</a:t>
            </a:r>
            <a:r>
              <a:rPr lang="cs-CZ" sz="1800" dirty="0"/>
              <a:t> ani </a:t>
            </a:r>
            <a:r>
              <a:rPr lang="en-US" sz="1800" dirty="0"/>
              <a:t>'31.12.2017' </a:t>
            </a:r>
            <a:r>
              <a:rPr lang="en-US" sz="1800" dirty="0" err="1"/>
              <a:t>nejsou</a:t>
            </a:r>
            <a:r>
              <a:rPr lang="en-US" sz="1800" dirty="0"/>
              <a:t> t</a:t>
            </a:r>
            <a:r>
              <a:rPr lang="cs-CZ" sz="1800" dirty="0"/>
              <a:t>ři věty</a:t>
            </a:r>
          </a:p>
          <a:p>
            <a:pPr lvl="1"/>
            <a:r>
              <a:rPr lang="cs-CZ" sz="1800" dirty="0"/>
              <a:t>spočítat z cin nebo ze všech souborů uvedených na příkazové řádce</a:t>
            </a:r>
            <a:endParaRPr lang="cs-CZ" sz="900" dirty="0"/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objektově a modulárně hezky</a:t>
            </a:r>
            <a:endParaRPr lang="en-US" sz="1800" dirty="0"/>
          </a:p>
          <a:p>
            <a:pPr lvl="3"/>
            <a:r>
              <a:rPr lang="cs-CZ" sz="1600" b="1" dirty="0">
                <a:solidFill>
                  <a:srgbClr val="0033CC"/>
                </a:solidFill>
              </a:rPr>
              <a:t>všichni </a:t>
            </a:r>
            <a:r>
              <a:rPr lang="en-US" sz="1600" dirty="0" err="1">
                <a:solidFill>
                  <a:srgbClr val="0033CC"/>
                </a:solidFill>
              </a:rPr>
              <a:t>poslat</a:t>
            </a:r>
            <a:r>
              <a:rPr lang="en-US" sz="1600" dirty="0">
                <a:solidFill>
                  <a:srgbClr val="0033CC"/>
                </a:solidFill>
              </a:rPr>
              <a:t>!</a:t>
            </a:r>
            <a:r>
              <a:rPr lang="cs-CZ" sz="1600" dirty="0">
                <a:solidFill>
                  <a:srgbClr val="0033CC"/>
                </a:solidFill>
              </a:rPr>
              <a:t> (před následujícím cvičením)</a:t>
            </a:r>
          </a:p>
          <a:p>
            <a:pPr lvl="5"/>
            <a:r>
              <a:rPr lang="cs-CZ" sz="1400" dirty="0"/>
              <a:t>kdo stihne na cvičení, hned poslat</a:t>
            </a:r>
          </a:p>
          <a:p>
            <a:pPr lvl="5"/>
            <a:r>
              <a:rPr lang="cs-CZ" sz="1400" dirty="0"/>
              <a:t>kdo nestihne na cvičení, dodělat doma a poslat</a:t>
            </a:r>
          </a:p>
          <a:p>
            <a:pPr lvl="5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33861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Kousky kódu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2030" y="1514209"/>
            <a:ext cx="2036370" cy="215443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endParaRPr lang="en-US" sz="600" dirty="0"/>
          </a:p>
          <a:p>
            <a:r>
              <a:rPr lang="cs-CZ" sz="1400" dirty="0">
                <a:solidFill>
                  <a:srgbClr val="00B050"/>
                </a:solidFill>
              </a:rPr>
              <a:t>fc</a:t>
            </a:r>
            <a:r>
              <a:rPr lang="en-US" sz="1400" dirty="0">
                <a:solidFill>
                  <a:srgbClr val="00B050"/>
                </a:solidFill>
              </a:rPr>
              <a:t>e</a:t>
            </a:r>
            <a:r>
              <a:rPr lang="en-US" sz="1400" dirty="0"/>
              <a:t>( </a:t>
            </a:r>
            <a:r>
              <a:rPr lang="en-US" sz="1400" b="1" dirty="0" err="1"/>
              <a:t>istream</a:t>
            </a:r>
            <a:r>
              <a:rPr lang="en-US" sz="1400" dirty="0"/>
              <a:t>&amp; s) {</a:t>
            </a:r>
          </a:p>
          <a:p>
            <a:r>
              <a:rPr lang="cs-CZ" sz="1400" dirty="0"/>
              <a:t>char c;</a:t>
            </a:r>
          </a:p>
          <a:p>
            <a:r>
              <a:rPr lang="cs-CZ" sz="1400" dirty="0"/>
              <a:t>for(;;) {</a:t>
            </a:r>
          </a:p>
          <a:p>
            <a:r>
              <a:rPr lang="en-US" sz="1400" dirty="0"/>
              <a:t>    </a:t>
            </a:r>
            <a:r>
              <a:rPr lang="cs-CZ" sz="1400" dirty="0"/>
              <a:t>c = s.</a:t>
            </a:r>
            <a:r>
              <a:rPr lang="cs-CZ" sz="1400" b="1" dirty="0"/>
              <a:t>get</a:t>
            </a:r>
            <a:r>
              <a:rPr lang="cs-CZ" sz="1400" dirty="0"/>
              <a:t>();</a:t>
            </a:r>
          </a:p>
          <a:p>
            <a:r>
              <a:rPr lang="en-US" sz="1400" dirty="0"/>
              <a:t>    </a:t>
            </a:r>
            <a:r>
              <a:rPr lang="cs-CZ" sz="1400" dirty="0"/>
              <a:t>if( s.</a:t>
            </a:r>
            <a:r>
              <a:rPr lang="cs-CZ" sz="1400" b="1" dirty="0"/>
              <a:t>fail</a:t>
            </a:r>
            <a:r>
              <a:rPr lang="cs-CZ" sz="1400" dirty="0"/>
              <a:t>())</a:t>
            </a:r>
          </a:p>
          <a:p>
            <a:r>
              <a:rPr lang="en-US" sz="1400" dirty="0"/>
              <a:t>        </a:t>
            </a:r>
            <a:r>
              <a:rPr lang="cs-CZ" sz="1400" dirty="0"/>
              <a:t>return;</a:t>
            </a:r>
          </a:p>
          <a:p>
            <a:r>
              <a:rPr lang="en-US" sz="1400" dirty="0"/>
              <a:t>    </a:t>
            </a:r>
            <a:r>
              <a:rPr lang="cs-CZ" sz="1400" dirty="0"/>
              <a:t>process( </a:t>
            </a:r>
            <a:r>
              <a:rPr lang="cs-CZ" sz="1400" b="1" dirty="0"/>
              <a:t>c</a:t>
            </a:r>
            <a:r>
              <a:rPr lang="cs-CZ" sz="1400" dirty="0"/>
              <a:t>);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3075958" y="1890748"/>
            <a:ext cx="2410442" cy="802568"/>
          </a:xfrm>
          <a:prstGeom prst="wedgeRoundRectCallout">
            <a:avLst>
              <a:gd name="adj1" fmla="val -91332"/>
              <a:gd name="adj2" fmla="val 3078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pokus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o)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ten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jednoho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znaku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(nemusí se povést)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3048000" y="990600"/>
            <a:ext cx="2438400" cy="609600"/>
          </a:xfrm>
          <a:prstGeom prst="wedgeRoundRectCallout">
            <a:avLst>
              <a:gd name="adj1" fmla="val -87584"/>
              <a:gd name="adj2" fmla="val 10337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jakýkoliv vstupní stream</a:t>
            </a: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(cin, soubor, řetězec, ...)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3075958" y="2798923"/>
            <a:ext cx="2410442" cy="609600"/>
          </a:xfrm>
          <a:prstGeom prst="wedgeRoundRectCallout">
            <a:avLst>
              <a:gd name="adj1" fmla="val -90831"/>
              <a:gd name="adj2" fmla="val -455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detekce jakékoliv chyby (např. EOF)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3066776" y="3514130"/>
            <a:ext cx="2400574" cy="381000"/>
          </a:xfrm>
          <a:prstGeom prst="wedgeRoundRectCallout">
            <a:avLst>
              <a:gd name="adj1" fmla="val -93072"/>
              <a:gd name="adj2" fmla="val -817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platná načtená hodnota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5736" y="4495800"/>
            <a:ext cx="2022664" cy="15850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b="1" dirty="0" err="1"/>
              <a:t>fstream</a:t>
            </a:r>
            <a:r>
              <a:rPr lang="en-US" sz="1400" dirty="0"/>
              <a:t>&gt;</a:t>
            </a:r>
          </a:p>
          <a:p>
            <a:endParaRPr lang="en-US" sz="600" dirty="0"/>
          </a:p>
          <a:p>
            <a:r>
              <a:rPr lang="cs-CZ" sz="1400" dirty="0">
                <a:solidFill>
                  <a:srgbClr val="00B050"/>
                </a:solidFill>
              </a:rPr>
              <a:t>f</a:t>
            </a:r>
            <a:r>
              <a:rPr lang="en-US" sz="1400" dirty="0" err="1">
                <a:solidFill>
                  <a:srgbClr val="00B050"/>
                </a:solidFill>
              </a:rPr>
              <a:t>ce</a:t>
            </a:r>
            <a:r>
              <a:rPr lang="en-US" sz="1400" dirty="0"/>
              <a:t>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  <a:endParaRPr lang="cs-CZ" sz="1400" dirty="0"/>
          </a:p>
          <a:p>
            <a:endParaRPr lang="cs-CZ" sz="600" dirty="0"/>
          </a:p>
          <a:p>
            <a:r>
              <a:rPr lang="en-US" sz="1400" b="1" dirty="0"/>
              <a:t>if</a:t>
            </a:r>
            <a:r>
              <a:rPr lang="cs-CZ" sz="1400" b="1" dirty="0"/>
              <a:t>stream</a:t>
            </a:r>
            <a:r>
              <a:rPr lang="cs-CZ" sz="1400" dirty="0"/>
              <a:t> </a:t>
            </a:r>
            <a:r>
              <a:rPr lang="en-US" sz="1400" dirty="0"/>
              <a:t>f</a:t>
            </a:r>
            <a:r>
              <a:rPr lang="cs-CZ" sz="1400" dirty="0"/>
              <a:t>;</a:t>
            </a:r>
          </a:p>
          <a:p>
            <a:r>
              <a:rPr lang="en-US" sz="1400" dirty="0"/>
              <a:t>f</a:t>
            </a:r>
            <a:r>
              <a:rPr lang="cs-CZ" sz="1400" dirty="0"/>
              <a:t>.</a:t>
            </a:r>
            <a:r>
              <a:rPr lang="cs-CZ" sz="1400" b="1" dirty="0"/>
              <a:t>open</a:t>
            </a:r>
            <a:r>
              <a:rPr lang="cs-CZ" sz="1400" dirty="0"/>
              <a:t>( "file.txt");</a:t>
            </a:r>
          </a:p>
          <a:p>
            <a:r>
              <a:rPr lang="cs-CZ" sz="1400" dirty="0"/>
              <a:t>if( ! </a:t>
            </a:r>
            <a:r>
              <a:rPr lang="en-US" sz="1400" dirty="0"/>
              <a:t>f</a:t>
            </a:r>
            <a:r>
              <a:rPr lang="cs-CZ" sz="1400" dirty="0"/>
              <a:t>.good()) ....</a:t>
            </a:r>
          </a:p>
          <a:p>
            <a:r>
              <a:rPr lang="cs-CZ" sz="1400" dirty="0">
                <a:solidFill>
                  <a:srgbClr val="00B050"/>
                </a:solidFill>
              </a:rPr>
              <a:t>fce</a:t>
            </a:r>
            <a:r>
              <a:rPr lang="en-US" sz="1400" dirty="0"/>
              <a:t>( f);</a:t>
            </a:r>
            <a:endParaRPr lang="cs-CZ" sz="1400" dirty="0"/>
          </a:p>
        </p:txBody>
      </p:sp>
      <p:sp>
        <p:nvSpPr>
          <p:cNvPr id="34" name="Rounded Rectangular Callout 33"/>
          <p:cNvSpPr/>
          <p:nvPr/>
        </p:nvSpPr>
        <p:spPr>
          <a:xfrm>
            <a:off x="3080235" y="4835774"/>
            <a:ext cx="2410442" cy="381000"/>
          </a:xfrm>
          <a:prstGeom prst="wedgeRoundRectCallout">
            <a:avLst>
              <a:gd name="adj1" fmla="val -79469"/>
              <a:gd name="adj2" fmla="val -164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zpracov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ání std vstupu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5" name="Rounded Rectangular Callout 34"/>
          <p:cNvSpPr/>
          <p:nvPr/>
        </p:nvSpPr>
        <p:spPr>
          <a:xfrm>
            <a:off x="3085826" y="5638814"/>
            <a:ext cx="2400574" cy="340492"/>
          </a:xfrm>
          <a:prstGeom prst="wedgeRoundRectCallout">
            <a:avLst>
              <a:gd name="adj1" fmla="val -79100"/>
              <a:gd name="adj2" fmla="val 166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zpracov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ání souboru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96000" y="2404166"/>
            <a:ext cx="2667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</a:t>
            </a:r>
            <a:r>
              <a:rPr lang="en-US" sz="1400" dirty="0"/>
              <a:t>( </a:t>
            </a:r>
            <a:r>
              <a:rPr lang="en-US" sz="1400" dirty="0" err="1"/>
              <a:t>i</a:t>
            </a:r>
            <a:r>
              <a:rPr lang="en-US" sz="1400" dirty="0"/>
              <a:t> = 0; </a:t>
            </a:r>
            <a:r>
              <a:rPr lang="en-US" sz="1400" dirty="0" err="1"/>
              <a:t>i</a:t>
            </a:r>
            <a:r>
              <a:rPr lang="en-US" sz="1400" dirty="0"/>
              <a:t> &lt; 10; </a:t>
            </a:r>
            <a:r>
              <a:rPr lang="en-US" sz="1400" dirty="0" err="1"/>
              <a:t>i</a:t>
            </a:r>
            <a:r>
              <a:rPr lang="en-US" sz="1400" b="1" dirty="0">
                <a:solidFill>
                  <a:srgbClr val="0033CC"/>
                </a:solidFill>
              </a:rPr>
              <a:t>++</a:t>
            </a:r>
            <a:r>
              <a:rPr lang="en-US" sz="1400" dirty="0"/>
              <a:t>) { ... }</a:t>
            </a:r>
          </a:p>
        </p:txBody>
      </p:sp>
      <p:sp>
        <p:nvSpPr>
          <p:cNvPr id="37" name="Rounded Rectangular Callout 36"/>
          <p:cNvSpPr/>
          <p:nvPr/>
        </p:nvSpPr>
        <p:spPr>
          <a:xfrm>
            <a:off x="6438900" y="1552042"/>
            <a:ext cx="1981200" cy="530423"/>
          </a:xfrm>
          <a:prstGeom prst="wedgeRoundRectCallout">
            <a:avLst>
              <a:gd name="adj1" fmla="val 24097"/>
              <a:gd name="adj2" fmla="val 11167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jak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ý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je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rozd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íl?</a:t>
            </a: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co je lepší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96000" y="2861366"/>
            <a:ext cx="2667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</a:t>
            </a:r>
            <a:r>
              <a:rPr lang="en-US" sz="1400" dirty="0"/>
              <a:t>( </a:t>
            </a:r>
            <a:r>
              <a:rPr lang="en-US" sz="1400" dirty="0" err="1"/>
              <a:t>i</a:t>
            </a:r>
            <a:r>
              <a:rPr lang="en-US" sz="1400" dirty="0"/>
              <a:t> = 0; </a:t>
            </a:r>
            <a:r>
              <a:rPr lang="en-US" sz="1400" dirty="0" err="1"/>
              <a:t>i</a:t>
            </a:r>
            <a:r>
              <a:rPr lang="en-US" sz="1400" dirty="0"/>
              <a:t> &lt; 10; </a:t>
            </a:r>
            <a:r>
              <a:rPr lang="en-US" sz="1400" b="1" dirty="0">
                <a:solidFill>
                  <a:srgbClr val="0033CC"/>
                </a:solidFill>
              </a:rPr>
              <a:t>++</a:t>
            </a:r>
            <a:r>
              <a:rPr lang="en-US" sz="1400" dirty="0" err="1"/>
              <a:t>i</a:t>
            </a:r>
            <a:r>
              <a:rPr lang="en-US" sz="1400" dirty="0"/>
              <a:t>) { ... 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84472" y="3895130"/>
            <a:ext cx="942870" cy="107721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a = </a:t>
            </a:r>
            <a:r>
              <a:rPr lang="en-US" sz="1400" dirty="0" err="1">
                <a:solidFill>
                  <a:srgbClr val="00B050"/>
                </a:solidFill>
              </a:rPr>
              <a:t>i</a:t>
            </a:r>
            <a:r>
              <a:rPr lang="en-US" sz="1400" dirty="0">
                <a:solidFill>
                  <a:srgbClr val="00B050"/>
                </a:solidFill>
              </a:rPr>
              <a:t>++</a:t>
            </a:r>
          </a:p>
          <a:p>
            <a:endParaRPr lang="en-US" sz="800" dirty="0"/>
          </a:p>
          <a:p>
            <a:r>
              <a:rPr lang="en-US" sz="1400" b="1" dirty="0" err="1">
                <a:solidFill>
                  <a:srgbClr val="FF0000"/>
                </a:solidFill>
              </a:rPr>
              <a:t>tmp</a:t>
            </a:r>
            <a:r>
              <a:rPr lang="en-US" sz="1400" b="1" dirty="0">
                <a:solidFill>
                  <a:srgbClr val="FF0000"/>
                </a:solidFill>
              </a:rPr>
              <a:t> = </a:t>
            </a:r>
            <a:r>
              <a:rPr lang="en-US" sz="1400" b="1" dirty="0" err="1">
                <a:solidFill>
                  <a:srgbClr val="FF0000"/>
                </a:solidFill>
              </a:rPr>
              <a:t>i</a:t>
            </a:r>
            <a:endParaRPr lang="en-US" sz="1400" b="1" dirty="0">
              <a:solidFill>
                <a:srgbClr val="FF0000"/>
              </a:solidFill>
            </a:endParaRPr>
          </a:p>
          <a:p>
            <a:r>
              <a:rPr lang="en-US" sz="1400" dirty="0" err="1"/>
              <a:t>inc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endParaRPr lang="en-US" sz="1400" dirty="0"/>
          </a:p>
          <a:p>
            <a:r>
              <a:rPr lang="en-US" sz="1400" dirty="0"/>
              <a:t>a = </a:t>
            </a:r>
            <a:r>
              <a:rPr lang="en-US" sz="1400" dirty="0" err="1"/>
              <a:t>tmp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7543800" y="3895130"/>
            <a:ext cx="942870" cy="86177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a = ++</a:t>
            </a:r>
            <a:r>
              <a:rPr lang="en-US" sz="1400" dirty="0" err="1">
                <a:solidFill>
                  <a:srgbClr val="00B050"/>
                </a:solidFill>
              </a:rPr>
              <a:t>i</a:t>
            </a:r>
            <a:endParaRPr lang="en-US" sz="1400" dirty="0">
              <a:solidFill>
                <a:srgbClr val="00B050"/>
              </a:solidFill>
            </a:endParaRPr>
          </a:p>
          <a:p>
            <a:endParaRPr lang="en-US" sz="800" dirty="0"/>
          </a:p>
          <a:p>
            <a:r>
              <a:rPr lang="en-US" sz="1400" dirty="0" err="1"/>
              <a:t>inc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endParaRPr lang="en-US" sz="1400" dirty="0"/>
          </a:p>
          <a:p>
            <a:r>
              <a:rPr lang="en-US" sz="1400" dirty="0"/>
              <a:t>a = </a:t>
            </a:r>
            <a:r>
              <a:rPr lang="en-US" sz="1400" dirty="0" err="1"/>
              <a:t>i</a:t>
            </a:r>
            <a:endParaRPr lang="en-US" sz="1400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6719835" y="5506080"/>
            <a:ext cx="1647930" cy="384509"/>
          </a:xfrm>
          <a:prstGeom prst="wedgeRoundRectCallout">
            <a:avLst>
              <a:gd name="adj1" fmla="val 39341"/>
              <a:gd name="adj2" fmla="val -2019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preferujte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++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143000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>
                <a:solidFill>
                  <a:srgbClr val="FF0000"/>
                </a:solidFill>
              </a:rPr>
              <a:t>Trida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0033CC"/>
                </a:solidFill>
              </a:rPr>
              <a:t>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2895600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cs-CZ" sz="1400" dirty="0">
                <a:solidFill>
                  <a:srgbClr val="FF0000"/>
                </a:solidFill>
              </a:rPr>
              <a:t>Trida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B050"/>
                </a:solidFill>
              </a:rPr>
              <a:t>objekt</a:t>
            </a:r>
            <a:r>
              <a:rPr lang="en-US" sz="1400" dirty="0"/>
              <a:t>;</a:t>
            </a:r>
          </a:p>
          <a:p>
            <a:r>
              <a:rPr lang="en-US" sz="1400" dirty="0">
                <a:solidFill>
                  <a:srgbClr val="00B050"/>
                </a:solidFill>
              </a:rPr>
              <a:t>  objekt.</a:t>
            </a:r>
            <a:r>
              <a:rPr lang="en-US" sz="1400" dirty="0">
                <a:solidFill>
                  <a:srgbClr val="0033CC"/>
                </a:solidFill>
              </a:rPr>
              <a:t>fce</a:t>
            </a:r>
            <a:r>
              <a:rPr lang="en-US" sz="1400" dirty="0"/>
              <a:t>( 1);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</a:t>
            </a:r>
            <a:r>
              <a:rPr lang="cs-CZ" dirty="0"/>
              <a:t>čka a čtyřtečka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2362200"/>
            <a:ext cx="2667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Trida</a:t>
            </a:r>
            <a:r>
              <a:rPr lang="en-US" sz="1400" dirty="0">
                <a:solidFill>
                  <a:srgbClr val="FF0000"/>
                </a:solidFill>
              </a:rPr>
              <a:t>::</a:t>
            </a:r>
            <a:r>
              <a:rPr lang="en-US" sz="1400" dirty="0" err="1">
                <a:solidFill>
                  <a:srgbClr val="0033CC"/>
                </a:solidFill>
              </a:rPr>
              <a:t>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 { ... 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2667000" y="4114800"/>
            <a:ext cx="2667000" cy="381000"/>
          </a:xfrm>
          <a:prstGeom prst="wedgeRoundRectCallout">
            <a:avLst>
              <a:gd name="adj1" fmla="val -82586"/>
              <a:gd name="adj2" fmla="val -2704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C00000"/>
                </a:solidFill>
              </a:rPr>
              <a:t>Trida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err="1">
                <a:solidFill>
                  <a:srgbClr val="C00000"/>
                </a:solidFill>
              </a:rPr>
              <a:t>objekt</a:t>
            </a:r>
            <a:r>
              <a:rPr lang="en-US" sz="1400" dirty="0">
                <a:solidFill>
                  <a:srgbClr val="C00000"/>
                </a:solidFill>
              </a:rPr>
              <a:t> = new </a:t>
            </a:r>
            <a:r>
              <a:rPr lang="en-US" sz="1400" dirty="0" err="1">
                <a:solidFill>
                  <a:srgbClr val="C00000"/>
                </a:solidFill>
              </a:rPr>
              <a:t>Trida</a:t>
            </a:r>
            <a:r>
              <a:rPr lang="en-US" sz="1400" dirty="0">
                <a:solidFill>
                  <a:srgbClr val="C00000"/>
                </a:solidFill>
              </a:rPr>
              <a:t>();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81000" y="4876800"/>
            <a:ext cx="2438400" cy="762000"/>
          </a:xfrm>
          <a:prstGeom prst="wedgeRoundRectCallout">
            <a:avLst>
              <a:gd name="adj1" fmla="val -17607"/>
              <a:gd name="adj2" fmla="val -21800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.  operátor přístupu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 položce objektu</a:t>
            </a:r>
          </a:p>
          <a:p>
            <a:pPr algn="ctr"/>
            <a:r>
              <a:rPr lang="cs-CZ" sz="1400" dirty="0">
                <a:solidFill>
                  <a:srgbClr val="0033CC"/>
                </a:solidFill>
              </a:rPr>
              <a:t>nalevo vždy proměnná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581400" y="3733800"/>
            <a:ext cx="990600" cy="1066800"/>
            <a:chOff x="3352800" y="3962400"/>
            <a:chExt cx="990600" cy="106680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ounded Rectangular Callout 25"/>
          <p:cNvSpPr/>
          <p:nvPr/>
        </p:nvSpPr>
        <p:spPr>
          <a:xfrm>
            <a:off x="2438400" y="1600200"/>
            <a:ext cx="1981200" cy="609600"/>
          </a:xfrm>
          <a:prstGeom prst="wedgeRoundRectCallout">
            <a:avLst>
              <a:gd name="adj1" fmla="val -105783"/>
              <a:gd name="adj2" fmla="val 7761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::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kvalifikátor</a:t>
            </a:r>
          </a:p>
          <a:p>
            <a:pPr algn="ctr"/>
            <a:r>
              <a:rPr lang="cs-CZ" sz="1400" dirty="0">
                <a:solidFill>
                  <a:srgbClr val="0033CC"/>
                </a:solidFill>
              </a:rPr>
              <a:t>nalevo vždy typ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5626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Doch</a:t>
            </a:r>
            <a:r>
              <a:rPr lang="cs-CZ" dirty="0"/>
              <a:t>á</a:t>
            </a:r>
            <a:r>
              <a:rPr lang="en-US" dirty="0" err="1"/>
              <a:t>zka</a:t>
            </a:r>
            <a:endParaRPr lang="cs-CZ" dirty="0"/>
          </a:p>
          <a:p>
            <a:pPr lvl="1"/>
            <a:r>
              <a:rPr lang="cs-CZ" dirty="0"/>
              <a:t>aktivní účast, znalost předchozí látky</a:t>
            </a:r>
          </a:p>
          <a:p>
            <a:pPr lvl="1"/>
            <a:r>
              <a:rPr lang="cs-CZ" dirty="0"/>
              <a:t>3 nepřítomnosti OK, déledobější domluvit předem</a:t>
            </a:r>
          </a:p>
          <a:p>
            <a:r>
              <a:rPr lang="en-US" dirty="0"/>
              <a:t>2 </a:t>
            </a:r>
            <a:r>
              <a:rPr lang="cs-CZ" dirty="0"/>
              <a:t>DÚ</a:t>
            </a:r>
          </a:p>
          <a:p>
            <a:pPr lvl="1"/>
            <a:r>
              <a:rPr lang="cs-CZ" dirty="0"/>
              <a:t>uprostřed semestru jedna </a:t>
            </a:r>
            <a:r>
              <a:rPr lang="en-US" dirty="0"/>
              <a:t>men</a:t>
            </a:r>
            <a:r>
              <a:rPr lang="cs-CZ" dirty="0"/>
              <a:t>ší </a:t>
            </a:r>
            <a:r>
              <a:rPr lang="cs-CZ" dirty="0">
                <a:solidFill>
                  <a:srgbClr val="0000FF"/>
                </a:solidFill>
              </a:rPr>
              <a:t>(15b) </a:t>
            </a:r>
            <a:r>
              <a:rPr lang="cs-CZ" dirty="0"/>
              <a:t>a jedna větší </a:t>
            </a:r>
            <a:r>
              <a:rPr lang="cs-CZ" dirty="0">
                <a:solidFill>
                  <a:srgbClr val="0000FF"/>
                </a:solidFill>
              </a:rPr>
              <a:t>(25b) </a:t>
            </a:r>
            <a:r>
              <a:rPr lang="cs-CZ" dirty="0"/>
              <a:t>domácí úloha</a:t>
            </a:r>
          </a:p>
          <a:p>
            <a:pPr lvl="1"/>
            <a:r>
              <a:rPr lang="cs-CZ" dirty="0"/>
              <a:t>hodnocení se započítává do zkoušky</a:t>
            </a:r>
          </a:p>
          <a:p>
            <a:r>
              <a:rPr lang="cs-CZ" dirty="0"/>
              <a:t>Zápočtový program</a:t>
            </a:r>
          </a:p>
          <a:p>
            <a:pPr lvl="1"/>
            <a:r>
              <a:rPr lang="cs-CZ" dirty="0"/>
              <a:t>do </a:t>
            </a:r>
            <a:r>
              <a:rPr lang="en-US" dirty="0"/>
              <a:t>20</a:t>
            </a:r>
            <a:r>
              <a:rPr lang="cs-CZ" dirty="0"/>
              <a:t>.11. schválené zadání</a:t>
            </a:r>
          </a:p>
          <a:p>
            <a:pPr lvl="1"/>
            <a:r>
              <a:rPr lang="cs-CZ" dirty="0"/>
              <a:t>do </a:t>
            </a:r>
            <a:r>
              <a:rPr lang="en-US" dirty="0"/>
              <a:t>30</a:t>
            </a:r>
            <a:r>
              <a:rPr lang="cs-CZ" dirty="0"/>
              <a:t>.4. první pokus o odevzdání </a:t>
            </a:r>
            <a:r>
              <a:rPr lang="cs-CZ" b="1" dirty="0"/>
              <a:t>hotové </a:t>
            </a:r>
            <a:r>
              <a:rPr lang="cs-CZ" dirty="0"/>
              <a:t>verze</a:t>
            </a:r>
          </a:p>
          <a:p>
            <a:pPr lvl="1"/>
            <a:r>
              <a:rPr lang="cs-CZ" dirty="0"/>
              <a:t>do konce </a:t>
            </a:r>
            <a:r>
              <a:rPr lang="cs-CZ" b="1" dirty="0"/>
              <a:t>výuky</a:t>
            </a:r>
            <a:r>
              <a:rPr lang="cs-CZ" dirty="0"/>
              <a:t> v LS komplet hotovo vč. doc</a:t>
            </a:r>
          </a:p>
          <a:p>
            <a:r>
              <a:rPr lang="cs-CZ" dirty="0"/>
              <a:t>Zkouškový test</a:t>
            </a:r>
          </a:p>
          <a:p>
            <a:pPr lvl="1"/>
            <a:r>
              <a:rPr lang="cs-CZ" dirty="0"/>
              <a:t>během zimního zkouškového období v labu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(60b)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/>
              <a:t>3 termíny (poslední termín během LS)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Povinnosti</a:t>
            </a:r>
            <a:r>
              <a:rPr lang="cs-CZ" dirty="0"/>
              <a:t> k získání zápočtu</a:t>
            </a:r>
            <a:r>
              <a:rPr lang="en-US" dirty="0"/>
              <a:t> a </a:t>
            </a:r>
            <a:r>
              <a:rPr lang="en-US" dirty="0" err="1"/>
              <a:t>zkou</a:t>
            </a:r>
            <a:r>
              <a:rPr lang="cs-CZ" dirty="0"/>
              <a:t>šky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066800"/>
            <a:ext cx="32766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0033CC"/>
                </a:solidFill>
              </a:rPr>
              <a:t>  std::string</a:t>
            </a:r>
            <a:r>
              <a:rPr lang="cs-CZ" sz="1400" dirty="0">
                <a:solidFill>
                  <a:srgbClr val="0033CC"/>
                </a:solidFill>
              </a:rPr>
              <a:t> </a:t>
            </a:r>
            <a:r>
              <a:rPr lang="cs-CZ" sz="1400" dirty="0">
                <a:solidFill>
                  <a:srgbClr val="00B050"/>
                </a:solidFill>
              </a:rPr>
              <a:t>getResult</a:t>
            </a:r>
            <a:r>
              <a:rPr lang="en-US" sz="1400" dirty="0"/>
              <a:t> () { </a:t>
            </a:r>
            <a:r>
              <a:rPr lang="en-US" sz="1400" dirty="0">
                <a:solidFill>
                  <a:srgbClr val="00B050"/>
                </a:solidFill>
              </a:rPr>
              <a:t>return r;</a:t>
            </a:r>
            <a:r>
              <a:rPr lang="en-US" sz="1400" dirty="0"/>
              <a:t> }</a:t>
            </a:r>
          </a:p>
          <a:p>
            <a:r>
              <a:rPr lang="en-US" sz="1400" dirty="0"/>
              <a:t>  </a:t>
            </a:r>
            <a:r>
              <a:rPr lang="en-US" sz="1400" dirty="0">
                <a:solidFill>
                  <a:srgbClr val="0033CC"/>
                </a:solidFill>
              </a:rPr>
              <a:t>std::string 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jinaFce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{ </a:t>
            </a:r>
            <a:r>
              <a:rPr lang="en-US" sz="1400" dirty="0" err="1">
                <a:solidFill>
                  <a:srgbClr val="FF0000"/>
                </a:solidFill>
              </a:rPr>
              <a:t>int</a:t>
            </a:r>
            <a:r>
              <a:rPr lang="en-US" sz="1400" dirty="0">
                <a:solidFill>
                  <a:srgbClr val="FF0000"/>
                </a:solidFill>
              </a:rPr>
              <a:t>  y = -1;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for( 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 = 0; 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 &lt; 10; ++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  ....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}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1600" y="2057400"/>
            <a:ext cx="2286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trida.h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cs-CZ" sz="1400" dirty="0"/>
              <a:t>Trida ob</a:t>
            </a:r>
            <a:r>
              <a:rPr lang="en-US" sz="1400" dirty="0"/>
              <a:t>;</a:t>
            </a:r>
          </a:p>
          <a:p>
            <a:r>
              <a:rPr lang="en-US" sz="1400" dirty="0"/>
              <a:t>  string s;</a:t>
            </a:r>
          </a:p>
          <a:p>
            <a:r>
              <a:rPr lang="en-US" sz="1400" dirty="0"/>
              <a:t>  s = </a:t>
            </a:r>
            <a:r>
              <a:rPr lang="en-US" sz="1400" dirty="0" err="1"/>
              <a:t>ob.</a:t>
            </a:r>
            <a:r>
              <a:rPr lang="en-US" sz="1400" dirty="0" err="1">
                <a:solidFill>
                  <a:srgbClr val="00B050"/>
                </a:solidFill>
              </a:rPr>
              <a:t>getResult</a:t>
            </a:r>
            <a:r>
              <a:rPr lang="en-US" sz="1400" dirty="0"/>
              <a:t>();</a:t>
            </a:r>
          </a:p>
          <a:p>
            <a:r>
              <a:rPr lang="en-US" sz="1400" dirty="0"/>
              <a:t>  s = </a:t>
            </a:r>
            <a:r>
              <a:rPr lang="en-US" sz="1400" dirty="0" err="1"/>
              <a:t>ob.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z = </a:t>
            </a:r>
            <a:r>
              <a:rPr lang="en-US" sz="1400" dirty="0" err="1">
                <a:solidFill>
                  <a:srgbClr val="FF0000"/>
                </a:solidFill>
              </a:rPr>
              <a:t>jinaFce</a:t>
            </a:r>
            <a:r>
              <a:rPr lang="en-US" sz="1400" dirty="0"/>
              <a:t>( 2);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Inline a ne-inline </a:t>
            </a:r>
            <a:r>
              <a:rPr lang="en-US" dirty="0" err="1"/>
              <a:t>metody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581400"/>
            <a:ext cx="32766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trida.h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>
                <a:solidFill>
                  <a:srgbClr val="0033CC"/>
                </a:solidFill>
              </a:rPr>
              <a:t>string</a:t>
            </a:r>
            <a:r>
              <a:rPr lang="en-US" sz="1400" dirty="0"/>
              <a:t> </a:t>
            </a:r>
            <a:r>
              <a:rPr lang="en-US" sz="1400" dirty="0" err="1"/>
              <a:t>Trida</a:t>
            </a:r>
            <a:r>
              <a:rPr lang="en-US" sz="1400" dirty="0"/>
              <a:t>::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</a:t>
            </a:r>
            <a:r>
              <a:rPr lang="en-US" sz="1400" dirty="0" err="1">
                <a:solidFill>
                  <a:srgbClr val="7030A0"/>
                </a:solidFill>
              </a:rPr>
              <a:t>int</a:t>
            </a:r>
            <a:r>
              <a:rPr lang="en-US" sz="1400" dirty="0">
                <a:solidFill>
                  <a:srgbClr val="7030A0"/>
                </a:solidFill>
              </a:rPr>
              <a:t> y;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for( 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= 0; 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&lt; 10; ++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) {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    ....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}</a:t>
            </a:r>
          </a:p>
          <a:p>
            <a:r>
              <a:rPr lang="en-US" sz="1400" dirty="0"/>
              <a:t>}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762000" y="2209800"/>
            <a:ext cx="1600200" cy="762000"/>
            <a:chOff x="3352800" y="3962400"/>
            <a:chExt cx="990600" cy="106680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ounded Rectangular Callout 16"/>
          <p:cNvSpPr/>
          <p:nvPr/>
        </p:nvSpPr>
        <p:spPr>
          <a:xfrm>
            <a:off x="6553200" y="990600"/>
            <a:ext cx="2362200" cy="838200"/>
          </a:xfrm>
          <a:prstGeom prst="wedgeRoundRectCallout">
            <a:avLst>
              <a:gd name="adj1" fmla="val -173038"/>
              <a:gd name="adj2" fmla="val 264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 =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ob.r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2590800" y="1066800"/>
            <a:ext cx="1066800" cy="381000"/>
          </a:xfrm>
          <a:prstGeom prst="wedgeRoundRectCallout">
            <a:avLst>
              <a:gd name="adj1" fmla="val -47241"/>
              <a:gd name="adj2" fmla="val 693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trida.h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2590800" y="3581400"/>
            <a:ext cx="1066800" cy="381000"/>
          </a:xfrm>
          <a:prstGeom prst="wedgeRoundRectCallout">
            <a:avLst>
              <a:gd name="adj1" fmla="val -48540"/>
              <a:gd name="adj2" fmla="val 5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trida.cpp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ounded Rectangular Callout 23"/>
          <p:cNvSpPr/>
          <p:nvPr/>
        </p:nvSpPr>
        <p:spPr>
          <a:xfrm>
            <a:off x="3810000" y="4800600"/>
            <a:ext cx="2667000" cy="1066800"/>
          </a:xfrm>
          <a:prstGeom prst="wedgeRoundRectCallout">
            <a:avLst>
              <a:gd name="adj1" fmla="val -75404"/>
              <a:gd name="adj2" fmla="val -1057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push 1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 = call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ob.slozitaFce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6553200" y="990600"/>
            <a:ext cx="2362200" cy="838200"/>
          </a:xfrm>
          <a:prstGeom prst="wedgeRoundRectCallout">
            <a:avLst>
              <a:gd name="adj1" fmla="val -41511"/>
              <a:gd name="adj2" fmla="val 2021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inline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metoda</a:t>
            </a:r>
          </a:p>
          <a:p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rozvinut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 místo volání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s = </a:t>
            </a:r>
            <a:r>
              <a:rPr lang="en-US" sz="1400" dirty="0" err="1">
                <a:solidFill>
                  <a:srgbClr val="0033CC"/>
                </a:solidFill>
              </a:rPr>
              <a:t>ob.r</a:t>
            </a:r>
            <a:endParaRPr lang="cs-CZ" sz="1400" dirty="0">
              <a:solidFill>
                <a:srgbClr val="0033CC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3810000" y="4800600"/>
            <a:ext cx="2667000" cy="1085850"/>
          </a:xfrm>
          <a:prstGeom prst="wedgeRoundRectCallout">
            <a:avLst>
              <a:gd name="adj1" fmla="val -133"/>
              <a:gd name="adj2" fmla="val -16636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předání parametrů a volání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push 1</a:t>
            </a:r>
          </a:p>
          <a:p>
            <a:r>
              <a:rPr lang="en-US" sz="1400" dirty="0">
                <a:solidFill>
                  <a:srgbClr val="0033CC"/>
                </a:solidFill>
              </a:rPr>
              <a:t>s = call </a:t>
            </a:r>
            <a:r>
              <a:rPr lang="en-US" sz="1400" dirty="0" err="1">
                <a:solidFill>
                  <a:srgbClr val="0033CC"/>
                </a:solidFill>
              </a:rPr>
              <a:t>ob.slozitaFce</a:t>
            </a:r>
            <a:endParaRPr lang="cs-CZ" sz="1400" dirty="0">
              <a:solidFill>
                <a:srgbClr val="0033CC"/>
              </a:solidFill>
            </a:endParaRPr>
          </a:p>
          <a:p>
            <a:r>
              <a:rPr lang="cs-CZ" sz="1400" dirty="0">
                <a:solidFill>
                  <a:srgbClr val="0033CC"/>
                </a:solidFill>
              </a:rPr>
              <a:t>add esp, 8</a:t>
            </a:r>
          </a:p>
        </p:txBody>
      </p:sp>
      <p:sp>
        <p:nvSpPr>
          <p:cNvPr id="27" name="Rounded Rectangular Callout 26"/>
          <p:cNvSpPr/>
          <p:nvPr/>
        </p:nvSpPr>
        <p:spPr>
          <a:xfrm>
            <a:off x="6781800" y="4572000"/>
            <a:ext cx="2057400" cy="2133600"/>
          </a:xfrm>
          <a:prstGeom prst="wedgeRoundRectCallout">
            <a:avLst>
              <a:gd name="adj1" fmla="val -55605"/>
              <a:gd name="adj2" fmla="val -838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33CC"/>
                </a:solidFill>
              </a:rPr>
              <a:t>push 2</a:t>
            </a:r>
          </a:p>
          <a:p>
            <a:r>
              <a:rPr lang="en-US" sz="1400" dirty="0">
                <a:solidFill>
                  <a:srgbClr val="0033CC"/>
                </a:solidFill>
              </a:rPr>
              <a:t>y = -1</a:t>
            </a:r>
          </a:p>
          <a:p>
            <a:r>
              <a:rPr lang="en-US" sz="1400" dirty="0" err="1">
                <a:solidFill>
                  <a:srgbClr val="0033CC"/>
                </a:solidFill>
              </a:rPr>
              <a:t>i</a:t>
            </a:r>
            <a:r>
              <a:rPr lang="en-US" sz="1400" dirty="0">
                <a:solidFill>
                  <a:srgbClr val="0033CC"/>
                </a:solidFill>
              </a:rPr>
              <a:t> = 0</a:t>
            </a:r>
          </a:p>
          <a:p>
            <a:r>
              <a:rPr lang="en-US" sz="1400" dirty="0">
                <a:solidFill>
                  <a:srgbClr val="0033CC"/>
                </a:solidFill>
              </a:rPr>
              <a:t>loop: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if( </a:t>
            </a:r>
            <a:r>
              <a:rPr lang="en-US" sz="1400" dirty="0" err="1">
                <a:solidFill>
                  <a:srgbClr val="0033CC"/>
                </a:solidFill>
              </a:rPr>
              <a:t>i</a:t>
            </a:r>
            <a:r>
              <a:rPr lang="en-US" sz="1400" dirty="0">
                <a:solidFill>
                  <a:srgbClr val="0033CC"/>
                </a:solidFill>
              </a:rPr>
              <a:t> &gt;= 10) </a:t>
            </a:r>
            <a:r>
              <a:rPr lang="en-US" sz="1400" dirty="0" err="1">
                <a:solidFill>
                  <a:srgbClr val="0033CC"/>
                </a:solidFill>
              </a:rPr>
              <a:t>goto</a:t>
            </a:r>
            <a:r>
              <a:rPr lang="en-US" sz="1400" dirty="0">
                <a:solidFill>
                  <a:srgbClr val="0033CC"/>
                </a:solidFill>
              </a:rPr>
              <a:t> ...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...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++</a:t>
            </a:r>
            <a:r>
              <a:rPr lang="en-US" sz="1400" dirty="0" err="1">
                <a:solidFill>
                  <a:srgbClr val="0033CC"/>
                </a:solidFill>
              </a:rPr>
              <a:t>i</a:t>
            </a:r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 err="1">
                <a:solidFill>
                  <a:srgbClr val="0033CC"/>
                </a:solidFill>
              </a:rPr>
              <a:t>goto</a:t>
            </a:r>
            <a:r>
              <a:rPr lang="en-US" sz="1400" dirty="0">
                <a:solidFill>
                  <a:srgbClr val="0033CC"/>
                </a:solidFill>
              </a:rPr>
              <a:t> loop</a:t>
            </a:r>
            <a:endParaRPr lang="cs-CZ" sz="1400" dirty="0">
              <a:solidFill>
                <a:srgbClr val="0033CC"/>
              </a:solidFill>
            </a:endParaRPr>
          </a:p>
        </p:txBody>
      </p:sp>
      <p:grpSp>
        <p:nvGrpSpPr>
          <p:cNvPr id="28" name="Group 17"/>
          <p:cNvGrpSpPr/>
          <p:nvPr/>
        </p:nvGrpSpPr>
        <p:grpSpPr>
          <a:xfrm>
            <a:off x="6667500" y="4648200"/>
            <a:ext cx="2209800" cy="2057400"/>
            <a:chOff x="3352800" y="3962400"/>
            <a:chExt cx="990600" cy="1066800"/>
          </a:xfrm>
        </p:grpSpPr>
        <p:cxnSp>
          <p:nvCxnSpPr>
            <p:cNvPr id="29" name="Straight Connector 28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ounded Rectangular Callout 18"/>
          <p:cNvSpPr/>
          <p:nvPr/>
        </p:nvSpPr>
        <p:spPr>
          <a:xfrm>
            <a:off x="381000" y="5886450"/>
            <a:ext cx="2743200" cy="838200"/>
          </a:xfrm>
          <a:prstGeom prst="wedgeRoundRectCallout">
            <a:avLst>
              <a:gd name="adj1" fmla="val 23812"/>
              <a:gd name="adj2" fmla="val 4648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ale: </a:t>
            </a:r>
            <a:r>
              <a:rPr lang="cs-CZ" sz="1400" b="1" dirty="0">
                <a:solidFill>
                  <a:srgbClr val="FF0000"/>
                </a:solidFill>
              </a:rPr>
              <a:t>š</a:t>
            </a:r>
            <a:r>
              <a:rPr lang="en-US" sz="1400" b="1" dirty="0" err="1">
                <a:solidFill>
                  <a:srgbClr val="FF0000"/>
                </a:solidFill>
              </a:rPr>
              <a:t>ablony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nutná definice při kompilaci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⇒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vše v headeru</a:t>
            </a:r>
            <a:endParaRPr lang="cs-CZ" sz="14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Inicializace</a:t>
            </a:r>
            <a:r>
              <a:rPr lang="en-US" dirty="0"/>
              <a:t> a reference / </a:t>
            </a:r>
            <a:r>
              <a:rPr lang="en-US" dirty="0" err="1"/>
              <a:t>const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4178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</a:t>
            </a:r>
            <a:r>
              <a:rPr lang="en-US" sz="1400" b="1" dirty="0"/>
              <a:t>_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= 0</a:t>
            </a:r>
            <a:r>
              <a:rPr lang="en-US" sz="1400" dirty="0"/>
              <a:t>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{ </a:t>
            </a:r>
            <a:r>
              <a:rPr lang="en-US" sz="1400" b="1" dirty="0">
                <a:solidFill>
                  <a:srgbClr val="00B050"/>
                </a:solidFill>
              </a:rPr>
              <a:t>x_ = 0; </a:t>
            </a:r>
            <a:r>
              <a:rPr lang="en-US" sz="1400" dirty="0"/>
              <a:t>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2819400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</a:t>
            </a:r>
            <a:r>
              <a:rPr lang="en-US" sz="1400" b="1" dirty="0">
                <a:solidFill>
                  <a:srgbClr val="00B050"/>
                </a:solidFill>
              </a:rPr>
              <a:t>: x_( 0)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2895600" y="980897"/>
            <a:ext cx="1752600" cy="617976"/>
          </a:xfrm>
          <a:prstGeom prst="wedgeRoundRectCallout">
            <a:avLst>
              <a:gd name="adj1" fmla="val -85246"/>
              <a:gd name="adj2" fmla="val 3978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ód konstruktoru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přiřazení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 !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3442395"/>
            <a:ext cx="1752600" cy="762000"/>
          </a:xfrm>
          <a:prstGeom prst="wedgeRoundRectCallout">
            <a:avLst>
              <a:gd name="adj1" fmla="val -98662"/>
              <a:gd name="adj2" fmla="val -3845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seznam inicializátorů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inicializace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2895600" y="5438317"/>
            <a:ext cx="1752600" cy="609600"/>
          </a:xfrm>
          <a:prstGeom prst="wedgeRoundRectCallout">
            <a:avLst>
              <a:gd name="adj1" fmla="val -101271"/>
              <a:gd name="adj2" fmla="val -253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C++14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inicializace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86400" y="1066799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</a:t>
            </a:r>
            <a:r>
              <a:rPr lang="cs-CZ" sz="1400" dirty="0"/>
              <a:t> 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{ </a:t>
            </a:r>
            <a:r>
              <a:rPr lang="en-US" sz="1400" b="1" dirty="0">
                <a:solidFill>
                  <a:srgbClr val="00B050"/>
                </a:solidFill>
              </a:rPr>
              <a:t>x_ = 0; </a:t>
            </a:r>
            <a:r>
              <a:rPr lang="cs-CZ" sz="1400" b="1" dirty="0">
                <a:solidFill>
                  <a:srgbClr val="FF0000"/>
                </a:solidFill>
              </a:rPr>
              <a:t>y_ </a:t>
            </a:r>
            <a:r>
              <a:rPr lang="en-US" sz="1400" b="1" dirty="0">
                <a:solidFill>
                  <a:srgbClr val="FF0000"/>
                </a:solidFill>
              </a:rPr>
              <a:t>= y; </a:t>
            </a:r>
            <a:r>
              <a:rPr lang="en-US" sz="1400" dirty="0"/>
              <a:t>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cs-CZ" sz="1400" b="1" dirty="0">
                <a:solidFill>
                  <a:srgbClr val="FF0000"/>
                </a:solidFill>
              </a:rPr>
              <a:t>Y</a:t>
            </a:r>
            <a:r>
              <a:rPr lang="en-US" sz="1400" b="1" dirty="0">
                <a:solidFill>
                  <a:srgbClr val="FF0000"/>
                </a:solidFill>
              </a:rPr>
              <a:t>&amp;</a:t>
            </a:r>
            <a:r>
              <a:rPr lang="cs-CZ" sz="1400" b="1" dirty="0">
                <a:solidFill>
                  <a:srgbClr val="FF0000"/>
                </a:solidFill>
              </a:rPr>
              <a:t> y</a:t>
            </a:r>
            <a:r>
              <a:rPr lang="en-US" sz="1400" b="1" dirty="0">
                <a:solidFill>
                  <a:srgbClr val="FF000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2819400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 </a:t>
            </a:r>
            <a:r>
              <a:rPr lang="cs-CZ" sz="1400" dirty="0"/>
              <a:t>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</a:t>
            </a:r>
            <a:r>
              <a:rPr lang="en-US" sz="1400" b="1" dirty="0">
                <a:solidFill>
                  <a:srgbClr val="00B050"/>
                </a:solidFill>
              </a:rPr>
              <a:t>: x_( 0), y_( y)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B050"/>
                </a:solidFill>
              </a:rPr>
              <a:t>Y</a:t>
            </a:r>
            <a:r>
              <a:rPr lang="en-US" sz="1400" b="1" dirty="0">
                <a:solidFill>
                  <a:srgbClr val="00B050"/>
                </a:solidFill>
              </a:rPr>
              <a:t>&amp;</a:t>
            </a:r>
            <a:r>
              <a:rPr lang="cs-CZ" sz="1400" b="1" dirty="0">
                <a:solidFill>
                  <a:srgbClr val="00B050"/>
                </a:solidFill>
              </a:rPr>
              <a:t> y</a:t>
            </a:r>
            <a:r>
              <a:rPr lang="en-US" sz="1400" b="1" dirty="0">
                <a:solidFill>
                  <a:srgbClr val="00B05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86400" y="4572001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 </a:t>
            </a:r>
            <a:r>
              <a:rPr lang="cs-CZ" sz="1400" dirty="0"/>
              <a:t>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</a:t>
            </a:r>
            <a:r>
              <a:rPr lang="en-US" sz="1400" b="1" dirty="0">
                <a:solidFill>
                  <a:srgbClr val="00B050"/>
                </a:solidFill>
              </a:rPr>
              <a:t>: y_( y)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</a:t>
            </a:r>
            <a:r>
              <a:rPr lang="en-US" sz="1400" b="1" dirty="0"/>
              <a:t>_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= 0</a:t>
            </a:r>
            <a:r>
              <a:rPr lang="en-US" sz="1400" dirty="0"/>
              <a:t>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B050"/>
                </a:solidFill>
              </a:rPr>
              <a:t>Y</a:t>
            </a:r>
            <a:r>
              <a:rPr lang="en-US" sz="1400" b="1" dirty="0">
                <a:solidFill>
                  <a:srgbClr val="00B050"/>
                </a:solidFill>
              </a:rPr>
              <a:t>&amp;</a:t>
            </a:r>
            <a:r>
              <a:rPr lang="cs-CZ" sz="1400" b="1" dirty="0">
                <a:solidFill>
                  <a:srgbClr val="00B050"/>
                </a:solidFill>
              </a:rPr>
              <a:t> y</a:t>
            </a:r>
            <a:r>
              <a:rPr lang="en-US" sz="1400" b="1" dirty="0">
                <a:solidFill>
                  <a:srgbClr val="00B05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3124200" y="1778136"/>
            <a:ext cx="2094411" cy="617976"/>
          </a:xfrm>
          <a:prstGeom prst="wedgeRoundRectCallout">
            <a:avLst>
              <a:gd name="adj1" fmla="val 69724"/>
              <a:gd name="adj2" fmla="val -6590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kop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írování referencí</a:t>
            </a:r>
          </a:p>
          <a:p>
            <a:pPr algn="ctr"/>
            <a:r>
              <a:rPr lang="cs-CZ" sz="1400" b="1" i="1" dirty="0">
                <a:solidFill>
                  <a:srgbClr val="FF0000"/>
                </a:solidFill>
              </a:rPr>
              <a:t>nelze inicializovat </a:t>
            </a:r>
            <a:r>
              <a:rPr lang="en-US" sz="1400" b="1" i="1" dirty="0">
                <a:solidFill>
                  <a:srgbClr val="FF0000"/>
                </a:solidFill>
              </a:rPr>
              <a:t>!</a:t>
            </a:r>
            <a:endParaRPr lang="cs-CZ" sz="1400" b="1" i="1" dirty="0">
              <a:solidFill>
                <a:srgbClr val="FF0000"/>
              </a:solidFill>
            </a:endParaRPr>
          </a:p>
        </p:txBody>
      </p:sp>
      <p:grpSp>
        <p:nvGrpSpPr>
          <p:cNvPr id="17" name="Group 17"/>
          <p:cNvGrpSpPr/>
          <p:nvPr/>
        </p:nvGrpSpPr>
        <p:grpSpPr>
          <a:xfrm>
            <a:off x="7657011" y="1436534"/>
            <a:ext cx="533400" cy="430484"/>
            <a:chOff x="3352800" y="3962400"/>
            <a:chExt cx="990600" cy="1066800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ounded Rectangular Callout 19"/>
          <p:cNvSpPr/>
          <p:nvPr/>
        </p:nvSpPr>
        <p:spPr>
          <a:xfrm>
            <a:off x="3466011" y="2714968"/>
            <a:ext cx="1752600" cy="414912"/>
          </a:xfrm>
          <a:prstGeom prst="wedgeRoundRectCallout">
            <a:avLst>
              <a:gd name="adj1" fmla="val 73139"/>
              <a:gd name="adj2" fmla="val 11391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ace - OK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3466011" y="4503211"/>
            <a:ext cx="1752600" cy="622591"/>
          </a:xfrm>
          <a:prstGeom prst="wedgeRoundRectCallout">
            <a:avLst>
              <a:gd name="adj1" fmla="val 69040"/>
              <a:gd name="adj2" fmla="val 1233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inicializace na různých místech 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7148649" y="2090441"/>
            <a:ext cx="1752600" cy="414912"/>
          </a:xfrm>
          <a:prstGeom prst="wedgeRoundRectCallout">
            <a:avLst>
              <a:gd name="adj1" fmla="val 9412"/>
              <a:gd name="adj2" fmla="val 4937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tot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éž pro const</a:t>
            </a:r>
          </a:p>
        </p:txBody>
      </p:sp>
    </p:spTree>
    <p:extLst>
      <p:ext uri="{BB962C8B-B14F-4D97-AF65-F5344CB8AC3E}">
        <p14:creationId xmlns:p14="http://schemas.microsoft.com/office/powerpoint/2010/main" val="3776260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41751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err="1"/>
              <a:t>Sekven</a:t>
            </a:r>
            <a:r>
              <a:rPr lang="cs-CZ" sz="3200" dirty="0"/>
              <a:t>ční kontejnery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r>
              <a:rPr lang="cs-CZ" sz="2000" b="1" dirty="0"/>
              <a:t>vector</a:t>
            </a:r>
            <a:r>
              <a:rPr lang="cs-CZ" sz="2000" dirty="0"/>
              <a:t> - pole prvků s přidáváním zprava</a:t>
            </a:r>
            <a:endParaRPr lang="en-US" sz="2000" dirty="0"/>
          </a:p>
          <a:p>
            <a:pPr lvl="1"/>
            <a:r>
              <a:rPr lang="cs-CZ" sz="1600" dirty="0"/>
              <a:t>celočíselně indexováno, </a:t>
            </a:r>
            <a:r>
              <a:rPr lang="en-US" sz="1600" dirty="0"/>
              <a:t>v</a:t>
            </a:r>
            <a:r>
              <a:rPr lang="cs-CZ" sz="1600" dirty="0"/>
              <a:t>ždy od 0</a:t>
            </a:r>
          </a:p>
          <a:p>
            <a:pPr lvl="1"/>
            <a:r>
              <a:rPr lang="en-US" sz="1600" dirty="0"/>
              <a:t>v</a:t>
            </a:r>
            <a:r>
              <a:rPr lang="cs-CZ" sz="1600" dirty="0"/>
              <a:t>š</a:t>
            </a:r>
            <a:r>
              <a:rPr lang="en-US" sz="1600" dirty="0" err="1"/>
              <a:t>echny</a:t>
            </a:r>
            <a:r>
              <a:rPr lang="en-US" sz="1600" dirty="0"/>
              <a:t> </a:t>
            </a:r>
            <a:r>
              <a:rPr lang="en-US" sz="1600" dirty="0" err="1"/>
              <a:t>prvky</a:t>
            </a:r>
            <a:r>
              <a:rPr lang="en-US" sz="1600" dirty="0"/>
              <a:t> </a:t>
            </a:r>
            <a:r>
              <a:rPr lang="cs-CZ" sz="1600" dirty="0"/>
              <a:t>umístěny v paměti </a:t>
            </a:r>
            <a:r>
              <a:rPr lang="cs-CZ" sz="1600" b="1" dirty="0"/>
              <a:t>souvisle</a:t>
            </a:r>
            <a:r>
              <a:rPr lang="cs-CZ" sz="1600" dirty="0"/>
              <a:t> za sebou</a:t>
            </a:r>
            <a:endParaRPr lang="en-US" sz="1600" dirty="0"/>
          </a:p>
          <a:p>
            <a:pPr lvl="1"/>
            <a:r>
              <a:rPr lang="cs-CZ" sz="1600" dirty="0"/>
              <a:t>při přidání možná změna lokace, </a:t>
            </a:r>
            <a:r>
              <a:rPr lang="cs-CZ" sz="1600" b="1" dirty="0">
                <a:solidFill>
                  <a:srgbClr val="FF0000"/>
                </a:solidFill>
              </a:rPr>
              <a:t>neplatnost iterátorů</a:t>
            </a:r>
            <a:r>
              <a:rPr lang="en-US" sz="1600" b="1" dirty="0">
                <a:solidFill>
                  <a:srgbClr val="FF0000"/>
                </a:solidFill>
              </a:rPr>
              <a:t>!</a:t>
            </a:r>
          </a:p>
          <a:p>
            <a:pPr lvl="1"/>
            <a:r>
              <a:rPr lang="cs-CZ" sz="1600" dirty="0"/>
              <a:t>odvozené: queue, stack</a:t>
            </a:r>
          </a:p>
          <a:p>
            <a:pPr eaLnBrk="1" hangingPunct="1"/>
            <a:r>
              <a:rPr lang="cs-CZ" sz="2000" b="1" dirty="0"/>
              <a:t>deque</a:t>
            </a:r>
            <a:r>
              <a:rPr lang="cs-CZ" sz="2000" dirty="0"/>
              <a:t> </a:t>
            </a:r>
            <a:r>
              <a:rPr lang="en-US" sz="2000" dirty="0"/>
              <a:t>[</a:t>
            </a:r>
            <a:r>
              <a:rPr lang="en-US" sz="2000" dirty="0" err="1"/>
              <a:t>dek</a:t>
            </a:r>
            <a:r>
              <a:rPr lang="en-US" sz="2000" dirty="0"/>
              <a:t>] - </a:t>
            </a:r>
            <a:r>
              <a:rPr lang="cs-CZ" sz="2000" dirty="0"/>
              <a:t>fronta s přidáváním a odebíráním z obou stran</a:t>
            </a:r>
          </a:p>
          <a:p>
            <a:pPr lvl="1"/>
            <a:r>
              <a:rPr lang="en-US" sz="1600" dirty="0"/>
              <a:t>double-ended queue</a:t>
            </a:r>
          </a:p>
          <a:p>
            <a:pPr lvl="1"/>
            <a:r>
              <a:rPr lang="cs-CZ" sz="1600" dirty="0"/>
              <a:t>prvky nemusí být umístěny v paměti souvisle</a:t>
            </a:r>
          </a:p>
          <a:p>
            <a:pPr lvl="1"/>
            <a:r>
              <a:rPr lang="cs-CZ" sz="1600" dirty="0"/>
              <a:t>lze přidávat i doleva</a:t>
            </a:r>
          </a:p>
          <a:p>
            <a:r>
              <a:rPr lang="cs-CZ" sz="2000" b="1" dirty="0"/>
              <a:t>list</a:t>
            </a:r>
            <a:r>
              <a:rPr lang="cs-CZ" sz="2000" dirty="0"/>
              <a:t> - obousměrně vázaný seznam</a:t>
            </a:r>
          </a:p>
          <a:p>
            <a:pPr lvl="1"/>
            <a:r>
              <a:rPr lang="cs-CZ" sz="1600" dirty="0"/>
              <a:t>vždy zachovává umístění prvků</a:t>
            </a:r>
          </a:p>
          <a:p>
            <a:pPr lvl="1"/>
            <a:r>
              <a:rPr lang="cs-CZ" sz="1600" dirty="0"/>
              <a:t>nepodporuje přímou indexaci</a:t>
            </a:r>
          </a:p>
          <a:p>
            <a:r>
              <a:rPr lang="en-US" sz="2000" b="1" dirty="0"/>
              <a:t>forward_</a:t>
            </a:r>
            <a:r>
              <a:rPr lang="cs-CZ" sz="2000" b="1" dirty="0"/>
              <a:t>list</a:t>
            </a:r>
            <a:r>
              <a:rPr lang="cs-CZ" sz="2000" dirty="0"/>
              <a:t> - </a:t>
            </a:r>
            <a:r>
              <a:rPr lang="en-US" sz="2000" dirty="0" err="1"/>
              <a:t>jednosm</a:t>
            </a:r>
            <a:r>
              <a:rPr lang="cs-CZ" sz="2000" dirty="0"/>
              <a:t>ěrně vázaný seznam</a:t>
            </a:r>
          </a:p>
          <a:p>
            <a:pPr eaLnBrk="1" hangingPunct="1"/>
            <a:r>
              <a:rPr lang="cs-CZ" sz="2000" b="1" dirty="0"/>
              <a:t>basic_string</a:t>
            </a:r>
            <a:r>
              <a:rPr lang="cs-CZ" sz="2000" dirty="0"/>
              <a:t> - posloupnost ukončená terminátorem</a:t>
            </a:r>
            <a:endParaRPr lang="en-US" sz="2000" dirty="0"/>
          </a:p>
          <a:p>
            <a:pPr lvl="1"/>
            <a:r>
              <a:rPr lang="en-US" sz="1600" dirty="0"/>
              <a:t>string, </a:t>
            </a:r>
            <a:r>
              <a:rPr lang="en-US" sz="1600" dirty="0" err="1"/>
              <a:t>wstring</a:t>
            </a:r>
            <a:endParaRPr lang="en-US" sz="1600" dirty="0"/>
          </a:p>
          <a:p>
            <a:r>
              <a:rPr lang="en-US" sz="2000" b="1" dirty="0"/>
              <a:t>array</a:t>
            </a:r>
            <a:r>
              <a:rPr lang="en-US" sz="2000" dirty="0"/>
              <a:t> - pole </a:t>
            </a:r>
            <a:r>
              <a:rPr lang="en-US" sz="2000" dirty="0" err="1"/>
              <a:t>pevn</a:t>
            </a:r>
            <a:r>
              <a:rPr lang="cs-CZ" sz="2000" dirty="0"/>
              <a:t>é velikosti</a:t>
            </a:r>
          </a:p>
          <a:p>
            <a:endParaRPr lang="cs-CZ" sz="2000" dirty="0"/>
          </a:p>
          <a:p>
            <a:pPr eaLnBrk="1" hangingPunct="1"/>
            <a:endParaRPr lang="en-US" sz="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705600" y="2905125"/>
            <a:ext cx="2209800" cy="552450"/>
          </a:xfrm>
          <a:prstGeom prst="wedgeRoundRectCallout">
            <a:avLst>
              <a:gd name="adj1" fmla="val -49700"/>
              <a:gd name="adj2" fmla="val 273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dekj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ú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] ≈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deque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ue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odebrat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 z </a:t>
            </a:r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fronty</a:t>
            </a:r>
            <a:endParaRPr lang="cs-CZ" sz="1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1143000"/>
            <a:ext cx="22098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vector&lt;</a:t>
            </a:r>
            <a:r>
              <a:rPr lang="en-US" sz="1400" dirty="0" err="1"/>
              <a:t>int</a:t>
            </a:r>
            <a:r>
              <a:rPr lang="en-US" sz="1400" dirty="0"/>
              <a:t>&gt; vi;</a:t>
            </a:r>
          </a:p>
          <a:p>
            <a:r>
              <a:rPr lang="en-US" sz="1400" dirty="0"/>
              <a:t>list&lt;string&gt; </a:t>
            </a:r>
            <a:r>
              <a:rPr lang="en-US" sz="1400" dirty="0" err="1"/>
              <a:t>ls</a:t>
            </a:r>
            <a:r>
              <a:rPr lang="en-US" sz="1400" dirty="0"/>
              <a:t>;</a:t>
            </a:r>
          </a:p>
          <a:p>
            <a:r>
              <a:rPr lang="en-US" sz="1400" dirty="0"/>
              <a:t>array&lt;</a:t>
            </a:r>
            <a:r>
              <a:rPr lang="en-US" sz="1400" dirty="0" err="1"/>
              <a:t>MyClass</a:t>
            </a:r>
            <a:r>
              <a:rPr lang="en-US" sz="1400" dirty="0"/>
              <a:t>, 8&gt; am;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324378" y="4648200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343400" y="5638800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6705600" y="5555298"/>
            <a:ext cx="2209800" cy="838200"/>
          </a:xfrm>
          <a:prstGeom prst="wedgeRoundRectCallout">
            <a:avLst>
              <a:gd name="adj1" fmla="val 49830"/>
              <a:gd name="adj2" fmla="val -843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kontejnery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obsahuj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br>
              <a:rPr lang="en-US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vždy hodnoty</a:t>
            </a:r>
          </a:p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vložení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 =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kopie</a:t>
            </a:r>
            <a:endParaRPr lang="cs-CZ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inaryTree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066800"/>
            <a:ext cx="2519294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41751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/>
              <a:t>A</a:t>
            </a:r>
            <a:r>
              <a:rPr lang="cs-CZ" sz="3200" dirty="0"/>
              <a:t>sociativní kontejnery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r>
              <a:rPr lang="en-US" sz="2000" b="1" dirty="0"/>
              <a:t>set</a:t>
            </a:r>
            <a:r>
              <a:rPr lang="cs-CZ" sz="2000" b="1" dirty="0"/>
              <a:t>říděné</a:t>
            </a:r>
          </a:p>
          <a:p>
            <a:pPr lvl="1"/>
            <a:r>
              <a:rPr lang="cs-CZ" sz="1600" dirty="0"/>
              <a:t>setříděné podle operátoru </a:t>
            </a:r>
            <a:r>
              <a:rPr lang="en-US" sz="1600" b="1" dirty="0"/>
              <a:t>&lt;</a:t>
            </a:r>
          </a:p>
          <a:p>
            <a:pPr lvl="2"/>
            <a:r>
              <a:rPr lang="en-US" sz="1400" dirty="0"/>
              <a:t>pro </a:t>
            </a:r>
            <a:r>
              <a:rPr lang="en-US" sz="1400" dirty="0" err="1"/>
              <a:t>neprimitivn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typy</a:t>
            </a:r>
            <a:r>
              <a:rPr lang="en-US" sz="1400" dirty="0"/>
              <a:t> </a:t>
            </a:r>
            <a:r>
              <a:rPr lang="cs-CZ" sz="1400" dirty="0"/>
              <a:t>(třídy) nadefinovat operator</a:t>
            </a:r>
            <a:r>
              <a:rPr lang="en-US" sz="1400" dirty="0"/>
              <a:t>&lt;</a:t>
            </a:r>
          </a:p>
          <a:p>
            <a:pPr lvl="1"/>
            <a:r>
              <a:rPr lang="cs-CZ" sz="1600" b="1" dirty="0"/>
              <a:t>set</a:t>
            </a:r>
            <a:r>
              <a:rPr lang="cs-CZ" sz="1600" dirty="0"/>
              <a:t>&lt;T&gt; - množina</a:t>
            </a:r>
          </a:p>
          <a:p>
            <a:pPr lvl="1"/>
            <a:r>
              <a:rPr lang="cs-CZ" sz="1600" b="1" dirty="0"/>
              <a:t>multiset</a:t>
            </a:r>
            <a:r>
              <a:rPr lang="cs-CZ" sz="1600" dirty="0"/>
              <a:t>&lt;T&gt; - množina s opakováním</a:t>
            </a:r>
          </a:p>
          <a:p>
            <a:pPr lvl="1"/>
            <a:r>
              <a:rPr lang="cs-CZ" sz="1600" b="1" dirty="0"/>
              <a:t>map</a:t>
            </a:r>
            <a:r>
              <a:rPr lang="cs-CZ" sz="1600" dirty="0"/>
              <a:t>&lt;K,T&gt; - asociativní pole</a:t>
            </a:r>
            <a:r>
              <a:rPr lang="en-US" sz="1600" dirty="0"/>
              <a:t> -</a:t>
            </a:r>
            <a:r>
              <a:rPr lang="cs-CZ" sz="1600" dirty="0"/>
              <a:t> parciální zobrazení K -&gt; T</a:t>
            </a:r>
          </a:p>
          <a:p>
            <a:pPr lvl="1"/>
            <a:r>
              <a:rPr lang="cs-CZ" sz="1600" b="1" dirty="0"/>
              <a:t>multimap</a:t>
            </a:r>
            <a:r>
              <a:rPr lang="cs-CZ" sz="1600" dirty="0"/>
              <a:t>&lt;K,T&gt; - relace s rychlým vyhledáváním podle klíče K</a:t>
            </a:r>
            <a:endParaRPr lang="en-US" sz="1600" dirty="0"/>
          </a:p>
          <a:p>
            <a:pPr lvl="1"/>
            <a:r>
              <a:rPr lang="cs-CZ" sz="1600" dirty="0"/>
              <a:t>pair&lt;A,B&gt; - pomocná šablona </a:t>
            </a:r>
            <a:r>
              <a:rPr lang="en-US" sz="1600" dirty="0"/>
              <a:t>- </a:t>
            </a:r>
            <a:r>
              <a:rPr lang="cs-CZ" sz="1600" dirty="0"/>
              <a:t>uspořádané dvojice</a:t>
            </a:r>
            <a:endParaRPr lang="en-US" sz="1600" dirty="0"/>
          </a:p>
          <a:p>
            <a:pPr lvl="2"/>
            <a:r>
              <a:rPr lang="en-US" sz="1400" dirty="0"/>
              <a:t>polo</a:t>
            </a:r>
            <a:r>
              <a:rPr lang="cs-CZ" sz="1400" dirty="0"/>
              <a:t>žky first, second</a:t>
            </a:r>
          </a:p>
          <a:p>
            <a:pPr lvl="2"/>
            <a:r>
              <a:rPr lang="cs-CZ" sz="1400" dirty="0"/>
              <a:t>šablona funkce make</a:t>
            </a:r>
            <a:r>
              <a:rPr lang="en-US" sz="1400" dirty="0"/>
              <a:t>_pair( </a:t>
            </a:r>
            <a:r>
              <a:rPr lang="en-US" sz="1400" dirty="0" err="1"/>
              <a:t>f,s</a:t>
            </a:r>
            <a:r>
              <a:rPr lang="en-US" sz="1400" dirty="0"/>
              <a:t>)</a:t>
            </a:r>
          </a:p>
          <a:p>
            <a:pPr lvl="5"/>
            <a:endParaRPr lang="en-US" sz="1100" b="1" dirty="0"/>
          </a:p>
          <a:p>
            <a:r>
              <a:rPr lang="cs-CZ" sz="2000" b="1" dirty="0"/>
              <a:t>nesetříděné</a:t>
            </a:r>
          </a:p>
          <a:p>
            <a:pPr lvl="1"/>
            <a:r>
              <a:rPr lang="en-US" sz="1600" b="1" dirty="0" err="1"/>
              <a:t>unordered_set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s</a:t>
            </a:r>
            <a:r>
              <a:rPr lang="cs-CZ" sz="1600" b="1" dirty="0"/>
              <a:t>et</a:t>
            </a:r>
            <a:r>
              <a:rPr lang="en-US" sz="1600" b="1" dirty="0"/>
              <a:t>/m</a:t>
            </a:r>
            <a:r>
              <a:rPr lang="cs-CZ" sz="1600" b="1" dirty="0"/>
              <a:t>ap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m</a:t>
            </a:r>
            <a:r>
              <a:rPr lang="cs-CZ" sz="1600" b="1" dirty="0"/>
              <a:t>ap</a:t>
            </a:r>
            <a:r>
              <a:rPr lang="en-US" sz="1600" b="1" dirty="0"/>
              <a:t> </a:t>
            </a:r>
            <a:endParaRPr lang="cs-CZ" sz="1600" b="1" dirty="0"/>
          </a:p>
          <a:p>
            <a:pPr lvl="1"/>
            <a:r>
              <a:rPr lang="en-US" sz="1600" dirty="0"/>
              <a:t>hash table - ne</a:t>
            </a:r>
            <a:r>
              <a:rPr lang="cs-CZ" sz="1600" dirty="0"/>
              <a:t>setříděné, vyhledávání </a:t>
            </a:r>
            <a:r>
              <a:rPr lang="en-US" sz="1600" dirty="0" err="1"/>
              <a:t>pouze</a:t>
            </a:r>
            <a:r>
              <a:rPr lang="en-US" sz="1600" dirty="0"/>
              <a:t> </a:t>
            </a:r>
            <a:r>
              <a:rPr lang="cs-CZ" sz="1600" dirty="0"/>
              <a:t>na </a:t>
            </a:r>
            <a:r>
              <a:rPr lang="en-US" sz="1600" b="1" dirty="0"/>
              <a:t>==</a:t>
            </a:r>
          </a:p>
          <a:p>
            <a:pPr lvl="1"/>
            <a:r>
              <a:rPr lang="en-US" sz="1600" dirty="0"/>
              <a:t>pro </a:t>
            </a:r>
            <a:r>
              <a:rPr lang="en-US" sz="1600" dirty="0" err="1"/>
              <a:t>neprimitivn</a:t>
            </a:r>
            <a:r>
              <a:rPr lang="cs-CZ" sz="1600" dirty="0"/>
              <a:t>í</a:t>
            </a:r>
            <a:r>
              <a:rPr lang="en-US" sz="1600" dirty="0"/>
              <a:t> </a:t>
            </a:r>
            <a:r>
              <a:rPr lang="en-US" sz="1600" dirty="0" err="1"/>
              <a:t>typy</a:t>
            </a:r>
            <a:r>
              <a:rPr lang="en-US" sz="1600" dirty="0"/>
              <a:t> </a:t>
            </a:r>
            <a:r>
              <a:rPr lang="cs-CZ" sz="1600" dirty="0"/>
              <a:t>(třídy) nadefinovat</a:t>
            </a:r>
            <a:endParaRPr lang="en-US" sz="1600" dirty="0"/>
          </a:p>
          <a:p>
            <a:pPr lvl="2"/>
            <a:r>
              <a:rPr lang="en-US" sz="1400" dirty="0" err="1"/>
              <a:t>porovn</a:t>
            </a:r>
            <a:r>
              <a:rPr lang="cs-CZ" sz="1400" dirty="0"/>
              <a:t>ání: bool </a:t>
            </a:r>
            <a:r>
              <a:rPr lang="cs-CZ" sz="1400" b="1" dirty="0"/>
              <a:t>operator</a:t>
            </a:r>
            <a:r>
              <a:rPr lang="en-US" sz="1400" b="1" dirty="0"/>
              <a:t>==</a:t>
            </a:r>
            <a:r>
              <a:rPr lang="en-US" sz="1400" dirty="0"/>
              <a:t> ( </a:t>
            </a:r>
            <a:r>
              <a:rPr lang="en-US" sz="1400" dirty="0" err="1"/>
              <a:t>const</a:t>
            </a:r>
            <a:r>
              <a:rPr lang="en-US" sz="1400" dirty="0"/>
              <a:t> X&amp;)</a:t>
            </a:r>
          </a:p>
          <a:p>
            <a:pPr lvl="2"/>
            <a:r>
              <a:rPr lang="en-US" sz="1400" dirty="0" err="1"/>
              <a:t>hashovac</a:t>
            </a:r>
            <a:r>
              <a:rPr lang="cs-CZ" sz="1400" dirty="0"/>
              <a:t>í funkci</a:t>
            </a:r>
            <a:r>
              <a:rPr lang="en-US" sz="1400" dirty="0"/>
              <a:t>: </a:t>
            </a:r>
            <a:r>
              <a:rPr lang="cs-CZ" sz="1400" dirty="0"/>
              <a:t>size</a:t>
            </a:r>
            <a:r>
              <a:rPr lang="en-US" sz="1400" dirty="0"/>
              <a:t>_t </a:t>
            </a:r>
            <a:r>
              <a:rPr lang="en-US" sz="1400" b="1" dirty="0"/>
              <a:t>hash</a:t>
            </a:r>
            <a:r>
              <a:rPr lang="en-US" sz="1400" dirty="0"/>
              <a:t>&lt;X&gt;( </a:t>
            </a:r>
            <a:r>
              <a:rPr lang="cs-CZ" sz="1400" dirty="0"/>
              <a:t>const X &amp;</a:t>
            </a:r>
            <a:r>
              <a:rPr lang="en-US" sz="1400" dirty="0"/>
              <a:t>)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562600" y="4191000"/>
            <a:ext cx="914400" cy="381000"/>
          </a:xfrm>
          <a:prstGeom prst="wedgeRoundRectCallout">
            <a:avLst>
              <a:gd name="adj1" fmla="val -50160"/>
              <a:gd name="adj2" fmla="val 282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C++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11</a:t>
            </a:r>
            <a:endParaRPr lang="cs-CZ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http://people.cs.uchicago.edu/~amr/122/labs/images/HashTa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3962400"/>
            <a:ext cx="1814792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76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Struktura kontejnerů</a:t>
            </a:r>
          </a:p>
        </p:txBody>
      </p:sp>
      <p:pic>
        <p:nvPicPr>
          <p:cNvPr id="409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599" y="990600"/>
            <a:ext cx="6934200" cy="3010170"/>
          </a:xfrm>
          <a:solidFill>
            <a:srgbClr val="FFFFCC">
              <a:alpha val="50195"/>
            </a:srgbClr>
          </a:solidFill>
        </p:spPr>
      </p:pic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19425" y="569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599" y="4525168"/>
            <a:ext cx="6149961" cy="1541463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7229475" y="5295899"/>
            <a:ext cx="1524000" cy="533400"/>
          </a:xfrm>
          <a:prstGeom prst="wedgeRoundRectCallout">
            <a:avLst>
              <a:gd name="adj1" fmla="val -74049"/>
              <a:gd name="adj2" fmla="val 246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polo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otevřený interval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err="1"/>
              <a:t>Iter</a:t>
            </a:r>
            <a:r>
              <a:rPr lang="cs-CZ" sz="2800" dirty="0"/>
              <a:t>átory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b="1" dirty="0"/>
              <a:t>Iterátor</a:t>
            </a:r>
          </a:p>
          <a:p>
            <a:pPr lvl="1">
              <a:lnSpc>
                <a:spcPct val="90000"/>
              </a:lnSpc>
            </a:pPr>
            <a:r>
              <a:rPr lang="pl-PL" sz="1600" dirty="0"/>
              <a:t>objekt reprezentující odkazy na prvky kontejneru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přístup k prvkům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procházení kontejneru</a:t>
            </a:r>
          </a:p>
          <a:p>
            <a:pPr>
              <a:lnSpc>
                <a:spcPct val="90000"/>
              </a:lnSpc>
            </a:pPr>
            <a:endParaRPr lang="cs-CZ" sz="2000" i="1" dirty="0"/>
          </a:p>
          <a:p>
            <a:pPr>
              <a:lnSpc>
                <a:spcPct val="90000"/>
              </a:lnSpc>
            </a:pPr>
            <a:r>
              <a:rPr lang="cs-CZ" sz="2000" dirty="0"/>
              <a:t>Deklarace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&lt;T&gt;::iterator	</a:t>
            </a:r>
            <a:r>
              <a:rPr lang="en-US" sz="1600" dirty="0" err="1"/>
              <a:t>iter</a:t>
            </a:r>
            <a:r>
              <a:rPr lang="cs-CZ" sz="1600" dirty="0"/>
              <a:t>átor příslušného kontejneru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</a:t>
            </a:r>
            <a:r>
              <a:rPr lang="cs-CZ" sz="1600" dirty="0"/>
              <a:t>const</a:t>
            </a:r>
            <a:r>
              <a:rPr lang="en-US" sz="1600" dirty="0"/>
              <a:t>_iterator	</a:t>
            </a:r>
            <a:r>
              <a:rPr lang="en-US" sz="1600" dirty="0" err="1"/>
              <a:t>konstantn</a:t>
            </a:r>
            <a:r>
              <a:rPr lang="cs-CZ" sz="1600" dirty="0"/>
              <a:t>í </a:t>
            </a:r>
            <a:r>
              <a:rPr lang="en-US" sz="1600" dirty="0" err="1"/>
              <a:t>iter</a:t>
            </a:r>
            <a:r>
              <a:rPr lang="cs-CZ" sz="1600" dirty="0"/>
              <a:t>átor - </a:t>
            </a:r>
            <a:r>
              <a:rPr lang="cs-CZ" sz="1600" b="1" dirty="0"/>
              <a:t>používejte</a:t>
            </a:r>
            <a:r>
              <a:rPr lang="en-US" sz="1600" b="1" dirty="0"/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Vytvoření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k.</a:t>
            </a:r>
            <a:r>
              <a:rPr lang="en-US" sz="1600" dirty="0"/>
              <a:t>begin(), </a:t>
            </a:r>
            <a:r>
              <a:rPr lang="cs-CZ" sz="1600" dirty="0"/>
              <a:t>k.</a:t>
            </a:r>
            <a:r>
              <a:rPr lang="en-US" sz="1600" dirty="0"/>
              <a:t>end()	</a:t>
            </a:r>
            <a:r>
              <a:rPr lang="cs-CZ" sz="1600" dirty="0"/>
              <a:t>	iterátor na začátek </a:t>
            </a:r>
            <a:r>
              <a:rPr lang="en-US" sz="1600" dirty="0"/>
              <a:t>/</a:t>
            </a:r>
            <a:r>
              <a:rPr lang="cs-CZ" sz="1600" dirty="0"/>
              <a:t> </a:t>
            </a:r>
            <a:r>
              <a:rPr lang="cs-CZ" sz="1600" b="1" dirty="0"/>
              <a:t>za</a:t>
            </a:r>
            <a:r>
              <a:rPr lang="en-US" sz="1600" dirty="0"/>
              <a:t>(!) </a:t>
            </a:r>
            <a:r>
              <a:rPr lang="en-US" sz="1600" dirty="0" err="1"/>
              <a:t>konec</a:t>
            </a:r>
            <a:r>
              <a:rPr lang="en-US" sz="1600" dirty="0"/>
              <a:t> </a:t>
            </a:r>
            <a:r>
              <a:rPr lang="en-US" sz="1600" dirty="0" err="1"/>
              <a:t>kontejneru</a:t>
            </a:r>
            <a:endParaRPr lang="en-US" sz="1200" dirty="0"/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Operátory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*</a:t>
            </a:r>
            <a:r>
              <a:rPr lang="cs-CZ" sz="1600" i="1" dirty="0"/>
              <a:t>it</a:t>
            </a:r>
            <a:r>
              <a:rPr lang="cs-CZ" sz="1600" dirty="0"/>
              <a:t>, </a:t>
            </a:r>
            <a:r>
              <a:rPr lang="en-US" sz="1600" dirty="0"/>
              <a:t> </a:t>
            </a:r>
            <a:r>
              <a:rPr lang="cs-CZ" sz="1600" i="1" dirty="0"/>
              <a:t>it</a:t>
            </a:r>
            <a:r>
              <a:rPr lang="en-US" sz="1600" dirty="0"/>
              <a:t>-&gt;</a:t>
            </a:r>
            <a:r>
              <a:rPr lang="cs-CZ" sz="1600" dirty="0"/>
              <a:t>x		</a:t>
            </a:r>
            <a:r>
              <a:rPr lang="en-US" sz="1600" dirty="0"/>
              <a:t>	p</a:t>
            </a:r>
            <a:r>
              <a:rPr lang="cs-CZ" sz="1600" dirty="0"/>
              <a:t>řístup k prvku</a:t>
            </a:r>
            <a:r>
              <a:rPr lang="en-US" sz="1600" dirty="0"/>
              <a:t>/polo</a:t>
            </a:r>
            <a:r>
              <a:rPr lang="cs-CZ" sz="1600" dirty="0"/>
              <a:t>žce přes iterátor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++</a:t>
            </a:r>
            <a:r>
              <a:rPr lang="cs-CZ" sz="1600" i="1" dirty="0"/>
              <a:t>it</a:t>
            </a:r>
            <a:r>
              <a:rPr lang="cs-CZ" sz="1600" dirty="0"/>
              <a:t> 			posun na následující prvek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+</a:t>
            </a:r>
            <a:r>
              <a:rPr lang="en-US" sz="1600" dirty="0"/>
              <a:t>(</a:t>
            </a:r>
            <a:r>
              <a:rPr lang="en-US" sz="1600" i="1" dirty="0" err="1"/>
              <a:t>int</a:t>
            </a:r>
            <a:r>
              <a:rPr lang="en-US" sz="1600" dirty="0"/>
              <a:t>) </a:t>
            </a:r>
            <a:r>
              <a:rPr lang="cs-CZ" sz="1600" dirty="0"/>
              <a:t>  </a:t>
            </a:r>
            <a:r>
              <a:rPr lang="en-US" sz="1600" dirty="0"/>
              <a:t>-(</a:t>
            </a:r>
            <a:r>
              <a:rPr lang="en-US" sz="1600" i="1" dirty="0" err="1"/>
              <a:t>int</a:t>
            </a:r>
            <a:r>
              <a:rPr lang="en-US" sz="1600" dirty="0"/>
              <a:t>)</a:t>
            </a:r>
            <a:r>
              <a:rPr lang="cs-CZ" sz="1600" dirty="0"/>
              <a:t>	</a:t>
            </a:r>
            <a:r>
              <a:rPr lang="en-US" sz="1600" dirty="0"/>
              <a:t>	</a:t>
            </a:r>
            <a:r>
              <a:rPr lang="en-US" sz="1600" dirty="0" err="1"/>
              <a:t>posun</a:t>
            </a:r>
            <a:r>
              <a:rPr lang="en-US" sz="1600" dirty="0"/>
              <a:t> </a:t>
            </a:r>
            <a:r>
              <a:rPr lang="en-US" sz="1600" dirty="0" err="1"/>
              <a:t>iter</a:t>
            </a:r>
            <a:r>
              <a:rPr lang="cs-CZ" sz="1600" dirty="0"/>
              <a:t>á</a:t>
            </a:r>
            <a:r>
              <a:rPr lang="en-US" sz="1600" dirty="0" err="1"/>
              <a:t>toru</a:t>
            </a:r>
            <a:endParaRPr lang="cs-CZ" sz="1600" dirty="0"/>
          </a:p>
          <a:p>
            <a:pPr eaLnBrk="1" hangingPunct="1">
              <a:lnSpc>
                <a:spcPct val="90000"/>
              </a:lnSpc>
            </a:pPr>
            <a:endParaRPr lang="en-US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5389945"/>
            <a:ext cx="4191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 { 10, 11, 20 };</a:t>
            </a:r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cs-CZ" sz="1400" b="1" dirty="0"/>
              <a:t>*i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838200" y="5415417"/>
            <a:ext cx="2114550" cy="913599"/>
          </a:xfrm>
          <a:prstGeom prst="wedgeRoundRectCallout">
            <a:avLst>
              <a:gd name="adj1" fmla="val -48824"/>
              <a:gd name="adj2" fmla="val -1180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vector::iterator</a:t>
            </a:r>
          </a:p>
          <a:p>
            <a:pPr algn="ctr"/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≠</a:t>
            </a: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vector::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const_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iterator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1905000"/>
            <a:ext cx="2209800" cy="457200"/>
          </a:xfrm>
          <a:prstGeom prst="wedgeRoundRectCallout">
            <a:avLst>
              <a:gd name="adj1" fmla="val -120411"/>
              <a:gd name="adj2" fmla="val 957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iter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átor vždy typovaný</a:t>
            </a:r>
          </a:p>
        </p:txBody>
      </p:sp>
    </p:spTree>
    <p:extLst>
      <p:ext uri="{BB962C8B-B14F-4D97-AF65-F5344CB8AC3E}">
        <p14:creationId xmlns:p14="http://schemas.microsoft.com/office/powerpoint/2010/main" val="973243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Z</a:t>
            </a:r>
            <a:r>
              <a:rPr lang="cs-CZ" sz="2800" dirty="0"/>
              <a:t>ákladní metody</a:t>
            </a:r>
            <a:r>
              <a:rPr lang="en-US" sz="2800" dirty="0"/>
              <a:t> </a:t>
            </a:r>
            <a:r>
              <a:rPr lang="en-US" sz="2800" dirty="0" err="1"/>
              <a:t>kontejner</a:t>
            </a:r>
            <a:r>
              <a:rPr lang="cs-CZ" sz="2800" dirty="0"/>
              <a:t>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1800" dirty="0"/>
              <a:t>jednotné rozhraní nezávislé na typu kontejneru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dirty="0">
                <a:solidFill>
                  <a:srgbClr val="FF0000"/>
                </a:solidFill>
              </a:rPr>
              <a:t>ALE:</a:t>
            </a:r>
            <a:r>
              <a:rPr lang="cs-CZ" sz="1800" dirty="0"/>
              <a:t> ne všechny kontejnery podporují vše</a:t>
            </a:r>
            <a:r>
              <a:rPr lang="en-US" sz="1800" dirty="0"/>
              <a:t>!</a:t>
            </a:r>
            <a:endParaRPr lang="cs-CZ" sz="1800" dirty="0"/>
          </a:p>
          <a:p>
            <a:pPr eaLnBrk="1" hangingPunct="1">
              <a:lnSpc>
                <a:spcPct val="90000"/>
              </a:lnSpc>
            </a:pPr>
            <a:endParaRPr lang="cs-CZ" sz="1000" dirty="0"/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push_back</a:t>
            </a:r>
            <a:r>
              <a:rPr lang="en-US" sz="1800" dirty="0"/>
              <a:t>(T)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</a:rPr>
              <a:t>push_front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(T)</a:t>
            </a:r>
            <a:r>
              <a:rPr lang="cs-CZ" sz="1800" dirty="0"/>
              <a:t>	</a:t>
            </a:r>
            <a:r>
              <a:rPr lang="en-US" sz="1800" dirty="0"/>
              <a:t>p</a:t>
            </a:r>
            <a:r>
              <a:rPr lang="cs-CZ" sz="1800" dirty="0"/>
              <a:t>řidání prvku na konec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čátek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p</a:t>
            </a:r>
            <a:r>
              <a:rPr lang="cs-CZ" sz="1800" dirty="0"/>
              <a:t>op</a:t>
            </a:r>
            <a:r>
              <a:rPr lang="en-US" sz="1800" dirty="0"/>
              <a:t>_front(), p</a:t>
            </a:r>
            <a:r>
              <a:rPr lang="cs-CZ" sz="1800" dirty="0"/>
              <a:t>op</a:t>
            </a:r>
            <a:r>
              <a:rPr lang="en-US" sz="1800" dirty="0"/>
              <a:t>_back()</a:t>
            </a:r>
            <a:r>
              <a:rPr lang="cs-CZ" sz="1800" dirty="0"/>
              <a:t>	odebrání ze začátku / konce</a:t>
            </a:r>
          </a:p>
          <a:p>
            <a:pPr lvl="1">
              <a:lnSpc>
                <a:spcPct val="90000"/>
              </a:lnSpc>
            </a:pPr>
            <a:r>
              <a:rPr lang="cs-CZ" sz="1400" dirty="0"/>
              <a:t>nevrací hodnotu, jen odebírá</a:t>
            </a:r>
            <a:r>
              <a:rPr lang="en-US" sz="1400" dirty="0"/>
              <a:t>!</a:t>
            </a:r>
            <a:endParaRPr lang="cs-CZ" sz="1400" dirty="0"/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front</a:t>
            </a:r>
            <a:r>
              <a:rPr lang="en-US" sz="1800" dirty="0"/>
              <a:t>(), back()		</a:t>
            </a:r>
            <a:r>
              <a:rPr lang="en-US" sz="1800" dirty="0" err="1"/>
              <a:t>prv</a:t>
            </a:r>
            <a:r>
              <a:rPr lang="cs-CZ" sz="1800" dirty="0"/>
              <a:t>e</a:t>
            </a:r>
            <a:r>
              <a:rPr lang="en-US" sz="1800" dirty="0"/>
              <a:t>k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cs-CZ" sz="1800" dirty="0"/>
              <a:t>čá</a:t>
            </a:r>
            <a:r>
              <a:rPr lang="en-US" sz="1800" dirty="0" err="1"/>
              <a:t>tku</a:t>
            </a:r>
            <a:r>
              <a:rPr lang="cs-CZ" sz="1800" dirty="0"/>
              <a:t> / konci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operator</a:t>
            </a:r>
            <a:r>
              <a:rPr lang="en-US" sz="1800" dirty="0"/>
              <a:t>[], at()		</a:t>
            </a:r>
            <a:r>
              <a:rPr lang="cs-CZ" sz="1800" dirty="0"/>
              <a:t>přímý přístup k prvku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400" dirty="0" err="1"/>
              <a:t>bez</a:t>
            </a:r>
            <a:r>
              <a:rPr lang="en-US" sz="1400" dirty="0"/>
              <a:t> </a:t>
            </a:r>
            <a:r>
              <a:rPr lang="en-US" sz="1400" dirty="0" err="1"/>
              <a:t>kontroly</a:t>
            </a:r>
            <a:r>
              <a:rPr lang="en-US" sz="1400" dirty="0"/>
              <a:t>, s </a:t>
            </a:r>
            <a:r>
              <a:rPr lang="en-US" sz="1400" dirty="0" err="1"/>
              <a:t>kontrolou</a:t>
            </a:r>
            <a:r>
              <a:rPr lang="en-US" sz="1400" dirty="0"/>
              <a:t> </a:t>
            </a:r>
            <a:r>
              <a:rPr lang="cs-CZ" sz="1400" dirty="0"/>
              <a:t>(výjimka)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 (T), (</a:t>
            </a:r>
            <a:r>
              <a:rPr lang="cs-CZ" sz="1800" dirty="0"/>
              <a:t>it, </a:t>
            </a:r>
            <a:r>
              <a:rPr lang="en-US" sz="1800" dirty="0"/>
              <a:t>T)</a:t>
            </a:r>
            <a:r>
              <a:rPr lang="cs-CZ" sz="1800" dirty="0"/>
              <a:t>	 </a:t>
            </a:r>
            <a:r>
              <a:rPr lang="en-US" sz="1800" dirty="0"/>
              <a:t>	</a:t>
            </a:r>
            <a:r>
              <a:rPr lang="cs-CZ" sz="1800" dirty="0"/>
              <a:t>vložení prvku</a:t>
            </a:r>
            <a:r>
              <a:rPr lang="en-US" sz="1800" dirty="0"/>
              <a:t>,</a:t>
            </a:r>
            <a:r>
              <a:rPr lang="cs-CZ" sz="1800" dirty="0"/>
              <a:t> před prvek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 (it,</a:t>
            </a:r>
            <a:r>
              <a:rPr lang="cs-CZ" sz="1800" dirty="0"/>
              <a:t> </a:t>
            </a:r>
            <a:r>
              <a:rPr lang="en-US" sz="1800" dirty="0"/>
              <a:t>it b,</a:t>
            </a:r>
            <a:r>
              <a:rPr lang="cs-CZ" sz="1800" dirty="0"/>
              <a:t> </a:t>
            </a:r>
            <a:r>
              <a:rPr lang="en-US" sz="1800" dirty="0"/>
              <a:t>it e)	</a:t>
            </a:r>
            <a:r>
              <a:rPr lang="cs-CZ" sz="1800" dirty="0"/>
              <a:t>	vložení intervalu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(</a:t>
            </a:r>
            <a:r>
              <a:rPr lang="en-US" sz="1800" dirty="0" err="1"/>
              <a:t>make_pair</a:t>
            </a:r>
            <a:r>
              <a:rPr lang="en-US" sz="1800" dirty="0"/>
              <a:t>(K,T)) 	</a:t>
            </a:r>
            <a:r>
              <a:rPr lang="cs-CZ" sz="1800" dirty="0"/>
              <a:t>vložení </a:t>
            </a:r>
            <a:r>
              <a:rPr lang="en-US" sz="1800" dirty="0"/>
              <a:t>do </a:t>
            </a:r>
            <a:r>
              <a:rPr lang="en-US" sz="1800" dirty="0" err="1"/>
              <a:t>mapy</a:t>
            </a:r>
            <a:r>
              <a:rPr lang="cs-CZ" sz="1800" dirty="0"/>
              <a:t> - klíč, hodnota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erase</a:t>
            </a:r>
            <a:r>
              <a:rPr lang="en-US" sz="1800" dirty="0"/>
              <a:t>(it), erase(it b, it e)	</a:t>
            </a:r>
            <a:r>
              <a:rPr lang="en-US" sz="1800" dirty="0" err="1"/>
              <a:t>smaz</a:t>
            </a:r>
            <a:r>
              <a:rPr lang="cs-CZ" sz="1800" dirty="0"/>
              <a:t>ání prvku, intervalu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find(T)			</a:t>
            </a:r>
            <a:r>
              <a:rPr lang="cs-CZ" sz="1800" dirty="0"/>
              <a:t>vy</a:t>
            </a:r>
            <a:r>
              <a:rPr lang="en-US" sz="1800" dirty="0" err="1"/>
              <a:t>hled</a:t>
            </a:r>
            <a:r>
              <a:rPr lang="cs-CZ" sz="1800" dirty="0"/>
              <a:t>ání prvku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size(), empty()</a:t>
            </a:r>
            <a:r>
              <a:rPr lang="cs-CZ" sz="1800" dirty="0"/>
              <a:t>	 </a:t>
            </a:r>
            <a:r>
              <a:rPr lang="en-US" sz="1800" dirty="0"/>
              <a:t>	</a:t>
            </a:r>
            <a:r>
              <a:rPr lang="en-US" sz="1800" dirty="0" err="1"/>
              <a:t>velikost</a:t>
            </a:r>
            <a:r>
              <a:rPr lang="en-US" sz="1800" dirty="0"/>
              <a:t> /</a:t>
            </a:r>
            <a:r>
              <a:rPr lang="cs-CZ" sz="1800" dirty="0"/>
              <a:t> neprázdost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clear</a:t>
            </a:r>
            <a:r>
              <a:rPr lang="en-US" sz="1800" dirty="0"/>
              <a:t>()</a:t>
            </a:r>
            <a:r>
              <a:rPr lang="cs-CZ" sz="1800" dirty="0"/>
              <a:t>		</a:t>
            </a:r>
            <a:r>
              <a:rPr lang="en-US" sz="1800" dirty="0"/>
              <a:t>	</a:t>
            </a:r>
            <a:r>
              <a:rPr lang="cs-CZ" sz="1800" dirty="0"/>
              <a:t>smazání kontejneru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upper_bound</a:t>
            </a:r>
            <a:r>
              <a:rPr lang="en-US" sz="1800" dirty="0"/>
              <a:t>, </a:t>
            </a:r>
            <a:r>
              <a:rPr lang="en-US" sz="1800" dirty="0" err="1"/>
              <a:t>lower_bound</a:t>
            </a:r>
            <a:r>
              <a:rPr lang="cs-CZ" sz="1800" dirty="0"/>
              <a:t>	hledání v multi</a:t>
            </a:r>
            <a:r>
              <a:rPr lang="en-US" sz="1800" dirty="0" err="1"/>
              <a:t>setu</a:t>
            </a:r>
            <a:r>
              <a:rPr lang="en-US" sz="1800" dirty="0"/>
              <a:t>/</a:t>
            </a:r>
            <a:r>
              <a:rPr lang="cs-CZ" sz="1800" dirty="0"/>
              <a:t>mapě</a:t>
            </a:r>
          </a:p>
          <a:p>
            <a:pPr lvl="1">
              <a:lnSpc>
                <a:spcPct val="90000"/>
              </a:lnSpc>
            </a:pPr>
            <a:r>
              <a:rPr lang="cs-CZ" sz="1400" i="1" dirty="0"/>
              <a:t>... and many many others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/>
              <a:t>rá</a:t>
            </a:r>
            <a:r>
              <a:rPr lang="en-US" sz="2800" dirty="0" err="1"/>
              <a:t>ce</a:t>
            </a:r>
            <a:r>
              <a:rPr lang="en-US" sz="2800" dirty="0"/>
              <a:t> s </a:t>
            </a:r>
            <a:r>
              <a:rPr lang="en-US" sz="2800" dirty="0" err="1"/>
              <a:t>kontejnery</a:t>
            </a:r>
            <a:endParaRPr lang="cs-CZ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056144"/>
            <a:ext cx="44958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b="1" dirty="0"/>
              <a:t>vector</a:t>
            </a:r>
            <a:r>
              <a:rPr lang="en-US" sz="1400" dirty="0"/>
              <a:t>&gt; </a:t>
            </a:r>
            <a:r>
              <a:rPr lang="cs-CZ" sz="1400" dirty="0"/>
              <a:t> </a:t>
            </a:r>
            <a:r>
              <a:rPr lang="cs-CZ" sz="1400" i="1" dirty="0"/>
              <a:t>.. </a:t>
            </a:r>
            <a:r>
              <a:rPr lang="en-US" sz="1400" i="1" dirty="0"/>
              <a:t>map, </a:t>
            </a:r>
            <a:r>
              <a:rPr lang="en-US" sz="1400" i="1" dirty="0" err="1"/>
              <a:t>unordered_map</a:t>
            </a:r>
            <a:r>
              <a:rPr lang="en-US" sz="1400" i="1" dirty="0"/>
              <a:t>, ..</a:t>
            </a:r>
          </a:p>
          <a:p>
            <a:endParaRPr lang="en-US" sz="1400" b="1" dirty="0"/>
          </a:p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 { 10, 11, 20 };</a:t>
            </a:r>
          </a:p>
          <a:p>
            <a:r>
              <a:rPr lang="en-US" sz="1400" dirty="0" err="1"/>
              <a:t>pole.</a:t>
            </a:r>
            <a:r>
              <a:rPr lang="en-US" sz="1400" b="1" dirty="0" err="1"/>
              <a:t>push_back</a:t>
            </a:r>
            <a:r>
              <a:rPr lang="en-US" sz="1400" dirty="0"/>
              <a:t>( 30);</a:t>
            </a:r>
          </a:p>
          <a:p>
            <a:r>
              <a:rPr lang="en-US" sz="1400" dirty="0"/>
              <a:t>x = pole[3];</a:t>
            </a:r>
          </a:p>
          <a:p>
            <a:endParaRPr lang="en-US" sz="1400" dirty="0"/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"[" &lt;&lt; </a:t>
            </a:r>
            <a:r>
              <a:rPr lang="cs-CZ" sz="1400" b="1" dirty="0"/>
              <a:t>*i</a:t>
            </a:r>
            <a:r>
              <a:rPr lang="cs-CZ" sz="1400" dirty="0"/>
              <a:t> &lt;&lt; "]";</a:t>
            </a:r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map</a:t>
            </a:r>
            <a:r>
              <a:rPr lang="en-US" sz="1400" dirty="0"/>
              <a:t>&lt;</a:t>
            </a:r>
            <a:r>
              <a:rPr lang="en-US" sz="1400" dirty="0" err="1"/>
              <a:t>string,int</a:t>
            </a:r>
            <a:r>
              <a:rPr lang="en-US" sz="1400" dirty="0"/>
              <a:t>&gt; m;</a:t>
            </a:r>
          </a:p>
          <a:p>
            <a:r>
              <a:rPr lang="en-US" sz="1400" dirty="0" err="1"/>
              <a:t>m.</a:t>
            </a:r>
            <a:r>
              <a:rPr lang="en-US" sz="1400" b="1" dirty="0" err="1"/>
              <a:t>insert</a:t>
            </a:r>
            <a:r>
              <a:rPr lang="en-US" sz="1400" dirty="0"/>
              <a:t>( </a:t>
            </a:r>
            <a:r>
              <a:rPr lang="en-US" sz="1400" b="1" dirty="0" err="1"/>
              <a:t>make_pair</a:t>
            </a:r>
            <a:r>
              <a:rPr lang="en-US" sz="1400" dirty="0"/>
              <a:t>( "</a:t>
            </a:r>
            <a:r>
              <a:rPr lang="en-US" sz="1400" dirty="0" err="1"/>
              <a:t>jedna</a:t>
            </a:r>
            <a:r>
              <a:rPr lang="en-US" sz="1400" dirty="0"/>
              <a:t>", 1));</a:t>
            </a:r>
            <a:endParaRPr lang="cs-CZ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781676" y="5334000"/>
            <a:ext cx="28194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&amp;&amp; </a:t>
            </a:r>
            <a:r>
              <a:rPr lang="cs-CZ" sz="1400" b="1" dirty="0"/>
              <a:t>i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cs-CZ" sz="1400" dirty="0"/>
              <a:t>pole)</a:t>
            </a:r>
          </a:p>
          <a:p>
            <a:r>
              <a:rPr lang="cs-CZ" sz="1400" dirty="0"/>
              <a:t>    cout &lt;&lt; "[" &lt;&lt; </a:t>
            </a:r>
            <a:r>
              <a:rPr lang="cs-CZ" sz="1400" b="1" dirty="0"/>
              <a:t>i</a:t>
            </a:r>
            <a:r>
              <a:rPr lang="cs-CZ" sz="1400" dirty="0"/>
              <a:t> &lt;&lt; "]";</a:t>
            </a:r>
            <a:endParaRPr lang="en-US" sz="1400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5419725" y="858270"/>
            <a:ext cx="2400300" cy="457200"/>
          </a:xfrm>
          <a:prstGeom prst="wedgeRoundRectCallout">
            <a:avLst>
              <a:gd name="adj1" fmla="val -132554"/>
              <a:gd name="adj2" fmla="val 10468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Initializers (C++11)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5419725" y="1539869"/>
            <a:ext cx="2400300" cy="457200"/>
          </a:xfrm>
          <a:prstGeom prst="wedgeRoundRectCallout">
            <a:avLst>
              <a:gd name="adj1" fmla="val -136647"/>
              <a:gd name="adj2" fmla="val 1544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id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konec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5419725" y="2221468"/>
            <a:ext cx="2400300" cy="457200"/>
          </a:xfrm>
          <a:prstGeom prst="wedgeRoundRectCallout">
            <a:avLst>
              <a:gd name="adj1" fmla="val -92236"/>
              <a:gd name="adj2" fmla="val 5117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Cyklus s iterátory</a:t>
            </a:r>
          </a:p>
        </p:txBody>
      </p:sp>
      <p:sp>
        <p:nvSpPr>
          <p:cNvPr id="23" name="Rounded Rectangular Callout 22"/>
          <p:cNvSpPr/>
          <p:nvPr/>
        </p:nvSpPr>
        <p:spPr>
          <a:xfrm>
            <a:off x="5422726" y="2903067"/>
            <a:ext cx="2400300" cy="558909"/>
          </a:xfrm>
          <a:prstGeom prst="wedgeRoundRectCallout">
            <a:avLst>
              <a:gd name="adj1" fmla="val -126363"/>
              <a:gd name="adj2" fmla="val 587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Přidání do mapy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Vytvo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ření pairu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3038476" y="5844064"/>
            <a:ext cx="1990726" cy="457200"/>
          </a:xfrm>
          <a:prstGeom prst="wedgeRoundRectCallout">
            <a:avLst>
              <a:gd name="adj1" fmla="val 88265"/>
              <a:gd name="adj2" fmla="val -730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Range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based for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05145" y="4355068"/>
            <a:ext cx="4505326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 </a:t>
            </a:r>
            <a:r>
              <a:rPr lang="cs-CZ" sz="1400" b="1" dirty="0"/>
              <a:t>i</a:t>
            </a:r>
            <a:r>
              <a:rPr lang="cs-CZ" sz="1400" dirty="0"/>
              <a:t>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"[" &lt;&lt; </a:t>
            </a:r>
            <a:r>
              <a:rPr lang="en-US" sz="1400" dirty="0"/>
              <a:t>*</a:t>
            </a:r>
            <a:r>
              <a:rPr lang="cs-CZ" sz="1400" b="1" dirty="0"/>
              <a:t>i</a:t>
            </a:r>
            <a:r>
              <a:rPr lang="cs-CZ" sz="1400" dirty="0"/>
              <a:t> &lt;&lt; "]";</a:t>
            </a:r>
            <a:endParaRPr lang="en-US" sz="1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1276221" y="4583668"/>
            <a:ext cx="1990726" cy="457200"/>
          </a:xfrm>
          <a:prstGeom prst="wedgeRoundRectCallout">
            <a:avLst>
              <a:gd name="adj1" fmla="val 104064"/>
              <a:gd name="adj2" fmla="val 742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Typová infere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ce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7848027" y="4241551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7315200" y="6400800"/>
            <a:ext cx="152400" cy="76362"/>
          </a:xfrm>
          <a:prstGeom prst="wedgeRoundRectCallout">
            <a:avLst>
              <a:gd name="adj1" fmla="val 36241"/>
              <a:gd name="adj2" fmla="val -55880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cs-CZ" sz="2800" dirty="0"/>
              <a:t>rá</a:t>
            </a:r>
            <a:r>
              <a:rPr lang="en-US" sz="2800" dirty="0" err="1"/>
              <a:t>ce</a:t>
            </a:r>
            <a:r>
              <a:rPr lang="en-US" sz="2800" dirty="0"/>
              <a:t> s </a:t>
            </a:r>
            <a:r>
              <a:rPr lang="en-US" sz="2800" dirty="0" err="1"/>
              <a:t>kontejnery</a:t>
            </a:r>
            <a:endParaRPr lang="cs-CZ" sz="28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35641" y="4047082"/>
            <a:ext cx="2524242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add </a:t>
            </a:r>
            <a:r>
              <a:rPr lang="en-US" sz="1400" dirty="0" err="1"/>
              <a:t>slovo</a:t>
            </a:r>
            <a:r>
              <a:rPr lang="en-US" sz="1400" dirty="0"/>
              <a:t> </a:t>
            </a:r>
            <a:r>
              <a:rPr lang="en-US" sz="1400" dirty="0" err="1"/>
              <a:t>cizi</a:t>
            </a:r>
            <a:endParaRPr lang="en-US" sz="1400" dirty="0"/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del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slovo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cizi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del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slovo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/>
              <a:t>find </a:t>
            </a:r>
            <a:r>
              <a:rPr lang="en-US" sz="1400" dirty="0" err="1"/>
              <a:t>slovo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-&gt;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371600"/>
            <a:ext cx="32766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 </a:t>
            </a:r>
            <a:r>
              <a:rPr lang="en-US" sz="1400" dirty="0" err="1"/>
              <a:t>mapa</a:t>
            </a:r>
            <a:r>
              <a:rPr lang="en-US" sz="1400" dirty="0"/>
              <a:t>;</a:t>
            </a:r>
          </a:p>
          <a:p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::</a:t>
            </a:r>
            <a:r>
              <a:rPr lang="en-US" sz="1400" dirty="0" err="1"/>
              <a:t>const_iterator</a:t>
            </a:r>
            <a:r>
              <a:rPr lang="en-US" sz="1400" dirty="0"/>
              <a:t> it;</a:t>
            </a:r>
          </a:p>
          <a:p>
            <a:r>
              <a:rPr lang="en-US" sz="1400" dirty="0" err="1"/>
              <a:t>fce</a:t>
            </a:r>
            <a:r>
              <a:rPr lang="en-US" sz="1400" dirty="0"/>
              <a:t>( </a:t>
            </a:r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&amp; mm);</a:t>
            </a:r>
            <a:endParaRPr lang="cs-CZ" sz="1400" dirty="0"/>
          </a:p>
        </p:txBody>
      </p:sp>
      <p:grpSp>
        <p:nvGrpSpPr>
          <p:cNvPr id="8" name="Group 17"/>
          <p:cNvGrpSpPr/>
          <p:nvPr/>
        </p:nvGrpSpPr>
        <p:grpSpPr>
          <a:xfrm>
            <a:off x="1529597" y="1066800"/>
            <a:ext cx="1368936" cy="1295400"/>
            <a:chOff x="3352800" y="3962400"/>
            <a:chExt cx="990600" cy="1066800"/>
          </a:xfrm>
        </p:grpSpPr>
        <p:cxnSp>
          <p:nvCxnSpPr>
            <p:cNvPr id="9" name="Straight Connector 8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5095874" y="2445022"/>
            <a:ext cx="3364009" cy="107721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8000"/>
                </a:solidFill>
              </a:rPr>
              <a:t>typedef</a:t>
            </a:r>
            <a:r>
              <a:rPr lang="cs-CZ" sz="1400" dirty="0"/>
              <a:t> </a:t>
            </a:r>
            <a:r>
              <a:rPr lang="en-US" sz="1400" dirty="0"/>
              <a:t>map&lt;</a:t>
            </a:r>
            <a:r>
              <a:rPr lang="en-US" sz="1400" dirty="0" err="1"/>
              <a:t>string,int</a:t>
            </a:r>
            <a:r>
              <a:rPr lang="en-US" sz="1400" dirty="0"/>
              <a:t>&gt; </a:t>
            </a:r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b="1" dirty="0">
                <a:solidFill>
                  <a:srgbClr val="008000"/>
                </a:solidFill>
              </a:rPr>
              <a:t>using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00FF"/>
                </a:solidFill>
              </a:rPr>
              <a:t>Mapka</a:t>
            </a:r>
            <a:r>
              <a:rPr lang="cs-CZ" sz="1400" dirty="0"/>
              <a:t> = </a:t>
            </a:r>
            <a:r>
              <a:rPr lang="en-US" sz="1400" dirty="0"/>
              <a:t>map&lt;</a:t>
            </a:r>
            <a:r>
              <a:rPr lang="en-US" sz="1400" dirty="0" err="1"/>
              <a:t>string,int</a:t>
            </a:r>
            <a:r>
              <a:rPr lang="en-US" sz="1400" dirty="0"/>
              <a:t>&gt;;</a:t>
            </a:r>
          </a:p>
          <a:p>
            <a:endParaRPr lang="en-US" sz="800" dirty="0"/>
          </a:p>
          <a:p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::</a:t>
            </a:r>
            <a:r>
              <a:rPr lang="en-US" sz="1400" dirty="0" err="1"/>
              <a:t>const_iterator</a:t>
            </a:r>
            <a:r>
              <a:rPr lang="en-US" sz="1400" dirty="0"/>
              <a:t> it;</a:t>
            </a:r>
          </a:p>
          <a:p>
            <a:r>
              <a:rPr lang="en-US" sz="1400" dirty="0" err="1"/>
              <a:t>fce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&amp; mm);</a:t>
            </a:r>
            <a:endParaRPr lang="cs-CZ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1529597" y="2705100"/>
            <a:ext cx="1771884" cy="533400"/>
          </a:xfrm>
          <a:prstGeom prst="wedgeRoundRectCallout">
            <a:avLst>
              <a:gd name="adj1" fmla="val -21987"/>
              <a:gd name="adj2" fmla="val -13781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neopisujte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deklarace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5095875" y="913192"/>
            <a:ext cx="3364009" cy="1237448"/>
          </a:xfrm>
          <a:prstGeom prst="wedgeRoundRectCallout">
            <a:avLst>
              <a:gd name="adj1" fmla="val -64"/>
              <a:gd name="adj2" fmla="val -467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Proč: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neupíšu se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změna druhu nebo typu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rozlišení logicky různých typů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čitelnost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09600" y="4047082"/>
            <a:ext cx="5181600" cy="2481414"/>
          </a:xfrm>
          <a:prstGeom prst="wedgeRoundRectCallout">
            <a:avLst>
              <a:gd name="adj1" fmla="val 49960"/>
              <a:gd name="adj2" fmla="val 864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Překladový slovník</a:t>
            </a:r>
          </a:p>
          <a:p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(k jednomu slovu může být více překladů)</a:t>
            </a:r>
            <a:endParaRPr lang="en-US" sz="14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řidat slovo a jeho překlad(y)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odebrat jeden překlad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odebrat všechny překlady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nalézt všechny překlady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rgbClr val="008000"/>
                </a:solidFill>
              </a:rPr>
              <a:t>nalézt všechny překlady slov začínajících prefixem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rgbClr val="008000"/>
                </a:solidFill>
              </a:rPr>
              <a:t>nalézt slovo když znáte překlad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POZN.: Použijte kontejnery tak, aby byla implementace efektivní (tj. všechny operace lepší než lineární k celkovému počtu slov v průměrném případě)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30878" y="5143501"/>
            <a:ext cx="2533767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pfind</a:t>
            </a:r>
            <a:r>
              <a:rPr lang="en-US" sz="1400" dirty="0"/>
              <a:t> </a:t>
            </a:r>
            <a:r>
              <a:rPr lang="en-US" sz="1400" dirty="0" err="1"/>
              <a:t>slovo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-&gt; 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</a:t>
            </a:r>
            <a:r>
              <a:rPr lang="en-US" sz="1400" dirty="0" err="1">
                <a:solidFill>
                  <a:srgbClr val="7030A0"/>
                </a:solidFill>
              </a:rPr>
              <a:t>slovoxxx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</a:t>
            </a:r>
            <a:r>
              <a:rPr lang="en-US" sz="1400" dirty="0" err="1">
                <a:solidFill>
                  <a:srgbClr val="7030A0"/>
                </a:solidFill>
              </a:rPr>
              <a:t>slovoyyy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en-US" sz="1400" dirty="0">
              <a:solidFill>
                <a:srgbClr val="7030A0"/>
              </a:solidFill>
            </a:endParaRPr>
          </a:p>
          <a:p>
            <a:r>
              <a:rPr lang="en-US" sz="1400" dirty="0">
                <a:solidFill>
                  <a:srgbClr val="7030A0"/>
                </a:solidFill>
              </a:rPr>
              <a:t>  </a:t>
            </a:r>
            <a:r>
              <a:rPr lang="en-US" sz="1400" dirty="0" err="1">
                <a:solidFill>
                  <a:srgbClr val="7030A0"/>
                </a:solidFill>
              </a:rPr>
              <a:t>slovozzz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en-US" sz="1400" dirty="0">
              <a:solidFill>
                <a:srgbClr val="7030A0"/>
              </a:solidFill>
            </a:endParaRPr>
          </a:p>
          <a:p>
            <a:endParaRPr lang="en-US" sz="1400" dirty="0"/>
          </a:p>
          <a:p>
            <a:r>
              <a:rPr lang="en-US" sz="1400" dirty="0" err="1"/>
              <a:t>rfind</a:t>
            </a:r>
            <a:r>
              <a:rPr lang="en-US" sz="1400" dirty="0"/>
              <a:t> </a:t>
            </a:r>
            <a:r>
              <a:rPr lang="en-US" sz="1400" dirty="0" err="1"/>
              <a:t>cizi</a:t>
            </a:r>
            <a:r>
              <a:rPr lang="en-US" sz="1400" dirty="0"/>
              <a:t> -&gt; </a:t>
            </a:r>
            <a:r>
              <a:rPr lang="en-US" sz="1400" dirty="0" err="1">
                <a:solidFill>
                  <a:srgbClr val="7030A0"/>
                </a:solidFill>
              </a:rPr>
              <a:t>slovo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slovo</a:t>
            </a:r>
            <a:endParaRPr lang="cs-CZ" sz="1400" dirty="0">
              <a:solidFill>
                <a:srgbClr val="7030A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066799" y="3733800"/>
            <a:ext cx="6848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ular Callout 15"/>
          <p:cNvSpPr/>
          <p:nvPr/>
        </p:nvSpPr>
        <p:spPr>
          <a:xfrm>
            <a:off x="4358482" y="2714202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938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Slo</a:t>
            </a:r>
            <a:r>
              <a:rPr lang="cs-CZ" sz="2800"/>
              <a:t>žitost operací</a:t>
            </a:r>
          </a:p>
        </p:txBody>
      </p:sp>
      <p:graphicFrame>
        <p:nvGraphicFramePr>
          <p:cNvPr id="8326" name="Group 1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298768"/>
              </p:ext>
            </p:extLst>
          </p:nvPr>
        </p:nvGraphicFramePr>
        <p:xfrm>
          <a:off x="457200" y="1066800"/>
          <a:ext cx="8435975" cy="4378008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složitost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řidání </a:t>
                      </a: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na začátku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-t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 pozici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 prvků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konci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i-tého prvku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funkce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push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begin()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+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]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b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přesuny mezi sezn. (splice)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neex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deque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vector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neex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asocia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tivní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 +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podle hodnoty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unsorted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Můj první C++ program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2667000"/>
            <a:ext cx="56388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#</a:t>
            </a:r>
            <a:r>
              <a:rPr lang="cs-CZ" sz="2000" b="1" dirty="0">
                <a:solidFill>
                  <a:srgbClr val="7030A0"/>
                </a:solidFill>
              </a:rPr>
              <a:t>include </a:t>
            </a:r>
            <a:r>
              <a:rPr lang="en-US" sz="2000" b="1" dirty="0">
                <a:solidFill>
                  <a:srgbClr val="7030A0"/>
                </a:solidFill>
              </a:rPr>
              <a:t>&lt;</a:t>
            </a:r>
            <a:r>
              <a:rPr lang="en-US" sz="2000" b="1" dirty="0" err="1">
                <a:solidFill>
                  <a:srgbClr val="FC1021"/>
                </a:solidFill>
              </a:rPr>
              <a:t>iostream</a:t>
            </a:r>
            <a:r>
              <a:rPr lang="en-US" sz="2000" b="1" dirty="0">
                <a:solidFill>
                  <a:srgbClr val="7030A0"/>
                </a:solidFill>
              </a:rPr>
              <a:t>&gt;</a:t>
            </a:r>
          </a:p>
          <a:p>
            <a:endParaRPr lang="cs-CZ" sz="2000" b="1" dirty="0"/>
          </a:p>
          <a:p>
            <a:r>
              <a:rPr lang="cs-CZ" sz="2000" b="1" dirty="0">
                <a:solidFill>
                  <a:srgbClr val="00B050"/>
                </a:solidFill>
              </a:rPr>
              <a:t>int</a:t>
            </a:r>
            <a:r>
              <a:rPr lang="cs-CZ" sz="2000" b="1" dirty="0"/>
              <a:t> main()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{</a:t>
            </a:r>
          </a:p>
          <a:p>
            <a:r>
              <a:rPr lang="en-US" sz="2000" b="1" dirty="0"/>
              <a:t>    </a:t>
            </a:r>
            <a:r>
              <a:rPr lang="en-US" sz="2000" b="1" dirty="0">
                <a:solidFill>
                  <a:srgbClr val="FF9900"/>
                </a:solidFill>
              </a:rPr>
              <a:t>std::</a:t>
            </a:r>
            <a:r>
              <a:rPr lang="cs-CZ" sz="2000" b="1" dirty="0">
                <a:solidFill>
                  <a:srgbClr val="FC1021"/>
                </a:solidFill>
              </a:rPr>
              <a:t>cout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&lt;&lt;</a:t>
            </a:r>
            <a:r>
              <a:rPr lang="cs-CZ" sz="2000" b="1" dirty="0"/>
              <a:t> </a:t>
            </a:r>
            <a:r>
              <a:rPr lang="cs-CZ" sz="2000" b="1" dirty="0">
                <a:solidFill>
                  <a:srgbClr val="0000FF"/>
                </a:solidFill>
              </a:rPr>
              <a:t>"</a:t>
            </a:r>
            <a:r>
              <a:rPr lang="en-US" sz="2000" b="1" dirty="0">
                <a:solidFill>
                  <a:srgbClr val="0000FF"/>
                </a:solidFill>
              </a:rPr>
              <a:t>Hello world</a:t>
            </a:r>
            <a:r>
              <a:rPr lang="cs-CZ" sz="2000" b="1" dirty="0">
                <a:solidFill>
                  <a:srgbClr val="0000FF"/>
                </a:solidFill>
              </a:rPr>
              <a:t>"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&lt;&lt;</a:t>
            </a:r>
            <a:r>
              <a:rPr lang="cs-CZ" sz="2000" b="1" dirty="0"/>
              <a:t> </a:t>
            </a:r>
            <a:r>
              <a:rPr lang="en-US" sz="2000" b="1" dirty="0" err="1">
                <a:solidFill>
                  <a:srgbClr val="FF9900"/>
                </a:solidFill>
              </a:rPr>
              <a:t>std</a:t>
            </a:r>
            <a:r>
              <a:rPr lang="en-US" sz="2000" b="1" dirty="0">
                <a:solidFill>
                  <a:srgbClr val="FF9900"/>
                </a:solidFill>
              </a:rPr>
              <a:t>::</a:t>
            </a:r>
            <a:r>
              <a:rPr lang="cs-CZ" sz="2000" b="1" dirty="0">
                <a:solidFill>
                  <a:srgbClr val="FC1021"/>
                </a:solidFill>
              </a:rPr>
              <a:t>endl</a:t>
            </a:r>
            <a:r>
              <a:rPr lang="cs-CZ" sz="2000" b="1" dirty="0"/>
              <a:t>;</a:t>
            </a:r>
          </a:p>
          <a:p>
            <a:r>
              <a:rPr lang="cs-CZ" sz="2000" b="1" dirty="0">
                <a:solidFill>
                  <a:srgbClr val="00B050"/>
                </a:solidFill>
              </a:rPr>
              <a:t>    </a:t>
            </a:r>
            <a:r>
              <a:rPr lang="cs-CZ" sz="2000" b="1" dirty="0">
                <a:solidFill>
                  <a:srgbClr val="008000"/>
                </a:solidFill>
              </a:rPr>
              <a:t>return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</a:rPr>
              <a:t>0</a:t>
            </a:r>
            <a:r>
              <a:rPr lang="cs-CZ" sz="2000" b="1" dirty="0">
                <a:solidFill>
                  <a:srgbClr val="00B050"/>
                </a:solidFill>
              </a:rPr>
              <a:t>;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}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/>
              <a:t>říkládky</a:t>
            </a:r>
            <a:endParaRPr lang="en-US" sz="2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800" dirty="0" err="1"/>
              <a:t>prolezeni</a:t>
            </a:r>
            <a:r>
              <a:rPr lang="en-US" sz="1800" dirty="0"/>
              <a:t> pole 5 </a:t>
            </a:r>
            <a:r>
              <a:rPr lang="en-US" sz="1800" dirty="0" err="1"/>
              <a:t>prvků</a:t>
            </a:r>
            <a:r>
              <a:rPr lang="en-US" sz="1800" dirty="0"/>
              <a:t> </a:t>
            </a:r>
            <a:r>
              <a:rPr lang="en-US" sz="1800" dirty="0" err="1"/>
              <a:t>dopředu</a:t>
            </a:r>
            <a:endParaRPr lang="en-US" sz="1800" dirty="0"/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dirty="0" err="1"/>
              <a:t>pozpátku</a:t>
            </a:r>
            <a:endParaRPr lang="en-US" sz="1800" dirty="0"/>
          </a:p>
          <a:p>
            <a:pPr eaLnBrk="1" hangingPunct="1">
              <a:buFontTx/>
              <a:buNone/>
            </a:pPr>
            <a:endParaRPr lang="en-US" sz="1800" dirty="0"/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/>
          </a:p>
          <a:p>
            <a:pPr eaLnBrk="1" hangingPunct="1">
              <a:buFontTx/>
              <a:buNone/>
            </a:pPr>
            <a:r>
              <a:rPr lang="cs-CZ" sz="1800" dirty="0"/>
              <a:t>úkol:</a:t>
            </a:r>
            <a:endParaRPr lang="en-US" sz="1800" dirty="0"/>
          </a:p>
          <a:p>
            <a:pPr eaLnBrk="1" hangingPunct="1">
              <a:buFontTx/>
              <a:buNone/>
            </a:pPr>
            <a:r>
              <a:rPr lang="cs-CZ" sz="1800" dirty="0"/>
              <a:t>načíst </a:t>
            </a:r>
            <a:r>
              <a:rPr lang="en-US" sz="1800" dirty="0"/>
              <a:t>z </a:t>
            </a:r>
            <a:r>
              <a:rPr lang="en-US" sz="1800" dirty="0" err="1"/>
              <a:t>cin</a:t>
            </a:r>
            <a:r>
              <a:rPr lang="en-US" sz="1800" dirty="0"/>
              <a:t> a </a:t>
            </a:r>
            <a:r>
              <a:rPr lang="en-US" sz="1800" dirty="0" err="1"/>
              <a:t>vypsat</a:t>
            </a:r>
            <a:r>
              <a:rPr lang="en-US" sz="1800" dirty="0"/>
              <a:t> </a:t>
            </a:r>
            <a:r>
              <a:rPr lang="en-US" sz="1800" dirty="0" err="1"/>
              <a:t>odzadu</a:t>
            </a:r>
            <a:r>
              <a:rPr lang="en-US" sz="1800" dirty="0"/>
              <a:t> </a:t>
            </a:r>
            <a:r>
              <a:rPr lang="en-US" sz="1800" dirty="0" err="1"/>
              <a:t>po</a:t>
            </a:r>
            <a:r>
              <a:rPr lang="en-US" sz="1800" dirty="0"/>
              <a:t> </a:t>
            </a:r>
            <a:r>
              <a:rPr lang="en-US" sz="1800" dirty="0" err="1"/>
              <a:t>dvou</a:t>
            </a:r>
            <a:r>
              <a:rPr lang="en-US" sz="1800" dirty="0"/>
              <a:t>, </a:t>
            </a:r>
            <a:r>
              <a:rPr lang="en-US" sz="1800" dirty="0" err="1"/>
              <a:t>pak</a:t>
            </a:r>
            <a:r>
              <a:rPr lang="en-US" sz="1800" dirty="0"/>
              <a:t> </a:t>
            </a:r>
            <a:r>
              <a:rPr lang="en-US" sz="1800" dirty="0" err="1"/>
              <a:t>zase</a:t>
            </a:r>
            <a:r>
              <a:rPr lang="en-US" sz="1800" dirty="0"/>
              <a:t> </a:t>
            </a:r>
            <a:r>
              <a:rPr lang="en-US" sz="1800" dirty="0" err="1"/>
              <a:t>zepředu</a:t>
            </a:r>
            <a:endParaRPr lang="cs-CZ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371600"/>
            <a:ext cx="3429000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v;</a:t>
            </a:r>
          </a:p>
          <a:p>
            <a:r>
              <a:rPr lang="cs-CZ" sz="1400" dirty="0"/>
              <a:t>...</a:t>
            </a:r>
          </a:p>
          <a:p>
            <a:r>
              <a:rPr lang="cs-CZ" sz="1400" dirty="0"/>
              <a:t>vector&lt;int&gt;::</a:t>
            </a:r>
            <a:r>
              <a:rPr lang="en-US" sz="1400" dirty="0"/>
              <a:t>const_</a:t>
            </a:r>
            <a:r>
              <a:rPr lang="cs-CZ" sz="1400" dirty="0"/>
              <a:t>iterator i;</a:t>
            </a:r>
          </a:p>
          <a:p>
            <a:r>
              <a:rPr lang="cs-CZ" sz="1400" dirty="0"/>
              <a:t>for( i = v.begin(); i != v.end(); ++i)</a:t>
            </a:r>
          </a:p>
          <a:p>
            <a:r>
              <a:rPr lang="en-US" sz="1400" dirty="0"/>
              <a:t>  </a:t>
            </a:r>
            <a:r>
              <a:rPr lang="cs-CZ" sz="1400" dirty="0"/>
              <a:t>cout &lt;&lt; *i &lt;&lt; " ";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3352800"/>
            <a:ext cx="3429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vector&lt;int&gt;::reverse_iterator i;</a:t>
            </a:r>
          </a:p>
          <a:p>
            <a:r>
              <a:rPr lang="cs-CZ" sz="1400" dirty="0"/>
              <a:t>for( i = v.rbegin(); i != v.rend(); </a:t>
            </a:r>
            <a:r>
              <a:rPr lang="en-US" sz="1400" dirty="0"/>
              <a:t>++</a:t>
            </a:r>
            <a:r>
              <a:rPr lang="cs-CZ" sz="1400" dirty="0"/>
              <a:t>i)</a:t>
            </a:r>
          </a:p>
          <a:p>
            <a:r>
              <a:rPr lang="en-US" sz="1400" dirty="0"/>
              <a:t>  </a:t>
            </a:r>
            <a:r>
              <a:rPr lang="cs-CZ" sz="1400" dirty="0"/>
              <a:t>cout &lt;&lt; *i &lt;&lt; " ";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5562600"/>
            <a:ext cx="28575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1 2 3 4 5 6 7  </a:t>
            </a:r>
            <a:r>
              <a:rPr lang="en-US" sz="1400" dirty="0">
                <a:sym typeface="Wingdings"/>
              </a:rPr>
              <a:t> </a:t>
            </a:r>
            <a:r>
              <a:rPr lang="en-US" sz="1400" dirty="0"/>
              <a:t> </a:t>
            </a:r>
            <a:r>
              <a:rPr lang="cs-CZ" sz="1400" dirty="0"/>
              <a:t>7 5 3 1 2 4 6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600" y="1334409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 </a:t>
            </a:r>
            <a:r>
              <a:rPr lang="en-US" sz="1400" dirty="0"/>
              <a:t>&lt;</a:t>
            </a:r>
            <a:r>
              <a:rPr lang="cs-CZ" sz="1400" dirty="0"/>
              <a:t>string</a:t>
            </a:r>
            <a:r>
              <a:rPr lang="en-US" sz="1400" dirty="0"/>
              <a:t>&gt; pole;</a:t>
            </a:r>
          </a:p>
          <a:p>
            <a:r>
              <a:rPr lang="en-US" sz="1400" dirty="0"/>
              <a:t>....</a:t>
            </a:r>
          </a:p>
          <a:p>
            <a:r>
              <a:rPr lang="en-US" sz="1400" dirty="0"/>
              <a:t>x = </a:t>
            </a:r>
            <a:r>
              <a:rPr lang="en-US" sz="1400" dirty="0" err="1"/>
              <a:t>pole.size</a:t>
            </a:r>
            <a:r>
              <a:rPr lang="en-US" sz="1400" dirty="0"/>
              <a:t>();</a:t>
            </a:r>
          </a:p>
          <a:p>
            <a:r>
              <a:rPr lang="en-US" sz="1400" dirty="0"/>
              <a:t>pole[x] = 0;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943600" y="2819400"/>
            <a:ext cx="1981200" cy="381000"/>
          </a:xfrm>
          <a:prstGeom prst="wedgeRoundRectCallout">
            <a:avLst>
              <a:gd name="adj1" fmla="val 15985"/>
              <a:gd name="adj2" fmla="val -21812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co je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zde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špatně?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4400" y="762000"/>
            <a:ext cx="3962400" cy="3657600"/>
          </a:xfrm>
        </p:spPr>
        <p:txBody>
          <a:bodyPr/>
          <a:lstStyle/>
          <a:p>
            <a:endParaRPr lang="en-US" dirty="0"/>
          </a:p>
          <a:p>
            <a:r>
              <a:rPr lang="cs-CZ" sz="2400" dirty="0"/>
              <a:t>opatrně</a:t>
            </a:r>
          </a:p>
          <a:p>
            <a:pPr lvl="1"/>
            <a:r>
              <a:rPr lang="cs-CZ" sz="2000" dirty="0"/>
              <a:t>pozor na korektnost</a:t>
            </a:r>
          </a:p>
          <a:p>
            <a:endParaRPr lang="en-US" sz="2400" dirty="0"/>
          </a:p>
          <a:p>
            <a:r>
              <a:rPr lang="cs-CZ" sz="2400" dirty="0"/>
              <a:t>inteligentnější řešení</a:t>
            </a:r>
          </a:p>
          <a:p>
            <a:pPr lvl="1"/>
            <a:r>
              <a:rPr lang="cs-CZ" sz="2000" dirty="0"/>
              <a:t>rovnou při čtení rozhazovat na strany</a:t>
            </a:r>
          </a:p>
          <a:p>
            <a:pPr lvl="1"/>
            <a:r>
              <a:rPr lang="cs-CZ" sz="2000" dirty="0"/>
              <a:t>deque</a:t>
            </a:r>
            <a:r>
              <a:rPr lang="en-US" sz="2000" dirty="0"/>
              <a:t> (</a:t>
            </a:r>
            <a:r>
              <a:rPr lang="en-US" sz="2000" dirty="0" err="1"/>
              <a:t>nebo</a:t>
            </a:r>
            <a:r>
              <a:rPr lang="en-US" sz="2000" dirty="0"/>
              <a:t> list)</a:t>
            </a:r>
            <a:endParaRPr lang="cs-CZ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Odzadu a zase zepředu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066800"/>
            <a:ext cx="3810000" cy="470898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void vypis( vector&lt;int&gt; &amp; v)</a:t>
            </a:r>
          </a:p>
          <a:p>
            <a:r>
              <a:rPr lang="cs-CZ" sz="1200" dirty="0"/>
              <a:t>{  vector&lt;int&gt;::const</a:t>
            </a:r>
            <a:r>
              <a:rPr lang="en-US" sz="1200" dirty="0"/>
              <a:t>_</a:t>
            </a:r>
            <a:r>
              <a:rPr lang="cs-CZ" sz="1200" dirty="0"/>
              <a:t>iterator i;</a:t>
            </a:r>
          </a:p>
          <a:p>
            <a:r>
              <a:rPr lang="cs-CZ" sz="1200" dirty="0"/>
              <a:t>   i = v.end();</a:t>
            </a:r>
          </a:p>
          <a:p>
            <a:r>
              <a:rPr lang="cs-CZ" sz="1200" dirty="0"/>
              <a:t>   if( i == v.begin())</a:t>
            </a:r>
          </a:p>
          <a:p>
            <a:r>
              <a:rPr lang="cs-CZ" sz="1200" dirty="0"/>
              <a:t>      return;</a:t>
            </a:r>
          </a:p>
          <a:p>
            <a:r>
              <a:rPr lang="cs-CZ" sz="1200" dirty="0"/>
              <a:t>   --i;</a:t>
            </a:r>
          </a:p>
          <a:p>
            <a:r>
              <a:rPr lang="cs-CZ" sz="1200" dirty="0"/>
              <a:t> </a:t>
            </a:r>
          </a:p>
          <a:p>
            <a:r>
              <a:rPr lang="cs-CZ" sz="1200" dirty="0"/>
              <a:t>   for(;;) {</a:t>
            </a:r>
          </a:p>
          <a:p>
            <a:r>
              <a:rPr lang="cs-CZ" sz="1200" dirty="0"/>
              <a:t>      cout &lt;&lt; *i &lt;&lt; ", ";</a:t>
            </a:r>
          </a:p>
          <a:p>
            <a:r>
              <a:rPr lang="cs-CZ" sz="1200" dirty="0"/>
              <a:t>      if( i == v.begin() || i-1 == v.begin())</a:t>
            </a:r>
          </a:p>
          <a:p>
            <a:r>
              <a:rPr lang="cs-CZ" sz="1200" dirty="0"/>
              <a:t>         break;</a:t>
            </a:r>
          </a:p>
          <a:p>
            <a:r>
              <a:rPr lang="cs-CZ" sz="1200" dirty="0"/>
              <a:t>      i -= 2;</a:t>
            </a:r>
          </a:p>
          <a:p>
            <a:r>
              <a:rPr lang="cs-CZ" sz="1200" dirty="0"/>
              <a:t>   }</a:t>
            </a:r>
          </a:p>
          <a:p>
            <a:r>
              <a:rPr lang="cs-CZ" sz="1200" dirty="0"/>
              <a:t>   if( i == v.begin())</a:t>
            </a:r>
          </a:p>
          <a:p>
            <a:r>
              <a:rPr lang="cs-CZ" sz="1200" dirty="0"/>
              <a:t>      ++i;	    </a:t>
            </a:r>
            <a:r>
              <a:rPr lang="cs-CZ" sz="1200" i="1" dirty="0">
                <a:solidFill>
                  <a:schemeClr val="bg1">
                    <a:lumMod val="50000"/>
                  </a:schemeClr>
                </a:solidFill>
              </a:rPr>
              <a:t>// vytisteno [0] -&gt; [1]</a:t>
            </a:r>
          </a:p>
          <a:p>
            <a:r>
              <a:rPr lang="cs-CZ" sz="1200" dirty="0"/>
              <a:t>   else</a:t>
            </a:r>
          </a:p>
          <a:p>
            <a:r>
              <a:rPr lang="cs-CZ" sz="1200" dirty="0"/>
              <a:t>      --i;	    </a:t>
            </a:r>
            <a:r>
              <a:rPr lang="cs-CZ" sz="1200" i="1" dirty="0">
                <a:solidFill>
                  <a:schemeClr val="bg1">
                    <a:lumMod val="50000"/>
                  </a:schemeClr>
                </a:solidFill>
              </a:rPr>
              <a:t>// vytisteno [1] -&gt; [0]</a:t>
            </a:r>
          </a:p>
          <a:p>
            <a:r>
              <a:rPr lang="cs-CZ" sz="1200" dirty="0"/>
              <a:t>   for(;;) {</a:t>
            </a:r>
          </a:p>
          <a:p>
            <a:r>
              <a:rPr lang="cs-CZ" sz="1200" dirty="0"/>
              <a:t>      cout &lt;&lt; *i &lt;&lt; "; ";</a:t>
            </a:r>
          </a:p>
          <a:p>
            <a:r>
              <a:rPr lang="cs-CZ" sz="1200" dirty="0"/>
              <a:t>      if( i+1 == v.end() || i+2 == v.end())</a:t>
            </a:r>
          </a:p>
          <a:p>
            <a:r>
              <a:rPr lang="cs-CZ" sz="1200" dirty="0"/>
              <a:t>         break;</a:t>
            </a:r>
          </a:p>
          <a:p>
            <a:r>
              <a:rPr lang="cs-CZ" sz="1200" dirty="0"/>
              <a:t>      i += 2;</a:t>
            </a:r>
          </a:p>
          <a:p>
            <a:r>
              <a:rPr lang="cs-CZ" sz="1200" dirty="0"/>
              <a:t>   }</a:t>
            </a:r>
          </a:p>
          <a:p>
            <a:r>
              <a:rPr lang="cs-CZ" sz="1200" dirty="0"/>
              <a:t>   cout &lt;&lt; endl;</a:t>
            </a:r>
          </a:p>
          <a:p>
            <a:r>
              <a:rPr lang="cs-CZ" sz="1200" dirty="0"/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Kontejnery</a:t>
            </a:r>
            <a:r>
              <a:rPr lang="en-US" sz="2800" dirty="0"/>
              <a:t> a t</a:t>
            </a:r>
            <a:r>
              <a:rPr lang="cs-CZ" sz="2800" dirty="0"/>
              <a:t>řídění</a:t>
            </a:r>
            <a:r>
              <a:rPr lang="en-US" sz="2800" dirty="0"/>
              <a:t> </a:t>
            </a:r>
            <a:r>
              <a:rPr lang="cs-CZ" sz="2800" dirty="0"/>
              <a:t>- </a:t>
            </a:r>
            <a:r>
              <a:rPr lang="en-US" sz="2800" dirty="0"/>
              <a:t>vector, list, set</a:t>
            </a:r>
            <a:endParaRPr lang="cs-CZ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066800"/>
            <a:ext cx="2286000" cy="40010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&lt;vector&gt;</a:t>
            </a:r>
          </a:p>
          <a:p>
            <a:r>
              <a:rPr lang="cs-CZ" sz="1400" dirty="0"/>
              <a:t>#include &lt;algorithm&gt;</a:t>
            </a:r>
          </a:p>
          <a:p>
            <a:endParaRPr lang="cs-CZ" sz="8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en-US" sz="1400" dirty="0"/>
              <a:t>  </a:t>
            </a:r>
            <a:r>
              <a:rPr lang="cs-CZ" sz="1400" dirty="0"/>
              <a:t>string s;</a:t>
            </a:r>
          </a:p>
          <a:p>
            <a:r>
              <a:rPr lang="en-US" sz="1400" dirty="0"/>
              <a:t>  </a:t>
            </a:r>
            <a:r>
              <a:rPr lang="cs-CZ" sz="1400" b="1" dirty="0">
                <a:solidFill>
                  <a:srgbClr val="0033CC"/>
                </a:solidFill>
              </a:rPr>
              <a:t>vector</a:t>
            </a:r>
            <a:r>
              <a:rPr lang="cs-CZ" sz="1400" dirty="0"/>
              <a:t>&lt;string&gt; v;</a:t>
            </a:r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  </a:t>
            </a:r>
            <a:r>
              <a:rPr lang="cs-CZ" sz="1400" dirty="0"/>
              <a:t>v.push</a:t>
            </a:r>
            <a:r>
              <a:rPr lang="en-US" sz="1400" dirty="0"/>
              <a:t>_</a:t>
            </a:r>
            <a:r>
              <a:rPr lang="cs-CZ" sz="1400" dirty="0"/>
              <a:t>back(s);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  <a:p>
            <a:r>
              <a:rPr lang="en-US" sz="1400" dirty="0"/>
              <a:t>  </a:t>
            </a:r>
            <a:r>
              <a:rPr lang="cs-CZ" sz="1400" b="1" dirty="0"/>
              <a:t>sort</a:t>
            </a:r>
            <a:r>
              <a:rPr lang="cs-CZ" sz="1400" dirty="0"/>
              <a:t>(</a:t>
            </a:r>
            <a:r>
              <a:rPr lang="en-US" sz="1400" dirty="0"/>
              <a:t> </a:t>
            </a:r>
            <a:r>
              <a:rPr lang="cs-CZ" sz="1400" dirty="0"/>
              <a:t>v.begin(),v.end());</a:t>
            </a:r>
          </a:p>
          <a:p>
            <a:endParaRPr lang="en-US" sz="800" dirty="0"/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....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cout &lt;&lt;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....;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cout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57600" y="1072662"/>
            <a:ext cx="48768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33CC"/>
                </a:solidFill>
              </a:rPr>
              <a:t>list</a:t>
            </a:r>
            <a:r>
              <a:rPr lang="cs-CZ" sz="1400" dirty="0"/>
              <a:t>&lt;string&gt; v;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</a:t>
            </a:r>
            <a:r>
              <a:rPr lang="cs-CZ" sz="1400" dirty="0"/>
              <a:t>for( </a:t>
            </a:r>
            <a:r>
              <a:rPr lang="en-US" sz="1400" dirty="0"/>
              <a:t>auto </a:t>
            </a:r>
            <a:r>
              <a:rPr lang="cs-CZ" sz="1400" dirty="0"/>
              <a:t>i = v.begin(); i != v.end() &amp;&amp; *i &lt;= s; ++i)</a:t>
            </a:r>
          </a:p>
          <a:p>
            <a:r>
              <a:rPr lang="en-US" sz="1400" dirty="0"/>
              <a:t>        </a:t>
            </a:r>
            <a:r>
              <a:rPr lang="cs-CZ" sz="1400" dirty="0"/>
              <a:t>;</a:t>
            </a:r>
          </a:p>
          <a:p>
            <a:r>
              <a:rPr lang="en-US" sz="1400" dirty="0"/>
              <a:t>    </a:t>
            </a:r>
            <a:r>
              <a:rPr lang="cs-CZ" sz="1400" dirty="0"/>
              <a:t>v.</a:t>
            </a:r>
            <a:r>
              <a:rPr lang="cs-CZ" sz="1400" b="1" dirty="0"/>
              <a:t>insert</a:t>
            </a:r>
            <a:r>
              <a:rPr lang="cs-CZ" sz="1400" dirty="0"/>
              <a:t>( i, s);		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4200" y="3581400"/>
            <a:ext cx="16002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string s;</a:t>
            </a:r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&lt;string&gt; v;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</a:t>
            </a:r>
            <a:r>
              <a:rPr lang="cs-CZ" sz="1400" dirty="0"/>
              <a:t>v.</a:t>
            </a:r>
            <a:r>
              <a:rPr lang="cs-CZ" sz="1400" b="1" dirty="0"/>
              <a:t>insert</a:t>
            </a:r>
            <a:r>
              <a:rPr lang="cs-CZ" sz="1400" dirty="0"/>
              <a:t>(s);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4800600" y="4134299"/>
            <a:ext cx="1828800" cy="381000"/>
          </a:xfrm>
          <a:prstGeom prst="wedgeRoundRectCallout">
            <a:avLst>
              <a:gd name="adj1" fmla="val 77659"/>
              <a:gd name="adj2" fmla="val 1695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set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řídit?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4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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Třídění - vlastní kritéria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066743"/>
            <a:ext cx="4495800" cy="153888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bool </a:t>
            </a:r>
            <a:r>
              <a:rPr lang="cs-CZ" sz="1400" b="1" dirty="0">
                <a:solidFill>
                  <a:srgbClr val="0033CC"/>
                </a:solidFill>
              </a:rPr>
              <a:t>mysort</a:t>
            </a:r>
            <a:r>
              <a:rPr lang="en-US" sz="1400" dirty="0"/>
              <a:t>(</a:t>
            </a:r>
            <a:r>
              <a:rPr lang="cs-CZ" sz="1400" dirty="0"/>
              <a:t> const</a:t>
            </a:r>
            <a:r>
              <a:rPr lang="en-US" sz="1400" dirty="0"/>
              <a:t> string&amp; s1, </a:t>
            </a:r>
            <a:r>
              <a:rPr lang="en-US" sz="1400" dirty="0" err="1"/>
              <a:t>const</a:t>
            </a:r>
            <a:r>
              <a:rPr lang="en-US" sz="1400" dirty="0"/>
              <a:t> string&amp; s2) {</a:t>
            </a:r>
          </a:p>
          <a:p>
            <a:r>
              <a:rPr lang="en-US" sz="1400" dirty="0"/>
              <a:t>    return s1.size() &lt; s2.size() ? true : </a:t>
            </a:r>
          </a:p>
          <a:p>
            <a:r>
              <a:rPr lang="en-US" sz="1400" dirty="0"/>
              <a:t>               (s2.size() &lt; s1.size() ? false : s1 &lt; s2)</a:t>
            </a:r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800" dirty="0"/>
          </a:p>
          <a:p>
            <a:r>
              <a:rPr lang="cs-CZ" sz="1400" dirty="0"/>
              <a:t>vector&lt;string&gt; v;</a:t>
            </a:r>
          </a:p>
          <a:p>
            <a:r>
              <a:rPr lang="cs-CZ" sz="1400" b="1" dirty="0"/>
              <a:t>sort</a:t>
            </a:r>
            <a:r>
              <a:rPr lang="cs-CZ" sz="1400" dirty="0"/>
              <a:t>(</a:t>
            </a:r>
            <a:r>
              <a:rPr lang="en-US" sz="1400" dirty="0"/>
              <a:t> </a:t>
            </a:r>
            <a:r>
              <a:rPr lang="cs-CZ" sz="1400" dirty="0"/>
              <a:t>v.begin(),v.end()</a:t>
            </a:r>
            <a:r>
              <a:rPr lang="en-US" sz="1400" dirty="0"/>
              <a:t>, </a:t>
            </a:r>
            <a:r>
              <a:rPr lang="en-US" sz="1400" b="1" dirty="0" err="1">
                <a:solidFill>
                  <a:srgbClr val="0033CC"/>
                </a:solidFill>
              </a:rPr>
              <a:t>mysort</a:t>
            </a:r>
            <a:r>
              <a:rPr lang="cs-CZ" sz="1400" dirty="0"/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0" y="2791510"/>
            <a:ext cx="3733800" cy="17235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T</a:t>
            </a:r>
            <a:r>
              <a:rPr lang="en-US" sz="1400" dirty="0"/>
              <a:t> { </a:t>
            </a:r>
          </a:p>
          <a:p>
            <a:r>
              <a:rPr lang="en-US" sz="1400" dirty="0"/>
              <a:t>  string s;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;</a:t>
            </a:r>
          </a:p>
          <a:p>
            <a:r>
              <a:rPr lang="en-US" sz="1400" dirty="0"/>
              <a:t>  bool </a:t>
            </a:r>
            <a:r>
              <a:rPr lang="en-US" sz="1400" b="1" dirty="0">
                <a:solidFill>
                  <a:srgbClr val="0033CC"/>
                </a:solidFill>
              </a:rPr>
              <a:t>operator&lt;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y) </a:t>
            </a:r>
            <a:r>
              <a:rPr lang="en-US" sz="1400" dirty="0" err="1"/>
              <a:t>const</a:t>
            </a:r>
            <a:endParaRPr lang="en-US" sz="1400" dirty="0"/>
          </a:p>
          <a:p>
            <a:r>
              <a:rPr lang="en-US" sz="1400" dirty="0"/>
              <a:t>    { return this-&gt;</a:t>
            </a:r>
            <a:r>
              <a:rPr lang="en-US" sz="1400" dirty="0" err="1"/>
              <a:t>i</a:t>
            </a:r>
            <a:r>
              <a:rPr lang="en-US" sz="1400" dirty="0"/>
              <a:t>&lt;</a:t>
            </a:r>
            <a:r>
              <a:rPr lang="en-US" sz="1400" dirty="0" err="1"/>
              <a:t>y.i</a:t>
            </a:r>
            <a:r>
              <a:rPr lang="en-US" sz="1400" dirty="0"/>
              <a:t> &amp;&amp; this-&gt;s&lt;</a:t>
            </a:r>
            <a:r>
              <a:rPr lang="en-US" sz="1400" dirty="0" err="1"/>
              <a:t>y.s</a:t>
            </a:r>
            <a:r>
              <a:rPr lang="en-US" sz="1400" dirty="0"/>
              <a:t>; }</a:t>
            </a:r>
          </a:p>
          <a:p>
            <a:r>
              <a:rPr lang="en-US" sz="1400" dirty="0"/>
              <a:t>};</a:t>
            </a:r>
            <a:endParaRPr lang="cs-CZ" sz="1400" dirty="0"/>
          </a:p>
          <a:p>
            <a:endParaRPr lang="en-US" sz="800" dirty="0"/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&lt;T&gt; v;</a:t>
            </a:r>
          </a:p>
          <a:p>
            <a:r>
              <a:rPr lang="cs-CZ" sz="1400" dirty="0"/>
              <a:t>v.insert(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 {"</a:t>
            </a:r>
            <a:r>
              <a:rPr lang="en-US" sz="1400" dirty="0" err="1"/>
              <a:t>jedna</a:t>
            </a:r>
            <a:r>
              <a:rPr lang="en-US" sz="1400" dirty="0"/>
              <a:t>", 1}</a:t>
            </a:r>
            <a:r>
              <a:rPr lang="cs-CZ" sz="1400" dirty="0"/>
              <a:t>);</a:t>
            </a:r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5791200" y="544264"/>
            <a:ext cx="3124200" cy="1143238"/>
          </a:xfrm>
          <a:prstGeom prst="wedgeRoundRectCallout">
            <a:avLst>
              <a:gd name="adj1" fmla="val 16715"/>
              <a:gd name="adj2" fmla="val 5002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fi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l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mov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datab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ze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název filmu, režisér, rok, ...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setříděné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dle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roku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názvu filmu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ne</a:t>
            </a:r>
            <a:r>
              <a:rPr lang="cs-CZ" sz="1400" i="1" dirty="0">
                <a:solidFill>
                  <a:schemeClr val="bg1">
                    <a:lumMod val="50000"/>
                  </a:schemeClr>
                </a:solidFill>
              </a:rPr>
              <a:t>řešte vstup - inicializace, ...</a:t>
            </a:r>
            <a:endParaRPr lang="en-US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28600" y="838200"/>
            <a:ext cx="86868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err="1"/>
              <a:t>Dva</a:t>
            </a:r>
            <a:r>
              <a:rPr lang="en-US" sz="1800" dirty="0"/>
              <a:t> </a:t>
            </a:r>
            <a:r>
              <a:rPr lang="en-US" sz="1800" dirty="0" err="1"/>
              <a:t>probl</a:t>
            </a:r>
            <a:r>
              <a:rPr lang="cs-CZ" sz="1800" dirty="0"/>
              <a:t>é</a:t>
            </a:r>
            <a:r>
              <a:rPr lang="en-US" sz="1800" dirty="0"/>
              <a:t>my</a:t>
            </a:r>
            <a:r>
              <a:rPr lang="cs-CZ" sz="1800" dirty="0"/>
              <a:t>:</a:t>
            </a:r>
          </a:p>
          <a:p>
            <a:pPr lvl="1"/>
            <a:r>
              <a:rPr lang="cs-CZ" sz="1400" dirty="0"/>
              <a:t>chci jiné setřídění než standardní</a:t>
            </a:r>
          </a:p>
          <a:p>
            <a:pPr lvl="2"/>
            <a:r>
              <a:rPr lang="cs-CZ" sz="1200" dirty="0"/>
              <a:t>např. řetězce primárně dle délky</a:t>
            </a:r>
          </a:p>
          <a:p>
            <a:pPr lvl="1"/>
            <a:r>
              <a:rPr lang="cs-CZ" sz="1400" dirty="0"/>
              <a:t>kontejner složených typů</a:t>
            </a:r>
          </a:p>
          <a:p>
            <a:pPr lvl="2"/>
            <a:r>
              <a:rPr lang="cs-CZ" sz="1200" dirty="0"/>
              <a:t>není na něm definováno standardní porovnání - operator </a:t>
            </a:r>
            <a:r>
              <a:rPr lang="en-US" sz="1200" dirty="0"/>
              <a:t>&lt;</a:t>
            </a:r>
            <a:endParaRPr lang="cs-CZ" sz="1200" dirty="0"/>
          </a:p>
          <a:p>
            <a:pPr lvl="2"/>
            <a:r>
              <a:rPr lang="cs-CZ" sz="1200" dirty="0"/>
              <a:t>struktury, objekty, ...</a:t>
            </a:r>
            <a:endParaRPr lang="en-US" sz="1200" dirty="0"/>
          </a:p>
          <a:p>
            <a:r>
              <a:rPr lang="cs-CZ" sz="1800" dirty="0"/>
              <a:t>Řešení - vlastní komparátor</a:t>
            </a:r>
          </a:p>
          <a:p>
            <a:pPr lvl="1"/>
            <a:r>
              <a:rPr lang="cs-CZ" sz="1400" dirty="0"/>
              <a:t>operator</a:t>
            </a:r>
            <a:r>
              <a:rPr lang="en-US" sz="1400" dirty="0"/>
              <a:t>&lt;</a:t>
            </a:r>
          </a:p>
          <a:p>
            <a:pPr lvl="2"/>
            <a:r>
              <a:rPr lang="cs-CZ" sz="12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200" dirty="0"/>
              <a:t>lze u funkce i šablony kontejneru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200" dirty="0">
                <a:sym typeface="Wingdings" panose="05000000000000000000" pitchFamily="2" charset="2"/>
              </a:rPr>
              <a:t> </a:t>
            </a:r>
            <a:r>
              <a:rPr lang="en-US" sz="1200" dirty="0" err="1"/>
              <a:t>lze</a:t>
            </a:r>
            <a:r>
              <a:rPr lang="en-US" sz="1200" dirty="0"/>
              <a:t> </a:t>
            </a:r>
            <a:r>
              <a:rPr lang="cs-CZ" sz="1200" dirty="0"/>
              <a:t>jen jeden, nelze měnit pro primitivních typy</a:t>
            </a:r>
            <a:endParaRPr lang="en-US" sz="1200" dirty="0"/>
          </a:p>
          <a:p>
            <a:pPr lvl="1"/>
            <a:r>
              <a:rPr lang="en-US" sz="1400" dirty="0"/>
              <a:t>extern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kompar</a:t>
            </a:r>
            <a:r>
              <a:rPr lang="cs-CZ" sz="1400" dirty="0"/>
              <a:t>á</a:t>
            </a:r>
            <a:r>
              <a:rPr lang="en-US" sz="1400" dirty="0"/>
              <a:t>tor - </a:t>
            </a:r>
            <a:r>
              <a:rPr lang="en-US" sz="1400" dirty="0" err="1"/>
              <a:t>funkce</a:t>
            </a:r>
            <a:endParaRPr lang="cs-CZ" sz="1400" dirty="0"/>
          </a:p>
          <a:p>
            <a:pPr lvl="2"/>
            <a:r>
              <a:rPr lang="cs-CZ" sz="12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200" dirty="0"/>
              <a:t>může jich být několik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200" dirty="0">
                <a:sym typeface="Wingdings" panose="05000000000000000000" pitchFamily="2" charset="2"/>
              </a:rPr>
              <a:t> </a:t>
            </a:r>
            <a:r>
              <a:rPr lang="cs-CZ" sz="1200" dirty="0"/>
              <a:t>nelze jako parametr šablony kontejneru</a:t>
            </a:r>
          </a:p>
          <a:p>
            <a:pPr lvl="1"/>
            <a:r>
              <a:rPr lang="cs-CZ" sz="1400" dirty="0"/>
              <a:t>externí komparátor - funktor</a:t>
            </a:r>
          </a:p>
          <a:p>
            <a:pPr lvl="2"/>
            <a:r>
              <a:rPr lang="cs-CZ" sz="12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200" dirty="0"/>
              <a:t>nejobecnější, může jich být několik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200" dirty="0">
                <a:sym typeface="Wingdings" panose="05000000000000000000" pitchFamily="2" charset="2"/>
              </a:rPr>
              <a:t> </a:t>
            </a:r>
            <a:r>
              <a:rPr lang="cs-CZ" sz="1200" dirty="0"/>
              <a:t>malililinko složitější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81600" y="4882077"/>
            <a:ext cx="3733800" cy="17235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T</a:t>
            </a:r>
            <a:r>
              <a:rPr lang="en-US" sz="1400" dirty="0"/>
              <a:t> { string s;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; }; </a:t>
            </a:r>
          </a:p>
          <a:p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33CC"/>
                </a:solidFill>
              </a:rPr>
              <a:t>cmp</a:t>
            </a:r>
            <a:r>
              <a:rPr lang="en-US" sz="1400" dirty="0"/>
              <a:t> {</a:t>
            </a:r>
          </a:p>
          <a:p>
            <a:r>
              <a:rPr lang="en-US" sz="1400" dirty="0"/>
              <a:t>  bool </a:t>
            </a:r>
            <a:r>
              <a:rPr lang="en-US" sz="1400" b="1" dirty="0">
                <a:solidFill>
                  <a:srgbClr val="0033CC"/>
                </a:solidFill>
              </a:rPr>
              <a:t>operator()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x,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y)</a:t>
            </a:r>
          </a:p>
          <a:p>
            <a:r>
              <a:rPr lang="en-US" sz="1400" dirty="0"/>
              <a:t>    { return </a:t>
            </a:r>
            <a:r>
              <a:rPr lang="en-US" sz="1400" dirty="0" err="1"/>
              <a:t>x.i</a:t>
            </a:r>
            <a:r>
              <a:rPr lang="en-US" sz="1400" dirty="0"/>
              <a:t>&lt;</a:t>
            </a:r>
            <a:r>
              <a:rPr lang="en-US" sz="1400" dirty="0" err="1"/>
              <a:t>y.i</a:t>
            </a:r>
            <a:r>
              <a:rPr lang="en-US" sz="1400" dirty="0"/>
              <a:t> &amp;&amp; </a:t>
            </a:r>
            <a:r>
              <a:rPr lang="en-US" sz="1400" dirty="0" err="1"/>
              <a:t>x.s</a:t>
            </a:r>
            <a:r>
              <a:rPr lang="en-US" sz="1400" dirty="0"/>
              <a:t>&lt;</a:t>
            </a:r>
            <a:r>
              <a:rPr lang="en-US" sz="1400" dirty="0" err="1"/>
              <a:t>y.s</a:t>
            </a:r>
            <a:r>
              <a:rPr lang="en-US" sz="1400" dirty="0"/>
              <a:t>; }</a:t>
            </a:r>
          </a:p>
          <a:p>
            <a:r>
              <a:rPr lang="en-US" sz="1400" dirty="0"/>
              <a:t>};</a:t>
            </a:r>
            <a:endParaRPr lang="cs-CZ" sz="1400" dirty="0"/>
          </a:p>
          <a:p>
            <a:endParaRPr lang="en-US" sz="800" dirty="0"/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&lt;T, </a:t>
            </a:r>
            <a:r>
              <a:rPr lang="en-US" sz="1400" b="1" dirty="0" err="1">
                <a:solidFill>
                  <a:srgbClr val="0033CC"/>
                </a:solidFill>
              </a:rPr>
              <a:t>cmp</a:t>
            </a:r>
            <a:r>
              <a:rPr lang="cs-CZ" sz="1400" dirty="0"/>
              <a:t>&gt; v;</a:t>
            </a:r>
          </a:p>
          <a:p>
            <a:r>
              <a:rPr lang="cs-CZ" sz="1400" dirty="0"/>
              <a:t>v.insert( T</a:t>
            </a:r>
            <a:r>
              <a:rPr lang="en-US" sz="1400" dirty="0"/>
              <a:t> {"</a:t>
            </a:r>
            <a:r>
              <a:rPr lang="en-US" sz="1400" dirty="0" err="1"/>
              <a:t>jedna</a:t>
            </a:r>
            <a:r>
              <a:rPr lang="en-US" sz="1400" dirty="0"/>
              <a:t>", 1}</a:t>
            </a:r>
            <a:r>
              <a:rPr lang="cs-CZ" sz="1400" dirty="0"/>
              <a:t>);</a:t>
            </a:r>
          </a:p>
        </p:txBody>
      </p:sp>
      <p:sp>
        <p:nvSpPr>
          <p:cNvPr id="15" name="Text Placeholder 7"/>
          <p:cNvSpPr txBox="1">
            <a:spLocks/>
          </p:cNvSpPr>
          <p:nvPr/>
        </p:nvSpPr>
        <p:spPr>
          <a:xfrm>
            <a:off x="7217079" y="5867400"/>
            <a:ext cx="1828800" cy="381000"/>
          </a:xfrm>
          <a:prstGeom prst="wedgeRoundRectCallout">
            <a:avLst>
              <a:gd name="adj1" fmla="val -65472"/>
              <a:gd name="adj2" fmla="val -6254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funktor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1400" b="0" i="0" u="none" strike="noStrike" kern="1200" cap="none" spc="0" normalizeH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pozd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ě</a:t>
            </a:r>
            <a:r>
              <a:rPr kumimoji="0" lang="en-US" sz="1400" b="0" i="0" u="none" strike="noStrike" kern="1200" cap="none" spc="0" normalizeH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23340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Nejpoužívanější algoritmy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dirty="0"/>
              <a:t>#</a:t>
            </a:r>
            <a:r>
              <a:rPr lang="cs-CZ" sz="1800" dirty="0"/>
              <a:t>include </a:t>
            </a:r>
            <a:r>
              <a:rPr lang="en-US" sz="1800" dirty="0"/>
              <a:t>&lt;algorithm&gt;</a:t>
            </a:r>
          </a:p>
          <a:p>
            <a:endParaRPr lang="cs-CZ" sz="1800" dirty="0"/>
          </a:p>
          <a:p>
            <a:r>
              <a:rPr lang="cs-CZ" sz="1800" dirty="0"/>
              <a:t>it </a:t>
            </a:r>
            <a:r>
              <a:rPr lang="cs-CZ" sz="1800" b="1" dirty="0"/>
              <a:t>find</a:t>
            </a:r>
            <a:r>
              <a:rPr lang="cs-CZ" sz="1800" dirty="0"/>
              <a:t>( it first, it last, T&amp;)</a:t>
            </a:r>
          </a:p>
          <a:p>
            <a:r>
              <a:rPr lang="cs-CZ" sz="1800" dirty="0"/>
              <a:t>int </a:t>
            </a:r>
            <a:r>
              <a:rPr lang="cs-CZ" sz="1800" b="1" dirty="0"/>
              <a:t>count</a:t>
            </a:r>
            <a:r>
              <a:rPr lang="cs-CZ" sz="1800" dirty="0"/>
              <a:t>( it first, it last, T&amp;)</a:t>
            </a:r>
          </a:p>
          <a:p>
            <a:r>
              <a:rPr lang="cs-CZ" sz="1800" b="1" dirty="0"/>
              <a:t>for_each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fnc( T&amp;))</a:t>
            </a:r>
          </a:p>
          <a:p>
            <a:r>
              <a:rPr lang="cs-CZ" sz="1800" b="1" dirty="0"/>
              <a:t>transform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output_it out, fnc( T&amp;))</a:t>
            </a:r>
          </a:p>
          <a:p>
            <a:r>
              <a:rPr lang="cs-CZ" sz="1800" b="1" dirty="0"/>
              <a:t>copy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output_it out)</a:t>
            </a:r>
          </a:p>
          <a:p>
            <a:r>
              <a:rPr lang="cs-CZ" sz="1800" b="1" dirty="0"/>
              <a:t>sort</a:t>
            </a:r>
            <a:r>
              <a:rPr lang="cs-CZ" sz="1800" dirty="0"/>
              <a:t>( begin, end, sort_fnc(x&amp;, y&amp;))</a:t>
            </a:r>
          </a:p>
          <a:p>
            <a:r>
              <a:rPr lang="cs-CZ" sz="1800" dirty="0"/>
              <a:t>find</a:t>
            </a:r>
            <a:r>
              <a:rPr lang="cs-CZ" sz="1800" b="1" dirty="0"/>
              <a:t>_if</a:t>
            </a:r>
            <a:r>
              <a:rPr lang="cs-CZ" sz="1800" dirty="0"/>
              <a:t>, count_if, remove_if( it first, it last, </a:t>
            </a:r>
            <a:r>
              <a:rPr lang="cs-CZ" sz="1800" b="1" dirty="0"/>
              <a:t>pred</a:t>
            </a:r>
            <a:r>
              <a:rPr lang="en-US" sz="1800" dirty="0"/>
              <a:t>&amp;</a:t>
            </a:r>
            <a:r>
              <a:rPr lang="cs-CZ" sz="1800" dirty="0"/>
              <a:t> p)</a:t>
            </a:r>
          </a:p>
          <a:p>
            <a:pPr eaLnBrk="1" hangingPunct="1">
              <a:buFontTx/>
              <a:buNone/>
            </a:pPr>
            <a:endParaRPr lang="en-US" sz="12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b="1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6130636" y="2268682"/>
            <a:ext cx="2895600" cy="381000"/>
          </a:xfrm>
          <a:prstGeom prst="wedgeRoundRectCallout">
            <a:avLst>
              <a:gd name="adj1" fmla="val -104235"/>
              <a:gd name="adj2" fmla="val 2497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funkce modifikuje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argument</a:t>
            </a: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6116782" y="3124200"/>
            <a:ext cx="2895600" cy="533400"/>
          </a:xfrm>
          <a:prstGeom prst="wedgeRoundRectCallout">
            <a:avLst>
              <a:gd name="adj1" fmla="val -49929"/>
              <a:gd name="adj2" fmla="val -832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lnSpcReduction="10000"/>
          </a:bodyPr>
          <a:lstStyle/>
          <a:p>
            <a:pPr algn="ctr">
              <a:buClr>
                <a:schemeClr val="accent1"/>
              </a:buClr>
              <a:buSzPct val="68000"/>
              <a:defRPr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vrací modifikovaný argument možnost jiného kontejneru</a:t>
            </a: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6130636" y="4177145"/>
            <a:ext cx="2895600" cy="381000"/>
          </a:xfrm>
          <a:prstGeom prst="wedgeRoundRectCallout">
            <a:avLst>
              <a:gd name="adj1" fmla="val -65639"/>
              <a:gd name="adj2" fmla="val -6118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predikát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: bool fnc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 const T&amp;)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Algoritmy - použití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53857"/>
            <a:ext cx="4495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&lt;algorithm&gt;</a:t>
            </a:r>
          </a:p>
          <a:p>
            <a:r>
              <a:rPr lang="cs-CZ" sz="1400" dirty="0"/>
              <a:t>vector&lt;int&gt; v</a:t>
            </a:r>
            <a:r>
              <a:rPr lang="en-US" sz="1400" dirty="0"/>
              <a:t> { 1, 3, 5, 7, 9 }</a:t>
            </a:r>
            <a:r>
              <a:rPr lang="cs-CZ" sz="1400" dirty="0"/>
              <a:t>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vector&lt;int&gt;::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const_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iterator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result;</a:t>
            </a:r>
          </a:p>
          <a:p>
            <a:r>
              <a:rPr lang="cs-CZ" sz="1400" dirty="0"/>
              <a:t>auto </a:t>
            </a:r>
            <a:r>
              <a:rPr lang="en-US" sz="1400" dirty="0"/>
              <a:t>result </a:t>
            </a:r>
            <a:r>
              <a:rPr lang="cs-CZ" sz="1400" dirty="0"/>
              <a:t>= find( v.begin(), v.end(), 5);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4495800" cy="187743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( </a:t>
            </a:r>
            <a:r>
              <a:rPr lang="en-US" sz="1400" dirty="0" err="1"/>
              <a:t>int</a:t>
            </a:r>
            <a:r>
              <a:rPr lang="en-US" sz="1400" dirty="0"/>
              <a:t> value ) {</a:t>
            </a:r>
            <a:endParaRPr lang="cs-CZ" sz="1400" dirty="0"/>
          </a:p>
          <a:p>
            <a:r>
              <a:rPr lang="en-US" sz="1400" dirty="0"/>
              <a:t>   return value &gt;10;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400" dirty="0"/>
          </a:p>
          <a:p>
            <a:r>
              <a:rPr lang="en-US" sz="1400" dirty="0"/>
              <a:t>result = </a:t>
            </a:r>
            <a:r>
              <a:rPr lang="en-US" sz="1400" dirty="0" err="1"/>
              <a:t>find_if</a:t>
            </a:r>
            <a:r>
              <a:rPr lang="en-US" sz="1400" dirty="0"/>
              <a:t>( </a:t>
            </a:r>
            <a:r>
              <a:rPr lang="en-US" sz="1400" dirty="0" err="1"/>
              <a:t>v.begin</a:t>
            </a:r>
            <a:r>
              <a:rPr lang="en-US" sz="1400" dirty="0"/>
              <a:t>( ), </a:t>
            </a:r>
            <a:r>
              <a:rPr lang="en-US" sz="1400" dirty="0" err="1"/>
              <a:t>v.end</a:t>
            </a:r>
            <a:r>
              <a:rPr lang="en-US" sz="1400" dirty="0"/>
              <a:t>( ), &amp;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);</a:t>
            </a:r>
            <a:endParaRPr lang="cs-CZ" sz="1400" dirty="0"/>
          </a:p>
          <a:p>
            <a:r>
              <a:rPr lang="en-US" sz="1400" dirty="0"/>
              <a:t>if ( result == </a:t>
            </a:r>
            <a:r>
              <a:rPr lang="en-US" sz="1400" dirty="0" err="1"/>
              <a:t>v.end</a:t>
            </a:r>
            <a:r>
              <a:rPr lang="en-US" sz="1400" dirty="0"/>
              <a:t>( ) )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"Nothing"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else</a:t>
            </a:r>
            <a:endParaRPr lang="cs-CZ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"Found: " &lt;&lt;  *result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5257800" y="1752600"/>
            <a:ext cx="1752600" cy="533400"/>
          </a:xfrm>
          <a:prstGeom prst="wedgeRoundRectCallout">
            <a:avLst>
              <a:gd name="adj1" fmla="val -170691"/>
              <a:gd name="adj2" fmla="val 722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predik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0600" y="4038600"/>
            <a:ext cx="4114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for_each( begin, end, fnc( T&amp;))</a:t>
            </a:r>
          </a:p>
          <a:p>
            <a:r>
              <a:rPr lang="en-US" sz="1400" dirty="0">
                <a:solidFill>
                  <a:srgbClr val="0033CC"/>
                </a:solidFill>
              </a:rPr>
              <a:t>// </a:t>
            </a:r>
            <a:r>
              <a:rPr lang="cs-CZ" sz="1400" dirty="0">
                <a:solidFill>
                  <a:srgbClr val="0033CC"/>
                </a:solidFill>
              </a:rPr>
              <a:t>vynásobit všechny prvky 2</a:t>
            </a:r>
          </a:p>
          <a:p>
            <a:endParaRPr lang="cs-CZ" sz="1400" dirty="0"/>
          </a:p>
          <a:p>
            <a:r>
              <a:rPr lang="cs-CZ" sz="1400" dirty="0">
                <a:solidFill>
                  <a:srgbClr val="0033CC"/>
                </a:solidFill>
              </a:rPr>
              <a:t>// přičíst ke všem prvkům +1, +2, +3, ...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0600" y="5105400"/>
            <a:ext cx="19812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void mul2( </a:t>
            </a:r>
            <a:r>
              <a:rPr lang="en-US" sz="1400" dirty="0" err="1"/>
              <a:t>int</a:t>
            </a:r>
            <a:r>
              <a:rPr lang="en-US" sz="1400" dirty="0"/>
              <a:t>&amp; x) {</a:t>
            </a:r>
          </a:p>
          <a:p>
            <a:r>
              <a:rPr lang="en-US" sz="1400" dirty="0"/>
              <a:t>  x *= 2;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5276850" y="2577018"/>
            <a:ext cx="1733550" cy="533400"/>
          </a:xfrm>
          <a:prstGeom prst="wedgeRoundRectCallout">
            <a:avLst>
              <a:gd name="adj1" fmla="val -113953"/>
              <a:gd name="adj2" fmla="val 1793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ždy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otestovat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Algoritmy - použití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53857"/>
            <a:ext cx="4495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&lt;algorithm&gt;</a:t>
            </a:r>
          </a:p>
          <a:p>
            <a:r>
              <a:rPr lang="cs-CZ" sz="1400" dirty="0"/>
              <a:t>vector&lt;int&gt; v</a:t>
            </a:r>
            <a:r>
              <a:rPr lang="en-US" sz="1400" dirty="0"/>
              <a:t> { 1, 3, 5, 7, 9 }</a:t>
            </a:r>
            <a:r>
              <a:rPr lang="cs-CZ" sz="1400" dirty="0"/>
              <a:t>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vector&lt;int&gt;::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_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iterator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result;</a:t>
            </a:r>
          </a:p>
          <a:p>
            <a:r>
              <a:rPr lang="cs-CZ" sz="1400" dirty="0"/>
              <a:t>auto </a:t>
            </a:r>
            <a:r>
              <a:rPr lang="en-US" sz="1400" dirty="0"/>
              <a:t>result </a:t>
            </a:r>
            <a:r>
              <a:rPr lang="cs-CZ" sz="1400" dirty="0"/>
              <a:t>= find( v.begin(), v.end(), 5);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4495800" cy="187743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( </a:t>
            </a:r>
            <a:r>
              <a:rPr lang="en-US" sz="1400" dirty="0" err="1"/>
              <a:t>int</a:t>
            </a:r>
            <a:r>
              <a:rPr lang="en-US" sz="1400" dirty="0"/>
              <a:t> value ) {</a:t>
            </a:r>
            <a:endParaRPr lang="cs-CZ" sz="1400" dirty="0"/>
          </a:p>
          <a:p>
            <a:r>
              <a:rPr lang="en-US" sz="1400" dirty="0"/>
              <a:t>   return value &gt;10;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400" dirty="0"/>
          </a:p>
          <a:p>
            <a:r>
              <a:rPr lang="en-US" sz="1400" dirty="0"/>
              <a:t>result = </a:t>
            </a:r>
            <a:r>
              <a:rPr lang="en-US" sz="1400" dirty="0" err="1"/>
              <a:t>find_if</a:t>
            </a:r>
            <a:r>
              <a:rPr lang="en-US" sz="1400" dirty="0"/>
              <a:t>( </a:t>
            </a:r>
            <a:r>
              <a:rPr lang="en-US" sz="1400" dirty="0" err="1"/>
              <a:t>v.begin</a:t>
            </a:r>
            <a:r>
              <a:rPr lang="en-US" sz="1400" dirty="0"/>
              <a:t>( ), </a:t>
            </a:r>
            <a:r>
              <a:rPr lang="en-US" sz="1400" dirty="0" err="1"/>
              <a:t>v.end</a:t>
            </a:r>
            <a:r>
              <a:rPr lang="en-US" sz="1400" dirty="0"/>
              <a:t>( ), &amp;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);</a:t>
            </a:r>
            <a:endParaRPr lang="cs-CZ" sz="1400" dirty="0"/>
          </a:p>
          <a:p>
            <a:r>
              <a:rPr lang="en-US" sz="1400" dirty="0"/>
              <a:t>if ( result == </a:t>
            </a:r>
            <a:r>
              <a:rPr lang="en-US" sz="1400" dirty="0" err="1"/>
              <a:t>v.end</a:t>
            </a:r>
            <a:r>
              <a:rPr lang="en-US" sz="1400" dirty="0"/>
              <a:t>( ) )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"Nothing"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else</a:t>
            </a:r>
            <a:endParaRPr lang="cs-CZ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"Found: " &lt;&lt;  *result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4038600"/>
            <a:ext cx="41148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for_each( begin, end, fnc( T&amp;))</a:t>
            </a:r>
          </a:p>
          <a:p>
            <a:r>
              <a:rPr lang="en-US" sz="1400" dirty="0">
                <a:solidFill>
                  <a:srgbClr val="0033CC"/>
                </a:solidFill>
              </a:rPr>
              <a:t>// </a:t>
            </a:r>
            <a:r>
              <a:rPr lang="cs-CZ" sz="1400" dirty="0">
                <a:solidFill>
                  <a:srgbClr val="0033CC"/>
                </a:solidFill>
              </a:rPr>
              <a:t>vynásobit všechny prvky 2</a:t>
            </a:r>
          </a:p>
          <a:p>
            <a:endParaRPr lang="cs-CZ" sz="1400" dirty="0"/>
          </a:p>
          <a:p>
            <a:r>
              <a:rPr lang="cs-CZ" sz="1400" dirty="0">
                <a:solidFill>
                  <a:srgbClr val="0033CC"/>
                </a:solidFill>
              </a:rPr>
              <a:t>// přičíst ke všem prvkům +1, +2, +3, ...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>
                <a:solidFill>
                  <a:srgbClr val="FF0000"/>
                </a:solidFill>
              </a:rPr>
              <a:t>int fce( int&amp; x) {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static int qq = 0;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cs-CZ" sz="1400" dirty="0">
                <a:solidFill>
                  <a:srgbClr val="FF0000"/>
                </a:solidFill>
              </a:rPr>
              <a:t> return x += (qq +=1);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}</a:t>
            </a:r>
          </a:p>
          <a:p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for_each( v.begin(), v.end(), fce);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for_each( v.rbegin(), v.rend(), fce);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endParaRPr lang="cs-CZ" sz="1400" dirty="0">
              <a:solidFill>
                <a:srgbClr val="0033CC"/>
              </a:solidFill>
            </a:endParaRPr>
          </a:p>
        </p:txBody>
      </p:sp>
      <p:sp>
        <p:nvSpPr>
          <p:cNvPr id="11" name="Content Placeholder 6"/>
          <p:cNvSpPr>
            <a:spLocks noGrp="1"/>
          </p:cNvSpPr>
          <p:nvPr>
            <p:ph idx="1"/>
          </p:nvPr>
        </p:nvSpPr>
        <p:spPr>
          <a:xfrm>
            <a:off x="5257800" y="2743200"/>
            <a:ext cx="1905000" cy="533400"/>
          </a:xfrm>
          <a:prstGeom prst="wedgeRoundRectCallout">
            <a:avLst>
              <a:gd name="adj1" fmla="val -86155"/>
              <a:gd name="adj2" fmla="val -434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jak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parametrick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1981200" y="5181600"/>
            <a:ext cx="2362200" cy="718572"/>
          </a:xfrm>
          <a:prstGeom prst="wedgeRoundRectCallout">
            <a:avLst>
              <a:gd name="adj1" fmla="val 71005"/>
              <a:gd name="adj2" fmla="val 11215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zrestartovat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jak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krok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parametricky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Funktory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4953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ftor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ftor</a:t>
            </a:r>
            <a:r>
              <a:rPr lang="cs-CZ" sz="1400" b="1" dirty="0">
                <a:solidFill>
                  <a:srgbClr val="0033CC"/>
                </a:solidFill>
              </a:rPr>
              <a:t>( int step) </a:t>
            </a:r>
            <a:r>
              <a:rPr lang="cs-CZ" sz="1400" dirty="0"/>
              <a:t>: step</a:t>
            </a:r>
            <a:r>
              <a:rPr lang="en-US" sz="1400" dirty="0"/>
              <a:t>_</a:t>
            </a:r>
            <a:r>
              <a:rPr lang="cs-CZ" sz="1400" dirty="0"/>
              <a:t>(step), qq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int operator</a:t>
            </a:r>
            <a:r>
              <a:rPr lang="cs-CZ" sz="1400" dirty="0">
                <a:solidFill>
                  <a:srgbClr val="00B050"/>
                </a:solidFill>
              </a:rPr>
              <a:t>() (int&amp; x) </a:t>
            </a:r>
            <a:r>
              <a:rPr lang="cs-CZ" sz="1400" dirty="0"/>
              <a:t>{ return x += (qq</a:t>
            </a:r>
            <a:r>
              <a:rPr lang="en-US" sz="1400" dirty="0"/>
              <a:t>_</a:t>
            </a:r>
            <a:r>
              <a:rPr lang="cs-CZ" sz="1400" dirty="0"/>
              <a:t> += step</a:t>
            </a:r>
            <a:r>
              <a:rPr lang="en-US" sz="1400" dirty="0"/>
              <a:t>_</a:t>
            </a:r>
            <a:r>
              <a:rPr lang="cs-CZ" sz="1400" dirty="0"/>
              <a:t>); }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step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  int qq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>
                <a:solidFill>
                  <a:srgbClr val="00B050"/>
                </a:solidFill>
              </a:rPr>
              <a:t>for_each</a:t>
            </a:r>
            <a:r>
              <a:rPr lang="cs-CZ" sz="1400" dirty="0"/>
              <a:t>( v.begin(), v.end(), ftor</a:t>
            </a:r>
            <a:r>
              <a:rPr lang="cs-CZ" sz="1400" b="1" dirty="0">
                <a:solidFill>
                  <a:srgbClr val="0033CC"/>
                </a:solidFill>
              </a:rPr>
              <a:t>(2)</a:t>
            </a:r>
            <a:r>
              <a:rPr lang="cs-CZ" sz="1400" dirty="0"/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581400"/>
            <a:ext cx="4953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= find_if( bi, ei, fnc);</a:t>
            </a:r>
          </a:p>
          <a:p>
            <a:endParaRPr lang="cs-CZ" sz="1400" dirty="0"/>
          </a:p>
          <a:p>
            <a:r>
              <a:rPr lang="cs-CZ" sz="1400" dirty="0"/>
              <a:t>class cmp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cmp</a:t>
            </a:r>
            <a:r>
              <a:rPr lang="cs-CZ" sz="1400" b="1" dirty="0">
                <a:solidFill>
                  <a:srgbClr val="0033CC"/>
                </a:solidFill>
              </a:rPr>
              <a:t>( int cmp) </a:t>
            </a:r>
            <a:r>
              <a:rPr lang="cs-CZ" sz="1400" dirty="0"/>
              <a:t>: n</a:t>
            </a:r>
            <a:r>
              <a:rPr lang="en-US" sz="1400" dirty="0"/>
              <a:t>_</a:t>
            </a:r>
            <a:r>
              <a:rPr lang="cs-CZ" sz="1400" dirty="0"/>
              <a:t>(cmp) {}</a:t>
            </a:r>
          </a:p>
          <a:p>
            <a:r>
              <a:rPr lang="cs-CZ" sz="1400" dirty="0"/>
              <a:t>  bool operator() </a:t>
            </a:r>
            <a:r>
              <a:rPr lang="cs-CZ" sz="1400" dirty="0">
                <a:solidFill>
                  <a:srgbClr val="00B050"/>
                </a:solidFill>
              </a:rPr>
              <a:t>(int&amp; x) </a:t>
            </a:r>
            <a:r>
              <a:rPr lang="cs-CZ" sz="1400" dirty="0"/>
              <a:t>{ return x &gt; n</a:t>
            </a:r>
            <a:r>
              <a:rPr lang="en-US" sz="1400" dirty="0"/>
              <a:t>_</a:t>
            </a:r>
            <a:r>
              <a:rPr lang="cs-CZ" sz="1400" dirty="0"/>
              <a:t>; }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n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en-US" sz="1400" dirty="0"/>
              <a:t>auto </a:t>
            </a:r>
            <a:r>
              <a:rPr lang="cs-CZ" sz="1400" dirty="0"/>
              <a:t>fnd = </a:t>
            </a:r>
            <a:r>
              <a:rPr lang="cs-CZ" sz="1400" dirty="0">
                <a:solidFill>
                  <a:srgbClr val="00B050"/>
                </a:solidFill>
              </a:rPr>
              <a:t>find_if</a:t>
            </a:r>
            <a:r>
              <a:rPr lang="cs-CZ" sz="1400" dirty="0"/>
              <a:t>( v.begin(), v.end(), cmp</a:t>
            </a:r>
            <a:r>
              <a:rPr lang="cs-CZ" sz="1400" b="1" dirty="0">
                <a:solidFill>
                  <a:srgbClr val="0033CC"/>
                </a:solidFill>
              </a:rPr>
              <a:t>(9)</a:t>
            </a:r>
            <a:r>
              <a:rPr lang="cs-CZ" sz="1400" dirty="0"/>
              <a:t>);</a:t>
            </a:r>
          </a:p>
          <a:p>
            <a:r>
              <a:rPr lang="cs-CZ" sz="1400" dirty="0"/>
              <a:t>cout &lt;&lt; ( ( fnd == v.end()) ? -1 : *fnd) &lt;&lt; endl;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638800" y="838200"/>
            <a:ext cx="2590800" cy="533400"/>
          </a:xfrm>
          <a:prstGeom prst="wedgeRoundRectCallout">
            <a:avLst>
              <a:gd name="adj1" fmla="val -79487"/>
              <a:gd name="adj2" fmla="val 2407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Přičíst ke všem prvkům 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+n, +2n, +3n, ...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524000" y="3400425"/>
            <a:ext cx="2057400" cy="533400"/>
          </a:xfrm>
          <a:prstGeom prst="wedgeRoundRectCallout">
            <a:avLst>
              <a:gd name="adj1" fmla="val 71848"/>
              <a:gd name="adj2" fmla="val 670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najít v kontejneru 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prvek větší než n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638800" y="1600200"/>
            <a:ext cx="2590800" cy="533400"/>
          </a:xfrm>
          <a:prstGeom prst="wedgeRoundRectCallout">
            <a:avLst>
              <a:gd name="adj1" fmla="val -72261"/>
              <a:gd name="adj2" fmla="val -394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Funktor – třída s</a:t>
            </a:r>
            <a:br>
              <a:rPr lang="pl-PL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přetíženým operátorem ()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638800" y="2286000"/>
            <a:ext cx="2590800" cy="533400"/>
          </a:xfrm>
          <a:prstGeom prst="wedgeRoundRectCallout">
            <a:avLst>
              <a:gd name="adj1" fmla="val -129766"/>
              <a:gd name="adj2" fmla="val 2851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oddělení inicializace a běhového parametru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914400" y="1752600"/>
            <a:ext cx="1066800" cy="838200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ular Callout 10"/>
          <p:cNvSpPr/>
          <p:nvPr/>
        </p:nvSpPr>
        <p:spPr>
          <a:xfrm>
            <a:off x="381000" y="4337267"/>
            <a:ext cx="2895600" cy="1941970"/>
          </a:xfrm>
          <a:prstGeom prst="wedgeRoundRectCallout">
            <a:avLst>
              <a:gd name="adj1" fmla="val -24158"/>
              <a:gd name="adj2" fmla="val -4987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najít prvek odlišný od předch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oz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ího alespoň o n</a:t>
            </a:r>
          </a:p>
          <a:p>
            <a:pPr>
              <a:buFont typeface="Arial" pitchFamily="34" charset="0"/>
              <a:buChar char="•"/>
            </a:pPr>
            <a:endParaRPr lang="cs-CZ" sz="8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inkrementovat čísla v zadaném rozsahu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hodnot</a:t>
            </a:r>
            <a:br>
              <a:rPr lang="pl-PL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(první +1, druhé +2, ...)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cs-CZ" sz="8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najít číslo za největší dírou (rozdíl sousedních hodnot)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990600" y="1524000"/>
            <a:ext cx="2057400" cy="1028700"/>
          </a:xfrm>
          <a:prstGeom prst="straightConnector1">
            <a:avLst/>
          </a:prstGeom>
          <a:ln w="28575">
            <a:solidFill>
              <a:srgbClr val="0000FF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</a:t>
            </a:r>
            <a:r>
              <a:rPr lang="cs-CZ" dirty="0"/>
              <a:t>á</a:t>
            </a:r>
            <a:r>
              <a:rPr lang="en-US" dirty="0" err="1"/>
              <a:t>vratov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for_each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209800"/>
            <a:ext cx="495300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scitacka {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public:</a:t>
            </a:r>
          </a:p>
          <a:p>
            <a:r>
              <a:rPr lang="cs-CZ" sz="1400" dirty="0"/>
              <a:t>  scitacka</a:t>
            </a:r>
            <a:r>
              <a:rPr lang="cs-CZ" sz="1400" b="1" dirty="0">
                <a:solidFill>
                  <a:srgbClr val="0033CC"/>
                </a:solidFill>
              </a:rPr>
              <a:t>( int limit) </a:t>
            </a:r>
            <a:r>
              <a:rPr lang="cs-CZ" sz="1400" dirty="0"/>
              <a:t>: limit</a:t>
            </a:r>
            <a:r>
              <a:rPr lang="en-US" sz="1400" dirty="0"/>
              <a:t>_</a:t>
            </a:r>
            <a:r>
              <a:rPr lang="cs-CZ" sz="1400" dirty="0"/>
              <a:t>(limit), vysledek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int operator() (int&amp; x) { </a:t>
            </a:r>
            <a:r>
              <a:rPr lang="en-US" sz="1400" dirty="0"/>
              <a:t>if( x &gt; limit_)  </a:t>
            </a:r>
            <a:r>
              <a:rPr lang="cs-CZ" sz="1400" dirty="0"/>
              <a:t>vysledek </a:t>
            </a:r>
            <a:r>
              <a:rPr lang="en-US" sz="1400" dirty="0"/>
              <a:t>+= x</a:t>
            </a:r>
            <a:r>
              <a:rPr lang="cs-CZ" sz="1400" dirty="0"/>
              <a:t>; }</a:t>
            </a:r>
          </a:p>
          <a:p>
            <a:r>
              <a:rPr lang="en-US" sz="1400" dirty="0"/>
              <a:t>  </a:t>
            </a:r>
            <a:r>
              <a:rPr lang="cs-CZ" sz="1400" dirty="0"/>
              <a:t>int </a:t>
            </a:r>
            <a:r>
              <a:rPr lang="cs-CZ" sz="1400" dirty="0">
                <a:solidFill>
                  <a:srgbClr val="7030A0"/>
                </a:solidFill>
              </a:rPr>
              <a:t>vysledek</a:t>
            </a:r>
            <a:r>
              <a:rPr lang="en-US" sz="1400" dirty="0">
                <a:solidFill>
                  <a:srgbClr val="7030A0"/>
                </a:solidFill>
              </a:rPr>
              <a:t>_</a:t>
            </a:r>
            <a:r>
              <a:rPr lang="en-US" sz="1400" dirty="0"/>
              <a:t>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private:</a:t>
            </a:r>
          </a:p>
          <a:p>
            <a:r>
              <a:rPr lang="cs-CZ" sz="1400" dirty="0"/>
              <a:t>  int </a:t>
            </a:r>
            <a:r>
              <a:rPr lang="en-US" sz="1400" dirty="0"/>
              <a:t>limit_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>
              <a:solidFill>
                <a:srgbClr val="00B050"/>
              </a:solidFill>
            </a:endParaRPr>
          </a:p>
          <a:p>
            <a:r>
              <a:rPr lang="en-US" sz="1400" dirty="0" err="1">
                <a:solidFill>
                  <a:srgbClr val="7030A0"/>
                </a:solidFill>
              </a:rPr>
              <a:t>scitacka</a:t>
            </a:r>
            <a:r>
              <a:rPr lang="en-US" sz="1400" dirty="0">
                <a:solidFill>
                  <a:srgbClr val="7030A0"/>
                </a:solidFill>
              </a:rPr>
              <a:t> s</a:t>
            </a:r>
            <a:r>
              <a:rPr lang="en-US" sz="1400" dirty="0"/>
              <a:t> = </a:t>
            </a:r>
            <a:r>
              <a:rPr lang="cs-CZ" sz="1400" dirty="0"/>
              <a:t>for_each( v.begin(), v.end(), </a:t>
            </a:r>
            <a:r>
              <a:rPr lang="en-US" sz="1400" dirty="0" err="1"/>
              <a:t>scitacka</a:t>
            </a:r>
            <a:r>
              <a:rPr lang="cs-CZ" sz="1400" b="1" dirty="0">
                <a:solidFill>
                  <a:srgbClr val="0033CC"/>
                </a:solidFill>
              </a:rPr>
              <a:t>(10)</a:t>
            </a:r>
            <a:r>
              <a:rPr lang="cs-CZ" sz="1400" dirty="0"/>
              <a:t>);</a:t>
            </a:r>
            <a:endParaRPr lang="en-US" sz="1400" dirty="0"/>
          </a:p>
          <a:p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>
                <a:solidFill>
                  <a:srgbClr val="7030A0"/>
                </a:solidFill>
              </a:rPr>
              <a:t>s.vysledek</a:t>
            </a:r>
            <a:r>
              <a:rPr lang="en-US" sz="1400" dirty="0">
                <a:solidFill>
                  <a:srgbClr val="7030A0"/>
                </a:solidFill>
              </a:rPr>
              <a:t>_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2209800"/>
            <a:ext cx="2667000" cy="533400"/>
          </a:xfrm>
          <a:prstGeom prst="wedgeRoundRectCallout">
            <a:avLst>
              <a:gd name="adj1" fmla="val 81927"/>
              <a:gd name="adj2" fmla="val 7242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sou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čet všech čísel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větších než parametr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57200" y="3124200"/>
            <a:ext cx="2667000" cy="533400"/>
          </a:xfrm>
          <a:prstGeom prst="wedgeRoundRectCallout">
            <a:avLst>
              <a:gd name="adj1" fmla="val 83108"/>
              <a:gd name="adj2" fmla="val -2867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jak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z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ískat výsledek?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57200" y="4038600"/>
            <a:ext cx="2667000" cy="533400"/>
          </a:xfrm>
          <a:prstGeom prst="wedgeRoundRectCallout">
            <a:avLst>
              <a:gd name="adj1" fmla="val 81660"/>
              <a:gd name="adj2" fmla="val -815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 skončení hodnota použitého funktoru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457200" y="4648200"/>
            <a:ext cx="2667000" cy="533400"/>
          </a:xfrm>
          <a:prstGeom prst="wedgeRoundRectCallout">
            <a:avLst>
              <a:gd name="adj1" fmla="val 82246"/>
              <a:gd name="adj2" fmla="val -7702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pozor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nejde o identický objekt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najděte všechny prvky větší než 9</a:t>
            </a:r>
          </a:p>
          <a:p>
            <a:r>
              <a:rPr lang="cs-CZ" dirty="0"/>
              <a:t>lambda výrazy</a:t>
            </a:r>
          </a:p>
          <a:p>
            <a:pPr lvl="1"/>
            <a:r>
              <a:rPr lang="cs-CZ" dirty="0"/>
              <a:t>od C++ 11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  <a:sym typeface="Wingdings"/>
              </a:rPr>
              <a:t></a:t>
            </a:r>
            <a:r>
              <a:rPr lang="cs-CZ" dirty="0">
                <a:sym typeface="Wingdings"/>
              </a:rPr>
              <a:t> mnohem jednodušší zápis a syntaxe</a:t>
            </a:r>
          </a:p>
          <a:p>
            <a:r>
              <a:rPr lang="cs-CZ" dirty="0">
                <a:solidFill>
                  <a:srgbClr val="FF0000"/>
                </a:solidFill>
                <a:sym typeface="Wingdings"/>
              </a:rPr>
              <a:t></a:t>
            </a:r>
            <a:r>
              <a:rPr lang="cs-CZ" dirty="0">
                <a:sym typeface="Wingdings"/>
              </a:rPr>
              <a:t> vnitřní stav  funktor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Lambda výrazy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514600"/>
            <a:ext cx="6400800" cy="116955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find_if( v.begin(), v.end(), </a:t>
            </a:r>
            <a:r>
              <a:rPr lang="cs-CZ" dirty="0"/>
              <a:t>bind2nd( greater&lt;int&gt;(),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cs-CZ" dirty="0"/>
              <a:t>));</a:t>
            </a:r>
          </a:p>
          <a:p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find_if( v.begin(), v.end(), </a:t>
            </a:r>
            <a:r>
              <a:rPr lang="cs-CZ" dirty="0"/>
              <a:t>greater</a:t>
            </a:r>
            <a:r>
              <a:rPr lang="en-US" dirty="0"/>
              <a:t>_</a:t>
            </a:r>
            <a:r>
              <a:rPr lang="cs-CZ" dirty="0"/>
              <a:t>than</a:t>
            </a:r>
            <a:r>
              <a:rPr lang="en-US" dirty="0"/>
              <a:t>(</a:t>
            </a:r>
            <a:r>
              <a:rPr lang="cs-CZ" dirty="0"/>
              <a:t>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cs-CZ" dirty="0"/>
              <a:t>));</a:t>
            </a:r>
          </a:p>
          <a:p>
            <a:endParaRPr lang="cs-CZ" sz="800" dirty="0"/>
          </a:p>
          <a:p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find_if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v.begin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(),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v.end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(), </a:t>
            </a:r>
            <a:r>
              <a:rPr lang="en-US" dirty="0"/>
              <a:t>[](</a:t>
            </a:r>
            <a:r>
              <a:rPr lang="en-US" dirty="0" err="1"/>
              <a:t>int</a:t>
            </a:r>
            <a:r>
              <a:rPr lang="en-US" dirty="0"/>
              <a:t>&amp; x) { return x &gt;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en-US" dirty="0"/>
              <a:t>; });</a:t>
            </a:r>
            <a:endParaRPr lang="cs-CZ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667500" y="4149436"/>
            <a:ext cx="1600200" cy="381000"/>
          </a:xfrm>
          <a:prstGeom prst="wedgeRoundRectCallout">
            <a:avLst>
              <a:gd name="adj1" fmla="val -86041"/>
              <a:gd name="adj2" fmla="val -17717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lambda výraz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7277100" y="2561509"/>
            <a:ext cx="990600" cy="537866"/>
          </a:xfrm>
          <a:prstGeom prst="wedgeRoundRectCallout">
            <a:avLst>
              <a:gd name="adj1" fmla="val -138988"/>
              <a:gd name="adj2" fmla="val 4101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vlastn</a:t>
            </a:r>
            <a:r>
              <a:rPr lang="cs-CZ" sz="1400" dirty="0">
                <a:solidFill>
                  <a:schemeClr val="tx1"/>
                </a:solidFill>
              </a:rPr>
              <a:t>í funktor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Můj první C++ program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914400"/>
            <a:ext cx="47244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#</a:t>
            </a:r>
            <a:r>
              <a:rPr lang="cs-CZ" sz="1600" dirty="0"/>
              <a:t>include </a:t>
            </a:r>
            <a:r>
              <a:rPr lang="en-US" sz="1600" dirty="0"/>
              <a:t>&lt;</a:t>
            </a:r>
            <a:r>
              <a:rPr lang="en-US" sz="1600" dirty="0" err="1"/>
              <a:t>iostream</a:t>
            </a:r>
            <a:r>
              <a:rPr lang="en-US" sz="1600" dirty="0"/>
              <a:t>&gt;</a:t>
            </a:r>
          </a:p>
          <a:p>
            <a:endParaRPr lang="cs-CZ" sz="1600" dirty="0"/>
          </a:p>
          <a:p>
            <a:r>
              <a:rPr lang="cs-CZ" sz="1600" dirty="0"/>
              <a:t>int main()</a:t>
            </a:r>
          </a:p>
          <a:p>
            <a:r>
              <a:rPr lang="cs-CZ" sz="1600" dirty="0"/>
              <a:t>{</a:t>
            </a:r>
          </a:p>
          <a:p>
            <a:r>
              <a:rPr lang="en-US" sz="1600" dirty="0"/>
              <a:t>    std::</a:t>
            </a:r>
            <a:r>
              <a:rPr lang="cs-CZ" sz="1600" dirty="0"/>
              <a:t>cout &lt;&lt; "</a:t>
            </a:r>
            <a:r>
              <a:rPr lang="en-US" sz="1600" dirty="0"/>
              <a:t>Hello world</a:t>
            </a:r>
            <a:r>
              <a:rPr lang="cs-CZ" sz="1600" dirty="0"/>
              <a:t>" &lt;&lt; </a:t>
            </a:r>
            <a:r>
              <a:rPr lang="en-US" sz="1600" dirty="0" err="1"/>
              <a:t>std</a:t>
            </a:r>
            <a:r>
              <a:rPr lang="en-US" sz="1600" dirty="0"/>
              <a:t>::</a:t>
            </a:r>
            <a:r>
              <a:rPr lang="cs-CZ" sz="1600" dirty="0"/>
              <a:t>endl;</a:t>
            </a:r>
          </a:p>
          <a:p>
            <a:r>
              <a:rPr lang="cs-CZ" sz="1600" dirty="0"/>
              <a:t>    return </a:t>
            </a:r>
            <a:r>
              <a:rPr lang="en-US" sz="1600" dirty="0"/>
              <a:t>0</a:t>
            </a:r>
            <a:r>
              <a:rPr lang="cs-CZ" sz="1600" dirty="0"/>
              <a:t>;</a:t>
            </a:r>
          </a:p>
          <a:p>
            <a:r>
              <a:rPr lang="cs-CZ" sz="1600" dirty="0"/>
              <a:t>} 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3657600"/>
            <a:ext cx="3733800" cy="25146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VS 2017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File / New / Project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Installed / Templates / VC++ / Win32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Win32 Console Application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Name, Location - OK</a:t>
            </a:r>
          </a:p>
          <a:p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!!! Application Settings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Console Application</a:t>
            </a:r>
          </a:p>
          <a:p>
            <a:r>
              <a:rPr lang="en-US" sz="1400" b="1" dirty="0" err="1">
                <a:solidFill>
                  <a:srgbClr val="FF0000"/>
                </a:solidFill>
              </a:rPr>
              <a:t>vypnout</a:t>
            </a:r>
            <a:r>
              <a:rPr lang="en-US" sz="1400" b="1" dirty="0">
                <a:solidFill>
                  <a:srgbClr val="FF0000"/>
                </a:solidFill>
              </a:rPr>
              <a:t>! 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Precompiled header</a:t>
            </a:r>
          </a:p>
          <a:p>
            <a:r>
              <a:rPr lang="en-US" sz="1400" b="1" dirty="0" err="1">
                <a:solidFill>
                  <a:srgbClr val="FF0000"/>
                </a:solidFill>
              </a:rPr>
              <a:t>vypnout</a:t>
            </a:r>
            <a:r>
              <a:rPr lang="en-US" sz="1400" b="1" dirty="0">
                <a:solidFill>
                  <a:srgbClr val="FF0000"/>
                </a:solidFill>
              </a:rPr>
              <a:t>! 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SDL</a:t>
            </a:r>
          </a:p>
          <a:p>
            <a:r>
              <a:rPr lang="en-US" sz="1400" b="1" dirty="0" err="1">
                <a:solidFill>
                  <a:srgbClr val="00B050"/>
                </a:solidFill>
              </a:rPr>
              <a:t>zapnout</a:t>
            </a:r>
            <a:r>
              <a:rPr lang="en-US" sz="1400" b="1" dirty="0">
                <a:solidFill>
                  <a:srgbClr val="00B050"/>
                </a:solidFill>
              </a:rPr>
              <a:t>! 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Empty project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953000" y="4572000"/>
            <a:ext cx="3733800" cy="1600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Solution Explorer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Solution / Project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Source Files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Add New/Existing Item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Visual C++ / C++ File (.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cpp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(Header Files)</a:t>
            </a: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283036" y="1524001"/>
            <a:ext cx="2403764" cy="25146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ctrl-shift-B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F5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ctrl-F5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F10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F11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F9</a:t>
            </a: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Debug / Window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Watch, Auto, Locals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Call Stack</a:t>
            </a:r>
          </a:p>
        </p:txBody>
      </p:sp>
    </p:spTree>
    <p:extLst>
      <p:ext uri="{BB962C8B-B14F-4D97-AF65-F5344CB8AC3E}">
        <p14:creationId xmlns:p14="http://schemas.microsoft.com/office/powerpoint/2010/main" val="7935655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Nonmodyfying algorithms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for_each</a:t>
            </a:r>
            <a:r>
              <a:rPr lang="cs-CZ" sz="1800" dirty="0"/>
              <a:t>() Performs an operation for each element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count</a:t>
            </a:r>
            <a:r>
              <a:rPr lang="cs-CZ" sz="1800" dirty="0"/>
              <a:t>() Returns the number of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count_if</a:t>
            </a:r>
            <a:r>
              <a:rPr lang="cs-CZ" sz="1800" dirty="0"/>
              <a:t>() Returns the number of elements that match a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min_element</a:t>
            </a:r>
            <a:r>
              <a:rPr lang="cs-CZ" sz="1800" dirty="0"/>
              <a:t>() Returns the element with the smallest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max_element</a:t>
            </a:r>
            <a:r>
              <a:rPr lang="cs-CZ" sz="1800" dirty="0"/>
              <a:t>() Returns the element with the largest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</a:t>
            </a:r>
            <a:r>
              <a:rPr lang="cs-CZ" sz="1800" dirty="0"/>
              <a:t>() Searches for the first element with the passed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find_if</a:t>
            </a:r>
            <a:r>
              <a:rPr lang="cs-CZ" sz="1800" dirty="0"/>
              <a:t>() Searches for the first element that matches a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search_n</a:t>
            </a:r>
            <a:r>
              <a:rPr lang="cs-CZ" sz="1800" dirty="0"/>
              <a:t>() Searches for the first </a:t>
            </a:r>
            <a:r>
              <a:rPr lang="cs-CZ" sz="1800" i="1" dirty="0"/>
              <a:t>n </a:t>
            </a:r>
            <a:r>
              <a:rPr lang="cs-CZ" sz="1800" dirty="0"/>
              <a:t>consecutive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search</a:t>
            </a:r>
            <a:r>
              <a:rPr lang="cs-CZ" sz="1800" dirty="0"/>
              <a:t>() Searches for the first occurrence of a subrange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find_end</a:t>
            </a:r>
            <a:r>
              <a:rPr lang="cs-CZ" sz="1800" dirty="0"/>
              <a:t>() Searches for the last occurrence of a subrange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find_first_of</a:t>
            </a:r>
            <a:r>
              <a:rPr lang="cs-CZ" sz="1800" dirty="0"/>
              <a:t>() Searches the first of several possible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adjacent_find</a:t>
            </a:r>
            <a:r>
              <a:rPr lang="cs-CZ" sz="1800" dirty="0"/>
              <a:t>() Searches for two adjacent elements that are equal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equal</a:t>
            </a:r>
            <a:r>
              <a:rPr lang="cs-CZ" sz="1800" dirty="0"/>
              <a:t>() Returns whether two ranges are equal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mismatch</a:t>
            </a:r>
            <a:r>
              <a:rPr lang="cs-CZ" sz="1800" dirty="0"/>
              <a:t>() Returns the first elements of two sequences that differ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lexicographical_compare</a:t>
            </a:r>
            <a:r>
              <a:rPr lang="cs-CZ" sz="1800" dirty="0"/>
              <a:t>() Returns whether a range is lexicogr. less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Modifying algorithms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for_each</a:t>
            </a:r>
            <a:r>
              <a:rPr lang="cs-CZ" sz="1800" dirty="0"/>
              <a:t>() Performs an operation for each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copy</a:t>
            </a:r>
            <a:r>
              <a:rPr lang="cs-CZ" sz="1800" dirty="0"/>
              <a:t>() Copies a range starting with the first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copy_backward</a:t>
            </a:r>
            <a:r>
              <a:rPr lang="cs-CZ" sz="1800" dirty="0"/>
              <a:t>() Copies a range starting with the last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transform</a:t>
            </a:r>
            <a:r>
              <a:rPr lang="cs-CZ" sz="1800" dirty="0"/>
              <a:t>() Modifies and copies elements; combines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merge</a:t>
            </a:r>
            <a:r>
              <a:rPr lang="cs-CZ" sz="1800" dirty="0"/>
              <a:t>() Merges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swap_ranges</a:t>
            </a:r>
            <a:r>
              <a:rPr lang="cs-CZ" sz="1800" dirty="0"/>
              <a:t>() Swaps elements of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fill</a:t>
            </a:r>
            <a:r>
              <a:rPr lang="cs-CZ" sz="1800" dirty="0"/>
              <a:t>() Replaces each element with a given value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fill_n</a:t>
            </a:r>
            <a:r>
              <a:rPr lang="cs-CZ" sz="1800" dirty="0"/>
              <a:t>() Replaces </a:t>
            </a:r>
            <a:r>
              <a:rPr lang="cs-CZ" sz="1800" i="1" dirty="0"/>
              <a:t>n </a:t>
            </a:r>
            <a:r>
              <a:rPr lang="cs-CZ" sz="1800" dirty="0"/>
              <a:t>elements with a given value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generate</a:t>
            </a:r>
            <a:r>
              <a:rPr lang="cs-CZ" sz="1800" dirty="0"/>
              <a:t>() Replaces each element with the result of an operation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generate_n</a:t>
            </a:r>
            <a:r>
              <a:rPr lang="cs-CZ" sz="1800" dirty="0"/>
              <a:t>() Replaces </a:t>
            </a:r>
            <a:r>
              <a:rPr lang="cs-CZ" sz="1800" i="1" dirty="0"/>
              <a:t>n </a:t>
            </a:r>
            <a:r>
              <a:rPr lang="cs-CZ" sz="1800" dirty="0"/>
              <a:t>elements with the result of an operation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</a:t>
            </a:r>
            <a:r>
              <a:rPr lang="cs-CZ" sz="1800" dirty="0"/>
              <a:t>() Replaces elements that have a special value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replace_if</a:t>
            </a:r>
            <a:r>
              <a:rPr lang="cs-CZ" sz="1800" dirty="0"/>
              <a:t>() Replaces elements that match a criterion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replace_copy</a:t>
            </a:r>
            <a:r>
              <a:rPr lang="cs-CZ" sz="1800" dirty="0"/>
              <a:t>() Replaces elements that have a special value while copying the whole range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replace_copy_if</a:t>
            </a:r>
            <a:r>
              <a:rPr lang="cs-CZ" sz="1800" dirty="0"/>
              <a:t>() Replaces elements that match a criterion while copying the whole range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Removing algorithms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remove</a:t>
            </a:r>
            <a:r>
              <a:rPr lang="cs-CZ" sz="1800" dirty="0"/>
              <a:t>() Removes elements with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remove_if</a:t>
            </a:r>
            <a:r>
              <a:rPr lang="cs-CZ" sz="1800" dirty="0"/>
              <a:t>() Removes elements that match a given criterion - does </a:t>
            </a:r>
            <a:r>
              <a:rPr lang="cs-CZ" sz="1800" b="1" dirty="0"/>
              <a:t>not</a:t>
            </a:r>
            <a:r>
              <a:rPr lang="cs-CZ" sz="1800" dirty="0"/>
              <a:t> remove anything</a:t>
            </a:r>
            <a:r>
              <a:rPr lang="en-US" sz="1800" dirty="0"/>
              <a:t>!</a:t>
            </a:r>
            <a:endParaRPr lang="cs-CZ" sz="1800" dirty="0"/>
          </a:p>
          <a:p>
            <a:pPr eaLnBrk="1" hangingPunct="1">
              <a:buFontTx/>
              <a:buNone/>
            </a:pPr>
            <a:r>
              <a:rPr lang="cs-CZ" sz="1800" b="1" dirty="0"/>
              <a:t>remove_copy</a:t>
            </a:r>
            <a:r>
              <a:rPr lang="cs-CZ" sz="1800" dirty="0"/>
              <a:t>() Copies elements that do not match a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remove_copy_if</a:t>
            </a:r>
            <a:r>
              <a:rPr lang="cs-CZ" sz="1800" dirty="0"/>
              <a:t>() Copies elements that do not match a given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unique</a:t>
            </a:r>
            <a:r>
              <a:rPr lang="cs-CZ" sz="1800" dirty="0"/>
              <a:t>() Removes adjacent duplicates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unique_copy</a:t>
            </a:r>
            <a:r>
              <a:rPr lang="cs-CZ" sz="1800" dirty="0"/>
              <a:t>() Copies elements while removing adjacent duplicates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Mutating algorithms</a:t>
            </a:r>
            <a:endParaRPr lang="cs-CZ" sz="2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reverse</a:t>
            </a:r>
            <a:r>
              <a:rPr lang="cs-CZ" sz="1800" dirty="0"/>
              <a:t>() Reverses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reverse_copy</a:t>
            </a:r>
            <a:r>
              <a:rPr lang="cs-CZ" sz="1800" dirty="0"/>
              <a:t>() Copies the elements while reversing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rotate</a:t>
            </a:r>
            <a:r>
              <a:rPr lang="cs-CZ" sz="1800" dirty="0"/>
              <a:t>() Rotates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rotate_copy</a:t>
            </a:r>
            <a:r>
              <a:rPr lang="cs-CZ" sz="1800" dirty="0"/>
              <a:t>() Copies the elements while rotating their order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next_permutation</a:t>
            </a:r>
            <a:r>
              <a:rPr lang="cs-CZ" sz="1800" dirty="0"/>
              <a:t>() Permutes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prev_permutation</a:t>
            </a:r>
            <a:r>
              <a:rPr lang="cs-CZ" sz="1800" dirty="0"/>
              <a:t>() Permutes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random_shuffle</a:t>
            </a:r>
            <a:r>
              <a:rPr lang="cs-CZ" sz="1800" dirty="0"/>
              <a:t>() Brings the elements into a random order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partition</a:t>
            </a:r>
            <a:r>
              <a:rPr lang="cs-CZ" sz="1800" dirty="0"/>
              <a:t>() Changes the order of the elements so that elements</a:t>
            </a:r>
            <a:r>
              <a:rPr lang="en-US" sz="1800" dirty="0"/>
              <a:t> </a:t>
            </a:r>
            <a:r>
              <a:rPr lang="cs-CZ" sz="1800" dirty="0"/>
              <a:t>that match a criterion are at the front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stable_partition</a:t>
            </a:r>
            <a:r>
              <a:rPr lang="cs-CZ" sz="1800" dirty="0"/>
              <a:t>() Same as partition(), but preserves the relative order of matching and nonmatching elements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Sorting algorithms</a:t>
            </a:r>
            <a:endParaRPr lang="cs-CZ" sz="2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sort</a:t>
            </a:r>
            <a:r>
              <a:rPr lang="cs-CZ" sz="1800" dirty="0"/>
              <a:t>() Sorts all elements 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stable_sort</a:t>
            </a:r>
            <a:r>
              <a:rPr lang="cs-CZ" sz="1800" dirty="0"/>
              <a:t>() Sorts while preserving order of equal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partial_sort</a:t>
            </a:r>
            <a:r>
              <a:rPr lang="cs-CZ" sz="1800" dirty="0"/>
              <a:t>() Sorts until the first </a:t>
            </a:r>
            <a:r>
              <a:rPr lang="cs-CZ" sz="1800" i="1" dirty="0"/>
              <a:t>n </a:t>
            </a:r>
            <a:r>
              <a:rPr lang="cs-CZ" sz="1800" dirty="0"/>
              <a:t>elements are correct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partial_sort_copy</a:t>
            </a:r>
            <a:r>
              <a:rPr lang="cs-CZ" sz="1800" dirty="0"/>
              <a:t>() Copies elements in sorted order 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nth_element</a:t>
            </a:r>
            <a:r>
              <a:rPr lang="cs-CZ" sz="1800" dirty="0"/>
              <a:t>() Sorts according to the </a:t>
            </a:r>
            <a:r>
              <a:rPr lang="cs-CZ" sz="1800" i="1" dirty="0"/>
              <a:t>n</a:t>
            </a:r>
            <a:r>
              <a:rPr lang="cs-CZ" sz="1800" dirty="0"/>
              <a:t>th position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partition</a:t>
            </a:r>
            <a:r>
              <a:rPr lang="cs-CZ" sz="1800" dirty="0"/>
              <a:t>() Changes the order of the elements so that elements that match a criterion are at the front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stable_partition</a:t>
            </a:r>
            <a:r>
              <a:rPr lang="cs-CZ" sz="1800" dirty="0"/>
              <a:t>() Same as partition(), but preserves the relative order</a:t>
            </a:r>
            <a:r>
              <a:rPr lang="en-US" sz="1800" dirty="0"/>
              <a:t> </a:t>
            </a:r>
            <a:r>
              <a:rPr lang="cs-CZ" sz="1800" dirty="0"/>
              <a:t>of matching and nonmatching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make_heap</a:t>
            </a:r>
            <a:r>
              <a:rPr lang="cs-CZ" sz="1800" dirty="0"/>
              <a:t>() Converts a range into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push_heap</a:t>
            </a:r>
            <a:r>
              <a:rPr lang="cs-CZ" sz="1800" dirty="0"/>
              <a:t>() Adds an element to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pop_heap</a:t>
            </a:r>
            <a:r>
              <a:rPr lang="cs-CZ" sz="1800" dirty="0"/>
              <a:t>() Removes an element from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sort_heap</a:t>
            </a:r>
            <a:r>
              <a:rPr lang="cs-CZ" sz="1800" dirty="0"/>
              <a:t>() Sorts the heap (it is no longer a heap after the call)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Algorithms for Sorted Ranges</a:t>
            </a:r>
            <a:r>
              <a:rPr lang="en-US" sz="2800"/>
              <a:t> </a:t>
            </a:r>
            <a:endParaRPr lang="cs-CZ" sz="28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binary_search</a:t>
            </a:r>
            <a:r>
              <a:rPr lang="cs-CZ" sz="1800" dirty="0"/>
              <a:t>() Returns whether the range contains an element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includes</a:t>
            </a:r>
            <a:r>
              <a:rPr lang="cs-CZ" sz="1800" dirty="0"/>
              <a:t>() Returns whether each element of a range is also</a:t>
            </a:r>
            <a:r>
              <a:rPr lang="en-US" sz="1800" dirty="0"/>
              <a:t> </a:t>
            </a:r>
            <a:r>
              <a:rPr lang="cs-CZ" sz="1800" dirty="0"/>
              <a:t>an element of another 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lower_bound</a:t>
            </a:r>
            <a:r>
              <a:rPr lang="cs-CZ" sz="1800" dirty="0"/>
              <a:t>() Finds the first element greater than or equal to</a:t>
            </a:r>
            <a:r>
              <a:rPr lang="en-US" sz="1800" dirty="0"/>
              <a:t> </a:t>
            </a:r>
            <a:r>
              <a:rPr lang="cs-CZ" sz="1800" dirty="0"/>
              <a:t>a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upper_bound</a:t>
            </a:r>
            <a:r>
              <a:rPr lang="cs-CZ" sz="1800" dirty="0"/>
              <a:t>() Finds the first element greater than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equal_range</a:t>
            </a:r>
            <a:r>
              <a:rPr lang="cs-CZ" sz="1800" dirty="0"/>
              <a:t>() Returns the range of elements equal to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merge</a:t>
            </a:r>
            <a:r>
              <a:rPr lang="cs-CZ" sz="1800" dirty="0"/>
              <a:t>() Merges the elements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set_union</a:t>
            </a:r>
            <a:r>
              <a:rPr lang="cs-CZ" sz="1800" dirty="0"/>
              <a:t>() Processes the sorted union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set_intersection</a:t>
            </a:r>
            <a:r>
              <a:rPr lang="cs-CZ" sz="1800" dirty="0"/>
              <a:t>() Processes the sorted intersection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set_difference</a:t>
            </a:r>
            <a:r>
              <a:rPr lang="cs-CZ" sz="1800" dirty="0"/>
              <a:t>() Processes a sorted range that contains all elements</a:t>
            </a:r>
            <a:r>
              <a:rPr lang="en-US" sz="1800" dirty="0"/>
              <a:t> </a:t>
            </a:r>
            <a:r>
              <a:rPr lang="cs-CZ" sz="1800" dirty="0"/>
              <a:t>of a range that are not part of another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set_symmetric_difference</a:t>
            </a:r>
            <a:r>
              <a:rPr lang="cs-CZ" sz="1800" dirty="0"/>
              <a:t>() Processes a sorted range that contains all elements</a:t>
            </a:r>
            <a:r>
              <a:rPr lang="en-US" sz="1800" dirty="0"/>
              <a:t> </a:t>
            </a:r>
            <a:r>
              <a:rPr lang="cs-CZ" sz="1800" dirty="0"/>
              <a:t>that are in exactly one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inplace_merge</a:t>
            </a:r>
            <a:r>
              <a:rPr lang="cs-CZ" sz="1800" dirty="0"/>
              <a:t>() Merges two consecutive sorted ranges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Numeric algorithms</a:t>
            </a:r>
            <a:endParaRPr lang="cs-CZ" sz="28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accumulate</a:t>
            </a:r>
            <a:r>
              <a:rPr lang="cs-CZ" sz="1800" dirty="0"/>
              <a:t>() Combines all element values (processes sum, product, </a:t>
            </a:r>
            <a:r>
              <a:rPr lang="en-US" sz="1800" dirty="0"/>
              <a:t>...</a:t>
            </a:r>
            <a:r>
              <a:rPr lang="cs-CZ" sz="1800" dirty="0"/>
              <a:t>)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inner_product</a:t>
            </a:r>
            <a:r>
              <a:rPr lang="cs-CZ" sz="1800" dirty="0"/>
              <a:t>() Combines all elements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adjacent_difference</a:t>
            </a:r>
            <a:r>
              <a:rPr lang="cs-CZ" sz="1800" dirty="0"/>
              <a:t>() Combines each element with its predecessor; converts absolute values to relative values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partial_sum</a:t>
            </a:r>
            <a:r>
              <a:rPr lang="cs-CZ" sz="1800" dirty="0"/>
              <a:t>() Combines each element with all of its predecessors; converts relative values to absolute values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/>
          </a:bodyPr>
          <a:lstStyle/>
          <a:p>
            <a:r>
              <a:rPr lang="cs-CZ" sz="2400" dirty="0"/>
              <a:t>vidle</a:t>
            </a:r>
          </a:p>
          <a:p>
            <a:pPr lvl="1"/>
            <a:r>
              <a:rPr lang="cs-CZ" sz="2000" dirty="0"/>
              <a:t>vstup: vektor čísel</a:t>
            </a:r>
          </a:p>
          <a:p>
            <a:pPr lvl="1"/>
            <a:r>
              <a:rPr lang="cs-CZ" sz="2000" dirty="0"/>
              <a:t>výstup: multiset čísel větších než X inkrementovaný</a:t>
            </a:r>
            <a:r>
              <a:rPr lang="en-US" sz="2000" dirty="0" err="1"/>
              <a:t>ch</a:t>
            </a:r>
            <a:r>
              <a:rPr lang="cs-CZ" sz="2000" dirty="0"/>
              <a:t> o Y</a:t>
            </a:r>
            <a:endParaRPr lang="cs-CZ" sz="800" dirty="0"/>
          </a:p>
          <a:p>
            <a:endParaRPr lang="en-US" sz="2400" dirty="0"/>
          </a:p>
          <a:p>
            <a:r>
              <a:rPr lang="en-US" sz="2400" dirty="0" err="1"/>
              <a:t>jednoduch</a:t>
            </a:r>
            <a:r>
              <a:rPr lang="cs-CZ" sz="2400" dirty="0"/>
              <a:t>ý makroprocesor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cs-CZ" sz="2000" dirty="0"/>
              <a:t>vstup: text </a:t>
            </a:r>
            <a:r>
              <a:rPr lang="en-US" sz="2000" b="1" dirty="0">
                <a:solidFill>
                  <a:srgbClr val="00B050"/>
                </a:solidFill>
              </a:rPr>
              <a:t>#</a:t>
            </a:r>
            <a:r>
              <a:rPr lang="en-US" sz="2000" dirty="0" err="1">
                <a:solidFill>
                  <a:srgbClr val="0033CC"/>
                </a:solidFill>
              </a:rPr>
              <a:t>novemakro</a:t>
            </a:r>
            <a:r>
              <a:rPr lang="en-US" sz="2000" dirty="0"/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obsah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makra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B050"/>
                </a:solidFill>
              </a:rPr>
              <a:t>#</a:t>
            </a:r>
            <a:r>
              <a:rPr lang="en-US" sz="2000" dirty="0"/>
              <a:t> </a:t>
            </a:r>
            <a:r>
              <a:rPr lang="en-US" sz="2000" dirty="0" err="1"/>
              <a:t>dalsi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33CC"/>
                </a:solidFill>
              </a:rPr>
              <a:t>novemakro</a:t>
            </a:r>
            <a:r>
              <a:rPr lang="en-US" sz="2000" dirty="0">
                <a:solidFill>
                  <a:srgbClr val="0033CC"/>
                </a:solidFill>
              </a:rPr>
              <a:t> </a:t>
            </a:r>
            <a:r>
              <a:rPr lang="en-US" sz="2000" dirty="0" err="1"/>
              <a:t>konec</a:t>
            </a:r>
            <a:endParaRPr lang="en-US" sz="2000" dirty="0"/>
          </a:p>
          <a:p>
            <a:pPr lvl="1"/>
            <a:r>
              <a:rPr lang="en-US" sz="2000" dirty="0"/>
              <a:t>v</a:t>
            </a:r>
            <a:r>
              <a:rPr lang="cs-CZ" sz="2000" dirty="0"/>
              <a:t>ý</a:t>
            </a:r>
            <a:r>
              <a:rPr lang="en-US" sz="2000" dirty="0" err="1"/>
              <a:t>stup</a:t>
            </a:r>
            <a:r>
              <a:rPr lang="en-US" sz="2000" dirty="0"/>
              <a:t>: text </a:t>
            </a:r>
            <a:r>
              <a:rPr lang="en-US" sz="2000" dirty="0" err="1"/>
              <a:t>dalsi</a:t>
            </a:r>
            <a:r>
              <a:rPr lang="en-US" sz="2000" dirty="0"/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obsah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makra</a:t>
            </a:r>
            <a:r>
              <a:rPr lang="en-US" sz="2000" dirty="0"/>
              <a:t> </a:t>
            </a:r>
            <a:r>
              <a:rPr lang="en-US" sz="2000" dirty="0" err="1"/>
              <a:t>konec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 err="1"/>
              <a:t>vstup</a:t>
            </a:r>
            <a:r>
              <a:rPr lang="en-US" sz="2000" dirty="0"/>
              <a:t>: </a:t>
            </a:r>
            <a:r>
              <a:rPr lang="en-US" sz="2000" dirty="0" err="1"/>
              <a:t>zz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33CC"/>
                </a:solidFill>
              </a:rPr>
              <a:t>#m1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xx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33CC"/>
                </a:solidFill>
              </a:rPr>
              <a:t>#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9900CC"/>
                </a:solidFill>
              </a:rPr>
              <a:t>#m2</a:t>
            </a:r>
            <a:r>
              <a:rPr lang="en-US" sz="2000" dirty="0"/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</a:rPr>
              <a:t>yy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33CC"/>
                </a:solidFill>
              </a:rPr>
              <a:t>m1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9900CC"/>
                </a:solidFill>
              </a:rPr>
              <a:t>#</a:t>
            </a:r>
            <a:r>
              <a:rPr lang="cs-CZ" sz="2000" dirty="0"/>
              <a:t> m2</a:t>
            </a:r>
          </a:p>
          <a:p>
            <a:pPr lvl="1"/>
            <a:r>
              <a:rPr lang="en-US" sz="2000" dirty="0"/>
              <a:t>v</a:t>
            </a:r>
            <a:r>
              <a:rPr lang="cs-CZ" sz="2000" dirty="0"/>
              <a:t>ý</a:t>
            </a:r>
            <a:r>
              <a:rPr lang="en-US" sz="2000" dirty="0" err="1"/>
              <a:t>stup</a:t>
            </a:r>
            <a:r>
              <a:rPr lang="en-US" sz="2000" dirty="0"/>
              <a:t>: </a:t>
            </a:r>
            <a:r>
              <a:rPr lang="en-US" sz="2000" dirty="0" err="1"/>
              <a:t>zz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9900CC"/>
                </a:solidFill>
              </a:rPr>
              <a:t>yy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33CC"/>
                </a:solidFill>
              </a:rPr>
              <a:t>xx</a:t>
            </a:r>
            <a:endParaRPr lang="cs-CZ" sz="2000" dirty="0">
              <a:solidFill>
                <a:srgbClr val="0033CC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</a:t>
            </a:r>
            <a:r>
              <a:rPr lang="cs-CZ" dirty="0"/>
              <a:t>říklady</a:t>
            </a:r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4648200" y="5486400"/>
            <a:ext cx="3124200" cy="609600"/>
          </a:xfrm>
          <a:prstGeom prst="wedgeRoundRectCallout">
            <a:avLst>
              <a:gd name="adj1" fmla="val -51499"/>
              <a:gd name="adj2" fmla="val -14945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fontScale="92500"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pozor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v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definici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makra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ůže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být obsažena hodnota jiného makra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3081020" y="2898140"/>
            <a:ext cx="990600" cy="381000"/>
          </a:xfrm>
          <a:prstGeom prst="wedgeRoundRectCallout">
            <a:avLst>
              <a:gd name="adj1" fmla="val -79554"/>
              <a:gd name="adj2" fmla="val 7471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zev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6042660" y="2893060"/>
            <a:ext cx="990600" cy="381000"/>
          </a:xfrm>
          <a:prstGeom prst="wedgeRoundRectCallout">
            <a:avLst>
              <a:gd name="adj1" fmla="val -79554"/>
              <a:gd name="adj2" fmla="val 7471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konec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7523480" y="2893060"/>
            <a:ext cx="990600" cy="381000"/>
          </a:xfrm>
          <a:prstGeom prst="wedgeRoundRectCallout">
            <a:avLst>
              <a:gd name="adj1" fmla="val -79554"/>
              <a:gd name="adj2" fmla="val 7471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žití</a:t>
            </a: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561840" y="2893060"/>
            <a:ext cx="990600" cy="381000"/>
          </a:xfrm>
          <a:prstGeom prst="wedgeRoundRectCallout">
            <a:avLst>
              <a:gd name="adj1" fmla="val -79554"/>
              <a:gd name="adj2" fmla="val 7471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tělo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1600200" y="2895600"/>
            <a:ext cx="990600" cy="381000"/>
          </a:xfrm>
          <a:prstGeom prst="wedgeRoundRectCallout">
            <a:avLst>
              <a:gd name="adj1" fmla="val 34805"/>
              <a:gd name="adj2" fmla="val 7738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makro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897CF9-1B27-433C-BBE7-E70BC0460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Fulltextové vyhledávání v databázi článků</a:t>
            </a:r>
          </a:p>
          <a:p>
            <a:r>
              <a:rPr lang="cs-CZ" dirty="0"/>
              <a:t>Zadání na webu </a:t>
            </a:r>
            <a:r>
              <a:rPr lang="cs-CZ" dirty="0">
                <a:hlinkClick r:id="rId2"/>
              </a:rPr>
              <a:t>http://mff.roberthusak.cz/du1.html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6FCEA2-796C-4B3E-9F63-2C77C4E18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1.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3163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D659DB-90FD-4273-9BA1-00A6F5A42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</a:t>
            </a:r>
            <a:r>
              <a:rPr lang="cs-CZ" b="1" u="sng" dirty="0"/>
              <a:t>jeden pokus</a:t>
            </a:r>
            <a:r>
              <a:rPr lang="cs-CZ" dirty="0"/>
              <a:t> na odevzdání</a:t>
            </a:r>
          </a:p>
          <a:p>
            <a:endParaRPr lang="cs-CZ" dirty="0"/>
          </a:p>
          <a:p>
            <a:r>
              <a:rPr lang="cs-CZ" dirty="0"/>
              <a:t>Pokud funkcionalita nepokryje ani základní test ze stránek, </a:t>
            </a:r>
            <a:r>
              <a:rPr lang="cs-CZ" dirty="0">
                <a:solidFill>
                  <a:srgbClr val="FF0000"/>
                </a:solidFill>
              </a:rPr>
              <a:t>0 bodů</a:t>
            </a:r>
            <a:r>
              <a:rPr lang="cs-CZ" dirty="0"/>
              <a:t>, jinak: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7 </a:t>
            </a:r>
            <a:r>
              <a:rPr lang="cs-CZ" dirty="0"/>
              <a:t>bodů za funkcionalitu (</a:t>
            </a:r>
            <a:r>
              <a:rPr lang="cs-CZ" dirty="0">
                <a:solidFill>
                  <a:srgbClr val="0000FF"/>
                </a:solidFill>
              </a:rPr>
              <a:t>4</a:t>
            </a:r>
            <a:r>
              <a:rPr lang="cs-CZ" dirty="0"/>
              <a:t> základ, </a:t>
            </a:r>
            <a:r>
              <a:rPr lang="cs-CZ" dirty="0">
                <a:solidFill>
                  <a:srgbClr val="0000FF"/>
                </a:solidFill>
              </a:rPr>
              <a:t>2</a:t>
            </a:r>
            <a:r>
              <a:rPr lang="cs-CZ" dirty="0"/>
              <a:t> CI, </a:t>
            </a:r>
            <a:r>
              <a:rPr lang="cs-CZ" dirty="0">
                <a:solidFill>
                  <a:srgbClr val="0000FF"/>
                </a:solidFill>
              </a:rPr>
              <a:t>1</a:t>
            </a:r>
            <a:r>
              <a:rPr lang="cs-CZ" dirty="0"/>
              <a:t> úryvek)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3 </a:t>
            </a:r>
            <a:r>
              <a:rPr lang="cs-CZ" dirty="0"/>
              <a:t>body za stabilitu (argumenty programu, dotazy)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2 </a:t>
            </a:r>
            <a:r>
              <a:rPr lang="cs-CZ" dirty="0"/>
              <a:t>body za efektivitu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3 </a:t>
            </a:r>
            <a:r>
              <a:rPr lang="cs-CZ" dirty="0"/>
              <a:t>body za štábní kulturu </a:t>
            </a:r>
          </a:p>
          <a:p>
            <a:r>
              <a:rPr lang="cs-CZ" dirty="0"/>
              <a:t>Maximálně tedy </a:t>
            </a:r>
            <a:r>
              <a:rPr lang="cs-CZ" dirty="0">
                <a:solidFill>
                  <a:srgbClr val="0000FF"/>
                </a:solidFill>
              </a:rPr>
              <a:t>15 bodů</a:t>
            </a:r>
          </a:p>
          <a:p>
            <a:endParaRPr lang="cs-CZ" dirty="0"/>
          </a:p>
          <a:p>
            <a:r>
              <a:rPr lang="cs-CZ" dirty="0" err="1"/>
              <a:t>Deadline</a:t>
            </a:r>
            <a:r>
              <a:rPr lang="cs-CZ" dirty="0"/>
              <a:t>: </a:t>
            </a:r>
            <a:r>
              <a:rPr lang="cs-CZ" b="1" u="sng" dirty="0"/>
              <a:t>20.11.2017 23:59</a:t>
            </a:r>
          </a:p>
          <a:p>
            <a:r>
              <a:rPr lang="cs-CZ" dirty="0"/>
              <a:t>Za každý započatý týden zpoždění </a:t>
            </a:r>
            <a:r>
              <a:rPr lang="cs-CZ" dirty="0">
                <a:solidFill>
                  <a:srgbClr val="FF0000"/>
                </a:solidFill>
              </a:rPr>
              <a:t>-5 bodů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166514-0D24-49B1-9625-1B0DCE21D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Hodnocení 1.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78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429000"/>
            <a:ext cx="8686800" cy="3276600"/>
          </a:xfrm>
        </p:spPr>
        <p:txBody>
          <a:bodyPr/>
          <a:lstStyle/>
          <a:p>
            <a:r>
              <a:rPr lang="cs-CZ" dirty="0"/>
              <a:t>Násobilka</a:t>
            </a:r>
            <a:endParaRPr lang="en-US" dirty="0"/>
          </a:p>
          <a:p>
            <a:pPr lvl="1"/>
            <a:r>
              <a:rPr lang="en-US" dirty="0" err="1"/>
              <a:t>funkce</a:t>
            </a:r>
            <a:r>
              <a:rPr lang="en-US" dirty="0"/>
              <a:t> (t</a:t>
            </a:r>
            <a:r>
              <a:rPr lang="cs-CZ" dirty="0"/>
              <a:t>ří</a:t>
            </a:r>
            <a:r>
              <a:rPr lang="en-US" dirty="0"/>
              <a:t>da, </a:t>
            </a:r>
            <a:r>
              <a:rPr lang="en-US" dirty="0" err="1"/>
              <a:t>metoda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parametr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Můj </a:t>
            </a:r>
            <a:r>
              <a:rPr lang="en-US" dirty="0" err="1"/>
              <a:t>druh</a:t>
            </a:r>
            <a:r>
              <a:rPr lang="cs-CZ" dirty="0"/>
              <a:t>ý program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914400"/>
            <a:ext cx="41910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endParaRPr lang="cs-CZ" sz="14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std::</a:t>
            </a:r>
            <a:r>
              <a:rPr lang="cs-CZ" sz="1400" dirty="0"/>
              <a:t>cout &lt;&lt; "</a:t>
            </a:r>
            <a:r>
              <a:rPr lang="en-US" sz="1400" dirty="0"/>
              <a:t>Hello world</a:t>
            </a:r>
            <a:r>
              <a:rPr lang="cs-CZ" sz="1400" dirty="0"/>
              <a:t>" &lt;&lt;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std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::</a:t>
            </a:r>
            <a:r>
              <a:rPr lang="cs-CZ" sz="1400" dirty="0"/>
              <a:t>endl;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0</a:t>
            </a:r>
            <a:r>
              <a:rPr lang="cs-CZ" sz="1400" dirty="0"/>
              <a:t>;</a:t>
            </a:r>
          </a:p>
          <a:p>
            <a:r>
              <a:rPr lang="cs-CZ" sz="1400" dirty="0"/>
              <a:t>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4800600"/>
            <a:ext cx="1440873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N</a:t>
            </a:r>
            <a:r>
              <a:rPr lang="cs-CZ" sz="1400" dirty="0"/>
              <a:t>ásobilka 7:</a:t>
            </a:r>
          </a:p>
          <a:p>
            <a:r>
              <a:rPr lang="en-US" sz="1400" dirty="0"/>
              <a:t>1 * 7 = 7</a:t>
            </a:r>
          </a:p>
          <a:p>
            <a:r>
              <a:rPr lang="en-US" sz="1400" dirty="0"/>
              <a:t>2 * 7 = 14</a:t>
            </a:r>
          </a:p>
          <a:p>
            <a:r>
              <a:rPr lang="en-US" sz="1400" dirty="0"/>
              <a:t>...</a:t>
            </a:r>
          </a:p>
          <a:p>
            <a:r>
              <a:rPr lang="en-US" sz="1400" dirty="0"/>
              <a:t>10 * 7 = 70</a:t>
            </a:r>
            <a:endParaRPr lang="cs-CZ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414655" y="3723382"/>
            <a:ext cx="2019301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void </a:t>
            </a:r>
            <a:r>
              <a:rPr lang="en-US" sz="1400" dirty="0" err="1"/>
              <a:t>fnc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cs-CZ" sz="1400" dirty="0"/>
              <a:t>int main</a:t>
            </a:r>
            <a:r>
              <a:rPr lang="en-US" sz="1400" dirty="0"/>
              <a:t>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fnc</a:t>
            </a:r>
            <a:r>
              <a:rPr lang="en-US" sz="1400" dirty="0"/>
              <a:t>( 7);</a:t>
            </a:r>
          </a:p>
          <a:p>
            <a:r>
              <a:rPr lang="en-US" sz="1400" dirty="0"/>
              <a:t>  return 0;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419600" y="4798996"/>
            <a:ext cx="1560387" cy="533400"/>
          </a:xfrm>
          <a:prstGeom prst="wedgeRoundRectCallout">
            <a:avLst>
              <a:gd name="adj1" fmla="val 83754"/>
              <a:gd name="adj2" fmla="val 4841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nikdy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užitečného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8001000" y="3086100"/>
            <a:ext cx="1066800" cy="533400"/>
          </a:xfrm>
          <a:prstGeom prst="wedgeRoundRectCallout">
            <a:avLst>
              <a:gd name="adj1" fmla="val -69670"/>
              <a:gd name="adj2" fmla="val 15249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ýkonná funkce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343400" y="3086100"/>
            <a:ext cx="1876073" cy="419100"/>
          </a:xfrm>
          <a:prstGeom prst="wedgeRoundRectCallout">
            <a:avLst>
              <a:gd name="adj1" fmla="val 61220"/>
              <a:gd name="adj2" fmla="val 1288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void ≈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procedura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7400" y="1560731"/>
            <a:ext cx="2566556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for(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= 1; </a:t>
            </a:r>
            <a:r>
              <a:rPr lang="en-US" sz="1400" dirty="0" err="1"/>
              <a:t>i</a:t>
            </a:r>
            <a:r>
              <a:rPr lang="en-US" sz="1400" dirty="0"/>
              <a:t> &lt;= 10; ++</a:t>
            </a:r>
            <a:r>
              <a:rPr lang="en-US" sz="1400" dirty="0" err="1"/>
              <a:t>i</a:t>
            </a:r>
            <a:r>
              <a:rPr lang="en-US" sz="1400" dirty="0"/>
              <a:t>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5105400" y="704283"/>
            <a:ext cx="2209800" cy="419100"/>
          </a:xfrm>
          <a:prstGeom prst="wedgeRoundRectCallout">
            <a:avLst>
              <a:gd name="adj1" fmla="val -89729"/>
              <a:gd name="adj2" fmla="val 718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std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3507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Zadání</a:t>
            </a:r>
          </a:p>
          <a:p>
            <a:pPr lvl="1"/>
            <a:r>
              <a:rPr lang="cs-CZ" dirty="0"/>
              <a:t>kontejner obsahující hodnoty libovolného typu</a:t>
            </a:r>
          </a:p>
          <a:p>
            <a:pPr lvl="1"/>
            <a:r>
              <a:rPr lang="cs-CZ" dirty="0"/>
              <a:t>int, double, string, complex, zlomky, ...</a:t>
            </a:r>
          </a:p>
          <a:p>
            <a:r>
              <a:rPr lang="cs-CZ" dirty="0"/>
              <a:t>Technické upřesnění</a:t>
            </a:r>
          </a:p>
          <a:p>
            <a:pPr lvl="1"/>
            <a:r>
              <a:rPr lang="cs-CZ" dirty="0"/>
              <a:t>třída Seznam, operace add, print</a:t>
            </a:r>
          </a:p>
          <a:p>
            <a:pPr lvl="1"/>
            <a:r>
              <a:rPr lang="cs-CZ" dirty="0"/>
              <a:t>společný předek prvků </a:t>
            </a:r>
            <a:r>
              <a:rPr lang="cs-CZ" dirty="0">
                <a:solidFill>
                  <a:schemeClr val="accent1"/>
                </a:solidFill>
              </a:rPr>
              <a:t>AbstractVal</a:t>
            </a:r>
          </a:p>
          <a:p>
            <a:pPr lvl="1"/>
            <a:r>
              <a:rPr lang="cs-CZ" dirty="0"/>
              <a:t>konkrétní prvky </a:t>
            </a:r>
            <a:r>
              <a:rPr lang="cs-CZ" dirty="0">
                <a:solidFill>
                  <a:srgbClr val="FF0000"/>
                </a:solidFill>
              </a:rPr>
              <a:t>IntVal</a:t>
            </a:r>
            <a:r>
              <a:rPr lang="cs-CZ" dirty="0"/>
              <a:t>, </a:t>
            </a:r>
            <a:r>
              <a:rPr lang="cs-CZ" dirty="0">
                <a:solidFill>
                  <a:srgbClr val="33D95E"/>
                </a:solidFill>
              </a:rPr>
              <a:t>StringVal</a:t>
            </a:r>
            <a:r>
              <a:rPr lang="cs-CZ" dirty="0"/>
              <a:t>, ...</a:t>
            </a:r>
          </a:p>
          <a:p>
            <a:pPr lvl="1"/>
            <a:r>
              <a:rPr lang="cs-CZ" dirty="0"/>
              <a:t>stačí jednoduchá implementace vektorem</a:t>
            </a:r>
          </a:p>
          <a:p>
            <a:pPr lvl="1"/>
            <a:r>
              <a:rPr lang="cs-CZ" dirty="0"/>
              <a:t>pole objektů vs. pole </a:t>
            </a:r>
            <a:r>
              <a:rPr lang="en-US" dirty="0"/>
              <a:t>'</a:t>
            </a:r>
            <a:r>
              <a:rPr lang="cs-CZ" dirty="0"/>
              <a:t>odkazů</a:t>
            </a:r>
            <a:r>
              <a:rPr lang="en-US" dirty="0"/>
              <a:t>'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Polymorfn</a:t>
            </a:r>
            <a:r>
              <a:rPr lang="cs-CZ" dirty="0"/>
              <a:t>í datové struktury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4835524" y="4751389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051424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411787" y="4822826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772149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6130924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259262" y="5975351"/>
            <a:ext cx="1296987" cy="665163"/>
            <a:chOff x="4259262" y="5975351"/>
            <a:chExt cx="1296987" cy="665163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547768" y="5949950"/>
            <a:ext cx="1296987" cy="665163"/>
            <a:chOff x="4259262" y="5975351"/>
            <a:chExt cx="1296987" cy="665163"/>
          </a:xfrm>
        </p:grpSpPr>
        <p:sp>
          <p:nvSpPr>
            <p:cNvPr id="32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3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5915024" y="5040314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 flipH="1">
            <a:off x="4548187" y="5040314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>
            <a:off x="5915024" y="5949950"/>
            <a:ext cx="1296987" cy="665163"/>
            <a:chOff x="5915024" y="5949950"/>
            <a:chExt cx="1296987" cy="665163"/>
          </a:xfrm>
        </p:grpSpPr>
        <p:sp>
          <p:nvSpPr>
            <p:cNvPr id="38" name="Text Box 4"/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1" name="Rectangle 8"/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Line 9"/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5554662" y="5040314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6681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PDS - </a:t>
            </a:r>
            <a:r>
              <a:rPr lang="cs-CZ" dirty="0"/>
              <a:t>základní </a:t>
            </a:r>
            <a:r>
              <a:rPr lang="en-US" dirty="0"/>
              <a:t>ide</a:t>
            </a:r>
            <a:r>
              <a:rPr lang="cs-CZ" dirty="0"/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360997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</a:t>
            </a:r>
            <a:r>
              <a:rPr lang="cs-CZ" sz="1600" b="1" dirty="0"/>
              <a:t>AbstractVal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</a:t>
            </a:r>
            <a:r>
              <a:rPr lang="cs-CZ" sz="1600" b="1" dirty="0"/>
              <a:t>~</a:t>
            </a:r>
            <a:r>
              <a:rPr lang="cs-CZ" sz="1600" b="1" dirty="0" err="1"/>
              <a:t>AbstractVal</a:t>
            </a:r>
            <a:r>
              <a:rPr lang="cs-CZ" sz="1600" dirty="0"/>
              <a:t>()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b="1" dirty="0" err="1"/>
              <a:t>print</a:t>
            </a:r>
            <a:r>
              <a:rPr lang="cs-CZ" sz="1600" dirty="0"/>
              <a:t>() = 0;</a:t>
            </a:r>
          </a:p>
          <a:p>
            <a:r>
              <a:rPr lang="cs-CZ" sz="1600" dirty="0"/>
              <a:t>};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err="1"/>
              <a:t>typedef</a:t>
            </a:r>
            <a:r>
              <a:rPr lang="en-US" sz="1600" dirty="0"/>
              <a:t> </a:t>
            </a:r>
            <a:r>
              <a:rPr lang="en-US" sz="1600" b="1" dirty="0"/>
              <a:t>???</a:t>
            </a:r>
            <a:r>
              <a:rPr lang="en-US" sz="1600" dirty="0"/>
              <a:t>&lt;</a:t>
            </a:r>
            <a:r>
              <a:rPr lang="en-US" sz="1600" dirty="0" err="1"/>
              <a:t>AbstractVal</a:t>
            </a:r>
            <a:r>
              <a:rPr lang="en-US" sz="1600" dirty="0"/>
              <a:t>&gt; </a:t>
            </a:r>
            <a:r>
              <a:rPr lang="en-US" sz="1600" b="1" dirty="0" err="1"/>
              <a:t>valptr</a:t>
            </a:r>
            <a:r>
              <a:rPr lang="en-US" sz="1600" dirty="0"/>
              <a:t>;</a:t>
            </a:r>
            <a:endParaRPr lang="cs-CZ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3272463"/>
            <a:ext cx="1600200" cy="537537"/>
          </a:xfrm>
          <a:prstGeom prst="wedgeRoundRectCallout">
            <a:avLst>
              <a:gd name="adj1" fmla="val 62173"/>
              <a:gd name="adj2" fmla="val -8714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typ odkazu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00700" y="1295400"/>
            <a:ext cx="26670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void </a:t>
            </a:r>
            <a:r>
              <a:rPr lang="cs-CZ" sz="1600" b="1" dirty="0"/>
              <a:t>add</a:t>
            </a:r>
            <a:r>
              <a:rPr lang="cs-CZ" sz="1600" dirty="0"/>
              <a:t>( </a:t>
            </a:r>
            <a:r>
              <a:rPr lang="en-US" sz="1600" dirty="0" err="1"/>
              <a:t>valptr</a:t>
            </a:r>
            <a:r>
              <a:rPr lang="cs-CZ" sz="1600" dirty="0"/>
              <a:t> p )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    void </a:t>
            </a:r>
            <a:r>
              <a:rPr lang="cs-CZ" sz="1600" b="1" dirty="0"/>
              <a:t>print</a:t>
            </a:r>
            <a:r>
              <a:rPr lang="cs-CZ" sz="1600" dirty="0"/>
              <a:t>()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vector&lt;</a:t>
            </a:r>
            <a:r>
              <a:rPr lang="en-US" sz="1600" b="1" dirty="0" err="1"/>
              <a:t>valptr</a:t>
            </a:r>
            <a:r>
              <a:rPr lang="cs-CZ" sz="1600" b="1" dirty="0"/>
              <a:t>&gt; </a:t>
            </a:r>
            <a:r>
              <a:rPr lang="cs-CZ" sz="1600" dirty="0"/>
              <a:t>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378036"/>
            <a:ext cx="3609975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....&lt;IntVal&gt; 123 );</a:t>
            </a:r>
          </a:p>
          <a:p>
            <a:r>
              <a:rPr lang="cs-CZ" sz="1600" dirty="0"/>
              <a:t>    s.add( ....&lt;StringVal&gt; "</a:t>
            </a:r>
            <a:r>
              <a:rPr lang="en-US" sz="1600" dirty="0" err="1"/>
              <a:t>abc</a:t>
            </a:r>
            <a:r>
              <a:rPr lang="cs-CZ" sz="1600" dirty="0"/>
              <a:t>" 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2362200" y="3272463"/>
            <a:ext cx="2895600" cy="519321"/>
          </a:xfrm>
          <a:prstGeom prst="wedgeRoundRectCallout">
            <a:avLst>
              <a:gd name="adj1" fmla="val 174"/>
              <a:gd name="adj2" fmla="val -25439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abstraktní předek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umí existovat a vytisknout se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6096000" y="3456025"/>
            <a:ext cx="2038350" cy="350830"/>
          </a:xfrm>
          <a:prstGeom prst="wedgeRoundRectCallout">
            <a:avLst>
              <a:gd name="adj1" fmla="val 8837"/>
              <a:gd name="adj2" fmla="val -210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vektor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odkaz</a:t>
            </a:r>
            <a:r>
              <a:rPr lang="cs-CZ" sz="1400" dirty="0">
                <a:solidFill>
                  <a:schemeClr val="tx1"/>
                </a:solidFill>
              </a:rPr>
              <a:t>ů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000375" y="6086475"/>
            <a:ext cx="1066800" cy="350830"/>
          </a:xfrm>
          <a:prstGeom prst="wedgeRoundRectCallout">
            <a:avLst>
              <a:gd name="adj1" fmla="val -69434"/>
              <a:gd name="adj2" fmla="val -20006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použití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419600" y="4038600"/>
            <a:ext cx="4572000" cy="2667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??? </a:t>
            </a:r>
            <a:r>
              <a:rPr lang="cs-CZ" dirty="0"/>
              <a:t>valptr</a:t>
            </a:r>
          </a:p>
          <a:p>
            <a:pPr lvl="1"/>
            <a:r>
              <a:rPr lang="cs-CZ" dirty="0"/>
              <a:t>AbstractVal </a:t>
            </a:r>
            <a:r>
              <a:rPr lang="en-US" dirty="0"/>
              <a:t>*</a:t>
            </a:r>
          </a:p>
          <a:p>
            <a:pPr lvl="1"/>
            <a:r>
              <a:rPr lang="en-US" dirty="0" err="1"/>
              <a:t>AbstractVal</a:t>
            </a:r>
            <a:r>
              <a:rPr lang="en-US" dirty="0"/>
              <a:t> &amp;</a:t>
            </a:r>
          </a:p>
          <a:p>
            <a:pPr lvl="1"/>
            <a:r>
              <a:rPr lang="en-US" dirty="0" err="1"/>
              <a:t>unique_ptr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</a:p>
          <a:p>
            <a:pPr lvl="1"/>
            <a:r>
              <a:rPr lang="en-US" dirty="0" err="1"/>
              <a:t>shared_ptr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iterator</a:t>
            </a:r>
            <a:endParaRPr lang="cs-CZ" dirty="0"/>
          </a:p>
          <a:p>
            <a:pPr lvl="1"/>
            <a:r>
              <a:rPr lang="en-US" dirty="0"/>
              <a:t>... ?</a:t>
            </a:r>
            <a:endParaRPr lang="cs-CZ" dirty="0"/>
          </a:p>
        </p:txBody>
      </p:sp>
      <p:sp>
        <p:nvSpPr>
          <p:cNvPr id="13" name="Rounded Rectangular Callout 5">
            <a:extLst>
              <a:ext uri="{FF2B5EF4-FFF2-40B4-BE49-F238E27FC236}">
                <a16:creationId xmlns:a16="http://schemas.microsoft.com/office/drawing/2014/main" id="{E1B80610-44D3-4A5B-B2DE-5625355554BD}"/>
              </a:ext>
            </a:extLst>
          </p:cNvPr>
          <p:cNvSpPr/>
          <p:nvPr/>
        </p:nvSpPr>
        <p:spPr>
          <a:xfrm>
            <a:off x="3143250" y="1371600"/>
            <a:ext cx="2038350" cy="350830"/>
          </a:xfrm>
          <a:prstGeom prst="wedgeRoundRectCallout">
            <a:avLst>
              <a:gd name="adj1" fmla="val -77432"/>
              <a:gd name="adj2" fmla="val 7477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virtuální destruktor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2587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implementace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4495800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AbstractVal;</a:t>
            </a:r>
            <a:endParaRPr lang="en-US" sz="1600" dirty="0"/>
          </a:p>
          <a:p>
            <a:r>
              <a:rPr lang="en-US" sz="1600" dirty="0" err="1"/>
              <a:t>typedef</a:t>
            </a:r>
            <a:r>
              <a:rPr lang="en-US" sz="1600" dirty="0"/>
              <a:t> </a:t>
            </a:r>
            <a:r>
              <a:rPr lang="cs-CZ" sz="1600" b="1" dirty="0"/>
              <a:t>unique</a:t>
            </a:r>
            <a:r>
              <a:rPr lang="en-US" sz="1600" b="1" dirty="0"/>
              <a:t>_</a:t>
            </a:r>
            <a:r>
              <a:rPr lang="en-US" sz="1600" b="1" dirty="0" err="1"/>
              <a:t>ptr</a:t>
            </a:r>
            <a:r>
              <a:rPr lang="en-US" sz="1600" dirty="0"/>
              <a:t>&lt;</a:t>
            </a:r>
            <a:r>
              <a:rPr lang="en-US" sz="1600" dirty="0" err="1"/>
              <a:t>AbstractVal</a:t>
            </a:r>
            <a:r>
              <a:rPr lang="en-US" sz="1600" dirty="0"/>
              <a:t>&gt; </a:t>
            </a:r>
            <a:r>
              <a:rPr lang="en-US" sz="1600" dirty="0" err="1"/>
              <a:t>valptr</a:t>
            </a:r>
            <a:r>
              <a:rPr lang="en-US" sz="1600" dirty="0"/>
              <a:t>;</a:t>
            </a:r>
            <a:endParaRPr lang="cs-CZ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505200" y="2209800"/>
            <a:ext cx="53340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void add( </a:t>
            </a:r>
            <a:r>
              <a:rPr lang="en-US" sz="1600" dirty="0" err="1"/>
              <a:t>valptr</a:t>
            </a:r>
            <a:r>
              <a:rPr lang="cs-CZ" sz="1600" dirty="0"/>
              <a:t> p )</a:t>
            </a:r>
            <a:r>
              <a:rPr lang="en-US" sz="1600" dirty="0"/>
              <a:t> </a:t>
            </a:r>
            <a:r>
              <a:rPr lang="cs-CZ" sz="1600" dirty="0"/>
              <a:t>{ pole.</a:t>
            </a:r>
            <a:r>
              <a:rPr lang="cs-CZ" sz="1600" b="1" dirty="0"/>
              <a:t>push_back</a:t>
            </a:r>
            <a:r>
              <a:rPr lang="cs-CZ" sz="1600" dirty="0"/>
              <a:t>( move( p)); }</a:t>
            </a:r>
          </a:p>
          <a:p>
            <a:r>
              <a:rPr lang="cs-CZ" sz="1600" dirty="0"/>
              <a:t>    void print()</a:t>
            </a:r>
            <a:r>
              <a:rPr lang="en-US" sz="1600" dirty="0"/>
              <a:t> </a:t>
            </a:r>
            <a:r>
              <a:rPr lang="cs-CZ" sz="1600" dirty="0"/>
              <a:t>{ for(auto</a:t>
            </a:r>
            <a:r>
              <a:rPr lang="en-US" sz="1600" dirty="0"/>
              <a:t>&amp;</a:t>
            </a:r>
            <a:r>
              <a:rPr lang="cs-CZ" sz="1600" dirty="0"/>
              <a:t>&amp; x : pole ) </a:t>
            </a:r>
            <a:r>
              <a:rPr lang="cs-CZ" sz="1600" b="1" dirty="0"/>
              <a:t>x-&gt;print</a:t>
            </a:r>
            <a:r>
              <a:rPr lang="cs-CZ" sz="1600" dirty="0"/>
              <a:t>();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vector&lt;</a:t>
            </a:r>
            <a:r>
              <a:rPr lang="en-US" sz="1600" b="1" dirty="0" err="1"/>
              <a:t>valptr</a:t>
            </a:r>
            <a:r>
              <a:rPr lang="cs-CZ" sz="1600" b="1" dirty="0"/>
              <a:t>&gt;</a:t>
            </a:r>
            <a:r>
              <a:rPr lang="cs-CZ" sz="1600" dirty="0"/>
              <a:t> 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378036"/>
            <a:ext cx="4495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57200" y="2514600"/>
            <a:ext cx="2286000" cy="350830"/>
          </a:xfrm>
          <a:prstGeom prst="wedgeRoundRectCallout">
            <a:avLst>
              <a:gd name="adj1" fmla="val 11462"/>
              <a:gd name="adj2" fmla="val -24395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#include &lt;memory&gt;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7010400" y="4397086"/>
            <a:ext cx="1828800" cy="350830"/>
          </a:xfrm>
          <a:prstGeom prst="wedgeRoundRectCallout">
            <a:avLst>
              <a:gd name="adj1" fmla="val -22355"/>
              <a:gd name="adj2" fmla="val -37869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pro</a:t>
            </a:r>
            <a:r>
              <a:rPr lang="cs-CZ" sz="1400" dirty="0">
                <a:solidFill>
                  <a:schemeClr val="tx1"/>
                </a:solidFill>
              </a:rPr>
              <a:t>č </a:t>
            </a:r>
            <a:r>
              <a:rPr lang="en-US" sz="1400" dirty="0">
                <a:solidFill>
                  <a:schemeClr val="tx1"/>
                </a:solidFill>
              </a:rPr>
              <a:t>'-&gt;' 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7010400" y="5410200"/>
            <a:ext cx="18288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konstruktory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destruktory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57200" y="2514600"/>
            <a:ext cx="2286000" cy="350830"/>
          </a:xfrm>
          <a:prstGeom prst="wedgeRoundRectCallout">
            <a:avLst>
              <a:gd name="adj1" fmla="val 26984"/>
              <a:gd name="adj2" fmla="val 5982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#include &lt;memory&gt;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0727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 err="1"/>
              <a:t>konkr</a:t>
            </a:r>
            <a:r>
              <a:rPr lang="cs-CZ" dirty="0"/>
              <a:t>étní</a:t>
            </a:r>
            <a:r>
              <a:rPr lang="en-US" dirty="0"/>
              <a:t> </a:t>
            </a:r>
            <a:r>
              <a:rPr lang="en-US" dirty="0" err="1"/>
              <a:t>datov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typy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39624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IntVal : public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IntVal( </a:t>
            </a:r>
            <a:r>
              <a:rPr lang="cs-CZ" sz="1600" b="1" dirty="0"/>
              <a:t>int</a:t>
            </a:r>
            <a:r>
              <a:rPr lang="cs-CZ" sz="1600" dirty="0"/>
              <a:t> x) : x_( x)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dirty="0" err="1"/>
              <a:t>print</a:t>
            </a:r>
            <a:r>
              <a:rPr lang="cs-CZ" sz="1600" dirty="0"/>
              <a:t>() </a:t>
            </a:r>
            <a:r>
              <a:rPr lang="cs-CZ" sz="1600" dirty="0" err="1"/>
              <a:t>override</a:t>
            </a:r>
            <a:r>
              <a:rPr lang="cs-CZ" sz="1600" dirty="0"/>
              <a:t> { cout &lt;&lt; x_;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int</a:t>
            </a:r>
            <a:r>
              <a:rPr lang="cs-CZ" sz="1600" dirty="0"/>
              <a:t> x_;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352800"/>
            <a:ext cx="39624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StringVal : public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StringVal( </a:t>
            </a:r>
            <a:r>
              <a:rPr lang="en-US" sz="1600" b="1" dirty="0"/>
              <a:t>string</a:t>
            </a:r>
            <a:r>
              <a:rPr lang="en-US" sz="1600" dirty="0"/>
              <a:t> </a:t>
            </a:r>
            <a:r>
              <a:rPr lang="cs-CZ" sz="1600" dirty="0"/>
              <a:t>x) : x_( x)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dirty="0" err="1"/>
              <a:t>print</a:t>
            </a:r>
            <a:r>
              <a:rPr lang="cs-CZ" sz="1600" dirty="0"/>
              <a:t>() </a:t>
            </a:r>
            <a:r>
              <a:rPr lang="cs-CZ" sz="1600" dirty="0" err="1"/>
              <a:t>override</a:t>
            </a:r>
            <a:r>
              <a:rPr lang="cs-CZ" sz="1600" dirty="0"/>
              <a:t> { cout &lt;&lt; x_;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string</a:t>
            </a:r>
            <a:r>
              <a:rPr lang="cs-CZ" sz="1600" dirty="0"/>
              <a:t> x_;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5029200"/>
            <a:ext cx="4038600" cy="107721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</a:t>
            </a:r>
            <a:r>
              <a:rPr lang="en-US" sz="1600" dirty="0"/>
              <a:t>Double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  <a:p>
            <a:r>
              <a:rPr lang="cs-CZ" sz="1600" dirty="0"/>
              <a:t>class </a:t>
            </a:r>
            <a:r>
              <a:rPr lang="en-US" sz="1600" dirty="0"/>
              <a:t>Complex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  <a:p>
            <a:r>
              <a:rPr lang="cs-CZ" sz="1600" dirty="0"/>
              <a:t>class </a:t>
            </a:r>
            <a:r>
              <a:rPr lang="en-US" sz="1600" dirty="0" err="1"/>
              <a:t>Longint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  <a:p>
            <a:r>
              <a:rPr lang="cs-CZ" sz="1600" dirty="0"/>
              <a:t>class </a:t>
            </a:r>
            <a:r>
              <a:rPr lang="en-US" sz="1600" dirty="0"/>
              <a:t>Fraction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5248275" y="3111282"/>
            <a:ext cx="2590800" cy="350830"/>
          </a:xfrm>
          <a:prstGeom prst="wedgeRoundRectCallout">
            <a:avLst>
              <a:gd name="adj1" fmla="val -85298"/>
              <a:gd name="adj2" fmla="val -30051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what's the difference?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5257800" y="3111282"/>
            <a:ext cx="2590800" cy="350830"/>
          </a:xfrm>
          <a:prstGeom prst="wedgeRoundRectCallout">
            <a:avLst>
              <a:gd name="adj1" fmla="val -89342"/>
              <a:gd name="adj2" fmla="val 22619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what's the difference?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5770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, </a:t>
            </a:r>
            <a:r>
              <a:rPr lang="en-US" sz="1600" dirty="0"/>
              <a:t>s2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s2 = s1;</a:t>
            </a:r>
            <a:endParaRPr lang="cs-CZ" sz="1600" b="1" dirty="0"/>
          </a:p>
          <a:p>
            <a:r>
              <a:rPr lang="cs-CZ" sz="1600" dirty="0"/>
              <a:t>    s</a:t>
            </a:r>
            <a:r>
              <a:rPr lang="en-US" sz="1600" dirty="0"/>
              <a:t>2</a:t>
            </a:r>
            <a:r>
              <a:rPr lang="cs-CZ" sz="1600" dirty="0"/>
              <a:t>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875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, </a:t>
            </a:r>
            <a:r>
              <a:rPr lang="en-US" sz="1600" dirty="0"/>
              <a:t>s2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s2 = s1;</a:t>
            </a:r>
            <a:endParaRPr lang="cs-CZ" sz="1600" b="1" dirty="0"/>
          </a:p>
          <a:p>
            <a:r>
              <a:rPr lang="cs-CZ" sz="1600" dirty="0"/>
              <a:t>    s</a:t>
            </a:r>
            <a:r>
              <a:rPr lang="en-US" sz="1600" dirty="0"/>
              <a:t>2</a:t>
            </a:r>
            <a:r>
              <a:rPr lang="cs-CZ" sz="1600" dirty="0"/>
              <a:t>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XXXX </a:t>
            </a:r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unique_ptr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 XXX attempting to reference a deleted function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671" y="4343400"/>
            <a:ext cx="5267329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en-US" sz="1600" dirty="0"/>
              <a:t>....</a:t>
            </a:r>
            <a:endParaRPr lang="cs-CZ" sz="1600" dirty="0"/>
          </a:p>
          <a:p>
            <a:r>
              <a:rPr lang="en-US" sz="1600" b="1" dirty="0"/>
              <a:t>    </a:t>
            </a:r>
            <a:r>
              <a:rPr lang="pl-PL" sz="1600" b="1" dirty="0"/>
              <a:t>Seznam</a:t>
            </a:r>
            <a:r>
              <a:rPr lang="pl-PL" sz="1600" dirty="0"/>
              <a:t>( const Seznam&amp; s)</a:t>
            </a:r>
            <a:r>
              <a:rPr lang="en-US" sz="1600" dirty="0"/>
              <a:t> </a:t>
            </a:r>
            <a:r>
              <a:rPr lang="en-US" sz="1600" b="1" dirty="0"/>
              <a:t>= delete</a:t>
            </a:r>
            <a:r>
              <a:rPr lang="en-US" sz="1600" dirty="0"/>
              <a:t>;</a:t>
            </a:r>
            <a:endParaRPr lang="pl-PL" sz="1600" dirty="0"/>
          </a:p>
          <a:p>
            <a:r>
              <a:rPr lang="en-US" sz="1600" dirty="0"/>
              <a:t>    </a:t>
            </a:r>
            <a:r>
              <a:rPr lang="pl-PL" sz="1600" dirty="0"/>
              <a:t>Seznam&amp; </a:t>
            </a:r>
            <a:r>
              <a:rPr lang="pl-PL" sz="1600" b="1" dirty="0"/>
              <a:t>operator=</a:t>
            </a:r>
            <a:r>
              <a:rPr lang="pl-PL" sz="1600" dirty="0"/>
              <a:t>(const Seznam&amp; s)</a:t>
            </a:r>
            <a:r>
              <a:rPr lang="en-US" sz="1600" dirty="0"/>
              <a:t> </a:t>
            </a:r>
            <a:r>
              <a:rPr lang="en-US" sz="1600" b="1" dirty="0"/>
              <a:t>= delete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};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172200" y="4191000"/>
            <a:ext cx="2438400" cy="457200"/>
          </a:xfrm>
          <a:prstGeom prst="wedgeRoundRectCallout">
            <a:avLst>
              <a:gd name="adj1" fmla="val -115312"/>
              <a:gd name="adj2" fmla="val 8251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možné řešení: </a:t>
            </a:r>
            <a:r>
              <a:rPr lang="cs-CZ" sz="1400" b="1" dirty="0">
                <a:solidFill>
                  <a:srgbClr val="C00000"/>
                </a:solidFill>
              </a:rPr>
              <a:t>zakázat</a:t>
            </a:r>
            <a:r>
              <a:rPr lang="en-US" sz="1400" b="1" dirty="0">
                <a:solidFill>
                  <a:srgbClr val="C00000"/>
                </a:solidFill>
              </a:rPr>
              <a:t> !!!</a:t>
            </a:r>
            <a:endParaRPr lang="cs-CZ" sz="1400" b="1" dirty="0">
              <a:ln w="19050">
                <a:noFill/>
              </a:ln>
              <a:solidFill>
                <a:srgbClr val="C0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4822507"/>
            <a:ext cx="2438400" cy="825282"/>
          </a:xfrm>
          <a:prstGeom prst="wedgeRoundRectCallout">
            <a:avLst>
              <a:gd name="adj1" fmla="val -75859"/>
              <a:gd name="adj2" fmla="val -2256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copy constructor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a operator=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by se měly chovat stejně</a:t>
            </a:r>
            <a:endParaRPr lang="cs-CZ" sz="1400" dirty="0">
              <a:ln w="19050">
                <a:noFill/>
              </a:ln>
              <a:solidFill>
                <a:srgbClr val="C0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733800" y="59436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</a:t>
            </a:r>
            <a:r>
              <a:rPr lang="cs-CZ" sz="1400" dirty="0">
                <a:solidFill>
                  <a:schemeClr val="tx1"/>
                </a:solidFill>
              </a:rPr>
              <a:t>řed C++11: private: operator=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475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2: operator</a:t>
            </a:r>
            <a:r>
              <a:rPr lang="en-US" dirty="0"/>
              <a:t>=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b="1" dirty="0"/>
              <a:t>auto</a:t>
            </a:r>
            <a:r>
              <a:rPr lang="en-US" sz="1600" b="1" dirty="0"/>
              <a:t>&amp;</a:t>
            </a:r>
            <a:r>
              <a:rPr lang="cs-CZ" sz="1600" b="1" dirty="0"/>
              <a:t>&amp; x </a:t>
            </a:r>
            <a:r>
              <a:rPr lang="cs-CZ" sz="1600" dirty="0"/>
              <a:t>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x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9399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2: operator</a:t>
            </a:r>
            <a:r>
              <a:rPr lang="en-US" dirty="0"/>
              <a:t>=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b="1" dirty="0"/>
              <a:t>auto</a:t>
            </a:r>
            <a:r>
              <a:rPr lang="en-US" sz="1600" b="1" dirty="0"/>
              <a:t>&amp;</a:t>
            </a:r>
            <a:r>
              <a:rPr lang="cs-CZ" sz="1600" b="1" dirty="0"/>
              <a:t>&amp; x </a:t>
            </a:r>
            <a:r>
              <a:rPr lang="cs-CZ" sz="1600" dirty="0"/>
              <a:t>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x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XXXX </a:t>
            </a:r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unique_ptr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 XXX attempting to reference a deleted function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3807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make</a:t>
            </a:r>
            <a:r>
              <a:rPr lang="en-US" sz="1600" b="1" dirty="0"/>
              <a:t>_</a:t>
            </a:r>
            <a:r>
              <a:rPr lang="cs-CZ" sz="1600" b="1" dirty="0"/>
              <a:t>unique</a:t>
            </a:r>
            <a:r>
              <a:rPr lang="en-US" sz="1600" dirty="0"/>
              <a:t>&lt;...&gt;(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200" y="4572000"/>
            <a:ext cx="4495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</a:t>
            </a:r>
            <a:r>
              <a:rPr lang="en-US" sz="1600" dirty="0" err="1"/>
              <a:t>abc</a:t>
            </a:r>
            <a:r>
              <a:rPr lang="cs-CZ" sz="1600" dirty="0"/>
              <a:t>"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943600" y="3581400"/>
            <a:ext cx="1981200" cy="575334"/>
          </a:xfrm>
          <a:prstGeom prst="wedgeRoundRectCallout">
            <a:avLst>
              <a:gd name="adj1" fmla="val -44939"/>
              <a:gd name="adj2" fmla="val 21534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motivace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62325"/>
            <a:ext cx="2743200" cy="685800"/>
          </a:xfrm>
          <a:prstGeom prst="wedgeRoundRectCallout">
            <a:avLst>
              <a:gd name="adj1" fmla="val 53512"/>
              <a:gd name="adj2" fmla="val -2024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nechci kopírovat ukazatel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chci vytvořit </a:t>
            </a:r>
            <a:r>
              <a:rPr lang="cs-CZ" sz="1400" b="1" dirty="0">
                <a:ln w="19050">
                  <a:noFill/>
                </a:ln>
                <a:solidFill>
                  <a:schemeClr val="tx1"/>
                </a:solidFill>
              </a:rPr>
              <a:t>nový</a:t>
            </a:r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 objekt</a:t>
            </a:r>
          </a:p>
        </p:txBody>
      </p:sp>
    </p:spTree>
    <p:extLst>
      <p:ext uri="{BB962C8B-B14F-4D97-AF65-F5344CB8AC3E}">
        <p14:creationId xmlns:p14="http://schemas.microsoft.com/office/powerpoint/2010/main" val="33295994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75432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make</a:t>
            </a:r>
            <a:r>
              <a:rPr lang="en-US" sz="1600" b="1" dirty="0"/>
              <a:t>_</a:t>
            </a:r>
            <a:r>
              <a:rPr lang="cs-CZ" sz="1600" b="1" dirty="0"/>
              <a:t>unique</a:t>
            </a:r>
            <a:r>
              <a:rPr lang="en-US" sz="1600" dirty="0"/>
              <a:t>&lt;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  <a:r>
              <a:rPr lang="en-US" sz="1600" dirty="0"/>
              <a:t>&gt;( *x)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jak</a:t>
            </a:r>
            <a:r>
              <a:rPr lang="cs-CZ" sz="1400" dirty="0">
                <a:solidFill>
                  <a:schemeClr val="tx1"/>
                </a:solidFill>
              </a:rPr>
              <a:t>ý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typ</a:t>
            </a:r>
            <a:r>
              <a:rPr lang="cs-CZ" sz="1400" dirty="0">
                <a:solidFill>
                  <a:schemeClr val="tx1"/>
                </a:solidFill>
              </a:rPr>
              <a:t> použít?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70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cs-CZ" dirty="0"/>
              <a:t>žitečné kousky kódu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914400"/>
            <a:ext cx="4724400" cy="526297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>
                <a:solidFill>
                  <a:srgbClr val="0033CC"/>
                </a:solidFill>
              </a:rPr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008000"/>
                </a:solidFill>
              </a:rPr>
              <a:t>string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C00000"/>
                </a:solidFill>
              </a:rPr>
              <a:t>vector</a:t>
            </a:r>
            <a:r>
              <a:rPr lang="en-US" sz="1400" dirty="0"/>
              <a:t>&gt;</a:t>
            </a:r>
          </a:p>
          <a:p>
            <a:endParaRPr lang="en-US" sz="1400" dirty="0"/>
          </a:p>
          <a:p>
            <a:r>
              <a:rPr lang="en-US" sz="1400" dirty="0"/>
              <a:t>using namespace std;</a:t>
            </a:r>
          </a:p>
          <a:p>
            <a:endParaRPr lang="cs-CZ" sz="1400" dirty="0"/>
          </a:p>
          <a:p>
            <a:r>
              <a:rPr lang="cs-CZ" sz="1400" dirty="0"/>
              <a:t>int delkaretezce</a:t>
            </a:r>
            <a:r>
              <a:rPr lang="en-US" sz="1400" dirty="0"/>
              <a:t>(</a:t>
            </a:r>
            <a:r>
              <a:rPr lang="cs-CZ" sz="1400" dirty="0"/>
              <a:t>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co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st </a:t>
            </a:r>
            <a:r>
              <a:rPr lang="cs-CZ" sz="1400" dirty="0">
                <a:solidFill>
                  <a:srgbClr val="008000"/>
                </a:solidFill>
              </a:rPr>
              <a:t>string</a:t>
            </a:r>
            <a:r>
              <a:rPr lang="en-US" sz="1400" b="1" dirty="0"/>
              <a:t>&amp;</a:t>
            </a:r>
            <a:r>
              <a:rPr lang="cs-CZ" sz="1400" dirty="0"/>
              <a:t> s</a:t>
            </a:r>
            <a:r>
              <a:rPr lang="en-US" sz="1400" dirty="0"/>
              <a:t>) { ... }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zpracuj</a:t>
            </a:r>
            <a:r>
              <a:rPr lang="en-US" sz="1400" dirty="0"/>
              <a:t>( </a:t>
            </a:r>
            <a:r>
              <a:rPr lang="en-US" sz="1400" b="1" dirty="0" err="1">
                <a:solidFill>
                  <a:schemeClr val="accent3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rgbClr val="C00000"/>
                </a:solidFill>
              </a:rPr>
              <a:t>vector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008000"/>
                </a:solidFill>
              </a:rPr>
              <a:t>string</a:t>
            </a:r>
            <a:r>
              <a:rPr lang="en-US" sz="1400" dirty="0"/>
              <a:t>&gt;</a:t>
            </a:r>
            <a:r>
              <a:rPr lang="en-US" sz="1400" b="1" dirty="0"/>
              <a:t>&amp;</a:t>
            </a:r>
            <a:r>
              <a:rPr lang="en-US" sz="1400" dirty="0"/>
              <a:t> a) {</a:t>
            </a:r>
          </a:p>
          <a:p>
            <a:r>
              <a:rPr lang="en-US" sz="1400" dirty="0"/>
              <a:t>   ... </a:t>
            </a:r>
            <a:r>
              <a:rPr lang="cs-CZ" sz="1400" dirty="0"/>
              <a:t>a</a:t>
            </a:r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] ...</a:t>
            </a:r>
          </a:p>
          <a:p>
            <a:r>
              <a:rPr lang="en-US" sz="1400" dirty="0"/>
              <a:t> }</a:t>
            </a:r>
          </a:p>
          <a:p>
            <a:endParaRPr lang="cs-CZ" sz="1400" dirty="0"/>
          </a:p>
          <a:p>
            <a:r>
              <a:rPr lang="cs-CZ" sz="1400" dirty="0"/>
              <a:t>int main( int </a:t>
            </a:r>
            <a:r>
              <a:rPr lang="cs-CZ" sz="1400" dirty="0">
                <a:solidFill>
                  <a:srgbClr val="7030A0"/>
                </a:solidFill>
              </a:rPr>
              <a:t>argc</a:t>
            </a:r>
            <a:r>
              <a:rPr lang="cs-CZ" sz="1400" dirty="0"/>
              <a:t>, char ** </a:t>
            </a:r>
            <a:r>
              <a:rPr lang="cs-CZ" sz="1400" dirty="0">
                <a:solidFill>
                  <a:srgbClr val="7030A0"/>
                </a:solidFill>
              </a:rPr>
              <a:t>argv</a:t>
            </a:r>
            <a:r>
              <a:rPr lang="cs-CZ" sz="1400" dirty="0"/>
              <a:t>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cs-CZ" sz="1400" dirty="0">
                <a:solidFill>
                  <a:srgbClr val="C00000"/>
                </a:solidFill>
              </a:rPr>
              <a:t>vector</a:t>
            </a:r>
            <a:r>
              <a:rPr lang="cs-CZ" sz="1400" dirty="0"/>
              <a:t>&lt;</a:t>
            </a:r>
            <a:r>
              <a:rPr lang="cs-CZ" sz="1400" dirty="0">
                <a:solidFill>
                  <a:srgbClr val="008000"/>
                </a:solidFill>
              </a:rPr>
              <a:t>string</a:t>
            </a:r>
            <a:r>
              <a:rPr lang="cs-CZ" sz="1400" dirty="0"/>
              <a:t>&gt; arg( argv, argv+argc);</a:t>
            </a:r>
          </a:p>
          <a:p>
            <a:endParaRPr lang="en-US" sz="1400" dirty="0"/>
          </a:p>
          <a:p>
            <a:r>
              <a:rPr lang="cs-CZ" sz="1400" dirty="0"/>
              <a:t>  if ( arg.</a:t>
            </a:r>
            <a:r>
              <a:rPr lang="cs-CZ" sz="1400" dirty="0">
                <a:solidFill>
                  <a:srgbClr val="C00000"/>
                </a:solidFill>
              </a:rPr>
              <a:t>size</a:t>
            </a:r>
            <a:r>
              <a:rPr lang="cs-CZ" sz="1400" dirty="0"/>
              <a:t>() &gt; 1 &amp;&amp; arg[1] == "--help" )  {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0033CC"/>
                </a:solidFill>
              </a:rPr>
              <a:t>cout</a:t>
            </a:r>
            <a:r>
              <a:rPr lang="cs-CZ" sz="1400" dirty="0"/>
              <a:t> &lt;&lt; "Usage: </a:t>
            </a:r>
            <a:r>
              <a:rPr lang="en-US" sz="1400" dirty="0" err="1"/>
              <a:t>myprg</a:t>
            </a:r>
            <a:r>
              <a:rPr lang="cs-CZ" sz="1400" dirty="0"/>
              <a:t> [OPT]... [FILE]..."</a:t>
            </a:r>
            <a:r>
              <a:rPr lang="en-US" sz="1400" dirty="0"/>
              <a:t> </a:t>
            </a:r>
            <a:r>
              <a:rPr lang="cs-CZ" sz="1400" dirty="0"/>
              <a:t>&lt;&lt; </a:t>
            </a:r>
            <a:r>
              <a:rPr lang="cs-CZ" sz="1400" dirty="0">
                <a:solidFill>
                  <a:srgbClr val="0033CC"/>
                </a:solidFill>
              </a:rPr>
              <a:t>endl</a:t>
            </a:r>
            <a:r>
              <a:rPr lang="cs-CZ" sz="1400" dirty="0"/>
              <a:t>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8</a:t>
            </a:r>
            <a:r>
              <a:rPr lang="cs-CZ" sz="1400" dirty="0"/>
              <a:t>;</a:t>
            </a:r>
          </a:p>
          <a:p>
            <a:r>
              <a:rPr lang="cs-CZ" sz="1400" dirty="0"/>
              <a:t>  }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zpracuj</a:t>
            </a:r>
            <a:r>
              <a:rPr lang="en-US" sz="1400" dirty="0"/>
              <a:t>(</a:t>
            </a:r>
            <a:r>
              <a:rPr lang="cs-CZ" sz="1400" dirty="0"/>
              <a:t> arg</a:t>
            </a:r>
            <a:r>
              <a:rPr lang="en-US" sz="1400" dirty="0"/>
              <a:t>);</a:t>
            </a:r>
          </a:p>
          <a:p>
            <a:r>
              <a:rPr lang="en-US" sz="1400" dirty="0"/>
              <a:t>  </a:t>
            </a:r>
            <a:r>
              <a:rPr lang="cs-CZ" sz="1400" dirty="0"/>
              <a:t>return 0; </a:t>
            </a:r>
          </a:p>
          <a:p>
            <a:r>
              <a:rPr lang="cs-CZ" sz="1400" dirty="0"/>
              <a:t>} 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52400" y="1066800"/>
            <a:ext cx="3657600" cy="381000"/>
          </a:xfrm>
          <a:prstGeom prst="wedgeRoundRectCallout">
            <a:avLst>
              <a:gd name="adj1" fmla="val 59252"/>
              <a:gd name="adj2" fmla="val 693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deklarace knihovních funkcí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52400" y="1600200"/>
            <a:ext cx="3657600" cy="381000"/>
          </a:xfrm>
          <a:prstGeom prst="wedgeRoundRectCallout">
            <a:avLst>
              <a:gd name="adj1" fmla="val 59630"/>
              <a:gd name="adj2" fmla="val 305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rozbalení prostoru jmen std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52400" y="2133600"/>
            <a:ext cx="3657600" cy="533400"/>
          </a:xfrm>
          <a:prstGeom prst="wedgeRoundRectCallout">
            <a:avLst>
              <a:gd name="adj1" fmla="val 59198"/>
              <a:gd name="adj2" fmla="val -943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předávání parametrů odkazem</a:t>
            </a: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konstantní reference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152400" y="3200400"/>
            <a:ext cx="3657600" cy="762000"/>
          </a:xfrm>
          <a:prstGeom prst="wedgeRoundRectCallout">
            <a:avLst>
              <a:gd name="adj1" fmla="val 59197"/>
              <a:gd name="adj2" fmla="val -3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Solution Explorer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/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Project</a:t>
            </a:r>
            <a:b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Properties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/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Config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erties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Debugging / Command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Arg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nts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52400" y="4076700"/>
            <a:ext cx="3657600" cy="381000"/>
          </a:xfrm>
          <a:prstGeom prst="wedgeRoundRectCallout">
            <a:avLst>
              <a:gd name="adj1" fmla="val 59793"/>
              <a:gd name="adj2" fmla="val -5306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vektor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komfortn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ější zpracování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152400" y="4572000"/>
            <a:ext cx="3657600" cy="381000"/>
          </a:xfrm>
          <a:prstGeom prst="wedgeRoundRectCallout">
            <a:avLst>
              <a:gd name="adj1" fmla="val 60551"/>
              <a:gd name="adj2" fmla="val -5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ošetření parametrů příkazové řádky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152400" y="5181600"/>
            <a:ext cx="3657600" cy="533400"/>
          </a:xfrm>
          <a:prstGeom prst="wedgeRoundRectCallout">
            <a:avLst>
              <a:gd name="adj1" fmla="val 59388"/>
              <a:gd name="adj2" fmla="val 204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výkonná funkce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/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metoda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nikdy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užitečného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152400" y="2743200"/>
            <a:ext cx="3657600" cy="381000"/>
          </a:xfrm>
          <a:prstGeom prst="wedgeRoundRectCallout">
            <a:avLst>
              <a:gd name="adj1" fmla="val 59820"/>
              <a:gd name="adj2" fmla="val 142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ří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stup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k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prvk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ům vectoru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57245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cs-CZ" sz="1600" b="1" dirty="0"/>
              <a:t>AbstractVal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cannot instantiate abstract class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05512" y="4696361"/>
            <a:ext cx="27717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</a:t>
            </a:r>
          </a:p>
          <a:p>
            <a:r>
              <a:rPr lang="cs-CZ" sz="1600" dirty="0"/>
              <a:t>    virtual void print() </a:t>
            </a:r>
            <a:r>
              <a:rPr lang="cs-CZ" sz="1600" b="1" dirty="0"/>
              <a:t>= 0</a:t>
            </a:r>
            <a:r>
              <a:rPr lang="cs-CZ" sz="1600" dirty="0"/>
              <a:t>;</a:t>
            </a:r>
          </a:p>
          <a:p>
            <a:r>
              <a:rPr lang="cs-CZ" sz="1600" dirty="0"/>
              <a:t>};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85896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57245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cs-CZ" sz="1600" b="1" dirty="0"/>
              <a:t>AbstractVal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.... </a:t>
            </a:r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4</a:t>
            </a:r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:30 v noci, ráno je deadline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05512" y="4696361"/>
            <a:ext cx="27717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</a:t>
            </a:r>
          </a:p>
          <a:p>
            <a:r>
              <a:rPr lang="cs-CZ" sz="1600" dirty="0"/>
              <a:t>    virtual void print()</a:t>
            </a:r>
            <a:r>
              <a:rPr lang="en-US" sz="1600" dirty="0"/>
              <a:t> {}</a:t>
            </a:r>
            <a:endParaRPr lang="cs-CZ" sz="1600" dirty="0"/>
          </a:p>
          <a:p>
            <a:r>
              <a:rPr lang="cs-CZ" sz="1600" dirty="0"/>
              <a:t>};</a:t>
            </a:r>
            <a:endParaRPr lang="en-US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2895600" y="4665333"/>
            <a:ext cx="1981200" cy="744868"/>
          </a:xfrm>
          <a:prstGeom prst="wedgeRoundRectCallout">
            <a:avLst>
              <a:gd name="adj1" fmla="val 114676"/>
              <a:gd name="adj2" fmla="val 7628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tak tu abstraktnost </a:t>
            </a:r>
            <a:r>
              <a:rPr lang="cs-CZ" sz="1400" b="1" dirty="0">
                <a:solidFill>
                  <a:schemeClr val="tx1"/>
                </a:solidFill>
              </a:rPr>
              <a:t>zrušíme</a:t>
            </a:r>
            <a:r>
              <a:rPr lang="en-US" sz="1400" b="1" dirty="0">
                <a:solidFill>
                  <a:schemeClr val="tx1"/>
                </a:solidFill>
              </a:rPr>
              <a:t>!</a:t>
            </a:r>
            <a:endParaRPr lang="cs-CZ" sz="1400" b="1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Oval 147"/>
          <p:cNvSpPr>
            <a:spLocks noChangeArrowheads="1"/>
          </p:cNvSpPr>
          <p:nvPr/>
        </p:nvSpPr>
        <p:spPr bwMode="auto">
          <a:xfrm>
            <a:off x="7924800" y="5432871"/>
            <a:ext cx="852488" cy="288925"/>
          </a:xfrm>
          <a:prstGeom prst="ellipse">
            <a:avLst/>
          </a:prstGeom>
          <a:solidFill>
            <a:srgbClr val="FF00FF">
              <a:alpha val="34000"/>
            </a:srgbClr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2" name="Rounded Rectangular Callout 11"/>
          <p:cNvSpPr/>
          <p:nvPr/>
        </p:nvSpPr>
        <p:spPr>
          <a:xfrm>
            <a:off x="2171700" y="5721796"/>
            <a:ext cx="3429000" cy="365407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... a ono se to </a:t>
            </a:r>
            <a:r>
              <a:rPr lang="en-US" sz="1400" i="1" dirty="0" err="1">
                <a:ln w="19050">
                  <a:noFill/>
                </a:ln>
                <a:solidFill>
                  <a:schemeClr val="tx1"/>
                </a:solidFill>
              </a:rPr>
              <a:t>kone</a:t>
            </a:r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čně zkompiluje</a:t>
            </a:r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i="1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535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/>
              <a:t>slicing</a:t>
            </a:r>
            <a:endParaRPr lang="cs-CZ" dirty="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6418259" y="3309938"/>
            <a:ext cx="0" cy="431800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pic>
        <p:nvPicPr>
          <p:cNvPr id="23" name="Picture 22" descr="pork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4214" y="3008437"/>
            <a:ext cx="1403153" cy="98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868861" y="1128713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5084761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5445124" y="1200150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5805486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6164261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292599" y="2352675"/>
            <a:ext cx="1296987" cy="665163"/>
            <a:chOff x="4259262" y="5975351"/>
            <a:chExt cx="1296987" cy="665163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2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3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581105" y="2327274"/>
            <a:ext cx="1296987" cy="665163"/>
            <a:chOff x="4259262" y="5975351"/>
            <a:chExt cx="1296987" cy="665163"/>
          </a:xfrm>
        </p:grpSpPr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7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1" name="Line 28"/>
          <p:cNvSpPr>
            <a:spLocks noChangeShapeType="1"/>
          </p:cNvSpPr>
          <p:nvPr/>
        </p:nvSpPr>
        <p:spPr bwMode="auto">
          <a:xfrm>
            <a:off x="5948361" y="1417638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2" name="Line 25"/>
          <p:cNvSpPr>
            <a:spLocks noChangeShapeType="1"/>
          </p:cNvSpPr>
          <p:nvPr/>
        </p:nvSpPr>
        <p:spPr bwMode="auto">
          <a:xfrm flipH="1">
            <a:off x="4581524" y="1417638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>
            <a:off x="5948361" y="2327274"/>
            <a:ext cx="1296987" cy="665163"/>
            <a:chOff x="5915024" y="5949950"/>
            <a:chExt cx="1296987" cy="665163"/>
          </a:xfrm>
        </p:grpSpPr>
        <p:sp>
          <p:nvSpPr>
            <p:cNvPr id="44" name="Text Box 4"/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7" name="Rectangle 8"/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Line 9"/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9" name="Line 27"/>
          <p:cNvSpPr>
            <a:spLocks noChangeShapeType="1"/>
          </p:cNvSpPr>
          <p:nvPr/>
        </p:nvSpPr>
        <p:spPr bwMode="auto">
          <a:xfrm>
            <a:off x="5587999" y="1417638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4868861" y="4085976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5084761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5445124" y="4157413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5805486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6" name="Text Box 24"/>
          <p:cNvSpPr txBox="1">
            <a:spLocks noChangeArrowheads="1"/>
          </p:cNvSpPr>
          <p:nvPr/>
        </p:nvSpPr>
        <p:spPr bwMode="auto">
          <a:xfrm>
            <a:off x="6164261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4581524" y="5411538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4868861" y="5525838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Line 9"/>
          <p:cNvSpPr>
            <a:spLocks noChangeShapeType="1"/>
          </p:cNvSpPr>
          <p:nvPr/>
        </p:nvSpPr>
        <p:spPr bwMode="auto">
          <a:xfrm>
            <a:off x="4940299" y="567030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7870030" y="5386137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8157367" y="5500437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Line 9"/>
          <p:cNvSpPr>
            <a:spLocks noChangeShapeType="1"/>
          </p:cNvSpPr>
          <p:nvPr/>
        </p:nvSpPr>
        <p:spPr bwMode="auto">
          <a:xfrm>
            <a:off x="8228805" y="5644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9" name="Line 28"/>
          <p:cNvSpPr>
            <a:spLocks noChangeShapeType="1"/>
          </p:cNvSpPr>
          <p:nvPr/>
        </p:nvSpPr>
        <p:spPr bwMode="auto">
          <a:xfrm>
            <a:off x="5948361" y="4374901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0" name="Line 25"/>
          <p:cNvSpPr>
            <a:spLocks noChangeShapeType="1"/>
          </p:cNvSpPr>
          <p:nvPr/>
        </p:nvSpPr>
        <p:spPr bwMode="auto">
          <a:xfrm flipH="1">
            <a:off x="4581524" y="4374901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4" name="Text Box 6"/>
          <p:cNvSpPr txBox="1">
            <a:spLocks noChangeArrowheads="1"/>
          </p:cNvSpPr>
          <p:nvPr/>
        </p:nvSpPr>
        <p:spPr bwMode="auto">
          <a:xfrm>
            <a:off x="6237286" y="5386137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6524623" y="5500437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6596061" y="5644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7" name="Line 27"/>
          <p:cNvSpPr>
            <a:spLocks noChangeShapeType="1"/>
          </p:cNvSpPr>
          <p:nvPr/>
        </p:nvSpPr>
        <p:spPr bwMode="auto">
          <a:xfrm>
            <a:off x="5587999" y="4374901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8" name="Content Placeholder 2"/>
          <p:cNvSpPr>
            <a:spLocks noGrp="1"/>
          </p:cNvSpPr>
          <p:nvPr>
            <p:ph idx="1"/>
          </p:nvPr>
        </p:nvSpPr>
        <p:spPr>
          <a:xfrm>
            <a:off x="165097" y="965199"/>
            <a:ext cx="4146552" cy="461143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Je to </a:t>
            </a:r>
            <a:r>
              <a:rPr lang="en-US" dirty="0" err="1"/>
              <a:t>správně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b="1" dirty="0" err="1">
                <a:solidFill>
                  <a:srgbClr val="FF0000"/>
                </a:solidFill>
              </a:rPr>
              <a:t>Není</a:t>
            </a:r>
            <a:r>
              <a:rPr lang="en-US" b="1" dirty="0">
                <a:solidFill>
                  <a:srgbClr val="FF0000"/>
                </a:solidFill>
              </a:rPr>
              <a:t> !!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slicing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b="1" dirty="0" err="1"/>
              <a:t>část</a:t>
            </a:r>
            <a:r>
              <a:rPr lang="en-US" dirty="0"/>
              <a:t> </a:t>
            </a:r>
            <a:r>
              <a:rPr lang="en-US" dirty="0" err="1"/>
              <a:t>objektu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společný</a:t>
            </a:r>
            <a:r>
              <a:rPr lang="en-US" dirty="0"/>
              <a:t> </a:t>
            </a:r>
            <a:r>
              <a:rPr lang="en-US" dirty="0" err="1"/>
              <a:t>předek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/>
              <a:t>horší</a:t>
            </a:r>
            <a:r>
              <a:rPr lang="en-US" dirty="0"/>
              <a:t> </a:t>
            </a:r>
            <a:r>
              <a:rPr lang="en-US" dirty="0" err="1"/>
              <a:t>chyba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předchozí</a:t>
            </a:r>
            <a:r>
              <a:rPr lang="en-US" dirty="0"/>
              <a:t> </a:t>
            </a:r>
            <a:r>
              <a:rPr lang="en-US" dirty="0" err="1"/>
              <a:t>případ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projde</a:t>
            </a:r>
            <a:r>
              <a:rPr lang="en-US" dirty="0"/>
              <a:t> </a:t>
            </a:r>
            <a:r>
              <a:rPr lang="en-US" dirty="0" err="1"/>
              <a:t>kompilátorem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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nespadne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dělá</a:t>
            </a:r>
            <a:r>
              <a:rPr lang="en-US" dirty="0"/>
              <a:t> </a:t>
            </a:r>
            <a:r>
              <a:rPr lang="en-US" b="1" dirty="0" err="1"/>
              <a:t>nesmysly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2908743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</a:t>
            </a:r>
            <a:r>
              <a:rPr lang="en-US" dirty="0"/>
              <a:t>4</a:t>
            </a:r>
            <a:r>
              <a:rPr lang="cs-CZ" dirty="0"/>
              <a:t>: </a:t>
            </a:r>
            <a:r>
              <a:rPr lang="en-US" dirty="0" err="1"/>
              <a:t>kopie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typu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114138"/>
            <a:ext cx="6019801" cy="329320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  <a:r>
              <a:rPr lang="en-US" sz="1600" dirty="0"/>
              <a:t> {</a:t>
            </a:r>
            <a:endParaRPr lang="cs-CZ" sz="1600" dirty="0"/>
          </a:p>
          <a:p>
            <a:r>
              <a:rPr lang="en-US" sz="1600" dirty="0"/>
              <a:t>        </a:t>
            </a:r>
            <a:r>
              <a:rPr lang="en-US" sz="1600" b="1" dirty="0"/>
              <a:t>switch</a:t>
            </a:r>
            <a:r>
              <a:rPr lang="en-US" sz="1600" dirty="0"/>
              <a:t>( x-&gt;</a:t>
            </a:r>
            <a:r>
              <a:rPr lang="en-US" sz="1600" b="1" dirty="0" err="1"/>
              <a:t>get_t</a:t>
            </a:r>
            <a:r>
              <a:rPr lang="en-US" sz="1600" dirty="0"/>
              <a:t>()) {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FF0000"/>
                </a:solidFill>
              </a:rPr>
              <a:t>T_INT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 err="1">
                <a:solidFill>
                  <a:srgbClr val="FF0000"/>
                </a:solidFill>
              </a:rPr>
              <a:t>Int</a:t>
            </a:r>
            <a:r>
              <a:rPr lang="cs-CZ" sz="1600" b="1" dirty="0">
                <a:solidFill>
                  <a:srgbClr val="FF000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00B050"/>
                </a:solidFill>
              </a:rPr>
              <a:t>T_STRING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>
                <a:solidFill>
                  <a:srgbClr val="00B050"/>
                </a:solidFill>
              </a:rPr>
              <a:t>String</a:t>
            </a:r>
            <a:r>
              <a:rPr lang="cs-CZ" sz="1600" b="1" dirty="0">
                <a:solidFill>
                  <a:srgbClr val="00B05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    </a:t>
            </a:r>
          </a:p>
          <a:p>
            <a:r>
              <a:rPr lang="en-US" sz="1600" dirty="0"/>
              <a:t>    }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867525" y="3085563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1150" y="1295400"/>
            <a:ext cx="34575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</a:t>
            </a:r>
            <a:r>
              <a:rPr lang="en-US" sz="1600" dirty="0"/>
              <a:t>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</a:t>
            </a:r>
            <a:r>
              <a:rPr lang="cs-CZ" sz="1600" b="1" dirty="0"/>
              <a:t>enum T</a:t>
            </a:r>
            <a:r>
              <a:rPr lang="cs-CZ" sz="1600" dirty="0"/>
              <a:t> { </a:t>
            </a:r>
            <a:r>
              <a:rPr lang="cs-CZ" sz="1600" dirty="0">
                <a:solidFill>
                  <a:srgbClr val="FF0000"/>
                </a:solidFill>
              </a:rPr>
              <a:t>T_INT</a:t>
            </a:r>
            <a:r>
              <a:rPr lang="cs-CZ" sz="1600" dirty="0"/>
              <a:t>, </a:t>
            </a:r>
            <a:r>
              <a:rPr lang="cs-CZ" sz="1600" dirty="0">
                <a:solidFill>
                  <a:srgbClr val="00B050"/>
                </a:solidFill>
              </a:rPr>
              <a:t>T_</a:t>
            </a:r>
            <a:r>
              <a:rPr lang="en-US" sz="1600" dirty="0">
                <a:solidFill>
                  <a:srgbClr val="00B050"/>
                </a:solidFill>
              </a:rPr>
              <a:t>STRING</a:t>
            </a:r>
            <a:r>
              <a:rPr lang="cs-CZ" sz="1600" dirty="0"/>
              <a:t>, ...};</a:t>
            </a:r>
          </a:p>
          <a:p>
            <a:r>
              <a:rPr lang="cs-CZ" sz="1600" dirty="0"/>
              <a:t>  virtual T </a:t>
            </a:r>
            <a:r>
              <a:rPr lang="cs-CZ" sz="1600" b="1" dirty="0"/>
              <a:t>get_t</a:t>
            </a:r>
            <a:r>
              <a:rPr lang="cs-CZ" sz="1600" dirty="0"/>
              <a:t>() const;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4800600" cy="19049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 s </a:t>
            </a:r>
            <a:r>
              <a:rPr lang="en-US" dirty="0" err="1"/>
              <a:t>tím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5212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</a:t>
            </a:r>
            <a:r>
              <a:rPr lang="en-US" dirty="0"/>
              <a:t>4</a:t>
            </a:r>
            <a:r>
              <a:rPr lang="cs-CZ" dirty="0"/>
              <a:t>: </a:t>
            </a:r>
            <a:r>
              <a:rPr lang="en-US" dirty="0" err="1"/>
              <a:t>kopie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typu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114138"/>
            <a:ext cx="6019801" cy="329320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 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  <a:r>
              <a:rPr lang="en-US" sz="1600" dirty="0"/>
              <a:t> {</a:t>
            </a:r>
            <a:endParaRPr lang="cs-CZ" sz="1600" dirty="0"/>
          </a:p>
          <a:p>
            <a:r>
              <a:rPr lang="en-US" sz="1600" dirty="0"/>
              <a:t>        </a:t>
            </a:r>
            <a:r>
              <a:rPr lang="en-US" sz="1600" b="1" dirty="0"/>
              <a:t>switch</a:t>
            </a:r>
            <a:r>
              <a:rPr lang="en-US" sz="1600" dirty="0"/>
              <a:t>( x-&gt;</a:t>
            </a:r>
            <a:r>
              <a:rPr lang="en-US" sz="1600" b="1" dirty="0" err="1"/>
              <a:t>get_t</a:t>
            </a:r>
            <a:r>
              <a:rPr lang="en-US" sz="1600" dirty="0"/>
              <a:t>()) {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FF0000"/>
                </a:solidFill>
              </a:rPr>
              <a:t>T_INT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 err="1">
                <a:solidFill>
                  <a:srgbClr val="FF0000"/>
                </a:solidFill>
              </a:rPr>
              <a:t>Int</a:t>
            </a:r>
            <a:r>
              <a:rPr lang="cs-CZ" sz="1600" b="1" dirty="0">
                <a:solidFill>
                  <a:srgbClr val="FF000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00B050"/>
                </a:solidFill>
              </a:rPr>
              <a:t>T_STRING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>
                <a:solidFill>
                  <a:srgbClr val="00B050"/>
                </a:solidFill>
              </a:rPr>
              <a:t>String</a:t>
            </a:r>
            <a:r>
              <a:rPr lang="cs-CZ" sz="1600" b="1" dirty="0">
                <a:solidFill>
                  <a:srgbClr val="00B05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    </a:t>
            </a:r>
          </a:p>
          <a:p>
            <a:r>
              <a:rPr lang="en-US" sz="1600" dirty="0"/>
              <a:t>    }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867525" y="3085563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FUJ !!!</a:t>
            </a:r>
            <a:endParaRPr lang="cs-CZ" sz="1400" b="1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1150" y="1295400"/>
            <a:ext cx="34575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</a:t>
            </a:r>
            <a:r>
              <a:rPr lang="en-US" sz="1600" dirty="0"/>
              <a:t>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</a:t>
            </a:r>
            <a:r>
              <a:rPr lang="cs-CZ" sz="1600" b="1" dirty="0"/>
              <a:t>enum T</a:t>
            </a:r>
            <a:r>
              <a:rPr lang="cs-CZ" sz="1600" dirty="0"/>
              <a:t> { </a:t>
            </a:r>
            <a:r>
              <a:rPr lang="cs-CZ" sz="1600" dirty="0">
                <a:solidFill>
                  <a:srgbClr val="FF0000"/>
                </a:solidFill>
              </a:rPr>
              <a:t>T_INT</a:t>
            </a:r>
            <a:r>
              <a:rPr lang="cs-CZ" sz="1600" dirty="0"/>
              <a:t>, </a:t>
            </a:r>
            <a:r>
              <a:rPr lang="cs-CZ" sz="1600" dirty="0">
                <a:solidFill>
                  <a:srgbClr val="00B050"/>
                </a:solidFill>
              </a:rPr>
              <a:t>T</a:t>
            </a:r>
            <a:r>
              <a:rPr lang="en-US" sz="1600" dirty="0">
                <a:solidFill>
                  <a:srgbClr val="00B050"/>
                </a:solidFill>
              </a:rPr>
              <a:t>_STRING</a:t>
            </a:r>
            <a:r>
              <a:rPr lang="cs-CZ" sz="1600" dirty="0"/>
              <a:t>, ...};</a:t>
            </a:r>
          </a:p>
          <a:p>
            <a:r>
              <a:rPr lang="cs-CZ" sz="1600" dirty="0"/>
              <a:t>  virtual T </a:t>
            </a:r>
            <a:r>
              <a:rPr lang="cs-CZ" sz="1600" b="1" dirty="0"/>
              <a:t>get_t</a:t>
            </a:r>
            <a:r>
              <a:rPr lang="cs-CZ" sz="1600" dirty="0"/>
              <a:t>() const;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4800600" cy="19049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 s </a:t>
            </a:r>
            <a:r>
              <a:rPr lang="en-US" dirty="0" err="1"/>
              <a:t>tím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477000" y="4045149"/>
            <a:ext cx="2400300" cy="1669851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o</a:t>
            </a:r>
            <a:r>
              <a:rPr lang="cs-CZ" dirty="0"/>
              <a:t>šklivé</a:t>
            </a:r>
          </a:p>
          <a:p>
            <a:r>
              <a:rPr lang="cs-CZ" dirty="0"/>
              <a:t>těžko rozšiřitelné</a:t>
            </a:r>
          </a:p>
          <a:p>
            <a:r>
              <a:rPr lang="cs-CZ" dirty="0"/>
              <a:t>zásah do předka</a:t>
            </a:r>
            <a:endParaRPr lang="en-US" dirty="0"/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toto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nen</a:t>
            </a:r>
            <a:r>
              <a:rPr lang="cs-CZ" b="1" dirty="0">
                <a:solidFill>
                  <a:srgbClr val="FF0000"/>
                </a:solidFill>
              </a:rPr>
              <a:t>í polymorfismus</a:t>
            </a:r>
            <a:r>
              <a:rPr lang="en-US" b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4169013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752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Jak to udělat lépe?</a:t>
            </a:r>
          </a:p>
          <a:p>
            <a:pPr lvl="1"/>
            <a:r>
              <a:rPr lang="cs-CZ" dirty="0"/>
              <a:t>využít mechanismus pozdní vazby</a:t>
            </a:r>
          </a:p>
          <a:p>
            <a:pPr lvl="1"/>
            <a:r>
              <a:rPr lang="cs-CZ" dirty="0"/>
              <a:t>každý prvek bude umět naklonovat sám sebe</a:t>
            </a:r>
          </a:p>
          <a:p>
            <a:pPr lvl="1"/>
            <a:r>
              <a:rPr lang="cs-CZ" dirty="0"/>
              <a:t>rozhraní v AbstractVal, implementace v IntVal, ...</a:t>
            </a:r>
          </a:p>
          <a:p>
            <a:pPr lvl="1"/>
            <a:r>
              <a:rPr lang="cs-CZ" dirty="0"/>
              <a:t>virtuální </a:t>
            </a:r>
            <a:r>
              <a:rPr lang="cs-CZ" b="1" dirty="0"/>
              <a:t>klonovací </a:t>
            </a:r>
            <a:r>
              <a:rPr lang="cs-CZ" dirty="0"/>
              <a:t>metoda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5: klonování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2971800"/>
            <a:ext cx="4419600" cy="30469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~</a:t>
            </a:r>
            <a:r>
              <a:rPr lang="cs-CZ" sz="1600" dirty="0" err="1"/>
              <a:t>AbstractVal</a:t>
            </a:r>
            <a:r>
              <a:rPr lang="cs-CZ" sz="1600" dirty="0"/>
              <a:t>()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void print() = 0;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virtual </a:t>
            </a:r>
            <a:r>
              <a:rPr lang="cs-CZ" sz="1600" dirty="0"/>
              <a:t>valptr </a:t>
            </a:r>
            <a:r>
              <a:rPr lang="cs-CZ" sz="1600" b="1" dirty="0"/>
              <a:t>clone</a:t>
            </a:r>
            <a:r>
              <a:rPr lang="cs-CZ" sz="1600" dirty="0"/>
              <a:t>() = 0;</a:t>
            </a:r>
          </a:p>
          <a:p>
            <a:r>
              <a:rPr lang="cs-CZ" sz="1600" dirty="0"/>
              <a:t>};</a:t>
            </a:r>
          </a:p>
          <a:p>
            <a:endParaRPr lang="cs-CZ" sz="1600" dirty="0"/>
          </a:p>
          <a:p>
            <a:r>
              <a:rPr lang="cs-CZ" sz="1600" dirty="0"/>
              <a:t>class</a:t>
            </a:r>
            <a:r>
              <a:rPr lang="cs-CZ" sz="1600" dirty="0">
                <a:solidFill>
                  <a:srgbClr val="FF0000"/>
                </a:solidFill>
              </a:rPr>
              <a:t> IntVal </a:t>
            </a:r>
            <a:r>
              <a:rPr lang="cs-CZ" sz="1600" dirty="0"/>
              <a:t>: public AbstractVal {</a:t>
            </a:r>
          </a:p>
          <a:p>
            <a:r>
              <a:rPr lang="cs-CZ" sz="1600" dirty="0"/>
              <a:t>    ....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valptr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() </a:t>
            </a:r>
            <a:r>
              <a:rPr lang="en-US" sz="1600" dirty="0"/>
              <a:t>override</a:t>
            </a:r>
            <a:endParaRPr lang="cs-CZ" sz="1600" dirty="0"/>
          </a:p>
          <a:p>
            <a:r>
              <a:rPr lang="cs-CZ" sz="1600" dirty="0"/>
              <a:t>    { return make_unique&lt;</a:t>
            </a:r>
            <a:r>
              <a:rPr lang="cs-CZ" sz="1600" b="1" dirty="0">
                <a:solidFill>
                  <a:srgbClr val="FF0000"/>
                </a:solidFill>
              </a:rPr>
              <a:t>IntVal</a:t>
            </a:r>
            <a:r>
              <a:rPr lang="cs-CZ" sz="1600" dirty="0"/>
              <a:t>&gt;(*this);  }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29200" y="2971800"/>
            <a:ext cx="3733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... 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en-US" sz="1600" dirty="0"/>
              <a:t> for( auto&amp;&amp; x : </a:t>
            </a:r>
            <a:r>
              <a:rPr lang="en-US" sz="1600" dirty="0" err="1"/>
              <a:t>s.pole</a:t>
            </a:r>
            <a:r>
              <a:rPr lang="en-US" sz="1600" dirty="0"/>
              <a:t>)</a:t>
            </a:r>
            <a:endParaRPr lang="cs-CZ" sz="1600" dirty="0"/>
          </a:p>
          <a:p>
            <a:r>
              <a:rPr lang="cs-CZ" sz="1600" dirty="0"/>
              <a:t>         </a:t>
            </a:r>
            <a:r>
              <a:rPr lang="en-US" sz="1600" dirty="0" err="1"/>
              <a:t>pole.push_back</a:t>
            </a:r>
            <a:r>
              <a:rPr lang="en-US" sz="1600" dirty="0"/>
              <a:t>( x</a:t>
            </a:r>
            <a:r>
              <a:rPr lang="en-US" sz="1600" b="1" dirty="0"/>
              <a:t>-&gt;</a:t>
            </a:r>
            <a:r>
              <a:rPr lang="en-US" sz="1600" b="1" dirty="0">
                <a:solidFill>
                  <a:srgbClr val="0070C0"/>
                </a:solidFill>
              </a:rPr>
              <a:t>clone</a:t>
            </a:r>
            <a:r>
              <a:rPr lang="en-US" sz="1600" dirty="0"/>
              <a:t>());</a:t>
            </a:r>
            <a:endParaRPr lang="cs-CZ" sz="1600" dirty="0"/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45" name="Rounded Rectangular Callout 44"/>
          <p:cNvSpPr/>
          <p:nvPr/>
        </p:nvSpPr>
        <p:spPr>
          <a:xfrm>
            <a:off x="3287712" y="6111633"/>
            <a:ext cx="2438400" cy="670167"/>
          </a:xfrm>
          <a:prstGeom prst="wedgeRoundRectCallout">
            <a:avLst>
              <a:gd name="adj1" fmla="val -44519"/>
              <a:gd name="adj2" fmla="val -1130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od 0x11: kovariantní návratový typ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456238" y="4982407"/>
            <a:ext cx="1296987" cy="665163"/>
            <a:chOff x="4259262" y="5975351"/>
            <a:chExt cx="1296987" cy="665163"/>
          </a:xfrm>
        </p:grpSpPr>
        <p:sp>
          <p:nvSpPr>
            <p:cNvPr id="47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8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0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52" name="Line 25"/>
          <p:cNvSpPr>
            <a:spLocks noChangeShapeType="1"/>
          </p:cNvSpPr>
          <p:nvPr/>
        </p:nvSpPr>
        <p:spPr bwMode="auto">
          <a:xfrm>
            <a:off x="5532438" y="4724022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3" name="Line 25"/>
          <p:cNvSpPr>
            <a:spLocks noChangeShapeType="1"/>
          </p:cNvSpPr>
          <p:nvPr/>
        </p:nvSpPr>
        <p:spPr bwMode="auto">
          <a:xfrm flipV="1">
            <a:off x="6753224" y="5901244"/>
            <a:ext cx="409575" cy="166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54" name="Group 53"/>
          <p:cNvGrpSpPr/>
          <p:nvPr/>
        </p:nvGrpSpPr>
        <p:grpSpPr>
          <a:xfrm>
            <a:off x="7162800" y="5902692"/>
            <a:ext cx="1296987" cy="665163"/>
            <a:chOff x="4259262" y="5975351"/>
            <a:chExt cx="1296987" cy="665163"/>
          </a:xfrm>
        </p:grpSpPr>
        <p:sp>
          <p:nvSpPr>
            <p:cNvPr id="55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6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8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60" name="Line 25"/>
          <p:cNvSpPr>
            <a:spLocks noChangeShapeType="1"/>
          </p:cNvSpPr>
          <p:nvPr/>
        </p:nvSpPr>
        <p:spPr bwMode="auto">
          <a:xfrm>
            <a:off x="7239000" y="5644307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1" name="Line 16"/>
          <p:cNvSpPr>
            <a:spLocks noChangeShapeType="1"/>
          </p:cNvSpPr>
          <p:nvPr/>
        </p:nvSpPr>
        <p:spPr bwMode="auto">
          <a:xfrm>
            <a:off x="6362697" y="5703402"/>
            <a:ext cx="390528" cy="197842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7122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3716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Copy-constructor a operator</a:t>
            </a:r>
            <a:r>
              <a:rPr lang="en-US" dirty="0"/>
              <a:t>=</a:t>
            </a:r>
            <a:endParaRPr lang="cs-CZ" dirty="0"/>
          </a:p>
          <a:p>
            <a:pPr lvl="1"/>
            <a:r>
              <a:rPr lang="cs-CZ" dirty="0"/>
              <a:t>společné chování</a:t>
            </a:r>
          </a:p>
          <a:p>
            <a:pPr lvl="1"/>
            <a:r>
              <a:rPr lang="cs-CZ" dirty="0"/>
              <a:t>operator</a:t>
            </a:r>
            <a:r>
              <a:rPr lang="en-US" dirty="0"/>
              <a:t>= </a:t>
            </a:r>
            <a:r>
              <a:rPr lang="cs-CZ" dirty="0"/>
              <a:t>navíc úklid starého stavu, vrací referenci</a:t>
            </a:r>
          </a:p>
          <a:p>
            <a:pPr lvl="1"/>
            <a:r>
              <a:rPr lang="cs-CZ" dirty="0"/>
              <a:t>společné tělo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6: copy constructor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2725578"/>
            <a:ext cx="8153400" cy="30469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....</a:t>
            </a:r>
          </a:p>
          <a:p>
            <a:r>
              <a:rPr lang="cs-CZ" sz="1600" dirty="0"/>
              <a:t>    Seznam() {}</a:t>
            </a:r>
          </a:p>
          <a:p>
            <a:r>
              <a:rPr lang="cs-CZ" sz="1600" dirty="0"/>
              <a:t>    Seznam( const Seznam&amp; s ) {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s ); }</a:t>
            </a:r>
          </a:p>
          <a:p>
            <a:r>
              <a:rPr lang="cs-CZ" sz="1600" dirty="0"/>
              <a:t>    Seznam&amp; operator=(const Seznam&amp; s) { </a:t>
            </a:r>
            <a:r>
              <a:rPr lang="cs-CZ" sz="1600" dirty="0">
                <a:solidFill>
                  <a:srgbClr val="7030A0"/>
                </a:solidFill>
              </a:rPr>
              <a:t>pole.</a:t>
            </a:r>
            <a:r>
              <a:rPr lang="cs-CZ" sz="1600" b="1" dirty="0">
                <a:solidFill>
                  <a:srgbClr val="7030A0"/>
                </a:solidFill>
              </a:rPr>
              <a:t>clear</a:t>
            </a:r>
            <a:r>
              <a:rPr lang="cs-CZ" sz="1600" dirty="0">
                <a:solidFill>
                  <a:srgbClr val="7030A0"/>
                </a:solidFill>
              </a:rPr>
              <a:t>();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s ); </a:t>
            </a:r>
            <a:r>
              <a:rPr lang="cs-CZ" sz="1600" dirty="0">
                <a:solidFill>
                  <a:srgbClr val="7030A0"/>
                </a:solidFill>
              </a:rPr>
              <a:t>return *this; </a:t>
            </a:r>
            <a:r>
              <a:rPr lang="cs-CZ" sz="1600" dirty="0"/>
              <a:t>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void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const Seznam&amp; s )</a:t>
            </a:r>
          </a:p>
          <a:p>
            <a:r>
              <a:rPr lang="cs-CZ" sz="1600" dirty="0"/>
              <a:t>        {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 ) pole.push_back( x-&gt;clone() );</a:t>
            </a:r>
            <a:r>
              <a:rPr lang="en-US" sz="1600" dirty="0"/>
              <a:t> </a:t>
            </a:r>
            <a:r>
              <a:rPr lang="cs-CZ" sz="1600" dirty="0"/>
              <a:t>}</a:t>
            </a:r>
          </a:p>
          <a:p>
            <a:r>
              <a:rPr lang="cs-CZ" sz="1600" dirty="0"/>
              <a:t>    vector&lt; valptr&gt; 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477000" y="28956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7629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  <a:r>
              <a:rPr lang="en-US" dirty="0"/>
              <a:t> 7</a:t>
            </a:r>
            <a:r>
              <a:rPr lang="cs-CZ" dirty="0"/>
              <a:t>: self-assignment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</a:t>
            </a:r>
            <a:r>
              <a:rPr lang="en-US" sz="1600" dirty="0" err="1"/>
              <a:t>abc</a:t>
            </a:r>
            <a:r>
              <a:rPr lang="cs-CZ" sz="1600" dirty="0"/>
              <a:t>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 = s;</a:t>
            </a:r>
            <a:endParaRPr lang="cs-CZ" sz="1600" b="1" dirty="0"/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takhle blbě by to asi nikdo nenapsal, ale....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673" y="4495800"/>
            <a:ext cx="2447928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</a:t>
            </a:r>
            <a:r>
              <a:rPr lang="en-US" sz="1600" dirty="0"/>
              <a:t>vector&lt;</a:t>
            </a:r>
            <a:r>
              <a:rPr lang="cs-CZ" sz="1600" dirty="0"/>
              <a:t>Seznam</a:t>
            </a:r>
            <a:r>
              <a:rPr lang="en-US" sz="1600" dirty="0"/>
              <a:t>&gt;</a:t>
            </a:r>
            <a:r>
              <a:rPr lang="cs-CZ" sz="1600" dirty="0"/>
              <a:t> s;</a:t>
            </a:r>
            <a:endParaRPr lang="en-US" sz="1600" dirty="0"/>
          </a:p>
          <a:p>
            <a:r>
              <a:rPr lang="en-US" sz="1600" dirty="0"/>
              <a:t>    ....</a:t>
            </a:r>
            <a:endParaRPr lang="cs-CZ" sz="1600" dirty="0"/>
          </a:p>
          <a:p>
            <a:r>
              <a:rPr lang="en-US" sz="1600" dirty="0"/>
              <a:t>    s[</a:t>
            </a:r>
            <a:r>
              <a:rPr lang="en-US" sz="1600" dirty="0" err="1"/>
              <a:t>i</a:t>
            </a:r>
            <a:r>
              <a:rPr lang="en-US" sz="1600" dirty="0"/>
              <a:t>] = s[j];</a:t>
            </a:r>
            <a:endParaRPr lang="cs-CZ" sz="1600" dirty="0"/>
          </a:p>
          <a:p>
            <a:r>
              <a:rPr lang="cs-CZ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420872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  <a:r>
              <a:rPr lang="en-US" dirty="0"/>
              <a:t> 7</a:t>
            </a:r>
            <a:r>
              <a:rPr lang="cs-CZ" dirty="0"/>
              <a:t>: self-assignment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3819527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nejd</a:t>
            </a:r>
            <a:r>
              <a:rPr lang="cs-CZ" sz="1400" dirty="0">
                <a:solidFill>
                  <a:schemeClr val="tx1"/>
                </a:solidFill>
              </a:rPr>
              <a:t>řív si sám celé pole smažu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... a potom nakopíruju ... ... NIC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672" y="4495800"/>
            <a:ext cx="2447927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</a:t>
            </a:r>
            <a:r>
              <a:rPr lang="en-US" sz="1600" dirty="0"/>
              <a:t>vector&lt;</a:t>
            </a:r>
            <a:r>
              <a:rPr lang="cs-CZ" sz="1600" dirty="0"/>
              <a:t>Seznam</a:t>
            </a:r>
            <a:r>
              <a:rPr lang="en-US" sz="1600" dirty="0"/>
              <a:t>&gt;</a:t>
            </a:r>
            <a:r>
              <a:rPr lang="cs-CZ" sz="1600" dirty="0"/>
              <a:t> s;</a:t>
            </a:r>
            <a:endParaRPr lang="en-US" sz="1600" dirty="0"/>
          </a:p>
          <a:p>
            <a:r>
              <a:rPr lang="en-US" sz="1600" dirty="0"/>
              <a:t>    ....</a:t>
            </a:r>
            <a:endParaRPr lang="cs-CZ" sz="1600" dirty="0"/>
          </a:p>
          <a:p>
            <a:r>
              <a:rPr lang="en-US" sz="1600" dirty="0"/>
              <a:t>    s[</a:t>
            </a:r>
            <a:r>
              <a:rPr lang="en-US" sz="1600" dirty="0" err="1"/>
              <a:t>i</a:t>
            </a:r>
            <a:r>
              <a:rPr lang="en-US" sz="1600" dirty="0"/>
              <a:t>] = s[j];</a:t>
            </a:r>
            <a:endParaRPr lang="cs-CZ" sz="1600" dirty="0"/>
          </a:p>
          <a:p>
            <a:r>
              <a:rPr lang="cs-CZ" sz="16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150" y="1219200"/>
            <a:ext cx="443865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....</a:t>
            </a:r>
          </a:p>
          <a:p>
            <a:r>
              <a:rPr lang="en-US" sz="1600" dirty="0"/>
              <a:t>    </a:t>
            </a:r>
            <a:r>
              <a:rPr lang="cs-CZ" sz="1600" dirty="0"/>
              <a:t>Seznam&amp; operator=(const Seznam&amp; s) </a:t>
            </a:r>
            <a:endParaRPr lang="en-US" sz="1600" dirty="0"/>
          </a:p>
          <a:p>
            <a:r>
              <a:rPr lang="en-US" sz="1600" dirty="0"/>
              <a:t>        </a:t>
            </a:r>
            <a:r>
              <a:rPr lang="cs-CZ" sz="1600" dirty="0"/>
              <a:t>{ pole.clear(); </a:t>
            </a:r>
            <a:r>
              <a:rPr lang="cs-CZ" sz="1600" b="1" dirty="0"/>
              <a:t>clone</a:t>
            </a:r>
            <a:r>
              <a:rPr lang="cs-CZ" sz="1600" dirty="0"/>
              <a:t>( s ); return *this; }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495800"/>
            <a:ext cx="41148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operator=(const Seznam&amp; s)</a:t>
            </a:r>
            <a:endParaRPr lang="en-US" sz="1600" dirty="0"/>
          </a:p>
          <a:p>
            <a:r>
              <a:rPr lang="cs-CZ" sz="1600" dirty="0"/>
              <a:t>{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en-US" sz="1600" b="1" dirty="0"/>
              <a:t>if( this == &amp;s)  return *this;</a:t>
            </a:r>
          </a:p>
          <a:p>
            <a:r>
              <a:rPr lang="en-US" sz="1600" dirty="0"/>
              <a:t>    </a:t>
            </a:r>
            <a:r>
              <a:rPr lang="cs-CZ" sz="1600" dirty="0"/>
              <a:t>pole.clear();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cs-CZ" sz="1600" dirty="0"/>
              <a:t>clone( s );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cs-CZ" sz="1600" dirty="0"/>
              <a:t>return *this;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876800" y="3352800"/>
            <a:ext cx="3810000" cy="685800"/>
          </a:xfrm>
          <a:prstGeom prst="wedgeRoundRectCallout">
            <a:avLst>
              <a:gd name="adj1" fmla="val -28612"/>
              <a:gd name="adj2" fmla="val 1905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rovnost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ukazatel</a:t>
            </a:r>
            <a:r>
              <a:rPr lang="cs-CZ" sz="1400" dirty="0">
                <a:solidFill>
                  <a:schemeClr val="tx1"/>
                </a:solidFill>
              </a:rPr>
              <a:t>ů</a:t>
            </a:r>
            <a:r>
              <a:rPr lang="en-US" sz="1400" dirty="0">
                <a:solidFill>
                  <a:schemeClr val="tx1"/>
                </a:solidFill>
              </a:rPr>
              <a:t>  ⇒  </a:t>
            </a:r>
            <a:r>
              <a:rPr lang="en-US" sz="1400" dirty="0" err="1">
                <a:solidFill>
                  <a:schemeClr val="tx1"/>
                </a:solidFill>
              </a:rPr>
              <a:t>stejn</a:t>
            </a:r>
            <a:r>
              <a:rPr lang="cs-CZ" sz="1400" dirty="0">
                <a:solidFill>
                  <a:schemeClr val="tx1"/>
                </a:solidFill>
              </a:rPr>
              <a:t>ý objekt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59424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 fontScale="90000"/>
          </a:bodyPr>
          <a:lstStyle/>
          <a:p>
            <a:r>
              <a:rPr lang="cs-CZ" dirty="0"/>
              <a:t>Polymorfní datové struktury s </a:t>
            </a:r>
            <a:r>
              <a:rPr lang="en-US" dirty="0"/>
              <a:t>p</a:t>
            </a:r>
            <a:r>
              <a:rPr lang="cs-CZ" dirty="0"/>
              <a:t>řiřazením</a:t>
            </a:r>
          </a:p>
        </p:txBody>
      </p:sp>
      <p:pic>
        <p:nvPicPr>
          <p:cNvPr id="1028" name="Picture 4" descr="C:\Program Files (x86)\Microsoft Office\MEDIA\CAGCAT10\j030549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133476"/>
            <a:ext cx="1392116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 třeba </a:t>
            </a:r>
            <a:r>
              <a:rPr lang="en-US" dirty="0"/>
              <a:t>'</a:t>
            </a:r>
            <a:r>
              <a:rPr lang="cs-CZ" dirty="0"/>
              <a:t>trocha</a:t>
            </a:r>
            <a:r>
              <a:rPr lang="en-US" dirty="0"/>
              <a:t>'</a:t>
            </a:r>
            <a:r>
              <a:rPr lang="cs-CZ" dirty="0"/>
              <a:t> opatrnosti</a:t>
            </a:r>
          </a:p>
          <a:p>
            <a:pPr lvl="1"/>
            <a:r>
              <a:rPr lang="cs-CZ" dirty="0"/>
              <a:t>... a rozumět tomu, co se v programu děje</a:t>
            </a:r>
          </a:p>
          <a:p>
            <a:pPr lvl="1"/>
            <a:r>
              <a:rPr lang="cs-CZ" dirty="0"/>
              <a:t>naimplementujte si sami</a:t>
            </a:r>
          </a:p>
          <a:p>
            <a:pPr lvl="1"/>
            <a:r>
              <a:rPr lang="en-US" dirty="0"/>
              <a:t>= </a:t>
            </a:r>
            <a:r>
              <a:rPr lang="cs-CZ" dirty="0"/>
              <a:t>jen dát dohromady předchozí moudra</a:t>
            </a:r>
          </a:p>
          <a:p>
            <a:r>
              <a:rPr lang="en-US" dirty="0"/>
              <a:t>N</a:t>
            </a:r>
            <a:r>
              <a:rPr lang="cs-CZ" dirty="0"/>
              <a:t>ámět k rozmyšlení</a:t>
            </a:r>
          </a:p>
          <a:p>
            <a:pPr lvl="1"/>
            <a:r>
              <a:rPr lang="cs-CZ" dirty="0"/>
              <a:t>jak by se změnila sémantika (chování), kdybychom použili shared</a:t>
            </a:r>
            <a:r>
              <a:rPr lang="en-US" dirty="0"/>
              <a:t>_</a:t>
            </a:r>
            <a:r>
              <a:rPr lang="en-US" dirty="0" err="1"/>
              <a:t>ptr</a:t>
            </a:r>
            <a:endParaRPr lang="en-US" dirty="0"/>
          </a:p>
          <a:p>
            <a:r>
              <a:rPr lang="cs-CZ" dirty="0"/>
              <a:t>Verze s raw-pointry</a:t>
            </a:r>
          </a:p>
          <a:p>
            <a:pPr lvl="1"/>
            <a:r>
              <a:rPr lang="cs-CZ" dirty="0"/>
              <a:t>zastaralá</a:t>
            </a:r>
          </a:p>
          <a:p>
            <a:pPr lvl="1"/>
            <a:r>
              <a:rPr lang="cs-CZ" dirty="0"/>
              <a:t>navíc další problémy</a:t>
            </a:r>
          </a:p>
          <a:p>
            <a:pPr lvl="2"/>
            <a:r>
              <a:rPr lang="cs-CZ" dirty="0"/>
              <a:t>destruktory, dealokace</a:t>
            </a:r>
            <a:endParaRPr lang="en-US" dirty="0"/>
          </a:p>
          <a:p>
            <a:pPr lvl="2"/>
            <a:r>
              <a:rPr lang="en-US" dirty="0"/>
              <a:t>p</a:t>
            </a:r>
            <a:r>
              <a:rPr lang="cs-CZ" dirty="0"/>
              <a:t>ř</a:t>
            </a:r>
            <a:r>
              <a:rPr lang="en-US" dirty="0" err="1"/>
              <a:t>i</a:t>
            </a:r>
            <a:r>
              <a:rPr lang="en-US" dirty="0"/>
              <a:t> ne</a:t>
            </a:r>
            <a:r>
              <a:rPr lang="cs-CZ" dirty="0"/>
              <a:t>š</a:t>
            </a:r>
            <a:r>
              <a:rPr lang="en-US" dirty="0" err="1"/>
              <a:t>ikovn</a:t>
            </a:r>
            <a:r>
              <a:rPr lang="cs-CZ" dirty="0"/>
              <a:t>é implementaci </a:t>
            </a:r>
            <a:r>
              <a:rPr lang="cs-CZ" b="1" dirty="0">
                <a:solidFill>
                  <a:srgbClr val="FF0000"/>
                </a:solidFill>
              </a:rPr>
              <a:t>odlet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v</a:t>
            </a:r>
            <a:r>
              <a:rPr lang="cs-CZ" dirty="0"/>
              <a:t>ýhoda unique</a:t>
            </a:r>
            <a:r>
              <a:rPr lang="en-US" dirty="0"/>
              <a:t>_</a:t>
            </a:r>
            <a:r>
              <a:rPr lang="en-US" dirty="0" err="1"/>
              <a:t>ptr</a:t>
            </a:r>
            <a:r>
              <a:rPr lang="en-US" dirty="0"/>
              <a:t>: </a:t>
            </a:r>
            <a:r>
              <a:rPr lang="en-US" dirty="0" err="1"/>
              <a:t>kompila</a:t>
            </a:r>
            <a:r>
              <a:rPr lang="cs-CZ" dirty="0"/>
              <a:t>ční</a:t>
            </a:r>
            <a:r>
              <a:rPr lang="en-US" dirty="0"/>
              <a:t> </a:t>
            </a:r>
            <a:r>
              <a:rPr lang="en-US" dirty="0" err="1"/>
              <a:t>kontrola</a:t>
            </a:r>
            <a:endParaRPr lang="cs-CZ" dirty="0"/>
          </a:p>
          <a:p>
            <a:pPr lvl="1"/>
            <a:r>
              <a:rPr lang="en-US" dirty="0"/>
              <a:t>pro z</a:t>
            </a:r>
            <a:r>
              <a:rPr lang="cs-CZ" dirty="0"/>
              <a:t>ájemce</a:t>
            </a:r>
            <a:r>
              <a:rPr lang="en-US" dirty="0"/>
              <a:t>/</a:t>
            </a:r>
            <a:r>
              <a:rPr lang="en-US" i="1" dirty="0" err="1"/>
              <a:t>masochisty</a:t>
            </a:r>
            <a:r>
              <a:rPr lang="cs-CZ" dirty="0"/>
              <a:t> </a:t>
            </a:r>
            <a:r>
              <a:rPr lang="en-US" dirty="0"/>
              <a:t> </a:t>
            </a:r>
            <a:r>
              <a:rPr lang="cs-CZ" dirty="0"/>
              <a:t>na konci slajdů ...</a:t>
            </a:r>
          </a:p>
        </p:txBody>
      </p:sp>
    </p:spTree>
    <p:extLst>
      <p:ext uri="{BB962C8B-B14F-4D97-AF65-F5344CB8AC3E}">
        <p14:creationId xmlns:p14="http://schemas.microsoft.com/office/powerpoint/2010/main" val="734022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</a:t>
            </a:r>
            <a:r>
              <a:rPr lang="cs-CZ" dirty="0"/>
              <a:t>ýpis parametrů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914400"/>
            <a:ext cx="4419600" cy="55626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&lt;string&gt;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&lt;vector&gt;</a:t>
            </a:r>
          </a:p>
          <a:p>
            <a:endParaRPr lang="en-US" sz="1400" dirty="0"/>
          </a:p>
          <a:p>
            <a:r>
              <a:rPr lang="en-US" sz="1400" dirty="0"/>
              <a:t>using namespace std;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b="1" dirty="0" err="1"/>
              <a:t>vypis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vector&lt;string&gt;&amp; a)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/>
              <a:t>for(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= 0; </a:t>
            </a:r>
            <a:r>
              <a:rPr lang="en-US" sz="1400" dirty="0" err="1"/>
              <a:t>i</a:t>
            </a:r>
            <a:r>
              <a:rPr lang="en-US" sz="1400" dirty="0"/>
              <a:t> &lt; </a:t>
            </a:r>
            <a:r>
              <a:rPr lang="cs-CZ" sz="1400" dirty="0"/>
              <a:t>a.size()</a:t>
            </a:r>
            <a:r>
              <a:rPr lang="en-US" sz="1400" dirty="0"/>
              <a:t>; ++</a:t>
            </a:r>
            <a:r>
              <a:rPr lang="en-US" sz="1400" dirty="0" err="1"/>
              <a:t>i</a:t>
            </a:r>
            <a:r>
              <a:rPr lang="en-US" sz="1400" dirty="0"/>
              <a:t>) 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"[" &lt;&lt; a[ </a:t>
            </a:r>
            <a:r>
              <a:rPr lang="en-US" sz="1400" dirty="0" err="1"/>
              <a:t>i</a:t>
            </a:r>
            <a:r>
              <a:rPr lang="en-US" sz="1400" dirty="0"/>
              <a:t>] &lt;&lt; "]";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</a:p>
          <a:p>
            <a:r>
              <a:rPr lang="en-US" sz="1400" dirty="0"/>
              <a:t>}</a:t>
            </a:r>
          </a:p>
          <a:p>
            <a:endParaRPr lang="cs-CZ" sz="1400" dirty="0"/>
          </a:p>
          <a:p>
            <a:r>
              <a:rPr lang="cs-CZ" sz="1400" dirty="0"/>
              <a:t>int main( int argc, char ** argv)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vector&lt;string&gt; arg( argv, argv+argc);</a:t>
            </a:r>
          </a:p>
          <a:p>
            <a:r>
              <a:rPr lang="cs-CZ" sz="1400" dirty="0"/>
              <a:t>  if ( arg.size() </a:t>
            </a:r>
            <a:r>
              <a:rPr lang="en-US" sz="1400" dirty="0"/>
              <a:t>&lt; 2</a:t>
            </a:r>
            <a:r>
              <a:rPr lang="cs-CZ" sz="1400" dirty="0"/>
              <a:t>)  {</a:t>
            </a:r>
          </a:p>
          <a:p>
            <a:r>
              <a:rPr lang="cs-CZ" sz="1400" dirty="0"/>
              <a:t>    cout &lt;&lt; "Usage: </a:t>
            </a:r>
            <a:r>
              <a:rPr lang="en-US" sz="1400" dirty="0" err="1"/>
              <a:t>myprg</a:t>
            </a:r>
            <a:r>
              <a:rPr lang="cs-CZ" sz="1400" dirty="0"/>
              <a:t> </a:t>
            </a:r>
            <a:r>
              <a:rPr lang="en-US" sz="1400" dirty="0"/>
              <a:t>parameters</a:t>
            </a:r>
            <a:r>
              <a:rPr lang="cs-CZ" sz="1400" dirty="0"/>
              <a:t>"</a:t>
            </a:r>
            <a:r>
              <a:rPr lang="en-US" sz="1400" dirty="0"/>
              <a:t> </a:t>
            </a:r>
            <a:r>
              <a:rPr lang="cs-CZ" sz="1400" dirty="0"/>
              <a:t>&lt;&lt; endl;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8</a:t>
            </a:r>
            <a:r>
              <a:rPr lang="cs-CZ" sz="1400" dirty="0"/>
              <a:t>;</a:t>
            </a:r>
          </a:p>
          <a:p>
            <a:r>
              <a:rPr lang="cs-CZ" sz="1400" dirty="0"/>
              <a:t>  }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b="1" dirty="0" err="1"/>
              <a:t>vypis</a:t>
            </a:r>
            <a:r>
              <a:rPr lang="en-US" sz="1400" dirty="0"/>
              <a:t>( </a:t>
            </a:r>
            <a:r>
              <a:rPr lang="en-US" sz="1400" dirty="0" err="1"/>
              <a:t>arg</a:t>
            </a:r>
            <a:r>
              <a:rPr lang="en-US" sz="1400" dirty="0"/>
              <a:t>);</a:t>
            </a:r>
            <a:r>
              <a:rPr lang="cs-CZ" sz="1400" dirty="0"/>
              <a:t> 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return 0; 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4953000"/>
            <a:ext cx="3048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...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naprogramujte</a:t>
            </a:r>
            <a:r>
              <a:rPr lang="en-US" sz="1400" dirty="0"/>
              <a:t> </a:t>
            </a:r>
            <a:r>
              <a:rPr lang="en-US" sz="1400" dirty="0" err="1"/>
              <a:t>sami</a:t>
            </a:r>
            <a:endParaRPr lang="cs-CZ" sz="1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457200" y="4267200"/>
            <a:ext cx="3048000" cy="6096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vyp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sat násobilku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všech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čísel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z parametrů příkazové řádky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990600" y="5715000"/>
            <a:ext cx="2514600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stoi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(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string&amp; s);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257800" y="4114800"/>
            <a:ext cx="35052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Scitacka.h</a:t>
            </a:r>
            <a:r>
              <a:rPr lang="en-US" sz="1400" dirty="0"/>
              <a:t>"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Scitacka</a:t>
            </a:r>
            <a:r>
              <a:rPr lang="cs-CZ" sz="1400" b="1" dirty="0">
                <a:solidFill>
                  <a:srgbClr val="0033CC"/>
                </a:solidFill>
              </a:rPr>
              <a:t>&lt;</a:t>
            </a:r>
            <a:r>
              <a:rPr lang="en-US" sz="1400" b="1" dirty="0">
                <a:solidFill>
                  <a:srgbClr val="0033CC"/>
                </a:solidFill>
              </a:rPr>
              <a:t>unsigned long </a:t>
            </a:r>
            <a:r>
              <a:rPr lang="en-US" sz="1400" b="1" dirty="0" err="1">
                <a:solidFill>
                  <a:srgbClr val="0033CC"/>
                </a:solidFill>
              </a:rPr>
              <a:t>long</a:t>
            </a:r>
            <a:r>
              <a:rPr lang="cs-CZ" sz="1400" b="1" dirty="0">
                <a:solidFill>
                  <a:srgbClr val="0033CC"/>
                </a:solidFill>
              </a:rPr>
              <a:t>&gt;</a:t>
            </a:r>
            <a:r>
              <a:rPr lang="cs-CZ" sz="1400" dirty="0">
                <a:solidFill>
                  <a:srgbClr val="0033CC"/>
                </a:solidFill>
              </a:rPr>
              <a:t> </a:t>
            </a:r>
            <a:r>
              <a:rPr lang="en-US" sz="1400" dirty="0"/>
              <a:t>s</a:t>
            </a:r>
            <a:r>
              <a:rPr lang="cs-CZ" sz="1400" dirty="0"/>
              <a:t>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( 2);</a:t>
            </a:r>
          </a:p>
          <a:p>
            <a:r>
              <a:rPr lang="en-US" sz="1400" dirty="0"/>
              <a:t>  auto x = </a:t>
            </a:r>
            <a:r>
              <a:rPr lang="en-US" sz="1400" dirty="0" err="1"/>
              <a:t>s.result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Šablony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9575" y="990600"/>
            <a:ext cx="2590800" cy="440120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en-US" sz="1400" dirty="0" err="1"/>
              <a:t>Scitacka</a:t>
            </a:r>
            <a:endParaRPr lang="cs-CZ" sz="1400" dirty="0"/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()</a:t>
            </a:r>
            <a:r>
              <a:rPr lang="en-US" sz="1400" dirty="0"/>
              <a:t> : </a:t>
            </a:r>
            <a:r>
              <a:rPr lang="en-US" sz="1400" dirty="0" err="1"/>
              <a:t>val</a:t>
            </a:r>
            <a:r>
              <a:rPr lang="en-US" sz="1400" dirty="0"/>
              <a:t>_( 0) {}</a:t>
            </a:r>
          </a:p>
          <a:p>
            <a:r>
              <a:rPr lang="en-US" sz="1400" dirty="0"/>
              <a:t>  void add(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>
                <a:solidFill>
                  <a:srgbClr val="0033CC"/>
                </a:solidFill>
              </a:rPr>
              <a:t> </a:t>
            </a:r>
            <a:r>
              <a:rPr lang="en-US" sz="1400" dirty="0"/>
              <a:t>x);</a:t>
            </a:r>
          </a:p>
          <a:p>
            <a:r>
              <a:rPr lang="en-US" sz="1400" dirty="0"/>
              <a:t> 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result()  { return </a:t>
            </a:r>
            <a:r>
              <a:rPr lang="en-US" sz="1400" dirty="0" err="1"/>
              <a:t>val</a:t>
            </a:r>
            <a:r>
              <a:rPr lang="en-US" sz="1400" dirty="0"/>
              <a:t>_; }</a:t>
            </a:r>
          </a:p>
          <a:p>
            <a:r>
              <a:rPr lang="cs-CZ" sz="1400" dirty="0"/>
              <a:t>private:</a:t>
            </a:r>
          </a:p>
          <a:p>
            <a:r>
              <a:rPr lang="en-US" sz="1400" b="1" dirty="0"/>
              <a:t> 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</a:t>
            </a:r>
            <a:r>
              <a:rPr lang="en-US" sz="1400" dirty="0" err="1"/>
              <a:t>val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/>
              <a:t>Scitacka</a:t>
            </a:r>
            <a:r>
              <a:rPr lang="en-US" sz="1400" dirty="0"/>
              <a:t>::add(</a:t>
            </a:r>
            <a:r>
              <a:rPr lang="cs-CZ" sz="1400" dirty="0"/>
              <a:t>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 </a:t>
            </a:r>
            <a:r>
              <a:rPr lang="en-US" sz="1400" dirty="0" err="1"/>
              <a:t>val</a:t>
            </a:r>
            <a:r>
              <a:rPr lang="en-US" sz="1400" dirty="0"/>
              <a:t> += x; }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 </a:t>
            </a:r>
            <a:r>
              <a:rPr lang="en-US" sz="1400" dirty="0"/>
              <a:t>s</a:t>
            </a:r>
            <a:r>
              <a:rPr lang="cs-CZ" sz="1400" dirty="0"/>
              <a:t>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( 2);</a:t>
            </a:r>
          </a:p>
          <a:p>
            <a:r>
              <a:rPr lang="en-US" sz="1400" dirty="0"/>
              <a:t>  auto x = </a:t>
            </a:r>
            <a:r>
              <a:rPr lang="en-US" sz="1400" dirty="0" err="1"/>
              <a:t>s.result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514725" y="4603074"/>
            <a:ext cx="1371600" cy="533400"/>
          </a:xfrm>
          <a:prstGeom prst="wedgeRoundRectCallout">
            <a:avLst>
              <a:gd name="adj1" fmla="val 87455"/>
              <a:gd name="adj2" fmla="val 5055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pou</a:t>
            </a:r>
            <a:r>
              <a:rPr lang="cs-CZ" sz="1400" dirty="0">
                <a:solidFill>
                  <a:schemeClr val="tx1"/>
                </a:solidFill>
              </a:rPr>
              <a:t>žití</a:t>
            </a:r>
          </a:p>
          <a:p>
            <a:pPr algn="ctr"/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instanciace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971550"/>
            <a:ext cx="35052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8000"/>
                </a:solidFill>
              </a:rPr>
              <a:t>template&lt;typename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cs-CZ" sz="1400" b="1" dirty="0">
                <a:solidFill>
                  <a:srgbClr val="008000"/>
                </a:solidFill>
              </a:rPr>
              <a:t>&gt; </a:t>
            </a:r>
            <a:r>
              <a:rPr lang="cs-CZ" sz="1400" dirty="0"/>
              <a:t>class </a:t>
            </a:r>
            <a:r>
              <a:rPr lang="en-US" sz="1400" dirty="0" err="1"/>
              <a:t>Scitacka</a:t>
            </a:r>
            <a:endParaRPr lang="cs-CZ" sz="1400" dirty="0"/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()</a:t>
            </a:r>
            <a:r>
              <a:rPr lang="en-US" sz="1400" dirty="0"/>
              <a:t> : </a:t>
            </a:r>
            <a:r>
              <a:rPr lang="en-US" sz="1400" dirty="0" err="1"/>
              <a:t>val</a:t>
            </a:r>
            <a:r>
              <a:rPr lang="en-US" sz="1400" dirty="0"/>
              <a:t>_( 0) {}</a:t>
            </a:r>
          </a:p>
          <a:p>
            <a:r>
              <a:rPr lang="en-US" sz="1400" dirty="0"/>
              <a:t>  void add(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x);</a:t>
            </a:r>
          </a:p>
          <a:p>
            <a:r>
              <a:rPr lang="en-US" sz="1400" dirty="0"/>
              <a:t> 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result()  { return </a:t>
            </a:r>
            <a:r>
              <a:rPr lang="en-US" sz="1400" dirty="0" err="1"/>
              <a:t>val</a:t>
            </a:r>
            <a:r>
              <a:rPr lang="en-US" sz="1400" dirty="0"/>
              <a:t>_; }</a:t>
            </a:r>
          </a:p>
          <a:p>
            <a:r>
              <a:rPr lang="cs-CZ" sz="1400" dirty="0"/>
              <a:t>private:</a:t>
            </a:r>
          </a:p>
          <a:p>
            <a:r>
              <a:rPr lang="en-US" sz="1400" b="1" dirty="0"/>
              <a:t>  </a:t>
            </a:r>
            <a:r>
              <a:rPr lang="cs-CZ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</a:t>
            </a:r>
            <a:r>
              <a:rPr lang="en-US" sz="1400" dirty="0" err="1"/>
              <a:t>val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/>
          </a:p>
          <a:p>
            <a:r>
              <a:rPr lang="en-US" sz="1400" b="1" dirty="0">
                <a:solidFill>
                  <a:srgbClr val="008000"/>
                </a:solidFill>
              </a:rPr>
              <a:t>template &lt;</a:t>
            </a:r>
            <a:r>
              <a:rPr lang="cs-CZ" sz="1400" b="1" dirty="0">
                <a:solidFill>
                  <a:srgbClr val="008000"/>
                </a:solidFill>
              </a:rPr>
              <a:t>typename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b="1" dirty="0">
                <a:solidFill>
                  <a:srgbClr val="008000"/>
                </a:solidFill>
              </a:rPr>
              <a:t>&gt;</a:t>
            </a:r>
          </a:p>
          <a:p>
            <a:r>
              <a:rPr lang="en-US" sz="1400" dirty="0"/>
              <a:t>void </a:t>
            </a:r>
            <a:r>
              <a:rPr lang="en-US" sz="1400" dirty="0" err="1"/>
              <a:t>Scitacka</a:t>
            </a:r>
            <a:r>
              <a:rPr lang="en-US" sz="1400" b="1" dirty="0">
                <a:solidFill>
                  <a:srgbClr val="0033CC"/>
                </a:solidFill>
              </a:rPr>
              <a:t>&lt;T&gt;</a:t>
            </a:r>
            <a:r>
              <a:rPr lang="en-US" sz="1400" dirty="0"/>
              <a:t>::add(</a:t>
            </a:r>
            <a:r>
              <a:rPr lang="cs-CZ" sz="1400" dirty="0"/>
              <a:t>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x)</a:t>
            </a:r>
          </a:p>
          <a:p>
            <a:r>
              <a:rPr lang="en-US" sz="1400" dirty="0"/>
              <a:t>{ </a:t>
            </a:r>
            <a:r>
              <a:rPr lang="en-US" sz="1400" dirty="0" err="1"/>
              <a:t>val</a:t>
            </a:r>
            <a:r>
              <a:rPr lang="en-US" sz="1400" dirty="0"/>
              <a:t> += x; }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3476625" y="2809875"/>
            <a:ext cx="1371600" cy="533400"/>
          </a:xfrm>
          <a:prstGeom prst="wedgeRoundRectCallout">
            <a:avLst>
              <a:gd name="adj1" fmla="val 82594"/>
              <a:gd name="adj2" fmla="val 2966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hlavička i u definice těla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476625" y="971550"/>
            <a:ext cx="1371600" cy="552450"/>
          </a:xfrm>
          <a:prstGeom prst="wedgeRoundRectCallout">
            <a:avLst>
              <a:gd name="adj1" fmla="val 81899"/>
              <a:gd name="adj2" fmla="val -2792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hlavička šablony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7696200" y="590550"/>
            <a:ext cx="1143000" cy="381000"/>
          </a:xfrm>
          <a:prstGeom prst="wedgeRoundRectCallout">
            <a:avLst>
              <a:gd name="adj1" fmla="val -48540"/>
              <a:gd name="adj2" fmla="val 5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scitacka.h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3514725" y="5257799"/>
            <a:ext cx="1371600" cy="990601"/>
          </a:xfrm>
          <a:prstGeom prst="wedgeRoundRectCallout">
            <a:avLst>
              <a:gd name="adj1" fmla="val 85372"/>
              <a:gd name="adj2" fmla="val -3158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š</a:t>
            </a:r>
            <a:r>
              <a:rPr lang="en-US" sz="1400" dirty="0" err="1">
                <a:solidFill>
                  <a:schemeClr val="tx1"/>
                </a:solidFill>
              </a:rPr>
              <a:t>ablona</a:t>
            </a:r>
            <a:r>
              <a:rPr lang="cs-CZ" sz="1400" dirty="0">
                <a:solidFill>
                  <a:schemeClr val="tx1"/>
                </a:solidFill>
              </a:rPr>
              <a:t> těla musí být při kompilaci  viditelná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3476625" y="3429000"/>
            <a:ext cx="1371600" cy="533400"/>
          </a:xfrm>
          <a:prstGeom prst="wedgeRoundRectCallout">
            <a:avLst>
              <a:gd name="adj1" fmla="val 82594"/>
              <a:gd name="adj2" fmla="val -1497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tělo v headeru </a:t>
            </a:r>
            <a:r>
              <a:rPr lang="en-US" sz="1400" dirty="0"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31280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4DED83A7-D6E5-4F0B-9DA5-1F8DC1F37CE0}"/>
              </a:ext>
            </a:extLst>
          </p:cNvPr>
          <p:cNvSpPr/>
          <p:nvPr/>
        </p:nvSpPr>
        <p:spPr>
          <a:xfrm rot="9900000">
            <a:off x="3879457" y="2495034"/>
            <a:ext cx="1447800" cy="3200400"/>
          </a:xfrm>
          <a:prstGeom prst="arc">
            <a:avLst/>
          </a:prstGeom>
          <a:ln w="60325">
            <a:solidFill>
              <a:srgbClr val="0000FF"/>
            </a:solidFill>
            <a:headEnd type="stealth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4FBF07-3D28-4D91-A591-6724666C5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variantu šablonované třídy Val&lt;T&gt;: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Použití: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D5D6A5-AEC4-4536-8A40-9E1750C0B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Kombinace PDS a šablon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681E63-AE11-4314-9F2F-408C1943C0E5}"/>
              </a:ext>
            </a:extLst>
          </p:cNvPr>
          <p:cNvSpPr txBox="1"/>
          <p:nvPr/>
        </p:nvSpPr>
        <p:spPr>
          <a:xfrm>
            <a:off x="457200" y="1524000"/>
            <a:ext cx="2590800" cy="52322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rgbClr val="008000"/>
                </a:solidFill>
              </a:rPr>
              <a:t>template</a:t>
            </a:r>
            <a:r>
              <a:rPr lang="cs-CZ" sz="1400" b="1" dirty="0">
                <a:solidFill>
                  <a:srgbClr val="008000"/>
                </a:solidFill>
              </a:rPr>
              <a:t>&lt;</a:t>
            </a:r>
            <a:r>
              <a:rPr lang="cs-CZ" sz="1400" b="1" dirty="0" err="1">
                <a:solidFill>
                  <a:srgbClr val="008000"/>
                </a:solidFill>
              </a:rPr>
              <a:t>typename</a:t>
            </a:r>
            <a:r>
              <a:rPr lang="cs-CZ" sz="1400" b="1" dirty="0">
                <a:solidFill>
                  <a:srgbClr val="008000"/>
                </a:solidFill>
              </a:rPr>
              <a:t>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cs-CZ" sz="1400" b="1" dirty="0">
                <a:solidFill>
                  <a:srgbClr val="008000"/>
                </a:solidFill>
              </a:rPr>
              <a:t>&gt; </a:t>
            </a:r>
            <a:r>
              <a:rPr lang="cs-CZ" sz="1400" dirty="0" err="1"/>
              <a:t>class</a:t>
            </a:r>
            <a:r>
              <a:rPr lang="cs-CZ" sz="1400" dirty="0"/>
              <a:t> Val : </a:t>
            </a:r>
            <a:r>
              <a:rPr lang="cs-CZ" sz="1400" dirty="0" err="1"/>
              <a:t>AbstractVal</a:t>
            </a:r>
            <a:r>
              <a:rPr lang="cs-CZ" sz="1400" dirty="0"/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A50541-C046-4248-8994-E9B2C4587319}"/>
              </a:ext>
            </a:extLst>
          </p:cNvPr>
          <p:cNvSpPr txBox="1"/>
          <p:nvPr/>
        </p:nvSpPr>
        <p:spPr>
          <a:xfrm>
            <a:off x="457200" y="2833479"/>
            <a:ext cx="6019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</a:t>
            </a:r>
            <a:r>
              <a:rPr lang="cs-CZ" sz="1600" dirty="0" err="1"/>
              <a:t>add</a:t>
            </a:r>
            <a:r>
              <a:rPr lang="cs-CZ" sz="1600" dirty="0"/>
              <a:t>&lt;</a:t>
            </a:r>
            <a:r>
              <a:rPr lang="cs-CZ" sz="1600" dirty="0" err="1"/>
              <a:t>int</a:t>
            </a:r>
            <a:r>
              <a:rPr lang="cs-CZ" sz="1600" dirty="0"/>
              <a:t>&gt;( </a:t>
            </a:r>
            <a:r>
              <a:rPr lang="en-US" sz="1600" dirty="0" err="1"/>
              <a:t>make_unique</a:t>
            </a:r>
            <a:r>
              <a:rPr lang="cs-CZ" sz="1600" dirty="0"/>
              <a:t>&lt;Val&lt;</a:t>
            </a:r>
            <a:r>
              <a:rPr lang="cs-CZ" sz="1600" dirty="0" err="1"/>
              <a:t>int</a:t>
            </a:r>
            <a:r>
              <a:rPr lang="cs-CZ" sz="1600" dirty="0"/>
              <a:t>&gt;&gt;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</a:t>
            </a:r>
            <a:r>
              <a:rPr lang="cs-CZ" sz="1600" dirty="0" err="1"/>
              <a:t>add</a:t>
            </a:r>
            <a:r>
              <a:rPr lang="cs-CZ" sz="1600" dirty="0"/>
              <a:t>&lt;</a:t>
            </a:r>
            <a:r>
              <a:rPr lang="cs-CZ" sz="1600" dirty="0" err="1"/>
              <a:t>string</a:t>
            </a:r>
            <a:r>
              <a:rPr lang="cs-CZ" sz="1600" dirty="0"/>
              <a:t>&gt;( </a:t>
            </a:r>
            <a:r>
              <a:rPr lang="en-US" sz="1600" dirty="0" err="1"/>
              <a:t>make_unique</a:t>
            </a:r>
            <a:r>
              <a:rPr lang="cs-CZ" sz="1600" dirty="0"/>
              <a:t>&lt;Val&lt;</a:t>
            </a:r>
            <a:r>
              <a:rPr lang="cs-CZ" sz="1600" dirty="0" err="1"/>
              <a:t>string</a:t>
            </a:r>
            <a:r>
              <a:rPr lang="cs-CZ" sz="1600" dirty="0"/>
              <a:t>&gt;&gt;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cs-CZ" sz="1600" b="1" dirty="0"/>
          </a:p>
          <a:p>
            <a:r>
              <a:rPr lang="cs-CZ" sz="1600" dirty="0"/>
              <a:t>    s1.print();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D3AA66-66A7-4728-8BF9-28DE6E4BD7B4}"/>
              </a:ext>
            </a:extLst>
          </p:cNvPr>
          <p:cNvSpPr txBox="1"/>
          <p:nvPr/>
        </p:nvSpPr>
        <p:spPr>
          <a:xfrm>
            <a:off x="5105400" y="4769539"/>
            <a:ext cx="32004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</a:t>
            </a:r>
            <a:r>
              <a:rPr lang="cs-CZ" sz="1600" dirty="0" err="1"/>
              <a:t>add</a:t>
            </a:r>
            <a:r>
              <a:rPr lang="cs-CZ" sz="1600" dirty="0"/>
              <a:t>&lt;</a:t>
            </a:r>
            <a:r>
              <a:rPr lang="cs-CZ" sz="1600" dirty="0" err="1"/>
              <a:t>int</a:t>
            </a:r>
            <a:r>
              <a:rPr lang="cs-CZ" sz="1600" dirty="0"/>
              <a:t>&gt;(123);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</a:t>
            </a:r>
            <a:r>
              <a:rPr lang="cs-CZ" sz="1600" dirty="0" err="1"/>
              <a:t>add</a:t>
            </a:r>
            <a:r>
              <a:rPr lang="cs-CZ" sz="1600" dirty="0"/>
              <a:t>&lt;</a:t>
            </a:r>
            <a:r>
              <a:rPr lang="cs-CZ" sz="1600" dirty="0" err="1"/>
              <a:t>string</a:t>
            </a:r>
            <a:r>
              <a:rPr lang="cs-CZ" sz="1600" dirty="0"/>
              <a:t>&gt;("</a:t>
            </a:r>
            <a:r>
              <a:rPr lang="cs-CZ" sz="1600" dirty="0" err="1"/>
              <a:t>lorem</a:t>
            </a:r>
            <a:r>
              <a:rPr lang="cs-CZ" sz="1600" dirty="0"/>
              <a:t>");</a:t>
            </a:r>
            <a:endParaRPr lang="cs-CZ" sz="1600" b="1" dirty="0"/>
          </a:p>
          <a:p>
            <a:r>
              <a:rPr lang="cs-CZ" sz="1600" dirty="0"/>
              <a:t>    s1.print();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4CCDFF-6F43-483D-88E9-7C393E50C50F}"/>
              </a:ext>
            </a:extLst>
          </p:cNvPr>
          <p:cNvSpPr txBox="1"/>
          <p:nvPr/>
        </p:nvSpPr>
        <p:spPr>
          <a:xfrm>
            <a:off x="2729714" y="5369703"/>
            <a:ext cx="168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zjednodušení</a:t>
            </a:r>
            <a:endParaRPr lang="en-GB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82017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Hr</a:t>
            </a:r>
            <a:r>
              <a:rPr lang="cs-CZ" dirty="0"/>
              <a:t>á</a:t>
            </a:r>
            <a:r>
              <a:rPr lang="en-US" dirty="0"/>
              <a:t>b</a:t>
            </a:r>
            <a:r>
              <a:rPr lang="cs-CZ" dirty="0"/>
              <a:t>ě</a:t>
            </a:r>
          </a:p>
        </p:txBody>
      </p:sp>
      <p:sp>
        <p:nvSpPr>
          <p:cNvPr id="4" name="Rectangle 3"/>
          <p:cNvSpPr/>
          <p:nvPr/>
        </p:nvSpPr>
        <p:spPr>
          <a:xfrm>
            <a:off x="4614862" y="3671887"/>
            <a:ext cx="373380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47053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Rectangle 5"/>
          <p:cNvSpPr/>
          <p:nvPr/>
        </p:nvSpPr>
        <p:spPr>
          <a:xfrm>
            <a:off x="53149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59245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" name="Rectangle 7"/>
          <p:cNvSpPr/>
          <p:nvPr/>
        </p:nvSpPr>
        <p:spPr>
          <a:xfrm>
            <a:off x="777240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" name="Rectangle 8"/>
          <p:cNvSpPr/>
          <p:nvPr/>
        </p:nvSpPr>
        <p:spPr>
          <a:xfrm>
            <a:off x="4600575" y="5972175"/>
            <a:ext cx="3762375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4614862" y="4543425"/>
            <a:ext cx="3733800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2200275" y="3581400"/>
            <a:ext cx="762000" cy="3200400"/>
          </a:xfrm>
          <a:prstGeom prst="rect">
            <a:avLst/>
          </a:prstGeom>
          <a:solidFill>
            <a:srgbClr val="33D9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2319337" y="3724275"/>
            <a:ext cx="566738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19337" y="4419600"/>
            <a:ext cx="566738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19336" y="5848350"/>
            <a:ext cx="566737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2" idx="3"/>
            <a:endCxn id="4" idx="1"/>
          </p:cNvCxnSpPr>
          <p:nvPr/>
        </p:nvCxnSpPr>
        <p:spPr>
          <a:xfrm>
            <a:off x="2886075" y="4029075"/>
            <a:ext cx="1728787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886075" y="4724400"/>
            <a:ext cx="171450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86075" y="6153150"/>
            <a:ext cx="171450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ular Callout 21"/>
          <p:cNvSpPr/>
          <p:nvPr/>
        </p:nvSpPr>
        <p:spPr>
          <a:xfrm>
            <a:off x="5238750" y="5076825"/>
            <a:ext cx="3124200" cy="476250"/>
          </a:xfrm>
          <a:prstGeom prst="wedgeRoundRectCallout">
            <a:avLst>
              <a:gd name="adj1" fmla="val -69107"/>
              <a:gd name="adj2" fmla="val -67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make_unique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 T[]&gt;(chunk)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447675" y="5257800"/>
            <a:ext cx="2676525" cy="419100"/>
          </a:xfrm>
          <a:prstGeom prst="wedgeRoundRectCallout">
            <a:avLst>
              <a:gd name="adj1" fmla="val 7665"/>
              <a:gd name="adj2" fmla="val 50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vector&lt;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&lt;T[]&gt;&gt;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28600" y="838200"/>
            <a:ext cx="8686800" cy="2209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1800" dirty="0"/>
              <a:t>Problém</a:t>
            </a:r>
            <a:endParaRPr lang="en-US" sz="1800" dirty="0"/>
          </a:p>
          <a:p>
            <a:pPr lvl="1"/>
            <a:r>
              <a:rPr lang="cs-CZ" sz="1400" dirty="0"/>
              <a:t>std::vector nezachovává umístění prvků</a:t>
            </a:r>
          </a:p>
          <a:p>
            <a:pPr lvl="1"/>
            <a:r>
              <a:rPr lang="cs-CZ" sz="1400" dirty="0"/>
              <a:t>přidání </a:t>
            </a:r>
            <a:r>
              <a:rPr lang="cs-CZ" sz="1400" dirty="0">
                <a:latin typeface="Arial Unicode MS"/>
                <a:ea typeface="Arial Unicode MS"/>
                <a:cs typeface="Arial Unicode MS"/>
              </a:rPr>
              <a:t>→ </a:t>
            </a:r>
            <a:r>
              <a:rPr lang="cs-CZ" sz="1400" dirty="0"/>
              <a:t>invalidace referencí, iterátorů, ...</a:t>
            </a:r>
          </a:p>
          <a:p>
            <a:r>
              <a:rPr lang="cs-CZ" sz="1800" dirty="0"/>
              <a:t>Chci: datová struktura zachovávající umístění</a:t>
            </a:r>
          </a:p>
          <a:p>
            <a:pPr lvl="1"/>
            <a:r>
              <a:rPr lang="cs-CZ" sz="1400" dirty="0"/>
              <a:t>žádné invalidace</a:t>
            </a:r>
          </a:p>
          <a:p>
            <a:pPr lvl="1"/>
            <a:r>
              <a:rPr lang="cs-CZ" sz="1400" dirty="0"/>
              <a:t>konstantní časová složitost přístupu k prvkům</a:t>
            </a:r>
            <a:endParaRPr lang="en-US" sz="1400" dirty="0"/>
          </a:p>
          <a:p>
            <a:pPr lvl="1"/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/chunk][</a:t>
            </a:r>
            <a:r>
              <a:rPr lang="en-US" sz="1400" dirty="0" err="1"/>
              <a:t>i%chunk</a:t>
            </a:r>
            <a:r>
              <a:rPr lang="en-US" sz="1400" dirty="0"/>
              <a:t>]</a:t>
            </a:r>
          </a:p>
        </p:txBody>
      </p:sp>
      <p:sp>
        <p:nvSpPr>
          <p:cNvPr id="25" name="Rounded Rectangular Callout 24"/>
          <p:cNvSpPr/>
          <p:nvPr/>
        </p:nvSpPr>
        <p:spPr>
          <a:xfrm>
            <a:off x="5938838" y="781050"/>
            <a:ext cx="2990850" cy="2019301"/>
          </a:xfrm>
          <a:prstGeom prst="wedgeRoundRectCallout">
            <a:avLst>
              <a:gd name="adj1" fmla="val 116"/>
              <a:gd name="adj2" fmla="val 4858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vektor</a:t>
            </a:r>
            <a:r>
              <a:rPr lang="en-US" sz="1400" dirty="0">
                <a:solidFill>
                  <a:schemeClr val="tx1"/>
                </a:solidFill>
              </a:rPr>
              <a:t> s </a:t>
            </a:r>
            <a:r>
              <a:rPr lang="en-US" sz="1400" dirty="0" err="1">
                <a:solidFill>
                  <a:schemeClr val="tx1"/>
                </a:solidFill>
              </a:rPr>
              <a:t>neh</a:t>
            </a:r>
            <a:r>
              <a:rPr lang="cs-CZ" sz="1400" dirty="0">
                <a:solidFill>
                  <a:schemeClr val="tx1"/>
                </a:solidFill>
              </a:rPr>
              <a:t>ýbatelnými prvky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err="1">
                <a:solidFill>
                  <a:schemeClr val="tx1"/>
                </a:solidFill>
              </a:rPr>
              <a:t>x.push_back</a:t>
            </a:r>
            <a:r>
              <a:rPr lang="en-US" sz="1400" dirty="0">
                <a:solidFill>
                  <a:schemeClr val="tx1"/>
                </a:solidFill>
              </a:rPr>
              <a:t>(n)</a:t>
            </a:r>
          </a:p>
          <a:p>
            <a:r>
              <a:rPr lang="en-US" sz="1400" dirty="0">
                <a:solidFill>
                  <a:schemeClr val="tx1"/>
                </a:solidFill>
              </a:rPr>
              <a:t>x[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]</a:t>
            </a:r>
          </a:p>
          <a:p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automatick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é rozšíření na x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iterator: * != ++</a:t>
            </a:r>
          </a:p>
          <a:p>
            <a:r>
              <a:rPr lang="en-US" sz="1400" dirty="0">
                <a:solidFill>
                  <a:schemeClr val="tx1"/>
                </a:solidFill>
              </a:rPr>
              <a:t>begin(), end()</a:t>
            </a:r>
          </a:p>
          <a:p>
            <a:r>
              <a:rPr lang="en-US" sz="1400" dirty="0">
                <a:solidFill>
                  <a:schemeClr val="tx1"/>
                </a:solidFill>
              </a:rPr>
              <a:t>for( auto&amp;&amp; 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 : v) {}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447675" y="3590924"/>
            <a:ext cx="1228725" cy="600075"/>
          </a:xfrm>
          <a:prstGeom prst="wedgeRoundRectCallout">
            <a:avLst>
              <a:gd name="adj1" fmla="val 108827"/>
              <a:gd name="adj2" fmla="val -811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&lt;T[]&gt;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600575" y="3505200"/>
            <a:ext cx="3762375" cy="0"/>
          </a:xfrm>
          <a:prstGeom prst="straightConnector1">
            <a:avLst/>
          </a:prstGeom>
          <a:ln w="25400">
            <a:solidFill>
              <a:srgbClr val="CC6600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ular Callout 28"/>
          <p:cNvSpPr/>
          <p:nvPr/>
        </p:nvSpPr>
        <p:spPr>
          <a:xfrm>
            <a:off x="5619750" y="3276600"/>
            <a:ext cx="1752600" cy="304800"/>
          </a:xfrm>
          <a:prstGeom prst="wedgeRoundRectCallout">
            <a:avLst>
              <a:gd name="adj1" fmla="val -21620"/>
              <a:gd name="adj2" fmla="val -44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chunk size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447800" y="2743200"/>
            <a:ext cx="871537" cy="685800"/>
          </a:xfrm>
          <a:prstGeom prst="straightConnector1">
            <a:avLst/>
          </a:prstGeom>
          <a:ln w="25400">
            <a:solidFill>
              <a:srgbClr val="CC66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200275" y="2743200"/>
            <a:ext cx="2371725" cy="895350"/>
          </a:xfrm>
          <a:prstGeom prst="straightConnector1">
            <a:avLst/>
          </a:prstGeom>
          <a:ln w="25400">
            <a:solidFill>
              <a:srgbClr val="CC66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200400" y="3590925"/>
            <a:ext cx="0" cy="2867025"/>
          </a:xfrm>
          <a:prstGeom prst="straightConnector1">
            <a:avLst/>
          </a:prstGeom>
          <a:ln w="25400">
            <a:solidFill>
              <a:srgbClr val="CC6600"/>
            </a:solidFill>
            <a:headEnd type="diamond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35889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75731"/>
            <a:ext cx="37338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template&lt;</a:t>
            </a:r>
            <a:r>
              <a:rPr lang="en-US" sz="1400" dirty="0" err="1"/>
              <a:t>typename</a:t>
            </a:r>
            <a:r>
              <a:rPr lang="en-US" sz="1400" dirty="0"/>
              <a:t> T&gt; class Pole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  Pole( </a:t>
            </a:r>
            <a:r>
              <a:rPr lang="en-US" sz="1400" dirty="0" err="1"/>
              <a:t>size_t</a:t>
            </a:r>
            <a:r>
              <a:rPr lang="en-US" sz="1400" dirty="0"/>
              <a:t> chunk = 100) : .... {}</a:t>
            </a:r>
          </a:p>
          <a:p>
            <a:r>
              <a:rPr lang="en-US" sz="1400" dirty="0"/>
              <a:t>    void </a:t>
            </a:r>
            <a:r>
              <a:rPr lang="en-US" sz="1400" dirty="0" err="1"/>
              <a:t>push_back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T&amp; x) {}</a:t>
            </a:r>
          </a:p>
          <a:p>
            <a:r>
              <a:rPr lang="en-US" sz="1400" dirty="0"/>
              <a:t>    T&amp; operator[] 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return </a:t>
            </a:r>
            <a:r>
              <a:rPr lang="en-US" sz="1400" dirty="0">
                <a:solidFill>
                  <a:srgbClr val="7030A0"/>
                </a:solidFill>
              </a:rPr>
              <a:t>.... </a:t>
            </a:r>
            <a:r>
              <a:rPr lang="en-US" sz="1400" dirty="0"/>
              <a:t>}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T&amp; at(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check(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); return .... 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iterator begin() { return iterator( ...); }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    iterator end() { return iterator( ...);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void check(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{}</a:t>
            </a:r>
          </a:p>
          <a:p>
            <a:r>
              <a:rPr lang="en-US" sz="1400" dirty="0"/>
              <a:t>    void resize(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{}</a:t>
            </a:r>
          </a:p>
          <a:p>
            <a:r>
              <a:rPr lang="en-US" sz="1400" dirty="0"/>
              <a:t>    ....</a:t>
            </a:r>
          </a:p>
          <a:p>
            <a:r>
              <a:rPr lang="en-US" sz="1400" dirty="0">
                <a:solidFill>
                  <a:srgbClr val="996600"/>
                </a:solidFill>
              </a:rPr>
              <a:t>    vector&lt; </a:t>
            </a:r>
            <a:r>
              <a:rPr lang="en-US" sz="1400" dirty="0" err="1">
                <a:solidFill>
                  <a:srgbClr val="996600"/>
                </a:solidFill>
              </a:rPr>
              <a:t>unique_ptr</a:t>
            </a:r>
            <a:r>
              <a:rPr lang="en-US" sz="1400" dirty="0">
                <a:solidFill>
                  <a:srgbClr val="996600"/>
                </a:solidFill>
              </a:rPr>
              <a:t>&lt;T[]&gt;&gt; </a:t>
            </a:r>
            <a:r>
              <a:rPr lang="en-US" sz="1400" dirty="0" err="1"/>
              <a:t>hrabe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0" y="4191000"/>
            <a:ext cx="51054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>
                <a:solidFill>
                  <a:srgbClr val="0000FF"/>
                </a:solidFill>
              </a:rPr>
              <a:t>iterator</a:t>
            </a:r>
            <a:r>
              <a:rPr lang="en-US" sz="1400" dirty="0"/>
              <a:t> {</a:t>
            </a:r>
          </a:p>
          <a:p>
            <a:r>
              <a:rPr lang="en-US" sz="1400" dirty="0"/>
              <a:t>    iterator() : .... {}</a:t>
            </a:r>
          </a:p>
          <a:p>
            <a:r>
              <a:rPr lang="en-US" sz="1400" dirty="0"/>
              <a:t>    iterator( </a:t>
            </a:r>
            <a:r>
              <a:rPr lang="en-US" sz="1400" dirty="0" err="1"/>
              <a:t>const</a:t>
            </a:r>
            <a:r>
              <a:rPr lang="en-US" sz="1400" dirty="0"/>
              <a:t> iterator&amp; it) : .... {}</a:t>
            </a:r>
          </a:p>
          <a:p>
            <a:r>
              <a:rPr lang="en-US" sz="1400" dirty="0"/>
              <a:t>    iterator( ....) : .... {}</a:t>
            </a:r>
          </a:p>
          <a:p>
            <a:r>
              <a:rPr lang="en-US" sz="1400" dirty="0"/>
              <a:t>    T&amp; </a:t>
            </a:r>
            <a:r>
              <a:rPr lang="en-US" sz="1400" b="1" dirty="0"/>
              <a:t>operator*</a:t>
            </a:r>
            <a:r>
              <a:rPr lang="en-US" sz="1400" dirty="0"/>
              <a:t> () { return .... }</a:t>
            </a:r>
          </a:p>
          <a:p>
            <a:r>
              <a:rPr lang="en-US" sz="1400" dirty="0"/>
              <a:t>    bool </a:t>
            </a:r>
            <a:r>
              <a:rPr lang="en-US" sz="1400" b="1" dirty="0"/>
              <a:t>operator !=</a:t>
            </a:r>
            <a:r>
              <a:rPr lang="en-US" sz="1400" dirty="0"/>
              <a:t> ( </a:t>
            </a:r>
            <a:r>
              <a:rPr lang="en-US" sz="1400" dirty="0" err="1"/>
              <a:t>const</a:t>
            </a:r>
            <a:r>
              <a:rPr lang="en-US" sz="1400" dirty="0"/>
              <a:t> iterator&amp; it2 ) { return ....;  }</a:t>
            </a:r>
          </a:p>
          <a:p>
            <a:r>
              <a:rPr lang="en-US" sz="1400" dirty="0"/>
              <a:t>    iterator </a:t>
            </a:r>
            <a:r>
              <a:rPr lang="en-US" sz="1400" b="1" dirty="0"/>
              <a:t>operator++</a:t>
            </a:r>
            <a:r>
              <a:rPr lang="en-US" sz="1400" dirty="0"/>
              <a:t> () { ....; return *this; }</a:t>
            </a:r>
          </a:p>
          <a:p>
            <a:r>
              <a:rPr lang="en-US" sz="1400" dirty="0"/>
              <a:t>private:    ....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029200" y="2312727"/>
            <a:ext cx="1752600" cy="403746"/>
          </a:xfrm>
          <a:prstGeom prst="wedgeRoundRectCallout">
            <a:avLst>
              <a:gd name="adj1" fmla="val -68099"/>
              <a:gd name="adj2" fmla="val 42751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Pole::iterator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2312727"/>
            <a:ext cx="1752600" cy="403746"/>
          </a:xfrm>
          <a:prstGeom prst="wedgeRoundRectCallout">
            <a:avLst>
              <a:gd name="adj1" fmla="val -120437"/>
              <a:gd name="adj2" fmla="val -2958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Pole::iterator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" name="Arc 1"/>
          <p:cNvSpPr/>
          <p:nvPr/>
        </p:nvSpPr>
        <p:spPr>
          <a:xfrm>
            <a:off x="2895600" y="2590800"/>
            <a:ext cx="1447800" cy="3200400"/>
          </a:xfrm>
          <a:prstGeom prst="arc">
            <a:avLst/>
          </a:prstGeom>
          <a:ln w="60325">
            <a:solidFill>
              <a:srgbClr val="0000FF"/>
            </a:solidFill>
            <a:headEnd type="stealth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4725381"/>
            <a:ext cx="25908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Pole&lt;xyz&gt;::iterator </a:t>
            </a:r>
            <a:r>
              <a:rPr lang="en-US" sz="1400" dirty="0" err="1"/>
              <a:t>i</a:t>
            </a:r>
            <a:r>
              <a:rPr lang="en-US" sz="1400" dirty="0"/>
              <a:t> = ....</a:t>
            </a:r>
          </a:p>
        </p:txBody>
      </p:sp>
    </p:spTree>
    <p:extLst>
      <p:ext uri="{BB962C8B-B14F-4D97-AF65-F5344CB8AC3E}">
        <p14:creationId xmlns:p14="http://schemas.microsoft.com/office/powerpoint/2010/main" val="133280783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75731"/>
            <a:ext cx="83058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template&lt;</a:t>
            </a:r>
            <a:r>
              <a:rPr lang="en-US" sz="1400" dirty="0" err="1"/>
              <a:t>typename</a:t>
            </a:r>
            <a:r>
              <a:rPr lang="en-US" sz="1400" dirty="0"/>
              <a:t> T&gt; class Pole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  Pole( </a:t>
            </a:r>
            <a:r>
              <a:rPr lang="en-US" sz="1400" dirty="0" err="1"/>
              <a:t>size_t</a:t>
            </a:r>
            <a:r>
              <a:rPr lang="en-US" sz="1400" dirty="0"/>
              <a:t> chunk = 100) : chunk_(chunk), size_(0) {}</a:t>
            </a:r>
          </a:p>
          <a:p>
            <a:r>
              <a:rPr lang="en-US" sz="1400" dirty="0"/>
              <a:t>    void </a:t>
            </a:r>
            <a:r>
              <a:rPr lang="en-US" sz="1400" dirty="0" err="1"/>
              <a:t>push_back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T&amp; x) { </a:t>
            </a:r>
            <a:r>
              <a:rPr lang="en-US" sz="1400" dirty="0">
                <a:solidFill>
                  <a:srgbClr val="0000FF"/>
                </a:solidFill>
              </a:rPr>
              <a:t>resize( ++size_)</a:t>
            </a:r>
            <a:r>
              <a:rPr lang="en-US" sz="1400" dirty="0"/>
              <a:t>; (*this)[size_-1] = x;  }</a:t>
            </a:r>
          </a:p>
          <a:p>
            <a:r>
              <a:rPr lang="en-US" sz="1400" dirty="0"/>
              <a:t>    T&amp; operator[] 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return </a:t>
            </a:r>
            <a:r>
              <a:rPr lang="en-US" sz="1400" dirty="0" err="1">
                <a:solidFill>
                  <a:srgbClr val="7030A0"/>
                </a:solidFill>
              </a:rPr>
              <a:t>hrabe</a:t>
            </a:r>
            <a:r>
              <a:rPr lang="en-US" sz="1400" dirty="0">
                <a:solidFill>
                  <a:srgbClr val="7030A0"/>
                </a:solidFill>
              </a:rPr>
              <a:t>_[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/ chunk_][</a:t>
            </a:r>
            <a:r>
              <a:rPr lang="en-US" sz="1400" dirty="0" err="1">
                <a:solidFill>
                  <a:srgbClr val="7030A0"/>
                </a:solidFill>
              </a:rPr>
              <a:t>i%chunk</a:t>
            </a:r>
            <a:r>
              <a:rPr lang="en-US" sz="1400" dirty="0">
                <a:solidFill>
                  <a:srgbClr val="7030A0"/>
                </a:solidFill>
              </a:rPr>
              <a:t>_]; </a:t>
            </a:r>
            <a:r>
              <a:rPr lang="en-US" sz="1400" dirty="0"/>
              <a:t>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T&amp; at(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check(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); return (*this)[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];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void check(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if 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&gt;= size_)  throw ....; }</a:t>
            </a:r>
          </a:p>
          <a:p>
            <a:r>
              <a:rPr lang="en-US" sz="1400" dirty="0"/>
              <a:t>    void resize(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for(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00FF"/>
                </a:solidFill>
              </a:rPr>
              <a:t>k = </a:t>
            </a:r>
            <a:r>
              <a:rPr lang="en-US" sz="1400" dirty="0" err="1">
                <a:solidFill>
                  <a:srgbClr val="0000FF"/>
                </a:solidFill>
              </a:rPr>
              <a:t>hrabe</a:t>
            </a:r>
            <a:r>
              <a:rPr lang="en-US" sz="1400" dirty="0">
                <a:solidFill>
                  <a:srgbClr val="0000FF"/>
                </a:solidFill>
              </a:rPr>
              <a:t>_.size(); k &lt;= </a:t>
            </a:r>
            <a:r>
              <a:rPr lang="en-US" sz="1400" dirty="0" err="1">
                <a:solidFill>
                  <a:srgbClr val="0000FF"/>
                </a:solidFill>
              </a:rPr>
              <a:t>i</a:t>
            </a:r>
            <a:r>
              <a:rPr lang="en-US" sz="1400" dirty="0">
                <a:solidFill>
                  <a:srgbClr val="0000FF"/>
                </a:solidFill>
              </a:rPr>
              <a:t> / chunk_; </a:t>
            </a:r>
            <a:r>
              <a:rPr lang="en-US" sz="1400" dirty="0"/>
              <a:t>++k)</a:t>
            </a:r>
          </a:p>
          <a:p>
            <a:r>
              <a:rPr lang="en-US" sz="1400" dirty="0"/>
              <a:t>        </a:t>
            </a:r>
            <a:r>
              <a:rPr lang="en-US" sz="1400" dirty="0" err="1">
                <a:solidFill>
                  <a:srgbClr val="008000"/>
                </a:solidFill>
              </a:rPr>
              <a:t>hrabe</a:t>
            </a:r>
            <a:r>
              <a:rPr lang="en-US" sz="1400" dirty="0">
                <a:solidFill>
                  <a:srgbClr val="008000"/>
                </a:solidFill>
              </a:rPr>
              <a:t>_.</a:t>
            </a:r>
            <a:r>
              <a:rPr lang="en-US" sz="1400" dirty="0" err="1">
                <a:solidFill>
                  <a:srgbClr val="008000"/>
                </a:solidFill>
              </a:rPr>
              <a:t>push_back</a:t>
            </a:r>
            <a:r>
              <a:rPr lang="en-US" sz="1400" dirty="0">
                <a:solidFill>
                  <a:srgbClr val="008000"/>
                </a:solidFill>
              </a:rPr>
              <a:t>( </a:t>
            </a:r>
            <a:r>
              <a:rPr lang="en-US" sz="1400" dirty="0" err="1">
                <a:solidFill>
                  <a:srgbClr val="008000"/>
                </a:solidFill>
              </a:rPr>
              <a:t>make_unique</a:t>
            </a:r>
            <a:r>
              <a:rPr lang="en-US" sz="1400" dirty="0">
                <a:solidFill>
                  <a:srgbClr val="008000"/>
                </a:solidFill>
              </a:rPr>
              <a:t>&lt; T[]&gt;(chunk_));</a:t>
            </a:r>
            <a:r>
              <a:rPr lang="en-US" sz="1400" dirty="0"/>
              <a:t>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size_t</a:t>
            </a:r>
            <a:r>
              <a:rPr lang="en-US" sz="1400" dirty="0"/>
              <a:t> chunk_;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size_t</a:t>
            </a:r>
            <a:r>
              <a:rPr lang="en-US" sz="1400" dirty="0"/>
              <a:t> size_;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996600"/>
                </a:solidFill>
              </a:rPr>
              <a:t>vector&lt; </a:t>
            </a:r>
            <a:r>
              <a:rPr lang="en-US" sz="1400" dirty="0" err="1">
                <a:solidFill>
                  <a:srgbClr val="996600"/>
                </a:solidFill>
              </a:rPr>
              <a:t>unique_ptr</a:t>
            </a:r>
            <a:r>
              <a:rPr lang="en-US" sz="1400" dirty="0">
                <a:solidFill>
                  <a:srgbClr val="996600"/>
                </a:solidFill>
              </a:rPr>
              <a:t>&lt;T[]&gt;&gt; </a:t>
            </a:r>
            <a:r>
              <a:rPr lang="en-US" sz="1400" dirty="0" err="1"/>
              <a:t>hrabe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791200" y="3352800"/>
            <a:ext cx="1752600" cy="403746"/>
          </a:xfrm>
          <a:prstGeom prst="wedgeRoundRectCallout">
            <a:avLst>
              <a:gd name="adj1" fmla="val -87360"/>
              <a:gd name="adj2" fmla="val -12592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≈ new T[chunk_]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505200" y="4343400"/>
            <a:ext cx="3657600" cy="609600"/>
          </a:xfrm>
          <a:prstGeom prst="wedgeRoundRectCallout">
            <a:avLst>
              <a:gd name="adj1" fmla="val -44396"/>
              <a:gd name="adj2" fmla="val -24606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auto p = </a:t>
            </a:r>
            <a:r>
              <a:rPr lang="en-US" sz="1400" dirty="0" err="1">
                <a:solidFill>
                  <a:schemeClr val="tx1"/>
                </a:solidFill>
              </a:rPr>
              <a:t>make_unique</a:t>
            </a:r>
            <a:r>
              <a:rPr lang="en-US" sz="1400" dirty="0">
                <a:solidFill>
                  <a:schemeClr val="tx1"/>
                </a:solidFill>
              </a:rPr>
              <a:t>&lt; T[]&gt;(chunk_)); </a:t>
            </a:r>
          </a:p>
          <a:p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hrabe_.push_back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( move( p));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2961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897CF9-1B27-433C-BBE7-E70BC0460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Knihovna pro práci s maticemi</a:t>
            </a:r>
            <a:endParaRPr lang="cs-CZ" dirty="0"/>
          </a:p>
          <a:p>
            <a:r>
              <a:rPr lang="cs-CZ" dirty="0"/>
              <a:t>Zadání na webu </a:t>
            </a:r>
            <a:r>
              <a:rPr lang="cs-CZ" dirty="0">
                <a:hlinkClick r:id="rId2"/>
              </a:rPr>
              <a:t>http://mff.roberthusak.cz/du2.html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6FCEA2-796C-4B3E-9F63-2C77C4E18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2.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7394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Konstruktory a destruktory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1219200"/>
            <a:ext cx="32004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A { </a:t>
            </a:r>
            <a:r>
              <a:rPr lang="cs-CZ" sz="1050" dirty="0"/>
              <a:t>public: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US" sz="1400" dirty="0"/>
              <a:t>  </a:t>
            </a:r>
            <a:r>
              <a:rPr lang="cs-CZ" sz="1400" dirty="0"/>
              <a:t>A()</a:t>
            </a:r>
            <a:r>
              <a:rPr lang="en-US" sz="1400" dirty="0"/>
              <a:t>		</a:t>
            </a:r>
            <a:r>
              <a:rPr lang="cs-CZ" sz="1400" dirty="0"/>
              <a:t>{ x += 1; }</a:t>
            </a:r>
          </a:p>
          <a:p>
            <a:r>
              <a:rPr lang="en-US" sz="1400" dirty="0"/>
              <a:t>  </a:t>
            </a:r>
            <a:r>
              <a:rPr lang="cs-CZ" sz="1400" dirty="0"/>
              <a:t>  virtual ~A()</a:t>
            </a:r>
            <a:r>
              <a:rPr lang="en-US" sz="1400" dirty="0"/>
              <a:t>	</a:t>
            </a:r>
            <a:r>
              <a:rPr lang="cs-CZ" sz="1400" dirty="0"/>
              <a:t>{ x += 2; }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class B : </a:t>
            </a:r>
            <a:r>
              <a:rPr lang="cs-CZ" sz="1050" dirty="0"/>
              <a:t>public</a:t>
            </a:r>
            <a:r>
              <a:rPr lang="cs-CZ" sz="1400" dirty="0"/>
              <a:t> A { </a:t>
            </a:r>
            <a:r>
              <a:rPr lang="cs-CZ" sz="1050" dirty="0"/>
              <a:t>public:</a:t>
            </a:r>
          </a:p>
          <a:p>
            <a:r>
              <a:rPr lang="cs-CZ" sz="1400" dirty="0"/>
              <a:t>  </a:t>
            </a:r>
            <a:r>
              <a:rPr lang="en-US" sz="1400" dirty="0"/>
              <a:t>  </a:t>
            </a:r>
            <a:r>
              <a:rPr lang="cs-CZ" sz="1400" dirty="0"/>
              <a:t>B()</a:t>
            </a:r>
            <a:r>
              <a:rPr lang="en-US" sz="1400" dirty="0"/>
              <a:t>		</a:t>
            </a:r>
            <a:r>
              <a:rPr lang="cs-CZ" sz="1400" dirty="0"/>
              <a:t>{ x *= 2; }</a:t>
            </a:r>
          </a:p>
          <a:p>
            <a:r>
              <a:rPr lang="en-US" sz="1400" dirty="0"/>
              <a:t>  </a:t>
            </a:r>
            <a:r>
              <a:rPr lang="cs-CZ" sz="1400" dirty="0"/>
              <a:t>  virtual ~B()</a:t>
            </a:r>
            <a:r>
              <a:rPr lang="en-US" sz="1400" dirty="0"/>
              <a:t>	</a:t>
            </a:r>
            <a:r>
              <a:rPr lang="cs-CZ" sz="1400" dirty="0"/>
              <a:t>{ x *= 3; }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int x = 1;</a:t>
            </a:r>
          </a:p>
          <a:p>
            <a:r>
              <a:rPr lang="cs-CZ" sz="1400" dirty="0"/>
              <a:t>A *p = new B;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</a:t>
            </a:r>
            <a:r>
              <a:rPr lang="cs-CZ" sz="1400" dirty="0"/>
              <a:t> x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dirty="0"/>
              <a:t>delete p;</a:t>
            </a:r>
          </a:p>
          <a:p>
            <a:r>
              <a:rPr lang="en-US" sz="1400" dirty="0" err="1"/>
              <a:t>cout</a:t>
            </a:r>
            <a:r>
              <a:rPr lang="en-US" sz="1400" dirty="0"/>
              <a:t> &lt;&lt;</a:t>
            </a:r>
            <a:r>
              <a:rPr lang="cs-CZ" sz="1400" dirty="0"/>
              <a:t> x</a:t>
            </a:r>
            <a:r>
              <a:rPr lang="en-US" sz="1400" dirty="0"/>
              <a:t>;</a:t>
            </a:r>
            <a:endParaRPr lang="cs-CZ" sz="14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Virtu</a:t>
            </a:r>
            <a:r>
              <a:rPr lang="cs-CZ" dirty="0"/>
              <a:t>ální metody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219200"/>
            <a:ext cx="3429000" cy="421653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A { public:</a:t>
            </a:r>
          </a:p>
          <a:p>
            <a:r>
              <a:rPr lang="cs-CZ" sz="1400" dirty="0"/>
              <a:t>    virtual int f()	{ return 1; };</a:t>
            </a:r>
          </a:p>
          <a:p>
            <a:r>
              <a:rPr lang="cs-CZ" sz="1400" dirty="0"/>
              <a:t>    int g()		{ return 2; };</a:t>
            </a:r>
          </a:p>
          <a:p>
            <a:r>
              <a:rPr lang="cs-CZ" sz="1400" dirty="0"/>
              <a:t>    int h()		{ return f(); };</a:t>
            </a:r>
          </a:p>
          <a:p>
            <a:r>
              <a:rPr lang="cs-CZ" sz="1400" dirty="0"/>
              <a:t>    virtual int j()	{ return g(); };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class B : public A { public:</a:t>
            </a:r>
          </a:p>
          <a:p>
            <a:r>
              <a:rPr lang="cs-CZ" sz="1400" dirty="0"/>
              <a:t>    virtual int f()	{ return 3; };</a:t>
            </a:r>
          </a:p>
          <a:p>
            <a:r>
              <a:rPr lang="cs-CZ" sz="1400" dirty="0"/>
              <a:t>    int g()		{ return 4; };</a:t>
            </a:r>
          </a:p>
          <a:p>
            <a:r>
              <a:rPr lang="cs-CZ" sz="1400" dirty="0"/>
              <a:t>    int h()		{ return g(); };</a:t>
            </a:r>
          </a:p>
          <a:p>
            <a:r>
              <a:rPr lang="cs-CZ" sz="1400" dirty="0"/>
              <a:t>    virtual int j()	{ return f(); };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A x; B y;</a:t>
            </a:r>
          </a:p>
          <a:p>
            <a:r>
              <a:rPr lang="cs-CZ" sz="1400" dirty="0"/>
              <a:t>A * p = &amp;x; </a:t>
            </a:r>
          </a:p>
          <a:p>
            <a:r>
              <a:rPr lang="cs-CZ" sz="1400" dirty="0"/>
              <a:t>A * q = &amp;y; </a:t>
            </a:r>
          </a:p>
          <a:p>
            <a:r>
              <a:rPr lang="cs-CZ" sz="1400" dirty="0"/>
              <a:t>B * r = &amp;y;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xy.fghj();</a:t>
            </a:r>
          </a:p>
          <a:p>
            <a:r>
              <a:rPr lang="cs-CZ" sz="1400" dirty="0"/>
              <a:t>pqr -&gt; fghj();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FB93D9-8592-400E-8097-A9FDE948B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vector</a:t>
            </a:r>
            <a:r>
              <a:rPr lang="cs-CZ" sz="2400" dirty="0"/>
              <a:t>&lt;</a:t>
            </a:r>
            <a:r>
              <a:rPr lang="cs-CZ" sz="2400" dirty="0" err="1"/>
              <a:t>vector</a:t>
            </a:r>
            <a:r>
              <a:rPr lang="cs-CZ" sz="2400" dirty="0"/>
              <a:t>&lt;</a:t>
            </a:r>
            <a:r>
              <a:rPr lang="cs-CZ" sz="2400" dirty="0" err="1"/>
              <a:t>int</a:t>
            </a:r>
            <a:r>
              <a:rPr lang="cs-CZ" sz="2400" dirty="0"/>
              <a:t>&gt;&gt; namísto </a:t>
            </a:r>
            <a:r>
              <a:rPr lang="cs-CZ" sz="2400" dirty="0" err="1"/>
              <a:t>unique_ptr</a:t>
            </a:r>
            <a:r>
              <a:rPr lang="cs-CZ" sz="2400" dirty="0"/>
              <a:t>&lt;</a:t>
            </a:r>
            <a:r>
              <a:rPr lang="cs-CZ" sz="2400" dirty="0" err="1"/>
              <a:t>int</a:t>
            </a:r>
            <a:r>
              <a:rPr lang="cs-CZ" sz="2400" dirty="0"/>
              <a:t>[]&gt;</a:t>
            </a:r>
          </a:p>
          <a:p>
            <a:endParaRPr lang="cs-CZ" sz="2400" dirty="0"/>
          </a:p>
          <a:p>
            <a:r>
              <a:rPr lang="cs-CZ" sz="2400" dirty="0"/>
              <a:t>Hromada </a:t>
            </a:r>
            <a:r>
              <a:rPr lang="cs-CZ" sz="2400" dirty="0" err="1"/>
              <a:t>ifů</a:t>
            </a:r>
            <a:r>
              <a:rPr lang="cs-CZ" sz="2400" dirty="0"/>
              <a:t> s </a:t>
            </a:r>
            <a:r>
              <a:rPr lang="cs-CZ" sz="2400" dirty="0" err="1"/>
              <a:t>dynamic_cast</a:t>
            </a:r>
            <a:r>
              <a:rPr lang="cs-CZ" sz="2400" dirty="0"/>
              <a:t> nebo </a:t>
            </a:r>
            <a:r>
              <a:rPr lang="cs-CZ" sz="2400" dirty="0" err="1"/>
              <a:t>enumem</a:t>
            </a:r>
            <a:r>
              <a:rPr lang="cs-CZ" sz="2400" dirty="0"/>
              <a:t> namísto běhového polymorfismu</a:t>
            </a:r>
          </a:p>
          <a:p>
            <a:endParaRPr lang="cs-CZ" sz="2400" dirty="0"/>
          </a:p>
          <a:p>
            <a:r>
              <a:rPr lang="cs-CZ" sz="2400" dirty="0"/>
              <a:t>Nelogická typová hierarchie</a:t>
            </a:r>
          </a:p>
          <a:p>
            <a:pPr lvl="1"/>
            <a:r>
              <a:rPr lang="cs-CZ" sz="2000" dirty="0"/>
              <a:t>Například dědění na základě sdílených </a:t>
            </a:r>
            <a:r>
              <a:rPr lang="cs-CZ" sz="2000" dirty="0" err="1"/>
              <a:t>fieldů</a:t>
            </a:r>
            <a:r>
              <a:rPr lang="cs-CZ" sz="2000" dirty="0"/>
              <a:t> (třeba </a:t>
            </a:r>
            <a:r>
              <a:rPr lang="cs-CZ" sz="2000" dirty="0" err="1"/>
              <a:t>filled</a:t>
            </a:r>
            <a:r>
              <a:rPr lang="cs-CZ" sz="2000" dirty="0"/>
              <a:t> od </a:t>
            </a:r>
            <a:r>
              <a:rPr lang="cs-CZ" sz="2000" dirty="0" err="1"/>
              <a:t>diagonal</a:t>
            </a:r>
            <a:r>
              <a:rPr lang="cs-CZ" sz="2000" dirty="0"/>
              <a:t>), nikoliv logiky</a:t>
            </a:r>
          </a:p>
          <a:p>
            <a:pPr lvl="1"/>
            <a:endParaRPr lang="cs-CZ" sz="2000" dirty="0"/>
          </a:p>
          <a:p>
            <a:r>
              <a:rPr lang="cs-CZ" sz="2400" dirty="0"/>
              <a:t>Řešení transpozice pomocí </a:t>
            </a:r>
            <a:r>
              <a:rPr lang="cs-CZ" sz="2400" dirty="0" err="1"/>
              <a:t>boolean</a:t>
            </a:r>
            <a:r>
              <a:rPr lang="cs-CZ" sz="2400" dirty="0"/>
              <a:t> </a:t>
            </a:r>
            <a:r>
              <a:rPr lang="cs-CZ" sz="2400" dirty="0" err="1"/>
              <a:t>fieldu</a:t>
            </a:r>
            <a:r>
              <a:rPr lang="cs-CZ" sz="2400" dirty="0"/>
              <a:t> a </a:t>
            </a:r>
            <a:r>
              <a:rPr lang="cs-CZ" sz="2400" dirty="0" err="1"/>
              <a:t>ifu</a:t>
            </a:r>
            <a:r>
              <a:rPr lang="cs-CZ" sz="2400" dirty="0"/>
              <a:t> </a:t>
            </a:r>
            <a:r>
              <a:rPr lang="cs-CZ" sz="2400"/>
              <a:t>v implementaci </a:t>
            </a:r>
            <a:r>
              <a:rPr lang="cs-CZ" sz="2400" dirty="0" err="1"/>
              <a:t>get</a:t>
            </a:r>
            <a:r>
              <a:rPr lang="cs-CZ" sz="2400" dirty="0"/>
              <a:t>()</a:t>
            </a:r>
          </a:p>
          <a:p>
            <a:endParaRPr lang="cs-CZ" sz="2400" dirty="0"/>
          </a:p>
          <a:p>
            <a:endParaRPr lang="en-GB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04DB29-F7DD-49FB-BC02-36D81EF97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Časté chyby ve 2.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72663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cs-CZ" dirty="0"/>
              <a:t>vyvolání výjimky</a:t>
            </a:r>
          </a:p>
          <a:p>
            <a:pPr lvl="1"/>
            <a:r>
              <a:rPr lang="cs-CZ" dirty="0"/>
              <a:t>try blok</a:t>
            </a:r>
            <a:endParaRPr lang="en-US" dirty="0"/>
          </a:p>
          <a:p>
            <a:pPr lvl="1"/>
            <a:r>
              <a:rPr lang="cs-CZ" dirty="0"/>
              <a:t>nejbližší </a:t>
            </a:r>
            <a:r>
              <a:rPr lang="en-US" b="1" dirty="0" err="1"/>
              <a:t>vyhovuj</a:t>
            </a:r>
            <a:r>
              <a:rPr lang="cs-CZ" b="1" dirty="0"/>
              <a:t>ící </a:t>
            </a:r>
            <a:r>
              <a:rPr lang="cs-CZ" dirty="0"/>
              <a:t>catch</a:t>
            </a:r>
            <a:r>
              <a:rPr lang="en-US" dirty="0"/>
              <a:t> </a:t>
            </a:r>
            <a:r>
              <a:rPr lang="en-US" dirty="0" err="1"/>
              <a:t>blok</a:t>
            </a:r>
            <a:endParaRPr lang="cs-CZ" dirty="0"/>
          </a:p>
          <a:p>
            <a:pPr lvl="2"/>
            <a:r>
              <a:rPr lang="cs-CZ" dirty="0"/>
              <a:t>dědičnost</a:t>
            </a:r>
          </a:p>
          <a:p>
            <a:pPr lvl="1"/>
            <a:r>
              <a:rPr lang="cs-CZ" dirty="0"/>
              <a:t>stack unwinding</a:t>
            </a:r>
            <a:endParaRPr lang="en-US" dirty="0"/>
          </a:p>
          <a:p>
            <a:pPr lvl="2"/>
            <a:r>
              <a:rPr lang="en-US" dirty="0" err="1"/>
              <a:t>destrukce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cs-CZ" i="1" dirty="0"/>
              <a:t>šech</a:t>
            </a:r>
            <a:r>
              <a:rPr lang="cs-CZ" dirty="0"/>
              <a:t> objektů</a:t>
            </a:r>
          </a:p>
          <a:p>
            <a:endParaRPr lang="cs-CZ" dirty="0"/>
          </a:p>
          <a:p>
            <a:r>
              <a:rPr lang="cs-CZ" dirty="0"/>
              <a:t>dvojitá výjimka</a:t>
            </a:r>
            <a:endParaRPr lang="en-US" dirty="0"/>
          </a:p>
          <a:p>
            <a:pPr lvl="1"/>
            <a:r>
              <a:rPr lang="en-US" dirty="0"/>
              <a:t>v</a:t>
            </a:r>
            <a:r>
              <a:rPr lang="cs-CZ" dirty="0"/>
              <a:t>ýjimka při zpracování </a:t>
            </a:r>
            <a:br>
              <a:rPr lang="cs-CZ" dirty="0"/>
            </a:br>
            <a:r>
              <a:rPr lang="cs-CZ" dirty="0"/>
              <a:t>výjimky</a:t>
            </a:r>
          </a:p>
          <a:p>
            <a:pPr lvl="1"/>
            <a:r>
              <a:rPr lang="cs-CZ" dirty="0"/>
              <a:t>terminate </a:t>
            </a:r>
            <a:r>
              <a:rPr lang="cs-CZ" dirty="0">
                <a:sym typeface="Wingdings" panose="05000000000000000000" pitchFamily="2" charset="2"/>
              </a:rPr>
              <a:t>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/ exceptions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1143000"/>
            <a:ext cx="2743200" cy="163121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try</a:t>
            </a:r>
            <a:r>
              <a:rPr lang="cs-CZ" sz="1400" dirty="0"/>
              <a:t> {</a:t>
            </a:r>
          </a:p>
          <a:p>
            <a:r>
              <a:rPr lang="cs-CZ" sz="1400" dirty="0"/>
              <a:t>  if( error) </a:t>
            </a:r>
            <a:r>
              <a:rPr lang="cs-CZ" sz="1400" b="1" dirty="0"/>
              <a:t>throw</a:t>
            </a:r>
            <a:r>
              <a:rPr lang="cs-CZ" sz="1400" dirty="0"/>
              <a:t> exctype;</a:t>
            </a:r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exctype&amp; e) {</a:t>
            </a:r>
          </a:p>
          <a:p>
            <a:r>
              <a:rPr lang="en-US" sz="1400" dirty="0"/>
              <a:t>  </a:t>
            </a:r>
            <a:r>
              <a:rPr lang="cs-CZ" sz="1400" dirty="0"/>
              <a:t>e.</a:t>
            </a:r>
            <a:r>
              <a:rPr lang="en-US" sz="1400" dirty="0"/>
              <a:t>xxx();</a:t>
            </a:r>
            <a:endParaRPr lang="cs-CZ" sz="1400" dirty="0"/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...) 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yyy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3200400"/>
            <a:ext cx="4267200" cy="332398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&lt;stdexcept&gt;</a:t>
            </a:r>
          </a:p>
          <a:p>
            <a:endParaRPr lang="cs-CZ" sz="1400" dirty="0"/>
          </a:p>
          <a:p>
            <a:r>
              <a:rPr lang="cs-CZ" sz="1400" dirty="0"/>
              <a:t>class </a:t>
            </a:r>
            <a:r>
              <a:rPr lang="cs-CZ" sz="1400" b="1" dirty="0"/>
              <a:t>exception</a:t>
            </a:r>
            <a:r>
              <a:rPr lang="cs-CZ" sz="1400" dirty="0"/>
              <a:t>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exception( );</a:t>
            </a:r>
          </a:p>
          <a:p>
            <a:r>
              <a:rPr lang="en-US" sz="1400" dirty="0"/>
              <a:t>  </a:t>
            </a:r>
            <a:r>
              <a:rPr lang="cs-CZ" sz="1400" dirty="0"/>
              <a:t>virtual const char *</a:t>
            </a:r>
            <a:r>
              <a:rPr lang="cs-CZ" sz="1400" b="1" dirty="0"/>
              <a:t>what</a:t>
            </a:r>
            <a:r>
              <a:rPr lang="cs-CZ" sz="1400" dirty="0"/>
              <a:t>( ) const;</a:t>
            </a:r>
          </a:p>
          <a:p>
            <a:r>
              <a:rPr lang="cs-CZ" sz="1400" dirty="0"/>
              <a:t>};</a:t>
            </a:r>
          </a:p>
          <a:p>
            <a:endParaRPr lang="cs-CZ" sz="1400" dirty="0"/>
          </a:p>
          <a:p>
            <a:r>
              <a:rPr lang="cs-CZ" sz="1400" i="1" dirty="0"/>
              <a:t>bad_alloc, bad_cast, domain_error, invalid_argument, length_error, out_of_range, overflow_error, range_error, underflow_error</a:t>
            </a:r>
          </a:p>
          <a:p>
            <a:endParaRPr lang="cs-CZ" sz="1400" dirty="0"/>
          </a:p>
          <a:p>
            <a:r>
              <a:rPr lang="cs-CZ" sz="1400" dirty="0"/>
              <a:t>} catch( exception&amp; e) {</a:t>
            </a:r>
          </a:p>
          <a:p>
            <a:r>
              <a:rPr lang="cs-CZ" sz="1400" dirty="0"/>
              <a:t>  cout &lt;&lt; e.</a:t>
            </a:r>
            <a:r>
              <a:rPr lang="cs-CZ" sz="1400" b="1" dirty="0"/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7239000" y="3581400"/>
            <a:ext cx="1524000" cy="533400"/>
          </a:xfrm>
          <a:prstGeom prst="wedgeRoundRectCallout">
            <a:avLst>
              <a:gd name="adj1" fmla="val 208"/>
              <a:gd name="adj2" fmla="val 23111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potomci std::exception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7549055" y="2362200"/>
            <a:ext cx="1213945" cy="359979"/>
          </a:xfrm>
          <a:prstGeom prst="wedgeRoundRectCallout">
            <a:avLst>
              <a:gd name="adj1" fmla="val -93520"/>
              <a:gd name="adj2" fmla="val -8144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zachyt</a:t>
            </a:r>
            <a:r>
              <a:rPr lang="cs-CZ" sz="1400" dirty="0">
                <a:solidFill>
                  <a:schemeClr val="tx1"/>
                </a:solidFill>
              </a:rPr>
              <a:t>í vše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Řetězce a stringy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2438400" cy="230832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char a[] = "a</a:t>
            </a:r>
            <a:r>
              <a:rPr lang="cs-CZ" sz="1600" dirty="0"/>
              <a:t>hoj</a:t>
            </a:r>
            <a:r>
              <a:rPr lang="en-US" sz="1600" dirty="0"/>
              <a:t>";</a:t>
            </a:r>
          </a:p>
          <a:p>
            <a:endParaRPr lang="cs-CZ" sz="1600" dirty="0"/>
          </a:p>
          <a:p>
            <a:r>
              <a:rPr lang="en-US" sz="1600" dirty="0"/>
              <a:t>char* b = a;</a:t>
            </a:r>
          </a:p>
          <a:p>
            <a:r>
              <a:rPr lang="en-US" sz="1600" dirty="0"/>
              <a:t>char* b = "</a:t>
            </a:r>
            <a:r>
              <a:rPr lang="cs-CZ" sz="1600" dirty="0"/>
              <a:t>ahoj</a:t>
            </a:r>
            <a:r>
              <a:rPr lang="en-US" sz="1600" dirty="0"/>
              <a:t>";</a:t>
            </a:r>
          </a:p>
          <a:p>
            <a:endParaRPr lang="en-US" sz="1600" dirty="0"/>
          </a:p>
          <a:p>
            <a:r>
              <a:rPr lang="en-US" sz="1600" dirty="0"/>
              <a:t>string c = a</a:t>
            </a:r>
            <a:endParaRPr lang="cs-CZ" sz="1600" dirty="0"/>
          </a:p>
          <a:p>
            <a:r>
              <a:rPr lang="en-US" sz="1600" dirty="0"/>
              <a:t>string </a:t>
            </a:r>
            <a:r>
              <a:rPr lang="cs-CZ" sz="1600" dirty="0"/>
              <a:t>c</a:t>
            </a:r>
            <a:r>
              <a:rPr lang="en-US" sz="1600" dirty="0"/>
              <a:t> = "</a:t>
            </a:r>
            <a:r>
              <a:rPr lang="en-US" sz="1600" dirty="0" err="1"/>
              <a:t>ahoj</a:t>
            </a:r>
            <a:r>
              <a:rPr lang="en-US" sz="1600" dirty="0"/>
              <a:t>";</a:t>
            </a:r>
            <a:endParaRPr lang="cs-CZ" sz="1600" dirty="0"/>
          </a:p>
          <a:p>
            <a:endParaRPr lang="en-US" sz="1600" dirty="0"/>
          </a:p>
          <a:p>
            <a:r>
              <a:rPr lang="en-US" sz="1600" dirty="0"/>
              <a:t>string d = c + </a:t>
            </a:r>
            <a:r>
              <a:rPr lang="cs-CZ" sz="1600" dirty="0"/>
              <a:t>b </a:t>
            </a:r>
            <a:r>
              <a:rPr lang="en-US" sz="1600" dirty="0"/>
              <a:t>+ </a:t>
            </a:r>
            <a:r>
              <a:rPr lang="cs-CZ" sz="1600" dirty="0"/>
              <a:t>a</a:t>
            </a:r>
            <a:r>
              <a:rPr lang="en-US" sz="1600" dirty="0"/>
              <a:t>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3581400" y="26670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inicializovaná instance třídy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81399" y="19812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ukazatel na C-string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581398" y="13716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pole znaků ≈ C-string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581399" y="32766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přetížené operátory</a:t>
            </a:r>
          </a:p>
        </p:txBody>
      </p:sp>
      <p:graphicFrame>
        <p:nvGraphicFramePr>
          <p:cNvPr id="11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759836"/>
              </p:ext>
            </p:extLst>
          </p:nvPr>
        </p:nvGraphicFramePr>
        <p:xfrm>
          <a:off x="1981200" y="4756402"/>
          <a:ext cx="2455070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'A'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'h'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'o'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'j'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'\0'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233923"/>
              </p:ext>
            </p:extLst>
          </p:nvPr>
        </p:nvGraphicFramePr>
        <p:xfrm>
          <a:off x="914400" y="4288883"/>
          <a:ext cx="431800" cy="43338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Line 69"/>
          <p:cNvSpPr>
            <a:spLocks noChangeShapeType="1"/>
          </p:cNvSpPr>
          <p:nvPr/>
        </p:nvSpPr>
        <p:spPr bwMode="auto">
          <a:xfrm>
            <a:off x="1131888" y="4504783"/>
            <a:ext cx="849312" cy="2143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4" name="Line 69"/>
          <p:cNvSpPr>
            <a:spLocks noChangeShapeType="1"/>
          </p:cNvSpPr>
          <p:nvPr/>
        </p:nvSpPr>
        <p:spPr bwMode="auto">
          <a:xfrm flipV="1">
            <a:off x="1131886" y="5137402"/>
            <a:ext cx="849313" cy="2738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531018" y="4350894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018" y="5281965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a</a:t>
            </a:r>
          </a:p>
        </p:txBody>
      </p:sp>
      <p:graphicFrame>
        <p:nvGraphicFramePr>
          <p:cNvPr id="17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828979"/>
              </p:ext>
            </p:extLst>
          </p:nvPr>
        </p:nvGraphicFramePr>
        <p:xfrm>
          <a:off x="6400800" y="4756402"/>
          <a:ext cx="1964056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'A'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'h'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'o'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'j'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31201"/>
              </p:ext>
            </p:extLst>
          </p:nvPr>
        </p:nvGraphicFramePr>
        <p:xfrm>
          <a:off x="5334000" y="4288883"/>
          <a:ext cx="431800" cy="92265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851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....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Line 69"/>
          <p:cNvSpPr>
            <a:spLocks noChangeShapeType="1"/>
          </p:cNvSpPr>
          <p:nvPr/>
        </p:nvSpPr>
        <p:spPr bwMode="auto">
          <a:xfrm>
            <a:off x="5551488" y="4504783"/>
            <a:ext cx="849312" cy="214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1" name="TextBox 20"/>
          <p:cNvSpPr txBox="1"/>
          <p:nvPr/>
        </p:nvSpPr>
        <p:spPr>
          <a:xfrm>
            <a:off x="4833196" y="4191000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c</a:t>
            </a:r>
            <a:endParaRPr lang="cs-CZ" sz="1400" dirty="0"/>
          </a:p>
        </p:txBody>
      </p:sp>
      <p:sp>
        <p:nvSpPr>
          <p:cNvPr id="2" name="Rectangle 1"/>
          <p:cNvSpPr/>
          <p:nvPr/>
        </p:nvSpPr>
        <p:spPr>
          <a:xfrm>
            <a:off x="5218906" y="4191000"/>
            <a:ext cx="3239294" cy="1143000"/>
          </a:xfrm>
          <a:prstGeom prst="rect">
            <a:avLst/>
          </a:prstGeom>
          <a:noFill/>
          <a:ln w="28575" cmpd="dbl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8931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</a:t>
            </a:r>
            <a:r>
              <a:rPr lang="en-US" dirty="0"/>
              <a:t>v</a:t>
            </a:r>
            <a:r>
              <a:rPr lang="cs-CZ" dirty="0"/>
              <a:t> destruktor</a:t>
            </a:r>
            <a:r>
              <a:rPr lang="en-US" dirty="0"/>
              <a:t>u</a:t>
            </a:r>
            <a:endParaRPr lang="cs-CZ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nikdy!</a:t>
            </a:r>
          </a:p>
          <a:p>
            <a:pPr lvl="1"/>
            <a:r>
              <a:rPr lang="en-US" dirty="0" err="1"/>
              <a:t>destruktory</a:t>
            </a:r>
            <a:r>
              <a:rPr lang="en-US" dirty="0"/>
              <a:t> se </a:t>
            </a:r>
            <a:r>
              <a:rPr lang="en-US" dirty="0" err="1"/>
              <a:t>volaj</a:t>
            </a:r>
            <a:r>
              <a:rPr lang="cs-CZ" dirty="0"/>
              <a:t>í při obsluze výjimek</a:t>
            </a:r>
            <a:endParaRPr lang="en-US" dirty="0"/>
          </a:p>
          <a:p>
            <a:r>
              <a:rPr lang="en-US" dirty="0"/>
              <a:t>V</a:t>
            </a:r>
            <a:r>
              <a:rPr lang="cs-CZ" dirty="0"/>
              <a:t>ýjimky </a:t>
            </a:r>
            <a:r>
              <a:rPr lang="en-US" dirty="0"/>
              <a:t>v</a:t>
            </a:r>
            <a:r>
              <a:rPr lang="cs-CZ" dirty="0"/>
              <a:t> konstruktor</a:t>
            </a:r>
            <a:r>
              <a:rPr lang="en-US" dirty="0"/>
              <a:t>u</a:t>
            </a:r>
            <a:endParaRPr lang="cs-CZ" dirty="0"/>
          </a:p>
          <a:p>
            <a:pPr lvl="1"/>
            <a:r>
              <a:rPr lang="cs-CZ" b="1" dirty="0"/>
              <a:t>ne globální</a:t>
            </a:r>
            <a:r>
              <a:rPr lang="en-US" b="1" dirty="0"/>
              <a:t>!</a:t>
            </a:r>
          </a:p>
          <a:p>
            <a:pPr lvl="2"/>
            <a:r>
              <a:rPr lang="cs-CZ" dirty="0"/>
              <a:t>není kde chytit</a:t>
            </a:r>
          </a:p>
          <a:p>
            <a:pPr lvl="1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Základní</a:t>
            </a:r>
            <a:r>
              <a:rPr lang="cs-CZ" dirty="0"/>
              <a:t> třída</a:t>
            </a:r>
          </a:p>
          <a:p>
            <a:pPr lvl="2"/>
            <a:r>
              <a:rPr lang="cs-CZ" dirty="0"/>
              <a:t>konstruktor může vyvolat výjimku</a:t>
            </a:r>
          </a:p>
          <a:p>
            <a:pPr lvl="1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Odvozená</a:t>
            </a:r>
            <a:r>
              <a:rPr lang="cs-CZ" dirty="0"/>
              <a:t> třída</a:t>
            </a:r>
          </a:p>
          <a:p>
            <a:pPr lvl="2"/>
            <a:r>
              <a:rPr lang="cs-CZ" dirty="0"/>
              <a:t>výjimku inicializace je vhodné zachytit</a:t>
            </a:r>
          </a:p>
          <a:p>
            <a:pPr lvl="2"/>
            <a:r>
              <a:rPr lang="cs-CZ" dirty="0"/>
              <a:t>objekt není vytvořen</a:t>
            </a:r>
          </a:p>
          <a:p>
            <a:pPr lvl="2"/>
            <a:r>
              <a:rPr lang="cs-CZ" dirty="0"/>
              <a:t>tělo konstruktoru odvozené třídy</a:t>
            </a:r>
            <a:br>
              <a:rPr lang="en-US" dirty="0"/>
            </a:br>
            <a:r>
              <a:rPr lang="cs-CZ" dirty="0"/>
              <a:t>se neprovede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při inicializaci</a:t>
            </a:r>
            <a:r>
              <a:rPr lang="en-US" dirty="0"/>
              <a:t> a </a:t>
            </a:r>
            <a:r>
              <a:rPr lang="en-US" dirty="0" err="1"/>
              <a:t>destrukci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3962400"/>
            <a:ext cx="2286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A</a:t>
            </a:r>
            <a:r>
              <a:rPr lang="en-US" sz="1400" dirty="0"/>
              <a:t> </a:t>
            </a:r>
            <a:r>
              <a:rPr lang="cs-CZ" sz="1400" dirty="0"/>
              <a:t>{</a:t>
            </a:r>
          </a:p>
          <a:p>
            <a:r>
              <a:rPr lang="cs-CZ" sz="1400" dirty="0"/>
              <a:t>public</a:t>
            </a:r>
            <a:r>
              <a:rPr lang="en-US" sz="1400" dirty="0"/>
              <a:t>:</a:t>
            </a:r>
            <a:endParaRPr lang="cs-CZ" sz="1400" dirty="0"/>
          </a:p>
          <a:p>
            <a:r>
              <a:rPr lang="en-US" sz="1400" dirty="0"/>
              <a:t>  A( X&amp; x) { ... throw ... }</a:t>
            </a:r>
            <a:endParaRPr lang="cs-CZ" sz="1400" dirty="0"/>
          </a:p>
          <a:p>
            <a:r>
              <a:rPr lang="cs-CZ" sz="1400" dirty="0"/>
              <a:t>}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class B : public A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B( X&amp; x) </a:t>
            </a:r>
            <a:r>
              <a:rPr lang="en-US" sz="1400" b="1" dirty="0"/>
              <a:t>try</a:t>
            </a:r>
            <a:r>
              <a:rPr lang="en-US" sz="1400" dirty="0"/>
              <a:t> : A(x) {</a:t>
            </a:r>
          </a:p>
          <a:p>
            <a:r>
              <a:rPr lang="en-US" sz="1400" dirty="0"/>
              <a:t>  ...</a:t>
            </a:r>
          </a:p>
          <a:p>
            <a:r>
              <a:rPr lang="en-US" sz="1400" dirty="0"/>
              <a:t>  } </a:t>
            </a:r>
            <a:r>
              <a:rPr lang="en-US" sz="1400" b="1" dirty="0"/>
              <a:t>catch</a:t>
            </a:r>
            <a:r>
              <a:rPr lang="en-US" sz="1400" dirty="0"/>
              <a:t>( ...) {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114800" y="6106656"/>
            <a:ext cx="1905000" cy="533400"/>
          </a:xfrm>
          <a:prstGeom prst="wedgeRoundRectCallout">
            <a:avLst>
              <a:gd name="adj1" fmla="val 91098"/>
              <a:gd name="adj2" fmla="val -8548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</a:t>
            </a:r>
            <a:r>
              <a:rPr lang="cs-CZ" sz="1400" dirty="0">
                <a:solidFill>
                  <a:schemeClr val="tx1"/>
                </a:solidFill>
              </a:rPr>
              <a:t>ělo try bloku je tělem konstruktoru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648200" y="2971800"/>
            <a:ext cx="1905000" cy="533400"/>
          </a:xfrm>
          <a:prstGeom prst="wedgeRoundRectCallout">
            <a:avLst>
              <a:gd name="adj1" fmla="val 49552"/>
              <a:gd name="adj2" fmla="val -625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exception-safe programming: LS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850" y="1066800"/>
            <a:ext cx="615315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&lt;stdexcept&gt;</a:t>
            </a:r>
            <a:r>
              <a:rPr lang="en-US" sz="1400" dirty="0"/>
              <a:t>, &lt;</a:t>
            </a:r>
            <a:r>
              <a:rPr lang="en-US" sz="1400" dirty="0" err="1"/>
              <a:t>cstdio</a:t>
            </a:r>
            <a:r>
              <a:rPr lang="en-US" sz="1400" dirty="0"/>
              <a:t>&gt;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class </a:t>
            </a:r>
            <a:r>
              <a:rPr lang="cs-CZ" sz="1400" b="1" dirty="0">
                <a:solidFill>
                  <a:srgbClr val="00B050"/>
                </a:solidFill>
              </a:rPr>
              <a:t>myexc</a:t>
            </a:r>
            <a:r>
              <a:rPr lang="cs-CZ" sz="1400" dirty="0"/>
              <a:t> </a:t>
            </a:r>
            <a:r>
              <a:rPr lang="en-US" sz="1400" dirty="0"/>
              <a:t> : public </a:t>
            </a:r>
            <a:r>
              <a:rPr lang="en-US" sz="1400" dirty="0" err="1"/>
              <a:t>std</a:t>
            </a:r>
            <a:r>
              <a:rPr lang="en-US" sz="1400" dirty="0"/>
              <a:t>::</a:t>
            </a:r>
            <a:r>
              <a:rPr lang="en-US" sz="1400" dirty="0">
                <a:solidFill>
                  <a:srgbClr val="0070C0"/>
                </a:solidFill>
              </a:rPr>
              <a:t>exception</a:t>
            </a:r>
            <a:r>
              <a:rPr lang="en-US" sz="1400" dirty="0"/>
              <a:t> </a:t>
            </a:r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</a:t>
            </a:r>
            <a:r>
              <a:rPr lang="cs-CZ" sz="1400" b="1" dirty="0"/>
              <a:t>myexc</a:t>
            </a:r>
            <a:r>
              <a:rPr lang="cs-CZ" sz="1400" dirty="0"/>
              <a:t>(  int ix)</a:t>
            </a:r>
            <a:r>
              <a:rPr lang="en-US" sz="1400" dirty="0"/>
              <a:t> : ix_(ix) { </a:t>
            </a:r>
            <a:r>
              <a:rPr lang="en-US" sz="1400" dirty="0" err="1"/>
              <a:t>snprintf</a:t>
            </a:r>
            <a:r>
              <a:rPr lang="en-US" sz="1400" dirty="0"/>
              <a:t>( </a:t>
            </a:r>
            <a:r>
              <a:rPr lang="en-US" sz="1400" dirty="0" err="1"/>
              <a:t>buf</a:t>
            </a:r>
            <a:r>
              <a:rPr lang="en-US" sz="1400" dirty="0"/>
              <a:t>_, 100, "</a:t>
            </a:r>
            <a:r>
              <a:rPr lang="en-US" sz="1400" dirty="0" err="1"/>
              <a:t>Chyba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indexu</a:t>
            </a:r>
            <a:r>
              <a:rPr lang="en-US" sz="1400" dirty="0"/>
              <a:t>: %d");</a:t>
            </a:r>
          </a:p>
          <a:p>
            <a:r>
              <a:rPr lang="en-US" sz="1400" dirty="0"/>
              <a:t>  </a:t>
            </a:r>
            <a:r>
              <a:rPr lang="cs-CZ" sz="1400" dirty="0"/>
              <a:t>virtual const char *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 ) const</a:t>
            </a:r>
            <a:r>
              <a:rPr lang="en-US" sz="1400" dirty="0"/>
              <a:t> { return </a:t>
            </a:r>
            <a:r>
              <a:rPr lang="en-US" sz="1400" dirty="0" err="1"/>
              <a:t>buf</a:t>
            </a:r>
            <a:r>
              <a:rPr lang="en-US" sz="1400" dirty="0"/>
              <a:t>_;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b="1" dirty="0" err="1"/>
              <a:t>getIndex</a:t>
            </a:r>
            <a:r>
              <a:rPr lang="en-US" sz="1400" dirty="0"/>
              <a:t>() </a:t>
            </a:r>
            <a:r>
              <a:rPr lang="en-US" sz="1400" dirty="0" err="1"/>
              <a:t>const</a:t>
            </a:r>
            <a:r>
              <a:rPr lang="en-US" sz="1400" dirty="0"/>
              <a:t> { return ix_; }</a:t>
            </a:r>
            <a:endParaRPr lang="cs-CZ" sz="1400" dirty="0"/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ix</a:t>
            </a:r>
            <a:r>
              <a:rPr lang="en-US" sz="1400" dirty="0"/>
              <a:t>_;</a:t>
            </a:r>
          </a:p>
          <a:p>
            <a:r>
              <a:rPr lang="en-US" sz="1400" dirty="0"/>
              <a:t>  char </a:t>
            </a:r>
            <a:r>
              <a:rPr lang="en-US" sz="1400" dirty="0" err="1"/>
              <a:t>buf</a:t>
            </a:r>
            <a:r>
              <a:rPr lang="en-US" sz="1400" dirty="0"/>
              <a:t>_[100];</a:t>
            </a:r>
            <a:endParaRPr lang="cs-CZ" sz="1400" dirty="0"/>
          </a:p>
          <a:p>
            <a:r>
              <a:rPr lang="cs-CZ" sz="1400" dirty="0"/>
              <a:t>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Vlastn</a:t>
            </a:r>
            <a:r>
              <a:rPr lang="cs-CZ" dirty="0"/>
              <a:t>í typ</a:t>
            </a:r>
            <a:r>
              <a:rPr lang="en-US" dirty="0"/>
              <a:t> </a:t>
            </a:r>
            <a:r>
              <a:rPr lang="cs-CZ" dirty="0"/>
              <a:t>výjimky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7010400" y="1203434"/>
            <a:ext cx="1714500" cy="533400"/>
          </a:xfrm>
          <a:prstGeom prst="wedgeRoundRectCallout">
            <a:avLst>
              <a:gd name="adj1" fmla="val -99181"/>
              <a:gd name="adj2" fmla="val 8593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vše zpracovat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v konstruktoru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4523416"/>
            <a:ext cx="49530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try {</a:t>
            </a:r>
          </a:p>
          <a:p>
            <a:r>
              <a:rPr lang="en-US" sz="1400" i="1" dirty="0"/>
              <a:t>  </a:t>
            </a:r>
            <a:r>
              <a:rPr lang="en-US" sz="1400" i="1" dirty="0" err="1"/>
              <a:t>nejakymujkod</a:t>
            </a:r>
            <a:endParaRPr lang="en-US" sz="1400" i="1" dirty="0"/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</a:t>
            </a:r>
            <a:r>
              <a:rPr lang="en-US" sz="1400" b="1" dirty="0" err="1">
                <a:solidFill>
                  <a:srgbClr val="00B050"/>
                </a:solidFill>
              </a:rPr>
              <a:t>myexc</a:t>
            </a:r>
            <a:r>
              <a:rPr lang="cs-CZ" sz="1400" dirty="0"/>
              <a:t>&amp; </a:t>
            </a:r>
            <a:r>
              <a:rPr lang="en-US" sz="1400" dirty="0"/>
              <a:t>m</a:t>
            </a:r>
            <a:r>
              <a:rPr lang="cs-CZ" sz="1400" dirty="0"/>
              <a:t>e) {</a:t>
            </a:r>
          </a:p>
          <a:p>
            <a:r>
              <a:rPr lang="cs-CZ" sz="1400" dirty="0"/>
              <a:t>  cout &lt;&lt; </a:t>
            </a:r>
            <a:r>
              <a:rPr lang="en-US" sz="1400" dirty="0"/>
              <a:t>"</a:t>
            </a:r>
            <a:r>
              <a:rPr lang="en-US" sz="1400" dirty="0" err="1"/>
              <a:t>Chyba</a:t>
            </a:r>
            <a:r>
              <a:rPr lang="en-US" sz="1400" dirty="0"/>
              <a:t> </a:t>
            </a:r>
            <a:r>
              <a:rPr lang="en-US" sz="1400" dirty="0" err="1"/>
              <a:t>indexu</a:t>
            </a:r>
            <a:r>
              <a:rPr lang="en-US" sz="1400" dirty="0"/>
              <a:t>: " &lt;&lt; me</a:t>
            </a:r>
            <a:r>
              <a:rPr lang="cs-CZ" sz="1400" dirty="0"/>
              <a:t>.</a:t>
            </a:r>
            <a:r>
              <a:rPr lang="en-US" sz="1400" b="1" dirty="0" err="1">
                <a:solidFill>
                  <a:srgbClr val="00B050"/>
                </a:solidFill>
              </a:rPr>
              <a:t>getIndex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 </a:t>
            </a:r>
            <a:r>
              <a:rPr lang="cs-CZ" sz="1400" dirty="0">
                <a:solidFill>
                  <a:srgbClr val="0070C0"/>
                </a:solidFill>
              </a:rPr>
              <a:t>exception</a:t>
            </a:r>
            <a:r>
              <a:rPr lang="cs-CZ" sz="1400" dirty="0"/>
              <a:t>&amp; e) {</a:t>
            </a:r>
          </a:p>
          <a:p>
            <a:r>
              <a:rPr lang="cs-CZ" sz="1400" dirty="0"/>
              <a:t>  cout &lt;&lt; e.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850" y="3815766"/>
            <a:ext cx="22098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myclass</a:t>
            </a:r>
            <a:r>
              <a:rPr lang="en-US" sz="1400" dirty="0"/>
              <a:t>::</a:t>
            </a:r>
            <a:r>
              <a:rPr lang="en-US" sz="1400" dirty="0" err="1"/>
              <a:t>myfnc</a:t>
            </a:r>
            <a:r>
              <a:rPr lang="en-US" sz="1400" dirty="0"/>
              <a:t>() {</a:t>
            </a:r>
          </a:p>
          <a:p>
            <a:r>
              <a:rPr lang="en-US" sz="1400" i="1" dirty="0"/>
              <a:t>  whatever();</a:t>
            </a:r>
          </a:p>
          <a:p>
            <a:r>
              <a:rPr lang="en-US" sz="1400" dirty="0"/>
              <a:t>  </a:t>
            </a:r>
            <a:r>
              <a:rPr lang="en-US" sz="1400" b="1" dirty="0">
                <a:solidFill>
                  <a:srgbClr val="9900CC"/>
                </a:solidFill>
              </a:rPr>
              <a:t>if</a:t>
            </a:r>
            <a:r>
              <a:rPr lang="en-US" sz="1400" dirty="0"/>
              <a:t>( </a:t>
            </a:r>
            <a:r>
              <a:rPr lang="en-US" sz="1400" dirty="0" err="1"/>
              <a:t>error_occured</a:t>
            </a:r>
            <a:r>
              <a:rPr lang="en-US" sz="1400" dirty="0"/>
              <a:t>)</a:t>
            </a:r>
          </a:p>
          <a:p>
            <a:r>
              <a:rPr lang="en-US" sz="1400" b="1" dirty="0"/>
              <a:t>    </a:t>
            </a:r>
            <a:r>
              <a:rPr lang="en-US" sz="1400" b="1" dirty="0">
                <a:solidFill>
                  <a:srgbClr val="9900CC"/>
                </a:solidFill>
              </a:rPr>
              <a:t>throw </a:t>
            </a:r>
            <a:r>
              <a:rPr lang="en-US" sz="1400" b="1" dirty="0" err="1">
                <a:solidFill>
                  <a:srgbClr val="9900CC"/>
                </a:solidFill>
              </a:rPr>
              <a:t>myexc</a:t>
            </a:r>
            <a:r>
              <a:rPr lang="en-US" sz="1400" b="1" dirty="0"/>
              <a:t>( 17);</a:t>
            </a:r>
          </a:p>
          <a:p>
            <a:r>
              <a:rPr lang="en-US" sz="1400" i="1" dirty="0"/>
              <a:t>  </a:t>
            </a:r>
            <a:r>
              <a:rPr lang="en-US" sz="1400" i="1" dirty="0" err="1"/>
              <a:t>whatever_else</a:t>
            </a:r>
            <a:r>
              <a:rPr lang="en-US" sz="1400" i="1" dirty="0"/>
              <a:t>();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7010401" y="3108434"/>
            <a:ext cx="1724025" cy="549166"/>
          </a:xfrm>
          <a:prstGeom prst="wedgeRoundRectCallout">
            <a:avLst>
              <a:gd name="adj1" fmla="val -332336"/>
              <a:gd name="adj2" fmla="val -4034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žádné alokace </a:t>
            </a:r>
            <a:r>
              <a:rPr lang="en-US" sz="1400" dirty="0">
                <a:solidFill>
                  <a:schemeClr val="tx1"/>
                </a:solidFill>
              </a:rPr>
              <a:t>!!!</a:t>
            </a:r>
            <a:endParaRPr lang="cs-CZ" sz="1400" dirty="0">
              <a:solidFill>
                <a:schemeClr val="tx1"/>
              </a:solidFill>
            </a:endParaRP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žádné výjimky 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!!!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7010401" y="1889234"/>
            <a:ext cx="1724025" cy="392906"/>
          </a:xfrm>
          <a:prstGeom prst="wedgeRoundRectCallout">
            <a:avLst>
              <a:gd name="adj1" fmla="val -172631"/>
              <a:gd name="adj2" fmla="val 4587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kompatibilita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7010401" y="2422634"/>
            <a:ext cx="1714499" cy="533400"/>
          </a:xfrm>
          <a:prstGeom prst="wedgeRoundRectCallout">
            <a:avLst>
              <a:gd name="adj1" fmla="val -241758"/>
              <a:gd name="adj2" fmla="val -3304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vlastn</a:t>
            </a:r>
            <a:r>
              <a:rPr lang="cs-CZ" sz="1400" dirty="0">
                <a:solidFill>
                  <a:schemeClr val="tx1"/>
                </a:solidFill>
              </a:rPr>
              <a:t>í diagnostika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2895600" y="3743754"/>
            <a:ext cx="3581400" cy="382011"/>
          </a:xfrm>
          <a:prstGeom prst="wedgeRoundRectCallout">
            <a:avLst>
              <a:gd name="adj1" fmla="val -72627"/>
              <a:gd name="adj2" fmla="val 14472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anonymní instance</a:t>
            </a:r>
            <a:r>
              <a:rPr lang="en-US" sz="1400" dirty="0">
                <a:solidFill>
                  <a:schemeClr val="tx1"/>
                </a:solidFill>
              </a:rPr>
              <a:t> - </a:t>
            </a:r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žádné alokace 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0" y="4629142"/>
            <a:ext cx="1676400" cy="436615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Rounded Rectangular Callout 13"/>
          <p:cNvSpPr/>
          <p:nvPr/>
        </p:nvSpPr>
        <p:spPr>
          <a:xfrm>
            <a:off x="323850" y="5689165"/>
            <a:ext cx="3034205" cy="838200"/>
          </a:xfrm>
          <a:prstGeom prst="wedgeRoundRectCallout">
            <a:avLst>
              <a:gd name="adj1" fmla="val 49957"/>
              <a:gd name="adj2" fmla="val 750"/>
              <a:gd name="adj3" fmla="val 16667"/>
            </a:avLst>
          </a:prstGeom>
          <a:solidFill>
            <a:srgbClr val="F2BB69"/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strcpy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atoi</a:t>
            </a:r>
            <a:r>
              <a:rPr lang="en-US" sz="1400" dirty="0">
                <a:solidFill>
                  <a:schemeClr val="tx1"/>
                </a:solidFill>
              </a:rPr>
              <a:t>, ... </a:t>
            </a:r>
            <a:r>
              <a:rPr lang="en-US" sz="1400" dirty="0">
                <a:solidFill>
                  <a:srgbClr val="FF0000"/>
                </a:solidFill>
              </a:rPr>
              <a:t>errors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Properties ▸ C/C++ ▸ General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▸ SDL checks ▸ No (/</a:t>
            </a:r>
            <a:r>
              <a:rPr lang="en-US" sz="1400" dirty="0" err="1">
                <a:solidFill>
                  <a:schemeClr val="tx1"/>
                </a:solidFill>
              </a:rPr>
              <a:t>sdl</a:t>
            </a:r>
            <a:r>
              <a:rPr lang="en-US" sz="1400" dirty="0">
                <a:solidFill>
                  <a:schemeClr val="tx1"/>
                </a:solidFill>
              </a:rPr>
              <a:t>-)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6298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933474"/>
            <a:ext cx="5029200" cy="5848325"/>
          </a:xfrm>
        </p:spPr>
        <p:txBody>
          <a:bodyPr>
            <a:normAutofit/>
          </a:bodyPr>
          <a:lstStyle/>
          <a:p>
            <a:r>
              <a:rPr lang="cs-CZ" dirty="0"/>
              <a:t>Vy</a:t>
            </a:r>
            <a:r>
              <a:rPr lang="en-US" dirty="0" err="1"/>
              <a:t>zkou</a:t>
            </a:r>
            <a:r>
              <a:rPr lang="cs-CZ" dirty="0"/>
              <a:t>šet</a:t>
            </a:r>
          </a:p>
          <a:p>
            <a:pPr lvl="1"/>
            <a:r>
              <a:rPr lang="cs-CZ" dirty="0"/>
              <a:t>nějak velké pole</a:t>
            </a:r>
            <a:endParaRPr lang="en-US" dirty="0"/>
          </a:p>
          <a:p>
            <a:pPr lvl="1"/>
            <a:r>
              <a:rPr lang="cs-CZ" dirty="0"/>
              <a:t>náhodně zkoušet</a:t>
            </a:r>
          </a:p>
          <a:p>
            <a:pPr lvl="1"/>
            <a:r>
              <a:rPr lang="cs-CZ" dirty="0"/>
              <a:t>při přetečení výjimka</a:t>
            </a:r>
            <a:endParaRPr lang="en-US" dirty="0"/>
          </a:p>
          <a:p>
            <a:pPr lvl="1"/>
            <a:r>
              <a:rPr lang="en-US" dirty="0" err="1"/>
              <a:t>chr</a:t>
            </a:r>
            <a:r>
              <a:rPr lang="cs-CZ" dirty="0"/>
              <a:t>áněný</a:t>
            </a:r>
            <a:r>
              <a:rPr lang="en-US" dirty="0"/>
              <a:t> iterator</a:t>
            </a:r>
            <a:endParaRPr lang="cs-CZ" dirty="0"/>
          </a:p>
          <a:p>
            <a:pPr lvl="2"/>
            <a:r>
              <a:rPr lang="en-US" dirty="0"/>
              <a:t>++</a:t>
            </a:r>
            <a:r>
              <a:rPr lang="cs-CZ" dirty="0"/>
              <a:t>end</a:t>
            </a:r>
            <a:r>
              <a:rPr lang="en-US" dirty="0"/>
              <a:t>(), *end()</a:t>
            </a:r>
            <a:endParaRPr lang="cs-CZ" dirty="0"/>
          </a:p>
          <a:p>
            <a:endParaRPr lang="en-US" dirty="0"/>
          </a:p>
          <a:p>
            <a:r>
              <a:rPr lang="en-US" dirty="0" err="1"/>
              <a:t>Podrobn</a:t>
            </a:r>
            <a:r>
              <a:rPr lang="cs-CZ" dirty="0"/>
              <a:t>ější diag</a:t>
            </a:r>
            <a:r>
              <a:rPr lang="en-US" dirty="0" err="1"/>
              <a:t>nostika</a:t>
            </a:r>
            <a:endParaRPr lang="cs-CZ" dirty="0"/>
          </a:p>
          <a:p>
            <a:pPr lvl="1"/>
            <a:r>
              <a:rPr lang="cs-CZ" dirty="0"/>
              <a:t>v</a:t>
            </a:r>
            <a:r>
              <a:rPr lang="en-US" dirty="0" err="1"/>
              <a:t>lastn</a:t>
            </a:r>
            <a:r>
              <a:rPr lang="cs-CZ" dirty="0"/>
              <a:t>í výjimka</a:t>
            </a:r>
          </a:p>
          <a:p>
            <a:pPr lvl="1"/>
            <a:r>
              <a:rPr lang="cs-CZ" dirty="0"/>
              <a:t>špatný index a velikost pole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935534"/>
            <a:ext cx="3810000" cy="461664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  </a:t>
            </a:r>
            <a:r>
              <a:rPr lang="cs-CZ" sz="1400" dirty="0"/>
              <a:t>const int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cs-CZ" sz="1400" dirty="0"/>
              <a:t> = 100;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int n = rand</a:t>
            </a:r>
            <a:r>
              <a:rPr lang="en-US" sz="1400" dirty="0"/>
              <a:t>om</a:t>
            </a:r>
            <a:r>
              <a:rPr lang="cs-CZ" sz="1400" dirty="0"/>
              <a:t>(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en-US" sz="1400" dirty="0"/>
              <a:t>)</a:t>
            </a:r>
            <a:r>
              <a:rPr lang="cs-CZ" sz="1400" dirty="0"/>
              <a:t>;</a:t>
            </a:r>
          </a:p>
          <a:p>
            <a:r>
              <a:rPr lang="cs-CZ" sz="1400" dirty="0"/>
              <a:t>  vector&lt;int&gt; v;</a:t>
            </a:r>
          </a:p>
          <a:p>
            <a:r>
              <a:rPr lang="cs-CZ" sz="1400" dirty="0"/>
              <a:t>  int i;</a:t>
            </a:r>
          </a:p>
          <a:p>
            <a:r>
              <a:rPr lang="cs-CZ" sz="1400" dirty="0"/>
              <a:t>  for( i = 0; i &lt; n; i++)</a:t>
            </a:r>
          </a:p>
          <a:p>
            <a:r>
              <a:rPr lang="cs-CZ" sz="1400" dirty="0"/>
              <a:t>    v.push_back( i);</a:t>
            </a:r>
          </a:p>
          <a:p>
            <a:r>
              <a:rPr lang="cs-CZ" sz="1400" dirty="0"/>
              <a:t>  try {</a:t>
            </a:r>
          </a:p>
          <a:p>
            <a:r>
              <a:rPr lang="cs-CZ" sz="1400" dirty="0"/>
              <a:t>    for(;;) {</a:t>
            </a:r>
          </a:p>
          <a:p>
            <a:r>
              <a:rPr lang="cs-CZ" sz="1400" dirty="0"/>
              <a:t>      i = rand</a:t>
            </a:r>
            <a:r>
              <a:rPr lang="en-US" sz="1400" dirty="0"/>
              <a:t>om</a:t>
            </a:r>
            <a:r>
              <a:rPr lang="cs-CZ" sz="1400" dirty="0"/>
              <a:t>(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en-US" sz="1400" dirty="0"/>
              <a:t>)</a:t>
            </a:r>
            <a:r>
              <a:rPr lang="cs-CZ" sz="1400" dirty="0"/>
              <a:t>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//  cout &lt;&lt; v[i] &lt;&lt; " "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;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!!! nehazi, odleti</a:t>
            </a:r>
          </a:p>
          <a:p>
            <a:r>
              <a:rPr lang="cs-CZ" sz="1400" dirty="0"/>
              <a:t>      cout &lt;&lt; </a:t>
            </a:r>
            <a:r>
              <a:rPr lang="cs-CZ" sz="1400" b="1" dirty="0">
                <a:solidFill>
                  <a:srgbClr val="9900CC"/>
                </a:solidFill>
              </a:rPr>
              <a:t>v.at(i)</a:t>
            </a:r>
            <a:r>
              <a:rPr lang="cs-CZ" sz="1400" dirty="0"/>
              <a:t> &lt;&lt; " ";</a:t>
            </a:r>
          </a:p>
          <a:p>
            <a:r>
              <a:rPr lang="cs-CZ" sz="1400" dirty="0"/>
              <a:t>    }</a:t>
            </a:r>
          </a:p>
          <a:p>
            <a:r>
              <a:rPr lang="cs-CZ" sz="1400" dirty="0"/>
              <a:t>} catch( </a:t>
            </a:r>
            <a:r>
              <a:rPr lang="cs-CZ" sz="1400" b="1" dirty="0">
                <a:solidFill>
                  <a:srgbClr val="00B050"/>
                </a:solidFill>
              </a:rPr>
              <a:t>myexc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/>
              <a:t>&amp;e) {</a:t>
            </a:r>
          </a:p>
          <a:p>
            <a:r>
              <a:rPr lang="cs-CZ" sz="1400" dirty="0"/>
              <a:t>    cout &lt;&lt; endl &lt;&lt; e.</a:t>
            </a:r>
            <a:r>
              <a:rPr lang="cs-CZ" sz="1400" b="1" dirty="0">
                <a:solidFill>
                  <a:srgbClr val="00B050"/>
                </a:solidFill>
              </a:rPr>
              <a:t>getIndex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 </a:t>
            </a:r>
            <a:r>
              <a:rPr lang="cs-CZ" sz="1400" b="1" dirty="0">
                <a:solidFill>
                  <a:srgbClr val="0070C0"/>
                </a:solidFill>
              </a:rPr>
              <a:t>exception</a:t>
            </a:r>
            <a:r>
              <a:rPr lang="cs-CZ" sz="1400" dirty="0"/>
              <a:t> &amp;e) {</a:t>
            </a:r>
          </a:p>
          <a:p>
            <a:r>
              <a:rPr lang="cs-CZ" sz="1400" dirty="0"/>
              <a:t>    cout &lt;&lt; endl &lt;&lt; e.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</a:t>
            </a:r>
            <a:r>
              <a:rPr lang="cs-CZ" sz="1400" b="1" dirty="0">
                <a:solidFill>
                  <a:srgbClr val="FF0000"/>
                </a:solidFill>
              </a:rPr>
              <a:t>...</a:t>
            </a:r>
            <a:r>
              <a:rPr lang="cs-CZ" sz="1400" dirty="0"/>
              <a:t>) {</a:t>
            </a:r>
          </a:p>
          <a:p>
            <a:r>
              <a:rPr lang="cs-CZ" sz="1400" dirty="0"/>
              <a:t>    cout &lt;&lt; "Obscure exception!" &lt;&lt; endl;</a:t>
            </a:r>
          </a:p>
          <a:p>
            <a:r>
              <a:rPr lang="cs-CZ" sz="1400" dirty="0"/>
              <a:t>  }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1500" y="5181600"/>
            <a:ext cx="43434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#include &lt;random&gt;</a:t>
            </a:r>
            <a:endParaRPr lang="cs-CZ" dirty="0"/>
          </a:p>
          <a:p>
            <a:r>
              <a:rPr lang="en-US" dirty="0"/>
              <a:t>#</a:t>
            </a:r>
            <a:r>
              <a:rPr lang="cs-CZ" dirty="0"/>
              <a:t>include </a:t>
            </a:r>
            <a:r>
              <a:rPr lang="en-US" dirty="0"/>
              <a:t>&lt;</a:t>
            </a:r>
            <a:r>
              <a:rPr lang="cs-CZ" dirty="0">
                <a:solidFill>
                  <a:srgbClr val="9900CC"/>
                </a:solidFill>
              </a:rPr>
              <a:t>ctime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default_random_engine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generator</a:t>
            </a:r>
            <a:r>
              <a:rPr lang="en-US" dirty="0"/>
              <a:t>( </a:t>
            </a:r>
            <a:r>
              <a:rPr lang="en-US" dirty="0">
                <a:solidFill>
                  <a:srgbClr val="9900CC"/>
                </a:solidFill>
              </a:rPr>
              <a:t>time</a:t>
            </a:r>
            <a:r>
              <a:rPr lang="en-US" dirty="0"/>
              <a:t>(0));</a:t>
            </a:r>
          </a:p>
          <a:p>
            <a:r>
              <a:rPr lang="en-US" dirty="0" err="1"/>
              <a:t>uniform_int_distribution</a:t>
            </a:r>
            <a:r>
              <a:rPr lang="en-US" dirty="0"/>
              <a:t>&lt;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>
                <a:solidFill>
                  <a:srgbClr val="008000"/>
                </a:solidFill>
              </a:rPr>
              <a:t>distribution</a:t>
            </a:r>
            <a:r>
              <a:rPr lang="en-US" dirty="0"/>
              <a:t>(1,6);</a:t>
            </a:r>
          </a:p>
          <a:p>
            <a:r>
              <a:rPr lang="en-US" dirty="0" err="1"/>
              <a:t>int</a:t>
            </a:r>
            <a:r>
              <a:rPr lang="en-US" dirty="0"/>
              <a:t> n = </a:t>
            </a:r>
            <a:r>
              <a:rPr lang="en-US" dirty="0">
                <a:solidFill>
                  <a:srgbClr val="008000"/>
                </a:solidFill>
              </a:rPr>
              <a:t>distribution</a:t>
            </a:r>
            <a:r>
              <a:rPr lang="en-US" dirty="0"/>
              <a:t>(</a:t>
            </a:r>
            <a:r>
              <a:rPr lang="en-US" dirty="0">
                <a:solidFill>
                  <a:srgbClr val="0000FF"/>
                </a:solidFill>
              </a:rPr>
              <a:t>generator</a:t>
            </a:r>
            <a:r>
              <a:rPr lang="en-US" dirty="0"/>
              <a:t>);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14600" y="1524000"/>
            <a:ext cx="1981200" cy="4267200"/>
          </a:xfrm>
          <a:prstGeom prst="straightConnector1">
            <a:avLst/>
          </a:prstGeom>
          <a:ln w="15875">
            <a:headEnd type="oval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čtení ze souboru i std vstupu</a:t>
            </a:r>
          </a:p>
          <a:p>
            <a:r>
              <a:rPr lang="cs-CZ" dirty="0"/>
              <a:t>záměnnost</a:t>
            </a:r>
          </a:p>
          <a:p>
            <a:pPr lvl="1"/>
            <a:r>
              <a:rPr lang="cs-CZ" dirty="0"/>
              <a:t>std vstup i soubor jsou streamy</a:t>
            </a:r>
          </a:p>
          <a:p>
            <a:pPr lvl="1"/>
            <a:r>
              <a:rPr lang="cs-CZ" dirty="0"/>
              <a:t>lze přiřadit za běhu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Streamy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3048000"/>
            <a:ext cx="23622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&lt;iostream&gt;</a:t>
            </a:r>
          </a:p>
          <a:p>
            <a:r>
              <a:rPr lang="cs-CZ" sz="1400" dirty="0"/>
              <a:t>#include &lt;fstream&gt;</a:t>
            </a:r>
          </a:p>
          <a:p>
            <a:endParaRPr lang="cs-CZ" sz="1400" dirty="0"/>
          </a:p>
          <a:p>
            <a:r>
              <a:rPr lang="cs-CZ" sz="1400" b="1" dirty="0"/>
              <a:t>ifstream</a:t>
            </a:r>
            <a:r>
              <a:rPr lang="cs-CZ" sz="1400" dirty="0"/>
              <a:t> x;</a:t>
            </a:r>
          </a:p>
          <a:p>
            <a:r>
              <a:rPr lang="cs-CZ" sz="1400" dirty="0"/>
              <a:t>x.</a:t>
            </a:r>
            <a:r>
              <a:rPr lang="cs-CZ" sz="1400" b="1" dirty="0"/>
              <a:t>open</a:t>
            </a:r>
            <a:r>
              <a:rPr lang="cs-CZ" sz="1400" dirty="0"/>
              <a:t>( "file.txt");</a:t>
            </a:r>
          </a:p>
          <a:p>
            <a:r>
              <a:rPr lang="cs-CZ" sz="1400" dirty="0"/>
              <a:t>if( ! x.</a:t>
            </a:r>
            <a:r>
              <a:rPr lang="cs-CZ" sz="1400" b="1" dirty="0"/>
              <a:t>good</a:t>
            </a:r>
            <a:r>
              <a:rPr lang="cs-CZ" sz="1400" dirty="0"/>
              <a:t>()) { "chyba" }</a:t>
            </a:r>
          </a:p>
          <a:p>
            <a:r>
              <a:rPr lang="cs-CZ" sz="1400" dirty="0"/>
              <a:t>for (;;) {</a:t>
            </a:r>
          </a:p>
          <a:p>
            <a:r>
              <a:rPr lang="cs-CZ" sz="1400" dirty="0"/>
              <a:t>    x &gt;&gt; a;</a:t>
            </a:r>
          </a:p>
          <a:p>
            <a:r>
              <a:rPr lang="cs-CZ" sz="1400" dirty="0"/>
              <a:t>    if( x.</a:t>
            </a:r>
            <a:r>
              <a:rPr lang="cs-CZ" sz="1400" b="1" dirty="0"/>
              <a:t>fail</a:t>
            </a:r>
            <a:r>
              <a:rPr lang="cs-CZ" sz="1400" dirty="0"/>
              <a:t>())</a:t>
            </a:r>
          </a:p>
          <a:p>
            <a:r>
              <a:rPr lang="cs-CZ" sz="1400" dirty="0"/>
              <a:t>        break;</a:t>
            </a:r>
          </a:p>
          <a:p>
            <a:r>
              <a:rPr lang="cs-CZ" sz="1400" dirty="0"/>
              <a:t>    f</a:t>
            </a:r>
            <a:r>
              <a:rPr lang="en-US" sz="1400" dirty="0"/>
              <a:t>( a)</a:t>
            </a:r>
            <a:r>
              <a:rPr lang="cs-CZ" sz="1400" dirty="0"/>
              <a:t>;</a:t>
            </a:r>
          </a:p>
          <a:p>
            <a:r>
              <a:rPr lang="cs-CZ" sz="1400" dirty="0"/>
              <a:t>}</a:t>
            </a:r>
          </a:p>
          <a:p>
            <a:r>
              <a:rPr lang="cs-CZ" sz="1400" dirty="0"/>
              <a:t>x.</a:t>
            </a:r>
            <a:r>
              <a:rPr lang="cs-CZ" sz="1400" b="1" dirty="0"/>
              <a:t>close</a:t>
            </a:r>
            <a:r>
              <a:rPr lang="cs-CZ" sz="1400" dirty="0"/>
              <a:t>()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2895600" y="5257800"/>
            <a:ext cx="1371600" cy="533400"/>
          </a:xfrm>
          <a:prstGeom prst="wedgeRoundRectCallout">
            <a:avLst>
              <a:gd name="adj1" fmla="val -144159"/>
              <a:gd name="adj2" fmla="val -10672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lep</a:t>
            </a:r>
            <a:r>
              <a:rPr lang="cs-CZ" sz="1400" dirty="0">
                <a:solidFill>
                  <a:schemeClr val="tx1"/>
                </a:solidFill>
              </a:rPr>
              <a:t>ší než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test na eof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0" y="3048000"/>
            <a:ext cx="22860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istream *in;</a:t>
            </a:r>
          </a:p>
          <a:p>
            <a:endParaRPr lang="cs-CZ" sz="1400" dirty="0"/>
          </a:p>
          <a:p>
            <a:r>
              <a:rPr lang="cs-CZ" sz="1400" dirty="0"/>
              <a:t>in </a:t>
            </a:r>
            <a:r>
              <a:rPr lang="en-US" sz="1400" dirty="0"/>
              <a:t>= &amp; </a:t>
            </a:r>
            <a:r>
              <a:rPr lang="en-US" sz="1400" dirty="0" err="1"/>
              <a:t>cin</a:t>
            </a:r>
            <a:r>
              <a:rPr lang="en-US" sz="1400" dirty="0"/>
              <a:t>;</a:t>
            </a:r>
          </a:p>
          <a:p>
            <a:r>
              <a:rPr lang="en-US" sz="1400" dirty="0"/>
              <a:t>if( ...) {</a:t>
            </a:r>
          </a:p>
          <a:p>
            <a:r>
              <a:rPr lang="en-US" sz="1400" dirty="0"/>
              <a:t>  in = new </a:t>
            </a:r>
            <a:r>
              <a:rPr lang="en-US" sz="1400" dirty="0" err="1"/>
              <a:t>ifstream</a:t>
            </a:r>
            <a:r>
              <a:rPr lang="en-US" sz="1400" dirty="0"/>
              <a:t>(...);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/>
              <a:t>*in &lt;&lt; "</a:t>
            </a:r>
            <a:r>
              <a:rPr lang="en-US" sz="1400" dirty="0" err="1"/>
              <a:t>cokoliv</a:t>
            </a:r>
            <a:r>
              <a:rPr lang="en-US" sz="1400" dirty="0"/>
              <a:t>";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800600" y="5181600"/>
            <a:ext cx="1752600" cy="685800"/>
          </a:xfrm>
          <a:prstGeom prst="wedgeRoundRectCallout">
            <a:avLst>
              <a:gd name="adj1" fmla="val 48248"/>
              <a:gd name="adj2" fmla="val -13504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nen</a:t>
            </a:r>
            <a:r>
              <a:rPr lang="cs-CZ" sz="1400" dirty="0">
                <a:solidFill>
                  <a:schemeClr val="tx1"/>
                </a:solidFill>
              </a:rPr>
              <a:t>í třeba psát zvláštní kód pro čtení souboru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2895600" y="3810000"/>
            <a:ext cx="1371600" cy="304800"/>
          </a:xfrm>
          <a:prstGeom prst="wedgeRoundRectCallout">
            <a:avLst>
              <a:gd name="adj1" fmla="val -133240"/>
              <a:gd name="adj2" fmla="val 6914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stav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streamu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4495800"/>
            <a:ext cx="1371600" cy="685800"/>
          </a:xfrm>
          <a:prstGeom prst="wedgeRoundRectCallout">
            <a:avLst>
              <a:gd name="adj1" fmla="val -145309"/>
              <a:gd name="adj2" fmla="val -21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cs-CZ" sz="1400" dirty="0">
                <a:solidFill>
                  <a:schemeClr val="tx1"/>
                </a:solidFill>
              </a:rPr>
              <a:t>ýsledek předchozí operace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přetížení operátoru </a:t>
            </a:r>
            <a:r>
              <a:rPr lang="en-US" dirty="0"/>
              <a:t>&lt;&lt;</a:t>
            </a:r>
          </a:p>
          <a:p>
            <a:r>
              <a:rPr lang="en-US" dirty="0" err="1"/>
              <a:t>nen</a:t>
            </a:r>
            <a:r>
              <a:rPr lang="cs-CZ" dirty="0"/>
              <a:t>í to metoda třídy ale friend globální funkce</a:t>
            </a:r>
          </a:p>
          <a:p>
            <a:pPr lvl="1"/>
            <a:r>
              <a:rPr lang="cs-CZ" dirty="0"/>
              <a:t>nemáme přístup do implementace ostream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operátor </a:t>
            </a:r>
            <a:r>
              <a:rPr lang="en-US" dirty="0"/>
              <a:t>&lt;&lt;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2590800"/>
            <a:ext cx="6096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Complex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  Complex() : re</a:t>
            </a:r>
            <a:r>
              <a:rPr lang="en-US" sz="1400" dirty="0"/>
              <a:t>_</a:t>
            </a:r>
            <a:r>
              <a:rPr lang="cs-CZ" sz="1400" dirty="0"/>
              <a:t>(0), im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0033CC"/>
                </a:solidFill>
              </a:rPr>
              <a:t>friend</a:t>
            </a:r>
            <a:r>
              <a:rPr lang="cs-CZ" sz="1400" dirty="0"/>
              <a:t> ostream&amp; operator&lt;&lt; ( ostream&amp; out, const Complex&amp; x);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  double re</a:t>
            </a:r>
            <a:r>
              <a:rPr lang="en-US" sz="1400" dirty="0"/>
              <a:t>_</a:t>
            </a:r>
            <a:r>
              <a:rPr lang="cs-CZ" sz="1400" dirty="0"/>
              <a:t>, im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cs-CZ" sz="1400" dirty="0"/>
          </a:p>
          <a:p>
            <a:r>
              <a:rPr lang="cs-CZ" sz="1400" dirty="0"/>
              <a:t>ostream&amp; operator&lt;&lt; ( ostream&amp; out, const Complex&amp; x) {</a:t>
            </a:r>
          </a:p>
          <a:p>
            <a:r>
              <a:rPr lang="cs-CZ" sz="1400" dirty="0"/>
              <a:t>    out &lt;&lt; "[" &lt;&lt; x.re</a:t>
            </a:r>
            <a:r>
              <a:rPr lang="en-US" sz="1400" dirty="0"/>
              <a:t>_</a:t>
            </a:r>
            <a:r>
              <a:rPr lang="cs-CZ" sz="1400" dirty="0"/>
              <a:t> &lt;&lt; "," &lt;&lt; x.im</a:t>
            </a:r>
            <a:r>
              <a:rPr lang="en-US" sz="1400" dirty="0"/>
              <a:t>_</a:t>
            </a:r>
            <a:r>
              <a:rPr lang="cs-CZ" sz="1400" dirty="0"/>
              <a:t> &lt;&lt; "]" &lt;&lt; endl;</a:t>
            </a:r>
          </a:p>
          <a:p>
            <a:r>
              <a:rPr lang="cs-CZ" sz="1400" dirty="0"/>
              <a:t>    return out;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191000" y="3657600"/>
            <a:ext cx="1371600" cy="533400"/>
          </a:xfrm>
          <a:prstGeom prst="wedgeRoundRectCallout">
            <a:avLst>
              <a:gd name="adj1" fmla="val -99756"/>
              <a:gd name="adj2" fmla="val -8585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toto není metoda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Stream manipulátory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1143000"/>
          <a:ext cx="8458200" cy="449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4602">
                <a:tc>
                  <a:txBody>
                    <a:bodyPr/>
                    <a:lstStyle/>
                    <a:p>
                      <a:endParaRPr lang="cs-CZ" sz="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endl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vloží nový řádek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setw(val)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600" dirty="0"/>
                        <a:t>nastaví šířku výstupu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setfill(c)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nastaví výplňový znak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dec, hex, 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čte a vypisuje v dané soustavě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left,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600" dirty="0"/>
                        <a:t>zarovnávání</a:t>
                      </a:r>
                      <a:endParaRPr lang="cs-CZ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fixed, scientific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/>
                        <a:t>form</a:t>
                      </a:r>
                      <a:r>
                        <a:rPr lang="cs-CZ" sz="1600" dirty="0"/>
                        <a:t>át</a:t>
                      </a:r>
                      <a:r>
                        <a:rPr lang="cs-CZ" sz="1600" baseline="0" dirty="0"/>
                        <a:t> </a:t>
                      </a:r>
                      <a:r>
                        <a:rPr lang="cs-CZ" sz="1600" dirty="0"/>
                        <a:t>výpisu čísla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precision(val)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nastaví přesnost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přeskočí bílé znaky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r>
                        <a:rPr lang="cs-CZ" sz="1600" dirty="0"/>
                        <a:t>(no)skipws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nastavení/zrušení přeskakování bílých znaků při čtení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(no)showpoint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nastaví/zruší výpis desetinné čárky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speciální funkce</a:t>
            </a:r>
          </a:p>
          <a:p>
            <a:pPr lvl="1"/>
            <a:r>
              <a:rPr lang="cs-CZ" dirty="0"/>
              <a:t>předávané ukazatelem</a:t>
            </a:r>
          </a:p>
          <a:p>
            <a:pPr lvl="1"/>
            <a:r>
              <a:rPr lang="cs-CZ" dirty="0"/>
              <a:t>vrací referenci na modifikovaný stream</a:t>
            </a:r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jak to funguje</a:t>
            </a:r>
          </a:p>
          <a:p>
            <a:endParaRPr lang="cs-CZ" dirty="0"/>
          </a:p>
          <a:p>
            <a:pPr lvl="6"/>
            <a:endParaRPr lang="cs-CZ" i="1" dirty="0"/>
          </a:p>
          <a:p>
            <a:pPr lvl="6"/>
            <a:r>
              <a:rPr lang="cs-CZ" i="1" dirty="0"/>
              <a:t>přesněji: šablona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Bezparametrický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438400"/>
            <a:ext cx="4572000" cy="163121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&lt;&lt; 1 &lt;&lt; mriz &lt;&lt; 2 &lt;&lt; mriz &lt;&lt; 3 &lt;&lt; endl;</a:t>
            </a:r>
          </a:p>
          <a:p>
            <a:endParaRPr lang="cs-CZ" sz="1400" dirty="0"/>
          </a:p>
          <a:p>
            <a:r>
              <a:rPr lang="en-US" sz="1400" dirty="0" err="1"/>
              <a:t>ostream</a:t>
            </a:r>
            <a:r>
              <a:rPr lang="en-US" sz="1400" dirty="0"/>
              <a:t>&amp; </a:t>
            </a:r>
            <a:r>
              <a:rPr lang="en-US" sz="1400" dirty="0" err="1"/>
              <a:t>mriz</a:t>
            </a:r>
            <a:r>
              <a:rPr lang="en-US" sz="1400" dirty="0"/>
              <a:t>( </a:t>
            </a:r>
            <a:r>
              <a:rPr lang="en-US" sz="1400" dirty="0" err="1"/>
              <a:t>ostream</a:t>
            </a:r>
            <a:r>
              <a:rPr lang="en-US" sz="1400" dirty="0"/>
              <a:t>&amp; </a:t>
            </a:r>
            <a:r>
              <a:rPr lang="en-US" sz="1400" dirty="0" err="1"/>
              <a:t>io</a:t>
            </a:r>
            <a:r>
              <a:rPr lang="en-US" sz="1400" dirty="0"/>
              <a:t>)</a:t>
            </a:r>
            <a:endParaRPr lang="cs-CZ" sz="1400" dirty="0"/>
          </a:p>
          <a:p>
            <a:r>
              <a:rPr lang="en-US" sz="1400" dirty="0"/>
              <a:t>{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US" sz="1400" dirty="0" err="1"/>
              <a:t>io</a:t>
            </a:r>
            <a:r>
              <a:rPr lang="en-US" sz="1400" dirty="0"/>
              <a:t> &lt;&lt; " ### ";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US" sz="1400" dirty="0"/>
              <a:t>return </a:t>
            </a:r>
            <a:r>
              <a:rPr lang="en-US" sz="1400" dirty="0" err="1"/>
              <a:t>io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5334000"/>
            <a:ext cx="4572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ostream</a:t>
            </a:r>
            <a:r>
              <a:rPr lang="en-US" sz="1400" dirty="0"/>
              <a:t>&amp; operator&lt;&lt; (</a:t>
            </a:r>
            <a:r>
              <a:rPr lang="en-US" sz="1400" dirty="0" err="1"/>
              <a:t>ostream</a:t>
            </a:r>
            <a:r>
              <a:rPr lang="en-US" sz="1400" dirty="0"/>
              <a:t>&amp; (* </a:t>
            </a:r>
            <a:r>
              <a:rPr lang="en-US" sz="1400" dirty="0" err="1"/>
              <a:t>pf</a:t>
            </a:r>
            <a:r>
              <a:rPr lang="en-US" sz="1400" dirty="0"/>
              <a:t>)(</a:t>
            </a:r>
            <a:r>
              <a:rPr lang="en-US" sz="1400" dirty="0" err="1"/>
              <a:t>ostream</a:t>
            </a:r>
            <a:r>
              <a:rPr lang="en-US" sz="1400" dirty="0"/>
              <a:t>&amp;));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172200" y="4419600"/>
            <a:ext cx="2057400" cy="533400"/>
          </a:xfrm>
          <a:prstGeom prst="wedgeRoundRectCallout">
            <a:avLst>
              <a:gd name="adj1" fmla="val -172289"/>
              <a:gd name="adj2" fmla="val 944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přetížená metoda na ukazatel na funkci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3124200"/>
            <a:ext cx="2057400" cy="304800"/>
          </a:xfrm>
          <a:prstGeom prst="wedgeRoundRectCallout">
            <a:avLst>
              <a:gd name="adj1" fmla="val -132758"/>
              <a:gd name="adj2" fmla="val -18521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ukazatel na funkci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172200" y="3505200"/>
            <a:ext cx="2057400" cy="533400"/>
          </a:xfrm>
          <a:prstGeom prst="wedgeRoundRectCallout">
            <a:avLst>
              <a:gd name="adj1" fmla="val -216669"/>
              <a:gd name="adj2" fmla="val -12013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funkc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zavol</a:t>
            </a:r>
            <a:r>
              <a:rPr lang="cs-CZ" sz="1400" dirty="0">
                <a:solidFill>
                  <a:schemeClr val="tx1"/>
                </a:solidFill>
              </a:rPr>
              <a:t>á ji op</a:t>
            </a:r>
            <a:r>
              <a:rPr lang="en-US" sz="1400" dirty="0">
                <a:solidFill>
                  <a:schemeClr val="tx1"/>
                </a:solidFill>
              </a:rPr>
              <a:t>&lt;&lt;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nelze</a:t>
            </a:r>
            <a:r>
              <a:rPr lang="en-US" dirty="0"/>
              <a:t> p</a:t>
            </a:r>
            <a:r>
              <a:rPr lang="cs-CZ" dirty="0"/>
              <a:t>ředdefinovaná funkce</a:t>
            </a:r>
          </a:p>
          <a:p>
            <a:pPr lvl="1"/>
            <a:r>
              <a:rPr lang="cs-CZ" dirty="0"/>
              <a:t>libovolné možné parametry</a:t>
            </a:r>
          </a:p>
          <a:p>
            <a:r>
              <a:rPr lang="cs-CZ" dirty="0"/>
              <a:t>ošklivé řešení</a:t>
            </a:r>
          </a:p>
          <a:p>
            <a:pPr lvl="1"/>
            <a:r>
              <a:rPr lang="cs-CZ" dirty="0"/>
              <a:t>vlastní funkce</a:t>
            </a:r>
            <a:r>
              <a:rPr lang="en-US" dirty="0"/>
              <a:t> s extra </a:t>
            </a:r>
            <a:r>
              <a:rPr lang="en-US" dirty="0" err="1"/>
              <a:t>parametrem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</a:t>
            </a:r>
            <a:r>
              <a:rPr lang="cs-CZ" dirty="0"/>
              <a:t>ezčí řešení</a:t>
            </a:r>
            <a:endParaRPr lang="en-US" dirty="0"/>
          </a:p>
          <a:p>
            <a:pPr lvl="1"/>
            <a:r>
              <a:rPr lang="cs-CZ" dirty="0"/>
              <a:t>zvláštní třída, zvláštní přetížení &lt;&lt;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1219200"/>
            <a:ext cx="4953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&lt;&lt; 1 &lt;&lt; mriz</a:t>
            </a:r>
            <a:r>
              <a:rPr lang="en-US" sz="1400" dirty="0"/>
              <a:t>(5)</a:t>
            </a:r>
            <a:r>
              <a:rPr lang="cs-CZ" sz="1400" dirty="0"/>
              <a:t> &lt;&lt; 2 &lt;&lt; mriz</a:t>
            </a:r>
            <a:r>
              <a:rPr lang="en-US" sz="1400" dirty="0"/>
              <a:t>(3)</a:t>
            </a:r>
            <a:r>
              <a:rPr lang="cs-CZ" sz="1400" dirty="0"/>
              <a:t> &lt;&lt; 3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cs-CZ" sz="1400" dirty="0"/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810000"/>
            <a:ext cx="4953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en-US" sz="1400" dirty="0" err="1"/>
              <a:t>mriz</a:t>
            </a:r>
            <a:r>
              <a:rPr lang="en-US" sz="1400" dirty="0"/>
              <a:t>(cout,5)</a:t>
            </a:r>
            <a:r>
              <a:rPr lang="cs-CZ" sz="1400" dirty="0"/>
              <a:t> </a:t>
            </a:r>
            <a:r>
              <a:rPr lang="en-US" sz="1400" dirty="0"/>
              <a:t>&lt;&lt; ...</a:t>
            </a:r>
            <a:endParaRPr lang="cs-CZ" sz="1400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en-US" dirty="0" err="1"/>
              <a:t>vlastn</a:t>
            </a:r>
            <a:r>
              <a:rPr lang="cs-CZ" dirty="0"/>
              <a:t>í</a:t>
            </a:r>
            <a:r>
              <a:rPr lang="en-US" dirty="0"/>
              <a:t> t</a:t>
            </a:r>
            <a:r>
              <a:rPr lang="cs-CZ" dirty="0"/>
              <a:t>ří</a:t>
            </a:r>
            <a:r>
              <a:rPr lang="en-US" dirty="0" err="1"/>
              <a:t>da</a:t>
            </a:r>
            <a:endParaRPr lang="cs-CZ" dirty="0"/>
          </a:p>
          <a:p>
            <a:pPr lvl="1"/>
            <a:r>
              <a:rPr lang="cs-CZ" dirty="0"/>
              <a:t>anonymní instance</a:t>
            </a:r>
          </a:p>
          <a:p>
            <a:pPr lvl="1"/>
            <a:r>
              <a:rPr lang="cs-CZ" dirty="0"/>
              <a:t>parametr konstruktoru</a:t>
            </a:r>
          </a:p>
          <a:p>
            <a:pPr lvl="1"/>
            <a:r>
              <a:rPr lang="cs-CZ" dirty="0"/>
              <a:t>přetížení </a:t>
            </a:r>
            <a:r>
              <a:rPr lang="en-US" dirty="0"/>
              <a:t>&lt;&lt; </a:t>
            </a:r>
            <a:r>
              <a:rPr lang="cs-CZ" dirty="0"/>
              <a:t>na tuto třídu</a:t>
            </a:r>
            <a:endParaRPr lang="en-US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895600"/>
            <a:ext cx="51054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 {</a:t>
            </a:r>
          </a:p>
          <a:p>
            <a:r>
              <a:rPr lang="cs-CZ" sz="1400" dirty="0"/>
              <a:t>private:</a:t>
            </a:r>
            <a:r>
              <a:rPr lang="en-US" sz="1400" dirty="0"/>
              <a:t>  </a:t>
            </a:r>
            <a:r>
              <a:rPr lang="cs-CZ" sz="1400" dirty="0"/>
              <a:t>int n</a:t>
            </a:r>
            <a:r>
              <a:rPr lang="en-US" sz="1400" dirty="0"/>
              <a:t>_</a:t>
            </a:r>
            <a:r>
              <a:rPr lang="cs-CZ" sz="1400" dirty="0"/>
              <a:t>; </a:t>
            </a:r>
          </a:p>
          <a:p>
            <a:r>
              <a:rPr lang="cs-CZ" sz="1400" dirty="0"/>
              <a:t>public:</a:t>
            </a:r>
            <a:r>
              <a:rPr lang="en-US" sz="1400" dirty="0"/>
              <a:t>   e</a:t>
            </a:r>
            <a:r>
              <a:rPr lang="cs-CZ" sz="1400" dirty="0"/>
              <a:t>xplicit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( int </a:t>
            </a:r>
            <a:r>
              <a:rPr lang="cs-CZ" sz="1400" dirty="0">
                <a:solidFill>
                  <a:srgbClr val="00B050"/>
                </a:solidFill>
              </a:rPr>
              <a:t>n</a:t>
            </a:r>
            <a:r>
              <a:rPr lang="cs-CZ" sz="1400" dirty="0"/>
              <a:t>) : n</a:t>
            </a:r>
            <a:r>
              <a:rPr lang="en-US" sz="1400" dirty="0"/>
              <a:t>_</a:t>
            </a:r>
            <a:r>
              <a:rPr lang="cs-CZ" sz="1400" dirty="0"/>
              <a:t>( n) {}</a:t>
            </a:r>
          </a:p>
          <a:p>
            <a:r>
              <a:rPr lang="en-US" sz="1400" dirty="0"/>
              <a:t>            </a:t>
            </a:r>
            <a:r>
              <a:rPr lang="cs-CZ" sz="1400" dirty="0"/>
              <a:t> </a:t>
            </a:r>
            <a:r>
              <a:rPr lang="en-US" sz="1400" dirty="0" err="1"/>
              <a:t>i</a:t>
            </a:r>
            <a:r>
              <a:rPr lang="cs-CZ" sz="1400" dirty="0"/>
              <a:t>nt get_n() const { return n</a:t>
            </a:r>
            <a:r>
              <a:rPr lang="en-US" sz="1400" dirty="0"/>
              <a:t>_</a:t>
            </a:r>
            <a:r>
              <a:rPr lang="cs-CZ" sz="1400" dirty="0"/>
              <a:t>; }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ostream&amp; operator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( ostream&amp; io, const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 &amp; p)</a:t>
            </a:r>
          </a:p>
          <a:p>
            <a:r>
              <a:rPr lang="cs-CZ" sz="1400" dirty="0"/>
              <a:t>{ </a:t>
            </a:r>
          </a:p>
          <a:p>
            <a:r>
              <a:rPr lang="en-US" sz="1400" dirty="0"/>
              <a:t>    </a:t>
            </a:r>
            <a:r>
              <a:rPr lang="cs-CZ" sz="1400" dirty="0"/>
              <a:t>int n = p.get_n();</a:t>
            </a:r>
          </a:p>
          <a:p>
            <a:r>
              <a:rPr lang="en-US" sz="1400" dirty="0"/>
              <a:t>    </a:t>
            </a:r>
            <a:r>
              <a:rPr lang="cs-CZ" sz="1400" dirty="0"/>
              <a:t>while( n--)</a:t>
            </a:r>
            <a:r>
              <a:rPr lang="en-US" sz="1400" dirty="0"/>
              <a:t>    </a:t>
            </a:r>
            <a:r>
              <a:rPr lang="cs-CZ" sz="1400" dirty="0"/>
              <a:t>io &lt;&lt; ".";</a:t>
            </a:r>
          </a:p>
          <a:p>
            <a:r>
              <a:rPr lang="en-US" sz="1400" dirty="0"/>
              <a:t>    </a:t>
            </a:r>
            <a:r>
              <a:rPr lang="cs-CZ" sz="1400" dirty="0"/>
              <a:t>return io;</a:t>
            </a:r>
          </a:p>
          <a:p>
            <a:r>
              <a:rPr lang="cs-CZ" sz="1400" dirty="0"/>
              <a:t>}</a:t>
            </a:r>
            <a:endParaRPr lang="en-US" sz="1400" dirty="0"/>
          </a:p>
          <a:p>
            <a:endParaRPr lang="en-US" sz="1400" dirty="0"/>
          </a:p>
          <a:p>
            <a:r>
              <a:rPr lang="cs-CZ" sz="1400" dirty="0"/>
              <a:t>cout &lt;&lt; 1 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B050"/>
                </a:solidFill>
              </a:rPr>
              <a:t>5</a:t>
            </a:r>
            <a:r>
              <a:rPr lang="en-US" sz="1400" dirty="0"/>
              <a:t>)</a:t>
            </a:r>
            <a:r>
              <a:rPr lang="cs-CZ" sz="1400" dirty="0"/>
              <a:t> &lt;&lt; 2 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B050"/>
                </a:solidFill>
              </a:rPr>
              <a:t>3</a:t>
            </a:r>
            <a:r>
              <a:rPr lang="en-US" sz="1400" dirty="0"/>
              <a:t>)</a:t>
            </a:r>
            <a:r>
              <a:rPr lang="cs-CZ" sz="1400" dirty="0"/>
              <a:t> &lt;&lt; 3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cs-CZ" sz="1400" dirty="0"/>
              <a:t>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343400" y="5181600"/>
            <a:ext cx="1371600" cy="304800"/>
          </a:xfrm>
          <a:prstGeom prst="wedgeRoundRectCallout">
            <a:avLst>
              <a:gd name="adj1" fmla="val -46219"/>
              <a:gd name="adj2" fmla="val 11406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jin</a:t>
            </a:r>
            <a:r>
              <a:rPr lang="cs-CZ" sz="1400" dirty="0">
                <a:solidFill>
                  <a:schemeClr val="tx1"/>
                </a:solidFill>
              </a:rPr>
              <a:t>á</a:t>
            </a:r>
            <a:r>
              <a:rPr lang="en-US" sz="1400" dirty="0">
                <a:solidFill>
                  <a:schemeClr val="tx1"/>
                </a:solidFill>
              </a:rPr>
              <a:t> instance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743200" y="5181600"/>
            <a:ext cx="1447800" cy="304800"/>
          </a:xfrm>
          <a:prstGeom prst="wedgeRoundRectCallout">
            <a:avLst>
              <a:gd name="adj1" fmla="val -88963"/>
              <a:gd name="adj2" fmla="val -5076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zřetězení </a:t>
            </a:r>
            <a:r>
              <a:rPr lang="en-US" sz="1400" dirty="0">
                <a:solidFill>
                  <a:schemeClr val="tx1"/>
                </a:solidFill>
              </a:rPr>
              <a:t>&lt;&lt;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3868608"/>
            <a:ext cx="2209800" cy="52322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</a:t>
            </a:r>
            <a:r>
              <a:rPr lang="cs-CZ" sz="1400" dirty="0"/>
              <a:t>říklád</a:t>
            </a:r>
            <a:r>
              <a:rPr lang="en-US" sz="1400" dirty="0"/>
              <a:t>e</a:t>
            </a:r>
            <a:r>
              <a:rPr lang="cs-CZ" sz="1400" dirty="0"/>
              <a:t>k: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cs-CZ" sz="1400" dirty="0"/>
              <a:t>zlo</a:t>
            </a:r>
            <a:r>
              <a:rPr lang="en-US" sz="1400" dirty="0" err="1"/>
              <a:t>mek</a:t>
            </a:r>
            <a:r>
              <a:rPr lang="en-US" sz="1400" dirty="0"/>
              <a:t>( 3, 4);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324600" y="2697480"/>
            <a:ext cx="2057400" cy="762000"/>
          </a:xfrm>
          <a:prstGeom prst="wedgeRoundRectCallout">
            <a:avLst>
              <a:gd name="adj1" fmla="val -140817"/>
              <a:gd name="adj2" fmla="val 5157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zn</a:t>
            </a:r>
            <a:r>
              <a:rPr lang="cs-CZ" sz="1400" dirty="0">
                <a:solidFill>
                  <a:schemeClr val="tx1"/>
                </a:solidFill>
              </a:rPr>
              <a:t>ámý trik</a:t>
            </a:r>
            <a:r>
              <a:rPr lang="en-US" sz="1400" dirty="0">
                <a:solidFill>
                  <a:schemeClr val="tx1"/>
                </a:solidFill>
              </a:rPr>
              <a:t>: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separace inicializace a volání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8001000" y="4607272"/>
            <a:ext cx="906780" cy="381000"/>
          </a:xfrm>
          <a:prstGeom prst="wedgeRoundRectCallout">
            <a:avLst>
              <a:gd name="adj1" fmla="val -55913"/>
              <a:gd name="adj2" fmla="val -1140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(</a:t>
            </a:r>
            <a:r>
              <a:rPr lang="en-US" sz="1400" dirty="0">
                <a:solidFill>
                  <a:schemeClr val="tx1"/>
                </a:solidFill>
              </a:rPr>
              <a:t>3 / </a:t>
            </a:r>
            <a:r>
              <a:rPr lang="cs-CZ" sz="1400" dirty="0">
                <a:solidFill>
                  <a:schemeClr val="tx1"/>
                </a:solidFill>
              </a:rPr>
              <a:t>4)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5600" y="1359416"/>
            <a:ext cx="2209800" cy="52322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</a:t>
            </a:r>
            <a:r>
              <a:rPr lang="cs-CZ" sz="1400" dirty="0"/>
              <a:t>říklád</a:t>
            </a:r>
            <a:r>
              <a:rPr lang="en-US" sz="1400" dirty="0"/>
              <a:t>e</a:t>
            </a:r>
            <a:r>
              <a:rPr lang="cs-CZ" sz="1400" dirty="0"/>
              <a:t>k: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en-US" sz="1400" dirty="0" err="1"/>
              <a:t>oddel</a:t>
            </a:r>
            <a:r>
              <a:rPr lang="en-US" sz="1400" dirty="0"/>
              <a:t>( '-', 8);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7848600" y="2098080"/>
            <a:ext cx="1066800" cy="381000"/>
          </a:xfrm>
          <a:prstGeom prst="wedgeRoundRectCallout">
            <a:avLst>
              <a:gd name="adj1" fmla="val -55913"/>
              <a:gd name="adj2" fmla="val -1140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dirty="0">
                <a:solidFill>
                  <a:schemeClr val="tx1"/>
                </a:solidFill>
              </a:rPr>
              <a:t>--------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82AD3C-1B87-4D9A-99ED-C6087BC6F0F5}"/>
              </a:ext>
            </a:extLst>
          </p:cNvPr>
          <p:cNvSpPr txBox="1"/>
          <p:nvPr/>
        </p:nvSpPr>
        <p:spPr>
          <a:xfrm>
            <a:off x="6324600" y="5244405"/>
            <a:ext cx="2583180" cy="138499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příklád</a:t>
            </a:r>
            <a:r>
              <a:rPr lang="en-US" sz="1400" dirty="0"/>
              <a:t>e</a:t>
            </a:r>
            <a:r>
              <a:rPr lang="cs-CZ" sz="1400" dirty="0"/>
              <a:t>k na výjimky:</a:t>
            </a:r>
          </a:p>
          <a:p>
            <a:r>
              <a:rPr lang="cs-CZ" sz="1400" dirty="0"/>
              <a:t>Pokud je jmenovatel 0, vyhoďte a odchyťte vlastní výjimku, která bude obsahovat čitatele i jmenovatele a vypište je</a:t>
            </a:r>
            <a:endParaRPr lang="en-US" sz="1400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101566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s1, s2;</a:t>
            </a:r>
          </a:p>
          <a:p>
            <a:r>
              <a:rPr lang="cs-CZ" sz="1200" dirty="0"/>
              <a:t>int i1, i2;</a:t>
            </a:r>
          </a:p>
          <a:p>
            <a:r>
              <a:rPr lang="pl-PL" sz="1200" dirty="0"/>
              <a:t>f &gt;&gt; s1 &gt;&gt; i1 &gt;&gt; s2 &gt;&gt; i</a:t>
            </a:r>
            <a:r>
              <a:rPr lang="en-US" sz="1200" dirty="0"/>
              <a:t>2</a:t>
            </a:r>
            <a:r>
              <a:rPr lang="pl-PL" sz="1200" dirty="0"/>
              <a:t>;</a:t>
            </a:r>
          </a:p>
          <a:p>
            <a:r>
              <a:rPr lang="cs-CZ" sz="1200" dirty="0"/>
              <a:t>if( f.fail()) ...</a:t>
            </a:r>
            <a:r>
              <a:rPr lang="en-US" sz="1200" dirty="0"/>
              <a:t>;</a:t>
            </a:r>
          </a:p>
          <a:p>
            <a:r>
              <a:rPr lang="en-US" sz="1200" dirty="0"/>
              <a:t>...</a:t>
            </a:r>
            <a:endParaRPr lang="cs-CZ" sz="1200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slova oddělená ws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3886200" y="3581400"/>
            <a:ext cx="2209800" cy="533400"/>
          </a:xfrm>
          <a:prstGeom prst="wedgeRoundRectCallout">
            <a:avLst>
              <a:gd name="adj1" fmla="val -91496"/>
              <a:gd name="adj2" fmla="val -1945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stream zůstává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za posledním čtením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267200" y="2057400"/>
            <a:ext cx="2438400" cy="533400"/>
          </a:xfrm>
          <a:prstGeom prst="wedgeRoundRectCallout">
            <a:avLst>
              <a:gd name="adj1" fmla="val -109485"/>
              <a:gd name="adj2" fmla="val 5181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ws (mezery, ...)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se automaticky přeskočí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Nepou</a:t>
            </a:r>
            <a:r>
              <a:rPr lang="cs-CZ" dirty="0"/>
              <a:t>žívejte char</a:t>
            </a:r>
            <a:r>
              <a:rPr lang="en-US" dirty="0"/>
              <a:t>*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258888"/>
            <a:ext cx="5486400" cy="353943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latin typeface="Courier New" pitchFamily="49" charset="0"/>
              </a:rPr>
              <a:t>int cele_jmeno( char * buf, size_t bufsize, 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		</a:t>
            </a:r>
            <a:r>
              <a:rPr lang="cs-CZ" altLang="cs-CZ" sz="1600" b="1" dirty="0">
                <a:latin typeface="Courier New" pitchFamily="49" charset="0"/>
              </a:rPr>
              <a:t>const char * jm,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		</a:t>
            </a:r>
            <a:r>
              <a:rPr lang="cs-CZ" altLang="cs-CZ" sz="1600" b="1" dirty="0">
                <a:latin typeface="Courier New" pitchFamily="49" charset="0"/>
              </a:rPr>
              <a:t>const char * prijm)</a:t>
            </a:r>
          </a:p>
          <a:p>
            <a:r>
              <a:rPr lang="cs-CZ" altLang="cs-CZ" sz="1600" b="1" dirty="0">
                <a:latin typeface="Courier New" pitchFamily="49" charset="0"/>
              </a:rPr>
              <a:t>{</a:t>
            </a:r>
          </a:p>
          <a:p>
            <a:r>
              <a:rPr lang="cs-CZ" altLang="cs-CZ" sz="1600" b="1" dirty="0">
                <a:latin typeface="Courier New" pitchFamily="49" charset="0"/>
              </a:rPr>
              <a:t>  size_t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= strlen( jm);</a:t>
            </a:r>
          </a:p>
          <a:p>
            <a:r>
              <a:rPr lang="cs-CZ" altLang="cs-CZ" sz="1600" b="1" dirty="0">
                <a:latin typeface="Courier New" pitchFamily="49" charset="0"/>
              </a:rPr>
              <a:t>  size_t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p</a:t>
            </a:r>
            <a:r>
              <a:rPr lang="en-US" altLang="cs-CZ" sz="1600" b="1" dirty="0">
                <a:latin typeface="Courier New" pitchFamily="49" charset="0"/>
              </a:rPr>
              <a:t> </a:t>
            </a:r>
            <a:r>
              <a:rPr lang="cs-CZ" altLang="cs-CZ" sz="1600" b="1" dirty="0">
                <a:latin typeface="Courier New" pitchFamily="49" charset="0"/>
              </a:rPr>
              <a:t>= strlen( prijm);</a:t>
            </a:r>
          </a:p>
          <a:p>
            <a:r>
              <a:rPr lang="cs-CZ" altLang="cs-CZ" sz="1600" b="1" dirty="0">
                <a:latin typeface="Courier New" pitchFamily="49" charset="0"/>
              </a:rPr>
              <a:t>  if (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+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p + 2 &gt; bufsize )</a:t>
            </a:r>
          </a:p>
          <a:p>
            <a:r>
              <a:rPr lang="cs-CZ" altLang="cs-CZ" sz="1600" dirty="0">
                <a:latin typeface="Courier New" pitchFamily="49" charset="0"/>
              </a:rPr>
              <a:t>  { /* error */ return -1; }</a:t>
            </a:r>
          </a:p>
          <a:p>
            <a:r>
              <a:rPr lang="cs-CZ" altLang="cs-CZ" sz="1600" b="1" dirty="0">
                <a:latin typeface="Courier New" pitchFamily="49" charset="0"/>
              </a:rPr>
              <a:t>  memcpy( buf, jm,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j);</a:t>
            </a:r>
          </a:p>
          <a:p>
            <a:r>
              <a:rPr lang="cs-CZ" altLang="cs-CZ" sz="1600" b="1" dirty="0">
                <a:latin typeface="Courier New" pitchFamily="49" charset="0"/>
              </a:rPr>
              <a:t>  buf[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j] = ' ';</a:t>
            </a:r>
          </a:p>
          <a:p>
            <a:r>
              <a:rPr lang="cs-CZ" altLang="cs-CZ" sz="1600" b="1" dirty="0">
                <a:latin typeface="Courier New" pitchFamily="49" charset="0"/>
              </a:rPr>
              <a:t>  memcpy( buf +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+ 1, prijm, lp);</a:t>
            </a:r>
          </a:p>
          <a:p>
            <a:r>
              <a:rPr lang="cs-CZ" altLang="cs-CZ" sz="1600" b="1" dirty="0">
                <a:latin typeface="Courier New" pitchFamily="49" charset="0"/>
              </a:rPr>
              <a:t>  buf[ lj + lp + 1] = 0;</a:t>
            </a:r>
          </a:p>
          <a:p>
            <a:r>
              <a:rPr lang="cs-CZ" altLang="cs-CZ" sz="1600" b="1" dirty="0">
                <a:latin typeface="Courier New" pitchFamily="49" charset="0"/>
              </a:rPr>
              <a:t>  return lj + lp + 1;</a:t>
            </a:r>
          </a:p>
          <a:p>
            <a:r>
              <a:rPr lang="cs-CZ" altLang="cs-C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0" y="5105400"/>
            <a:ext cx="5029200" cy="132343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altLang="cs-CZ" sz="1600" b="1" dirty="0">
                <a:latin typeface="Courier New" pitchFamily="49" charset="0"/>
              </a:rPr>
              <a:t>string </a:t>
            </a:r>
            <a:r>
              <a:rPr lang="cs-CZ" altLang="cs-CZ" sz="1600" b="1" dirty="0">
                <a:latin typeface="Courier New" pitchFamily="49" charset="0"/>
              </a:rPr>
              <a:t>cele_jmeno(</a:t>
            </a:r>
            <a:r>
              <a:rPr lang="en-US" altLang="cs-CZ" sz="1600" b="1" dirty="0">
                <a:latin typeface="Courier New" pitchFamily="49" charset="0"/>
              </a:rPr>
              <a:t> </a:t>
            </a:r>
            <a:r>
              <a:rPr lang="en-US" altLang="cs-CZ" sz="1600" b="1" dirty="0" err="1">
                <a:latin typeface="Courier New" pitchFamily="49" charset="0"/>
              </a:rPr>
              <a:t>const</a:t>
            </a:r>
            <a:r>
              <a:rPr lang="en-US" altLang="cs-CZ" sz="1600" b="1" dirty="0">
                <a:latin typeface="Courier New" pitchFamily="49" charset="0"/>
              </a:rPr>
              <a:t> string&amp; </a:t>
            </a:r>
            <a:r>
              <a:rPr lang="en-US" altLang="cs-CZ" sz="1600" b="1" dirty="0" err="1">
                <a:latin typeface="Courier New" pitchFamily="49" charset="0"/>
              </a:rPr>
              <a:t>jm</a:t>
            </a:r>
            <a:r>
              <a:rPr lang="en-US" altLang="cs-CZ" sz="1600" b="1" dirty="0">
                <a:latin typeface="Courier New" pitchFamily="49" charset="0"/>
              </a:rPr>
              <a:t>, </a:t>
            </a:r>
          </a:p>
          <a:p>
            <a:r>
              <a:rPr lang="en-US" altLang="cs-CZ" sz="1600" b="1" dirty="0">
                <a:latin typeface="Courier New" pitchFamily="49" charset="0"/>
              </a:rPr>
              <a:t>		    </a:t>
            </a:r>
            <a:r>
              <a:rPr lang="en-US" altLang="cs-CZ" sz="1600" b="1" dirty="0" err="1">
                <a:latin typeface="Courier New" pitchFamily="49" charset="0"/>
              </a:rPr>
              <a:t>const</a:t>
            </a:r>
            <a:r>
              <a:rPr lang="en-US" altLang="cs-CZ" sz="1600" b="1" dirty="0">
                <a:latin typeface="Courier New" pitchFamily="49" charset="0"/>
              </a:rPr>
              <a:t> string&amp; </a:t>
            </a:r>
            <a:r>
              <a:rPr lang="en-US" altLang="cs-CZ" sz="1600" b="1" dirty="0" err="1">
                <a:latin typeface="Courier New" pitchFamily="49" charset="0"/>
              </a:rPr>
              <a:t>prijm</a:t>
            </a:r>
            <a:r>
              <a:rPr lang="cs-CZ" altLang="cs-CZ" sz="1600" b="1" dirty="0">
                <a:latin typeface="Courier New" pitchFamily="49" charset="0"/>
              </a:rPr>
              <a:t>)</a:t>
            </a:r>
          </a:p>
          <a:p>
            <a:r>
              <a:rPr lang="cs-CZ" altLang="cs-CZ" sz="1600" b="1" dirty="0">
                <a:latin typeface="Courier New" pitchFamily="49" charset="0"/>
              </a:rPr>
              <a:t>{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  return </a:t>
            </a:r>
            <a:r>
              <a:rPr lang="en-US" altLang="cs-CZ" sz="1600" b="1" dirty="0" err="1">
                <a:latin typeface="Courier New" pitchFamily="49" charset="0"/>
              </a:rPr>
              <a:t>jm</a:t>
            </a:r>
            <a:r>
              <a:rPr lang="en-US" altLang="cs-CZ" sz="1600" b="1" dirty="0">
                <a:latin typeface="Courier New" pitchFamily="49" charset="0"/>
              </a:rPr>
              <a:t> + " " + </a:t>
            </a:r>
            <a:r>
              <a:rPr lang="en-US" altLang="cs-CZ" sz="1600" b="1" dirty="0" err="1">
                <a:latin typeface="Courier New" pitchFamily="49" charset="0"/>
              </a:rPr>
              <a:t>prijm</a:t>
            </a:r>
            <a:r>
              <a:rPr lang="en-US" altLang="cs-CZ" sz="1600" b="1" dirty="0">
                <a:latin typeface="Courier New" pitchFamily="49" charset="0"/>
              </a:rPr>
              <a:t>;</a:t>
            </a:r>
            <a:endParaRPr lang="cs-CZ" altLang="cs-CZ" sz="1600" b="1" dirty="0">
              <a:latin typeface="Courier New" pitchFamily="49" charset="0"/>
            </a:endParaRPr>
          </a:p>
          <a:p>
            <a:r>
              <a:rPr lang="cs-CZ" altLang="cs-C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248401" y="1500359"/>
            <a:ext cx="1828800" cy="1242841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Jméno, Příjmení</a:t>
            </a:r>
          </a:p>
          <a:p>
            <a:pPr algn="ctr"/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⇓</a:t>
            </a:r>
            <a:endParaRPr lang="cs-CZ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Jméno Příjmení</a:t>
            </a:r>
          </a:p>
          <a:p>
            <a:pPr algn="ctr"/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</a:t>
            </a:r>
            <a:endParaRPr lang="cs-CZ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816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celé řádky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8200" y="3657600"/>
            <a:ext cx="3124200" cy="120032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s;</a:t>
            </a:r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getline( f, s);</a:t>
            </a:r>
          </a:p>
          <a:p>
            <a:r>
              <a:rPr lang="cs-CZ" sz="1200" dirty="0"/>
              <a:t>  if( f.fail())  break;</a:t>
            </a:r>
          </a:p>
          <a:p>
            <a:r>
              <a:rPr lang="cs-CZ" sz="1200" dirty="0"/>
              <a:t>  cout &lt;&lt; "[" &lt;&lt; s &lt;&lt; "]" &lt;&lt; endl;</a:t>
            </a:r>
          </a:p>
          <a:p>
            <a:r>
              <a:rPr lang="en-US" sz="1200" dirty="0"/>
              <a:t>}</a:t>
            </a:r>
            <a:endParaRPr lang="cs-CZ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600200"/>
            <a:ext cx="3124200" cy="156966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const int MaxBuf = 4095;</a:t>
            </a:r>
          </a:p>
          <a:p>
            <a:r>
              <a:rPr lang="cs-CZ" sz="1200" dirty="0"/>
              <a:t>char buffer[ MaxBuf+1];</a:t>
            </a:r>
          </a:p>
          <a:p>
            <a:endParaRPr lang="cs-CZ" sz="1200" dirty="0"/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f.getline( buffer, MaxBuf);</a:t>
            </a:r>
          </a:p>
          <a:p>
            <a:r>
              <a:rPr lang="cs-CZ" sz="1200" dirty="0"/>
              <a:t>  if( f.fail())  break;</a:t>
            </a:r>
          </a:p>
          <a:p>
            <a:r>
              <a:rPr lang="cs-CZ" sz="1200" dirty="0"/>
              <a:t>  cout &lt;&lt; "[" &lt;&lt; buffer &lt;&lt; "]"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4" name="Rounded Rectangular Callout 33"/>
          <p:cNvSpPr/>
          <p:nvPr/>
        </p:nvSpPr>
        <p:spPr>
          <a:xfrm>
            <a:off x="4876800" y="2133600"/>
            <a:ext cx="2057400" cy="381000"/>
          </a:xfrm>
          <a:prstGeom prst="wedgeRoundRectCallout">
            <a:avLst>
              <a:gd name="adj1" fmla="val -138041"/>
              <a:gd name="adj2" fmla="val 38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cs-CZ" sz="1400" dirty="0">
                <a:solidFill>
                  <a:schemeClr val="tx1"/>
                </a:solidFill>
              </a:rPr>
              <a:t>ždy limit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3657600"/>
            <a:ext cx="3429000" cy="156966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</a:t>
            </a:r>
            <a:r>
              <a:rPr lang="en-US" sz="1200" dirty="0"/>
              <a:t>r, </a:t>
            </a:r>
            <a:r>
              <a:rPr lang="cs-CZ" sz="1200" dirty="0"/>
              <a:t>s</a:t>
            </a:r>
            <a:r>
              <a:rPr lang="en-US" sz="1200" dirty="0"/>
              <a:t>1, s2</a:t>
            </a:r>
            <a:r>
              <a:rPr lang="cs-CZ" sz="1200" dirty="0"/>
              <a:t>;</a:t>
            </a:r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getline( f, </a:t>
            </a:r>
            <a:r>
              <a:rPr lang="en-US" sz="1200" dirty="0"/>
              <a:t>r</a:t>
            </a:r>
            <a:r>
              <a:rPr lang="cs-CZ" sz="1200" dirty="0"/>
              <a:t>);</a:t>
            </a:r>
          </a:p>
          <a:p>
            <a:r>
              <a:rPr lang="cs-CZ" sz="1200" dirty="0"/>
              <a:t>  if( f.fail())  break;</a:t>
            </a:r>
            <a:endParaRPr lang="en-US" sz="1200" dirty="0"/>
          </a:p>
          <a:p>
            <a:r>
              <a:rPr lang="sv-SE" sz="1200" dirty="0"/>
              <a:t>  stringstream radek(r);</a:t>
            </a:r>
          </a:p>
          <a:p>
            <a:r>
              <a:rPr lang="sv-SE" sz="1200" dirty="0"/>
              <a:t>  radek &gt;&gt; s1 &gt;&gt; s2;</a:t>
            </a:r>
            <a:endParaRPr lang="cs-CZ" sz="1200" dirty="0"/>
          </a:p>
          <a:p>
            <a:r>
              <a:rPr lang="cs-CZ" sz="1200" dirty="0"/>
              <a:t>  cout &lt;&lt; "[" &lt;&lt; s</a:t>
            </a:r>
            <a:r>
              <a:rPr lang="en-US" sz="1200" dirty="0"/>
              <a:t>1 &lt;&lt; s2</a:t>
            </a:r>
            <a:r>
              <a:rPr lang="cs-CZ" sz="1200" dirty="0"/>
              <a:t> &lt;&lt; "]" &lt;&lt; endl;</a:t>
            </a:r>
          </a:p>
          <a:p>
            <a:r>
              <a:rPr lang="en-US" sz="1200" dirty="0"/>
              <a:t>}</a:t>
            </a:r>
            <a:endParaRPr lang="cs-CZ" sz="12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876800" y="2819400"/>
            <a:ext cx="2057400" cy="381000"/>
          </a:xfrm>
          <a:prstGeom prst="wedgeRoundRectCallout">
            <a:avLst>
              <a:gd name="adj1" fmla="val 21589"/>
              <a:gd name="adj2" fmla="val 342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parsov</a:t>
            </a:r>
            <a:r>
              <a:rPr lang="cs-CZ" sz="1400" dirty="0">
                <a:solidFill>
                  <a:schemeClr val="tx1"/>
                </a:solidFill>
              </a:rPr>
              <a:t>ání řádku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876800" y="1401138"/>
            <a:ext cx="2057400" cy="381000"/>
          </a:xfrm>
          <a:prstGeom prst="wedgeRoundRectCallout">
            <a:avLst>
              <a:gd name="adj1" fmla="val -138041"/>
              <a:gd name="adj2" fmla="val 38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pozor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na</a:t>
            </a:r>
            <a:r>
              <a:rPr lang="en-US" sz="1400" dirty="0">
                <a:solidFill>
                  <a:schemeClr val="tx1"/>
                </a:solidFill>
              </a:rPr>
              <a:t> z</a:t>
            </a:r>
            <a:r>
              <a:rPr lang="cs-CZ" sz="1400" dirty="0">
                <a:solidFill>
                  <a:schemeClr val="tx1"/>
                </a:solidFill>
              </a:rPr>
              <a:t>ásobník</a:t>
            </a:r>
            <a:r>
              <a:rPr lang="en-US" sz="1400" dirty="0"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304698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s;</a:t>
            </a:r>
          </a:p>
          <a:p>
            <a:r>
              <a:rPr lang="cs-CZ" sz="1200" dirty="0"/>
              <a:t>string::iterator b, e;</a:t>
            </a:r>
          </a:p>
          <a:p>
            <a:r>
              <a:rPr lang="cs-CZ" sz="1200" dirty="0"/>
              <a:t>char delim = ';';</a:t>
            </a:r>
          </a:p>
          <a:p>
            <a:endParaRPr lang="cs-CZ" sz="1200" dirty="0"/>
          </a:p>
          <a:p>
            <a:r>
              <a:rPr lang="cs-CZ" sz="1200" dirty="0"/>
              <a:t>while( getline( f, s)) {</a:t>
            </a:r>
          </a:p>
          <a:p>
            <a:r>
              <a:rPr lang="cs-CZ" sz="1200" dirty="0"/>
              <a:t>  b = e = s.begin();</a:t>
            </a:r>
          </a:p>
          <a:p>
            <a:r>
              <a:rPr lang="cs-CZ" sz="1200" dirty="0"/>
              <a:t>  while( e != s.end()) {</a:t>
            </a:r>
          </a:p>
          <a:p>
            <a:r>
              <a:rPr lang="cs-CZ" sz="1200" dirty="0"/>
              <a:t>    </a:t>
            </a:r>
            <a:r>
              <a:rPr lang="en-US" sz="1200" dirty="0"/>
              <a:t>e = find( b, </a:t>
            </a:r>
            <a:r>
              <a:rPr lang="en-US" sz="1200" dirty="0" err="1"/>
              <a:t>s.end</a:t>
            </a:r>
            <a:r>
              <a:rPr lang="en-US" sz="1200" dirty="0"/>
              <a:t>(), </a:t>
            </a:r>
            <a:r>
              <a:rPr lang="en-US" sz="1200" dirty="0" err="1"/>
              <a:t>delim</a:t>
            </a:r>
            <a:r>
              <a:rPr lang="en-US" sz="1200" dirty="0"/>
              <a:t>);</a:t>
            </a:r>
          </a:p>
          <a:p>
            <a:r>
              <a:rPr lang="cs-CZ" sz="1200" dirty="0"/>
              <a:t>    string val( b, e);</a:t>
            </a:r>
          </a:p>
          <a:p>
            <a:r>
              <a:rPr lang="cs-CZ" sz="1200" dirty="0"/>
              <a:t>    cout &lt;&lt; "[" &lt;&lt; val &lt;&lt; "]";</a:t>
            </a:r>
          </a:p>
          <a:p>
            <a:r>
              <a:rPr lang="cs-CZ" sz="1200" dirty="0"/>
              <a:t>    b = e;</a:t>
            </a:r>
          </a:p>
          <a:p>
            <a:r>
              <a:rPr lang="cs-CZ" sz="1200" dirty="0"/>
              <a:t>    if( e != s.end())</a:t>
            </a:r>
          </a:p>
          <a:p>
            <a:r>
              <a:rPr lang="cs-CZ" sz="1200" dirty="0"/>
              <a:t>      b++;</a:t>
            </a:r>
          </a:p>
          <a:p>
            <a:r>
              <a:rPr lang="cs-CZ" sz="1200" dirty="0"/>
              <a:t>  }</a:t>
            </a:r>
          </a:p>
          <a:p>
            <a:r>
              <a:rPr lang="cs-CZ" sz="1200" dirty="0"/>
              <a:t>  cout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oddělovače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4419600" y="4267200"/>
            <a:ext cx="2438400" cy="304800"/>
          </a:xfrm>
          <a:prstGeom prst="wedgeRoundRectCallout">
            <a:avLst>
              <a:gd name="adj1" fmla="val -131774"/>
              <a:gd name="adj2" fmla="val -3326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přeskočí oddělovač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419600" y="2819400"/>
            <a:ext cx="2438400" cy="457200"/>
          </a:xfrm>
          <a:prstGeom prst="wedgeRoundRectCallout">
            <a:avLst>
              <a:gd name="adj1" fmla="val -117263"/>
              <a:gd name="adj2" fmla="val 7467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dokud přečtené slovo není na konci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419600" y="3352800"/>
            <a:ext cx="2438400" cy="304800"/>
          </a:xfrm>
          <a:prstGeom prst="wedgeRoundRectCallout">
            <a:avLst>
              <a:gd name="adj1" fmla="val -100596"/>
              <a:gd name="adj2" fmla="val -151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vrátí iterator na odělovač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419600" y="3733800"/>
            <a:ext cx="2438400" cy="457200"/>
          </a:xfrm>
          <a:prstGeom prst="wedgeRoundRectCallout">
            <a:avLst>
              <a:gd name="adj1" fmla="val -106429"/>
              <a:gd name="adj2" fmla="val -3961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přečte hodnotu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 mezi oddělovači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19389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f &gt;&gt; ws;</a:t>
            </a:r>
          </a:p>
          <a:p>
            <a:r>
              <a:rPr lang="cs-CZ" sz="1200" dirty="0"/>
              <a:t>if( isdigit( f.peek())) {</a:t>
            </a:r>
          </a:p>
          <a:p>
            <a:r>
              <a:rPr lang="cs-CZ" sz="1200" dirty="0"/>
              <a:t>  int i;</a:t>
            </a:r>
          </a:p>
          <a:p>
            <a:r>
              <a:rPr lang="cs-CZ" sz="1200" dirty="0"/>
              <a:t>  f &gt;&gt; i;</a:t>
            </a:r>
          </a:p>
          <a:p>
            <a:r>
              <a:rPr lang="cs-CZ" sz="1200" dirty="0"/>
              <a:t>  cout &lt;&lt; "[" &lt;&lt; i &lt;&lt; "]" &lt;&lt; endl;</a:t>
            </a:r>
          </a:p>
          <a:p>
            <a:r>
              <a:rPr lang="cs-CZ" sz="1200" dirty="0"/>
              <a:t>} else {</a:t>
            </a:r>
          </a:p>
          <a:p>
            <a:r>
              <a:rPr lang="cs-CZ" sz="1200" dirty="0"/>
              <a:t>  string s;</a:t>
            </a:r>
          </a:p>
          <a:p>
            <a:r>
              <a:rPr lang="cs-CZ" sz="1200" dirty="0"/>
              <a:t>  f &gt;&gt; s;</a:t>
            </a:r>
          </a:p>
          <a:p>
            <a:r>
              <a:rPr lang="cs-CZ" sz="1200" dirty="0"/>
              <a:t>  cout &lt;&lt; "{" &lt;&lt; s &lt;&lt; "}"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výhled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267200" y="2057400"/>
            <a:ext cx="2133600" cy="533400"/>
          </a:xfrm>
          <a:prstGeom prst="wedgeRoundRectCallout">
            <a:avLst>
              <a:gd name="adj1" fmla="val -123931"/>
              <a:gd name="adj2" fmla="val 354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přečte nejbližší znak,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ale nechá ve streamu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Coding Style</a:t>
            </a:r>
            <a:endParaRPr lang="cs-CZ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562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2000" dirty="0" err="1"/>
              <a:t>Stroustrup</a:t>
            </a:r>
            <a:r>
              <a:rPr lang="en-US" sz="2000" dirty="0"/>
              <a:t>, Sutter: </a:t>
            </a:r>
            <a:r>
              <a:rPr lang="en-US" sz="2000" b="1" dirty="0"/>
              <a:t>Core Guidelines</a:t>
            </a:r>
          </a:p>
          <a:p>
            <a:pPr lvl="1">
              <a:lnSpc>
                <a:spcPct val="80000"/>
              </a:lnSpc>
            </a:pPr>
            <a:r>
              <a:rPr lang="en-US" sz="1600" i="1" dirty="0"/>
              <a:t>2017, draft, C++11/14/17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http://isocpp.github.io/CppCoreGuidelines/CppCoreGuidelines</a:t>
            </a:r>
          </a:p>
          <a:p>
            <a:pPr lvl="1">
              <a:lnSpc>
                <a:spcPct val="80000"/>
              </a:lnSpc>
            </a:pPr>
            <a:endParaRPr lang="en-US" sz="1600" b="1" dirty="0"/>
          </a:p>
          <a:p>
            <a:pPr lvl="1">
              <a:lnSpc>
                <a:spcPct val="80000"/>
              </a:lnSpc>
            </a:pPr>
            <a:r>
              <a:rPr lang="en-US" sz="1600" dirty="0" err="1"/>
              <a:t>In.sec</a:t>
            </a:r>
            <a:r>
              <a:rPr lang="en-US" sz="1600" dirty="0"/>
              <a:t>: Major sections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Philosophy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Interfaces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Functions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Classes and class hierarchies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Enumerations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Resource management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Expressions and statements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Error handling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Constants and immutability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Templates and generic programming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Concurrency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The Standard library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Source files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C-style programming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Profiles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Guideline support library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Supporting sections: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Naming and layout, Performance, Non-Rules and myths, References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Appendices: Libraries, Modernizing code, Discussion, Tools support</a:t>
            </a:r>
          </a:p>
          <a:p>
            <a:pPr lvl="1">
              <a:lnSpc>
                <a:spcPct val="80000"/>
              </a:lnSpc>
            </a:pPr>
            <a:endParaRPr lang="en-US" sz="1600" b="1" dirty="0"/>
          </a:p>
          <a:p>
            <a:r>
              <a:rPr lang="en-US" sz="2000" dirty="0"/>
              <a:t>Sutter, </a:t>
            </a:r>
            <a:r>
              <a:rPr lang="en-US" sz="2000" dirty="0" err="1"/>
              <a:t>Alexandrescu</a:t>
            </a:r>
            <a:r>
              <a:rPr lang="en-US" sz="2000" dirty="0"/>
              <a:t>: </a:t>
            </a:r>
            <a:r>
              <a:rPr lang="en-US" sz="2000" b="1" dirty="0"/>
              <a:t>C++ Coding Standards</a:t>
            </a:r>
          </a:p>
          <a:p>
            <a:pPr lvl="1"/>
            <a:r>
              <a:rPr lang="en-US" sz="1600" i="1" dirty="0"/>
              <a:t>C++ 101 </a:t>
            </a:r>
            <a:r>
              <a:rPr lang="en-US" sz="1600" i="1" dirty="0" err="1"/>
              <a:t>programovacích</a:t>
            </a:r>
            <a:r>
              <a:rPr lang="en-US" sz="1600" i="1" dirty="0"/>
              <a:t> </a:t>
            </a:r>
            <a:r>
              <a:rPr lang="en-US" sz="1600" i="1" dirty="0" err="1"/>
              <a:t>technik</a:t>
            </a:r>
            <a:endParaRPr lang="en-US" sz="1600" i="1" dirty="0"/>
          </a:p>
          <a:p>
            <a:pPr lvl="1"/>
            <a:r>
              <a:rPr lang="en-US" sz="1600" i="1" dirty="0"/>
              <a:t>2005, C++03</a:t>
            </a:r>
            <a:endParaRPr lang="cs-CZ" sz="1600" i="1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101 </a:t>
            </a:r>
            <a:r>
              <a:rPr lang="en-US" dirty="0" err="1"/>
              <a:t>mouder</a:t>
            </a:r>
            <a:endParaRPr lang="cs-CZ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200" b="1"/>
              <a:t>Organizational and Policy Issues </a:t>
            </a:r>
            <a:endParaRPr lang="en-US" sz="1200" b="1"/>
          </a:p>
          <a:p>
            <a:pPr eaLnBrk="1" hangingPunct="1">
              <a:lnSpc>
                <a:spcPct val="80000"/>
              </a:lnSpc>
            </a:pPr>
            <a:r>
              <a:rPr lang="cs-CZ" sz="1200"/>
              <a:t>0. Don’t sweat the small stuff. (Or: Know what not to standardize.)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1. Compile cleanly at high warning levels.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2. Use an automated build system.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3. Use a version control system.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4. Invest in code reviews. </a:t>
            </a:r>
            <a:endParaRPr lang="cs-CZ" sz="1200" b="1"/>
          </a:p>
          <a:p>
            <a:pPr eaLnBrk="1" hangingPunct="1">
              <a:lnSpc>
                <a:spcPct val="80000"/>
              </a:lnSpc>
            </a:pPr>
            <a:r>
              <a:rPr lang="cs-CZ" sz="1200" b="1"/>
              <a:t>Design Style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5. Give one entity one cohesive responsibility.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6. Correctness, simplicity, and clarity come first.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7. Know when and how to code for scalability.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8. Don’t optimize prematurely.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9. Don’t pessimize prematurely.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10. Minimize global and shared data.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11. Hide information.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12. Know when and how to code for concurrency.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13. Ensure resources are owned by objects. Use explicit RAII and smart pointers. </a:t>
            </a:r>
            <a:endParaRPr lang="cs-CZ" sz="1200" b="1"/>
          </a:p>
          <a:p>
            <a:pPr eaLnBrk="1" hangingPunct="1">
              <a:lnSpc>
                <a:spcPct val="80000"/>
              </a:lnSpc>
            </a:pPr>
            <a:r>
              <a:rPr lang="cs-CZ" sz="1200" b="1"/>
              <a:t>Coding Style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14. Prefer compile- and link-time errors to run-time errors.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15. Use const proactively.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16. Avoid macros.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17. Avoid magic numbers.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18. Declare variables as locally as possible.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19. Always initialize variables.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20. Avoid long functions. Avoid deep nesting.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21. Avoid initialization dependencies across compilation units.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22. Minimize definitional dependencies. Avoid cyclic dependencies.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23. Make header files self-sufficient.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/>
              <a:t>24. Always write internal #include guards. Never write external #include guards.</a:t>
            </a:r>
            <a:endParaRPr lang="cs-CZ" sz="1200" b="1"/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5638800" y="457200"/>
            <a:ext cx="3251200" cy="792163"/>
          </a:xfrm>
          <a:prstGeom prst="wedgeRoundRectCallout">
            <a:avLst>
              <a:gd name="adj1" fmla="val -1829"/>
              <a:gd name="adj2" fmla="val -250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dirty="0"/>
              <a:t>Sutter, </a:t>
            </a:r>
            <a:r>
              <a:rPr lang="en-US" sz="1400" dirty="0" err="1"/>
              <a:t>Alexandrescu</a:t>
            </a:r>
            <a:r>
              <a:rPr lang="en-US" sz="1400" dirty="0"/>
              <a:t>:</a:t>
            </a:r>
          </a:p>
          <a:p>
            <a:r>
              <a:rPr lang="en-US" sz="1400" dirty="0"/>
              <a:t>C++ 101 </a:t>
            </a:r>
            <a:r>
              <a:rPr lang="en-US" sz="1400" dirty="0" err="1"/>
              <a:t>programovacích</a:t>
            </a:r>
            <a:r>
              <a:rPr lang="en-US" sz="1400" dirty="0"/>
              <a:t> </a:t>
            </a:r>
            <a:r>
              <a:rPr lang="en-US" sz="1400" dirty="0" err="1"/>
              <a:t>technik</a:t>
            </a:r>
            <a:r>
              <a:rPr lang="cs-CZ" sz="1400" dirty="0"/>
              <a:t> </a:t>
            </a:r>
            <a:endParaRPr lang="en-US" sz="1400" dirty="0"/>
          </a:p>
          <a:p>
            <a:r>
              <a:rPr lang="en-US" sz="1400" i="1" dirty="0"/>
              <a:t>(C++ Coding Standards)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9496444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101 mouder</a:t>
            </a:r>
            <a:endParaRPr lang="cs-CZ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68413"/>
            <a:ext cx="8650288" cy="53292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200" b="1" dirty="0"/>
              <a:t>Functions and Operators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25. Take parameters appropriately by value, (smart) pointer, or reference.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26. Preserve natural semantics for overloaded operators.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27. Prefer the canonical forms of arithmetic and assignment operators.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28. Prefer the canonical form of ++ and --. Prefer calling the prefix forms.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29. Consider overloading to avoid implicit type conversions.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30. Avoid overloading &amp;&amp;, ||, or , (comma) 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31. Don’t write code that depends on the order of evaluation of function arguments. </a:t>
            </a:r>
            <a:endParaRPr lang="cs-CZ" sz="1200" b="1" dirty="0"/>
          </a:p>
          <a:p>
            <a:pPr eaLnBrk="1" hangingPunct="1">
              <a:lnSpc>
                <a:spcPct val="80000"/>
              </a:lnSpc>
            </a:pPr>
            <a:r>
              <a:rPr lang="cs-CZ" sz="1200" b="1" dirty="0"/>
              <a:t>Class Design and Inheritance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32. Be clear what kind of class you’re writing.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33. Prefer minimal classes to monolithic classes.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34. Prefer composition to inheritance.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35. Avoid inheriting from classes that were not designed to be base classes.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36. Prefer providing abstract interfaces.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37. Public inheritance is substitutability. Inherit, not to reuse, but to be reused.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38. Practice safe overriding.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39. Consider making virtual functions nonpublic, and public functions nonvirtual.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40. Avoid providing implicit conversions.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41. Make data members private, except in behaviorless aggregates (C-style structs).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42. Don’t give away your internals.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43. Pimpl judiciously.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44. Prefer writing nonmember nonfriend functions.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45. Always provide new and delete together.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46. If you provide any class-specific new, provide all of the standard forms (plain, in-place, and nothrow).</a:t>
            </a:r>
            <a:endParaRPr lang="cs-CZ" sz="1200" b="1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101 mouder</a:t>
            </a: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25538"/>
            <a:ext cx="8650288" cy="56165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1100" b="1" dirty="0"/>
              <a:t>Construction, Destruction, and Copying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47. Define and initialize member variables in the same order.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48. Prefer initialization to assignment in constructors.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49. Avoid calling virtual functions in constructors and destructors.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50. Make base class destructors public and virtual, or protected and nonvirtual.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51. Destructors, deallocation, and swap never fail.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52. Copy and destroy consistently.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53. Explicitly enable or disable copying.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54. Avoid slicing. Consider Clone instead of copying in base classes.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55. Prefer the canonical form of assignment.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56. Whenever it makes sense, provide a no-fail swap (and provide it correctly). </a:t>
            </a:r>
            <a:endParaRPr lang="cs-CZ" sz="1100" b="1" dirty="0"/>
          </a:p>
          <a:p>
            <a:pPr eaLnBrk="1" hangingPunct="1">
              <a:lnSpc>
                <a:spcPct val="80000"/>
              </a:lnSpc>
            </a:pPr>
            <a:r>
              <a:rPr lang="cs-CZ" sz="1100" b="1" dirty="0"/>
              <a:t>Namespaces and Modules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57. Keep a type and its nonmember function interface in the same namespace.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58. Keep types and functions in separate namespaces unless they’re specifically intended to work together.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59. Don’t write namespace usings in a header file or before an #include.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60. Avoid allocating and deallocating memory in different modules.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61. Don’t define entities with linkage in a header file.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62. Don’t allow exceptions to propagate across module boundaries.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63. Use sufficiently portable types in a module’s interface. </a:t>
            </a:r>
            <a:endParaRPr lang="cs-CZ" sz="1100" b="1" dirty="0"/>
          </a:p>
          <a:p>
            <a:pPr eaLnBrk="1" hangingPunct="1">
              <a:lnSpc>
                <a:spcPct val="80000"/>
              </a:lnSpc>
            </a:pPr>
            <a:r>
              <a:rPr lang="cs-CZ" sz="1100" b="1" dirty="0"/>
              <a:t>Templates and Genericity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64. Blend static and dynamic polymorphism judiciously.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65. Customize intentionally and explicitly.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66. Don’t specialize function templates.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67. Don’t write unintentionally nongeneric code. </a:t>
            </a:r>
            <a:endParaRPr lang="cs-CZ" sz="1100" b="1" dirty="0"/>
          </a:p>
          <a:p>
            <a:pPr eaLnBrk="1" hangingPunct="1">
              <a:lnSpc>
                <a:spcPct val="80000"/>
              </a:lnSpc>
            </a:pPr>
            <a:r>
              <a:rPr lang="cs-CZ" sz="1100" b="1" dirty="0"/>
              <a:t>Error Handling and Exceptions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68. Assert liberally to document internal assumptions and invariants.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69. Establish a rational error handling policy, and follow it strictly.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70. Distinguish between errors and non-errors.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71. Design and write error-safe code.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72. Prefer to use exceptions to report errors.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73. Throw by value, catch by reference.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74. Report, handle, and translate errors appropriately. </a:t>
            </a:r>
          </a:p>
          <a:p>
            <a:pPr eaLnBrk="1" hangingPunct="1">
              <a:lnSpc>
                <a:spcPct val="80000"/>
              </a:lnSpc>
            </a:pPr>
            <a:r>
              <a:rPr lang="cs-CZ" sz="1100" dirty="0"/>
              <a:t>75. Avoid exception specifications. </a:t>
            </a:r>
            <a:endParaRPr lang="cs-CZ" sz="1100" b="1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101 mouder</a:t>
            </a: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200" b="1" dirty="0"/>
              <a:t>STL: Containers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76. Use vector by default. Otherwise, choose an appropriate container.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77. Use vector and string instead of arrays.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78. Use vector (and string::c_str) to exchange data with non-C++ APIs.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79. Store only values and smart pointers in containers.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80. Prefer push_back to other ways of expanding a sequence.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81. Prefer range operations to single-element operations.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82. Use the accepted idioms to really shrink capacity and really erase elements. </a:t>
            </a:r>
            <a:endParaRPr lang="cs-CZ" sz="1200" b="1" dirty="0"/>
          </a:p>
          <a:p>
            <a:pPr eaLnBrk="1" hangingPunct="1">
              <a:lnSpc>
                <a:spcPct val="80000"/>
              </a:lnSpc>
            </a:pPr>
            <a:r>
              <a:rPr lang="cs-CZ" sz="1200" b="1" dirty="0"/>
              <a:t>STL: Algorithms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83. Use a checked STL implementation.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84. Prefer algorithm calls to handwritten loops.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85. Use the right STL search algorithm.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86. Use the right STL sort algorithm.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87. Make predicates pure functions.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88. Prefer function objects over functions as algorithm and comparer arguments.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89. Write function objects correctly. </a:t>
            </a:r>
            <a:endParaRPr lang="cs-CZ" sz="1200" b="1" dirty="0"/>
          </a:p>
          <a:p>
            <a:pPr eaLnBrk="1" hangingPunct="1">
              <a:lnSpc>
                <a:spcPct val="80000"/>
              </a:lnSpc>
            </a:pPr>
            <a:r>
              <a:rPr lang="cs-CZ" sz="1200" b="1" dirty="0"/>
              <a:t>Type Safety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90. Avoid type switching; prefer polymorphism.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91. Rely on types, not on representations.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92. Avoid using reinterpret_cast.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93. Avoid using static_cast on pointers.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94. Avoid casting away const.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95. Don’t use C-style casts.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96. Don’t memcpy or memcmp non-PODs.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97. Don’t use unions to reinterpret representation.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98. Don’t use varargs (ellipsis).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99. Don’t use invalid objects. Don’t use unsafe functions.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dirty="0"/>
              <a:t>100. Don’t treat arrays polymorphically. 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P</a:t>
            </a:r>
            <a:r>
              <a:rPr lang="cs-CZ" dirty="0"/>
              <a:t>olymorfní datové struktury</a:t>
            </a:r>
            <a:r>
              <a:rPr lang="en-US" dirty="0"/>
              <a:t> - raw pointers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96975"/>
            <a:ext cx="8650288" cy="3240088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cs-CZ" dirty="0"/>
              <a:t>Zadání:</a:t>
            </a:r>
          </a:p>
          <a:p>
            <a:pPr lvl="1" eaLnBrk="1" hangingPunct="1"/>
            <a:r>
              <a:rPr lang="cs-CZ" dirty="0"/>
              <a:t>kontejner obsahující čísla libovolného typu</a:t>
            </a:r>
            <a:endParaRPr lang="en-US" dirty="0"/>
          </a:p>
          <a:p>
            <a:pPr lvl="2"/>
            <a:r>
              <a:rPr lang="cs-CZ" dirty="0"/>
              <a:t>int, double, </a:t>
            </a:r>
            <a:r>
              <a:rPr lang="en-US" dirty="0"/>
              <a:t>string, </a:t>
            </a:r>
            <a:r>
              <a:rPr lang="cs-CZ" dirty="0"/>
              <a:t>complex, ...</a:t>
            </a:r>
            <a:endParaRPr lang="en-US" dirty="0"/>
          </a:p>
          <a:p>
            <a:pPr lvl="1" eaLnBrk="1" hangingPunct="1"/>
            <a:endParaRPr lang="en-US" sz="800" dirty="0"/>
          </a:p>
          <a:p>
            <a:pPr lvl="1" eaLnBrk="1" hangingPunct="1">
              <a:buFont typeface="Wingdings" pitchFamily="2" charset="2"/>
              <a:buNone/>
            </a:pPr>
            <a:r>
              <a:rPr lang="cs-CZ" dirty="0"/>
              <a:t>Technické u</a:t>
            </a:r>
            <a:r>
              <a:rPr lang="en-US" dirty="0"/>
              <a:t>p</a:t>
            </a:r>
            <a:r>
              <a:rPr lang="cs-CZ" dirty="0"/>
              <a:t>řesnění:</a:t>
            </a:r>
          </a:p>
          <a:p>
            <a:pPr lvl="1" eaLnBrk="1" hangingPunct="1"/>
            <a:r>
              <a:rPr lang="cs-CZ" dirty="0"/>
              <a:t>třída Seznam</a:t>
            </a:r>
          </a:p>
          <a:p>
            <a:pPr lvl="1" eaLnBrk="1" hangingPunct="1"/>
            <a:r>
              <a:rPr lang="cs-CZ" dirty="0"/>
              <a:t>operace append, print</a:t>
            </a:r>
          </a:p>
          <a:p>
            <a:pPr lvl="1" eaLnBrk="1" hangingPunct="1"/>
            <a:r>
              <a:rPr lang="cs-CZ" dirty="0"/>
              <a:t>společný předek prvků AbstractNum</a:t>
            </a:r>
          </a:p>
          <a:p>
            <a:pPr lvl="1" eaLnBrk="1" hangingPunct="1"/>
            <a:r>
              <a:rPr lang="cs-CZ" dirty="0"/>
              <a:t>konkrétní prvky IntNum, DoubleNum, ...</a:t>
            </a:r>
          </a:p>
          <a:p>
            <a:pPr lvl="1" eaLnBrk="1" hangingPunct="1"/>
            <a:r>
              <a:rPr lang="cs-CZ" dirty="0"/>
              <a:t>stačí jednoduchá implementace polem</a:t>
            </a:r>
            <a:endParaRPr lang="en-US" dirty="0"/>
          </a:p>
          <a:p>
            <a:pPr lvl="1" eaLnBrk="1" hangingPunct="1"/>
            <a:r>
              <a:rPr lang="en-US" dirty="0"/>
              <a:t>pole </a:t>
            </a:r>
            <a:r>
              <a:rPr lang="cs-CZ" dirty="0"/>
              <a:t>objektů vs. pole </a:t>
            </a:r>
            <a:r>
              <a:rPr lang="en-US" dirty="0" err="1"/>
              <a:t>odkaz</a:t>
            </a:r>
            <a:r>
              <a:rPr lang="cs-CZ" dirty="0"/>
              <a:t>ů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95513" y="5876925"/>
            <a:ext cx="1296987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132138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84438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2771775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2843213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3851275" y="587692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DN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4787900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d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4140200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4427538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5" name="Line 14"/>
          <p:cNvSpPr>
            <a:spLocks noChangeShapeType="1"/>
          </p:cNvSpPr>
          <p:nvPr/>
        </p:nvSpPr>
        <p:spPr bwMode="auto">
          <a:xfrm>
            <a:off x="4498975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5435600" y="587692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7" name="Text Box 16"/>
          <p:cNvSpPr txBox="1">
            <a:spLocks noChangeArrowheads="1"/>
          </p:cNvSpPr>
          <p:nvPr/>
        </p:nvSpPr>
        <p:spPr bwMode="auto">
          <a:xfrm>
            <a:off x="6372225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5724525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9" name="Rectangle 18"/>
          <p:cNvSpPr>
            <a:spLocks noChangeArrowheads="1"/>
          </p:cNvSpPr>
          <p:nvPr/>
        </p:nvSpPr>
        <p:spPr bwMode="auto">
          <a:xfrm>
            <a:off x="6011863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90" name="Line 19"/>
          <p:cNvSpPr>
            <a:spLocks noChangeShapeType="1"/>
          </p:cNvSpPr>
          <p:nvPr/>
        </p:nvSpPr>
        <p:spPr bwMode="auto">
          <a:xfrm>
            <a:off x="6083300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1" name="Text Box 20"/>
          <p:cNvSpPr txBox="1">
            <a:spLocks noChangeArrowheads="1"/>
          </p:cNvSpPr>
          <p:nvPr/>
        </p:nvSpPr>
        <p:spPr bwMode="auto">
          <a:xfrm>
            <a:off x="2771775" y="4652963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S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92" name="Text Box 21"/>
          <p:cNvSpPr txBox="1">
            <a:spLocks noChangeArrowheads="1"/>
          </p:cNvSpPr>
          <p:nvPr/>
        </p:nvSpPr>
        <p:spPr bwMode="auto">
          <a:xfrm>
            <a:off x="2987675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3" name="Text Box 22"/>
          <p:cNvSpPr txBox="1">
            <a:spLocks noChangeArrowheads="1"/>
          </p:cNvSpPr>
          <p:nvPr/>
        </p:nvSpPr>
        <p:spPr bwMode="auto">
          <a:xfrm>
            <a:off x="3348038" y="4724400"/>
            <a:ext cx="360362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4" name="Text Box 23"/>
          <p:cNvSpPr txBox="1">
            <a:spLocks noChangeArrowheads="1"/>
          </p:cNvSpPr>
          <p:nvPr/>
        </p:nvSpPr>
        <p:spPr bwMode="auto">
          <a:xfrm>
            <a:off x="3708400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5" name="Text Box 24"/>
          <p:cNvSpPr txBox="1">
            <a:spLocks noChangeArrowheads="1"/>
          </p:cNvSpPr>
          <p:nvPr/>
        </p:nvSpPr>
        <p:spPr bwMode="auto">
          <a:xfrm>
            <a:off x="4067175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6" name="Line 25"/>
          <p:cNvSpPr>
            <a:spLocks noChangeShapeType="1"/>
          </p:cNvSpPr>
          <p:nvPr/>
        </p:nvSpPr>
        <p:spPr bwMode="auto">
          <a:xfrm flipH="1">
            <a:off x="2484438" y="4941888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7" name="Line 27"/>
          <p:cNvSpPr>
            <a:spLocks noChangeShapeType="1"/>
          </p:cNvSpPr>
          <p:nvPr/>
        </p:nvSpPr>
        <p:spPr bwMode="auto">
          <a:xfrm>
            <a:off x="3490913" y="4941888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8" name="Line 28"/>
          <p:cNvSpPr>
            <a:spLocks noChangeShapeType="1"/>
          </p:cNvSpPr>
          <p:nvPr/>
        </p:nvSpPr>
        <p:spPr bwMode="auto">
          <a:xfrm>
            <a:off x="3851275" y="4941888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14359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Polymorfní datové struktury - </a:t>
            </a:r>
            <a:r>
              <a:rPr lang="en-US" dirty="0"/>
              <a:t>raw pointers</a:t>
            </a:r>
            <a:endParaRPr lang="cs-CZ" dirty="0"/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4859338" y="1484313"/>
            <a:ext cx="3671887" cy="2654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*p);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~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enum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pole[MAX];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n;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755650" y="4437063"/>
            <a:ext cx="3671888" cy="180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4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684213" y="1412875"/>
            <a:ext cx="3167062" cy="1165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print()=0;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3" name="AutoShape 10"/>
          <p:cNvSpPr>
            <a:spLocks noChangeArrowheads="1"/>
          </p:cNvSpPr>
          <p:nvPr/>
        </p:nvSpPr>
        <p:spPr bwMode="auto">
          <a:xfrm>
            <a:off x="1692275" y="2997200"/>
            <a:ext cx="2808288" cy="576263"/>
          </a:xfrm>
          <a:prstGeom prst="wedgeRoundRectCallout">
            <a:avLst>
              <a:gd name="adj1" fmla="val 3477"/>
              <a:gd name="adj2" fmla="val -16873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abstraktní předek</a:t>
            </a:r>
          </a:p>
          <a:p>
            <a:r>
              <a:rPr lang="cs-CZ" sz="1400"/>
              <a:t>umí existovat a vytisknout se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104" name="AutoShape 11"/>
          <p:cNvSpPr>
            <a:spLocks noChangeArrowheads="1"/>
          </p:cNvSpPr>
          <p:nvPr/>
        </p:nvSpPr>
        <p:spPr bwMode="auto">
          <a:xfrm>
            <a:off x="611188" y="3716338"/>
            <a:ext cx="2089150" cy="360362"/>
          </a:xfrm>
          <a:prstGeom prst="wedgeRoundRectCallout">
            <a:avLst>
              <a:gd name="adj1" fmla="val -22722"/>
              <a:gd name="adj2" fmla="val -42621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virtuální destruktor</a:t>
            </a:r>
            <a:r>
              <a:rPr lang="en-US" sz="1400"/>
              <a:t>!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105" name="AutoShape 12"/>
          <p:cNvSpPr>
            <a:spLocks noChangeArrowheads="1"/>
          </p:cNvSpPr>
          <p:nvPr/>
        </p:nvSpPr>
        <p:spPr bwMode="auto">
          <a:xfrm>
            <a:off x="5076825" y="4941888"/>
            <a:ext cx="3024188" cy="574675"/>
          </a:xfrm>
          <a:prstGeom prst="wedgeRoundRectCallout">
            <a:avLst>
              <a:gd name="adj1" fmla="val -97560"/>
              <a:gd name="adj2" fmla="val -4060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p</a:t>
            </a:r>
            <a:r>
              <a:rPr lang="cs-CZ" sz="1400"/>
              <a:t>řidávání dynamicky vytvořených konkrétních typů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90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5871</TotalTime>
  <Words>14213</Words>
  <Application>Microsoft Office PowerPoint</Application>
  <PresentationFormat>On-screen Show (4:3)</PresentationFormat>
  <Paragraphs>2757</Paragraphs>
  <Slides>116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116</vt:i4>
      </vt:variant>
    </vt:vector>
  </HeadingPairs>
  <TitlesOfParts>
    <vt:vector size="129" baseType="lpstr">
      <vt:lpstr>Arial</vt:lpstr>
      <vt:lpstr>Arial Unicode MS</vt:lpstr>
      <vt:lpstr>Calibri</vt:lpstr>
      <vt:lpstr>Courier New</vt:lpstr>
      <vt:lpstr>Lucida Sans Unicode</vt:lpstr>
      <vt:lpstr>Symbol</vt:lpstr>
      <vt:lpstr>Tahoma</vt:lpstr>
      <vt:lpstr>Times New Roman</vt:lpstr>
      <vt:lpstr>Verdana</vt:lpstr>
      <vt:lpstr>Wingdings</vt:lpstr>
      <vt:lpstr>Wingdings 2</vt:lpstr>
      <vt:lpstr>Wingdings 3</vt:lpstr>
      <vt:lpstr>Concourse</vt:lpstr>
      <vt:lpstr>Programování v C++</vt:lpstr>
      <vt:lpstr>Povinnosti k získání zápočtu a zkoušky</vt:lpstr>
      <vt:lpstr>Můj první C++ program </vt:lpstr>
      <vt:lpstr>Můj první C++ program </vt:lpstr>
      <vt:lpstr>Můj druhý program </vt:lpstr>
      <vt:lpstr>Užitečné kousky kódu </vt:lpstr>
      <vt:lpstr>Výpis parametrů </vt:lpstr>
      <vt:lpstr>Řetězce a stringy</vt:lpstr>
      <vt:lpstr>Nepoužívejte char*</vt:lpstr>
      <vt:lpstr>Čísla a řetězce</vt:lpstr>
      <vt:lpstr>Třídy, objekty, metody</vt:lpstr>
      <vt:lpstr>Počítání oveček</vt:lpstr>
      <vt:lpstr>Počítání oveček</vt:lpstr>
      <vt:lpstr>Ovečky 1</vt:lpstr>
      <vt:lpstr>Ovečky 2</vt:lpstr>
      <vt:lpstr>Ovečky 3</vt:lpstr>
      <vt:lpstr>Počítání oveček revisited</vt:lpstr>
      <vt:lpstr>Kousky kódu</vt:lpstr>
      <vt:lpstr>Tečka a čtyřtečka</vt:lpstr>
      <vt:lpstr>Inline a ne-inline metody</vt:lpstr>
      <vt:lpstr>Inicializace a reference / const</vt:lpstr>
      <vt:lpstr>Sekvenční kontejnery</vt:lpstr>
      <vt:lpstr>Asociativní kontejnery</vt:lpstr>
      <vt:lpstr>Struktura kontejnerů</vt:lpstr>
      <vt:lpstr>Iterátory</vt:lpstr>
      <vt:lpstr>Základní metody kontejnerů</vt:lpstr>
      <vt:lpstr>Práce s kontejnery</vt:lpstr>
      <vt:lpstr>Práce s kontejnery</vt:lpstr>
      <vt:lpstr>Složitost operací</vt:lpstr>
      <vt:lpstr>Příkládky</vt:lpstr>
      <vt:lpstr>Odzadu a zase zepředu</vt:lpstr>
      <vt:lpstr>Kontejnery a třídění - vector, list, set</vt:lpstr>
      <vt:lpstr>Třídění - vlastní kritéria</vt:lpstr>
      <vt:lpstr>Nejpoužívanější algoritmy</vt:lpstr>
      <vt:lpstr>Algoritmy - použití</vt:lpstr>
      <vt:lpstr>Algoritmy - použití</vt:lpstr>
      <vt:lpstr>Funktory</vt:lpstr>
      <vt:lpstr>Návratová hodnota for_each</vt:lpstr>
      <vt:lpstr>Lambda výrazy</vt:lpstr>
      <vt:lpstr>Nonmodyfying algorithms</vt:lpstr>
      <vt:lpstr>Modifying algorithms</vt:lpstr>
      <vt:lpstr>Removing algorithms</vt:lpstr>
      <vt:lpstr>Mutating algorithms</vt:lpstr>
      <vt:lpstr>Sorting algorithms</vt:lpstr>
      <vt:lpstr>Algorithms for Sorted Ranges </vt:lpstr>
      <vt:lpstr>Numeric algorithms</vt:lpstr>
      <vt:lpstr>Příklady</vt:lpstr>
      <vt:lpstr>Zadání 1. DÚ</vt:lpstr>
      <vt:lpstr>Hodnocení 1. DÚ</vt:lpstr>
      <vt:lpstr>Polymorfní datové struktury</vt:lpstr>
      <vt:lpstr>PDS - základní idea</vt:lpstr>
      <vt:lpstr>PDS - implementace</vt:lpstr>
      <vt:lpstr>PDS - konkrétní datové typy</vt:lpstr>
      <vt:lpstr>PDS - přiřazení</vt:lpstr>
      <vt:lpstr>PDS - přiřazení</vt:lpstr>
      <vt:lpstr>PDS - přiřazení 2: operator=</vt:lpstr>
      <vt:lpstr>PDS - přiřazení 2: operator=</vt:lpstr>
      <vt:lpstr>PDS - přiřazení 3: make_unique</vt:lpstr>
      <vt:lpstr>PDS - přiřazení 3: make_unique</vt:lpstr>
      <vt:lpstr>PDS - přiřazení 3: make_unique</vt:lpstr>
      <vt:lpstr>PDS - přiřazení 3: make_unique</vt:lpstr>
      <vt:lpstr>PDS - přiřazení 3: slicing</vt:lpstr>
      <vt:lpstr>PDS - přiřazení 4: kopie podle typu</vt:lpstr>
      <vt:lpstr>PDS - přiřazení 4: kopie podle typu</vt:lpstr>
      <vt:lpstr>PDS - přiřazení 5: klonování</vt:lpstr>
      <vt:lpstr>PDS - přiřazení 6: copy constructor</vt:lpstr>
      <vt:lpstr>PDS - přiřazení 7: self-assignment</vt:lpstr>
      <vt:lpstr>PDS - přiřazení 7: self-assignment</vt:lpstr>
      <vt:lpstr>Polymorfní datové struktury s přiřazením</vt:lpstr>
      <vt:lpstr>Šablony</vt:lpstr>
      <vt:lpstr>Kombinace PDS a šablon</vt:lpstr>
      <vt:lpstr>Hrábě</vt:lpstr>
      <vt:lpstr>Gumové pole</vt:lpstr>
      <vt:lpstr>Gumové pole</vt:lpstr>
      <vt:lpstr>Zadání 2. DÚ</vt:lpstr>
      <vt:lpstr>Konstruktory a destruktory</vt:lpstr>
      <vt:lpstr>Virtuální metody</vt:lpstr>
      <vt:lpstr>Časté chyby ve 2. DÚ</vt:lpstr>
      <vt:lpstr>Výjimky / exceptions</vt:lpstr>
      <vt:lpstr>Výjimky při inicializaci a destrukci</vt:lpstr>
      <vt:lpstr>Vlastní typ výjimky</vt:lpstr>
      <vt:lpstr>Výjimky</vt:lpstr>
      <vt:lpstr>Streamy</vt:lpstr>
      <vt:lpstr>operátor &lt;&lt;</vt:lpstr>
      <vt:lpstr>Stream manipulátory</vt:lpstr>
      <vt:lpstr>Bezparametrický manipulátor</vt:lpstr>
      <vt:lpstr>Parametrický manipulátor</vt:lpstr>
      <vt:lpstr>Parametrický manipulátor</vt:lpstr>
      <vt:lpstr>PowerPoint Presentation</vt:lpstr>
      <vt:lpstr>PowerPoint Presentation</vt:lpstr>
      <vt:lpstr>PowerPoint Presentation</vt:lpstr>
      <vt:lpstr>PowerPoint Presentation</vt:lpstr>
      <vt:lpstr>Coding Style</vt:lpstr>
      <vt:lpstr>101 mouder</vt:lpstr>
      <vt:lpstr>101 mouder</vt:lpstr>
      <vt:lpstr>101 mouder</vt:lpstr>
      <vt:lpstr>101 mouder</vt:lpstr>
      <vt:lpstr>Polymorfní datové struktury - raw pointers</vt:lpstr>
      <vt:lpstr>Polymorfní datové struktury - raw pointers</vt:lpstr>
      <vt:lpstr>PDS - implementace metod</vt:lpstr>
      <vt:lpstr>PDS - konkrétní datové typy</vt:lpstr>
      <vt:lpstr>PDS - konstruktor const položek</vt:lpstr>
      <vt:lpstr>PDS - přiřazení</vt:lpstr>
      <vt:lpstr>PDS - přiřazení</vt:lpstr>
      <vt:lpstr>PDS - přiřazení</vt:lpstr>
      <vt:lpstr>PDS - copy konstruktor</vt:lpstr>
      <vt:lpstr>PDS - přiřazení</vt:lpstr>
      <vt:lpstr>PDS - kopie prvků</vt:lpstr>
      <vt:lpstr>PDS - úklid starého stavu</vt:lpstr>
      <vt:lpstr>PDS - generování nových prvků</vt:lpstr>
      <vt:lpstr>PDS - zrušení abstraktnosti</vt:lpstr>
      <vt:lpstr>PDS - vytvoření správných typů</vt:lpstr>
      <vt:lpstr>PDS - vytvoření správných typů</vt:lpstr>
      <vt:lpstr>PDS - klonování</vt:lpstr>
      <vt:lpstr>PDS - přiřazení sebe sama</vt:lpstr>
      <vt:lpstr>PDS - přiřazení sebe sama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v C++</dc:title>
  <dc:creator>Filip</dc:creator>
  <cp:lastModifiedBy>Robert Husák</cp:lastModifiedBy>
  <cp:revision>442</cp:revision>
  <dcterms:created xsi:type="dcterms:W3CDTF">2006-08-16T00:00:00Z</dcterms:created>
  <dcterms:modified xsi:type="dcterms:W3CDTF">2018-10-26T06:36:47Z</dcterms:modified>
</cp:coreProperties>
</file>