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302" r:id="rId4"/>
    <p:sldId id="259" r:id="rId5"/>
    <p:sldId id="260" r:id="rId6"/>
    <p:sldId id="261" r:id="rId7"/>
    <p:sldId id="258" r:id="rId8"/>
    <p:sldId id="268" r:id="rId9"/>
    <p:sldId id="263" r:id="rId10"/>
    <p:sldId id="306" r:id="rId11"/>
    <p:sldId id="305" r:id="rId12"/>
    <p:sldId id="286" r:id="rId13"/>
    <p:sldId id="315" r:id="rId14"/>
    <p:sldId id="308" r:id="rId15"/>
    <p:sldId id="314" r:id="rId16"/>
    <p:sldId id="269" r:id="rId17"/>
    <p:sldId id="270" r:id="rId18"/>
    <p:sldId id="271" r:id="rId19"/>
    <p:sldId id="272" r:id="rId20"/>
    <p:sldId id="274" r:id="rId21"/>
    <p:sldId id="290" r:id="rId22"/>
    <p:sldId id="307" r:id="rId23"/>
    <p:sldId id="291" r:id="rId24"/>
    <p:sldId id="292" r:id="rId25"/>
    <p:sldId id="293" r:id="rId26"/>
    <p:sldId id="294" r:id="rId27"/>
    <p:sldId id="295" r:id="rId28"/>
    <p:sldId id="297" r:id="rId29"/>
    <p:sldId id="304" r:id="rId30"/>
    <p:sldId id="299" r:id="rId31"/>
    <p:sldId id="301" r:id="rId32"/>
    <p:sldId id="310" r:id="rId33"/>
  </p:sldIdLst>
  <p:sldSz cx="9144000" cy="6858000" type="screen4x3"/>
  <p:notesSz cx="6797675" cy="987266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7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1" autoAdjust="0"/>
    <p:restoredTop sz="86932" autoAdjust="0"/>
  </p:normalViewPr>
  <p:slideViewPr>
    <p:cSldViewPr>
      <p:cViewPr varScale="1">
        <p:scale>
          <a:sx n="183" d="100"/>
          <a:sy n="183" d="100"/>
        </p:scale>
        <p:origin x="523" y="115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3.xml"/><Relationship Id="rId21" Type="http://schemas.openxmlformats.org/officeDocument/2006/relationships/slide" Target="slides/slide27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23" Type="http://schemas.openxmlformats.org/officeDocument/2006/relationships/slide" Target="slides/slide29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C44F675-5F60-4223-6A03-2CFEBD9A22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2C11F38-DB0A-3540-2E8C-5B04524D49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8F2FC98-8818-36F7-8A0B-EDFE5436A1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1BB0617-9F0B-4E80-D1E1-E8D64C45A7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4230401-AA90-9DE7-D4DF-B6F847E39C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89CB9B7-E27A-37A9-8BD5-B4E4F5520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1B045B-6673-41D9-B3C6-FA145B393D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9143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BEE0D66-B359-5E59-67CD-41E444061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BCE6B3-95CD-411F-96AB-1FCC2DE6AC14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74E6A94-44D1-7C48-8B48-1E5D0886A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E82B674-03A1-6CDF-B76E-220618746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16706A3-A3DC-0A62-B304-AAAC1AF8A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EA0CA-353A-480B-B608-D882663F2DF0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6F106DE-1E0A-83F4-2775-92088084B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6FE99E4-4075-4EEC-2529-06DD4ED93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4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0C31A1D-BB9C-3D1F-FB49-963DF3A4B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A8B3D-C8CB-4267-B3F1-E91574FC3113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4976F91-EDAB-B888-D46C-BD77BE68C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5DD9177-105C-3DE6-3882-18D5900A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3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46F2-658F-1B14-83C5-794B45A3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8EC875A-BE42-4660-9D3A-FE7C97C12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A8B3D-C8CB-4267-B3F1-E91574FC3113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7BB1337-79EB-5687-33F2-38E6E07B7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8D33F0C-3453-0B9F-B3F2-087319B49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2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BE4B77-BF12-C2BD-8A8F-9EDA99749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F0694A-797A-440D-BDA1-B93291E577BA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A0C37C8-42F8-570B-EB60-48F3894F7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2C8AE69-E8C5-84B1-C5D7-E37A9E265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AD6179C-CC5C-4354-E628-578CF3682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77CF0-C94E-4D5E-B872-73F1551666A9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438D343-5B3F-8078-E744-39B253E30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82205B-5EBC-3952-7B93-99B837F9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A070A75-F42C-B220-469D-C02829F12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09C54A-352C-47BD-A883-0ADB29EDDBA1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DFCA7F0-141A-7763-0D3D-ED4D3C497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269E246-62F8-8027-0F4D-C3705D7B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1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4365877-AD38-E80E-8096-172894BAB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6D509-3E6D-499D-B64F-5F00C7ACCEB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9FDB86C-B17A-421B-2553-6833DE4E5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0D33675-4608-629D-D8DB-499425E95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7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CB05121-FF12-52AC-FA4E-4A58DB9E0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01DA2-BC44-497D-9513-1355C09E36D8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48C18F1-D61E-16AE-0C78-3AB3E3CA9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7D6AF8B-A564-0E4F-65D8-4A52ACC4D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7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AFD48-1831-921F-464E-5FB07AEF4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FE3B7-990C-4863-A975-35C070606CFB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47A9EC8-4F0C-C3FE-6A28-709B6444A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A58E749-F149-67EC-2A2E-B9AF11FF6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82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C2E10D1-21DC-773F-9A25-BD62E5F3D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EB010-8BA5-4F77-B0AA-49AAD5C95C06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07FAEE8-003F-5C3A-296A-20428484E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07F1EE-A525-083E-97F2-F0699B4C9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183735D-646D-8836-A6CF-4067FDB14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89CD1-9385-4AEB-A4DA-18620902F0F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E032BA1-9EAC-BF25-F18F-BE509C5F4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33D985C-920F-CB65-AFEE-8A467B919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2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192466B-20B0-3D66-D695-E22C9C9B6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D9F4B-0D76-46E3-8AF2-8076A493AF75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123D6A1-2F63-4E4C-5ABE-D15E4114D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97D4B94-A1F4-9B94-A51F-32585A9EB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CED815F-0B22-D1E6-2F15-4311569A2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E76AA-199E-497D-BA79-EE762236FDFD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2521EAC-8994-DE8C-B395-526DC19A6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7A87C1D-A56F-EA24-7FD3-CE76ADC40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25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48747AC-6620-22F5-26F4-104F87AE4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6C9F9-B401-4DF6-A29C-F151888A3D41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3736437-A5D8-2715-2745-2A687EB8E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257A93C-FB16-67CD-972B-C71A4493B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88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3E18BFE-E7DE-1354-29CB-26F8E619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6B4B8-D8C6-40A9-9F83-D5A248DDD812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F45D380-3440-3F87-5EF4-A5B012899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2A731A-66D4-CE6E-57BE-9E4DD4B7C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40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8BA524E-89FC-F94D-2354-0AA51DC46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3B2290-89F3-4EF5-92AE-E6B306F5053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C8E2DDD-1887-C61A-C26B-C398BAC98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F56C26C-72CF-AF6D-AC9A-D9D8E2C94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DC9C86-F56F-76B2-FC7E-57CBE1CD3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32C42-1F8B-44D4-97F6-99D91AC1F30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974FB2E-25EC-0007-49E4-FE40E5ED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CA9336B-D744-E91F-572A-597531C65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62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8FD3EAC-85D0-A0D8-6F6B-21C33D4EF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C8433-2ACA-4BFF-903F-BBE3A4B13ADF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8E4235A-D17E-1A03-9BEE-1EE11B638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5C0AEC1-1535-0266-FA65-FD039AB4B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67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1ED2F7A-7EBA-BD3D-67D1-4DF0AA48D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A9E62-C443-489D-BFC1-098F81CEF3A4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BD25EEF-0968-8CFE-DB60-361A35636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323AFE8-93AC-7F49-4036-8829E03B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4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AECC009-FE2B-8BF4-5FAC-9E1E3A6B6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06EB88-F91A-4047-883A-5067C15FF3AC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9BCD0C6-BB6C-0EB1-A1B1-A34B19C5D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EC86894-F0D9-BAF0-A783-5971FD8C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5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B43F984-BAF6-52CF-4B7D-8774EFCB9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5672A4-8548-4652-B086-D567827F3802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1587785-776D-4E89-D108-26BBEAFCE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B49159E-3665-934C-9CE8-7941CEE6E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5CFAD2F-1E2D-50B8-3004-2759016D9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4110B-E0BB-4541-8433-0A5E7500986A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B099C34-D2D3-49FE-2211-4BB3F7EB1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F282097-9B56-FCD2-C60E-F34004D2E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1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6306951-6C06-ABB1-351C-32E9F646C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82BDC-2DA4-4C4A-85E1-B459AC5CC451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46DEC2D-2927-F796-FFFC-B37D06B12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E7CC399-7BB5-CC20-D843-67D3438C6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5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61FBF95-52DF-84F7-B16B-DE2E8A492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5A5E5-E1CB-47D6-8931-1823194D17B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06562B3-DB98-5C53-E29D-01C447CA6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282EAD-C6E1-B257-CAE3-3A5C7B380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5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91528E2-61C5-ADC9-D7E5-4B14AAA43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5A6E8C-38EA-4E96-82B9-966BE8EEEC3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8B5FD7D-0A0D-E5CF-1160-59767FE75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19FFF1B-8171-9AC9-A041-70A6C31F6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5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55F3C8C-DDBC-6BFC-FCED-2975BEF28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9B8B6-39F9-42A6-901A-CE776D297860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43B5E1-B694-E265-8D8F-A7B9B20F0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E82131E-BA49-5786-76F8-F2AF1027A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C4FD386-A31E-BCA4-D8DE-10B75EAE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B1704-403D-4260-A2F6-39ADBD831754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67FB71-333D-9233-B94B-B9FBFD405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559209C-7984-EC43-9385-A1389F9EE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6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AD62DEB-B0D9-C0E9-4629-C595A0E8A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F3392-EBF9-4D6E-9524-658AEE0591E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47ACF2-2E93-3498-FC11-02D4CF5BF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B885420-3F81-C9D3-30CD-AF9235C53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5F7808A-3C20-9F94-8389-5596D4386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428036-8C98-458C-9344-7D68D9332F7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D67FC96-E973-9462-2DBA-CE1638FB7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39599DF-0102-3C27-D279-18C7B104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0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31F913B3-B988-9783-01C8-4AA00621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A49C1EF-22A1-1620-21EE-E6BB450BF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/>
            </a:lvl1pPr>
          </a:lstStyle>
          <a:p>
            <a:r>
              <a:rPr lang="cs-CZ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7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5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4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strike="noStrike" baseline="0">
                <a:latin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5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92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4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2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6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3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00FDE-7F15-EACC-9D8A-F399B55CC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77B82-50DF-225B-4B5A-6C6366630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text styles</a:t>
            </a:r>
          </a:p>
          <a:p>
            <a:pPr lvl="1"/>
            <a:r>
              <a:rPr lang="cs-CZ" altLang="en-US"/>
              <a:t>Second level</a:t>
            </a:r>
          </a:p>
          <a:p>
            <a:pPr lvl="2"/>
            <a:r>
              <a:rPr lang="cs-CZ" altLang="en-US"/>
              <a:t>Third level</a:t>
            </a:r>
          </a:p>
          <a:p>
            <a:pPr lvl="3"/>
            <a:r>
              <a:rPr lang="cs-CZ" altLang="en-US"/>
              <a:t>Fourth level</a:t>
            </a:r>
          </a:p>
          <a:p>
            <a:pPr lvl="4"/>
            <a:r>
              <a:rPr lang="cs-CZ" altLang="en-US"/>
              <a:t>Fifth level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941D61B6-3DC1-719B-9359-317CE056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AE6EAD4A-36E3-A8AF-B668-F2D4ED95C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705600"/>
            <a:ext cx="8839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0" name="Picture 9" descr="DP2">
            <a:extLst>
              <a:ext uri="{FF2B5EF4-FFF2-40B4-BE49-F238E27FC236}">
                <a16:creationId xmlns:a16="http://schemas.microsoft.com/office/drawing/2014/main" id="{71A586E5-62CA-7982-869A-D603BC8F0A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95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700">
          <a:solidFill>
            <a:schemeClr val="tx1"/>
          </a:solidFill>
          <a:latin typeface="+mn-lt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890113-7334-37DB-4732-F21800D333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143000"/>
          </a:xfrm>
        </p:spPr>
        <p:txBody>
          <a:bodyPr/>
          <a:lstStyle/>
          <a:p>
            <a:pPr eaLnBrk="1" hangingPunct="1"/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ávrhové vzory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F55A24-E024-54DF-3329-23A1F58C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648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kern="0" dirty="0" err="1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Filip</a:t>
            </a:r>
            <a:r>
              <a:rPr lang="en-US" sz="3200" kern="0" dirty="0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 </a:t>
            </a:r>
            <a:r>
              <a:rPr lang="en-US" sz="3200" kern="0" dirty="0" err="1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Zavoral</a:t>
            </a:r>
            <a:endParaRPr lang="en-US" sz="3200" kern="0" dirty="0">
              <a:solidFill>
                <a:schemeClr val="tx2"/>
              </a:solidFill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  <a:p>
            <a:pPr eaLnBrk="1" hangingPunct="1">
              <a:defRPr/>
            </a:pPr>
            <a:r>
              <a:rPr lang="en-US" sz="1800" kern="0" dirty="0">
                <a:solidFill>
                  <a:schemeClr val="tx2"/>
                </a:solidFill>
                <a:latin typeface="Lucida Console" panose="020B0609040504020204" pitchFamily="49" charset="0"/>
                <a:ea typeface="+mj-ea"/>
                <a:cs typeface="Lucida Sans Unicode" panose="020B0602030504020204" pitchFamily="34" charset="0"/>
              </a:rPr>
              <a:t>www.ksi.mff.cuni.cz/teaching/nprg024-web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5D5E67-AAF7-421F-9AE3-F65F87EE7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Zpracování NV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12C207-1CB8-4904-8FF6-D00355E09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/>
              <a:t>Stáhněte si loňské slajdy a ostatní materiály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slajdy na stránkách předmětu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na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odkazu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i="1" dirty="0">
                <a:sym typeface="Wingdings" panose="05000000000000000000" pitchFamily="2" charset="2"/>
              </a:rPr>
              <a:t>Vzkaz přihlášeným studentům</a:t>
            </a:r>
            <a:r>
              <a:rPr lang="cs-CZ" altLang="cs-CZ" dirty="0">
                <a:sym typeface="Wingdings" panose="05000000000000000000" pitchFamily="2" charset="2"/>
              </a:rPr>
              <a:t> další materiály a starší prezentace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Pokuste se příslušný NV pochopit nejdřív jen ze slajdů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jestli vám to nepůjde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i="1" dirty="0">
                <a:sym typeface="Wingdings" panose="05000000000000000000" pitchFamily="2" charset="2"/>
              </a:rPr>
              <a:t>(</a:t>
            </a:r>
            <a:r>
              <a:rPr lang="en-US" altLang="cs-CZ" i="1" dirty="0" err="1">
                <a:sym typeface="Wingdings" panose="05000000000000000000" pitchFamily="2" charset="2"/>
              </a:rPr>
              <a:t>skoro</a:t>
            </a:r>
            <a:r>
              <a:rPr lang="en-US" altLang="cs-CZ" i="1" dirty="0">
                <a:sym typeface="Wingdings" panose="05000000000000000000" pitchFamily="2" charset="2"/>
              </a:rPr>
              <a:t> </a:t>
            </a:r>
            <a:r>
              <a:rPr lang="en-US" altLang="cs-CZ" i="1" dirty="0" err="1">
                <a:sym typeface="Wingdings" panose="05000000000000000000" pitchFamily="2" charset="2"/>
              </a:rPr>
              <a:t>ur</a:t>
            </a:r>
            <a:r>
              <a:rPr lang="cs-CZ" altLang="cs-CZ" i="1" dirty="0">
                <a:sym typeface="Wingdings" panose="05000000000000000000" pitchFamily="2" charset="2"/>
              </a:rPr>
              <a:t>čitě)</a:t>
            </a:r>
            <a:r>
              <a:rPr lang="cs-CZ" altLang="cs-CZ" dirty="0">
                <a:sym typeface="Wingdings" panose="05000000000000000000" pitchFamily="2" charset="2"/>
              </a:rPr>
              <a:t>, není závada na vaší straně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slajdy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b="1" dirty="0" err="1">
                <a:sym typeface="Wingdings" panose="05000000000000000000" pitchFamily="2" charset="2"/>
              </a:rPr>
              <a:t>nejsou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učebnice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video </a:t>
            </a:r>
            <a:r>
              <a:rPr lang="en-US" altLang="cs-CZ" dirty="0">
                <a:sym typeface="Wingdings" panose="05000000000000000000" pitchFamily="2" charset="2"/>
              </a:rPr>
              <a:t>z </a:t>
            </a:r>
            <a:r>
              <a:rPr lang="en-US" altLang="cs-CZ" dirty="0" err="1">
                <a:sym typeface="Wingdings" panose="05000000000000000000" pitchFamily="2" charset="2"/>
              </a:rPr>
              <a:t>minul</a:t>
            </a:r>
            <a:r>
              <a:rPr lang="cs-CZ" altLang="cs-CZ" dirty="0">
                <a:sym typeface="Wingdings" panose="05000000000000000000" pitchFamily="2" charset="2"/>
              </a:rPr>
              <a:t>ých let nestačí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Pořádně NV nastudujte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nejd</a:t>
            </a:r>
            <a:r>
              <a:rPr lang="cs-CZ" altLang="cs-CZ" dirty="0">
                <a:sym typeface="Wingdings" panose="05000000000000000000" pitchFamily="2" charset="2"/>
              </a:rPr>
              <a:t>ří</a:t>
            </a:r>
            <a:r>
              <a:rPr lang="en-US" altLang="cs-CZ" dirty="0">
                <a:sym typeface="Wingdings" panose="05000000000000000000" pitchFamily="2" charset="2"/>
              </a:rPr>
              <a:t>v z </a:t>
            </a:r>
            <a:r>
              <a:rPr lang="en-US" altLang="cs-CZ" dirty="0" err="1">
                <a:sym typeface="Wingdings" panose="05000000000000000000" pitchFamily="2" charset="2"/>
              </a:rPr>
              <a:t>GoF</a:t>
            </a:r>
            <a:r>
              <a:rPr lang="en-US" altLang="cs-CZ" i="1" dirty="0">
                <a:sym typeface="Wingdings" panose="05000000000000000000" pitchFamily="2" charset="2"/>
              </a:rPr>
              <a:t> - </a:t>
            </a:r>
            <a:r>
              <a:rPr lang="en-US" altLang="cs-CZ" i="1" dirty="0" err="1">
                <a:sym typeface="Wingdings" panose="05000000000000000000" pitchFamily="2" charset="2"/>
              </a:rPr>
              <a:t>ignorujte</a:t>
            </a:r>
            <a:r>
              <a:rPr lang="en-US" altLang="cs-CZ" i="1" dirty="0">
                <a:sym typeface="Wingdings" panose="05000000000000000000" pitchFamily="2" charset="2"/>
              </a:rPr>
              <a:t> Smalltalk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doplňkové informace z ostatních materiálů</a:t>
            </a:r>
          </a:p>
          <a:p>
            <a:pPr lvl="2" eaLnBrk="1" hangingPunct="1"/>
            <a:r>
              <a:rPr lang="en-US" altLang="cs-CZ" i="1" dirty="0" err="1">
                <a:sym typeface="Wingdings" panose="05000000000000000000" pitchFamily="2" charset="2"/>
              </a:rPr>
              <a:t>GoF</a:t>
            </a:r>
            <a:r>
              <a:rPr lang="en-US" altLang="cs-CZ" i="1" dirty="0">
                <a:sym typeface="Wingdings" panose="05000000000000000000" pitchFamily="2" charset="2"/>
              </a:rPr>
              <a:t> </a:t>
            </a:r>
            <a:r>
              <a:rPr lang="cs-CZ" altLang="cs-CZ" i="1" dirty="0">
                <a:sym typeface="Wingdings" panose="05000000000000000000" pitchFamily="2" charset="2"/>
              </a:rPr>
              <a:t>cca</a:t>
            </a:r>
            <a:r>
              <a:rPr lang="en-US" altLang="cs-CZ" i="1" dirty="0">
                <a:sym typeface="Wingdings" panose="05000000000000000000" pitchFamily="2" charset="2"/>
              </a:rPr>
              <a:t> 30 let star</a:t>
            </a:r>
            <a:r>
              <a:rPr lang="cs-CZ" altLang="cs-CZ" i="1" dirty="0">
                <a:sym typeface="Wingdings" panose="05000000000000000000" pitchFamily="2" charset="2"/>
              </a:rPr>
              <a:t>ý</a:t>
            </a:r>
            <a:r>
              <a:rPr lang="en-US" altLang="cs-CZ" i="1" dirty="0">
                <a:sym typeface="Wingdings" panose="05000000000000000000" pitchFamily="2" charset="2"/>
              </a:rPr>
              <a:t>!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Praktické použití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ur</a:t>
            </a:r>
            <a:r>
              <a:rPr lang="cs-CZ" altLang="cs-CZ" dirty="0">
                <a:sym typeface="Wingdings" panose="05000000000000000000" pitchFamily="2" charset="2"/>
              </a:rPr>
              <a:t>čitě </a:t>
            </a:r>
            <a:r>
              <a:rPr lang="cs-CZ" altLang="cs-CZ" b="1" dirty="0">
                <a:sym typeface="Wingdings" panose="05000000000000000000" pitchFamily="2" charset="2"/>
              </a:rPr>
              <a:t>nepřebírejte</a:t>
            </a:r>
            <a:r>
              <a:rPr lang="cs-CZ" altLang="cs-CZ" dirty="0">
                <a:sym typeface="Wingdings" panose="05000000000000000000" pitchFamily="2" charset="2"/>
              </a:rPr>
              <a:t> ty z GoF</a:t>
            </a:r>
          </a:p>
          <a:p>
            <a:pPr lvl="2" eaLnBrk="1" hangingPunct="1"/>
            <a:r>
              <a:rPr lang="en-US" altLang="cs-CZ" i="1" dirty="0" err="1">
                <a:sym typeface="Wingdings" panose="05000000000000000000" pitchFamily="2" charset="2"/>
              </a:rPr>
              <a:t>velmi</a:t>
            </a:r>
            <a:r>
              <a:rPr lang="en-US" altLang="cs-CZ" i="1" dirty="0">
                <a:sym typeface="Wingdings" panose="05000000000000000000" pitchFamily="2" charset="2"/>
              </a:rPr>
              <a:t> zas</a:t>
            </a:r>
            <a:r>
              <a:rPr lang="cs-CZ" altLang="cs-CZ" i="1" dirty="0">
                <a:sym typeface="Wingdings" panose="05000000000000000000" pitchFamily="2" charset="2"/>
              </a:rPr>
              <a:t>tar</a:t>
            </a:r>
            <a:r>
              <a:rPr lang="en-US" altLang="cs-CZ" i="1" dirty="0">
                <a:sym typeface="Wingdings" panose="05000000000000000000" pitchFamily="2" charset="2"/>
              </a:rPr>
              <a:t>al</a:t>
            </a:r>
            <a:r>
              <a:rPr lang="cs-CZ" altLang="cs-CZ" i="1" dirty="0">
                <a:sym typeface="Wingdings" panose="05000000000000000000" pitchFamily="2" charset="2"/>
              </a:rPr>
              <a:t>é</a:t>
            </a:r>
            <a:r>
              <a:rPr lang="en-US" altLang="cs-CZ" i="1" dirty="0">
                <a:sym typeface="Wingdings" panose="05000000000000000000" pitchFamily="2" charset="2"/>
              </a:rPr>
              <a:t>!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detailně se seznamte s nějakým existujícím použitím</a:t>
            </a:r>
          </a:p>
          <a:p>
            <a:pPr lvl="2" eaLnBrk="1" hangingPunct="1"/>
            <a:r>
              <a:rPr lang="cs-CZ" altLang="cs-CZ" b="1" i="1" dirty="0">
                <a:solidFill>
                  <a:srgbClr val="003399"/>
                </a:solidFill>
                <a:sym typeface="Wingdings" panose="05000000000000000000" pitchFamily="2" charset="2"/>
              </a:rPr>
              <a:t>kde</a:t>
            </a:r>
            <a:r>
              <a:rPr lang="cs-CZ" altLang="cs-CZ" dirty="0">
                <a:sym typeface="Wingdings" panose="05000000000000000000" pitchFamily="2" charset="2"/>
              </a:rPr>
              <a:t>, </a:t>
            </a:r>
            <a:r>
              <a:rPr lang="cs-CZ" altLang="cs-CZ" b="1" i="1" dirty="0">
                <a:solidFill>
                  <a:srgbClr val="003399"/>
                </a:solidFill>
                <a:sym typeface="Wingdings" panose="05000000000000000000" pitchFamily="2" charset="2"/>
              </a:rPr>
              <a:t>jak </a:t>
            </a:r>
            <a:r>
              <a:rPr lang="cs-CZ" altLang="cs-CZ" dirty="0">
                <a:sym typeface="Wingdings" panose="05000000000000000000" pitchFamily="2" charset="2"/>
              </a:rPr>
              <a:t>- příklady, fragmenty kódu</a:t>
            </a:r>
          </a:p>
          <a:p>
            <a:pPr lvl="2" eaLnBrk="1" hangingPunct="1"/>
            <a:r>
              <a:rPr lang="cs-CZ" altLang="cs-CZ" dirty="0">
                <a:sym typeface="Wingdings" panose="05000000000000000000" pitchFamily="2" charset="2"/>
              </a:rPr>
              <a:t>lze ukázat i </a:t>
            </a:r>
            <a:r>
              <a:rPr lang="en-US" altLang="cs-CZ" dirty="0" err="1">
                <a:sym typeface="Wingdings" panose="05000000000000000000" pitchFamily="2" charset="2"/>
              </a:rPr>
              <a:t>vhodn</a:t>
            </a:r>
            <a:r>
              <a:rPr lang="cs-CZ" altLang="cs-CZ" dirty="0">
                <a:sym typeface="Wingdings" panose="05000000000000000000" pitchFamily="2" charset="2"/>
              </a:rPr>
              <a:t>é použití ve vlastních </a:t>
            </a:r>
            <a:r>
              <a:rPr lang="en-US" altLang="cs-CZ" dirty="0" err="1">
                <a:sym typeface="Wingdings" panose="05000000000000000000" pitchFamily="2" charset="2"/>
              </a:rPr>
              <a:t>projektech</a:t>
            </a:r>
            <a:endParaRPr lang="cs-CZ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Vyrobte </a:t>
            </a:r>
            <a:r>
              <a:rPr lang="cs-CZ" altLang="cs-CZ" b="0" dirty="0">
                <a:sym typeface="Wingdings" panose="05000000000000000000" pitchFamily="2" charset="2"/>
              </a:rPr>
              <a:t>(upravte)</a:t>
            </a:r>
            <a:r>
              <a:rPr lang="cs-CZ" altLang="cs-CZ" dirty="0">
                <a:sym typeface="Wingdings" panose="05000000000000000000" pitchFamily="2" charset="2"/>
              </a:rPr>
              <a:t> slajdy</a:t>
            </a:r>
            <a:endParaRPr lang="en-US" altLang="cs-CZ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E674E5-7784-AE0D-5AD3-25290A62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Výroba slajdů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C6BB51-7478-4DA2-E1F5-1D4710AB0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H</a:t>
            </a:r>
            <a:r>
              <a:rPr lang="en-US" altLang="cs-CZ" dirty="0" err="1">
                <a:sym typeface="Wingdings" panose="05000000000000000000" pitchFamily="2" charset="2"/>
              </a:rPr>
              <a:t>loubka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detailu alespoň na úrovni </a:t>
            </a:r>
            <a:r>
              <a:rPr lang="en-US" altLang="cs-CZ" dirty="0" err="1">
                <a:sym typeface="Wingdings" panose="05000000000000000000" pitchFamily="2" charset="2"/>
              </a:rPr>
              <a:t>GoF</a:t>
            </a:r>
            <a:endParaRPr lang="cs-CZ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mnohé internetové zdroje popisují NV velmi stručně, typicky bez souvislostí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b="1" dirty="0">
                <a:sym typeface="Wingdings" panose="05000000000000000000" pitchFamily="2" charset="2"/>
              </a:rPr>
              <a:t>aktuální</a:t>
            </a:r>
            <a:r>
              <a:rPr lang="cs-CZ" altLang="cs-CZ" dirty="0">
                <a:sym typeface="Wingdings" panose="05000000000000000000" pitchFamily="2" charset="2"/>
              </a:rPr>
              <a:t> praktické použití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en-US" dirty="0">
                <a:sym typeface="Symbol" panose="05050102010706020507" pitchFamily="18" charset="2"/>
              </a:rPr>
              <a:t>Kvalitní slajdy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slajdy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nejsou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kniha</a:t>
            </a:r>
            <a:r>
              <a:rPr lang="en-US" altLang="cs-CZ" dirty="0">
                <a:sym typeface="Wingdings" panose="05000000000000000000" pitchFamily="2" charset="2"/>
              </a:rPr>
              <a:t> - </a:t>
            </a:r>
            <a:r>
              <a:rPr lang="en-US" altLang="cs-CZ" b="1" dirty="0" err="1">
                <a:sym typeface="Wingdings" panose="05000000000000000000" pitchFamily="2" charset="2"/>
              </a:rPr>
              <a:t>heslovit</a:t>
            </a:r>
            <a:r>
              <a:rPr lang="cs-CZ" altLang="cs-CZ" b="1" dirty="0">
                <a:sym typeface="Wingdings" panose="05000000000000000000" pitchFamily="2" charset="2"/>
              </a:rPr>
              <a:t>ě</a:t>
            </a:r>
            <a:r>
              <a:rPr lang="en-US" altLang="cs-CZ" dirty="0">
                <a:sym typeface="Wingdings" panose="05000000000000000000" pitchFamily="2" charset="2"/>
              </a:rPr>
              <a:t> z</a:t>
            </a:r>
            <a:r>
              <a:rPr lang="cs-CZ" altLang="cs-CZ" dirty="0">
                <a:sym typeface="Wingdings" panose="05000000000000000000" pitchFamily="2" charset="2"/>
              </a:rPr>
              <a:t>á</a:t>
            </a:r>
            <a:r>
              <a:rPr lang="en-US" altLang="cs-CZ" dirty="0" err="1">
                <a:sym typeface="Wingdings" panose="05000000000000000000" pitchFamily="2" charset="2"/>
              </a:rPr>
              <a:t>kladn</a:t>
            </a:r>
            <a:r>
              <a:rPr lang="cs-CZ" altLang="cs-CZ" dirty="0">
                <a:sym typeface="Wingdings" panose="05000000000000000000" pitchFamily="2" charset="2"/>
              </a:rPr>
              <a:t>í</a:t>
            </a:r>
            <a:r>
              <a:rPr lang="en-US" altLang="cs-CZ" dirty="0">
                <a:sym typeface="Wingdings" panose="05000000000000000000" pitchFamily="2" charset="2"/>
              </a:rPr>
              <a:t> my</a:t>
            </a:r>
            <a:r>
              <a:rPr lang="cs-CZ" altLang="cs-CZ" dirty="0">
                <a:sym typeface="Wingdings" panose="05000000000000000000" pitchFamily="2" charset="2"/>
              </a:rPr>
              <a:t>š</a:t>
            </a:r>
            <a:r>
              <a:rPr lang="en-US" altLang="cs-CZ" dirty="0" err="1">
                <a:sym typeface="Wingdings" panose="05000000000000000000" pitchFamily="2" charset="2"/>
              </a:rPr>
              <a:t>lenky</a:t>
            </a:r>
            <a:r>
              <a:rPr lang="cs-CZ" altLang="cs-CZ" dirty="0">
                <a:sym typeface="Wingdings" panose="05000000000000000000" pitchFamily="2" charset="2"/>
              </a:rPr>
              <a:t>, omáčka ústně</a:t>
            </a:r>
            <a:endParaRPr lang="en-US" altLang="cs-CZ" dirty="0">
              <a:sym typeface="Wingdings" panose="05000000000000000000" pitchFamily="2" charset="2"/>
            </a:endParaRPr>
          </a:p>
          <a:p>
            <a:pPr lvl="2" eaLnBrk="1" hangingPunct="1"/>
            <a:r>
              <a:rPr lang="cs-CZ" altLang="cs-CZ" dirty="0">
                <a:sym typeface="Wingdings" panose="05000000000000000000" pitchFamily="2" charset="2"/>
              </a:rPr>
              <a:t>žádná dlouhá souvětí </a:t>
            </a:r>
            <a:r>
              <a:rPr lang="en-US" altLang="cs-CZ" dirty="0" err="1">
                <a:sym typeface="Wingdings" panose="05000000000000000000" pitchFamily="2" charset="2"/>
              </a:rPr>
              <a:t>nebo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odstavce</a:t>
            </a:r>
            <a:r>
              <a:rPr lang="cs-CZ" altLang="cs-CZ" dirty="0">
                <a:sym typeface="Wingdings" panose="05000000000000000000" pitchFamily="2" charset="2"/>
              </a:rPr>
              <a:t>, vyhoďte všechna ne-nutná slova</a:t>
            </a:r>
          </a:p>
          <a:p>
            <a:pPr lvl="1" eaLnBrk="1" hangingPunct="1"/>
            <a:r>
              <a:rPr lang="en-US" b="1" dirty="0" err="1">
                <a:sym typeface="Symbol" pitchFamily="18" charset="2"/>
              </a:rPr>
              <a:t>nepou</a:t>
            </a:r>
            <a:r>
              <a:rPr lang="cs-CZ" b="1" dirty="0">
                <a:sym typeface="Symbol" pitchFamily="18" charset="2"/>
              </a:rPr>
              <a:t>žívejte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sym typeface="Symbol" pitchFamily="18" charset="2"/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s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větlé písmo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 n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a tmavém pozadí</a:t>
            </a:r>
            <a:endParaRPr lang="cs-CZ" dirty="0">
              <a:sym typeface="Symbol" pitchFamily="18" charset="2"/>
            </a:endParaRPr>
          </a:p>
          <a:p>
            <a:pPr lvl="2" eaLnBrk="1" hangingPunct="1"/>
            <a:r>
              <a:rPr lang="cs-CZ" dirty="0">
                <a:sym typeface="Symbol" pitchFamily="18" charset="2"/>
              </a:rPr>
              <a:t>hůře čitelné (i pro zdrojáky)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zdrojáky n</a:t>
            </a:r>
            <a:r>
              <a:rPr lang="en-US" dirty="0" err="1">
                <a:sym typeface="Symbol" pitchFamily="18" charset="2"/>
              </a:rPr>
              <a:t>ikdy</a:t>
            </a:r>
            <a:r>
              <a:rPr lang="cs-CZ" dirty="0">
                <a:sym typeface="Symbol" pitchFamily="18" charset="2"/>
              </a:rPr>
              <a:t> jako obrázek (screenshot</a:t>
            </a:r>
            <a:r>
              <a:rPr lang="en-US" dirty="0">
                <a:sym typeface="Symbol" pitchFamily="18" charset="2"/>
              </a:rPr>
              <a:t>)!</a:t>
            </a:r>
          </a:p>
          <a:p>
            <a:pPr lvl="2" eaLnBrk="1" hangingPunct="1"/>
            <a:r>
              <a:rPr lang="en-US" dirty="0">
                <a:sym typeface="Symbol" pitchFamily="18" charset="2"/>
              </a:rPr>
              <a:t>ne om</a:t>
            </a:r>
            <a:r>
              <a:rPr lang="cs-CZ" dirty="0">
                <a:sym typeface="Symbol" pitchFamily="18" charset="2"/>
              </a:rPr>
              <a:t>áčku, jen to podstatné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vhodn</a:t>
            </a:r>
            <a:r>
              <a:rPr lang="cs-CZ" dirty="0">
                <a:sym typeface="Symbol" pitchFamily="18" charset="2"/>
              </a:rPr>
              <a:t>é callouty na důležité části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vhodné postupné 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rozbalování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 slajdu (animace)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slajdy česky nebo anglicky </a:t>
            </a:r>
            <a:r>
              <a:rPr lang="cs-CZ" dirty="0">
                <a:solidFill>
                  <a:srgbClr val="C00000"/>
                </a:solidFill>
                <a:sym typeface="Symbol" pitchFamily="18" charset="2"/>
              </a:rPr>
              <a:t>(ne slovensky) </a:t>
            </a:r>
            <a:r>
              <a:rPr lang="cs-CZ" dirty="0">
                <a:sym typeface="Symbol" pitchFamily="18" charset="2"/>
              </a:rPr>
              <a:t>v pptx </a:t>
            </a:r>
            <a:r>
              <a:rPr lang="cs-CZ" dirty="0">
                <a:solidFill>
                  <a:srgbClr val="C00000"/>
                </a:solidFill>
                <a:sym typeface="Symbol" pitchFamily="18" charset="2"/>
              </a:rPr>
              <a:t>(ne pdf, odt, ...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altLang="cs-CZ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Začněte </a:t>
            </a:r>
            <a:r>
              <a:rPr lang="cs-CZ" altLang="cs-CZ" b="1" dirty="0">
                <a:sym typeface="Symbol" panose="05050102010706020507" pitchFamily="18" charset="2"/>
              </a:rPr>
              <a:t>včas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studium a výroba kvalitních slajdů a přednášky trvá dlouho (</a:t>
            </a:r>
            <a:r>
              <a:rPr lang="en-US" altLang="cs-CZ" b="1" dirty="0">
                <a:sym typeface="Symbol" panose="05050102010706020507" pitchFamily="18" charset="2"/>
              </a:rPr>
              <a:t>&gt; </a:t>
            </a:r>
            <a:r>
              <a:rPr lang="cs-CZ" altLang="cs-CZ" b="1" dirty="0">
                <a:sym typeface="Symbol" panose="05050102010706020507" pitchFamily="18" charset="2"/>
              </a:rPr>
              <a:t>týden!</a:t>
            </a:r>
            <a:r>
              <a:rPr lang="cs-CZ" altLang="cs-CZ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Upravte slajdy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jako základ lze použít loňské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str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ánce předmětu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cs-CZ" altLang="cs-CZ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aktualizujte</a:t>
            </a:r>
            <a:r>
              <a:rPr lang="en-US" altLang="cs-CZ" dirty="0">
                <a:sym typeface="Wingdings" panose="05000000000000000000" pitchFamily="2" charset="2"/>
              </a:rPr>
              <a:t>, </a:t>
            </a:r>
            <a:r>
              <a:rPr lang="cs-CZ" altLang="cs-CZ" dirty="0">
                <a:sym typeface="Wingdings" panose="05000000000000000000" pitchFamily="2" charset="2"/>
              </a:rPr>
              <a:t>doplňte, zkrášlete, opravte formátování, design, diakritiku, </a:t>
            </a:r>
            <a:r>
              <a:rPr lang="en-US" altLang="cs-CZ" dirty="0" err="1">
                <a:sym typeface="Wingdings" panose="05000000000000000000" pitchFamily="2" charset="2"/>
              </a:rPr>
              <a:t>chyby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...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vyzkoušejte zobrazení v </a:t>
            </a:r>
            <a:r>
              <a:rPr lang="en-US" altLang="cs-CZ" b="1" dirty="0">
                <a:sym typeface="Wingdings" panose="05000000000000000000" pitchFamily="2" charset="2"/>
              </a:rPr>
              <a:t>origin</a:t>
            </a:r>
            <a:r>
              <a:rPr lang="cs-CZ" altLang="cs-CZ" b="1" dirty="0">
                <a:sym typeface="Wingdings" panose="05000000000000000000" pitchFamily="2" charset="2"/>
              </a:rPr>
              <a:t>ál Microsoft</a:t>
            </a:r>
            <a:r>
              <a:rPr lang="cs-CZ" altLang="cs-CZ" dirty="0">
                <a:sym typeface="Wingdings" panose="05000000000000000000" pitchFamily="2" charset="2"/>
              </a:rPr>
              <a:t> PowerPointu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B046DB-11EB-0509-723F-E10FB52C0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Prezentace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150B0C-95FA-978C-0CE0-9EB8F1A94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endParaRPr lang="cs-CZ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dirty="0">
                <a:sym typeface="Symbol" panose="05050102010706020507" pitchFamily="18" charset="2"/>
              </a:rPr>
              <a:t>Přednáška </a:t>
            </a:r>
            <a:r>
              <a:rPr lang="cs-CZ" altLang="en-US" b="0" dirty="0">
                <a:sym typeface="Symbol" panose="05050102010706020507" pitchFamily="18" charset="2"/>
              </a:rPr>
              <a:t>- n</a:t>
            </a:r>
            <a:r>
              <a:rPr lang="cs-CZ" b="0" dirty="0">
                <a:sym typeface="Symbol" pitchFamily="18" charset="2"/>
              </a:rPr>
              <a:t>ení to </a:t>
            </a:r>
            <a:r>
              <a:rPr lang="en-US" b="0" i="1" dirty="0">
                <a:sym typeface="Symbol" pitchFamily="18" charset="2"/>
              </a:rPr>
              <a:t>'</a:t>
            </a:r>
            <a:r>
              <a:rPr lang="cs-CZ" b="0" i="1" dirty="0">
                <a:sym typeface="Symbol" pitchFamily="18" charset="2"/>
              </a:rPr>
              <a:t>referativní seminář</a:t>
            </a:r>
            <a:r>
              <a:rPr lang="en-US" b="0" i="1" dirty="0">
                <a:sym typeface="Symbol" pitchFamily="18" charset="2"/>
              </a:rPr>
              <a:t>'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cílem není </a:t>
            </a:r>
            <a:r>
              <a:rPr lang="en-US" i="1" dirty="0">
                <a:sym typeface="Symbol" pitchFamily="18" charset="2"/>
              </a:rPr>
              <a:t>'</a:t>
            </a:r>
            <a:r>
              <a:rPr lang="cs-CZ" i="1" dirty="0">
                <a:sym typeface="Symbol" pitchFamily="18" charset="2"/>
              </a:rPr>
              <a:t>odvykládat referát</a:t>
            </a:r>
            <a:r>
              <a:rPr lang="en-US" i="1" dirty="0">
                <a:sym typeface="Symbol" pitchFamily="18" charset="2"/>
              </a:rPr>
              <a:t>'</a:t>
            </a:r>
            <a:endParaRPr lang="cs-CZ" i="1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ale </a:t>
            </a:r>
            <a:r>
              <a:rPr lang="cs-CZ" b="1" dirty="0">
                <a:sym typeface="Symbol" pitchFamily="18" charset="2"/>
              </a:rPr>
              <a:t>srozumitelně vysvětlit</a:t>
            </a:r>
            <a:r>
              <a:rPr lang="cs-CZ" dirty="0">
                <a:sym typeface="Symbol" pitchFamily="18" charset="2"/>
              </a:rPr>
              <a:t> ostatním NV</a:t>
            </a:r>
          </a:p>
          <a:p>
            <a:pPr lvl="1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musíte látce rozumět </a:t>
            </a:r>
            <a:r>
              <a:rPr lang="cs-CZ" altLang="en-US" b="1" dirty="0">
                <a:sym typeface="Symbol" panose="05050102010706020507" pitchFamily="18" charset="2"/>
              </a:rPr>
              <a:t>hlouběji</a:t>
            </a:r>
            <a:r>
              <a:rPr lang="cs-CZ" altLang="en-US" dirty="0">
                <a:sym typeface="Symbol" panose="05050102010706020507" pitchFamily="18" charset="2"/>
              </a:rPr>
              <a:t> než o čem budete povídat</a:t>
            </a:r>
          </a:p>
          <a:p>
            <a:pPr lvl="2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nemůžete říct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nevím přesně, co tohle znamená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en-US" altLang="en-US" i="1" dirty="0" err="1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tomuhle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nerozum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ím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', ...</a:t>
            </a:r>
            <a:endParaRPr lang="cs-CZ" altLang="en-US" i="1" dirty="0">
              <a:solidFill>
                <a:schemeClr val="accent5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cs-CZ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Kvalitní přednášení</a:t>
            </a:r>
          </a:p>
          <a:p>
            <a:pPr lvl="1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předem si rozmyslete, o čem, co a jak budete povídat</a:t>
            </a:r>
            <a:endParaRPr lang="cs-CZ" altLang="cs-CZ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US" b="1" dirty="0" err="1">
                <a:sym typeface="Symbol" pitchFamily="18" charset="2"/>
              </a:rPr>
              <a:t>nemumlejte</a:t>
            </a:r>
            <a:r>
              <a:rPr lang="en-US" dirty="0">
                <a:sym typeface="Symbol" pitchFamily="18" charset="2"/>
              </a:rPr>
              <a:t>, </a:t>
            </a:r>
            <a:r>
              <a:rPr lang="cs-CZ" b="1" dirty="0">
                <a:sym typeface="Symbol" pitchFamily="18" charset="2"/>
              </a:rPr>
              <a:t>nedrmolte</a:t>
            </a:r>
          </a:p>
          <a:p>
            <a:pPr lvl="2" eaLnBrk="1" hangingPunct="1">
              <a:defRPr/>
            </a:pPr>
            <a:r>
              <a:rPr lang="en-US" dirty="0">
                <a:sym typeface="Symbol" pitchFamily="18" charset="2"/>
              </a:rPr>
              <a:t>p</a:t>
            </a:r>
            <a:r>
              <a:rPr lang="cs-CZ" dirty="0">
                <a:sym typeface="Symbol" pitchFamily="18" charset="2"/>
              </a:rPr>
              <a:t>řednášejte </a:t>
            </a:r>
            <a:r>
              <a:rPr lang="cs-CZ" b="1" dirty="0">
                <a:sym typeface="Symbol" pitchFamily="18" charset="2"/>
              </a:rPr>
              <a:t>nahlas</a:t>
            </a:r>
            <a:r>
              <a:rPr lang="cs-CZ" dirty="0">
                <a:sym typeface="Symbol" pitchFamily="18" charset="2"/>
              </a:rPr>
              <a:t> a </a:t>
            </a:r>
            <a:r>
              <a:rPr lang="cs-CZ" b="1" dirty="0">
                <a:sym typeface="Symbol" pitchFamily="18" charset="2"/>
              </a:rPr>
              <a:t>srozumitelně artikulujte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přednášejte směrem </a:t>
            </a:r>
            <a:r>
              <a:rPr lang="cs-CZ" b="1" dirty="0">
                <a:sym typeface="Symbol" pitchFamily="18" charset="2"/>
              </a:rPr>
              <a:t>k posluchačům</a:t>
            </a:r>
          </a:p>
          <a:p>
            <a:pPr lvl="2" eaLnBrk="1" hangingPunct="1">
              <a:defRPr/>
            </a:pPr>
            <a:r>
              <a:rPr lang="en-US" dirty="0">
                <a:sym typeface="Symbol" pitchFamily="18" charset="2"/>
              </a:rPr>
              <a:t>d</a:t>
            </a:r>
            <a:r>
              <a:rPr lang="cs-CZ" dirty="0">
                <a:sym typeface="Symbol" pitchFamily="18" charset="2"/>
              </a:rPr>
              <a:t>ívejte se na ně - oční kontakt</a:t>
            </a:r>
          </a:p>
          <a:p>
            <a:pPr lvl="1" eaLnBrk="1" hangingPunct="1">
              <a:defRPr/>
            </a:pPr>
            <a:r>
              <a:rPr lang="en-US" dirty="0" err="1">
                <a:sym typeface="Symbol" pitchFamily="18" charset="2"/>
              </a:rPr>
              <a:t>vyndejte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ruce</a:t>
            </a:r>
            <a:r>
              <a:rPr lang="en-US" dirty="0">
                <a:sym typeface="Symbol" pitchFamily="18" charset="2"/>
              </a:rPr>
              <a:t> z </a:t>
            </a:r>
            <a:r>
              <a:rPr lang="en-US" dirty="0" err="1">
                <a:sym typeface="Symbol" pitchFamily="18" charset="2"/>
              </a:rPr>
              <a:t>kapes</a:t>
            </a:r>
            <a:r>
              <a:rPr lang="cs-CZ" dirty="0">
                <a:sym typeface="Symbol" pitchFamily="18" charset="2"/>
              </a:rPr>
              <a:t>, vyvarujte se výplňových slov a zvuků</a:t>
            </a:r>
          </a:p>
          <a:p>
            <a:pPr lvl="2" eaLnBrk="1" hangingPunct="1">
              <a:defRPr/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'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budu povídat </a:t>
            </a:r>
            <a:r>
              <a:rPr lang="cs-CZ" b="1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eeéé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o vzoru </a:t>
            </a:r>
            <a:r>
              <a:rPr lang="cs-CZ" b="1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eeéé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Factory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'</a:t>
            </a:r>
            <a:endParaRPr lang="cs-CZ" i="1" dirty="0">
              <a:solidFill>
                <a:schemeClr val="accent5">
                  <a:lumMod val="50000"/>
                </a:schemeClr>
              </a:solidFill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prostě, jakože, vlastně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5AFA8-6C5A-258B-A3FA-33DEB08E4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347E186-9E5F-4637-F939-235BF6FE0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Slajdy</a:t>
            </a:r>
            <a:endParaRPr lang="cs-CZ" altLang="cs-CZ" sz="28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64432B3-1721-1F1B-EA13-CF5FAA547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cs-CZ" dirty="0">
                <a:sym typeface="Symbol" pitchFamily="18" charset="2"/>
              </a:rPr>
              <a:t>Slajdy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pomůcka pro vás i pro posluchače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lze se na ně rychle 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kouknout</a:t>
            </a:r>
            <a:r>
              <a:rPr lang="en-US" dirty="0">
                <a:sym typeface="Symbol" pitchFamily="18" charset="2"/>
              </a:rPr>
              <a:t>'</a:t>
            </a:r>
            <a:endParaRPr lang="cs-CZ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ne číst celé odstavce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posluchači umí číst</a:t>
            </a:r>
          </a:p>
          <a:p>
            <a:pPr lvl="2" eaLnBrk="1" hangingPunct="1">
              <a:defRPr/>
            </a:pPr>
            <a:r>
              <a:rPr lang="cs-CZ" b="1" dirty="0">
                <a:sym typeface="Symbol" pitchFamily="18" charset="2"/>
              </a:rPr>
              <a:t>ne</a:t>
            </a:r>
            <a:r>
              <a:rPr lang="cs-CZ" dirty="0">
                <a:sym typeface="Symbol" pitchFamily="18" charset="2"/>
              </a:rPr>
              <a:t>říkejte </a:t>
            </a:r>
            <a:r>
              <a:rPr lang="en-US" dirty="0" err="1">
                <a:sym typeface="Symbol" pitchFamily="18" charset="2"/>
              </a:rPr>
              <a:t>jen</a:t>
            </a:r>
            <a:r>
              <a:rPr lang="en-US" dirty="0">
                <a:sym typeface="Symbol" pitchFamily="18" charset="2"/>
              </a:rPr>
              <a:t> to, </a:t>
            </a:r>
            <a:r>
              <a:rPr lang="cs-CZ" dirty="0">
                <a:sym typeface="Symbol" pitchFamily="18" charset="2"/>
              </a:rPr>
              <a:t>co na slajdech </a:t>
            </a:r>
            <a:r>
              <a:rPr lang="cs-CZ" b="1" dirty="0">
                <a:sym typeface="Symbol" pitchFamily="18" charset="2"/>
              </a:rPr>
              <a:t>je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ale </a:t>
            </a:r>
            <a:r>
              <a:rPr lang="en-US" dirty="0" err="1">
                <a:sym typeface="Symbol" pitchFamily="18" charset="2"/>
              </a:rPr>
              <a:t>hlavn</a:t>
            </a:r>
            <a:r>
              <a:rPr lang="cs-CZ" dirty="0">
                <a:sym typeface="Symbol" pitchFamily="18" charset="2"/>
              </a:rPr>
              <a:t>ě to, co tam </a:t>
            </a:r>
            <a:r>
              <a:rPr lang="cs-CZ" b="1" dirty="0">
                <a:sym typeface="Symbol" pitchFamily="18" charset="2"/>
              </a:rPr>
              <a:t>není</a:t>
            </a:r>
            <a:endParaRPr lang="en-US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zdůrazněte a vysvětlete důležité</a:t>
            </a:r>
          </a:p>
          <a:p>
            <a:pPr lvl="2" eaLnBrk="1" hangingPunct="1">
              <a:defRPr/>
            </a:pPr>
            <a:r>
              <a:rPr lang="en-US" dirty="0" err="1">
                <a:sym typeface="Symbol" pitchFamily="18" charset="2"/>
              </a:rPr>
              <a:t>klidn</a:t>
            </a:r>
            <a:r>
              <a:rPr lang="cs-CZ" dirty="0">
                <a:sym typeface="Symbol" pitchFamily="18" charset="2"/>
              </a:rPr>
              <a:t>ě</a:t>
            </a:r>
            <a:r>
              <a:rPr lang="en-US" dirty="0">
                <a:sym typeface="Symbol" pitchFamily="18" charset="2"/>
              </a:rPr>
              <a:t> </a:t>
            </a:r>
            <a:r>
              <a:rPr lang="cs-CZ" dirty="0">
                <a:sym typeface="Symbol" pitchFamily="18" charset="2"/>
              </a:rPr>
              <a:t>přeskočte nedůležité detaily</a:t>
            </a:r>
            <a:endParaRPr lang="en-US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en-US" dirty="0" err="1">
                <a:sym typeface="Symbol" pitchFamily="18" charset="2"/>
              </a:rPr>
              <a:t>nemus</a:t>
            </a:r>
            <a:r>
              <a:rPr lang="cs-CZ" dirty="0">
                <a:sym typeface="Symbol" pitchFamily="18" charset="2"/>
              </a:rPr>
              <a:t>íte předčítat vše, co je na slajdech napsané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např. když jste to už říkali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komentujte význam fragmentů kódu</a:t>
            </a:r>
          </a:p>
          <a:p>
            <a:pPr lvl="1" eaLnBrk="1" hangingPunct="1">
              <a:defRPr/>
            </a:pPr>
            <a:endParaRPr lang="en-US" sz="8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cs-CZ" dirty="0">
                <a:sym typeface="Symbol" pitchFamily="18" charset="2"/>
              </a:rPr>
              <a:t>Hlídejte si </a:t>
            </a:r>
            <a:r>
              <a:rPr lang="cs-CZ" b="1" dirty="0">
                <a:sym typeface="Symbol" pitchFamily="18" charset="2"/>
              </a:rPr>
              <a:t>čas</a:t>
            </a:r>
            <a:endParaRPr lang="cs-CZ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tvořivé a strukturální vzory 15-</a:t>
            </a:r>
            <a:r>
              <a:rPr lang="en-US" dirty="0">
                <a:sym typeface="Symbol" pitchFamily="18" charset="2"/>
              </a:rPr>
              <a:t>20 min</a:t>
            </a:r>
            <a:endParaRPr lang="cs-CZ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behaviorální vzory cca 25 min</a:t>
            </a:r>
          </a:p>
          <a:p>
            <a:pPr eaLnBrk="1" hangingPunct="1">
              <a:defRPr/>
            </a:pPr>
            <a:r>
              <a:rPr lang="cs-CZ" b="1" dirty="0">
                <a:sym typeface="Symbol" pitchFamily="18" charset="2"/>
              </a:rPr>
              <a:t>Nedodržení pravidel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7F82B80-4AC9-91DE-08C7-C1ADA5A51B85}"/>
              </a:ext>
            </a:extLst>
          </p:cNvPr>
          <p:cNvSpPr txBox="1"/>
          <p:nvPr/>
        </p:nvSpPr>
        <p:spPr>
          <a:xfrm>
            <a:off x="4695733" y="152400"/>
            <a:ext cx="4295867" cy="3600986"/>
          </a:xfrm>
          <a:prstGeom prst="rect">
            <a:avLst/>
          </a:prstGeom>
          <a:solidFill>
            <a:srgbClr val="FDFFE7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urier New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class </a:t>
            </a:r>
            <a:r>
              <a:rPr lang="en-US" sz="800" b="1" dirty="0" err="1"/>
              <a:t>DrawingAPI</a:t>
            </a:r>
            <a:r>
              <a:rPr lang="en-US" sz="800" dirty="0"/>
              <a:t> {</a:t>
            </a:r>
            <a:r>
              <a:rPr lang="cs-CZ" sz="800" dirty="0"/>
              <a:t>	</a:t>
            </a:r>
            <a:r>
              <a:rPr lang="en-US" sz="800" dirty="0"/>
              <a:t>	</a:t>
            </a:r>
            <a:r>
              <a:rPr lang="en-US" sz="800" dirty="0">
                <a:solidFill>
                  <a:srgbClr val="0033CC"/>
                </a:solidFill>
              </a:rPr>
              <a:t>// Implementor</a:t>
            </a:r>
          </a:p>
          <a:p>
            <a:r>
              <a:rPr lang="cs-CZ" sz="800" dirty="0"/>
              <a:t>  </a:t>
            </a:r>
            <a:r>
              <a:rPr lang="en-US" sz="800" dirty="0"/>
              <a:t>virtual </a:t>
            </a:r>
            <a:r>
              <a:rPr lang="en-US" sz="800" b="1" dirty="0" err="1"/>
              <a:t>drawCircle</a:t>
            </a:r>
            <a:r>
              <a:rPr lang="en-US" sz="800" dirty="0"/>
              <a:t>( x, y, radius) </a:t>
            </a:r>
            <a:r>
              <a:rPr lang="en-US" sz="800" b="1" dirty="0"/>
              <a:t>= 0</a:t>
            </a:r>
            <a:r>
              <a:rPr lang="en-US" sz="800" dirty="0"/>
              <a:t>;</a:t>
            </a:r>
          </a:p>
          <a:p>
            <a:r>
              <a:rPr lang="en-US" sz="800" dirty="0"/>
              <a:t>};</a:t>
            </a:r>
          </a:p>
          <a:p>
            <a:endParaRPr lang="en-US" sz="800" dirty="0"/>
          </a:p>
          <a:p>
            <a:r>
              <a:rPr lang="en-US" sz="800" dirty="0"/>
              <a:t>class </a:t>
            </a:r>
            <a:r>
              <a:rPr lang="cs-CZ" sz="800" b="1" dirty="0"/>
              <a:t>Win</a:t>
            </a:r>
            <a:r>
              <a:rPr lang="en-US" sz="800" b="1" dirty="0"/>
              <a:t>API</a:t>
            </a:r>
            <a:r>
              <a:rPr lang="en-US" sz="800" dirty="0"/>
              <a:t> : </a:t>
            </a:r>
            <a:r>
              <a:rPr lang="en-US" sz="800" dirty="0" err="1"/>
              <a:t>DrawingAPI</a:t>
            </a:r>
            <a:r>
              <a:rPr lang="en-US" sz="800" dirty="0"/>
              <a:t> { 	</a:t>
            </a:r>
            <a:r>
              <a:rPr lang="en-US" sz="800" dirty="0">
                <a:solidFill>
                  <a:srgbClr val="0033CC"/>
                </a:solidFill>
              </a:rPr>
              <a:t>// Concrete Implementor</a:t>
            </a:r>
          </a:p>
          <a:p>
            <a:r>
              <a:rPr lang="en-US" sz="800" dirty="0"/>
              <a:t>  </a:t>
            </a:r>
            <a:r>
              <a:rPr lang="en-US" sz="800" b="1" dirty="0" err="1"/>
              <a:t>drawCircle</a:t>
            </a:r>
            <a:r>
              <a:rPr lang="en-US" sz="800" dirty="0"/>
              <a:t>( x, y, radius) {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....</a:t>
            </a:r>
            <a:r>
              <a:rPr lang="en-US" sz="800" dirty="0"/>
              <a:t> }</a:t>
            </a:r>
          </a:p>
          <a:p>
            <a:r>
              <a:rPr lang="en-US" sz="800" dirty="0"/>
              <a:t>};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class 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XWin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API :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DrawingAPI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....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// other Concrete Implementor</a:t>
            </a:r>
          </a:p>
          <a:p>
            <a:endParaRPr lang="en-US" sz="400" dirty="0"/>
          </a:p>
          <a:p>
            <a:r>
              <a:rPr lang="en-US" sz="800" dirty="0"/>
              <a:t>class </a:t>
            </a:r>
            <a:r>
              <a:rPr lang="en-US" sz="800" b="1" dirty="0"/>
              <a:t>Shape</a:t>
            </a:r>
            <a:r>
              <a:rPr lang="en-US" sz="800" dirty="0"/>
              <a:t> { 		</a:t>
            </a:r>
            <a:r>
              <a:rPr lang="en-US" sz="800" dirty="0">
                <a:solidFill>
                  <a:srgbClr val="0033CC"/>
                </a:solidFill>
              </a:rPr>
              <a:t>// Abstraction</a:t>
            </a:r>
          </a:p>
          <a:p>
            <a:r>
              <a:rPr lang="en-US" sz="800" dirty="0"/>
              <a:t>  virtual </a:t>
            </a:r>
            <a:r>
              <a:rPr lang="en-US" sz="800" b="1" dirty="0"/>
              <a:t>draw</a:t>
            </a:r>
            <a:r>
              <a:rPr lang="en-US" sz="800" dirty="0"/>
              <a:t>() </a:t>
            </a:r>
            <a:r>
              <a:rPr lang="en-US" sz="800" b="1" dirty="0"/>
              <a:t>= 0</a:t>
            </a:r>
            <a:r>
              <a:rPr lang="en-US" sz="800" dirty="0"/>
              <a:t>;</a:t>
            </a:r>
          </a:p>
          <a:p>
            <a:r>
              <a:rPr lang="en-US" sz="800" dirty="0"/>
              <a:t>  virtual resize( pct) = 0;</a:t>
            </a:r>
            <a:endParaRPr lang="cs-CZ" sz="800" dirty="0"/>
          </a:p>
          <a:p>
            <a:r>
              <a:rPr lang="cs-CZ" sz="800" dirty="0"/>
              <a:t> </a:t>
            </a:r>
            <a:r>
              <a:rPr lang="en-US" sz="800" dirty="0"/>
              <a:t> </a:t>
            </a:r>
            <a:r>
              <a:rPr lang="en-US" sz="800" b="1" dirty="0"/>
              <a:t>API&amp;</a:t>
            </a:r>
            <a:r>
              <a:rPr lang="en-US" sz="800" dirty="0"/>
              <a:t> </a:t>
            </a:r>
            <a:r>
              <a:rPr lang="en-US" sz="800" dirty="0" err="1"/>
              <a:t>api</a:t>
            </a:r>
            <a:r>
              <a:rPr lang="en-US" sz="800" dirty="0"/>
              <a:t>_;</a:t>
            </a:r>
            <a:endParaRPr lang="cs-CZ" sz="800" dirty="0"/>
          </a:p>
          <a:p>
            <a:r>
              <a:rPr lang="en-US" sz="800" dirty="0"/>
              <a:t>};</a:t>
            </a:r>
          </a:p>
          <a:p>
            <a:endParaRPr lang="en-US" sz="400" dirty="0"/>
          </a:p>
          <a:p>
            <a:r>
              <a:rPr lang="en-US" sz="800" dirty="0"/>
              <a:t>class </a:t>
            </a:r>
            <a:r>
              <a:rPr lang="en-US" sz="800" b="1" dirty="0"/>
              <a:t>Circle</a:t>
            </a:r>
            <a:r>
              <a:rPr lang="en-US" sz="800" dirty="0"/>
              <a:t> : Shape {	</a:t>
            </a:r>
            <a:r>
              <a:rPr lang="en-US" sz="800" dirty="0">
                <a:solidFill>
                  <a:srgbClr val="0033CC"/>
                </a:solidFill>
              </a:rPr>
              <a:t>// Refined Abstraction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Circle( x, y, rad, API&amp;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 : 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x_(x), y_(y), radius_(rad)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{}</a:t>
            </a:r>
          </a:p>
          <a:p>
            <a:r>
              <a:rPr lang="en-US" sz="800" dirty="0"/>
              <a:t>  draw() { </a:t>
            </a:r>
            <a:r>
              <a:rPr lang="en-US" sz="800" b="1" dirty="0" err="1"/>
              <a:t>api</a:t>
            </a:r>
            <a:r>
              <a:rPr lang="en-US" sz="800" b="1" dirty="0"/>
              <a:t>-&gt;</a:t>
            </a:r>
            <a:r>
              <a:rPr lang="en-US" sz="800" b="1" dirty="0" err="1"/>
              <a:t>drawCircle</a:t>
            </a:r>
            <a:r>
              <a:rPr lang="en-US" sz="800" dirty="0"/>
              <a:t>( x_, y_, radius_); }</a:t>
            </a:r>
          </a:p>
          <a:p>
            <a:r>
              <a:rPr lang="en-US" sz="800" dirty="0"/>
              <a:t>  resize( pct) { radius_ *= pct; }</a:t>
            </a:r>
          </a:p>
          <a:p>
            <a:r>
              <a:rPr lang="en-US" sz="800" dirty="0"/>
              <a:t> 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double </a:t>
            </a:r>
            <a:r>
              <a:rPr lang="en-US" sz="800" dirty="0"/>
              <a:t>x_, y_, radius_;</a:t>
            </a:r>
          </a:p>
          <a:p>
            <a:r>
              <a:rPr lang="en-US" sz="800" dirty="0"/>
              <a:t>};</a:t>
            </a:r>
          </a:p>
          <a:p>
            <a:endParaRPr lang="en-US" sz="400" dirty="0"/>
          </a:p>
          <a:p>
            <a:r>
              <a:rPr lang="en-US" sz="800" dirty="0"/>
              <a:t>main() {</a:t>
            </a:r>
          </a:p>
          <a:p>
            <a:r>
              <a:rPr lang="en-US" sz="800" dirty="0"/>
              <a:t>  vector&lt;</a:t>
            </a:r>
            <a:r>
              <a:rPr lang="en-US" sz="800" b="1" dirty="0"/>
              <a:t>Shape&amp;</a:t>
            </a:r>
            <a:r>
              <a:rPr lang="en-US" sz="800" dirty="0"/>
              <a:t>&gt; {</a:t>
            </a:r>
          </a:p>
          <a:p>
            <a:r>
              <a:rPr lang="en-US" sz="800" dirty="0"/>
              <a:t>    </a:t>
            </a:r>
            <a:r>
              <a:rPr lang="en-US" sz="800" b="1" dirty="0"/>
              <a:t>Circle</a:t>
            </a:r>
            <a:r>
              <a:rPr lang="en-US" sz="800" dirty="0"/>
              <a:t>{ 1, 2, 3, </a:t>
            </a:r>
            <a:r>
              <a:rPr lang="cs-CZ" sz="800" dirty="0"/>
              <a:t>WinAPI</a:t>
            </a:r>
            <a:r>
              <a:rPr lang="en-US" sz="800" dirty="0"/>
              <a:t>()};</a:t>
            </a:r>
          </a:p>
          <a:p>
            <a:r>
              <a:rPr lang="en-US" sz="800" dirty="0"/>
              <a:t>    </a:t>
            </a:r>
            <a:r>
              <a:rPr lang="en-US" sz="800" b="1" dirty="0"/>
              <a:t>Circle</a:t>
            </a:r>
            <a:r>
              <a:rPr lang="en-US" sz="800" dirty="0"/>
              <a:t>{ 5, 7, 11, </a:t>
            </a:r>
            <a:r>
              <a:rPr lang="cs-CZ" sz="800" dirty="0"/>
              <a:t>XWinAPI</a:t>
            </a:r>
            <a:r>
              <a:rPr lang="en-US" sz="800" dirty="0"/>
              <a:t>()};</a:t>
            </a:r>
          </a:p>
          <a:p>
            <a:r>
              <a:rPr lang="en-US" sz="800" dirty="0"/>
              <a:t>  };</a:t>
            </a:r>
          </a:p>
          <a:p>
            <a:r>
              <a:rPr lang="en-US" sz="800" dirty="0"/>
              <a:t>  for( s : Shape)</a:t>
            </a:r>
          </a:p>
          <a:p>
            <a:r>
              <a:rPr lang="cs-CZ" sz="800" dirty="0"/>
              <a:t>    </a:t>
            </a:r>
            <a:r>
              <a:rPr lang="en-US" sz="800" dirty="0" err="1"/>
              <a:t>s.draw</a:t>
            </a:r>
            <a:r>
              <a:rPr lang="en-US" sz="800" dirty="0"/>
              <a:t>();</a:t>
            </a:r>
          </a:p>
          <a:p>
            <a:r>
              <a:rPr lang="en-US" sz="800" dirty="0"/>
              <a:t>}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7412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54871D7-BBD4-E980-DFD6-AA2B38C8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Hodnocení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B744572-8F12-64FE-7592-8D7172972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4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Příprava slajdů</a:t>
            </a:r>
            <a:endParaRPr lang="en-US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být přiřazen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v Grupíčku </a:t>
            </a:r>
            <a:r>
              <a:rPr lang="cs-CZ" altLang="cs-CZ" dirty="0">
                <a:sym typeface="Symbol" panose="05050102010706020507" pitchFamily="18" charset="2"/>
              </a:rPr>
              <a:t>ke konkrétnímu vzoru a termínu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nastudovat vzor </a:t>
            </a:r>
            <a:r>
              <a:rPr lang="en-US" altLang="cs-CZ" dirty="0">
                <a:sym typeface="Symbol" panose="05050102010706020507" pitchFamily="18" charset="2"/>
              </a:rPr>
              <a:t>( ≠ </a:t>
            </a:r>
            <a:r>
              <a:rPr lang="cs-CZ" altLang="cs-CZ" dirty="0">
                <a:sym typeface="Symbol" panose="05050102010706020507" pitchFamily="18" charset="2"/>
              </a:rPr>
              <a:t>nabiflovat nazpaměť slova na slajdech)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vzoru </a:t>
            </a:r>
            <a:r>
              <a:rPr lang="cs-CZ" altLang="cs-CZ" b="1" dirty="0">
                <a:sym typeface="Symbol" panose="05050102010706020507" pitchFamily="18" charset="2"/>
              </a:rPr>
              <a:t>detailně rozumět</a:t>
            </a:r>
            <a:r>
              <a:rPr lang="cs-CZ" altLang="cs-CZ" dirty="0">
                <a:sym typeface="Symbol" panose="05050102010706020507" pitchFamily="18" charset="2"/>
              </a:rPr>
              <a:t> - hlouběji, než budete přednášet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vyrobit </a:t>
            </a:r>
            <a:r>
              <a:rPr lang="en-US" altLang="cs-CZ" dirty="0">
                <a:sym typeface="Symbol" panose="05050102010706020507" pitchFamily="18" charset="2"/>
              </a:rPr>
              <a:t>/</a:t>
            </a:r>
            <a:r>
              <a:rPr lang="cs-CZ" altLang="cs-CZ" dirty="0">
                <a:sym typeface="Symbol" panose="05050102010706020507" pitchFamily="18" charset="2"/>
              </a:rPr>
              <a:t> upravit a </a:t>
            </a:r>
            <a:r>
              <a:rPr lang="en-US" altLang="cs-CZ" b="1" dirty="0">
                <a:sym typeface="Symbol" panose="05050102010706020507" pitchFamily="18" charset="2"/>
              </a:rPr>
              <a:t>v</a:t>
            </a:r>
            <a:r>
              <a:rPr lang="cs-CZ" altLang="cs-CZ" b="1" dirty="0">
                <a:sym typeface="Symbol" panose="05050102010706020507" pitchFamily="18" charset="2"/>
              </a:rPr>
              <a:t>č</a:t>
            </a:r>
            <a:r>
              <a:rPr lang="en-US" altLang="cs-CZ" b="1" dirty="0">
                <a:sym typeface="Symbol" panose="05050102010706020507" pitchFamily="18" charset="2"/>
              </a:rPr>
              <a:t>as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uploadovat slajdy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8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Prezentace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kvalitně odpřednášet (nikoliv referativně </a:t>
            </a:r>
            <a:r>
              <a:rPr lang="cs-CZ" altLang="cs-CZ" i="1" dirty="0">
                <a:sym typeface="Symbol" panose="05050102010706020507" pitchFamily="18" charset="2"/>
              </a:rPr>
              <a:t>odmrmlat</a:t>
            </a:r>
            <a:r>
              <a:rPr lang="cs-CZ" altLang="cs-CZ" dirty="0">
                <a:sym typeface="Symbol" panose="05050102010706020507" pitchFamily="18" charset="2"/>
              </a:rPr>
              <a:t>)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20-25 minut ve stanoveném </a:t>
            </a:r>
            <a:r>
              <a:rPr lang="cs-CZ" altLang="cs-CZ" b="1" dirty="0">
                <a:sym typeface="Symbol" panose="05050102010706020507" pitchFamily="18" charset="2"/>
              </a:rPr>
              <a:t>termínu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kvalifikovaně zodpovídat dotazy</a:t>
            </a:r>
          </a:p>
          <a:p>
            <a:pPr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Účast na ostatních přednáškách</a:t>
            </a:r>
          </a:p>
          <a:p>
            <a:pPr lvl="1" eaLnBrk="1" hangingPunct="1">
              <a:defRPr/>
            </a:pPr>
            <a:r>
              <a:rPr lang="en-US" altLang="cs-CZ" dirty="0">
                <a:sym typeface="Symbol" panose="05050102010706020507" pitchFamily="18" charset="2"/>
              </a:rPr>
              <a:t>≥ </a:t>
            </a:r>
            <a:r>
              <a:rPr lang="cs-CZ" altLang="cs-CZ" dirty="0">
                <a:sym typeface="Symbol" panose="05050102010706020507" pitchFamily="18" charset="2"/>
              </a:rPr>
              <a:t>50</a:t>
            </a:r>
            <a:r>
              <a:rPr lang="en-US" altLang="cs-CZ" dirty="0">
                <a:sym typeface="Symbol" panose="05050102010706020507" pitchFamily="18" charset="2"/>
              </a:rPr>
              <a:t>%</a:t>
            </a:r>
            <a:r>
              <a:rPr lang="cs-CZ" altLang="cs-CZ" dirty="0">
                <a:sym typeface="Symbol" panose="05050102010706020507" pitchFamily="18" charset="2"/>
              </a:rPr>
              <a:t>, aktivní zapojení do diskuse</a:t>
            </a:r>
            <a:endParaRPr lang="en-US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en-US" altLang="cs-CZ" dirty="0" err="1">
                <a:sym typeface="Symbol" panose="05050102010706020507" pitchFamily="18" charset="2"/>
              </a:rPr>
              <a:t>slovn</a:t>
            </a:r>
            <a:r>
              <a:rPr lang="cs-CZ" altLang="cs-CZ" dirty="0">
                <a:sym typeface="Symbol" panose="05050102010706020507" pitchFamily="18" charset="2"/>
              </a:rPr>
              <a:t>í i </a:t>
            </a:r>
            <a:r>
              <a:rPr lang="en-US" altLang="cs-CZ" dirty="0">
                <a:sym typeface="Symbol" panose="05050102010706020507" pitchFamily="18" charset="2"/>
              </a:rPr>
              <a:t>'</a:t>
            </a:r>
            <a:r>
              <a:rPr lang="cs-CZ" altLang="cs-CZ" dirty="0">
                <a:sym typeface="Symbol" panose="05050102010706020507" pitchFamily="18" charset="2"/>
              </a:rPr>
              <a:t>známkové</a:t>
            </a:r>
            <a:r>
              <a:rPr lang="en-US" altLang="cs-CZ" dirty="0">
                <a:sym typeface="Symbol" panose="05050102010706020507" pitchFamily="18" charset="2"/>
              </a:rPr>
              <a:t>'</a:t>
            </a:r>
            <a:r>
              <a:rPr lang="cs-CZ" altLang="cs-CZ" dirty="0">
                <a:sym typeface="Symbol" panose="05050102010706020507" pitchFamily="18" charset="2"/>
              </a:rPr>
              <a:t> hodnocení ostatních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Implementace alespoň </a:t>
            </a:r>
            <a:r>
              <a:rPr lang="en-US" altLang="cs-CZ" dirty="0">
                <a:sym typeface="Symbol" panose="05050102010706020507" pitchFamily="18" charset="2"/>
              </a:rPr>
              <a:t>1</a:t>
            </a:r>
            <a:r>
              <a:rPr lang="cs-CZ" altLang="cs-CZ" dirty="0">
                <a:sym typeface="Symbol" panose="05050102010706020507" pitchFamily="18" charset="2"/>
              </a:rPr>
              <a:t> vzor</a:t>
            </a:r>
            <a:r>
              <a:rPr lang="en-US" altLang="cs-CZ" dirty="0">
                <a:sym typeface="Symbol" panose="05050102010706020507" pitchFamily="18" charset="2"/>
              </a:rPr>
              <a:t>u</a:t>
            </a:r>
            <a:endParaRPr lang="cs-CZ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... různého od základní verze Singletonu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 libovolném j</a:t>
            </a:r>
            <a:r>
              <a:rPr lang="en-US" altLang="cs-CZ" dirty="0">
                <a:sym typeface="Symbol" panose="05050102010706020507" pitchFamily="18" charset="2"/>
              </a:rPr>
              <a:t>a</a:t>
            </a:r>
            <a:r>
              <a:rPr lang="cs-CZ" altLang="cs-CZ" dirty="0">
                <a:sym typeface="Symbol" panose="05050102010706020507" pitchFamily="18" charset="2"/>
              </a:rPr>
              <a:t>zyce </a:t>
            </a:r>
            <a:r>
              <a:rPr lang="en-US" altLang="cs-CZ" dirty="0">
                <a:sym typeface="Symbol" panose="05050102010706020507" pitchFamily="18" charset="2"/>
              </a:rPr>
              <a:t>/ </a:t>
            </a:r>
            <a:r>
              <a:rPr lang="en-US" altLang="cs-CZ" dirty="0" err="1">
                <a:sym typeface="Symbol" panose="05050102010706020507" pitchFamily="18" charset="2"/>
              </a:rPr>
              <a:t>programu</a:t>
            </a:r>
            <a:r>
              <a:rPr lang="en-US" altLang="cs-CZ" dirty="0">
                <a:sym typeface="Symbol" panose="05050102010706020507" pitchFamily="18" charset="2"/>
              </a:rPr>
              <a:t>, </a:t>
            </a:r>
            <a:r>
              <a:rPr lang="en-US" altLang="cs-CZ" dirty="0" err="1">
                <a:sym typeface="Symbol" panose="05050102010706020507" pitchFamily="18" charset="2"/>
              </a:rPr>
              <a:t>lze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i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v již hotových projektech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reálné použití, nikoliv DÚ na procvičení konkrétního vzoru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[1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Zápočtový tes</a:t>
            </a:r>
            <a:r>
              <a:rPr lang="en-US" altLang="cs-CZ" dirty="0">
                <a:sym typeface="Symbol" panose="05050102010706020507" pitchFamily="18" charset="2"/>
              </a:rPr>
              <a:t>t</a:t>
            </a:r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28B77C8D-1BC5-6627-4EE5-85971B5C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352800"/>
            <a:ext cx="1295400" cy="609600"/>
          </a:xfrm>
          <a:prstGeom prst="wedgeRoundRectCallout">
            <a:avLst>
              <a:gd name="adj1" fmla="val -119897"/>
              <a:gd name="adj2" fmla="val 61844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/>
              <a:t>všechny části povinné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0D3F22-0E0D-B455-17C4-A3F253482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Přiřazení NV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3525783-6C5D-0837-BACF-2706A88CD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Úvodní handshake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do 26.2. (ale raději hned) do Grupíčku potvrzení zájmu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i="1" dirty="0">
                <a:sym typeface="Symbol" panose="05050102010706020507" pitchFamily="18" charset="2"/>
              </a:rPr>
              <a:t>"</a:t>
            </a:r>
            <a:r>
              <a:rPr lang="en-US" altLang="cs-CZ" i="1" dirty="0" err="1">
                <a:sym typeface="Symbol" panose="05050102010706020507" pitchFamily="18" charset="2"/>
              </a:rPr>
              <a:t>Ano</a:t>
            </a:r>
            <a:r>
              <a:rPr lang="en-US" altLang="cs-CZ" i="1" dirty="0">
                <a:sym typeface="Symbol" panose="05050102010706020507" pitchFamily="18" charset="2"/>
              </a:rPr>
              <a:t>"</a:t>
            </a:r>
            <a:endParaRPr lang="cs-CZ" altLang="cs-CZ" i="1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dirty="0" err="1">
                <a:sym typeface="Symbol" panose="05050102010706020507" pitchFamily="18" charset="2"/>
              </a:rPr>
              <a:t>lze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případná časová omezení / preference</a:t>
            </a:r>
          </a:p>
          <a:p>
            <a:pPr lvl="3" eaLnBrk="1" hangingPunct="1"/>
            <a:r>
              <a:rPr lang="en-US" altLang="cs-CZ" i="1" dirty="0">
                <a:sym typeface="Symbol" panose="05050102010706020507" pitchFamily="18" charset="2"/>
              </a:rPr>
              <a:t>"</a:t>
            </a:r>
            <a:r>
              <a:rPr lang="cs-CZ" altLang="cs-CZ" i="1" dirty="0">
                <a:sym typeface="Symbol" panose="05050102010706020507" pitchFamily="18" charset="2"/>
              </a:rPr>
              <a:t>nemůžu 15.4., raději bych dříve, nejdříve od ...</a:t>
            </a:r>
            <a:r>
              <a:rPr lang="en-US" altLang="cs-CZ" i="1" dirty="0">
                <a:sym typeface="Symbol" panose="05050102010706020507" pitchFamily="18" charset="2"/>
              </a:rPr>
              <a:t>"</a:t>
            </a:r>
            <a:endParaRPr lang="cs-CZ" altLang="cs-CZ" i="1" dirty="0">
              <a:sym typeface="Symbol" panose="05050102010706020507" pitchFamily="18" charset="2"/>
            </a:endParaRP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přiřazené vzory a termíny budou zveřejněné v Grupíčku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Mgr. studenti - vlastní návrh rozšiřujícího vzoru (ne GoF)</a:t>
            </a:r>
          </a:p>
          <a:p>
            <a:pPr marL="360363" lvl="1" indent="0" eaLnBrk="1" hangingPunct="1">
              <a:buNone/>
            </a:pPr>
            <a:endParaRPr lang="en-US" altLang="cs-CZ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cs-CZ" dirty="0">
                <a:sym typeface="Symbol" panose="05050102010706020507" pitchFamily="18" charset="2"/>
              </a:rPr>
              <a:t>Upload </a:t>
            </a:r>
            <a:r>
              <a:rPr lang="en-US" altLang="cs-CZ" dirty="0" err="1">
                <a:sym typeface="Symbol" panose="05050102010706020507" pitchFamily="18" charset="2"/>
              </a:rPr>
              <a:t>slajd</a:t>
            </a:r>
            <a:r>
              <a:rPr lang="cs-CZ" altLang="cs-CZ" dirty="0">
                <a:sym typeface="Symbol" panose="05050102010706020507" pitchFamily="18" charset="2"/>
              </a:rPr>
              <a:t>ů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do Grupíčku do </a:t>
            </a:r>
            <a:r>
              <a:rPr lang="cs-CZ" altLang="cs-CZ" sz="2800" b="1" dirty="0">
                <a:solidFill>
                  <a:srgbClr val="C00000"/>
                </a:solidFill>
                <a:sym typeface="Webdings" panose="05030102010509060703" pitchFamily="18" charset="2"/>
              </a:rPr>
              <a:t>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b="1" dirty="0">
                <a:sym typeface="Symbol" panose="05050102010706020507" pitchFamily="18" charset="2"/>
              </a:rPr>
              <a:t>pondělního rána </a:t>
            </a:r>
            <a:r>
              <a:rPr lang="cs-CZ" altLang="cs-CZ" dirty="0">
                <a:sym typeface="Symbol" panose="05050102010706020507" pitchFamily="18" charset="2"/>
              </a:rPr>
              <a:t>(9:00) před termínem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v případě ohrožení termínu uploadu alespoň zprávu/e-mail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rozhodně nestačí </a:t>
            </a:r>
            <a:r>
              <a:rPr lang="en-US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’</a:t>
            </a:r>
            <a:r>
              <a:rPr lang="cs-CZ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jsem myslel, že to přinesu až na vlastní přednášku</a:t>
            </a:r>
            <a:r>
              <a:rPr lang="en-US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’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b="1" dirty="0">
                <a:sym typeface="Wingdings" panose="05000000000000000000" pitchFamily="2" charset="2"/>
              </a:rPr>
              <a:t></a:t>
            </a:r>
            <a:endParaRPr lang="cs-CZ" altLang="cs-CZ" b="1" dirty="0">
              <a:sym typeface="Symbol" panose="05050102010706020507" pitchFamily="18" charset="2"/>
            </a:endParaRP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úpravy / opravy připomínek upload nejpozději ráno (9:00) </a:t>
            </a:r>
            <a:r>
              <a:rPr lang="en-US" altLang="cs-CZ" dirty="0">
                <a:sym typeface="Symbol" panose="05050102010706020507" pitchFamily="18" charset="2"/>
              </a:rPr>
              <a:t>p</a:t>
            </a:r>
            <a:r>
              <a:rPr lang="cs-CZ" altLang="cs-CZ" dirty="0">
                <a:sym typeface="Symbol" panose="05050102010706020507" pitchFamily="18" charset="2"/>
              </a:rPr>
              <a:t>řed vlastní přednáškou</a:t>
            </a:r>
          </a:p>
          <a:p>
            <a:pPr lvl="1" eaLnBrk="1" hangingPunct="1"/>
            <a:endParaRPr lang="cs-CZ" altLang="cs-CZ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Dobrovolníci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4</a:t>
            </a:r>
            <a:r>
              <a:rPr lang="en-US" altLang="cs-CZ" dirty="0">
                <a:sym typeface="Symbol" panose="05050102010706020507" pitchFamily="18" charset="2"/>
              </a:rPr>
              <a:t>×</a:t>
            </a:r>
            <a:r>
              <a:rPr lang="cs-CZ" altLang="cs-CZ" dirty="0">
                <a:sym typeface="Symbol" panose="05050102010706020507" pitchFamily="18" charset="2"/>
              </a:rPr>
              <a:t>  první přednášky - za 2 týdny</a:t>
            </a:r>
            <a:r>
              <a:rPr lang="en-US" altLang="cs-CZ" dirty="0">
                <a:sym typeface="Symbol" panose="05050102010706020507" pitchFamily="18" charset="2"/>
              </a:rPr>
              <a:t>, </a:t>
            </a:r>
            <a:r>
              <a:rPr lang="en-US" altLang="cs-CZ" dirty="0" err="1">
                <a:sym typeface="Symbol" panose="05050102010706020507" pitchFamily="18" charset="2"/>
              </a:rPr>
              <a:t>nejjednodu</a:t>
            </a:r>
            <a:r>
              <a:rPr lang="cs-CZ" altLang="cs-CZ" dirty="0">
                <a:sym typeface="Symbol" panose="05050102010706020507" pitchFamily="18" charset="2"/>
              </a:rPr>
              <a:t>šší</a:t>
            </a:r>
          </a:p>
          <a:p>
            <a:pPr lvl="1" eaLnBrk="1" hangingPunct="1"/>
            <a:r>
              <a:rPr lang="en-US" altLang="cs-CZ" dirty="0">
                <a:sym typeface="Symbol" panose="05050102010706020507" pitchFamily="18" charset="2"/>
              </a:rPr>
              <a:t>2×  </a:t>
            </a:r>
            <a:r>
              <a:rPr lang="en-US" altLang="cs-CZ" dirty="0" err="1">
                <a:sym typeface="Symbol" panose="05050102010706020507" pitchFamily="18" charset="2"/>
              </a:rPr>
              <a:t>solidn</a:t>
            </a:r>
            <a:r>
              <a:rPr lang="cs-CZ" altLang="cs-CZ" dirty="0">
                <a:sym typeface="Symbol" panose="05050102010706020507" pitchFamily="18" charset="2"/>
              </a:rPr>
              <a:t>í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znalost</a:t>
            </a:r>
            <a:r>
              <a:rPr lang="en-US" altLang="cs-CZ" dirty="0">
                <a:sym typeface="Symbol" panose="05050102010706020507" pitchFamily="18" charset="2"/>
              </a:rPr>
              <a:t> C++</a:t>
            </a:r>
            <a:r>
              <a:rPr lang="cs-CZ" altLang="cs-CZ" dirty="0">
                <a:sym typeface="Symbol" panose="05050102010706020507" pitchFamily="18" charset="2"/>
              </a:rPr>
              <a:t>, kooperace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C6BA79-532E-23F1-9DAF-30D1CEF7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Tvořivé NV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DEC8AB-E834-D052-6255-3EC1539E4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Creational Patterns</a:t>
            </a:r>
          </a:p>
          <a:p>
            <a:pPr eaLnBrk="1" hangingPunct="1"/>
            <a:r>
              <a:rPr lang="cs-CZ" altLang="cs-CZ" dirty="0"/>
              <a:t>Abstrakce procesu vytváření objektů</a:t>
            </a:r>
          </a:p>
          <a:p>
            <a:pPr lvl="1" eaLnBrk="1" hangingPunct="1"/>
            <a:r>
              <a:rPr lang="cs-CZ" altLang="cs-CZ" dirty="0"/>
              <a:t>umožňují ovlivnit způsob vytváření objektů a jejich typ a počet</a:t>
            </a:r>
          </a:p>
          <a:p>
            <a:pPr lvl="1" eaLnBrk="1" hangingPunct="1"/>
            <a:r>
              <a:rPr lang="cs-CZ" altLang="cs-CZ" dirty="0"/>
              <a:t>nevhodné použití </a:t>
            </a:r>
            <a:r>
              <a:rPr lang="cs-CZ" altLang="cs-CZ" i="1" dirty="0"/>
              <a:t>new</a:t>
            </a:r>
            <a:r>
              <a:rPr lang="cs-CZ" altLang="cs-CZ" dirty="0"/>
              <a:t> - např. typ objektu závisí na parametrech</a:t>
            </a:r>
            <a:endParaRPr lang="cs-CZ" altLang="cs-CZ" sz="800" dirty="0"/>
          </a:p>
          <a:p>
            <a:pPr lvl="1" eaLnBrk="1" hangingPunct="1"/>
            <a:r>
              <a:rPr lang="cs-CZ" altLang="cs-CZ" dirty="0"/>
              <a:t>větší flexibilita </a:t>
            </a:r>
            <a:r>
              <a:rPr lang="cs-CZ" altLang="cs-CZ" b="1" i="1" dirty="0">
                <a:solidFill>
                  <a:srgbClr val="003399"/>
                </a:solidFill>
              </a:rPr>
              <a:t>co</a:t>
            </a:r>
            <a:r>
              <a:rPr lang="cs-CZ" altLang="cs-CZ" dirty="0"/>
              <a:t> se vytváří, </a:t>
            </a:r>
            <a:r>
              <a:rPr lang="cs-CZ" altLang="cs-CZ" b="1" i="1" dirty="0">
                <a:solidFill>
                  <a:srgbClr val="003399"/>
                </a:solidFill>
              </a:rPr>
              <a:t>kdo</a:t>
            </a:r>
            <a:r>
              <a:rPr lang="cs-CZ" altLang="cs-CZ" b="1" dirty="0"/>
              <a:t> </a:t>
            </a:r>
            <a:r>
              <a:rPr lang="cs-CZ" altLang="cs-CZ" dirty="0"/>
              <a:t>to vytváří, </a:t>
            </a:r>
            <a:r>
              <a:rPr lang="cs-CZ" altLang="cs-CZ" b="1" i="1" dirty="0">
                <a:solidFill>
                  <a:srgbClr val="003399"/>
                </a:solidFill>
              </a:rPr>
              <a:t>jak</a:t>
            </a:r>
            <a:r>
              <a:rPr lang="cs-CZ" altLang="cs-CZ" b="1" dirty="0"/>
              <a:t> </a:t>
            </a:r>
            <a:r>
              <a:rPr lang="cs-CZ" altLang="cs-CZ" dirty="0"/>
              <a:t>a </a:t>
            </a:r>
            <a:r>
              <a:rPr lang="cs-CZ" altLang="cs-CZ" b="1" i="1" dirty="0">
                <a:solidFill>
                  <a:srgbClr val="003399"/>
                </a:solidFill>
              </a:rPr>
              <a:t>kdy</a:t>
            </a:r>
            <a:r>
              <a:rPr lang="cs-CZ" altLang="cs-CZ" b="1" dirty="0"/>
              <a:t> </a:t>
            </a:r>
            <a:r>
              <a:rPr lang="cs-CZ" altLang="cs-CZ" dirty="0"/>
              <a:t>se to vytváří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Typické prostředky</a:t>
            </a:r>
          </a:p>
          <a:p>
            <a:pPr lvl="1" eaLnBrk="1" hangingPunct="1"/>
            <a:r>
              <a:rPr lang="cs-CZ" altLang="cs-CZ" dirty="0"/>
              <a:t>zapouzdření použití konkrétní třídy</a:t>
            </a:r>
          </a:p>
          <a:p>
            <a:pPr lvl="1" eaLnBrk="1" hangingPunct="1"/>
            <a:r>
              <a:rPr lang="cs-CZ" altLang="cs-CZ" dirty="0"/>
              <a:t>zakrytí vzniku a skládání objektů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Tvořivé vzory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Factory Method - </a:t>
            </a:r>
            <a:r>
              <a:rPr lang="cs-CZ" altLang="cs-CZ" sz="1500" dirty="0"/>
              <a:t>vytváří instance vybrané třídy</a:t>
            </a:r>
            <a:r>
              <a:rPr lang="en-US" altLang="cs-CZ" sz="1500" dirty="0"/>
              <a:t> - virtu</a:t>
            </a:r>
            <a:r>
              <a:rPr lang="cs-CZ" altLang="cs-CZ" sz="1500" dirty="0"/>
              <a:t>ální funkce místo new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Abstract Factory - </a:t>
            </a:r>
            <a:r>
              <a:rPr lang="cs-CZ" altLang="cs-CZ" sz="1500" dirty="0"/>
              <a:t>vytváří objekty pro vybranou skupinu tříd - tovární třída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Builder - </a:t>
            </a:r>
            <a:r>
              <a:rPr lang="cs-CZ" altLang="cs-CZ" sz="1500" dirty="0"/>
              <a:t>odděluje způsob vytvoření objektu od reprezentace, postupné vytváření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Prototype </a:t>
            </a:r>
            <a:r>
              <a:rPr lang="cs-CZ" altLang="cs-CZ" sz="1500" dirty="0"/>
              <a:t>- umožňuje zkopírovat (klonovat) inicializovanou instanci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Singleton </a:t>
            </a:r>
            <a:r>
              <a:rPr lang="cs-CZ" altLang="cs-CZ" sz="1500" dirty="0"/>
              <a:t>- zaručí pouze jednu instance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120E52F-B5EE-1212-6494-B18854490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Bludiště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B58224-5731-B3AF-DBAC-30D9D69A0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příklad</a:t>
            </a:r>
            <a:r>
              <a:rPr lang="en-US" altLang="cs-CZ" dirty="0"/>
              <a:t> pro </a:t>
            </a:r>
            <a:r>
              <a:rPr lang="en-US" altLang="cs-CZ" dirty="0" err="1"/>
              <a:t>tvo</a:t>
            </a:r>
            <a:r>
              <a:rPr lang="cs-CZ" altLang="cs-CZ" dirty="0"/>
              <a:t>ř</a:t>
            </a:r>
            <a:r>
              <a:rPr lang="en-US" altLang="cs-CZ" dirty="0"/>
              <a:t>iv</a:t>
            </a:r>
            <a:r>
              <a:rPr lang="cs-CZ" altLang="cs-CZ" dirty="0"/>
              <a:t>é NV - vytvoření bludiště</a:t>
            </a:r>
          </a:p>
          <a:p>
            <a:pPr lvl="1" eaLnBrk="1" hangingPunct="1"/>
            <a:r>
              <a:rPr lang="cs-CZ" altLang="cs-CZ" dirty="0"/>
              <a:t>množina místností, místnost zná své sousedy - zeď, jiná místnost nebo dveře</a:t>
            </a:r>
          </a:p>
          <a:p>
            <a:pPr lvl="1" eaLnBrk="1" hangingPunct="1"/>
            <a:endParaRPr lang="cs-CZ" altLang="cs-CZ" dirty="0"/>
          </a:p>
        </p:txBody>
      </p:sp>
      <p:pic>
        <p:nvPicPr>
          <p:cNvPr id="33796" name="Picture 5" descr="maze">
            <a:extLst>
              <a:ext uri="{FF2B5EF4-FFF2-40B4-BE49-F238E27FC236}">
                <a16:creationId xmlns:a16="http://schemas.microsoft.com/office/drawing/2014/main" id="{5BBEAD77-1450-D98F-896D-C8C4A2A5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8453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>
            <a:extLst>
              <a:ext uri="{FF2B5EF4-FFF2-40B4-BE49-F238E27FC236}">
                <a16:creationId xmlns:a16="http://schemas.microsoft.com/office/drawing/2014/main" id="{1FA060AF-B320-9C91-3BC1-B8230880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304800"/>
          </a:xfrm>
          <a:prstGeom prst="wedgeRoundRectCallout">
            <a:avLst>
              <a:gd name="adj1" fmla="val -67106"/>
              <a:gd name="adj2" fmla="val -2156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komponenty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7FD94B3-E304-3F1F-7145-4A7B9CA56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Bludiště - prvotní implementace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B0BCFC25-5526-EA2A-84F1-3D4C87DE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4648200" cy="397827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enum Direction {North, South, East, West};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MapSite</a:t>
            </a:r>
            <a:r>
              <a:rPr lang="cs-CZ" altLang="cs-CZ" b="0" dirty="0">
                <a:latin typeface="Courier New" panose="02070309020205020404" pitchFamily="49" charset="0"/>
              </a:rPr>
              <a:t> {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public: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 </a:t>
            </a:r>
            <a:r>
              <a:rPr lang="cs-CZ" altLang="cs-CZ" dirty="0">
                <a:latin typeface="Courier New" panose="02070309020205020404" pitchFamily="49" charset="0"/>
              </a:rPr>
              <a:t>= 0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Room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Room(int </a:t>
            </a:r>
            <a:r>
              <a:rPr lang="en-US" altLang="cs-CZ" b="0" dirty="0">
                <a:latin typeface="Courier New" panose="02070309020205020404" pitchFamily="49" charset="0"/>
              </a:rPr>
              <a:t>id</a:t>
            </a:r>
            <a:r>
              <a:rPr lang="cs-CZ" altLang="cs-CZ" b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MapSite GetSide(Direction);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void SetSide(Direction, MapSite);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private: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MapSite sides[4];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int room</a:t>
            </a:r>
            <a:r>
              <a:rPr lang="en-US" altLang="cs-CZ" b="0" dirty="0">
                <a:latin typeface="Courier New" panose="02070309020205020404" pitchFamily="49" charset="0"/>
              </a:rPr>
              <a:t>Id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91BF6EB6-3698-91EA-BE6F-FBB99653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066800"/>
            <a:ext cx="3429000" cy="508952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Wall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Wall();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Door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OtherSideFrom(Room);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private: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room1;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room2;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bool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isOpen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class </a:t>
            </a:r>
            <a:r>
              <a:rPr lang="en-US" altLang="cs-CZ" dirty="0">
                <a:latin typeface="Courier New" panose="02070309020205020404" pitchFamily="49" charset="0"/>
              </a:rPr>
              <a:t>Maze</a:t>
            </a:r>
            <a:r>
              <a:rPr lang="en-US" altLang="cs-CZ" b="0" dirty="0">
                <a:latin typeface="Courier New" panose="02070309020205020404" pitchFamily="49" charset="0"/>
              </a:rPr>
              <a:t>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  Maze();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</a:t>
            </a:r>
            <a:r>
              <a:rPr lang="en-US" altLang="cs-CZ" b="0" dirty="0">
                <a:latin typeface="Courier New" panose="02070309020205020404" pitchFamily="49" charset="0"/>
              </a:rPr>
              <a:t>void </a:t>
            </a:r>
            <a:r>
              <a:rPr lang="en-US" altLang="cs-CZ" b="0" dirty="0" err="1">
                <a:latin typeface="Courier New" panose="02070309020205020404" pitchFamily="49" charset="0"/>
              </a:rPr>
              <a:t>AddRoom</a:t>
            </a:r>
            <a:r>
              <a:rPr lang="en-US" altLang="cs-CZ" b="0" dirty="0">
                <a:latin typeface="Courier New" panose="02070309020205020404" pitchFamily="49" charset="0"/>
              </a:rPr>
              <a:t>(Room);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  Room </a:t>
            </a:r>
            <a:r>
              <a:rPr lang="en-US" altLang="cs-CZ" b="0" dirty="0" err="1">
                <a:latin typeface="Courier New" panose="02070309020205020404" pitchFamily="49" charset="0"/>
              </a:rPr>
              <a:t>GetRoom</a:t>
            </a:r>
            <a:r>
              <a:rPr lang="en-US" altLang="cs-CZ" b="0" dirty="0">
                <a:latin typeface="Courier New" panose="02070309020205020404" pitchFamily="49" charset="0"/>
              </a:rPr>
              <a:t>(</a:t>
            </a:r>
            <a:r>
              <a:rPr lang="en-US" altLang="cs-CZ" b="0" dirty="0" err="1">
                <a:latin typeface="Courier New" panose="02070309020205020404" pitchFamily="49" charset="0"/>
              </a:rPr>
              <a:t>roomId</a:t>
            </a:r>
            <a:r>
              <a:rPr lang="en-US" altLang="cs-CZ" b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private:</a:t>
            </a:r>
            <a:r>
              <a:rPr lang="cs-CZ" altLang="cs-CZ" b="0" dirty="0">
                <a:latin typeface="Courier New" panose="02070309020205020404" pitchFamily="49" charset="0"/>
              </a:rPr>
              <a:t> 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//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};</a:t>
            </a:r>
            <a:endParaRPr lang="cs-CZ" altLang="cs-CZ" b="0" dirty="0">
              <a:latin typeface="Courier New" panose="02070309020205020404" pitchFamily="49" charset="0"/>
            </a:endParaRPr>
          </a:p>
        </p:txBody>
      </p:sp>
      <p:sp>
        <p:nvSpPr>
          <p:cNvPr id="35845" name="AutoShape 7">
            <a:extLst>
              <a:ext uri="{FF2B5EF4-FFF2-40B4-BE49-F238E27FC236}">
                <a16:creationId xmlns:a16="http://schemas.microsoft.com/office/drawing/2014/main" id="{670F4490-2BD8-DCDE-129A-8CDF2456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86400"/>
            <a:ext cx="3581400" cy="762000"/>
          </a:xfrm>
          <a:prstGeom prst="wedgeRoundRectCallout">
            <a:avLst>
              <a:gd name="adj1" fmla="val 1597"/>
              <a:gd name="adj2" fmla="val -23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Enter - </a:t>
            </a:r>
            <a:r>
              <a:rPr lang="en-US" altLang="cs-CZ" b="0"/>
              <a:t>soused je</a:t>
            </a:r>
            <a:r>
              <a:rPr lang="cs-CZ" altLang="cs-CZ" b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m</a:t>
            </a:r>
            <a:r>
              <a:rPr lang="cs-CZ" altLang="cs-CZ" b="0"/>
              <a:t>í</a:t>
            </a:r>
            <a:r>
              <a:rPr lang="en-US" altLang="cs-CZ" b="0"/>
              <a:t>stnost</a:t>
            </a:r>
            <a:r>
              <a:rPr lang="cs-CZ" altLang="cs-CZ" b="0"/>
              <a:t> nebo otevřené dveře </a:t>
            </a:r>
            <a:r>
              <a:rPr lang="cs-CZ" altLang="cs-CZ" b="0">
                <a:sym typeface="Symbol" panose="05050102010706020507" pitchFamily="18" charset="2"/>
              </a:rPr>
              <a:t> </a:t>
            </a:r>
            <a:r>
              <a:rPr lang="cs-CZ" altLang="cs-CZ" b="0">
                <a:solidFill>
                  <a:schemeClr val="tx2"/>
                </a:solidFill>
                <a:sym typeface="Symbol" panose="05050102010706020507" pitchFamily="18" charset="2"/>
              </a:rPr>
              <a:t>projít </a:t>
            </a:r>
            <a:r>
              <a:rPr lang="cs-CZ" altLang="cs-CZ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cs-CZ" altLang="cs-CZ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sym typeface="Symbol" panose="05050102010706020507" pitchFamily="18" charset="2"/>
              </a:rPr>
              <a:t>zeď nebo zavřené dveře  </a:t>
            </a:r>
            <a:r>
              <a:rPr lang="cs-CZ" altLang="cs-CZ" b="0">
                <a:solidFill>
                  <a:srgbClr val="A50021"/>
                </a:solidFill>
                <a:sym typeface="Symbol" panose="05050102010706020507" pitchFamily="18" charset="2"/>
              </a:rPr>
              <a:t>stát </a:t>
            </a:r>
            <a:r>
              <a:rPr lang="cs-CZ" altLang="cs-CZ">
                <a:solidFill>
                  <a:srgbClr val="A50021"/>
                </a:solidFill>
                <a:sym typeface="Wingdings" panose="05000000000000000000" pitchFamily="2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1B122E-BA80-A100-202C-33DC2C5B3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Bludiště - vytvoření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FC58E128-DDC1-5F28-3A3E-C0EC9B6F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3886200" cy="45529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Maze MazeGame::</a:t>
            </a:r>
            <a:r>
              <a:rPr lang="en-US" altLang="cs-CZ">
                <a:latin typeface="Courier New" panose="02070309020205020404" pitchFamily="49" charset="0"/>
              </a:rPr>
              <a:t>CreateMaze</a:t>
            </a:r>
            <a:r>
              <a:rPr lang="en-US" altLang="cs-CZ" b="0">
                <a:latin typeface="Courier New" panose="02070309020205020404" pitchFamily="49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Maze aMaze = </a:t>
            </a:r>
            <a:r>
              <a:rPr lang="en-US" altLang="cs-CZ">
                <a:latin typeface="Courier New" panose="02070309020205020404" pitchFamily="49" charset="0"/>
              </a:rPr>
              <a:t>new Maze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Room r1 = </a:t>
            </a:r>
            <a:r>
              <a:rPr lang="en-US" altLang="cs-CZ">
                <a:latin typeface="Courier New" panose="02070309020205020404" pitchFamily="49" charset="0"/>
              </a:rPr>
              <a:t>new Room(1)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Room r2 = new Room(2);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Door theDoor = </a:t>
            </a:r>
            <a:r>
              <a:rPr lang="en-US" altLang="cs-CZ">
                <a:latin typeface="Courier New" panose="02070309020205020404" pitchFamily="49" charset="0"/>
              </a:rPr>
              <a:t>new Door(r1, r2)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aMaze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AddRoom(r1);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aMaze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AddRoom(r2);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SetSide(North, </a:t>
            </a:r>
            <a:r>
              <a:rPr lang="en-US" altLang="cs-CZ">
                <a:latin typeface="Courier New" panose="02070309020205020404" pitchFamily="49" charset="0"/>
              </a:rPr>
              <a:t>new Wall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SetSide(East, </a:t>
            </a:r>
            <a:r>
              <a:rPr lang="en-US" altLang="cs-CZ">
                <a:latin typeface="Courier New" panose="02070309020205020404" pitchFamily="49" charset="0"/>
              </a:rPr>
              <a:t>theDoor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SetSide(South,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SetSide(West,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SetSide(North,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SetSide(East,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SetSide(South,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SetSide(West, </a:t>
            </a:r>
            <a:r>
              <a:rPr lang="en-US" altLang="cs-CZ">
                <a:latin typeface="Courier New" panose="02070309020205020404" pitchFamily="49" charset="0"/>
              </a:rPr>
              <a:t>theDoor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return aMaze;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BDCD0CE9-2938-B352-2DE5-5DC56F2A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3352800" cy="3048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vytvoření bludiště se 2 místnostmi</a:t>
            </a:r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A6DE6DB8-9B74-8AC9-092F-17C23796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24000"/>
            <a:ext cx="3352800" cy="3048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místnosti a dveře mezi nimi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C8766F43-E290-EC7D-16D2-05175A9D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3352800" cy="304800"/>
          </a:xfrm>
          <a:prstGeom prst="wedgeRoundRectCallout">
            <a:avLst>
              <a:gd name="adj1" fmla="val -94602"/>
              <a:gd name="adj2" fmla="val 9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hranice místností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6C43044-D312-FE58-252B-E92A16EDD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4038600"/>
            <a:ext cx="4419600" cy="2133600"/>
          </a:xfrm>
        </p:spPr>
        <p:txBody>
          <a:bodyPr/>
          <a:lstStyle/>
          <a:p>
            <a:pPr eaLnBrk="1" hangingPunct="1"/>
            <a:r>
              <a:rPr lang="cs-CZ" altLang="cs-CZ"/>
              <a:t>poměrně komplikované</a:t>
            </a:r>
          </a:p>
          <a:p>
            <a:pPr eaLnBrk="1" hangingPunct="1"/>
            <a:r>
              <a:rPr lang="cs-CZ" altLang="cs-CZ"/>
              <a:t>neflexibilní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‼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tvaru - 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metody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chování - nutnost p</a:t>
            </a:r>
            <a:r>
              <a:rPr lang="cs-CZ" altLang="cs-CZ"/>
              <a:t>ř</a:t>
            </a:r>
            <a:r>
              <a:rPr lang="cs-CZ" altLang="cs-CZ">
                <a:cs typeface="Lucida Sans Unicode" panose="020B0602030504020204" pitchFamily="34" charset="0"/>
              </a:rPr>
              <a:t>epsání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DoorNeedingSpell, SpecialRoom</a:t>
            </a:r>
          </a:p>
          <a:p>
            <a:pPr eaLnBrk="1" hangingPunct="1"/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hard coded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FC5787D-AE7F-F861-4BB8-3F7F68325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Literatura</a:t>
            </a:r>
            <a:endParaRPr lang="cs-CZ" altLang="cs-CZ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C8D749-60DD-3939-5C22-E982B1297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3810000" cy="3276600"/>
          </a:xfrm>
        </p:spPr>
        <p:txBody>
          <a:bodyPr/>
          <a:lstStyle/>
          <a:p>
            <a:pPr eaLnBrk="1" hangingPunct="1"/>
            <a:r>
              <a:rPr lang="cs-CZ" altLang="cs-CZ"/>
              <a:t>E. Gamma, R. Helm,</a:t>
            </a:r>
            <a:br>
              <a:rPr lang="en-US" altLang="cs-CZ"/>
            </a:br>
            <a:r>
              <a:rPr lang="cs-CZ" altLang="cs-CZ"/>
              <a:t>R. Johnson, J. Vlissides</a:t>
            </a:r>
            <a:br>
              <a:rPr lang="en-US" altLang="cs-CZ"/>
            </a:br>
            <a:r>
              <a:rPr lang="cs-CZ" altLang="cs-CZ" b="0" i="1"/>
              <a:t>The Gang of Four (GoF)</a:t>
            </a:r>
            <a:endParaRPr lang="en-US" altLang="cs-CZ" b="0" i="1"/>
          </a:p>
          <a:p>
            <a:pPr eaLnBrk="1" hangingPunct="1">
              <a:buClr>
                <a:schemeClr val="bg1"/>
              </a:buClr>
            </a:pPr>
            <a:r>
              <a:rPr lang="cs-CZ" altLang="cs-CZ"/>
              <a:t>Design Patterns</a:t>
            </a:r>
            <a:br>
              <a:rPr lang="cs-CZ" altLang="cs-CZ"/>
            </a:br>
            <a:r>
              <a:rPr lang="cs-CZ" altLang="cs-CZ" b="0"/>
              <a:t>Elements of Reusable</a:t>
            </a:r>
            <a:br>
              <a:rPr lang="en-US" altLang="cs-CZ" b="0"/>
            </a:br>
            <a:r>
              <a:rPr lang="cs-CZ" altLang="cs-CZ" b="0"/>
              <a:t>Object-Oriented Software</a:t>
            </a:r>
            <a:br>
              <a:rPr lang="en-US" altLang="cs-CZ" b="0"/>
            </a:br>
            <a:r>
              <a:rPr lang="en-US" altLang="cs-CZ" b="0" i="1"/>
              <a:t>1995</a:t>
            </a:r>
          </a:p>
          <a:p>
            <a:pPr eaLnBrk="1" hangingPunct="1">
              <a:buClr>
                <a:schemeClr val="bg1"/>
              </a:buClr>
            </a:pPr>
            <a:endParaRPr lang="cs-CZ" altLang="cs-CZ" sz="1600" b="0">
              <a:solidFill>
                <a:srgbClr val="003399"/>
              </a:solidFill>
            </a:endParaRPr>
          </a:p>
          <a:p>
            <a:pPr eaLnBrk="1" hangingPunct="1">
              <a:buClr>
                <a:schemeClr val="bg1"/>
              </a:buClr>
            </a:pPr>
            <a:endParaRPr lang="cs-CZ" altLang="cs-CZ" sz="1600" b="0">
              <a:solidFill>
                <a:srgbClr val="003399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cs-CZ" sz="1600" b="0">
                <a:solidFill>
                  <a:srgbClr val="003399"/>
                </a:solidFill>
              </a:rPr>
              <a:t>Grada 2003: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cs-CZ" sz="1600" b="0">
                <a:solidFill>
                  <a:srgbClr val="003399"/>
                </a:solidFill>
              </a:rPr>
              <a:t>N</a:t>
            </a:r>
            <a:r>
              <a:rPr lang="cs-CZ" altLang="cs-CZ" sz="1600" b="0">
                <a:solidFill>
                  <a:srgbClr val="003399"/>
                </a:solidFill>
              </a:rPr>
              <a:t>ávrh programů podle vzorů</a:t>
            </a:r>
            <a:endParaRPr lang="en-US" altLang="cs-CZ" sz="1600" b="0">
              <a:solidFill>
                <a:srgbClr val="003399"/>
              </a:solidFill>
            </a:endParaRPr>
          </a:p>
        </p:txBody>
      </p:sp>
      <p:pic>
        <p:nvPicPr>
          <p:cNvPr id="6148" name="Picture 4" descr="cover">
            <a:extLst>
              <a:ext uri="{FF2B5EF4-FFF2-40B4-BE49-F238E27FC236}">
                <a16:creationId xmlns:a16="http://schemas.microsoft.com/office/drawing/2014/main" id="{4305070E-07DF-6CDB-71EC-ECB30BE7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497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GoF_cz">
            <a:extLst>
              <a:ext uri="{FF2B5EF4-FFF2-40B4-BE49-F238E27FC236}">
                <a16:creationId xmlns:a16="http://schemas.microsoft.com/office/drawing/2014/main" id="{1C21A09B-B5B9-C38E-90D3-5534F921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7192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B96D6E-1EBF-9891-C19A-47C800EF4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Možná vylepšení pomocí tvořivých NV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03054BB-ADFB-50D0-BE18-8769C453E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dirty="0"/>
              <a:t>Zvýšení flexibility </a:t>
            </a:r>
            <a:r>
              <a:rPr lang="cs-CZ" altLang="en-US" b="0" dirty="0"/>
              <a:t>- odstranění explicitních referencí na konkrétní třídy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Factory Method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při vytváření komponent volá virtuální funkci místo konstruktoru</a:t>
            </a:r>
          </a:p>
          <a:p>
            <a:pPr lvl="1" eaLnBrk="1" hangingPunct="1"/>
            <a:r>
              <a:rPr lang="cs-CZ" altLang="en-US" dirty="0"/>
              <a:t>potomek </a:t>
            </a:r>
            <a:r>
              <a:rPr lang="cs-CZ" altLang="en-US" dirty="0">
                <a:latin typeface="Courier New" panose="02070309020205020404" pitchFamily="49" charset="0"/>
              </a:rPr>
              <a:t>MazeGame</a:t>
            </a:r>
            <a:r>
              <a:rPr lang="cs-CZ" altLang="en-US" dirty="0"/>
              <a:t> může změnou virtuální funkce vytvářet instance jiných tříd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Abstract Factory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 objekt pro vytváření komponent</a:t>
            </a:r>
          </a:p>
          <a:p>
            <a:pPr lvl="1" eaLnBrk="1" hangingPunct="1"/>
            <a:r>
              <a:rPr lang="cs-CZ" altLang="en-US" dirty="0"/>
              <a:t>možnost změny instanciovaných tříd předáním jiného parametru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Builder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 objekt s operacemi pro přidávání komponent</a:t>
            </a:r>
          </a:p>
          <a:p>
            <a:pPr lvl="1" eaLnBrk="1" hangingPunct="1"/>
            <a:r>
              <a:rPr lang="cs-CZ" altLang="en-US" dirty="0"/>
              <a:t>pomocí dědičnost lze lzměnit jednotlivé vytvářené části nebo způsob vytváření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Prototype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parametry prototypy objektů které se umí klonovat</a:t>
            </a:r>
          </a:p>
          <a:p>
            <a:pPr lvl="1" eaLnBrk="1" hangingPunct="1"/>
            <a:r>
              <a:rPr lang="cs-CZ" altLang="en-US" dirty="0"/>
              <a:t>možnost změny předáním jiných (poděděných) parametrů</a:t>
            </a:r>
          </a:p>
          <a:p>
            <a:pPr lvl="1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cs-CZ" altLang="en-US" sz="800" dirty="0"/>
          </a:p>
          <a:p>
            <a:pPr eaLnBrk="1" hangingPunct="1"/>
            <a:r>
              <a:rPr lang="cs-CZ" altLang="en-US" dirty="0"/>
              <a:t>Singleton</a:t>
            </a:r>
          </a:p>
          <a:p>
            <a:pPr lvl="1" eaLnBrk="1" hangingPunct="1"/>
            <a:r>
              <a:rPr lang="cs-CZ" altLang="en-US" dirty="0"/>
              <a:t>zaručí jedinečnost instance bludiště a přístup k ní bez potřeby globálních dat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699BA25-C75A-5161-20DA-417437833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Tvořivé NV - shrnutí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996990D-C41C-39A9-C202-701CF6AED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Singleton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jednoduché použití ...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pokud není nutné řešit </a:t>
            </a:r>
            <a:r>
              <a:rPr lang="en-US" altLang="cs-CZ" dirty="0"/>
              <a:t>z</a:t>
            </a:r>
            <a:r>
              <a:rPr lang="cs-CZ" altLang="cs-CZ" dirty="0"/>
              <a:t>ávislosti, zámky, destrukci objektů, 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různé varianty pro vzájemně provázané objekty</a:t>
            </a:r>
            <a:endParaRPr lang="en-US" altLang="cs-CZ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komplikované a </a:t>
            </a:r>
            <a:r>
              <a:rPr lang="en-US" altLang="cs-CZ" dirty="0" err="1"/>
              <a:t>sp</a:t>
            </a:r>
            <a:r>
              <a:rPr lang="cs-CZ" altLang="cs-CZ" dirty="0"/>
              <a:t>íš nevhodné použití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Factory Method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flexibilita za relativně malou cenu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obvyklá základní metoda, virtual constructor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Abstract Factory, Builder</a:t>
            </a:r>
            <a:r>
              <a:rPr lang="en-US" altLang="cs-CZ" dirty="0"/>
              <a:t>,</a:t>
            </a:r>
            <a:r>
              <a:rPr lang="cs-CZ" altLang="cs-CZ" dirty="0"/>
              <a:t> Prototype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flexibilnější, složitější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použí</a:t>
            </a:r>
            <a:r>
              <a:rPr lang="en-US" altLang="cs-CZ" dirty="0"/>
              <a:t>t</a:t>
            </a:r>
            <a:r>
              <a:rPr lang="cs-CZ" altLang="cs-CZ" dirty="0"/>
              <a:t> až při zjištění potřeby větší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Abstract Factory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cs-CZ" dirty="0" err="1"/>
              <a:t>konzistentn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objekty více</a:t>
            </a:r>
            <a:r>
              <a:rPr lang="en-US" altLang="cs-CZ" dirty="0"/>
              <a:t> </a:t>
            </a:r>
            <a:r>
              <a:rPr lang="en-US" altLang="cs-CZ" dirty="0" err="1"/>
              <a:t>souvisej</a:t>
            </a:r>
            <a:r>
              <a:rPr lang="cs-CZ" altLang="cs-CZ" dirty="0"/>
              <a:t>ících tříd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Builder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postupné skládání, izolace od vnitřní reprezentace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Prototype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nové objekty se vytvářejí kopírováním vzorových objektů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197F942-0A08-ED0B-940F-18F2627B5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Tvořivé NV - srovnání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80FEC25A-D958-6F1A-CE83-7CF55774D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aaa</a:t>
            </a: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2BEE5083-0D4F-4CA5-E901-50EEE4C5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886200" cy="120967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Maze* </a:t>
            </a:r>
            <a:r>
              <a:rPr lang="en-US" altLang="cs-CZ" dirty="0" err="1">
                <a:latin typeface="Courier New" panose="02070309020205020404" pitchFamily="49" charset="0"/>
              </a:rPr>
              <a:t>CreateMaze</a:t>
            </a:r>
            <a:r>
              <a:rPr lang="en-US" altLang="cs-CZ" dirty="0">
                <a:latin typeface="Courier New" panose="02070309020205020404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Maze* </a:t>
            </a:r>
            <a:r>
              <a:rPr lang="en-US" altLang="cs-CZ" dirty="0" err="1">
                <a:latin typeface="Courier New" panose="02070309020205020404" pitchFamily="49" charset="0"/>
              </a:rPr>
              <a:t>aMaze</a:t>
            </a:r>
            <a:r>
              <a:rPr lang="en-US" altLang="cs-CZ" dirty="0">
                <a:latin typeface="Courier New" panose="02070309020205020404" pitchFamily="49" charset="0"/>
              </a:rPr>
              <a:t> = </a:t>
            </a:r>
            <a:r>
              <a:rPr lang="en-US" altLang="cs-CZ" dirty="0" err="1">
                <a:latin typeface="Courier New" panose="02070309020205020404" pitchFamily="49" charset="0"/>
              </a:rPr>
              <a:t>MakeMaze</a:t>
            </a:r>
            <a:r>
              <a:rPr lang="en-US" altLang="cs-CZ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Room* r1 = </a:t>
            </a:r>
            <a:r>
              <a:rPr lang="en-US" altLang="cs-CZ" dirty="0" err="1">
                <a:latin typeface="Courier New" panose="02070309020205020404" pitchFamily="49" charset="0"/>
              </a:rPr>
              <a:t>MakeRoom</a:t>
            </a:r>
            <a:r>
              <a:rPr lang="en-US" altLang="cs-CZ" dirty="0">
                <a:latin typeface="Courier New" panose="02070309020205020404" pitchFamily="49" charset="0"/>
              </a:rPr>
              <a:t>(1);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Room* r2 = </a:t>
            </a:r>
            <a:r>
              <a:rPr lang="en-US" altLang="cs-CZ" dirty="0" err="1">
                <a:latin typeface="Courier New" panose="02070309020205020404" pitchFamily="49" charset="0"/>
              </a:rPr>
              <a:t>MakeRoom</a:t>
            </a:r>
            <a:r>
              <a:rPr lang="en-US" altLang="cs-CZ" dirty="0">
                <a:latin typeface="Courier New" panose="02070309020205020404" pitchFamily="49" charset="0"/>
              </a:rPr>
              <a:t>(2);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Door* </a:t>
            </a:r>
            <a:r>
              <a:rPr lang="en-US" altLang="cs-CZ" dirty="0" err="1">
                <a:latin typeface="Courier New" panose="02070309020205020404" pitchFamily="49" charset="0"/>
              </a:rPr>
              <a:t>theDoor</a:t>
            </a:r>
            <a:r>
              <a:rPr lang="en-US" altLang="cs-CZ" dirty="0">
                <a:latin typeface="Courier New" panose="02070309020205020404" pitchFamily="49" charset="0"/>
              </a:rPr>
              <a:t> = </a:t>
            </a:r>
            <a:r>
              <a:rPr lang="en-US" altLang="cs-CZ" dirty="0" err="1">
                <a:latin typeface="Courier New" panose="02070309020205020404" pitchFamily="49" charset="0"/>
              </a:rPr>
              <a:t>MakeDoor</a:t>
            </a:r>
            <a:r>
              <a:rPr lang="en-US" altLang="cs-CZ" dirty="0">
                <a:latin typeface="Courier New" panose="02070309020205020404" pitchFamily="49" charset="0"/>
              </a:rPr>
              <a:t>(r1, r2);</a:t>
            </a:r>
            <a:endParaRPr lang="en-US" altLang="cs-CZ" sz="400" dirty="0"/>
          </a:p>
        </p:txBody>
      </p:sp>
      <p:sp>
        <p:nvSpPr>
          <p:cNvPr id="41989" name="Text Box 9">
            <a:extLst>
              <a:ext uri="{FF2B5EF4-FFF2-40B4-BE49-F238E27FC236}">
                <a16:creationId xmlns:a16="http://schemas.microsoft.com/office/drawing/2014/main" id="{2430A962-D4E6-D3B4-9AA6-CCA550A4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19200"/>
            <a:ext cx="4038600" cy="1209675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CreateMaze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MazeFactory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&amp; f) {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Room* r1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(1);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Room* r2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(2);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Door* door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f.MakeDoor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(r1,r2);</a:t>
            </a:r>
          </a:p>
        </p:txBody>
      </p:sp>
      <p:sp>
        <p:nvSpPr>
          <p:cNvPr id="41991" name="Text Box 11">
            <a:extLst>
              <a:ext uri="{FF2B5EF4-FFF2-40B4-BE49-F238E27FC236}">
                <a16:creationId xmlns:a16="http://schemas.microsoft.com/office/drawing/2014/main" id="{C3E42B6C-8A68-B490-F8D9-317276DB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5486400" cy="2042473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Wall*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::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MakeWall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return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protoWall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-&gt;Clone();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Door*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::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MakeDoor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 Room* r1, Room *r2)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Door* door =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protoDoor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-&gt;Clone();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door-&gt;Initialize(r1, r2);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return door;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2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pf {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aMaze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aRoom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);</a:t>
            </a:r>
          </a:p>
        </p:txBody>
      </p:sp>
      <p:sp>
        <p:nvSpPr>
          <p:cNvPr id="41990" name="Text Box 10">
            <a:extLst>
              <a:ext uri="{FF2B5EF4-FFF2-40B4-BE49-F238E27FC236}">
                <a16:creationId xmlns:a16="http://schemas.microsoft.com/office/drawing/2014/main" id="{DAB0ED71-B373-77A4-2E44-01A4E119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4495800" cy="1362075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MazeBuilder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&amp; builder) {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builder.BuildMaze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(1)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(2)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BuildDoor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(1, 2)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  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GB" altLang="cs-CZ" b="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4040" name="AutoShape 13">
            <a:extLst>
              <a:ext uri="{FF2B5EF4-FFF2-40B4-BE49-F238E27FC236}">
                <a16:creationId xmlns:a16="http://schemas.microsoft.com/office/drawing/2014/main" id="{C9961C02-DC15-72D3-FE9C-9DAD1DD6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1676400" cy="304800"/>
          </a:xfrm>
          <a:prstGeom prst="wedgeRoundRectCallout">
            <a:avLst>
              <a:gd name="adj1" fmla="val -112218"/>
              <a:gd name="adj2" fmla="val -2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Factory Method</a:t>
            </a:r>
            <a:endParaRPr lang="cs-CZ" altLang="cs-CZ" b="0"/>
          </a:p>
        </p:txBody>
      </p:sp>
      <p:sp>
        <p:nvSpPr>
          <p:cNvPr id="41993" name="AutoShape 14">
            <a:extLst>
              <a:ext uri="{FF2B5EF4-FFF2-40B4-BE49-F238E27FC236}">
                <a16:creationId xmlns:a16="http://schemas.microsoft.com/office/drawing/2014/main" id="{9675B150-BA15-7140-76BB-CA20EFA2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1676400" cy="304800"/>
          </a:xfrm>
          <a:prstGeom prst="wedgeRoundRectCallout">
            <a:avLst>
              <a:gd name="adj1" fmla="val -52463"/>
              <a:gd name="adj2" fmla="val -3656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Abstract Factory</a:t>
            </a:r>
            <a:endParaRPr lang="cs-CZ" altLang="cs-CZ" b="0"/>
          </a:p>
        </p:txBody>
      </p:sp>
      <p:sp>
        <p:nvSpPr>
          <p:cNvPr id="41994" name="AutoShape 15">
            <a:extLst>
              <a:ext uri="{FF2B5EF4-FFF2-40B4-BE49-F238E27FC236}">
                <a16:creationId xmlns:a16="http://schemas.microsoft.com/office/drawing/2014/main" id="{FB70327C-A5F3-B19E-A401-4C908D47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24400"/>
            <a:ext cx="1676400" cy="304800"/>
          </a:xfrm>
          <a:prstGeom prst="wedgeRoundRectCallout">
            <a:avLst>
              <a:gd name="adj1" fmla="val -50759"/>
              <a:gd name="adj2" fmla="val -23906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Builder</a:t>
            </a:r>
            <a:endParaRPr lang="cs-CZ" altLang="cs-CZ" b="0"/>
          </a:p>
        </p:txBody>
      </p:sp>
      <p:sp>
        <p:nvSpPr>
          <p:cNvPr id="41995" name="AutoShape 16">
            <a:extLst>
              <a:ext uri="{FF2B5EF4-FFF2-40B4-BE49-F238E27FC236}">
                <a16:creationId xmlns:a16="http://schemas.microsoft.com/office/drawing/2014/main" id="{0F2834D9-F7E0-B526-D85E-E19D5E43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15000"/>
            <a:ext cx="1676400" cy="304800"/>
          </a:xfrm>
          <a:prstGeom prst="wedgeRoundRectCallout">
            <a:avLst>
              <a:gd name="adj1" fmla="val 83995"/>
              <a:gd name="adj2" fmla="val -221356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Prototype</a:t>
            </a:r>
            <a:endParaRPr lang="cs-CZ" altLang="cs-CZ" b="0"/>
          </a:p>
        </p:txBody>
      </p:sp>
      <p:sp>
        <p:nvSpPr>
          <p:cNvPr id="41996" name="Oval 17">
            <a:extLst>
              <a:ext uri="{FF2B5EF4-FFF2-40B4-BE49-F238E27FC236}">
                <a16:creationId xmlns:a16="http://schemas.microsoft.com/office/drawing/2014/main" id="{5F3D1704-FD5F-1EE1-35F0-03F79DCC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171" y="5139905"/>
            <a:ext cx="102223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7" name="Oval 18">
            <a:extLst>
              <a:ext uri="{FF2B5EF4-FFF2-40B4-BE49-F238E27FC236}">
                <a16:creationId xmlns:a16="http://schemas.microsoft.com/office/drawing/2014/main" id="{B5F14023-B95D-6ACA-B307-1C0023AC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6096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8" name="Oval 19">
            <a:extLst>
              <a:ext uri="{FF2B5EF4-FFF2-40B4-BE49-F238E27FC236}">
                <a16:creationId xmlns:a16="http://schemas.microsoft.com/office/drawing/2014/main" id="{329F4BAE-7109-B642-991F-5CC8E1FF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430" y="2962275"/>
            <a:ext cx="103517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9" name="Oval 20">
            <a:extLst>
              <a:ext uri="{FF2B5EF4-FFF2-40B4-BE49-F238E27FC236}">
                <a16:creationId xmlns:a16="http://schemas.microsoft.com/office/drawing/2014/main" id="{4979CC3E-CA44-9083-2A45-2B1A823A1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48100"/>
            <a:ext cx="12954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/>
          </a:p>
        </p:txBody>
      </p:sp>
      <p:sp>
        <p:nvSpPr>
          <p:cNvPr id="44048" name="Oval 21">
            <a:extLst>
              <a:ext uri="{FF2B5EF4-FFF2-40B4-BE49-F238E27FC236}">
                <a16:creationId xmlns:a16="http://schemas.microsoft.com/office/drawing/2014/main" id="{49F1E918-B62D-6E55-F204-BBEBAEAE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10668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2001" name="Oval 22">
            <a:extLst>
              <a:ext uri="{FF2B5EF4-FFF2-40B4-BE49-F238E27FC236}">
                <a16:creationId xmlns:a16="http://schemas.microsoft.com/office/drawing/2014/main" id="{FDEC9C72-70EA-81E4-7258-ABBB498C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33900"/>
            <a:ext cx="1029419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2" name="Oval 20">
            <a:extLst>
              <a:ext uri="{FF2B5EF4-FFF2-40B4-BE49-F238E27FC236}">
                <a16:creationId xmlns:a16="http://schemas.microsoft.com/office/drawing/2014/main" id="{B341CFAC-F155-F5FA-28B4-88E0B9C5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1" y="3533055"/>
            <a:ext cx="228600" cy="214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  <p:bldP spid="41990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EA68928-8462-4143-DD32-EB18F38E1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Strukturální NV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551FEF6-0EE2-FA89-30EC-ABD074631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Jak jsou třídy a objekty složeny do větších struktur</a:t>
            </a:r>
          </a:p>
          <a:p>
            <a:pPr lvl="1" eaLnBrk="1" hangingPunct="1"/>
            <a:r>
              <a:rPr lang="cs-CZ" altLang="cs-CZ" b="1" dirty="0"/>
              <a:t>Adapter</a:t>
            </a:r>
            <a:endParaRPr lang="en-US" altLang="cs-CZ" b="1" dirty="0"/>
          </a:p>
          <a:p>
            <a:pPr lvl="2" eaLnBrk="1" hangingPunct="1"/>
            <a:r>
              <a:rPr lang="en-GB" altLang="cs-CZ" dirty="0" err="1"/>
              <a:t>přizpůsobení</a:t>
            </a:r>
            <a:r>
              <a:rPr lang="en-GB" altLang="cs-CZ" dirty="0"/>
              <a:t> </a:t>
            </a:r>
            <a:r>
              <a:rPr lang="en-GB" altLang="cs-CZ" dirty="0" err="1"/>
              <a:t>rozhraní</a:t>
            </a:r>
            <a:r>
              <a:rPr lang="en-GB" altLang="cs-CZ" dirty="0"/>
              <a:t> </a:t>
            </a:r>
            <a:r>
              <a:rPr lang="en-GB" altLang="cs-CZ" dirty="0" err="1"/>
              <a:t>třídy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rozhraní</a:t>
            </a:r>
            <a:r>
              <a:rPr lang="en-GB" altLang="cs-CZ" dirty="0"/>
              <a:t> </a:t>
            </a:r>
            <a:r>
              <a:rPr lang="en-GB" altLang="cs-CZ" dirty="0" err="1"/>
              <a:t>jiné</a:t>
            </a:r>
            <a:r>
              <a:rPr lang="en-GB" altLang="cs-CZ" dirty="0"/>
              <a:t> </a:t>
            </a:r>
            <a:r>
              <a:rPr lang="en-GB" altLang="cs-CZ" dirty="0" err="1"/>
              <a:t>třídy</a:t>
            </a:r>
            <a:endParaRPr lang="en-US" altLang="cs-CZ" dirty="0"/>
          </a:p>
          <a:p>
            <a:pPr lvl="1" eaLnBrk="1" hangingPunct="1"/>
            <a:r>
              <a:rPr lang="cs-CZ" altLang="cs-CZ" b="1" dirty="0"/>
              <a:t>Bridge</a:t>
            </a:r>
            <a:endParaRPr lang="en-US" altLang="cs-CZ" b="1" dirty="0"/>
          </a:p>
          <a:p>
            <a:pPr lvl="2" eaLnBrk="1" hangingPunct="1"/>
            <a:r>
              <a:rPr lang="cs-CZ" altLang="cs-CZ" dirty="0"/>
              <a:t>odděluje abstrakci od implementace</a:t>
            </a:r>
            <a:endParaRPr lang="en-US" altLang="cs-CZ" dirty="0"/>
          </a:p>
          <a:p>
            <a:pPr lvl="2" eaLnBrk="1" hangingPunct="1"/>
            <a:r>
              <a:rPr lang="cs-CZ" altLang="cs-CZ" dirty="0"/>
              <a:t>předchází nárůstu počtu tříd při přidávání implementací</a:t>
            </a:r>
            <a:endParaRPr lang="cs-CZ" altLang="cs-CZ" sz="800" dirty="0"/>
          </a:p>
          <a:p>
            <a:pPr lvl="1" eaLnBrk="1" hangingPunct="1"/>
            <a:r>
              <a:rPr lang="cs-CZ" altLang="cs-CZ" b="1" dirty="0"/>
              <a:t>Facade</a:t>
            </a:r>
          </a:p>
          <a:p>
            <a:pPr lvl="2" eaLnBrk="1" hangingPunct="1"/>
            <a:r>
              <a:rPr lang="cs-CZ" altLang="cs-CZ" dirty="0"/>
              <a:t>definuje jedno společné rozhraní pro subsystém</a:t>
            </a:r>
          </a:p>
          <a:p>
            <a:pPr lvl="1" eaLnBrk="1" hangingPunct="1"/>
            <a:r>
              <a:rPr lang="cs-CZ" altLang="cs-CZ" b="1" dirty="0"/>
              <a:t>Proxy</a:t>
            </a:r>
          </a:p>
          <a:p>
            <a:pPr lvl="2" eaLnBrk="1" hangingPunct="1"/>
            <a:r>
              <a:rPr lang="cs-CZ" altLang="cs-CZ" dirty="0"/>
              <a:t>zástupce objektu, kontrola přístupu k objektu</a:t>
            </a:r>
          </a:p>
          <a:p>
            <a:pPr lvl="1" eaLnBrk="1" hangingPunct="1"/>
            <a:r>
              <a:rPr lang="cs-CZ" altLang="cs-CZ" b="1" dirty="0"/>
              <a:t>Decorator</a:t>
            </a:r>
            <a:endParaRPr lang="en-US" altLang="cs-CZ" b="1" dirty="0"/>
          </a:p>
          <a:p>
            <a:pPr lvl="2" eaLnBrk="1" hangingPunct="1"/>
            <a:r>
              <a:rPr lang="cs-CZ" altLang="cs-CZ" dirty="0"/>
              <a:t>rozšiřuje objekt o nové vlastnosti</a:t>
            </a:r>
          </a:p>
          <a:p>
            <a:pPr lvl="2" eaLnBrk="1" hangingPunct="1"/>
            <a:r>
              <a:rPr lang="en-US" altLang="cs-CZ" dirty="0"/>
              <a:t>runtime</a:t>
            </a:r>
            <a:r>
              <a:rPr lang="cs-CZ" altLang="cs-CZ" dirty="0"/>
              <a:t>, transparentní </a:t>
            </a:r>
            <a:r>
              <a:rPr lang="en-US" altLang="cs-CZ" dirty="0"/>
              <a:t>- </a:t>
            </a:r>
            <a:r>
              <a:rPr lang="cs-CZ" altLang="cs-CZ" dirty="0"/>
              <a:t>rozšiřovaný objekt nic neví</a:t>
            </a:r>
            <a:endParaRPr lang="cs-CZ" altLang="cs-CZ" sz="800" dirty="0"/>
          </a:p>
          <a:p>
            <a:pPr lvl="1" eaLnBrk="1" hangingPunct="1"/>
            <a:r>
              <a:rPr lang="cs-CZ" altLang="cs-CZ" b="1" dirty="0"/>
              <a:t>Composit</a:t>
            </a:r>
            <a:r>
              <a:rPr lang="en-US" altLang="cs-CZ" b="1" dirty="0"/>
              <a:t>e</a:t>
            </a:r>
          </a:p>
          <a:p>
            <a:pPr lvl="2" eaLnBrk="1" hangingPunct="1"/>
            <a:r>
              <a:rPr lang="cs-CZ" altLang="cs-CZ" dirty="0"/>
              <a:t>hierarchie tříd složená z primitivních a složených objektů</a:t>
            </a:r>
          </a:p>
          <a:p>
            <a:pPr lvl="2" eaLnBrk="1" hangingPunct="1"/>
            <a:r>
              <a:rPr lang="en-US" altLang="cs-CZ" dirty="0" err="1"/>
              <a:t>jednotn</a:t>
            </a:r>
            <a:r>
              <a:rPr lang="cs-CZ" altLang="cs-CZ" dirty="0"/>
              <a:t>é operace na všech objektech</a:t>
            </a:r>
            <a:endParaRPr lang="cs-CZ" altLang="cs-CZ" b="1" dirty="0"/>
          </a:p>
          <a:p>
            <a:pPr lvl="1" eaLnBrk="1" hangingPunct="1"/>
            <a:r>
              <a:rPr lang="cs-CZ" altLang="cs-CZ" b="1" dirty="0"/>
              <a:t>Flyweight</a:t>
            </a:r>
            <a:endParaRPr lang="cs-CZ" altLang="cs-CZ" sz="800" b="1" dirty="0"/>
          </a:p>
          <a:p>
            <a:pPr lvl="2" eaLnBrk="1" hangingPunct="1"/>
            <a:r>
              <a:rPr lang="cs-CZ" altLang="cs-CZ" dirty="0"/>
              <a:t>podpora velkého počtu jednoduchých objektů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EAA35C-6442-66D9-83A2-E578886C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Adapter vs. Bridge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8EA31BD8-D95F-509E-69C5-3F2AB594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6577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B2023CFA-CB08-E459-8D04-5709498A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219200"/>
            <a:ext cx="449421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9157" name="Object 6">
            <a:extLst>
              <a:ext uri="{FF2B5EF4-FFF2-40B4-BE49-F238E27FC236}">
                <a16:creationId xmlns:a16="http://schemas.microsoft.com/office/drawing/2014/main" id="{5A0F5B8E-7A89-AA1B-1D0D-382963E2044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28800" y="4114800"/>
          <a:ext cx="5715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5" imgW="5714286" imgH="2343477" progId="MSPhotoEd.3">
                  <p:embed/>
                </p:oleObj>
              </mc:Choice>
              <mc:Fallback>
                <p:oleObj name="Fotografie" r:id="rId5" imgW="5714286" imgH="2343477" progId="MSPhotoEd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800"/>
                        <a:ext cx="5715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8">
            <a:extLst>
              <a:ext uri="{FF2B5EF4-FFF2-40B4-BE49-F238E27FC236}">
                <a16:creationId xmlns:a16="http://schemas.microsoft.com/office/drawing/2014/main" id="{029BDB1E-24BA-80F7-65E0-D8F13D69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1447800" cy="304800"/>
          </a:xfrm>
          <a:prstGeom prst="wedgeRoundRectCallout">
            <a:avLst>
              <a:gd name="adj1" fmla="val -15792"/>
              <a:gd name="adj2" fmla="val 31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Class Adapter</a:t>
            </a:r>
          </a:p>
        </p:txBody>
      </p:sp>
      <p:sp>
        <p:nvSpPr>
          <p:cNvPr id="49159" name="AutoShape 9">
            <a:extLst>
              <a:ext uri="{FF2B5EF4-FFF2-40B4-BE49-F238E27FC236}">
                <a16:creationId xmlns:a16="http://schemas.microsoft.com/office/drawing/2014/main" id="{71F72345-43FA-3035-B14A-A13891E2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1447800" cy="304800"/>
          </a:xfrm>
          <a:prstGeom prst="wedgeRoundRectCallout">
            <a:avLst>
              <a:gd name="adj1" fmla="val -27083"/>
              <a:gd name="adj2" fmla="val 9898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Object Adapter</a:t>
            </a:r>
          </a:p>
        </p:txBody>
      </p:sp>
      <p:sp>
        <p:nvSpPr>
          <p:cNvPr id="49160" name="AutoShape 10">
            <a:extLst>
              <a:ext uri="{FF2B5EF4-FFF2-40B4-BE49-F238E27FC236}">
                <a16:creationId xmlns:a16="http://schemas.microsoft.com/office/drawing/2014/main" id="{C4148D2D-7584-CF3A-13E8-8D745A2B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1447800" cy="304800"/>
          </a:xfrm>
          <a:prstGeom prst="wedgeRoundRectCallout">
            <a:avLst>
              <a:gd name="adj1" fmla="val -12060"/>
              <a:gd name="adj2" fmla="val 16148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Bridge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6773FAA-B372-C749-EC0A-260B9B02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Adapter vs. Bridge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E857B33-4DC8-C891-7D2B-8396FF9F7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Společné vlastnosti</a:t>
            </a:r>
          </a:p>
          <a:p>
            <a:pPr lvl="1" eaLnBrk="1" hangingPunct="1"/>
            <a:r>
              <a:rPr lang="cs-CZ" altLang="cs-CZ" dirty="0"/>
              <a:t>flexibilita - stupeň indirekce vůči jiným objektům, zasílání zpráv přes jiné rozhraní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Základní rozdíl - účel</a:t>
            </a:r>
          </a:p>
          <a:p>
            <a:pPr lvl="1" eaLnBrk="1" hangingPunct="1"/>
            <a:r>
              <a:rPr lang="cs-CZ" altLang="cs-CZ" dirty="0"/>
              <a:t>Adapter </a:t>
            </a:r>
          </a:p>
          <a:p>
            <a:pPr lvl="2" eaLnBrk="1" hangingPunct="1"/>
            <a:r>
              <a:rPr lang="cs-CZ" altLang="cs-CZ" dirty="0"/>
              <a:t>vyřešení nekompatibilit mezi dvěma existujícími rozhraními</a:t>
            </a:r>
          </a:p>
          <a:p>
            <a:pPr lvl="2" eaLnBrk="1" hangingPunct="1"/>
            <a:r>
              <a:rPr lang="cs-CZ" altLang="cs-CZ" dirty="0"/>
              <a:t>jak zajistit aby nezávislé třídy sdílet rozhraní bez reimplementace</a:t>
            </a:r>
          </a:p>
          <a:p>
            <a:pPr lvl="1" eaLnBrk="1" hangingPunct="1"/>
            <a:r>
              <a:rPr lang="cs-CZ" altLang="cs-CZ" dirty="0"/>
              <a:t>Bridge</a:t>
            </a:r>
          </a:p>
          <a:p>
            <a:pPr lvl="2" eaLnBrk="1" hangingPunct="1"/>
            <a:r>
              <a:rPr lang="cs-CZ" altLang="cs-CZ" dirty="0"/>
              <a:t>relativně stabilní rozhraní pro potenciálně velký počet implementací</a:t>
            </a:r>
          </a:p>
          <a:p>
            <a:pPr lvl="2" eaLnBrk="1" hangingPunct="1"/>
            <a:r>
              <a:rPr lang="cs-CZ" altLang="cs-CZ" dirty="0"/>
              <a:t>zachovává rozhraní i při dalším vývoji a změně implementačních tříd</a:t>
            </a:r>
          </a:p>
          <a:p>
            <a:pPr lvl="2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Důsledek: časté použití při různých fázích vývojového cyklu</a:t>
            </a:r>
          </a:p>
          <a:p>
            <a:pPr lvl="1" eaLnBrk="1" hangingPunct="1"/>
            <a:r>
              <a:rPr lang="cs-CZ" altLang="cs-CZ" dirty="0"/>
              <a:t>Adapter</a:t>
            </a:r>
          </a:p>
          <a:p>
            <a:pPr lvl="2" eaLnBrk="1" hangingPunct="1"/>
            <a:r>
              <a:rPr lang="cs-CZ" altLang="cs-CZ" dirty="0"/>
              <a:t>použití </a:t>
            </a:r>
            <a:r>
              <a:rPr lang="cs-CZ" altLang="cs-CZ" b="1" i="1" dirty="0">
                <a:solidFill>
                  <a:srgbClr val="003399"/>
                </a:solidFill>
              </a:rPr>
              <a:t>PO</a:t>
            </a:r>
            <a:r>
              <a:rPr lang="cs-CZ" altLang="cs-CZ" b="1" dirty="0"/>
              <a:t> </a:t>
            </a:r>
            <a:r>
              <a:rPr lang="cs-CZ" altLang="cs-CZ" dirty="0"/>
              <a:t>návrhu</a:t>
            </a:r>
          </a:p>
          <a:p>
            <a:pPr lvl="3" eaLnBrk="1" hangingPunct="1"/>
            <a:r>
              <a:rPr lang="cs-CZ" altLang="cs-CZ" dirty="0"/>
              <a:t>pozdější potřeba spolupráce dvou nekompatibilních tříd</a:t>
            </a:r>
          </a:p>
          <a:p>
            <a:pPr lvl="1" eaLnBrk="1" hangingPunct="1"/>
            <a:r>
              <a:rPr lang="cs-CZ" altLang="cs-CZ" dirty="0"/>
              <a:t>Bridge</a:t>
            </a:r>
          </a:p>
          <a:p>
            <a:pPr lvl="2" eaLnBrk="1" hangingPunct="1"/>
            <a:r>
              <a:rPr lang="cs-CZ" altLang="cs-CZ" dirty="0"/>
              <a:t>použití </a:t>
            </a:r>
            <a:r>
              <a:rPr lang="cs-CZ" altLang="cs-CZ" b="1" i="1" dirty="0">
                <a:solidFill>
                  <a:srgbClr val="003399"/>
                </a:solidFill>
              </a:rPr>
              <a:t>PŘI</a:t>
            </a:r>
            <a:r>
              <a:rPr lang="cs-CZ" altLang="cs-CZ" b="1" dirty="0"/>
              <a:t> </a:t>
            </a:r>
            <a:r>
              <a:rPr lang="cs-CZ" altLang="cs-CZ" dirty="0"/>
              <a:t>návrhu</a:t>
            </a:r>
          </a:p>
          <a:p>
            <a:pPr lvl="3" eaLnBrk="1" hangingPunct="1"/>
            <a:r>
              <a:rPr lang="cs-CZ" altLang="cs-CZ" dirty="0"/>
              <a:t>abstrakce může mít více implementací, které se můžou dále rozvíjet</a:t>
            </a:r>
          </a:p>
          <a:p>
            <a:pPr lvl="1" eaLnBrk="1" hangingPunct="1"/>
            <a:r>
              <a:rPr lang="cs-CZ" altLang="cs-CZ" dirty="0"/>
              <a:t>... řeší jiný problém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A2ED404-3077-3ED9-3C34-4A49F6539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Composite vs. Decorator</a:t>
            </a:r>
          </a:p>
        </p:txBody>
      </p:sp>
      <p:pic>
        <p:nvPicPr>
          <p:cNvPr id="53251" name="Picture 4" descr="compo072">
            <a:extLst>
              <a:ext uri="{FF2B5EF4-FFF2-40B4-BE49-F238E27FC236}">
                <a16:creationId xmlns:a16="http://schemas.microsoft.com/office/drawing/2014/main" id="{1FFE2A02-3531-206A-7D66-522C8C9C533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5438775" cy="2447925"/>
          </a:xfrm>
        </p:spPr>
      </p:pic>
      <p:pic>
        <p:nvPicPr>
          <p:cNvPr id="53252" name="Picture 5">
            <a:extLst>
              <a:ext uri="{FF2B5EF4-FFF2-40B4-BE49-F238E27FC236}">
                <a16:creationId xmlns:a16="http://schemas.microsoft.com/office/drawing/2014/main" id="{30122E45-34BF-405C-311D-47116E1FCA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657600"/>
            <a:ext cx="589756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7">
            <a:extLst>
              <a:ext uri="{FF2B5EF4-FFF2-40B4-BE49-F238E27FC236}">
                <a16:creationId xmlns:a16="http://schemas.microsoft.com/office/drawing/2014/main" id="{542F898D-1100-49B1-A69A-6B15FEE1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1447800" cy="304800"/>
          </a:xfrm>
          <a:prstGeom prst="wedgeRoundRectCallout">
            <a:avLst>
              <a:gd name="adj1" fmla="val -90792"/>
              <a:gd name="adj2" fmla="val 63542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Composite</a:t>
            </a:r>
          </a:p>
        </p:txBody>
      </p:sp>
      <p:sp>
        <p:nvSpPr>
          <p:cNvPr id="53254" name="AutoShape 8">
            <a:extLst>
              <a:ext uri="{FF2B5EF4-FFF2-40B4-BE49-F238E27FC236}">
                <a16:creationId xmlns:a16="http://schemas.microsoft.com/office/drawing/2014/main" id="{39876D82-C382-4447-9AB2-8F17BD36F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86200"/>
            <a:ext cx="1447800" cy="304800"/>
          </a:xfrm>
          <a:prstGeom prst="wedgeRoundRectCallout">
            <a:avLst>
              <a:gd name="adj1" fmla="val 82125"/>
              <a:gd name="adj2" fmla="val 65106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Decorator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F0EE143-0600-EE50-896D-DE9A3C13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Composite vs. Decorator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2460F68-EA22-3BFF-1C2B-D23F13785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Composite a Decorator </a:t>
            </a:r>
            <a:r>
              <a:rPr lang="en-US" altLang="cs-CZ" dirty="0"/>
              <a:t>- </a:t>
            </a:r>
            <a:r>
              <a:rPr lang="cs-CZ" altLang="cs-CZ" dirty="0"/>
              <a:t>podobná struktura</a:t>
            </a:r>
          </a:p>
          <a:p>
            <a:pPr lvl="1" eaLnBrk="1" hangingPunct="1"/>
            <a:r>
              <a:rPr lang="cs-CZ" altLang="cs-CZ" dirty="0"/>
              <a:t>rekurzivní struktu</a:t>
            </a:r>
            <a:r>
              <a:rPr lang="en-US" altLang="cs-CZ" dirty="0" err="1"/>
              <a:t>ra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různé účely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Decorator</a:t>
            </a:r>
          </a:p>
          <a:p>
            <a:pPr lvl="2" eaLnBrk="1" hangingPunct="1"/>
            <a:r>
              <a:rPr lang="cs-CZ" altLang="cs-CZ" dirty="0"/>
              <a:t>funkčnost</a:t>
            </a:r>
          </a:p>
          <a:p>
            <a:pPr lvl="3" eaLnBrk="1" hangingPunct="1"/>
            <a:r>
              <a:rPr lang="cs-CZ" altLang="cs-CZ" dirty="0"/>
              <a:t>zabraňuje explozi odvozených tříd při přidávání kombinací funkčnosti</a:t>
            </a:r>
          </a:p>
          <a:p>
            <a:pPr lvl="2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Composite</a:t>
            </a:r>
          </a:p>
          <a:p>
            <a:pPr lvl="2" eaLnBrk="1" hangingPunct="1"/>
            <a:r>
              <a:rPr lang="cs-CZ" altLang="cs-CZ" dirty="0"/>
              <a:t>reprezentace</a:t>
            </a:r>
          </a:p>
          <a:p>
            <a:pPr lvl="3" eaLnBrk="1" hangingPunct="1"/>
            <a:r>
              <a:rPr lang="cs-CZ" altLang="cs-CZ" dirty="0"/>
              <a:t>objekty různého druhu se zpracovávají jednotně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BAAA2C2-97C1-73E8-D5ED-3010ECA18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NV chování </a:t>
            </a:r>
            <a:r>
              <a:rPr lang="en-US" altLang="cs-CZ" sz="2800"/>
              <a:t>(</a:t>
            </a:r>
            <a:r>
              <a:rPr lang="cs-CZ" altLang="cs-CZ" sz="2800"/>
              <a:t>Behaviorální </a:t>
            </a:r>
            <a:r>
              <a:rPr lang="en-US" altLang="cs-CZ" sz="2800"/>
              <a:t>NV)</a:t>
            </a:r>
            <a:endParaRPr lang="cs-CZ" altLang="cs-CZ" sz="28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835BF05-9149-7840-968D-4D121708F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Behavioral design patterns</a:t>
            </a:r>
          </a:p>
          <a:p>
            <a:pPr lvl="1" eaLnBrk="1" hangingPunct="1"/>
            <a:r>
              <a:rPr lang="cs-CZ" altLang="cs-CZ" dirty="0"/>
              <a:t>rozdělení funkčnosti a zodpovědnosti mezi objekty</a:t>
            </a:r>
          </a:p>
          <a:p>
            <a:pPr lvl="1" eaLnBrk="1" hangingPunct="1"/>
            <a:r>
              <a:rPr lang="cs-CZ" altLang="cs-CZ" dirty="0"/>
              <a:t>komunikace mezi objekty</a:t>
            </a:r>
          </a:p>
          <a:p>
            <a:pPr lvl="1" eaLnBrk="1" hangingPunct="1"/>
            <a:r>
              <a:rPr lang="cs-CZ" altLang="cs-CZ" dirty="0"/>
              <a:t>složitější struktura provádění kódu </a:t>
            </a:r>
          </a:p>
          <a:p>
            <a:pPr lvl="1" eaLnBrk="1" hangingPunct="1"/>
            <a:r>
              <a:rPr lang="cs-CZ" altLang="cs-CZ" dirty="0"/>
              <a:t>abstrakce runtime technických detailů</a:t>
            </a:r>
            <a:endParaRPr lang="en-US" altLang="cs-CZ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Behavioral class patterns </a:t>
            </a:r>
          </a:p>
          <a:p>
            <a:pPr lvl="1" eaLnBrk="1" hangingPunct="1"/>
            <a:r>
              <a:rPr lang="cs-CZ" altLang="cs-CZ" dirty="0"/>
              <a:t>použití dědičnosti pro rozložení chování mezi třídy</a:t>
            </a:r>
          </a:p>
          <a:p>
            <a:pPr lvl="1" eaLnBrk="1" hangingPunct="1"/>
            <a:r>
              <a:rPr lang="cs-CZ" altLang="cs-CZ" b="1" dirty="0"/>
              <a:t>Template method</a:t>
            </a:r>
          </a:p>
          <a:p>
            <a:pPr lvl="2" eaLnBrk="1" hangingPunct="1"/>
            <a:r>
              <a:rPr lang="cs-CZ" altLang="cs-CZ" dirty="0"/>
              <a:t>abstraktní definice algoritmu po jednotlivých krocích</a:t>
            </a:r>
          </a:p>
          <a:p>
            <a:pPr lvl="1" eaLnBrk="1" hangingPunct="1"/>
            <a:r>
              <a:rPr lang="cs-CZ" altLang="cs-CZ" b="1" dirty="0"/>
              <a:t>Interpreter</a:t>
            </a:r>
          </a:p>
          <a:p>
            <a:pPr lvl="2" eaLnBrk="1" hangingPunct="1"/>
            <a:r>
              <a:rPr lang="cs-CZ" altLang="cs-CZ" dirty="0"/>
              <a:t>reprezentace gramatiky jako hierarchie tříd</a:t>
            </a:r>
          </a:p>
          <a:p>
            <a:pPr lvl="2" eaLnBrk="1" hangingPunct="1"/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Behavioral object patterns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dirty="0"/>
              <a:t>spolupráce mezi skupinami objektů pro dosažení funkčnosti</a:t>
            </a:r>
            <a:endParaRPr lang="en-US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4E23906-7954-5BBE-860C-43F9F363A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NV chování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98B965-6290-FE0D-4511-73F479421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Behavioral object patterns</a:t>
            </a:r>
          </a:p>
          <a:p>
            <a:pPr lvl="4" eaLnBrk="1" hangingPunct="1">
              <a:spcBef>
                <a:spcPct val="0"/>
              </a:spcBef>
            </a:pPr>
            <a:endParaRPr lang="cs-CZ" altLang="cs-CZ" sz="800"/>
          </a:p>
          <a:p>
            <a:pPr eaLnBrk="1" hangingPunct="1">
              <a:spcBef>
                <a:spcPct val="0"/>
              </a:spcBef>
            </a:pPr>
            <a:r>
              <a:rPr lang="en-US" altLang="cs-CZ"/>
              <a:t>O</a:t>
            </a:r>
            <a:r>
              <a:rPr lang="cs-CZ" altLang="cs-CZ"/>
              <a:t>bjektová kompozice místo dědičnosti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Mediator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odstraňuje nutnost referencí na všechny spolupracující objekty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Chain of Responsibility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zasílání zpráv neznámým objektům přes zřetězené objekty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Observer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definování závislosti objektu k více objektům, šíření události k závislým objektům</a:t>
            </a:r>
          </a:p>
          <a:p>
            <a:pPr lvl="1" eaLnBrk="1" hangingPunct="1">
              <a:spcBef>
                <a:spcPct val="0"/>
              </a:spcBef>
            </a:pPr>
            <a:endParaRPr lang="cs-CZ" altLang="cs-CZ" sz="800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Zapouzdření chování objektu a řízení přístupu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Strategy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funkčnosti algoritmu do objektu, možnost jejich záměny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Command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požadavku na funkci, oddělení požadavku a vykonání funkce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State</a:t>
            </a:r>
            <a:r>
              <a:rPr lang="en-US" altLang="cs-CZ"/>
              <a:t> </a:t>
            </a:r>
            <a:endParaRPr lang="cs-CZ" altLang="cs-CZ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stavu, možnost změny chování objektu při změně stavu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Visitor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chování, které by jinak bylo rozloženo mezi více tříd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cs-CZ" altLang="cs-CZ" b="1"/>
              <a:t>Memento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abstrakce uchování obnovitelného stavu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Iterator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abstrakce procházení agragovaných objektů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6D4D6D-C295-2D27-7271-FC94A921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Literatura</a:t>
            </a:r>
            <a:endParaRPr lang="cs-CZ" altLang="cs-CZ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73065B-6243-BE00-339E-BB5F10C8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Design Patterns in </a:t>
            </a:r>
            <a:r>
              <a:rPr lang="en-US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C#, Java, </a:t>
            </a:r>
            <a:r>
              <a:rPr lang="en-US" b="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VisualBasic</a:t>
            </a:r>
            <a:r>
              <a:rPr lang="en-US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PHP, ..., ...</a:t>
            </a:r>
            <a:endParaRPr lang="en-US" b="0" dirty="0"/>
          </a:p>
          <a:p>
            <a:pPr eaLnBrk="1" hangingPunct="1">
              <a:defRPr/>
            </a:pP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b="0" dirty="0"/>
              <a:t>Pattern Oriented Software Architecture 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1: A System of Patterns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2: Patterns for Concurrent and Networked Objects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3: Patterns For Resource Management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4: A Pattern Language for Distributed Computing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5: On Patterns and Pattern Languages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b="1" i="1" dirty="0">
              <a:solidFill>
                <a:srgbClr val="003399"/>
              </a:solidFill>
            </a:endParaRPr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r>
              <a:rPr lang="en-US" b="0" dirty="0" err="1"/>
              <a:t>wikipedia</a:t>
            </a:r>
            <a:r>
              <a:rPr lang="en-US" b="0" dirty="0"/>
              <a:t> / google: design patterns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b="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0B5C071-05F0-557E-CEEB-DAF0B248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578225"/>
            <a:ext cx="1228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CA891D2D-9D82-768B-ABF4-E8FB97A2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587750"/>
            <a:ext cx="1230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E7B40337-A6F8-87A4-8FFF-FEBB9024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81400"/>
            <a:ext cx="12287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>
            <a:extLst>
              <a:ext uri="{FF2B5EF4-FFF2-40B4-BE49-F238E27FC236}">
                <a16:creationId xmlns:a16="http://schemas.microsoft.com/office/drawing/2014/main" id="{AA23503D-AEB2-2009-B1F0-B5FA7633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2223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>
            <a:extLst>
              <a:ext uri="{FF2B5EF4-FFF2-40B4-BE49-F238E27FC236}">
                <a16:creationId xmlns:a16="http://schemas.microsoft.com/office/drawing/2014/main" id="{079F21DA-7A01-C9E6-375F-DDD4A3BB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2287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3986C81-9D2A-CEE7-9F64-4D7CAD55B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Vztahy mezi odes</a:t>
            </a:r>
            <a:r>
              <a:rPr lang="cs-CZ" altLang="cs-CZ" sz="2800"/>
              <a:t>ílateli a příjemci zpráv	</a:t>
            </a:r>
          </a:p>
        </p:txBody>
      </p:sp>
      <p:pic>
        <p:nvPicPr>
          <p:cNvPr id="61443" name="Picture 7" descr="obser024">
            <a:extLst>
              <a:ext uri="{FF2B5EF4-FFF2-40B4-BE49-F238E27FC236}">
                <a16:creationId xmlns:a16="http://schemas.microsoft.com/office/drawing/2014/main" id="{57DDA98E-9102-2483-113E-57CF4D59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012825"/>
            <a:ext cx="34591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9" descr="media035">
            <a:extLst>
              <a:ext uri="{FF2B5EF4-FFF2-40B4-BE49-F238E27FC236}">
                <a16:creationId xmlns:a16="http://schemas.microsoft.com/office/drawing/2014/main" id="{FBB42E78-A493-74E8-FAB3-80D37A5E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400208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1" descr="chain093">
            <a:extLst>
              <a:ext uri="{FF2B5EF4-FFF2-40B4-BE49-F238E27FC236}">
                <a16:creationId xmlns:a16="http://schemas.microsoft.com/office/drawing/2014/main" id="{31501A9B-B4C7-2F41-66AC-FE018C49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95800"/>
            <a:ext cx="38576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AutoShape 13">
            <a:extLst>
              <a:ext uri="{FF2B5EF4-FFF2-40B4-BE49-F238E27FC236}">
                <a16:creationId xmlns:a16="http://schemas.microsoft.com/office/drawing/2014/main" id="{0F19DF6C-F963-C10A-EB53-A9D67344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622425"/>
            <a:ext cx="1447800" cy="762000"/>
          </a:xfrm>
          <a:prstGeom prst="wedgeRoundRectCallout">
            <a:avLst>
              <a:gd name="adj1" fmla="val 82125"/>
              <a:gd name="adj2" fmla="val 55417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Observer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neznámý počet příjemců</a:t>
            </a:r>
          </a:p>
        </p:txBody>
      </p:sp>
      <p:sp>
        <p:nvSpPr>
          <p:cNvPr id="61447" name="AutoShape 14">
            <a:extLst>
              <a:ext uri="{FF2B5EF4-FFF2-40B4-BE49-F238E27FC236}">
                <a16:creationId xmlns:a16="http://schemas.microsoft.com/office/drawing/2014/main" id="{DF0B8084-1A02-B1A5-0B01-CF2540B5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29000"/>
            <a:ext cx="2133600" cy="762000"/>
          </a:xfrm>
          <a:prstGeom prst="wedgeRoundRectCallout">
            <a:avLst>
              <a:gd name="adj1" fmla="val -59671"/>
              <a:gd name="adj2" fmla="val 126667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Mediator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centralizace komunikace přes prostředníka</a:t>
            </a:r>
          </a:p>
        </p:txBody>
      </p:sp>
      <p:sp>
        <p:nvSpPr>
          <p:cNvPr id="61448" name="AutoShape 15">
            <a:extLst>
              <a:ext uri="{FF2B5EF4-FFF2-40B4-BE49-F238E27FC236}">
                <a16:creationId xmlns:a16="http://schemas.microsoft.com/office/drawing/2014/main" id="{91C3BED5-57F2-4343-FDB4-504FDBA0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2362200" cy="762000"/>
          </a:xfrm>
          <a:prstGeom prst="wedgeRoundRectCallout">
            <a:avLst>
              <a:gd name="adj1" fmla="val 62431"/>
              <a:gd name="adj2" fmla="val 84792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Chain of Responsibility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neznámá struktura příjemců i v okamžiku volání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31ABDA8-66E3-96E2-F0A0-431330FA2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Závěr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A9DE398-495F-7CF7-5366-1DA2CA03D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>
              <a:lnSpc>
                <a:spcPct val="120000"/>
              </a:lnSpc>
            </a:pPr>
            <a:r>
              <a:rPr lang="cs-CZ" altLang="cs-CZ"/>
              <a:t>Shrnutí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cs-CZ" i="1"/>
              <a:t>'</a:t>
            </a:r>
            <a:r>
              <a:rPr lang="cs-CZ" altLang="cs-CZ" i="1"/>
              <a:t>žádná velká věda</a:t>
            </a:r>
            <a:r>
              <a:rPr lang="en-US" altLang="cs-CZ" i="1"/>
              <a:t>'</a:t>
            </a:r>
            <a:endParaRPr lang="cs-CZ" altLang="cs-CZ" i="1"/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... jak pro koho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1"/>
              <a:t>slovník</a:t>
            </a:r>
            <a:r>
              <a:rPr lang="en-US" altLang="cs-CZ" b="1"/>
              <a:t>!</a:t>
            </a:r>
            <a:endParaRPr lang="cs-CZ" altLang="cs-CZ" b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implementace bez vymýšlení kola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... a  </a:t>
            </a:r>
            <a:r>
              <a:rPr lang="en-US" altLang="cs-CZ" i="1"/>
              <a:t>'bez chyb'</a:t>
            </a:r>
            <a:endParaRPr lang="cs-CZ" altLang="cs-CZ" i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kompozice NV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mnoho dalších rozšiřujících vzorů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i="1"/>
              <a:t>často cíleně zaměřených</a:t>
            </a:r>
          </a:p>
        </p:txBody>
      </p:sp>
      <p:pic>
        <p:nvPicPr>
          <p:cNvPr id="63492" name="Picture 4" descr="Relations">
            <a:extLst>
              <a:ext uri="{FF2B5EF4-FFF2-40B4-BE49-F238E27FC236}">
                <a16:creationId xmlns:a16="http://schemas.microsoft.com/office/drawing/2014/main" id="{2A1EC049-EF4D-FB20-6CF0-AFD2717DFA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20C5DD6-37F1-38C9-0EBA-6E89605BD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Pattern Oriented Software Architecture</a:t>
            </a:r>
            <a:endParaRPr lang="cs-CZ" altLang="cs-CZ" sz="280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3B1A675-7AA4-98EC-2451-CF3E034B1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672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Vol. 1 - A System of Patterns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2. Architectural Patterns</a:t>
            </a:r>
          </a:p>
          <a:p>
            <a:pPr eaLnBrk="1" hangingPunct="1"/>
            <a:r>
              <a:rPr lang="en-US" altLang="cs-CZ" sz="1200" dirty="0"/>
              <a:t>2.2 From Mud to Structure</a:t>
            </a:r>
          </a:p>
          <a:p>
            <a:pPr lvl="1" eaLnBrk="1" hangingPunct="1"/>
            <a:r>
              <a:rPr lang="en-US" altLang="cs-CZ" sz="1100" dirty="0"/>
              <a:t>Layers, Pipes and Filters, Blackboard</a:t>
            </a:r>
          </a:p>
          <a:p>
            <a:pPr eaLnBrk="1" hangingPunct="1"/>
            <a:r>
              <a:rPr lang="en-US" altLang="cs-CZ" sz="1200" dirty="0"/>
              <a:t>2.3 Distributed Systems</a:t>
            </a:r>
          </a:p>
          <a:p>
            <a:pPr lvl="1" eaLnBrk="1" hangingPunct="1"/>
            <a:r>
              <a:rPr lang="en-US" altLang="cs-CZ" sz="1100" dirty="0"/>
              <a:t>Broker</a:t>
            </a:r>
          </a:p>
          <a:p>
            <a:pPr eaLnBrk="1" hangingPunct="1"/>
            <a:r>
              <a:rPr lang="en-US" altLang="cs-CZ" sz="1200" dirty="0"/>
              <a:t>2.4 Interactive Systems</a:t>
            </a:r>
          </a:p>
          <a:p>
            <a:pPr lvl="1" eaLnBrk="1" hangingPunct="1"/>
            <a:r>
              <a:rPr lang="en-US" altLang="cs-CZ" sz="1100" dirty="0"/>
              <a:t>Model-View-Controller, </a:t>
            </a:r>
            <a:r>
              <a:rPr lang="cs-CZ" altLang="cs-CZ" sz="1200" dirty="0"/>
              <a:t>PAC</a:t>
            </a:r>
            <a:endParaRPr lang="en-US" altLang="cs-CZ" sz="1200" dirty="0"/>
          </a:p>
          <a:p>
            <a:pPr eaLnBrk="1" hangingPunct="1"/>
            <a:r>
              <a:rPr lang="en-US" altLang="cs-CZ" sz="1200" dirty="0"/>
              <a:t>2.5 Adaptable Systems</a:t>
            </a:r>
          </a:p>
          <a:p>
            <a:pPr lvl="1" eaLnBrk="1" hangingPunct="1"/>
            <a:r>
              <a:rPr lang="en-US" altLang="cs-CZ" sz="1100" dirty="0"/>
              <a:t>Microkernel, </a:t>
            </a:r>
            <a:r>
              <a:rPr lang="en-US" altLang="cs-CZ" sz="1200" dirty="0"/>
              <a:t>Reflection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3. Design Patterns</a:t>
            </a:r>
          </a:p>
          <a:p>
            <a:pPr eaLnBrk="1" hangingPunct="1"/>
            <a:r>
              <a:rPr lang="en-US" altLang="cs-CZ" sz="1200" dirty="0"/>
              <a:t>3.2 Structural Decomposition</a:t>
            </a:r>
          </a:p>
          <a:p>
            <a:pPr lvl="1" eaLnBrk="1" hangingPunct="1"/>
            <a:r>
              <a:rPr lang="en-US" altLang="cs-CZ" sz="1100" dirty="0"/>
              <a:t>Whole-Part</a:t>
            </a:r>
          </a:p>
          <a:p>
            <a:pPr eaLnBrk="1" hangingPunct="1"/>
            <a:r>
              <a:rPr lang="en-US" altLang="cs-CZ" sz="1200" dirty="0"/>
              <a:t>3.3 Organization of Work</a:t>
            </a:r>
          </a:p>
          <a:p>
            <a:pPr lvl="1" eaLnBrk="1" hangingPunct="1"/>
            <a:r>
              <a:rPr lang="en-US" altLang="cs-CZ" sz="1100" dirty="0"/>
              <a:t>Master-Slave</a:t>
            </a:r>
          </a:p>
          <a:p>
            <a:pPr eaLnBrk="1" hangingPunct="1"/>
            <a:r>
              <a:rPr lang="en-US" altLang="cs-CZ" sz="1200" dirty="0"/>
              <a:t>3.4 Access Control</a:t>
            </a:r>
          </a:p>
          <a:p>
            <a:pPr lvl="1" eaLnBrk="1" hangingPunct="1"/>
            <a:r>
              <a:rPr lang="en-US" altLang="cs-CZ" sz="1100" dirty="0"/>
              <a:t>Proxy</a:t>
            </a:r>
          </a:p>
          <a:p>
            <a:pPr eaLnBrk="1" hangingPunct="1"/>
            <a:r>
              <a:rPr lang="en-US" altLang="cs-CZ" sz="1200" dirty="0"/>
              <a:t>3.5 Management</a:t>
            </a:r>
          </a:p>
          <a:p>
            <a:pPr lvl="1" eaLnBrk="1" hangingPunct="1"/>
            <a:r>
              <a:rPr lang="en-US" altLang="cs-CZ" sz="1100" dirty="0"/>
              <a:t>Command Processor, </a:t>
            </a:r>
            <a:r>
              <a:rPr lang="en-US" altLang="cs-CZ" sz="1200" dirty="0"/>
              <a:t>View Handler</a:t>
            </a:r>
          </a:p>
          <a:p>
            <a:pPr eaLnBrk="1" hangingPunct="1"/>
            <a:r>
              <a:rPr lang="en-US" altLang="cs-CZ" sz="1200" dirty="0"/>
              <a:t>3.6 Communication</a:t>
            </a:r>
          </a:p>
          <a:p>
            <a:pPr lvl="1" eaLnBrk="1" hangingPunct="1"/>
            <a:r>
              <a:rPr lang="en-US" altLang="cs-CZ" sz="1100" dirty="0"/>
              <a:t>Forwarder-Receiver, </a:t>
            </a:r>
            <a:r>
              <a:rPr lang="en-US" altLang="cs-CZ" sz="1200" dirty="0"/>
              <a:t>Client-Dispatcher-Server</a:t>
            </a:r>
          </a:p>
          <a:p>
            <a:pPr lvl="1" eaLnBrk="1" hangingPunct="1"/>
            <a:r>
              <a:rPr lang="en-US" altLang="cs-CZ" sz="1100" dirty="0"/>
              <a:t>Publisher-Subscriber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BC056-2C00-451A-FDBB-919215D9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066800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200" b="1" kern="0" dirty="0" err="1">
                <a:latin typeface="+mn-lt"/>
              </a:rPr>
              <a:t>Vol</a:t>
            </a:r>
            <a:r>
              <a:rPr lang="en-US" sz="1200" b="1" kern="0" dirty="0">
                <a:latin typeface="+mn-lt"/>
              </a:rPr>
              <a:t>. 2 - Patterns for Concurrent and Networked Objects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400" b="1" kern="0" dirty="0">
              <a:latin typeface="+mn-lt"/>
            </a:endParaRP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2. Service Access and Configuration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Wrapper Facade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Component Configurator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Interceptor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Extension Interface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3. Event Handling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Reactor, </a:t>
            </a:r>
            <a:r>
              <a:rPr lang="en-US" sz="1100" dirty="0" err="1">
                <a:latin typeface="+mn-lt"/>
              </a:rPr>
              <a:t>Proactor</a:t>
            </a:r>
            <a:endParaRPr lang="en-US" sz="1100" dirty="0">
              <a:latin typeface="+mn-lt"/>
            </a:endParaRP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Asynchronous Completion Token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Acceptor-Connector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4. Synchronization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Scoped Locking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Strategized Locking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Thread-Safe Interface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5. Concurrency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Active / Monitor Object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Half-Sync/Half-</a:t>
            </a:r>
            <a:r>
              <a:rPr lang="en-US" sz="1100" dirty="0" err="1">
                <a:latin typeface="+mn-lt"/>
              </a:rPr>
              <a:t>Async</a:t>
            </a:r>
            <a:endParaRPr lang="en-US" sz="1100" dirty="0">
              <a:latin typeface="+mn-lt"/>
            </a:endParaRP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Leader/Followers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Thread-Specific Storage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800" b="1" kern="0" dirty="0"/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200" b="1" kern="0" dirty="0">
                <a:latin typeface="+mn-lt"/>
              </a:rPr>
              <a:t>Vol. 3 - </a:t>
            </a:r>
            <a:r>
              <a:rPr lang="en-US" sz="1200" b="1" kern="0" dirty="0"/>
              <a:t>Patterns for Resource Management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Lookup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Lazy / Eager / Partial Acquisition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Caching / Pooling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Coordinator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Leasing / Evictor</a:t>
            </a:r>
          </a:p>
          <a:p>
            <a:pPr marL="84138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11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BA5871-CD2A-9787-5CCC-39270D09F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Průběh semestru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DF80E8-B68C-8A24-08A9-A6BE49716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114800" cy="5867400"/>
          </a:xfrm>
        </p:spPr>
        <p:txBody>
          <a:bodyPr/>
          <a:lstStyle/>
          <a:p>
            <a:pPr eaLnBrk="1" hangingPunct="1"/>
            <a:r>
              <a:rPr lang="cs-CZ" altLang="cs-CZ" dirty="0"/>
              <a:t>Úvod</a:t>
            </a:r>
          </a:p>
          <a:p>
            <a:pPr lvl="1" eaLnBrk="1" hangingPunct="1"/>
            <a:r>
              <a:rPr lang="cs-CZ" altLang="cs-CZ" dirty="0"/>
              <a:t>OOP a návrhové vzory</a:t>
            </a:r>
          </a:p>
          <a:p>
            <a:pPr lvl="1" eaLnBrk="1" hangingPunct="1"/>
            <a:r>
              <a:rPr lang="en-US" altLang="cs-CZ" dirty="0" err="1"/>
              <a:t>Podm</a:t>
            </a:r>
            <a:r>
              <a:rPr lang="cs-CZ" altLang="cs-CZ" dirty="0"/>
              <a:t>ínky, slajdy, průběh semestru</a:t>
            </a:r>
            <a:endParaRPr lang="en-US" altLang="cs-CZ" dirty="0"/>
          </a:p>
          <a:p>
            <a:pPr lvl="1"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Shrnutí jednotlivých kategorií NV</a:t>
            </a:r>
            <a:endParaRPr lang="en-US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8EA8DB7-1BC7-F89F-1633-E6CAD452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066800"/>
            <a:ext cx="4114800" cy="563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en-US" altLang="cs-CZ" sz="1800" dirty="0"/>
              <a:t>Z</a:t>
            </a:r>
            <a:r>
              <a:rPr lang="cs-CZ" altLang="cs-CZ" sz="1800" dirty="0"/>
              <a:t>pracování konkrétních NV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slajdy</a:t>
            </a:r>
            <a:endParaRPr lang="cs-CZ" altLang="cs-CZ" sz="1800" dirty="0"/>
          </a:p>
          <a:p>
            <a:pPr eaLnBrk="1" hangingPunct="1">
              <a:defRPr/>
            </a:pPr>
            <a:r>
              <a:rPr lang="en-US" altLang="cs-CZ" sz="1800" dirty="0"/>
              <a:t>P</a:t>
            </a:r>
            <a:r>
              <a:rPr lang="cs-CZ" altLang="cs-CZ" sz="1800" dirty="0"/>
              <a:t>rezentace</a:t>
            </a:r>
            <a:r>
              <a:rPr lang="en-US" altLang="cs-CZ" sz="1800" dirty="0"/>
              <a:t> </a:t>
            </a:r>
            <a:r>
              <a:rPr lang="cs-CZ" altLang="cs-CZ" sz="1800" dirty="0"/>
              <a:t> </a:t>
            </a:r>
            <a:r>
              <a:rPr lang="cs-CZ" altLang="cs-CZ" sz="1800" b="0" dirty="0"/>
              <a:t>(proč?)</a:t>
            </a:r>
          </a:p>
          <a:p>
            <a:pPr eaLnBrk="1" hangingPunct="1">
              <a:defRPr/>
            </a:pPr>
            <a:r>
              <a:rPr lang="cs-CZ" altLang="cs-CZ" sz="1800" dirty="0"/>
              <a:t>Interaktivní feedback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hodnocen</a:t>
            </a:r>
            <a:r>
              <a:rPr lang="cs-CZ" altLang="cs-CZ" sz="1800" dirty="0"/>
              <a:t>í</a:t>
            </a:r>
          </a:p>
          <a:p>
            <a:pPr lvl="1" eaLnBrk="1" hangingPunct="1">
              <a:defRPr/>
            </a:pPr>
            <a:endParaRPr lang="cs-CZ" altLang="cs-CZ" sz="2100" dirty="0"/>
          </a:p>
          <a:p>
            <a:pPr lvl="1" eaLnBrk="1" hangingPunct="1">
              <a:defRPr/>
            </a:pPr>
            <a:endParaRPr lang="en-US" altLang="cs-CZ" sz="21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cs-CZ" sz="21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defRPr/>
            </a:pPr>
            <a:r>
              <a:rPr lang="en-US" altLang="cs-CZ" sz="1800" dirty="0"/>
              <a:t>Roz</a:t>
            </a:r>
            <a:r>
              <a:rPr lang="cs-CZ" altLang="cs-CZ" sz="1800" dirty="0"/>
              <a:t>šiřující NV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Závěrečný test</a:t>
            </a:r>
          </a:p>
          <a:p>
            <a:pPr eaLnBrk="1" hangingPunct="1">
              <a:defRPr/>
            </a:pPr>
            <a:r>
              <a:rPr lang="cs-CZ" altLang="cs-CZ" sz="1800" dirty="0"/>
              <a:t>Implementace</a:t>
            </a:r>
          </a:p>
        </p:txBody>
      </p:sp>
      <p:sp>
        <p:nvSpPr>
          <p:cNvPr id="9221" name="Freeform 7">
            <a:extLst>
              <a:ext uri="{FF2B5EF4-FFF2-40B4-BE49-F238E27FC236}">
                <a16:creationId xmlns:a16="http://schemas.microsoft.com/office/drawing/2014/main" id="{F39C981F-2B88-7713-FA2D-022E4CDBF053}"/>
              </a:ext>
            </a:extLst>
          </p:cNvPr>
          <p:cNvSpPr>
            <a:spLocks/>
          </p:cNvSpPr>
          <p:nvPr/>
        </p:nvSpPr>
        <p:spPr bwMode="auto">
          <a:xfrm>
            <a:off x="4398963" y="1638300"/>
            <a:ext cx="554037" cy="495300"/>
          </a:xfrm>
          <a:custGeom>
            <a:avLst/>
            <a:gdLst>
              <a:gd name="T0" fmla="*/ 0 w 1152"/>
              <a:gd name="T1" fmla="*/ 2147483646 h 280"/>
              <a:gd name="T2" fmla="*/ 2147483646 w 1152"/>
              <a:gd name="T3" fmla="*/ 2147483646 h 280"/>
              <a:gd name="T4" fmla="*/ 2147483646 w 1152"/>
              <a:gd name="T5" fmla="*/ 2147483646 h 280"/>
              <a:gd name="T6" fmla="*/ 0 60000 65536"/>
              <a:gd name="T7" fmla="*/ 0 60000 65536"/>
              <a:gd name="T8" fmla="*/ 0 60000 65536"/>
              <a:gd name="T9" fmla="*/ 0 w 1152"/>
              <a:gd name="T10" fmla="*/ 0 h 280"/>
              <a:gd name="T11" fmla="*/ 1152 w 1152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80">
                <a:moveTo>
                  <a:pt x="0" y="40"/>
                </a:moveTo>
                <a:cubicBezTo>
                  <a:pt x="384" y="20"/>
                  <a:pt x="768" y="0"/>
                  <a:pt x="960" y="40"/>
                </a:cubicBezTo>
                <a:cubicBezTo>
                  <a:pt x="1152" y="80"/>
                  <a:pt x="1120" y="240"/>
                  <a:pt x="1152" y="28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2" name="Freeform 8">
            <a:extLst>
              <a:ext uri="{FF2B5EF4-FFF2-40B4-BE49-F238E27FC236}">
                <a16:creationId xmlns:a16="http://schemas.microsoft.com/office/drawing/2014/main" id="{D75CF5DE-EBCC-3A70-E932-3314AA31E074}"/>
              </a:ext>
            </a:extLst>
          </p:cNvPr>
          <p:cNvSpPr>
            <a:spLocks/>
          </p:cNvSpPr>
          <p:nvPr/>
        </p:nvSpPr>
        <p:spPr bwMode="auto">
          <a:xfrm>
            <a:off x="3713163" y="2517775"/>
            <a:ext cx="685800" cy="762000"/>
          </a:xfrm>
          <a:custGeom>
            <a:avLst/>
            <a:gdLst>
              <a:gd name="T0" fmla="*/ 2147483646 w 480"/>
              <a:gd name="T1" fmla="*/ 2147483646 h 400"/>
              <a:gd name="T2" fmla="*/ 2147483646 w 480"/>
              <a:gd name="T3" fmla="*/ 2147483646 h 400"/>
              <a:gd name="T4" fmla="*/ 2147483646 w 480"/>
              <a:gd name="T5" fmla="*/ 2147483646 h 400"/>
              <a:gd name="T6" fmla="*/ 2147483646 w 480"/>
              <a:gd name="T7" fmla="*/ 2147483646 h 400"/>
              <a:gd name="T8" fmla="*/ 2147483646 w 480"/>
              <a:gd name="T9" fmla="*/ 2147483646 h 400"/>
              <a:gd name="T10" fmla="*/ 2147483646 w 480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400"/>
              <a:gd name="T20" fmla="*/ 480 w 480"/>
              <a:gd name="T21" fmla="*/ 400 h 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400">
                <a:moveTo>
                  <a:pt x="416" y="248"/>
                </a:moveTo>
                <a:cubicBezTo>
                  <a:pt x="376" y="316"/>
                  <a:pt x="336" y="384"/>
                  <a:pt x="272" y="392"/>
                </a:cubicBezTo>
                <a:cubicBezTo>
                  <a:pt x="208" y="400"/>
                  <a:pt x="64" y="352"/>
                  <a:pt x="32" y="296"/>
                </a:cubicBezTo>
                <a:cubicBezTo>
                  <a:pt x="0" y="240"/>
                  <a:pt x="16" y="104"/>
                  <a:pt x="80" y="56"/>
                </a:cubicBezTo>
                <a:cubicBezTo>
                  <a:pt x="144" y="8"/>
                  <a:pt x="352" y="16"/>
                  <a:pt x="416" y="8"/>
                </a:cubicBezTo>
                <a:cubicBezTo>
                  <a:pt x="480" y="0"/>
                  <a:pt x="472" y="4"/>
                  <a:pt x="464" y="8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3" name="Freeform 9">
            <a:extLst>
              <a:ext uri="{FF2B5EF4-FFF2-40B4-BE49-F238E27FC236}">
                <a16:creationId xmlns:a16="http://schemas.microsoft.com/office/drawing/2014/main" id="{C7D2C7A5-AD14-6375-A592-8D13234157BF}"/>
              </a:ext>
            </a:extLst>
          </p:cNvPr>
          <p:cNvSpPr>
            <a:spLocks/>
          </p:cNvSpPr>
          <p:nvPr/>
        </p:nvSpPr>
        <p:spPr bwMode="auto">
          <a:xfrm>
            <a:off x="4287838" y="3298825"/>
            <a:ext cx="665162" cy="228600"/>
          </a:xfrm>
          <a:custGeom>
            <a:avLst/>
            <a:gdLst>
              <a:gd name="T0" fmla="*/ 2147483646 w 528"/>
              <a:gd name="T1" fmla="*/ 0 h 280"/>
              <a:gd name="T2" fmla="*/ 2147483646 w 528"/>
              <a:gd name="T3" fmla="*/ 2147483646 h 280"/>
              <a:gd name="T4" fmla="*/ 0 w 528"/>
              <a:gd name="T5" fmla="*/ 2147483646 h 280"/>
              <a:gd name="T6" fmla="*/ 0 60000 65536"/>
              <a:gd name="T7" fmla="*/ 0 60000 65536"/>
              <a:gd name="T8" fmla="*/ 0 60000 65536"/>
              <a:gd name="T9" fmla="*/ 0 w 528"/>
              <a:gd name="T10" fmla="*/ 0 h 280"/>
              <a:gd name="T11" fmla="*/ 528 w 528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4" name="Line 11">
            <a:extLst>
              <a:ext uri="{FF2B5EF4-FFF2-40B4-BE49-F238E27FC236}">
                <a16:creationId xmlns:a16="http://schemas.microsoft.com/office/drawing/2014/main" id="{AF9FCCF5-717C-67AE-C048-E321C1078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2490788" cy="49847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5" name="Freeform 12">
            <a:extLst>
              <a:ext uri="{FF2B5EF4-FFF2-40B4-BE49-F238E27FC236}">
                <a16:creationId xmlns:a16="http://schemas.microsoft.com/office/drawing/2014/main" id="{100727C0-1E4C-E96C-7997-D269FFCD1EA3}"/>
              </a:ext>
            </a:extLst>
          </p:cNvPr>
          <p:cNvSpPr>
            <a:spLocks/>
          </p:cNvSpPr>
          <p:nvPr/>
        </p:nvSpPr>
        <p:spPr bwMode="auto">
          <a:xfrm flipH="1" flipV="1">
            <a:off x="2868613" y="2133600"/>
            <a:ext cx="1524000" cy="1466850"/>
          </a:xfrm>
          <a:custGeom>
            <a:avLst/>
            <a:gdLst>
              <a:gd name="T0" fmla="*/ 2147483646 w 528"/>
              <a:gd name="T1" fmla="*/ 0 h 280"/>
              <a:gd name="T2" fmla="*/ 2147483646 w 528"/>
              <a:gd name="T3" fmla="*/ 2147483646 h 280"/>
              <a:gd name="T4" fmla="*/ 0 w 528"/>
              <a:gd name="T5" fmla="*/ 2147483646 h 280"/>
              <a:gd name="T6" fmla="*/ 0 60000 65536"/>
              <a:gd name="T7" fmla="*/ 0 60000 65536"/>
              <a:gd name="T8" fmla="*/ 0 60000 65536"/>
              <a:gd name="T9" fmla="*/ 0 w 528"/>
              <a:gd name="T10" fmla="*/ 0 h 280"/>
              <a:gd name="T11" fmla="*/ 528 w 528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pic>
        <p:nvPicPr>
          <p:cNvPr id="9226" name="Picture 19" descr="j0301252">
            <a:extLst>
              <a:ext uri="{FF2B5EF4-FFF2-40B4-BE49-F238E27FC236}">
                <a16:creationId xmlns:a16="http://schemas.microsoft.com/office/drawing/2014/main" id="{8269B86F-094F-8C08-4E76-84C88FBE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051050"/>
            <a:ext cx="12096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8" descr="MCj04300490000[1]">
            <a:extLst>
              <a:ext uri="{FF2B5EF4-FFF2-40B4-BE49-F238E27FC236}">
                <a16:creationId xmlns:a16="http://schemas.microsoft.com/office/drawing/2014/main" id="{F8AEEBA6-20E8-BDD4-4818-15BFAF63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8509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">
            <a:extLst>
              <a:ext uri="{FF2B5EF4-FFF2-40B4-BE49-F238E27FC236}">
                <a16:creationId xmlns:a16="http://schemas.microsoft.com/office/drawing/2014/main" id="{0B50ED3D-71EA-1117-2D66-0EADBBF0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318635"/>
            <a:ext cx="10541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Line 10">
            <a:extLst>
              <a:ext uri="{FF2B5EF4-FFF2-40B4-BE49-F238E27FC236}">
                <a16:creationId xmlns:a16="http://schemas.microsoft.com/office/drawing/2014/main" id="{056B1587-A567-1712-DF46-9BF94BFCE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181600"/>
            <a:ext cx="0" cy="4572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9652E-8527-3E81-0C90-019184581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37565"/>
              </p:ext>
            </p:extLst>
          </p:nvPr>
        </p:nvGraphicFramePr>
        <p:xfrm>
          <a:off x="457200" y="4917440"/>
          <a:ext cx="2286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3413944789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68522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cs-CZ" sz="1600" dirty="0"/>
                        <a:t>říprava, </a:t>
                      </a:r>
                      <a:r>
                        <a:rPr lang="en-US" sz="1600" dirty="0" err="1"/>
                        <a:t>slajdy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8</a:t>
                      </a:r>
                      <a:r>
                        <a:rPr lang="en-US" sz="1600" dirty="0"/>
                        <a:t>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prezentace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2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implementace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2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10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586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C8604A-45F4-E4B1-504A-A4AB07756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56875"/>
              </p:ext>
            </p:extLst>
          </p:nvPr>
        </p:nvGraphicFramePr>
        <p:xfrm>
          <a:off x="7324725" y="5301565"/>
          <a:ext cx="958849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621">
                  <a:extLst>
                    <a:ext uri="{9D8B030D-6E8A-4147-A177-3AD203B41FA5}">
                      <a16:colId xmlns:a16="http://schemas.microsoft.com/office/drawing/2014/main" val="3413944789"/>
                    </a:ext>
                  </a:extLst>
                </a:gridCol>
                <a:gridCol w="662228">
                  <a:extLst>
                    <a:ext uri="{9D8B030D-6E8A-4147-A177-3AD203B41FA5}">
                      <a16:colId xmlns:a16="http://schemas.microsoft.com/office/drawing/2014/main" val="168522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cs-CZ" sz="1600" dirty="0"/>
                        <a:t>2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cs-CZ" sz="1600" dirty="0"/>
                        <a:t>6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22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6D052D-BDC8-AA10-131A-BB84FAEDE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Návrhové vzory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9C4B9D-3A68-51C4-E01E-A6A48188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eaLnBrk="1" hangingPunct="1"/>
            <a:r>
              <a:rPr lang="en-US" altLang="cs-CZ" sz="2000" dirty="0"/>
              <a:t>O</a:t>
            </a:r>
            <a:r>
              <a:rPr lang="cs-CZ" altLang="cs-CZ" sz="2000" dirty="0"/>
              <a:t>O jazyky - široká paleta technických prostředků</a:t>
            </a:r>
          </a:p>
          <a:p>
            <a:pPr lvl="1" eaLnBrk="1" hangingPunct="1"/>
            <a:r>
              <a:rPr lang="cs-CZ" altLang="cs-CZ" sz="1900" dirty="0"/>
              <a:t>dědičnost, polymorfismus, šablony, reference, přetěžování, ...</a:t>
            </a:r>
          </a:p>
          <a:p>
            <a:pPr lvl="1" eaLnBrk="1" hangingPunct="1"/>
            <a:r>
              <a:rPr lang="cs-CZ" altLang="cs-CZ" sz="1900" dirty="0"/>
              <a:t>problém - jak toto všechno efektivně používat</a:t>
            </a:r>
            <a:endParaRPr lang="en-US" altLang="cs-CZ" sz="1900" dirty="0"/>
          </a:p>
          <a:p>
            <a:pPr lvl="1" eaLnBrk="1" hangingPunct="1"/>
            <a:r>
              <a:rPr lang="cs-CZ" altLang="cs-CZ" sz="1900" dirty="0"/>
              <a:t>cíl - udržovatelný a rozšiřovatelný </a:t>
            </a:r>
            <a:r>
              <a:rPr lang="en-US" altLang="cs-CZ" sz="1900" dirty="0"/>
              <a:t>'</a:t>
            </a:r>
            <a:r>
              <a:rPr lang="cs-CZ" altLang="cs-CZ" sz="1900" dirty="0"/>
              <a:t>velký</a:t>
            </a:r>
            <a:r>
              <a:rPr lang="en-US" altLang="cs-CZ" sz="1900" dirty="0"/>
              <a:t>'</a:t>
            </a:r>
            <a:r>
              <a:rPr lang="cs-CZ" altLang="cs-CZ" sz="1900" dirty="0"/>
              <a:t> software</a:t>
            </a:r>
            <a:endParaRPr lang="en-US" altLang="cs-CZ" sz="900" dirty="0"/>
          </a:p>
          <a:p>
            <a:pPr lvl="2" eaLnBrk="1" hangingPunct="1"/>
            <a:r>
              <a:rPr lang="en-US" altLang="cs-CZ" sz="1800" dirty="0" err="1"/>
              <a:t>rozhran</a:t>
            </a:r>
            <a:r>
              <a:rPr lang="cs-CZ" altLang="cs-CZ" sz="1800" dirty="0"/>
              <a:t>í </a:t>
            </a:r>
            <a:r>
              <a:rPr lang="en-US" altLang="cs-CZ" sz="1800" dirty="0"/>
              <a:t>!!</a:t>
            </a:r>
            <a:endParaRPr lang="cs-CZ" altLang="cs-CZ" sz="1800" dirty="0"/>
          </a:p>
          <a:p>
            <a:pPr lvl="2" eaLnBrk="1" hangingPunct="1"/>
            <a:r>
              <a:rPr lang="cs-CZ" altLang="cs-CZ" sz="1800" dirty="0"/>
              <a:t>volnější vazby, parametrizace</a:t>
            </a:r>
            <a:endParaRPr lang="en-US" altLang="cs-CZ" sz="1800" dirty="0"/>
          </a:p>
          <a:p>
            <a:pPr lvl="2" eaLnBrk="1" hangingPunct="1"/>
            <a:r>
              <a:rPr lang="cs-CZ" altLang="cs-CZ" sz="1800" dirty="0"/>
              <a:t>dědičnost  ×</a:t>
            </a:r>
            <a:r>
              <a:rPr lang="cs-CZ" altLang="cs-CZ" sz="18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cs-CZ" altLang="cs-CZ" sz="1800" dirty="0"/>
              <a:t> delegace</a:t>
            </a:r>
            <a:r>
              <a:rPr lang="en-US" altLang="cs-CZ" sz="1800" dirty="0"/>
              <a:t> </a:t>
            </a:r>
            <a:r>
              <a:rPr lang="cs-CZ" altLang="cs-CZ" sz="1800" dirty="0"/>
              <a:t> ×  reference </a:t>
            </a:r>
            <a:r>
              <a:rPr lang="en-US" altLang="cs-CZ" sz="1800" dirty="0"/>
              <a:t> </a:t>
            </a:r>
            <a:r>
              <a:rPr lang="cs-CZ" altLang="cs-CZ" sz="1800" dirty="0"/>
              <a:t>×  politiky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en-US" altLang="cs-CZ" sz="2000" dirty="0"/>
              <a:t>N</a:t>
            </a:r>
            <a:r>
              <a:rPr lang="cs-CZ" altLang="cs-CZ" sz="2000" dirty="0"/>
              <a:t>á</a:t>
            </a:r>
            <a:r>
              <a:rPr lang="en-US" altLang="cs-CZ" sz="2000" dirty="0" err="1"/>
              <a:t>vrhov</a:t>
            </a:r>
            <a:r>
              <a:rPr lang="cs-CZ" altLang="cs-CZ" sz="2000" dirty="0"/>
              <a:t>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vzo</a:t>
            </a:r>
            <a:r>
              <a:rPr lang="cs-CZ" altLang="cs-CZ" sz="2000" dirty="0"/>
              <a:t>r</a:t>
            </a:r>
          </a:p>
          <a:p>
            <a:pPr lvl="1" eaLnBrk="1" hangingPunct="1"/>
            <a:r>
              <a:rPr lang="cs-CZ" altLang="cs-CZ" sz="1900" dirty="0">
                <a:solidFill>
                  <a:srgbClr val="003399"/>
                </a:solidFill>
              </a:rPr>
              <a:t>pojmenované a popsané řešení typického problému</a:t>
            </a:r>
          </a:p>
          <a:p>
            <a:pPr lvl="1" eaLnBrk="1" hangingPunct="1"/>
            <a:r>
              <a:rPr lang="cs-CZ" altLang="cs-CZ" sz="1900" dirty="0"/>
              <a:t>principiálně existují již dlouho</a:t>
            </a:r>
          </a:p>
          <a:p>
            <a:pPr lvl="2" eaLnBrk="1" hangingPunct="1"/>
            <a:r>
              <a:rPr lang="cs-CZ" altLang="cs-CZ" sz="1800" dirty="0"/>
              <a:t>architektura: </a:t>
            </a:r>
            <a:r>
              <a:rPr lang="en-US" altLang="cs-CZ" sz="1800" dirty="0"/>
              <a:t>1977 </a:t>
            </a:r>
            <a:r>
              <a:rPr lang="cs-CZ" altLang="cs-CZ" sz="1800" dirty="0"/>
              <a:t>Christopher Alexander - pojem </a:t>
            </a:r>
            <a:r>
              <a:rPr lang="en-US" altLang="cs-CZ" sz="1800" dirty="0"/>
              <a:t>'</a:t>
            </a:r>
            <a:r>
              <a:rPr lang="cs-CZ" altLang="cs-CZ" sz="1800" dirty="0"/>
              <a:t>Pattern</a:t>
            </a:r>
            <a:r>
              <a:rPr lang="en-US" altLang="cs-CZ" sz="1800" dirty="0"/>
              <a:t>'</a:t>
            </a:r>
            <a:endParaRPr lang="cs-CZ" altLang="cs-CZ" sz="1800" dirty="0"/>
          </a:p>
          <a:p>
            <a:pPr lvl="2" eaLnBrk="1" hangingPunct="1"/>
            <a:r>
              <a:rPr lang="cs-CZ" altLang="cs-CZ" sz="1800" dirty="0"/>
              <a:t>literatura: tragický hrdina, romantická telenovela, ...</a:t>
            </a:r>
            <a:endParaRPr lang="en-US" altLang="cs-CZ" sz="1800" dirty="0"/>
          </a:p>
          <a:p>
            <a:pPr lvl="2" eaLnBrk="1" hangingPunct="1"/>
            <a:endParaRPr lang="en-US" altLang="cs-CZ" sz="1000" dirty="0"/>
          </a:p>
          <a:p>
            <a:pPr eaLnBrk="1" hangingPunct="1"/>
            <a:r>
              <a:rPr lang="cs-CZ" altLang="cs-CZ" sz="2000" dirty="0"/>
              <a:t>Software</a:t>
            </a:r>
            <a:endParaRPr lang="en-US" altLang="cs-CZ" sz="2000" dirty="0"/>
          </a:p>
          <a:p>
            <a:pPr lvl="1" eaLnBrk="1" hangingPunct="1"/>
            <a:r>
              <a:rPr lang="cs-CZ" altLang="cs-CZ" sz="1900" i="1" dirty="0"/>
              <a:t>žádný jiný obor si </a:t>
            </a:r>
            <a:r>
              <a:rPr lang="en-US" altLang="cs-CZ" sz="1900" i="1" dirty="0" err="1"/>
              <a:t>tolik</a:t>
            </a:r>
            <a:r>
              <a:rPr lang="en-US" altLang="cs-CZ" sz="1900" i="1" dirty="0"/>
              <a:t> </a:t>
            </a:r>
            <a:r>
              <a:rPr lang="cs-CZ" altLang="cs-CZ" sz="1900" i="1" dirty="0"/>
              <a:t>nelibuje ve vynalézání kola </a:t>
            </a:r>
            <a:r>
              <a:rPr lang="en-US" altLang="cs-CZ" sz="1900" i="1" dirty="0"/>
              <a:t>... </a:t>
            </a:r>
            <a:r>
              <a:rPr lang="cs-CZ" altLang="cs-CZ" sz="1900" i="1" dirty="0"/>
              <a:t>stále </a:t>
            </a:r>
            <a:r>
              <a:rPr lang="en-US" altLang="cs-CZ" sz="1900" i="1" dirty="0" err="1"/>
              <a:t>dokola</a:t>
            </a:r>
            <a:endParaRPr lang="cs-CZ" altLang="cs-CZ" sz="1900" i="1" dirty="0"/>
          </a:p>
        </p:txBody>
      </p:sp>
      <p:pic>
        <p:nvPicPr>
          <p:cNvPr id="19460" name="Picture 5" descr="j0291984">
            <a:extLst>
              <a:ext uri="{FF2B5EF4-FFF2-40B4-BE49-F238E27FC236}">
                <a16:creationId xmlns:a16="http://schemas.microsoft.com/office/drawing/2014/main" id="{CAB21358-B56E-7E5E-8027-3AE522FF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396366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BB2A2ED-1AC8-7867-85CB-729EF8B64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Definice a použití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CC81E3-9C28-85C1-B7DE-AD9A438D2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eaLnBrk="1" hangingPunct="1"/>
            <a:r>
              <a:rPr lang="cs-CZ" altLang="en-US" dirty="0"/>
              <a:t>Relativní komplexnost a obecnost</a:t>
            </a:r>
          </a:p>
          <a:p>
            <a:pPr lvl="1" eaLnBrk="1" hangingPunct="1"/>
            <a:r>
              <a:rPr lang="cs-CZ" altLang="en-US" dirty="0"/>
              <a:t>pro rozsáhlejší systémy</a:t>
            </a:r>
          </a:p>
          <a:p>
            <a:pPr lvl="2" eaLnBrk="1" hangingPunct="1"/>
            <a:r>
              <a:rPr lang="cs-CZ" altLang="en-US" dirty="0"/>
              <a:t>předpoklad dlouhé životnosti, údržby a rozšiřování</a:t>
            </a:r>
          </a:p>
          <a:p>
            <a:pPr lvl="1" eaLnBrk="1" hangingPunct="1"/>
            <a:r>
              <a:rPr lang="cs-CZ" altLang="en-US" dirty="0"/>
              <a:t>při návrhu nových systémů</a:t>
            </a:r>
          </a:p>
          <a:p>
            <a:pPr lvl="1" eaLnBrk="1" hangingPunct="1"/>
            <a:r>
              <a:rPr lang="cs-CZ" altLang="en-US" dirty="0"/>
              <a:t>při rozsáhlých úpravách</a:t>
            </a:r>
          </a:p>
          <a:p>
            <a:pPr lvl="1"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Základní prvky</a:t>
            </a:r>
          </a:p>
        </p:txBody>
      </p:sp>
      <p:sp>
        <p:nvSpPr>
          <p:cNvPr id="13316" name="AutoShape 5">
            <a:extLst>
              <a:ext uri="{FF2B5EF4-FFF2-40B4-BE49-F238E27FC236}">
                <a16:creationId xmlns:a16="http://schemas.microsoft.com/office/drawing/2014/main" id="{17F7843A-8639-125E-6D44-0088D5A7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7010400" cy="762000"/>
          </a:xfrm>
          <a:prstGeom prst="wedgeRoundRectCallout">
            <a:avLst>
              <a:gd name="adj1" fmla="val -50000"/>
              <a:gd name="adj2" fmla="val -2656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Návrhový vzor je popis komunikujících tříd </a:t>
            </a:r>
            <a:r>
              <a:rPr lang="en-US" altLang="cs-CZ" sz="1600" dirty="0"/>
              <a:t>a </a:t>
            </a:r>
            <a:r>
              <a:rPr lang="cs-CZ" altLang="cs-CZ" sz="1600" dirty="0"/>
              <a:t>objektů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uzpůsobených k řešení </a:t>
            </a:r>
            <a:r>
              <a:rPr lang="cs-CZ" altLang="cs-CZ" sz="1600" dirty="0">
                <a:solidFill>
                  <a:srgbClr val="003399"/>
                </a:solidFill>
              </a:rPr>
              <a:t>obecného</a:t>
            </a:r>
            <a:r>
              <a:rPr lang="cs-CZ" altLang="cs-CZ" sz="1600" dirty="0"/>
              <a:t> problému v </a:t>
            </a:r>
            <a:r>
              <a:rPr lang="cs-CZ" altLang="cs-CZ" sz="1600" dirty="0">
                <a:solidFill>
                  <a:srgbClr val="003399"/>
                </a:solidFill>
              </a:rPr>
              <a:t>konkrétním</a:t>
            </a:r>
            <a:r>
              <a:rPr lang="cs-CZ" altLang="cs-CZ" sz="1600" dirty="0"/>
              <a:t> kontextu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63143F-9826-8362-7C51-A3F92593598E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4114800"/>
          <a:ext cx="8420100" cy="215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1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13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Název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usnadnění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komunikace</a:t>
                      </a:r>
                      <a:r>
                        <a:rPr lang="en-US" sz="1600" dirty="0"/>
                        <a:t> - </a:t>
                      </a:r>
                      <a:r>
                        <a:rPr lang="en-US" sz="1600" dirty="0" err="1"/>
                        <a:t>slovník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Problém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situace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kterou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má</a:t>
                      </a:r>
                      <a:r>
                        <a:rPr lang="en-US" sz="1600" dirty="0"/>
                        <a:t> NV </a:t>
                      </a:r>
                      <a:r>
                        <a:rPr lang="en-US" sz="1600" dirty="0" err="1"/>
                        <a:t>řešit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podmínky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použití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kontext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Řešení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statická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struktura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dynamika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chování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Souvislosti</a:t>
                      </a:r>
                      <a:r>
                        <a:rPr lang="cs-CZ" sz="1600" dirty="0"/>
                        <a:t>, </a:t>
                      </a:r>
                      <a:r>
                        <a:rPr lang="en-US" sz="1600" dirty="0" err="1"/>
                        <a:t>důsledky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použití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implementace</a:t>
                      </a:r>
                      <a:r>
                        <a:rPr lang="cs-CZ" sz="1600" dirty="0"/>
                        <a:t>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principu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fungování</a:t>
                      </a:r>
                      <a:r>
                        <a:rPr lang="en-US" sz="1600" dirty="0"/>
                        <a:t>,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 err="1"/>
                        <a:t>alternativy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Příklady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konkrétní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problém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podmínky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popis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implementace</a:t>
                      </a:r>
                      <a:r>
                        <a:rPr lang="cs-CZ" sz="1600" dirty="0"/>
                        <a:t>, hodnocení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r>
                        <a:rPr lang="en-US" sz="1600" dirty="0" err="1"/>
                        <a:t>Související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vzory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řetězec</a:t>
                      </a:r>
                      <a:r>
                        <a:rPr lang="en-US" sz="1600" dirty="0"/>
                        <a:t> NV, </a:t>
                      </a:r>
                      <a:r>
                        <a:rPr lang="en-US" sz="1600" dirty="0" err="1"/>
                        <a:t>rozhodování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mezi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různými</a:t>
                      </a:r>
                      <a:r>
                        <a:rPr lang="en-US" sz="1600" dirty="0"/>
                        <a:t> NV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Relations">
            <a:extLst>
              <a:ext uri="{FF2B5EF4-FFF2-40B4-BE49-F238E27FC236}">
                <a16:creationId xmlns:a16="http://schemas.microsoft.com/office/drawing/2014/main" id="{D10A6B6C-138E-75EB-D8BE-2FA0A5EC8B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400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14B4AD5-D087-6D3A-52D1-619FF1F12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Vztahy mezi </a:t>
            </a:r>
            <a:r>
              <a:rPr lang="cs-CZ" altLang="cs-CZ" sz="2800"/>
              <a:t>NV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3182FD3-E279-82FB-0B82-B30D73AB9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Značení</a:t>
            </a:r>
            <a:r>
              <a:rPr lang="en-US" altLang="cs-CZ" sz="2800"/>
              <a:t> – Object Modeling Technique</a:t>
            </a:r>
            <a:endParaRPr lang="cs-CZ" altLang="cs-CZ" sz="2800"/>
          </a:p>
        </p:txBody>
      </p:sp>
      <p:pic>
        <p:nvPicPr>
          <p:cNvPr id="17411" name="Picture 4" descr="Notation">
            <a:extLst>
              <a:ext uri="{FF2B5EF4-FFF2-40B4-BE49-F238E27FC236}">
                <a16:creationId xmlns:a16="http://schemas.microsoft.com/office/drawing/2014/main" id="{F0AAB1BE-D13A-3358-A88E-73B8949186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93175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>
            <a:extLst>
              <a:ext uri="{FF2B5EF4-FFF2-40B4-BE49-F238E27FC236}">
                <a16:creationId xmlns:a16="http://schemas.microsoft.com/office/drawing/2014/main" id="{3E7D5D10-ABE5-B04C-BAF1-1AE299D1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1752600" cy="304800"/>
          </a:xfrm>
          <a:prstGeom prst="wedgeRoundRectCallout">
            <a:avLst>
              <a:gd name="adj1" fmla="val -61958"/>
              <a:gd name="adj2" fmla="val -15000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class diagrams</a:t>
            </a:r>
            <a:endParaRPr lang="cs-CZ" altLang="cs-CZ" b="0"/>
          </a:p>
        </p:txBody>
      </p:sp>
      <p:sp>
        <p:nvSpPr>
          <p:cNvPr id="17413" name="AutoShape 6">
            <a:extLst>
              <a:ext uri="{FF2B5EF4-FFF2-40B4-BE49-F238E27FC236}">
                <a16:creationId xmlns:a16="http://schemas.microsoft.com/office/drawing/2014/main" id="{1C4A88F0-427E-2D58-C0EF-241251FE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57800"/>
            <a:ext cx="1752600" cy="304800"/>
          </a:xfrm>
          <a:prstGeom prst="wedgeRoundRectCallout">
            <a:avLst>
              <a:gd name="adj1" fmla="val -45653"/>
              <a:gd name="adj2" fmla="val -1531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object diagrams</a:t>
            </a:r>
            <a:endParaRPr lang="cs-CZ" altLang="cs-CZ" b="0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7166E777-010A-7E05-44B8-C4ACF08D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1905000" cy="304800"/>
          </a:xfrm>
          <a:prstGeom prst="wedgeRoundRectCallout">
            <a:avLst>
              <a:gd name="adj1" fmla="val 70500"/>
              <a:gd name="adj2" fmla="val -14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interaction diagrams</a:t>
            </a:r>
            <a:endParaRPr lang="cs-CZ" altLang="cs-CZ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7">
            <a:extLst>
              <a:ext uri="{FF2B5EF4-FFF2-40B4-BE49-F238E27FC236}">
                <a16:creationId xmlns:a16="http://schemas.microsoft.com/office/drawing/2014/main" id="{B0F85C73-AFC9-D5FA-2D52-33D50EE9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Kategorie</a:t>
            </a:r>
            <a:r>
              <a:rPr lang="en-US" alt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alt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základních NV</a:t>
            </a:r>
          </a:p>
        </p:txBody>
      </p:sp>
      <p:graphicFrame>
        <p:nvGraphicFramePr>
          <p:cNvPr id="34869" name="Group 53">
            <a:extLst>
              <a:ext uri="{FF2B5EF4-FFF2-40B4-BE49-F238E27FC236}">
                <a16:creationId xmlns:a16="http://schemas.microsoft.com/office/drawing/2014/main" id="{42FEC146-3044-365C-1243-77173CEE26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1219200"/>
          <a:ext cx="8001000" cy="363378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Tvořivé vzory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Strukturální vzory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Vzory chování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Třída</a:t>
                      </a: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Factory Method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Adapter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Template Method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Objekt</a:t>
                      </a: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Abstract Factory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Builder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Prototype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Singleton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Composite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Decorator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Facade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Proxy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Flyweight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 of Responsibility Command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Iterator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Memento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Visitor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1" name="AutoShape 49">
            <a:extLst>
              <a:ext uri="{FF2B5EF4-FFF2-40B4-BE49-F238E27FC236}">
                <a16:creationId xmlns:a16="http://schemas.microsoft.com/office/drawing/2014/main" id="{DFEAFEBA-DDAB-9330-CA19-F88879D8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43600"/>
            <a:ext cx="1828800" cy="304800"/>
          </a:xfrm>
          <a:prstGeom prst="wedgeRoundRectCallout">
            <a:avLst>
              <a:gd name="adj1" fmla="val -2083"/>
              <a:gd name="adj2" fmla="val -32500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vytváření objektů</a:t>
            </a:r>
          </a:p>
        </p:txBody>
      </p:sp>
      <p:sp>
        <p:nvSpPr>
          <p:cNvPr id="19482" name="AutoShape 51">
            <a:extLst>
              <a:ext uri="{FF2B5EF4-FFF2-40B4-BE49-F238E27FC236}">
                <a16:creationId xmlns:a16="http://schemas.microsoft.com/office/drawing/2014/main" id="{F68A429C-C87F-4D67-21DA-DED99207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943600"/>
            <a:ext cx="2514600" cy="304800"/>
          </a:xfrm>
          <a:prstGeom prst="wedgeRoundRectCallout">
            <a:avLst>
              <a:gd name="adj1" fmla="val -4546"/>
              <a:gd name="adj2" fmla="val -3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uspořádání tříd a objektů</a:t>
            </a:r>
          </a:p>
        </p:txBody>
      </p:sp>
      <p:sp>
        <p:nvSpPr>
          <p:cNvPr id="19483" name="AutoShape 52">
            <a:extLst>
              <a:ext uri="{FF2B5EF4-FFF2-40B4-BE49-F238E27FC236}">
                <a16:creationId xmlns:a16="http://schemas.microsoft.com/office/drawing/2014/main" id="{3629C0C3-69D3-D42A-FCDB-E0BCD379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943600"/>
            <a:ext cx="2971800" cy="304800"/>
          </a:xfrm>
          <a:prstGeom prst="wedgeRoundRectCallout">
            <a:avLst>
              <a:gd name="adj1" fmla="val -6088"/>
              <a:gd name="adj2" fmla="val -3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chování a interakce objektů a tříd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tterns">
  <a:themeElements>
    <a:clrScheme name="Design Pattern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sign Pattern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36000" rIns="54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36000" rIns="54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ttern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ttern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ttern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2945</Words>
  <Application>Microsoft Office PowerPoint</Application>
  <PresentationFormat>On-screen Show (4:3)</PresentationFormat>
  <Paragraphs>648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Courier New</vt:lpstr>
      <vt:lpstr>Garamond</vt:lpstr>
      <vt:lpstr>Lucida Console</vt:lpstr>
      <vt:lpstr>Lucida Sans Unicode</vt:lpstr>
      <vt:lpstr>Symbol</vt:lpstr>
      <vt:lpstr>Webdings</vt:lpstr>
      <vt:lpstr>Wingdings</vt:lpstr>
      <vt:lpstr>Design Patterns</vt:lpstr>
      <vt:lpstr>Fotografie</vt:lpstr>
      <vt:lpstr>Návrhové vzory</vt:lpstr>
      <vt:lpstr>Literatura</vt:lpstr>
      <vt:lpstr>Literatura</vt:lpstr>
      <vt:lpstr>Průběh semestru</vt:lpstr>
      <vt:lpstr>Návrhové vzory</vt:lpstr>
      <vt:lpstr>Definice a použití</vt:lpstr>
      <vt:lpstr>Vztahy mezi NV</vt:lpstr>
      <vt:lpstr>Značení – Object Modeling Technique</vt:lpstr>
      <vt:lpstr>Kategorie základních NV</vt:lpstr>
      <vt:lpstr>Zpracování NV</vt:lpstr>
      <vt:lpstr>Výroba slajdů</vt:lpstr>
      <vt:lpstr>Prezentace</vt:lpstr>
      <vt:lpstr>Slajdy</vt:lpstr>
      <vt:lpstr>Hodnocení</vt:lpstr>
      <vt:lpstr>Přiřazení NV</vt:lpstr>
      <vt:lpstr>Tvořivé NV</vt:lpstr>
      <vt:lpstr>Bludiště</vt:lpstr>
      <vt:lpstr>Bludiště - prvotní implementace</vt:lpstr>
      <vt:lpstr>Bludiště - vytvoření</vt:lpstr>
      <vt:lpstr>Možná vylepšení pomocí tvořivých NV</vt:lpstr>
      <vt:lpstr>Tvořivé NV - shrnutí</vt:lpstr>
      <vt:lpstr>Tvořivé NV - srovnání</vt:lpstr>
      <vt:lpstr>Strukturální NV</vt:lpstr>
      <vt:lpstr>Adapter vs. Bridge</vt:lpstr>
      <vt:lpstr>Adapter vs. Bridge</vt:lpstr>
      <vt:lpstr>Composite vs. Decorator</vt:lpstr>
      <vt:lpstr>Composite vs. Decorator</vt:lpstr>
      <vt:lpstr>NV chování (Behaviorální NV)</vt:lpstr>
      <vt:lpstr>NV chování</vt:lpstr>
      <vt:lpstr>Vztahy mezi odesílateli a příjemci zpráv </vt:lpstr>
      <vt:lpstr>Závěr</vt:lpstr>
      <vt:lpstr>Pattern Oriented Software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Filip O Zavoral</cp:lastModifiedBy>
  <cp:revision>253</cp:revision>
  <cp:lastPrinted>1601-01-01T00:00:00Z</cp:lastPrinted>
  <dcterms:created xsi:type="dcterms:W3CDTF">1601-01-01T00:00:00Z</dcterms:created>
  <dcterms:modified xsi:type="dcterms:W3CDTF">2025-04-10T14:10:31Z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