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61" r:id="rId3"/>
    <p:sldId id="257" r:id="rId4"/>
    <p:sldId id="278" r:id="rId5"/>
    <p:sldId id="279" r:id="rId6"/>
    <p:sldId id="258" r:id="rId7"/>
    <p:sldId id="272" r:id="rId8"/>
    <p:sldId id="280" r:id="rId9"/>
    <p:sldId id="274" r:id="rId10"/>
    <p:sldId id="275" r:id="rId11"/>
    <p:sldId id="276" r:id="rId12"/>
    <p:sldId id="273" r:id="rId13"/>
    <p:sldId id="262" r:id="rId14"/>
    <p:sldId id="259" r:id="rId15"/>
    <p:sldId id="260" r:id="rId16"/>
    <p:sldId id="263" r:id="rId17"/>
    <p:sldId id="265" r:id="rId18"/>
    <p:sldId id="277" r:id="rId19"/>
    <p:sldId id="266" r:id="rId20"/>
    <p:sldId id="267" r:id="rId21"/>
    <p:sldId id="268" r:id="rId22"/>
    <p:sldId id="269" r:id="rId23"/>
    <p:sldId id="270" r:id="rId24"/>
    <p:sldId id="271" r:id="rId25"/>
  </p:sldIdLst>
  <p:sldSz cx="12192000" cy="6858000"/>
  <p:notesSz cx="6858000" cy="9144000"/>
  <p:defaultTextStyle>
    <a:defPPr>
      <a:defRPr lang="en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85"/>
    <p:restoredTop sz="96327"/>
  </p:normalViewPr>
  <p:slideViewPr>
    <p:cSldViewPr snapToGrid="0">
      <p:cViewPr varScale="1">
        <p:scale>
          <a:sx n="169" d="100"/>
          <a:sy n="169" d="100"/>
        </p:scale>
        <p:origin x="2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2T18:44:03.984"/>
    </inkml:context>
    <inkml:brush xml:id="br0">
      <inkml:brushProperty name="width" value="0.35" units="cm"/>
      <inkml:brushProperty name="height" value="0.35" units="cm"/>
      <inkml:brushProperty name="color" value="#E71224"/>
    </inkml:brush>
  </inkml:definitions>
  <inkml:trace contextRef="#ctx0" brushRef="#br0">1 0 24575,'40'69'0,"1"0"0,3 4 0,4 3 0,-10-18 0,2 2 0,2-1 0,3 3 0,1 0 0,1-3 0,-4-7 0,0-2 0,2-1 0,6 2 0,1 0 0,0-2 0,18 13 0,-4-5 0,-11-11 0,-4-5 0,17 16 0,-49-40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2T18:44:04.884"/>
    </inkml:context>
    <inkml:brush xml:id="br0">
      <inkml:brushProperty name="width" value="0.35" units="cm"/>
      <inkml:brushProperty name="height" value="0.35" units="cm"/>
      <inkml:brushProperty name="color" value="#E71224"/>
    </inkml:brush>
  </inkml:definitions>
  <inkml:trace contextRef="#ctx0" brushRef="#br0">0 1280 24575,'36'-53'0,"7"-10"0,6-7 0,-5 13 0,4-2 0,1 2 0,3 0 0,17-12 0,4-1 0,-23 23 0,1 1 0,-1 2 0,21-15 0,-2 2 0,-3 2 0,-4 1 0,-15 10 0,-5 2 0,-3 1 0,-5 3 0,5-13 0,-6 2 0,-9 17 0,-9 12 0,-2 6 0,-4 6 0,-1 0 0,0 0 0,0 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2T18:44:19.468"/>
    </inkml:context>
    <inkml:brush xml:id="br0">
      <inkml:brushProperty name="width" value="0.35" units="cm"/>
      <inkml:brushProperty name="height" value="0.35" units="cm"/>
      <inkml:brushProperty name="color" value="#008C3A"/>
    </inkml:brush>
  </inkml:definitions>
  <inkml:trace contextRef="#ctx0" brushRef="#br0">0 385 24575,'38'13'0,"11"9"0,-4 6 0,27 23 0,-24-15 0,4 5 0,13 14 0,1 5 0,5 7 0,-2 2 0,-6 0 0,-5-1 0,-13-13 0,-8-1 0,4 34 0,-18 1 0,-21 3 0,-4 0 0,-2-16 0,-3-19 0,-2-23 0,4-1 0,0-15 0,6-16 0,13-26 0,16-27 0,8-14 0,-1 5 0,3-5 0,3-2-328,6-9 0,3-3 0,1 1 305,-10 16 0,1-1 0,1 2 0,0 3 23,12-9 0,1 3 0,0 5-100,-5 8 1,0 3-1,2 3 100,0 2 0,2 3 0,1 3 0,4 2 0,3 3 0,0 2 0,2 0 0,0 3 0,3-2-123,11-6 0,3-1 0,-8 4 0,-4 4 0,-7 1 0,-11 2 0,-1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18FF9-50DB-EB48-8B1B-C3707ECE49B2}" type="datetimeFigureOut">
              <a:rPr lang="en-CZ" smtClean="0"/>
              <a:t>05.03.2024</a:t>
            </a:fld>
            <a:endParaRPr lang="en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8D047-6080-C746-982B-3CE4527885C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24103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F8D047-6080-C746-982B-3CE4527885C4}" type="slidenum">
              <a:rPr lang="en-CZ" smtClean="0"/>
              <a:t>1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524652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528D3-FC56-2103-1E2E-B8694B685C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ABD437-A709-178D-FD67-BCF8AC5EC5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EAD77-4883-8B6D-5AE9-F3F4F4F45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E80E-AC20-7848-B9F6-DB7F52D1C7BA}" type="datetimeFigureOut">
              <a:rPr lang="en-CZ" smtClean="0"/>
              <a:t>05.03.2024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26903D-6BD2-BBBA-3CE1-2EDBF6A08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9DDA01-C1F3-C1D1-DE93-BB162625C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54CC-FD73-2E46-954F-7B0C2A0E660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908288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12B53-50A3-2581-4571-D05EB8733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8BF58F-DAA3-CDFC-FCC7-57C089992F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5308B-8659-3ABB-99BD-DB1CFD3AC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E80E-AC20-7848-B9F6-DB7F52D1C7BA}" type="datetimeFigureOut">
              <a:rPr lang="en-CZ" smtClean="0"/>
              <a:t>05.03.2024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F2B64-6BA9-3441-D306-4112685A5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5FCA6-6127-8748-BA47-9F8F0221A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54CC-FD73-2E46-954F-7B0C2A0E660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603522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0A76C3-39D4-EBCD-751D-8DD145C4E5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86C1D7-96AC-8E85-A22A-D79EB7B4C6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EBB50-7173-6D37-9D3C-A1584F33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E80E-AC20-7848-B9F6-DB7F52D1C7BA}" type="datetimeFigureOut">
              <a:rPr lang="en-CZ" smtClean="0"/>
              <a:t>05.03.2024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57D218-2385-4EA3-1892-8740EC92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F0997-3218-405E-6FA8-87FB268E0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54CC-FD73-2E46-954F-7B0C2A0E660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23181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6DA5A-5643-B487-9CFB-38C8C1E31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DD485-85B8-44A6-5047-39CFF51E8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E786A-E01E-37BE-1E41-842F8D0E2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E80E-AC20-7848-B9F6-DB7F52D1C7BA}" type="datetimeFigureOut">
              <a:rPr lang="en-CZ" smtClean="0"/>
              <a:t>05.03.2024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98E8B-59A3-E859-3223-6BDFF9016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A5C89E-4616-60A5-3D70-B3BD2C627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54CC-FD73-2E46-954F-7B0C2A0E660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979284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86A34-24C8-FAA1-B79D-1278EC9D1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6E486-70F9-7EF0-931A-598965684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CA07D1-1C9E-A12C-6B47-E9AB6989F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E80E-AC20-7848-B9F6-DB7F52D1C7BA}" type="datetimeFigureOut">
              <a:rPr lang="en-CZ" smtClean="0"/>
              <a:t>05.03.2024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48332-607C-EDF6-793C-CE3A5E201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65CF4-A19A-B1F4-2D69-FB527515C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54CC-FD73-2E46-954F-7B0C2A0E660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793111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8B41D-DBB9-A541-0C40-CC3642416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D721FC-1BE3-3AE5-F23E-E4F69EA1A5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AE4BF2-F24E-9610-8709-56A132277A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620FA6-A52E-ACBE-9B9C-FC3B7B205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E80E-AC20-7848-B9F6-DB7F52D1C7BA}" type="datetimeFigureOut">
              <a:rPr lang="en-CZ" smtClean="0"/>
              <a:t>05.03.2024</a:t>
            </a:fld>
            <a:endParaRPr lang="en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676865-2A9C-0070-EBFF-CFC1746B6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C63D5E-8E81-50A7-F289-132EAD01C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54CC-FD73-2E46-954F-7B0C2A0E660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969870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F4A79-6162-B651-253C-2C51EC71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769BE5-549C-75E9-9487-CC4BDBCFF9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A23F1-7CB8-B1D8-B95B-5C37A0ECCE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515F5B-207D-CB17-0D04-D93F9FC832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3737A2-4AD3-AFB9-6357-FAF9B04D15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E021C9-D28A-E96B-AF8E-484B9F4E6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E80E-AC20-7848-B9F6-DB7F52D1C7BA}" type="datetimeFigureOut">
              <a:rPr lang="en-CZ" smtClean="0"/>
              <a:t>05.03.2024</a:t>
            </a:fld>
            <a:endParaRPr lang="en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7E6F6B-AAF1-B3DC-97F6-A5420CE0A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239BB9-A054-98A8-88FB-90F2C141C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54CC-FD73-2E46-954F-7B0C2A0E660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30592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2E6BB-93DD-ACAA-4D3F-333A2F52C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1FF560-5E43-2E4F-8003-BD0E2ACBE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E80E-AC20-7848-B9F6-DB7F52D1C7BA}" type="datetimeFigureOut">
              <a:rPr lang="en-CZ" smtClean="0"/>
              <a:t>05.03.2024</a:t>
            </a:fld>
            <a:endParaRPr lang="en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E8A200-5B18-A2CB-CF45-98AF64423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A07E3C-FBBA-00C8-C598-55A63375F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54CC-FD73-2E46-954F-7B0C2A0E660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693748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A5815F-3B86-0E51-94C5-7AC9EB628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E80E-AC20-7848-B9F6-DB7F52D1C7BA}" type="datetimeFigureOut">
              <a:rPr lang="en-CZ" smtClean="0"/>
              <a:t>05.03.2024</a:t>
            </a:fld>
            <a:endParaRPr lang="en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863E63-E4BB-FDFB-4C83-777E47925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552273-A2D5-E54F-1D16-C3F8F9EE5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54CC-FD73-2E46-954F-7B0C2A0E660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494091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36970-1940-F253-A662-F47350E70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B0A77D-2A21-C753-F1A5-C09CBD679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ED39A3-CBD6-28DE-31FA-41DDD3BD1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E70901-B544-2AA9-1318-453403937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E80E-AC20-7848-B9F6-DB7F52D1C7BA}" type="datetimeFigureOut">
              <a:rPr lang="en-CZ" smtClean="0"/>
              <a:t>05.03.2024</a:t>
            </a:fld>
            <a:endParaRPr lang="en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A3057F-D7CB-981F-5EB9-DC5D7D7FF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D64217-5C0F-6022-2A7A-0C08B70F6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54CC-FD73-2E46-954F-7B0C2A0E660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561583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5D5A7-14ED-3448-2FA4-90ABED31C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1370D1-C05E-15F4-FBBE-CC83F1B07B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2F0DDC-731B-C595-5420-DFA083B1C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5F7BBC-B1B0-F798-9219-19734EDAA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E80E-AC20-7848-B9F6-DB7F52D1C7BA}" type="datetimeFigureOut">
              <a:rPr lang="en-CZ" smtClean="0"/>
              <a:t>05.03.2024</a:t>
            </a:fld>
            <a:endParaRPr lang="en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05B49-9693-FB63-D2A5-50E57CB01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496000-1FAD-6496-C760-0466895D2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54CC-FD73-2E46-954F-7B0C2A0E660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75161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7337B8-5F65-58BD-DD61-2B5D5270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ADCC83-E143-8829-66D1-709878F9E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8AA53-0A93-D2C2-FD0F-2624354079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AE80E-AC20-7848-B9F6-DB7F52D1C7BA}" type="datetimeFigureOut">
              <a:rPr lang="en-CZ" smtClean="0"/>
              <a:t>05.03.2024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AF40FD-7CB9-31D8-FAB5-66D6DF518F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FE68F-5E13-5764-2208-5498E35296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854CC-FD73-2E46-954F-7B0C2A0E660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493014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5" Type="http://schemas.openxmlformats.org/officeDocument/2006/relationships/image" Target="../media/image11.png"/><Relationship Id="rId4" Type="http://schemas.openxmlformats.org/officeDocument/2006/relationships/customXml" Target="../ink/ink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B3549-73B1-0D2B-0852-10DF25DAD5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2320" y="1515840"/>
            <a:ext cx="6333639" cy="919745"/>
          </a:xfrm>
        </p:spPr>
        <p:txBody>
          <a:bodyPr>
            <a:normAutofit/>
          </a:bodyPr>
          <a:lstStyle/>
          <a:p>
            <a:pPr algn="l"/>
            <a:r>
              <a:rPr lang="en-CZ" sz="5400" b="1" dirty="0">
                <a:latin typeface="Consolas" panose="020B0609020204030204" pitchFamily="49" charset="0"/>
                <a:cs typeface="Consolas" panose="020B0609020204030204" pitchFamily="49" charset="0"/>
              </a:rPr>
              <a:t>Builder</a:t>
            </a:r>
            <a:r>
              <a:rPr lang="en-CZ" sz="2800" b="1" dirty="0">
                <a:latin typeface="Consolas" panose="020B0609020204030204" pitchFamily="49" charset="0"/>
                <a:cs typeface="Consolas" panose="020B0609020204030204" pitchFamily="49" charset="0"/>
              </a:rPr>
              <a:t>::DesignPattern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6B3930-87AC-D587-60C8-D48EB30A07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2320" y="565692"/>
            <a:ext cx="6705599" cy="1221689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/**</a:t>
            </a:r>
            <a:br>
              <a:rPr lang="en-GB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  * Step by step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construction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 of a complex object</a:t>
            </a:r>
            <a:br>
              <a:rPr lang="en-GB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  */</a:t>
            </a:r>
            <a:endParaRPr lang="en-CZ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6A95A3-B2A5-BA15-6C5F-62781FBE39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4365" y="2877764"/>
            <a:ext cx="5463270" cy="341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449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54F8945-5B7B-514D-70F4-F5AC33D89C10}"/>
              </a:ext>
            </a:extLst>
          </p:cNvPr>
          <p:cNvSpPr txBox="1"/>
          <p:nvPr/>
        </p:nvSpPr>
        <p:spPr>
          <a:xfrm>
            <a:off x="2212129" y="1692950"/>
            <a:ext cx="951114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template &lt;</a:t>
            </a:r>
            <a:r>
              <a:rPr lang="en-GB" dirty="0" err="1"/>
              <a:t>typename</a:t>
            </a:r>
            <a:r>
              <a:rPr lang="en-GB" dirty="0"/>
              <a:t> T&gt;</a:t>
            </a:r>
          </a:p>
          <a:p>
            <a:r>
              <a:rPr lang="en-GB" dirty="0"/>
              <a:t>class </a:t>
            </a:r>
            <a:r>
              <a:rPr lang="en-GB" dirty="0" err="1">
                <a:solidFill>
                  <a:srgbClr val="7030A0"/>
                </a:solidFill>
              </a:rPr>
              <a:t>OptionBuilder</a:t>
            </a:r>
            <a:r>
              <a:rPr lang="en-GB" dirty="0"/>
              <a:t> {</a:t>
            </a:r>
          </a:p>
          <a:p>
            <a:r>
              <a:rPr lang="en-GB" dirty="0"/>
              <a:t>private:</a:t>
            </a:r>
          </a:p>
          <a:p>
            <a:r>
              <a:rPr lang="en-GB" dirty="0"/>
              <a:t>    std::</a:t>
            </a:r>
            <a:r>
              <a:rPr lang="en-GB" dirty="0" err="1"/>
              <a:t>shared_ptr</a:t>
            </a:r>
            <a:r>
              <a:rPr lang="en-GB" dirty="0"/>
              <a:t>&lt;Option&lt;T&gt;&gt; option;</a:t>
            </a:r>
          </a:p>
          <a:p>
            <a:r>
              <a:rPr lang="en-GB" dirty="0"/>
              <a:t>public:</a:t>
            </a:r>
          </a:p>
          <a:p>
            <a:r>
              <a:rPr lang="en-GB" dirty="0"/>
              <a:t>    </a:t>
            </a:r>
            <a:r>
              <a:rPr lang="en-GB" dirty="0" err="1"/>
              <a:t>OptionBuilder</a:t>
            </a:r>
            <a:r>
              <a:rPr lang="en-GB" dirty="0"/>
              <a:t>() { … }    </a:t>
            </a:r>
          </a:p>
          <a:p>
            <a:r>
              <a:rPr lang="en-GB" dirty="0"/>
              <a:t>    </a:t>
            </a:r>
            <a:r>
              <a:rPr lang="en-GB" dirty="0" err="1"/>
              <a:t>OptionBuilder</a:t>
            </a:r>
            <a:r>
              <a:rPr lang="en-GB" dirty="0"/>
              <a:t> 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set_name</a:t>
            </a:r>
            <a:r>
              <a:rPr lang="en-GB" dirty="0"/>
              <a:t>() { … };</a:t>
            </a:r>
          </a:p>
          <a:p>
            <a:r>
              <a:rPr lang="en-GB" dirty="0"/>
              <a:t>    </a:t>
            </a:r>
            <a:r>
              <a:rPr lang="en-GB" dirty="0" err="1"/>
              <a:t>OptionBuilder</a:t>
            </a:r>
            <a:r>
              <a:rPr lang="en-GB" dirty="0"/>
              <a:t> 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set_description</a:t>
            </a:r>
            <a:r>
              <a:rPr lang="en-GB" dirty="0"/>
              <a:t>(</a:t>
            </a:r>
            <a:r>
              <a:rPr lang="en-GB" dirty="0" err="1"/>
              <a:t>const</a:t>
            </a:r>
            <a:r>
              <a:rPr lang="en-GB" dirty="0"/>
              <a:t> std::string&amp; description) { … };</a:t>
            </a:r>
          </a:p>
          <a:p>
            <a:r>
              <a:rPr lang="en-GB" dirty="0"/>
              <a:t>    </a:t>
            </a:r>
            <a:r>
              <a:rPr lang="en-GB" dirty="0" err="1"/>
              <a:t>OptionBuilder</a:t>
            </a:r>
            <a:r>
              <a:rPr lang="en-GB" dirty="0"/>
              <a:t> 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set_required</a:t>
            </a:r>
            <a:r>
              <a:rPr lang="en-GB" dirty="0"/>
              <a:t>() { … };</a:t>
            </a:r>
          </a:p>
          <a:p>
            <a:r>
              <a:rPr lang="en-GB" dirty="0"/>
              <a:t>    </a:t>
            </a:r>
            <a:r>
              <a:rPr lang="en-GB" dirty="0" err="1"/>
              <a:t>OptionBuilder</a:t>
            </a:r>
            <a:r>
              <a:rPr lang="en-GB" dirty="0"/>
              <a:t> 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set_alternative_name</a:t>
            </a:r>
            <a:r>
              <a:rPr lang="en-GB" dirty="0"/>
              <a:t>(</a:t>
            </a:r>
            <a:r>
              <a:rPr lang="en-GB" dirty="0" err="1"/>
              <a:t>const</a:t>
            </a:r>
            <a:r>
              <a:rPr lang="en-GB" dirty="0"/>
              <a:t> std::string&amp; </a:t>
            </a:r>
            <a:r>
              <a:rPr lang="en-GB" dirty="0" err="1"/>
              <a:t>alternativeName</a:t>
            </a:r>
            <a:r>
              <a:rPr lang="en-GB" dirty="0"/>
              <a:t>) { … };</a:t>
            </a:r>
          </a:p>
          <a:p>
            <a:r>
              <a:rPr lang="en-GB" dirty="0"/>
              <a:t>    </a:t>
            </a:r>
            <a:r>
              <a:rPr lang="en-GB" dirty="0" err="1"/>
              <a:t>OptionBuilder</a:t>
            </a:r>
            <a:r>
              <a:rPr lang="en-GB" dirty="0"/>
              <a:t> 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set_positional</a:t>
            </a:r>
            <a:r>
              <a:rPr lang="en-GB" dirty="0"/>
              <a:t>() { … };</a:t>
            </a:r>
          </a:p>
          <a:p>
            <a:r>
              <a:rPr lang="en-GB" dirty="0"/>
              <a:t>    </a:t>
            </a:r>
            <a:r>
              <a:rPr lang="en-GB" dirty="0" err="1"/>
              <a:t>OptionBuilder</a:t>
            </a:r>
            <a:r>
              <a:rPr lang="en-GB" dirty="0"/>
              <a:t> 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set_default</a:t>
            </a:r>
            <a:r>
              <a:rPr lang="en-GB" dirty="0"/>
              <a:t>(</a:t>
            </a:r>
            <a:r>
              <a:rPr lang="en-GB" dirty="0" err="1"/>
              <a:t>const</a:t>
            </a:r>
            <a:r>
              <a:rPr lang="en-GB" dirty="0"/>
              <a:t> T&amp; value) {… };</a:t>
            </a:r>
          </a:p>
          <a:p>
            <a:r>
              <a:rPr lang="en-GB" dirty="0"/>
              <a:t>    </a:t>
            </a:r>
            <a:r>
              <a:rPr lang="en-GB" dirty="0" err="1"/>
              <a:t>OptionBuilder</a:t>
            </a:r>
            <a:r>
              <a:rPr lang="en-GB" dirty="0"/>
              <a:t> 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set_dependency</a:t>
            </a:r>
            <a:r>
              <a:rPr lang="en-GB" dirty="0"/>
              <a:t>(</a:t>
            </a:r>
            <a:r>
              <a:rPr lang="en-GB" dirty="0" err="1"/>
              <a:t>const</a:t>
            </a:r>
            <a:r>
              <a:rPr lang="en-GB" dirty="0"/>
              <a:t> std::string&amp; dependency) {…};</a:t>
            </a:r>
          </a:p>
          <a:p>
            <a:r>
              <a:rPr lang="en-GB" dirty="0"/>
              <a:t>};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B87B143-7CCB-C4DE-D3C4-D49428BF3114}"/>
              </a:ext>
            </a:extLst>
          </p:cNvPr>
          <p:cNvSpPr txBox="1">
            <a:spLocks/>
          </p:cNvSpPr>
          <p:nvPr/>
        </p:nvSpPr>
        <p:spPr>
          <a:xfrm>
            <a:off x="771760" y="461509"/>
            <a:ext cx="5882923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Real example</a:t>
            </a:r>
            <a:r>
              <a:rPr lang="en-US" sz="2000" i="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::fluent builder</a:t>
            </a:r>
            <a:endParaRPr lang="en-GB" sz="18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839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D2CC751-7232-0D44-B0E8-1836F46E99DC}"/>
              </a:ext>
            </a:extLst>
          </p:cNvPr>
          <p:cNvSpPr txBox="1">
            <a:spLocks/>
          </p:cNvSpPr>
          <p:nvPr/>
        </p:nvSpPr>
        <p:spPr>
          <a:xfrm>
            <a:off x="771760" y="461509"/>
            <a:ext cx="5882923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Real example</a:t>
            </a:r>
            <a:r>
              <a:rPr lang="en-US" sz="2000" i="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::Readable user API</a:t>
            </a:r>
            <a:endParaRPr lang="en-GB" sz="18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E6E0DC-809E-656C-FBF7-1866529BF286}"/>
              </a:ext>
            </a:extLst>
          </p:cNvPr>
          <p:cNvSpPr txBox="1"/>
          <p:nvPr/>
        </p:nvSpPr>
        <p:spPr>
          <a:xfrm>
            <a:off x="1460457" y="3740629"/>
            <a:ext cx="1013453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Parser</a:t>
            </a:r>
            <a:r>
              <a:rPr lang="en-GB" dirty="0"/>
              <a:t> parser = Parser();</a:t>
            </a:r>
          </a:p>
          <a:p>
            <a:r>
              <a:rPr lang="en-GB" dirty="0"/>
              <a:t>parser</a:t>
            </a:r>
          </a:p>
          <a:p>
            <a:r>
              <a:rPr lang="en-GB" dirty="0"/>
              <a:t>    .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set_option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&lt;std::string&gt;</a:t>
            </a:r>
            <a:r>
              <a:rPr lang="en-GB" dirty="0"/>
              <a:t>("format")</a:t>
            </a:r>
          </a:p>
          <a:p>
            <a:r>
              <a:rPr lang="en-GB" dirty="0"/>
              <a:t>    .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set_alternative_name</a:t>
            </a:r>
            <a:r>
              <a:rPr lang="en-GB" dirty="0"/>
              <a:t>("f")</a:t>
            </a:r>
          </a:p>
          <a:p>
            <a:r>
              <a:rPr lang="en-GB" dirty="0"/>
              <a:t>    .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set_description</a:t>
            </a:r>
            <a:r>
              <a:rPr lang="en-GB" dirty="0"/>
              <a:t>("Specify output format, possibly overriding the format </a:t>
            </a:r>
          </a:p>
          <a:p>
            <a:r>
              <a:rPr lang="en-GB" dirty="0"/>
              <a:t>                     	specified in the environment variable TIME.");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4D5363-4E05-5166-523E-98C504A5FD89}"/>
              </a:ext>
            </a:extLst>
          </p:cNvPr>
          <p:cNvSpPr txBox="1"/>
          <p:nvPr/>
        </p:nvSpPr>
        <p:spPr>
          <a:xfrm>
            <a:off x="1460457" y="1581263"/>
            <a:ext cx="1013453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Class </a:t>
            </a:r>
            <a:r>
              <a:rPr lang="en-GB" dirty="0">
                <a:solidFill>
                  <a:srgbClr val="7030A0"/>
                </a:solidFill>
              </a:rPr>
              <a:t>Parser</a:t>
            </a:r>
            <a:r>
              <a:rPr lang="en-GB" dirty="0"/>
              <a:t> { </a:t>
            </a:r>
          </a:p>
          <a:p>
            <a:r>
              <a:rPr lang="en-GB" dirty="0"/>
              <a:t>     …</a:t>
            </a:r>
          </a:p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     /** Adds option to parser and create new builder with it */</a:t>
            </a:r>
          </a:p>
          <a:p>
            <a:r>
              <a:rPr lang="en-GB" dirty="0"/>
              <a:t>    template &lt;</a:t>
            </a:r>
            <a:r>
              <a:rPr lang="en-GB" dirty="0" err="1"/>
              <a:t>typename</a:t>
            </a:r>
            <a:r>
              <a:rPr lang="en-GB" dirty="0"/>
              <a:t> T&gt;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dirty="0"/>
              <a:t>    </a:t>
            </a:r>
            <a:r>
              <a:rPr lang="en-GB" dirty="0" err="1">
                <a:solidFill>
                  <a:srgbClr val="7030A0"/>
                </a:solidFill>
              </a:rPr>
              <a:t>OptionBuilder</a:t>
            </a:r>
            <a:r>
              <a:rPr lang="en-GB" dirty="0">
                <a:solidFill>
                  <a:srgbClr val="7030A0"/>
                </a:solidFill>
              </a:rPr>
              <a:t>&lt;T&gt; 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set_option</a:t>
            </a:r>
            <a:r>
              <a:rPr lang="en-GB" dirty="0"/>
              <a:t>(</a:t>
            </a:r>
            <a:r>
              <a:rPr lang="en-GB" dirty="0" err="1"/>
              <a:t>const</a:t>
            </a:r>
            <a:r>
              <a:rPr lang="en-GB" dirty="0"/>
              <a:t> std::string&amp; name) {…}; 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5074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A47FAF1-868C-C91F-91FA-8A1DA5352F2F}"/>
              </a:ext>
            </a:extLst>
          </p:cNvPr>
          <p:cNvSpPr txBox="1">
            <a:spLocks/>
          </p:cNvSpPr>
          <p:nvPr/>
        </p:nvSpPr>
        <p:spPr>
          <a:xfrm>
            <a:off x="771760" y="461509"/>
            <a:ext cx="5882923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i="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Pass a builder</a:t>
            </a:r>
            <a:r>
              <a:rPr lang="en-US" sz="2000" i="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::feature</a:t>
            </a:r>
            <a:endParaRPr lang="en-GB" sz="18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E1F322-78C7-E917-8656-B75ABDBD385E}"/>
              </a:ext>
            </a:extLst>
          </p:cNvPr>
          <p:cNvSpPr txBox="1"/>
          <p:nvPr/>
        </p:nvSpPr>
        <p:spPr>
          <a:xfrm>
            <a:off x="7172561" y="2136338"/>
            <a:ext cx="610154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Z" dirty="0"/>
              <a:t>int </a:t>
            </a:r>
            <a:r>
              <a:rPr lang="en-CZ" dirty="0">
                <a:solidFill>
                  <a:schemeClr val="accent5">
                    <a:lumMod val="75000"/>
                  </a:schemeClr>
                </a:solidFill>
              </a:rPr>
              <a:t>main</a:t>
            </a:r>
            <a:r>
              <a:rPr lang="en-CZ" dirty="0"/>
              <a:t>()</a:t>
            </a:r>
          </a:p>
          <a:p>
            <a:r>
              <a:rPr lang="en-CZ" dirty="0"/>
              <a:t>{</a:t>
            </a:r>
          </a:p>
          <a:p>
            <a:r>
              <a:rPr lang="en-CZ" dirty="0"/>
              <a:t>    </a:t>
            </a:r>
            <a:r>
              <a:rPr lang="en-CZ" dirty="0">
                <a:solidFill>
                  <a:srgbClr val="7030A0"/>
                </a:solidFill>
              </a:rPr>
              <a:t>EmailBuilder</a:t>
            </a:r>
            <a:r>
              <a:rPr lang="en-CZ" dirty="0"/>
              <a:t> builder;</a:t>
            </a:r>
          </a:p>
          <a:p>
            <a:r>
              <a:rPr lang="en-CZ" dirty="0"/>
              <a:t>    </a:t>
            </a:r>
            <a:r>
              <a:rPr lang="en-CZ" dirty="0">
                <a:solidFill>
                  <a:schemeClr val="accent5">
                    <a:lumMod val="75000"/>
                  </a:schemeClr>
                </a:solidFill>
              </a:rPr>
              <a:t>add_addresses</a:t>
            </a:r>
            <a:r>
              <a:rPr lang="en-CZ" dirty="0"/>
              <a:t>(builder);</a:t>
            </a:r>
          </a:p>
          <a:p>
            <a:r>
              <a:rPr lang="en-CZ" dirty="0"/>
              <a:t>    </a:t>
            </a:r>
            <a:r>
              <a:rPr lang="en-CZ" dirty="0">
                <a:solidFill>
                  <a:schemeClr val="accent5">
                    <a:lumMod val="75000"/>
                  </a:schemeClr>
                </a:solidFill>
              </a:rPr>
              <a:t>compose_mail</a:t>
            </a:r>
            <a:r>
              <a:rPr lang="en-CZ" dirty="0"/>
              <a:t>(builder);</a:t>
            </a:r>
          </a:p>
          <a:p>
            <a:r>
              <a:rPr lang="en-CZ" dirty="0"/>
              <a:t>    </a:t>
            </a:r>
          </a:p>
          <a:p>
            <a:r>
              <a:rPr lang="en-CZ" dirty="0"/>
              <a:t>    </a:t>
            </a:r>
            <a:r>
              <a:rPr lang="en-CZ" dirty="0">
                <a:solidFill>
                  <a:srgbClr val="7030A0"/>
                </a:solidFill>
              </a:rPr>
              <a:t>Email</a:t>
            </a:r>
            <a:r>
              <a:rPr lang="en-CZ" dirty="0"/>
              <a:t> mail = builder;</a:t>
            </a:r>
          </a:p>
          <a:p>
            <a:r>
              <a:rPr lang="en-CZ" dirty="0"/>
              <a:t>    cout &lt;&lt; mail &lt;&lt; endl;</a:t>
            </a:r>
          </a:p>
          <a:p>
            <a:r>
              <a:rPr lang="en-CZ" dirty="0"/>
              <a:t>}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0BF516-3F92-7C28-3B72-7BAF7E4BC04F}"/>
              </a:ext>
            </a:extLst>
          </p:cNvPr>
          <p:cNvSpPr txBox="1"/>
          <p:nvPr/>
        </p:nvSpPr>
        <p:spPr>
          <a:xfrm>
            <a:off x="771760" y="1720840"/>
            <a:ext cx="6101542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Z" dirty="0"/>
              <a:t>void </a:t>
            </a:r>
            <a:r>
              <a:rPr lang="en-CZ" dirty="0">
                <a:solidFill>
                  <a:schemeClr val="accent5">
                    <a:lumMod val="75000"/>
                  </a:schemeClr>
                </a:solidFill>
              </a:rPr>
              <a:t>add_addresses</a:t>
            </a:r>
            <a:r>
              <a:rPr lang="en-CZ" dirty="0"/>
              <a:t>(</a:t>
            </a:r>
            <a:r>
              <a:rPr lang="en-CZ" dirty="0">
                <a:solidFill>
                  <a:srgbClr val="7030A0"/>
                </a:solidFill>
              </a:rPr>
              <a:t>EmailBuilder</a:t>
            </a:r>
            <a:r>
              <a:rPr lang="en-CZ" dirty="0"/>
              <a:t>&amp; builder)</a:t>
            </a:r>
          </a:p>
          <a:p>
            <a:r>
              <a:rPr lang="en-CZ" dirty="0"/>
              <a:t>{</a:t>
            </a:r>
          </a:p>
          <a:p>
            <a:r>
              <a:rPr lang="en-CZ" dirty="0"/>
              <a:t>    builder</a:t>
            </a:r>
          </a:p>
          <a:p>
            <a:r>
              <a:rPr lang="en-CZ" dirty="0">
                <a:solidFill>
                  <a:schemeClr val="accent5">
                    <a:lumMod val="75000"/>
                  </a:schemeClr>
                </a:solidFill>
              </a:rPr>
              <a:t>            .from</a:t>
            </a:r>
            <a:r>
              <a:rPr lang="en-CZ" dirty="0"/>
              <a:t>("me@mail.com")</a:t>
            </a:r>
          </a:p>
          <a:p>
            <a:r>
              <a:rPr lang="en-CZ" dirty="0"/>
              <a:t>            .</a:t>
            </a:r>
            <a:r>
              <a:rPr lang="en-CZ" dirty="0">
                <a:solidFill>
                  <a:schemeClr val="accent5">
                    <a:lumMod val="75000"/>
                  </a:schemeClr>
                </a:solidFill>
              </a:rPr>
              <a:t>to</a:t>
            </a:r>
            <a:r>
              <a:rPr lang="en-CZ" dirty="0"/>
              <a:t>("you@mail.com");</a:t>
            </a:r>
          </a:p>
          <a:p>
            <a:r>
              <a:rPr lang="en-CZ" dirty="0"/>
              <a:t>}</a:t>
            </a:r>
          </a:p>
          <a:p>
            <a:endParaRPr lang="en-CZ" dirty="0"/>
          </a:p>
          <a:p>
            <a:r>
              <a:rPr lang="en-CZ" dirty="0"/>
              <a:t>void </a:t>
            </a:r>
            <a:r>
              <a:rPr lang="en-CZ" dirty="0">
                <a:solidFill>
                  <a:schemeClr val="accent5">
                    <a:lumMod val="75000"/>
                  </a:schemeClr>
                </a:solidFill>
              </a:rPr>
              <a:t>compose_mail</a:t>
            </a:r>
            <a:r>
              <a:rPr lang="en-CZ" dirty="0"/>
              <a:t>(</a:t>
            </a:r>
            <a:r>
              <a:rPr lang="en-CZ" dirty="0">
                <a:solidFill>
                  <a:srgbClr val="7030A0"/>
                </a:solidFill>
              </a:rPr>
              <a:t>EmailBuilder</a:t>
            </a:r>
            <a:r>
              <a:rPr lang="en-CZ" dirty="0"/>
              <a:t>&amp; builder)</a:t>
            </a:r>
          </a:p>
          <a:p>
            <a:r>
              <a:rPr lang="en-CZ" dirty="0"/>
              <a:t>{</a:t>
            </a:r>
          </a:p>
          <a:p>
            <a:r>
              <a:rPr lang="en-CZ" dirty="0"/>
              <a:t>    builder</a:t>
            </a:r>
          </a:p>
          <a:p>
            <a:r>
              <a:rPr lang="en-CZ" dirty="0"/>
              <a:t>            .</a:t>
            </a:r>
            <a:r>
              <a:rPr lang="en-CZ" dirty="0">
                <a:solidFill>
                  <a:schemeClr val="accent5">
                    <a:lumMod val="75000"/>
                  </a:schemeClr>
                </a:solidFill>
              </a:rPr>
              <a:t>subject</a:t>
            </a:r>
            <a:r>
              <a:rPr lang="en-CZ" dirty="0"/>
              <a:t>("I know the subject")</a:t>
            </a:r>
          </a:p>
          <a:p>
            <a:r>
              <a:rPr lang="en-CZ" dirty="0"/>
              <a:t>            .</a:t>
            </a:r>
            <a:r>
              <a:rPr lang="en-CZ" dirty="0">
                <a:solidFill>
                  <a:schemeClr val="accent5">
                    <a:lumMod val="75000"/>
                  </a:schemeClr>
                </a:solidFill>
              </a:rPr>
              <a:t>body</a:t>
            </a:r>
            <a:r>
              <a:rPr lang="en-CZ" dirty="0"/>
              <a:t>("And the body.");</a:t>
            </a:r>
          </a:p>
          <a:p>
            <a:r>
              <a:rPr lang="en-CZ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38984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E77616B-B07A-EB3C-DA7B-B78CD7EFBDD9}"/>
              </a:ext>
            </a:extLst>
          </p:cNvPr>
          <p:cNvSpPr txBox="1">
            <a:spLocks/>
          </p:cNvSpPr>
          <p:nvPr/>
        </p:nvSpPr>
        <p:spPr>
          <a:xfrm>
            <a:off x="876692" y="464360"/>
            <a:ext cx="5882923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Director</a:t>
            </a:r>
            <a:endParaRPr lang="en-GB" sz="14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0BE14B-EE7F-75A5-C6C8-7BA3E00EED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1314" y="1524000"/>
            <a:ext cx="4356100" cy="381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A2162B-580A-1132-C74B-49CAD24D49F6}"/>
              </a:ext>
            </a:extLst>
          </p:cNvPr>
          <p:cNvSpPr txBox="1"/>
          <p:nvPr/>
        </p:nvSpPr>
        <p:spPr>
          <a:xfrm>
            <a:off x="876692" y="2767280"/>
            <a:ext cx="609783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 director class defines the order in which to execute the building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Z" sz="2000" dirty="0"/>
              <a:t>Having a director class in your program isn’t strictly necessary</a:t>
            </a:r>
          </a:p>
        </p:txBody>
      </p:sp>
    </p:spTree>
    <p:extLst>
      <p:ext uri="{BB962C8B-B14F-4D97-AF65-F5344CB8AC3E}">
        <p14:creationId xmlns:p14="http://schemas.microsoft.com/office/powerpoint/2010/main" val="371052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3B3D72F-A46E-485C-DC29-5CDEB8066629}"/>
              </a:ext>
            </a:extLst>
          </p:cNvPr>
          <p:cNvSpPr txBox="1"/>
          <p:nvPr/>
        </p:nvSpPr>
        <p:spPr>
          <a:xfrm>
            <a:off x="876692" y="2727669"/>
            <a:ext cx="576395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Z" sz="2400" dirty="0"/>
              <a:t>Several different builder classes that implement the similar set of building steps, but in a different manner.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C589F9-A934-27F5-B02E-BAE9E9FFC7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4588" y="1164798"/>
            <a:ext cx="4356431" cy="4326073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69F04B10-20CE-0964-67BC-5DC5D1B12B95}"/>
              </a:ext>
            </a:extLst>
          </p:cNvPr>
          <p:cNvSpPr txBox="1">
            <a:spLocks/>
          </p:cNvSpPr>
          <p:nvPr/>
        </p:nvSpPr>
        <p:spPr>
          <a:xfrm>
            <a:off x="876692" y="464360"/>
            <a:ext cx="5882923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kern="1200" dirty="0">
                <a:latin typeface="Consolas" panose="020B0609020204030204" pitchFamily="49" charset="0"/>
                <a:cs typeface="Consolas" panose="020B0609020204030204" pitchFamily="49" charset="0"/>
              </a:rPr>
              <a:t>Concrete builders</a:t>
            </a:r>
            <a:endParaRPr lang="en-GB" sz="32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327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58CAC5A-7181-8359-1434-85F116530C7C}"/>
              </a:ext>
            </a:extLst>
          </p:cNvPr>
          <p:cNvSpPr txBox="1"/>
          <p:nvPr/>
        </p:nvSpPr>
        <p:spPr>
          <a:xfrm>
            <a:off x="653143" y="1687597"/>
            <a:ext cx="3777343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Builder </a:t>
            </a:r>
            <a:r>
              <a:rPr lang="en-GB" dirty="0"/>
              <a:t>specifies an abstract interface for creating parts of a </a:t>
            </a:r>
            <a:r>
              <a:rPr lang="en-GB" i="1" dirty="0"/>
              <a:t>Product</a:t>
            </a:r>
            <a:r>
              <a:rPr lang="en-GB" dirty="0"/>
              <a:t> </a:t>
            </a:r>
            <a:r>
              <a:rPr lang="en-GB" i="1" dirty="0"/>
              <a:t>object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b="1" dirty="0"/>
              <a:t>Concrete Builder - </a:t>
            </a:r>
            <a:r>
              <a:rPr lang="en-GB" dirty="0"/>
              <a:t>constructs and assembles parts of the product by </a:t>
            </a:r>
            <a:r>
              <a:rPr lang="en-GB" i="1" dirty="0"/>
              <a:t>implementing</a:t>
            </a:r>
            <a:r>
              <a:rPr lang="en-GB" dirty="0"/>
              <a:t> the Builder interface.</a:t>
            </a:r>
          </a:p>
          <a:p>
            <a:endParaRPr lang="en-GB" dirty="0"/>
          </a:p>
          <a:p>
            <a:r>
              <a:rPr lang="en-GB" b="1" dirty="0"/>
              <a:t>Director </a:t>
            </a:r>
            <a:r>
              <a:rPr lang="en-GB" dirty="0"/>
              <a:t>- constructs an object using the </a:t>
            </a:r>
            <a:r>
              <a:rPr lang="en-GB" i="1" dirty="0"/>
              <a:t>Builder interface</a:t>
            </a:r>
          </a:p>
          <a:p>
            <a:endParaRPr lang="en-GB" i="1" dirty="0"/>
          </a:p>
          <a:p>
            <a:r>
              <a:rPr lang="en-GB" b="1" dirty="0"/>
              <a:t>Product</a:t>
            </a:r>
            <a:r>
              <a:rPr lang="en-GB" dirty="0"/>
              <a:t> - represents the complex object under construction..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25FC01-898D-CA46-334D-305EE4A852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7207" y="1687596"/>
            <a:ext cx="7934793" cy="4001096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F9421264-CFA5-188B-1C8E-2F4615853644}"/>
              </a:ext>
            </a:extLst>
          </p:cNvPr>
          <p:cNvSpPr txBox="1">
            <a:spLocks/>
          </p:cNvSpPr>
          <p:nvPr/>
        </p:nvSpPr>
        <p:spPr>
          <a:xfrm>
            <a:off x="653143" y="468870"/>
            <a:ext cx="7194072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kern="1200" dirty="0">
                <a:latin typeface="Consolas" panose="020B0609020204030204" pitchFamily="49" charset="0"/>
                <a:cs typeface="Consolas" panose="020B0609020204030204" pitchFamily="49" charset="0"/>
              </a:rPr>
              <a:t>Other participants</a:t>
            </a:r>
            <a:endParaRPr lang="en-GB" sz="18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954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956208D-7DB4-0B90-5FAC-F116B392F6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1605" y="725198"/>
            <a:ext cx="4288789" cy="5407604"/>
          </a:xfr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E3F187D-2E9D-2855-A65C-F2F281C82701}"/>
              </a:ext>
            </a:extLst>
          </p:cNvPr>
          <p:cNvSpPr txBox="1">
            <a:spLocks/>
          </p:cNvSpPr>
          <p:nvPr/>
        </p:nvSpPr>
        <p:spPr>
          <a:xfrm>
            <a:off x="876692" y="464360"/>
            <a:ext cx="5882923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Structure</a:t>
            </a:r>
            <a:endParaRPr lang="en-GB" sz="14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869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FAA5330-BDE0-2E94-6A70-A6E7CC515F9B}"/>
              </a:ext>
            </a:extLst>
          </p:cNvPr>
          <p:cNvSpPr txBox="1"/>
          <p:nvPr/>
        </p:nvSpPr>
        <p:spPr>
          <a:xfrm>
            <a:off x="1892121" y="1909078"/>
            <a:ext cx="1143118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dirty="0" err="1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{}</a:t>
            </a:r>
          </a:p>
          <a:p>
            <a:endParaRPr lang="sk-SK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Abstract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Builder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interface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defining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building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steps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</a:p>
          <a:p>
            <a:r>
              <a:rPr lang="sk-SK" dirty="0" err="1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Builder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virtual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reset() = 0;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virtual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setSeats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number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) = 0;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virtual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setEngine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engineType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) = 0;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virtual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setTripComputer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hasTripComputer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) = 0;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virtual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setGPS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hasGPS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) = 0;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virtual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~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Builder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() {}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};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AA78E-AC57-E5E1-1387-1258FAE56756}"/>
              </a:ext>
            </a:extLst>
          </p:cNvPr>
          <p:cNvSpPr txBox="1">
            <a:spLocks/>
          </p:cNvSpPr>
          <p:nvPr/>
        </p:nvSpPr>
        <p:spPr>
          <a:xfrm>
            <a:off x="876692" y="464359"/>
            <a:ext cx="7635541" cy="7160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Implementation</a:t>
            </a: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::Builder interface</a:t>
            </a:r>
            <a:endParaRPr lang="en-GB" sz="14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7230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1B9C22B-A8BA-E300-88BA-94342642EAC9}"/>
              </a:ext>
            </a:extLst>
          </p:cNvPr>
          <p:cNvSpPr txBox="1">
            <a:spLocks/>
          </p:cNvSpPr>
          <p:nvPr/>
        </p:nvSpPr>
        <p:spPr>
          <a:xfrm>
            <a:off x="876691" y="266007"/>
            <a:ext cx="7868298" cy="89879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Implementation</a:t>
            </a: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::Concrete builder</a:t>
            </a:r>
            <a:endParaRPr lang="en-GB" sz="14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B8F08D-9B35-EC1C-1422-46964D272DD3}"/>
              </a:ext>
            </a:extLst>
          </p:cNvPr>
          <p:cNvSpPr txBox="1"/>
          <p:nvPr/>
        </p:nvSpPr>
        <p:spPr>
          <a:xfrm>
            <a:off x="2223354" y="1362135"/>
            <a:ext cx="11431185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Concrete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Builder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Car</a:t>
            </a:r>
            <a:endParaRPr lang="sk-SK" dirty="0">
              <a:solidFill>
                <a:schemeClr val="accent6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sk-SK" dirty="0" err="1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CarBuilder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Builder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car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CarBuilder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(){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    reset();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reset()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{}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setSeats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number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{}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setEngine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engineType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{}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setTripComputer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hasTripComputer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{}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setGPS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hasGPS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{}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getProduct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Car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product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car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    reset();  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Prepare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builder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build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product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688601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E4515E-9BCF-E728-C115-D81610DFC609}"/>
              </a:ext>
            </a:extLst>
          </p:cNvPr>
          <p:cNvSpPr txBox="1"/>
          <p:nvPr/>
        </p:nvSpPr>
        <p:spPr>
          <a:xfrm>
            <a:off x="2090370" y="1870606"/>
            <a:ext cx="873884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Director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to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encapsulate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construction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process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</a:p>
          <a:p>
            <a:r>
              <a:rPr lang="sk-SK" dirty="0" err="1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Director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constructSportsCar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Builder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builder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builder.reset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builder.setSeats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(2);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builder.setEngine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SportEngine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");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builder.setTripComputer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builder.setGPS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endParaRPr lang="sk-SK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more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methods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to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construct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different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types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of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cars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};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A83BFCE-1320-699B-2107-CF70454DC828}"/>
              </a:ext>
            </a:extLst>
          </p:cNvPr>
          <p:cNvSpPr txBox="1">
            <a:spLocks/>
          </p:cNvSpPr>
          <p:nvPr/>
        </p:nvSpPr>
        <p:spPr>
          <a:xfrm>
            <a:off x="876692" y="464360"/>
            <a:ext cx="5882923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Implementation</a:t>
            </a: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::Director</a:t>
            </a:r>
            <a:endParaRPr lang="en-GB" sz="14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757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FA7B17A-9FB0-267E-80F2-84E2D715381F}"/>
              </a:ext>
            </a:extLst>
          </p:cNvPr>
          <p:cNvSpPr txBox="1">
            <a:spLocks/>
          </p:cNvSpPr>
          <p:nvPr/>
        </p:nvSpPr>
        <p:spPr>
          <a:xfrm>
            <a:off x="876690" y="332509"/>
            <a:ext cx="11315309" cy="8322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kern="1200" dirty="0">
                <a:latin typeface="Consolas" panose="020B0609020204030204" pitchFamily="49" charset="0"/>
                <a:cs typeface="Consolas" panose="020B0609020204030204" pitchFamily="49" charset="0"/>
              </a:rPr>
              <a:t>Problem</a:t>
            </a:r>
            <a:r>
              <a:rPr lang="en-US" sz="2000" kern="1200" dirty="0">
                <a:latin typeface="Consolas" panose="020B0609020204030204" pitchFamily="49" charset="0"/>
                <a:cs typeface="Consolas" panose="020B0609020204030204" pitchFamily="49" charset="0"/>
              </a:rPr>
              <a:t>::The common way to create a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big </a:t>
            </a:r>
            <a:r>
              <a:rPr lang="en-US" sz="2000" kern="1200" dirty="0">
                <a:latin typeface="Consolas" panose="020B0609020204030204" pitchFamily="49" charset="0"/>
                <a:cs typeface="Consolas" panose="020B0609020204030204" pitchFamily="49" charset="0"/>
              </a:rPr>
              <a:t>objects with optional arguments</a:t>
            </a:r>
            <a:endParaRPr lang="en-GB" sz="18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8FCEFA-F360-8A0A-5C9B-7A26CD54D7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6832" y="1326163"/>
            <a:ext cx="8238335" cy="480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4042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E4515E-9BCF-E728-C115-D81610DFC609}"/>
              </a:ext>
            </a:extLst>
          </p:cNvPr>
          <p:cNvSpPr txBox="1"/>
          <p:nvPr/>
        </p:nvSpPr>
        <p:spPr>
          <a:xfrm>
            <a:off x="2301966" y="1997564"/>
            <a:ext cx="804360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Client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code</a:t>
            </a:r>
            <a:endParaRPr lang="sk-SK" dirty="0">
              <a:solidFill>
                <a:schemeClr val="accent6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main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</a:p>
          <a:p>
            <a:endParaRPr lang="sk-SK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Director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director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CarBuilder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carBuilder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director.constructSportsCar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carBuilder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car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carBuilder.getProduct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endParaRPr lang="sk-SK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car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and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manual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objects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are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now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built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and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ready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use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0;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89295E-2771-75C5-43FE-7330F8C701BD}"/>
              </a:ext>
            </a:extLst>
          </p:cNvPr>
          <p:cNvSpPr txBox="1">
            <a:spLocks/>
          </p:cNvSpPr>
          <p:nvPr/>
        </p:nvSpPr>
        <p:spPr>
          <a:xfrm>
            <a:off x="876692" y="464360"/>
            <a:ext cx="5882923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Implementation</a:t>
            </a: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::Usage</a:t>
            </a:r>
            <a:endParaRPr lang="en-GB" sz="14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7643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E3F187D-2E9D-2855-A65C-F2F281C82701}"/>
              </a:ext>
            </a:extLst>
          </p:cNvPr>
          <p:cNvSpPr txBox="1">
            <a:spLocks/>
          </p:cNvSpPr>
          <p:nvPr/>
        </p:nvSpPr>
        <p:spPr>
          <a:xfrm>
            <a:off x="876692" y="464360"/>
            <a:ext cx="5882923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Applicability</a:t>
            </a:r>
            <a:endParaRPr lang="en-GB" sz="14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7109AA-7BFF-C540-D0F4-2304A09F0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43002"/>
          </a:xfrm>
        </p:spPr>
        <p:txBody>
          <a:bodyPr>
            <a:normAutofit/>
          </a:bodyPr>
          <a:lstStyle/>
          <a:p>
            <a:r>
              <a:rPr lang="en-GB" sz="1800" dirty="0"/>
              <a:t>Use the Builder pattern to get rid of a “telescoping constructor”</a:t>
            </a:r>
            <a:endParaRPr lang="en-CZ" sz="1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26A82A-1F6A-DD4B-0638-AF4C283F368A}"/>
              </a:ext>
            </a:extLst>
          </p:cNvPr>
          <p:cNvSpPr txBox="1"/>
          <p:nvPr/>
        </p:nvSpPr>
        <p:spPr>
          <a:xfrm>
            <a:off x="1488654" y="2167680"/>
            <a:ext cx="901638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Z" sz="14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en-CZ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CZ" sz="1400" dirty="0">
                <a:solidFill>
                  <a:schemeClr val="accent5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Pizza</a:t>
            </a:r>
            <a:r>
              <a:rPr lang="en-CZ" sz="1400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r>
              <a:rPr lang="en-CZ" sz="1400" dirty="0">
                <a:latin typeface="Consolas" panose="020B0609020204030204" pitchFamily="49" charset="0"/>
                <a:cs typeface="Consolas" panose="020B0609020204030204" pitchFamily="49" charset="0"/>
              </a:rPr>
              <a:t>    Pizza(int size) { ... }</a:t>
            </a:r>
          </a:p>
          <a:p>
            <a:r>
              <a:rPr lang="en-CZ" sz="1400" dirty="0">
                <a:latin typeface="Consolas" panose="020B0609020204030204" pitchFamily="49" charset="0"/>
                <a:cs typeface="Consolas" panose="020B0609020204030204" pitchFamily="49" charset="0"/>
              </a:rPr>
              <a:t>    Pizza(int size, boolean cheese) { ... }</a:t>
            </a:r>
          </a:p>
          <a:p>
            <a:r>
              <a:rPr lang="en-CZ" sz="1400" dirty="0">
                <a:latin typeface="Consolas" panose="020B0609020204030204" pitchFamily="49" charset="0"/>
                <a:cs typeface="Consolas" panose="020B0609020204030204" pitchFamily="49" charset="0"/>
              </a:rPr>
              <a:t>    Pizza(int size, boolean cheese, boolean pepperoni) { ... }</a:t>
            </a:r>
          </a:p>
          <a:p>
            <a:r>
              <a:rPr lang="en-CZ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CZ" sz="1400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...</a:t>
            </a:r>
          </a:p>
          <a:p>
            <a:r>
              <a:rPr lang="en-CZ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2575D1F-84DA-2FDD-CE79-AA61E879CFF6}"/>
              </a:ext>
            </a:extLst>
          </p:cNvPr>
          <p:cNvSpPr txBox="1">
            <a:spLocks/>
          </p:cNvSpPr>
          <p:nvPr/>
        </p:nvSpPr>
        <p:spPr>
          <a:xfrm>
            <a:off x="838200" y="3858091"/>
            <a:ext cx="10515600" cy="5430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Use the Builder pattern when you want your code to be able to create different representations of some product (for example, stone and wooden houses).</a:t>
            </a:r>
            <a:endParaRPr lang="en-CZ" sz="18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A6F67A6-131D-AEE2-C50E-9598D2C73C9C}"/>
              </a:ext>
            </a:extLst>
          </p:cNvPr>
          <p:cNvSpPr txBox="1">
            <a:spLocks/>
          </p:cNvSpPr>
          <p:nvPr/>
        </p:nvSpPr>
        <p:spPr>
          <a:xfrm>
            <a:off x="838200" y="4706509"/>
            <a:ext cx="10515600" cy="5430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Use the Builder to construct complex objects.</a:t>
            </a:r>
            <a:endParaRPr lang="en-CZ" sz="1800" dirty="0"/>
          </a:p>
        </p:txBody>
      </p:sp>
    </p:spTree>
    <p:extLst>
      <p:ext uri="{BB962C8B-B14F-4D97-AF65-F5344CB8AC3E}">
        <p14:creationId xmlns:p14="http://schemas.microsoft.com/office/powerpoint/2010/main" val="35426621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E3F187D-2E9D-2855-A65C-F2F281C82701}"/>
              </a:ext>
            </a:extLst>
          </p:cNvPr>
          <p:cNvSpPr txBox="1">
            <a:spLocks/>
          </p:cNvSpPr>
          <p:nvPr/>
        </p:nvSpPr>
        <p:spPr>
          <a:xfrm>
            <a:off x="1514113" y="1814862"/>
            <a:ext cx="2571588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Advantages</a:t>
            </a:r>
            <a:endParaRPr lang="en-GB" sz="14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A6F67A6-131D-AEE2-C50E-9598D2C73C9C}"/>
              </a:ext>
            </a:extLst>
          </p:cNvPr>
          <p:cNvSpPr txBox="1">
            <a:spLocks/>
          </p:cNvSpPr>
          <p:nvPr/>
        </p:nvSpPr>
        <p:spPr>
          <a:xfrm>
            <a:off x="953810" y="2860836"/>
            <a:ext cx="4279202" cy="30392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You can construct objects step-by-step</a:t>
            </a:r>
          </a:p>
          <a:p>
            <a:r>
              <a:rPr lang="en-GB" sz="1800" dirty="0"/>
              <a:t>You can reuse the same construction code when building various representations of products.</a:t>
            </a:r>
          </a:p>
          <a:p>
            <a:r>
              <a:rPr lang="en-GB" sz="1800" dirty="0"/>
              <a:t> Single Responsibility Principle. You can isolate complex construction code from the business logic of the product.</a:t>
            </a:r>
            <a:endParaRPr lang="en-CZ" sz="1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DAEEDAB-CB37-7C1A-8AFE-7C7C0C953817}"/>
              </a:ext>
            </a:extLst>
          </p:cNvPr>
          <p:cNvSpPr txBox="1">
            <a:spLocks/>
          </p:cNvSpPr>
          <p:nvPr/>
        </p:nvSpPr>
        <p:spPr>
          <a:xfrm>
            <a:off x="6737665" y="2860836"/>
            <a:ext cx="4279202" cy="24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The overall complexity of the code increases since the pattern requires creating multiple new classes.</a:t>
            </a:r>
            <a:endParaRPr lang="en-CZ" sz="18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BD9C0CA-0200-44E9-00DD-A1E490044788}"/>
              </a:ext>
            </a:extLst>
          </p:cNvPr>
          <p:cNvSpPr txBox="1">
            <a:spLocks/>
          </p:cNvSpPr>
          <p:nvPr/>
        </p:nvSpPr>
        <p:spPr>
          <a:xfrm>
            <a:off x="7310542" y="1814862"/>
            <a:ext cx="3133448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Disadvantages</a:t>
            </a:r>
            <a:endParaRPr lang="en-GB" sz="14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731A95E-60E4-9AA2-C773-E31123DEFFBD}"/>
              </a:ext>
            </a:extLst>
          </p:cNvPr>
          <p:cNvGrpSpPr/>
          <p:nvPr/>
        </p:nvGrpSpPr>
        <p:grpSpPr>
          <a:xfrm>
            <a:off x="8660906" y="1303137"/>
            <a:ext cx="432720" cy="497160"/>
            <a:chOff x="2367187" y="355181"/>
            <a:chExt cx="432720" cy="497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9CF68B44-D3CF-9CBC-CF97-105678ADE777}"/>
                    </a:ext>
                  </a:extLst>
                </p14:cNvPr>
                <p14:cNvContentPartPr/>
                <p14:nvPr/>
              </p14:nvContentPartPr>
              <p14:xfrm>
                <a:off x="2402827" y="409541"/>
                <a:ext cx="376920" cy="44280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9CF68B44-D3CF-9CBC-CF97-105678ADE777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340187" y="346541"/>
                  <a:ext cx="502560" cy="56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8F446FF9-BFEF-333C-B50A-D039A61F1DD9}"/>
                    </a:ext>
                  </a:extLst>
                </p14:cNvPr>
                <p14:cNvContentPartPr/>
                <p14:nvPr/>
              </p14:nvContentPartPr>
              <p14:xfrm>
                <a:off x="2367187" y="355181"/>
                <a:ext cx="432720" cy="4608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8F446FF9-BFEF-333C-B50A-D039A61F1DD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304187" y="292541"/>
                  <a:ext cx="558360" cy="5864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D77F7452-8510-84B3-8DB4-52ED1DD57486}"/>
                  </a:ext>
                </a:extLst>
              </p14:cNvPr>
              <p14:cNvContentPartPr/>
              <p14:nvPr/>
            </p14:nvContentPartPr>
            <p14:xfrm>
              <a:off x="2308147" y="1281177"/>
              <a:ext cx="983520" cy="59544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D77F7452-8510-84B3-8DB4-52ED1DD5748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245147" y="1218177"/>
                <a:ext cx="1109160" cy="72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030867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E3F187D-2E9D-2855-A65C-F2F281C82701}"/>
              </a:ext>
            </a:extLst>
          </p:cNvPr>
          <p:cNvSpPr txBox="1">
            <a:spLocks/>
          </p:cNvSpPr>
          <p:nvPr/>
        </p:nvSpPr>
        <p:spPr>
          <a:xfrm>
            <a:off x="876692" y="464360"/>
            <a:ext cx="5882923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Relations with Other Patterns</a:t>
            </a:r>
            <a:endParaRPr lang="en-GB" sz="14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A6F67A6-131D-AEE2-C50E-9598D2C73C9C}"/>
              </a:ext>
            </a:extLst>
          </p:cNvPr>
          <p:cNvSpPr txBox="1">
            <a:spLocks/>
          </p:cNvSpPr>
          <p:nvPr/>
        </p:nvSpPr>
        <p:spPr>
          <a:xfrm>
            <a:off x="838200" y="1867952"/>
            <a:ext cx="10515600" cy="15132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/>
              <a:t>Builder</a:t>
            </a:r>
            <a:r>
              <a:rPr lang="en-GB" sz="1800" dirty="0"/>
              <a:t> focuses on constructing </a:t>
            </a:r>
            <a:r>
              <a:rPr lang="en-GB" sz="1800" b="1" dirty="0"/>
              <a:t>complex objects </a:t>
            </a:r>
            <a:r>
              <a:rPr lang="en-GB" sz="1800" dirty="0"/>
              <a:t>step by step. </a:t>
            </a:r>
          </a:p>
          <a:p>
            <a:r>
              <a:rPr lang="en-GB" sz="1800" b="1" dirty="0"/>
              <a:t>Abstract Factory </a:t>
            </a:r>
            <a:r>
              <a:rPr lang="en-GB" sz="1800" dirty="0"/>
              <a:t>specializes in creating </a:t>
            </a:r>
            <a:r>
              <a:rPr lang="en-GB" sz="1800" b="1" dirty="0"/>
              <a:t>families</a:t>
            </a:r>
            <a:r>
              <a:rPr lang="en-GB" sz="1800" dirty="0"/>
              <a:t> of related objects. </a:t>
            </a:r>
          </a:p>
          <a:p>
            <a:r>
              <a:rPr lang="en-GB" sz="1800" b="1" dirty="0"/>
              <a:t>Prototype</a:t>
            </a:r>
            <a:r>
              <a:rPr lang="en-GB" sz="1800" dirty="0"/>
              <a:t> lets you </a:t>
            </a:r>
            <a:r>
              <a:rPr lang="en-GB" sz="1800" b="1" dirty="0"/>
              <a:t>copy</a:t>
            </a:r>
            <a:r>
              <a:rPr lang="en-GB" sz="1800" dirty="0"/>
              <a:t> existing objects without making your code dependent on their classes.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03DF741-BC1E-8D03-95D5-EEEF2AEA8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1578" y="3288018"/>
            <a:ext cx="3323855" cy="26207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2B5F043-659D-123C-F0D2-2078FA8072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75" y="3703935"/>
            <a:ext cx="3113787" cy="2075857"/>
          </a:xfrm>
          <a:prstGeom prst="rect">
            <a:avLst/>
          </a:prstGeom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80113C2B-9F48-0A30-8B94-AA09A75BEA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675860" y="3429000"/>
            <a:ext cx="2039696" cy="2571791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B11E27-7593-0469-B2F0-2AFB80E29115}"/>
              </a:ext>
            </a:extLst>
          </p:cNvPr>
          <p:cNvSpPr txBox="1"/>
          <p:nvPr/>
        </p:nvSpPr>
        <p:spPr>
          <a:xfrm>
            <a:off x="1247180" y="6048627"/>
            <a:ext cx="1706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Z" dirty="0"/>
              <a:t>Abstract Factory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E6375C-48C5-319F-3ABF-89545C7FD09C}"/>
              </a:ext>
            </a:extLst>
          </p:cNvPr>
          <p:cNvSpPr txBox="1"/>
          <p:nvPr/>
        </p:nvSpPr>
        <p:spPr>
          <a:xfrm>
            <a:off x="5322426" y="6048627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Z" dirty="0"/>
              <a:t>Builder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079F53-4430-3757-5F32-D682A2A16AC8}"/>
              </a:ext>
            </a:extLst>
          </p:cNvPr>
          <p:cNvSpPr txBox="1"/>
          <p:nvPr/>
        </p:nvSpPr>
        <p:spPr>
          <a:xfrm>
            <a:off x="9070912" y="6048627"/>
            <a:ext cx="1116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Z" dirty="0"/>
              <a:t>Prototype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D272DFF-D629-6323-1DEE-3BCBD2660AAD}"/>
              </a:ext>
            </a:extLst>
          </p:cNvPr>
          <p:cNvSpPr txBox="1">
            <a:spLocks/>
          </p:cNvSpPr>
          <p:nvPr/>
        </p:nvSpPr>
        <p:spPr>
          <a:xfrm>
            <a:off x="919347" y="1128409"/>
            <a:ext cx="10515600" cy="5222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i="1" dirty="0"/>
              <a:t>Factory methods: Abstract Factory, Prototype, or Builder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B3C40F-81DA-6548-9C2A-426E3FFF2D49}"/>
              </a:ext>
            </a:extLst>
          </p:cNvPr>
          <p:cNvSpPr txBox="1"/>
          <p:nvPr/>
        </p:nvSpPr>
        <p:spPr>
          <a:xfrm>
            <a:off x="6370572" y="13073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Z" dirty="0"/>
          </a:p>
        </p:txBody>
      </p:sp>
    </p:spTree>
    <p:extLst>
      <p:ext uri="{BB962C8B-B14F-4D97-AF65-F5344CB8AC3E}">
        <p14:creationId xmlns:p14="http://schemas.microsoft.com/office/powerpoint/2010/main" val="19707531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E3F187D-2E9D-2855-A65C-F2F281C82701}"/>
              </a:ext>
            </a:extLst>
          </p:cNvPr>
          <p:cNvSpPr txBox="1">
            <a:spLocks/>
          </p:cNvSpPr>
          <p:nvPr/>
        </p:nvSpPr>
        <p:spPr>
          <a:xfrm>
            <a:off x="2342428" y="2083839"/>
            <a:ext cx="7507144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i="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Thank::you</a:t>
            </a: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 for your attention()</a:t>
            </a:r>
            <a:endParaRPr lang="en-GB" sz="14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DB0903-8176-30D1-26B6-EBBA67FB9F41}"/>
              </a:ext>
            </a:extLst>
          </p:cNvPr>
          <p:cNvSpPr txBox="1"/>
          <p:nvPr/>
        </p:nvSpPr>
        <p:spPr>
          <a:xfrm>
            <a:off x="5078776" y="2809065"/>
            <a:ext cx="4241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sz="9600" dirty="0"/>
              <a:t>🤝</a:t>
            </a:r>
          </a:p>
        </p:txBody>
      </p:sp>
    </p:spTree>
    <p:extLst>
      <p:ext uri="{BB962C8B-B14F-4D97-AF65-F5344CB8AC3E}">
        <p14:creationId xmlns:p14="http://schemas.microsoft.com/office/powerpoint/2010/main" val="268169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804BF74-E631-658D-1E50-88748A56581B}"/>
              </a:ext>
            </a:extLst>
          </p:cNvPr>
          <p:cNvSpPr txBox="1">
            <a:spLocks/>
          </p:cNvSpPr>
          <p:nvPr/>
        </p:nvSpPr>
        <p:spPr>
          <a:xfrm>
            <a:off x="876692" y="464360"/>
            <a:ext cx="5882923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kern="1200" dirty="0">
                <a:latin typeface="Consolas" panose="020B0609020204030204" pitchFamily="49" charset="0"/>
                <a:cs typeface="Consolas" panose="020B0609020204030204" pitchFamily="49" charset="0"/>
              </a:rPr>
              <a:t>Problem</a:t>
            </a:r>
            <a:r>
              <a:rPr lang="en-US" sz="2000" kern="1200" dirty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en-GB" sz="2000" i="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Why Do We Need a Builder?</a:t>
            </a:r>
            <a:endParaRPr lang="en-GB" sz="18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7" name="Picture 6" descr="A diagram of a house&#10;&#10;Description automatically generated">
            <a:extLst>
              <a:ext uri="{FF2B5EF4-FFF2-40B4-BE49-F238E27FC236}">
                <a16:creationId xmlns:a16="http://schemas.microsoft.com/office/drawing/2014/main" id="{F461CA11-1B49-A34E-9826-FFBAD4BD16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533" y="3504629"/>
            <a:ext cx="3738622" cy="21777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91708E3-9B09-C52C-6076-C7E2C75ED422}"/>
              </a:ext>
            </a:extLst>
          </p:cNvPr>
          <p:cNvSpPr txBox="1"/>
          <p:nvPr/>
        </p:nvSpPr>
        <p:spPr>
          <a:xfrm>
            <a:off x="6759615" y="1015725"/>
            <a:ext cx="11431185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sz="1400" dirty="0" err="1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400" dirty="0" err="1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House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sk-SK" sz="1400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sz="1400" dirty="0" err="1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sk-SK" sz="1400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area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sz="1400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sz="1400" dirty="0" err="1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sk-SK" sz="1400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bedrooms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sz="1400" dirty="0" err="1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Garden</a:t>
            </a:r>
            <a:r>
              <a:rPr lang="sk-SK" sz="1400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garage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sz="1400" dirty="0" err="1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Pool</a:t>
            </a:r>
            <a:r>
              <a:rPr lang="sk-SK" sz="1400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pool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sz="1400" dirty="0" err="1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Garden</a:t>
            </a:r>
            <a:r>
              <a:rPr lang="sk-SK" sz="1400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garden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   ...</a:t>
            </a:r>
          </a:p>
          <a:p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sz="1400" dirty="0" err="1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Balcony</a:t>
            </a:r>
            <a:r>
              <a:rPr lang="sk-SK" sz="1400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balcony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sz="1400" dirty="0" err="1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Terrace</a:t>
            </a:r>
            <a:r>
              <a:rPr lang="sk-SK" sz="1400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terrace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endParaRPr lang="sk-SK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sk-SK" sz="1400" dirty="0" err="1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House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area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bedrooms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Garage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garage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Pool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pool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Garden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garden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,) {</a:t>
            </a:r>
          </a:p>
          <a:p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this.area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area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...</a:t>
            </a:r>
          </a:p>
          <a:p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this.garden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garden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this.balcony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balcony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this.terrace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sk-SK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terrace</a:t>
            </a:r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</a:p>
          <a:p>
            <a:r>
              <a:rPr lang="sk-SK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481CF9-139A-D622-B224-F9BD49B25ED3}"/>
              </a:ext>
            </a:extLst>
          </p:cNvPr>
          <p:cNvSpPr txBox="1"/>
          <p:nvPr/>
        </p:nvSpPr>
        <p:spPr>
          <a:xfrm>
            <a:off x="894272" y="1873048"/>
            <a:ext cx="470230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Too Many arguments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 constructor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Some parameters might be optional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Heavy and complex objects</a:t>
            </a:r>
          </a:p>
        </p:txBody>
      </p:sp>
    </p:spTree>
    <p:extLst>
      <p:ext uri="{BB962C8B-B14F-4D97-AF65-F5344CB8AC3E}">
        <p14:creationId xmlns:p14="http://schemas.microsoft.com/office/powerpoint/2010/main" val="2955551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B7B1BE9-FEB0-8DB3-C0CF-5DE41C65BB82}"/>
              </a:ext>
            </a:extLst>
          </p:cNvPr>
          <p:cNvSpPr txBox="1"/>
          <p:nvPr/>
        </p:nvSpPr>
        <p:spPr>
          <a:xfrm>
            <a:off x="876692" y="1315327"/>
            <a:ext cx="7058184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dirty="0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</a:p>
          <a:p>
            <a:r>
              <a:rPr lang="sk-SK" dirty="0" err="1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sk-SK" dirty="0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  <a:endParaRPr lang="sk-SK" sz="1800" dirty="0">
              <a:solidFill>
                <a:schemeClr val="accent6">
                  <a:lumMod val="50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sk-SK" dirty="0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8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set_area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area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sk-SK" sz="1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sk-SK" sz="1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.area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area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8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set_bedrooms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bedrooms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sk-SK" sz="1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sk-SK" sz="1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.bedrooms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bedrooms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...</a:t>
            </a:r>
          </a:p>
          <a:p>
            <a:endParaRPr lang="sk-SK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main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</a:p>
          <a:p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sz="1800" dirty="0" err="1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House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house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House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it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right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way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House.</a:t>
            </a:r>
            <a:r>
              <a:rPr lang="sk-SK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set_area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(10);</a:t>
            </a:r>
          </a:p>
          <a:p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House.</a:t>
            </a:r>
            <a:r>
              <a:rPr lang="sk-SK" sz="18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set_bedrooms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(200);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...</a:t>
            </a:r>
          </a:p>
          <a:p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sk-SK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6F674FF-2EDB-82D7-16B2-9A0784A8805D}"/>
              </a:ext>
            </a:extLst>
          </p:cNvPr>
          <p:cNvSpPr txBox="1">
            <a:spLocks/>
          </p:cNvSpPr>
          <p:nvPr/>
        </p:nvSpPr>
        <p:spPr>
          <a:xfrm>
            <a:off x="876692" y="464360"/>
            <a:ext cx="5882923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kern="1200" dirty="0">
                <a:latin typeface="Consolas" panose="020B0609020204030204" pitchFamily="49" charset="0"/>
                <a:cs typeface="Consolas" panose="020B0609020204030204" pitchFamily="49" charset="0"/>
              </a:rPr>
              <a:t>Solution?</a:t>
            </a:r>
            <a:endParaRPr lang="en-GB" sz="18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900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B7B1BE9-FEB0-8DB3-C0CF-5DE41C65BB82}"/>
              </a:ext>
            </a:extLst>
          </p:cNvPr>
          <p:cNvSpPr txBox="1"/>
          <p:nvPr/>
        </p:nvSpPr>
        <p:spPr>
          <a:xfrm>
            <a:off x="876692" y="1315327"/>
            <a:ext cx="705818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</a:p>
          <a:p>
            <a:r>
              <a:rPr lang="sk-SK" dirty="0" err="1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sk-SK" dirty="0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  <a:endParaRPr lang="sk-SK" sz="1800" dirty="0">
              <a:solidFill>
                <a:schemeClr val="accent6">
                  <a:lumMod val="50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sk-SK" dirty="0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House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8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set_area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area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sk-SK" sz="1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sk-SK" sz="1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.area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area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	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endParaRPr lang="sk-SK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 err="1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House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8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set_bedrooms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bedrooms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sk-SK" sz="1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sk-SK" sz="1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.bedrooms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bedrooms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	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endParaRPr lang="sk-SK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...</a:t>
            </a:r>
          </a:p>
          <a:p>
            <a:endParaRPr lang="sk-SK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latin typeface="Consolas" panose="020B0609020204030204" pitchFamily="49" charset="0"/>
                <a:cs typeface="Consolas" panose="020B0609020204030204" pitchFamily="49" charset="0"/>
              </a:rPr>
              <a:t>main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What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about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immutable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objects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endParaRPr lang="sk-SK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sz="1800" dirty="0" err="1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House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house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sk-SK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House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			.</a:t>
            </a:r>
            <a:r>
              <a:rPr lang="sk-SK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set_area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(10);</a:t>
            </a:r>
          </a:p>
          <a:p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			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sk-SK" sz="18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set_bedrooms</a:t>
            </a:r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(200);</a:t>
            </a:r>
          </a:p>
          <a:p>
            <a:r>
              <a:rPr lang="sk-SK" dirty="0">
                <a:latin typeface="Consolas" panose="020B0609020204030204" pitchFamily="49" charset="0"/>
                <a:cs typeface="Consolas" panose="020B0609020204030204" pitchFamily="49" charset="0"/>
              </a:rPr>
              <a:t>    			...</a:t>
            </a:r>
          </a:p>
          <a:p>
            <a:r>
              <a:rPr lang="sk-SK" sz="18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sk-SK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6F674FF-2EDB-82D7-16B2-9A0784A8805D}"/>
              </a:ext>
            </a:extLst>
          </p:cNvPr>
          <p:cNvSpPr txBox="1">
            <a:spLocks/>
          </p:cNvSpPr>
          <p:nvPr/>
        </p:nvSpPr>
        <p:spPr>
          <a:xfrm>
            <a:off x="876692" y="464360"/>
            <a:ext cx="5882923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i="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Wha</a:t>
            </a: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t if?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::methods chaining</a:t>
            </a:r>
            <a:endParaRPr lang="en-GB" sz="18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675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6587207-8EA3-872E-3AA9-8375955EB9F3}"/>
              </a:ext>
            </a:extLst>
          </p:cNvPr>
          <p:cNvSpPr txBox="1">
            <a:spLocks/>
          </p:cNvSpPr>
          <p:nvPr/>
        </p:nvSpPr>
        <p:spPr>
          <a:xfrm>
            <a:off x="771760" y="461509"/>
            <a:ext cx="5882923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kern="1200" dirty="0">
                <a:latin typeface="Consolas" panose="020B0609020204030204" pitchFamily="49" charset="0"/>
                <a:cs typeface="Consolas" panose="020B0609020204030204" pitchFamily="49" charset="0"/>
              </a:rPr>
              <a:t>Solution</a:t>
            </a:r>
            <a:r>
              <a:rPr lang="en-US" sz="2000" kern="1200" dirty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en-GB" sz="2000" i="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Builder</a:t>
            </a:r>
            <a:endParaRPr lang="en-GB" sz="18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D59CEB-8B74-CE30-6EC0-A20E8C6E3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2332" y="1193139"/>
            <a:ext cx="5447908" cy="37205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EE5A52-1784-CB4E-FF3F-F2F9AE5CEEDD}"/>
              </a:ext>
            </a:extLst>
          </p:cNvPr>
          <p:cNvSpPr txBox="1"/>
          <p:nvPr/>
        </p:nvSpPr>
        <p:spPr>
          <a:xfrm>
            <a:off x="771760" y="2767087"/>
            <a:ext cx="423738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0" i="0" dirty="0">
                <a:effectLst/>
                <a:latin typeface="PT Sans" panose="020B0503020203020204" pitchFamily="34" charset="77"/>
              </a:rPr>
              <a:t>Executing a series of these steps on a builder object</a:t>
            </a:r>
            <a:r>
              <a:rPr lang="en-GB" sz="2400" dirty="0">
                <a:latin typeface="PT Sans" panose="020B0503020203020204" pitchFamily="34" charset="77"/>
              </a:rPr>
              <a:t>, that creates complex object</a:t>
            </a:r>
            <a:endParaRPr lang="en-CZ" sz="2400" dirty="0"/>
          </a:p>
        </p:txBody>
      </p:sp>
    </p:spTree>
    <p:extLst>
      <p:ext uri="{BB962C8B-B14F-4D97-AF65-F5344CB8AC3E}">
        <p14:creationId xmlns:p14="http://schemas.microsoft.com/office/powerpoint/2010/main" val="3031072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A393731-A6D0-9A70-BA79-6A6B46BAA5B1}"/>
              </a:ext>
            </a:extLst>
          </p:cNvPr>
          <p:cNvSpPr txBox="1">
            <a:spLocks/>
          </p:cNvSpPr>
          <p:nvPr/>
        </p:nvSpPr>
        <p:spPr>
          <a:xfrm>
            <a:off x="771760" y="461509"/>
            <a:ext cx="5882923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 err="1">
                <a:latin typeface="Consolas" panose="020B0609020204030204" pitchFamily="49" charset="0"/>
                <a:cs typeface="Consolas" panose="020B0609020204030204" pitchFamily="49" charset="0"/>
              </a:rPr>
              <a:t>FluentBuilder</a:t>
            </a:r>
            <a:r>
              <a:rPr lang="en-US" sz="1800" kern="1200" dirty="0">
                <a:latin typeface="Consolas" panose="020B0609020204030204" pitchFamily="49" charset="0"/>
                <a:cs typeface="Consolas" panose="020B0609020204030204" pitchFamily="49" charset="0"/>
              </a:rPr>
              <a:t>::Definition</a:t>
            </a:r>
            <a:endParaRPr lang="en-GB" sz="18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0C3823-300E-6EC0-CFDF-0A31C4B2BEC7}"/>
              </a:ext>
            </a:extLst>
          </p:cNvPr>
          <p:cNvSpPr txBox="1"/>
          <p:nvPr/>
        </p:nvSpPr>
        <p:spPr>
          <a:xfrm>
            <a:off x="771760" y="1661510"/>
            <a:ext cx="817273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Z" sz="2800" dirty="0"/>
              <a:t>The Interface that allows us to chain method calls together in a readable and intuitive manner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BD4976-D889-D4F5-A1D4-7DFCBB732667}"/>
              </a:ext>
            </a:extLst>
          </p:cNvPr>
          <p:cNvSpPr txBox="1"/>
          <p:nvPr/>
        </p:nvSpPr>
        <p:spPr>
          <a:xfrm>
            <a:off x="760815" y="3272888"/>
            <a:ext cx="1143118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24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Email</a:t>
            </a:r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sk-SK" sz="2400" dirty="0" err="1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Builder</a:t>
            </a:r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     .</a:t>
            </a:r>
            <a:r>
              <a:rPr lang="sk-SK" sz="24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sk-SK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me@mail.com</a:t>
            </a:r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")</a:t>
            </a:r>
          </a:p>
          <a:p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     .</a:t>
            </a:r>
            <a:r>
              <a:rPr lang="sk-SK" sz="24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sk-SK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you@mail.com</a:t>
            </a:r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")</a:t>
            </a:r>
          </a:p>
          <a:p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     .</a:t>
            </a:r>
            <a:r>
              <a:rPr lang="sk-SK" sz="24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subject</a:t>
            </a:r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("C++ </a:t>
            </a:r>
            <a:r>
              <a:rPr lang="sk-SK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builders</a:t>
            </a:r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")</a:t>
            </a:r>
          </a:p>
          <a:p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     .</a:t>
            </a:r>
            <a:r>
              <a:rPr lang="sk-SK" sz="24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body</a:t>
            </a:r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("I </a:t>
            </a:r>
            <a:r>
              <a:rPr lang="sk-SK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like</a:t>
            </a:r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 API, </a:t>
            </a:r>
            <a:r>
              <a:rPr lang="sk-SK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don't</a:t>
            </a:r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k-SK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you</a:t>
            </a:r>
            <a:r>
              <a:rPr lang="sk-SK" sz="2400" dirty="0">
                <a:latin typeface="Consolas" panose="020B0609020204030204" pitchFamily="49" charset="0"/>
                <a:cs typeface="Consolas" panose="020B0609020204030204" pitchFamily="49" charset="0"/>
              </a:rPr>
              <a:t>?");</a:t>
            </a:r>
            <a:endParaRPr lang="sk-SK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685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9964303-A458-BBFF-EC37-65234D234A04}"/>
              </a:ext>
            </a:extLst>
          </p:cNvPr>
          <p:cNvSpPr txBox="1">
            <a:spLocks/>
          </p:cNvSpPr>
          <p:nvPr/>
        </p:nvSpPr>
        <p:spPr>
          <a:xfrm>
            <a:off x="771760" y="461509"/>
            <a:ext cx="6702138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Real example</a:t>
            </a:r>
            <a:r>
              <a:rPr lang="en-US" sz="2000" i="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::command line parser API</a:t>
            </a:r>
            <a:endParaRPr lang="en-GB" sz="18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965566-3582-3310-6A78-5A7C20B717B8}"/>
              </a:ext>
            </a:extLst>
          </p:cNvPr>
          <p:cNvSpPr txBox="1"/>
          <p:nvPr/>
        </p:nvSpPr>
        <p:spPr>
          <a:xfrm>
            <a:off x="1028731" y="2304794"/>
            <a:ext cx="1013453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Parser</a:t>
            </a:r>
            <a:r>
              <a:rPr lang="en-GB" dirty="0"/>
              <a:t> parser = Parser();</a:t>
            </a:r>
          </a:p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// Could it be implemented?</a:t>
            </a:r>
          </a:p>
          <a:p>
            <a:r>
              <a:rPr lang="en-GB" dirty="0"/>
              <a:t>parser</a:t>
            </a:r>
          </a:p>
          <a:p>
            <a:r>
              <a:rPr lang="en-GB" dirty="0"/>
              <a:t>    .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set_option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&lt;std::string&gt;</a:t>
            </a:r>
            <a:r>
              <a:rPr lang="en-GB" dirty="0"/>
              <a:t>("format")</a:t>
            </a:r>
          </a:p>
          <a:p>
            <a:r>
              <a:rPr lang="en-GB" dirty="0"/>
              <a:t>    .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set_alternative_name</a:t>
            </a:r>
            <a:r>
              <a:rPr lang="en-GB" dirty="0"/>
              <a:t>("f")</a:t>
            </a:r>
          </a:p>
          <a:p>
            <a:r>
              <a:rPr lang="en-GB" dirty="0"/>
              <a:t>    .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set_description</a:t>
            </a:r>
            <a:r>
              <a:rPr lang="en-GB" dirty="0"/>
              <a:t>("Specify output format, possibly overriding the format </a:t>
            </a:r>
          </a:p>
          <a:p>
            <a:r>
              <a:rPr lang="en-GB" dirty="0"/>
              <a:t>                     	specified in the environment variable TIME.");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883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9964303-A458-BBFF-EC37-65234D234A04}"/>
              </a:ext>
            </a:extLst>
          </p:cNvPr>
          <p:cNvSpPr txBox="1">
            <a:spLocks/>
          </p:cNvSpPr>
          <p:nvPr/>
        </p:nvSpPr>
        <p:spPr>
          <a:xfrm>
            <a:off x="771760" y="461509"/>
            <a:ext cx="5882923" cy="700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Real example</a:t>
            </a:r>
            <a:r>
              <a:rPr lang="en-US" sz="2000" i="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::Product</a:t>
            </a:r>
            <a:endParaRPr lang="en-GB" sz="1800" i="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1C0BD1-3E43-FE30-37EB-8226EB623C3A}"/>
              </a:ext>
            </a:extLst>
          </p:cNvPr>
          <p:cNvSpPr txBox="1"/>
          <p:nvPr/>
        </p:nvSpPr>
        <p:spPr>
          <a:xfrm>
            <a:off x="3713221" y="2136338"/>
            <a:ext cx="6101542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template &lt;</a:t>
            </a:r>
            <a:r>
              <a:rPr lang="en-GB" dirty="0" err="1"/>
              <a:t>typename</a:t>
            </a:r>
            <a:r>
              <a:rPr lang="en-GB" dirty="0"/>
              <a:t> T&gt;</a:t>
            </a:r>
          </a:p>
          <a:p>
            <a:r>
              <a:rPr lang="en-GB" dirty="0"/>
              <a:t>class </a:t>
            </a:r>
            <a:r>
              <a:rPr lang="en-GB" dirty="0">
                <a:solidFill>
                  <a:srgbClr val="7030A0"/>
                </a:solidFill>
              </a:rPr>
              <a:t>Option</a:t>
            </a:r>
            <a:r>
              <a:rPr lang="en-GB" dirty="0"/>
              <a:t> {</a:t>
            </a:r>
          </a:p>
          <a:p>
            <a:r>
              <a:rPr lang="en-GB" dirty="0"/>
              <a:t>private:</a:t>
            </a:r>
          </a:p>
          <a:p>
            <a:r>
              <a:rPr lang="en-GB" dirty="0"/>
              <a:t>      std::vector&lt;std::string&gt; _names;</a:t>
            </a:r>
          </a:p>
          <a:p>
            <a:r>
              <a:rPr lang="en-GB" dirty="0"/>
              <a:t>      T _value; </a:t>
            </a:r>
          </a:p>
          <a:p>
            <a:r>
              <a:rPr lang="en-GB" dirty="0"/>
              <a:t>      std::string _description;</a:t>
            </a:r>
          </a:p>
          <a:p>
            <a:r>
              <a:rPr lang="en-GB" dirty="0"/>
              <a:t>      bool _required = false;</a:t>
            </a:r>
          </a:p>
          <a:p>
            <a:r>
              <a:rPr lang="en-GB" dirty="0"/>
              <a:t>      bool _positional = false;</a:t>
            </a:r>
          </a:p>
          <a:p>
            <a:r>
              <a:rPr lang="en-GB" dirty="0"/>
              <a:t>      std::vector&lt;std::string&gt; _</a:t>
            </a:r>
            <a:r>
              <a:rPr lang="en-GB" dirty="0" err="1"/>
              <a:t>args</a:t>
            </a:r>
            <a:r>
              <a:rPr lang="en-GB" dirty="0"/>
              <a:t>;</a:t>
            </a:r>
          </a:p>
          <a:p>
            <a:r>
              <a:rPr lang="en-GB" dirty="0"/>
              <a:t>      std::vector&lt;std::string&gt; _dependencies;</a:t>
            </a:r>
          </a:p>
          <a:p>
            <a:r>
              <a:rPr lang="en-GB" dirty="0"/>
              <a:t>}</a:t>
            </a:r>
          </a:p>
          <a:p>
            <a:r>
              <a:rPr lang="en-GB" dirty="0"/>
              <a:t>public:</a:t>
            </a:r>
          </a:p>
          <a:p>
            <a:r>
              <a:rPr lang="en-GB" dirty="0"/>
              <a:t>      …</a:t>
            </a:r>
          </a:p>
        </p:txBody>
      </p:sp>
    </p:spTree>
    <p:extLst>
      <p:ext uri="{BB962C8B-B14F-4D97-AF65-F5344CB8AC3E}">
        <p14:creationId xmlns:p14="http://schemas.microsoft.com/office/powerpoint/2010/main" val="3418952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7249</TotalTime>
  <Words>1506</Words>
  <Application>Microsoft Macintosh PowerPoint</Application>
  <PresentationFormat>Widescreen</PresentationFormat>
  <Paragraphs>250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Consolas</vt:lpstr>
      <vt:lpstr>PT Sans</vt:lpstr>
      <vt:lpstr>Office Theme</vt:lpstr>
      <vt:lpstr>Builder::DesignPattern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Builder::DesignPattern</dc:title>
  <dc:creator>Mark Seliverstov</dc:creator>
  <cp:lastModifiedBy>Mark Seliverstov</cp:lastModifiedBy>
  <cp:revision>8</cp:revision>
  <dcterms:created xsi:type="dcterms:W3CDTF">2024-02-27T17:59:16Z</dcterms:created>
  <dcterms:modified xsi:type="dcterms:W3CDTF">2024-03-06T10:57:17Z</dcterms:modified>
</cp:coreProperties>
</file>