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817" r:id="rId1"/>
  </p:sldMasterIdLst>
  <p:notesMasterIdLst>
    <p:notesMasterId r:id="rId16"/>
  </p:notesMasterIdLst>
  <p:sldIdLst>
    <p:sldId id="257" r:id="rId2"/>
    <p:sldId id="263" r:id="rId3"/>
    <p:sldId id="264" r:id="rId4"/>
    <p:sldId id="258" r:id="rId5"/>
    <p:sldId id="260" r:id="rId6"/>
    <p:sldId id="259" r:id="rId7"/>
    <p:sldId id="268" r:id="rId8"/>
    <p:sldId id="267" r:id="rId9"/>
    <p:sldId id="265" r:id="rId10"/>
    <p:sldId id="266" r:id="rId11"/>
    <p:sldId id="261" r:id="rId12"/>
    <p:sldId id="262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6633"/>
    <a:srgbClr val="FFFFFF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976DED-B776-4055-91EB-B130F4B9BF43}" v="7" dt="2021-04-03T11:31:05.663"/>
    <p1510:client id="{4100FB18-D701-44A6-A4F3-51046ECE4B62}" v="13" dt="2021-04-07T12:52:04.522"/>
    <p1510:client id="{4F32079A-A846-479D-9101-9700451E6C7A}" v="150" dt="2021-04-03T02:15:29.403"/>
    <p1510:client id="{A7287B2D-A978-49EA-B9B0-B2974CE05805}" v="2575" dt="2021-04-03T01:00:57.578"/>
    <p1510:client id="{C829915B-F83C-4428-91AE-B55D972F97B3}" v="23" dt="2022-03-27T21:18:18.452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ECDD"/>
          </a:solidFill>
        </a:fill>
      </a:tcStyle>
    </a:wholeTbl>
    <a:band2H>
      <a:tcTxStyle/>
      <a:tcStyle>
        <a:tcBdr/>
        <a:fill>
          <a:solidFill>
            <a:srgbClr val="E6F6E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9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14063632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6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 latinLnBrk="0">
      <a:lnSpc>
        <a:spcPct val="116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 latinLnBrk="0">
      <a:lnSpc>
        <a:spcPct val="116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 latinLnBrk="0">
      <a:lnSpc>
        <a:spcPct val="116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 latinLnBrk="0">
      <a:lnSpc>
        <a:spcPct val="116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 latinLnBrk="0">
      <a:lnSpc>
        <a:spcPct val="116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 latinLnBrk="0">
      <a:lnSpc>
        <a:spcPct val="116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 latinLnBrk="0">
      <a:lnSpc>
        <a:spcPct val="116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 latinLnBrk="0">
      <a:lnSpc>
        <a:spcPct val="116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82084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1788454"/>
            <a:ext cx="6270922" cy="2098226"/>
          </a:xfrm>
        </p:spPr>
        <p:txBody>
          <a:bodyPr anchor="b">
            <a:noAutofit/>
          </a:bodyPr>
          <a:lstStyle>
            <a:lvl1pPr algn="ct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930" y="3956280"/>
            <a:ext cx="5123755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44" y="6453386"/>
            <a:ext cx="1205958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041" y="6453386"/>
            <a:ext cx="5267533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6CB4B4D-7CA3-9044-876B-883B54F8677D}" type="slidenum">
              <a:rPr lang="cs-CZ" smtClean="0"/>
              <a:t>‹#›</a:t>
            </a:fld>
            <a:endParaRPr lang="cs-CZ"/>
          </a:p>
        </p:txBody>
      </p:sp>
      <p:grpSp>
        <p:nvGrpSpPr>
          <p:cNvPr id="8" name="Group 7"/>
          <p:cNvGrpSpPr/>
          <p:nvPr/>
        </p:nvGrpSpPr>
        <p:grpSpPr>
          <a:xfrm>
            <a:off x="564643" y="744469"/>
            <a:ext cx="8005589" cy="5349671"/>
            <a:chOff x="564643" y="744469"/>
            <a:chExt cx="8005589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6113972" y="1685652"/>
              <a:ext cx="2456260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357"/>
                  </a:lnTo>
                  <a:lnTo>
                    <a:pt x="8761" y="935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564643" y="744469"/>
              <a:ext cx="2456505" cy="4408488"/>
            </a:xfrm>
            <a:custGeom>
              <a:avLst/>
              <a:gdLst/>
              <a:ahLst/>
              <a:cxnLst/>
              <a:rect l="l" t="t" r="r" b="b"/>
              <a:pathLst>
                <a:path w="10001" h="10000">
                  <a:moveTo>
                    <a:pt x="8762" y="0"/>
                  </a:moveTo>
                  <a:lnTo>
                    <a:pt x="10001" y="0"/>
                  </a:lnTo>
                  <a:lnTo>
                    <a:pt x="10001" y="10000"/>
                  </a:lnTo>
                  <a:lnTo>
                    <a:pt x="1" y="10000"/>
                  </a:lnTo>
                  <a:cubicBezTo>
                    <a:pt x="-2" y="9766"/>
                    <a:pt x="4" y="9586"/>
                    <a:pt x="1" y="9352"/>
                  </a:cubicBezTo>
                  <a:lnTo>
                    <a:pt x="8762" y="9346"/>
                  </a:lnTo>
                  <a:lnTo>
                    <a:pt x="876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486646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2295526"/>
            <a:ext cx="7200900" cy="3571875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smtClean="0"/>
              <a:t>4/6/2025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23211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797" y="624156"/>
            <a:ext cx="1490950" cy="5243244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624156"/>
            <a:ext cx="5724525" cy="5243244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4130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smtClean="0"/>
              <a:t>4/6/2025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51765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oddíl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69" y="1301361"/>
            <a:ext cx="7209728" cy="2852737"/>
          </a:xfrm>
        </p:spPr>
        <p:txBody>
          <a:bodyPr anchor="b">
            <a:normAutofit/>
          </a:bodyPr>
          <a:lstStyle>
            <a:lvl1pPr algn="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69" y="4216328"/>
            <a:ext cx="7209728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4181" y="6453386"/>
            <a:ext cx="1216807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234" y="6453386"/>
            <a:ext cx="5267533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CB4B4D-7CA3-9044-876B-883B54F8677D}" type="slidenum">
              <a:rPr lang="cs-CZ" smtClean="0"/>
              <a:t>‹#›</a:t>
            </a:fld>
            <a:endParaRPr lang="cs-CZ"/>
          </a:p>
        </p:txBody>
      </p:sp>
      <p:sp>
        <p:nvSpPr>
          <p:cNvPr id="7" name="Freeform 6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8" name="Freeform 7" title="Crop Mark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535479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2286000"/>
            <a:ext cx="3335840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4052" y="2286000"/>
            <a:ext cx="3335840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77378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340230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3305208"/>
            <a:ext cx="3335839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3760" y="2349754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3760" y="3305208"/>
            <a:ext cx="3335840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3452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3859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1655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400" baseline="0">
                <a:solidFill>
                  <a:schemeClr val="tx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015" y="685801"/>
            <a:ext cx="3909060" cy="51752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6344"/>
            <a:ext cx="2891790" cy="3011056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0DDF080-5E8C-48AD-84E5-6C08B304C14E}" type="datetimeFigureOut">
              <a:rPr lang="en-US" smtClean="0"/>
              <a:t>4/6/2025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CB4B4D-7CA3-9044-876B-883B54F8677D}" type="slidenum">
              <a:rPr lang="cs-CZ" smtClean="0"/>
              <a:t>‹#›</a:t>
            </a:fld>
            <a:endParaRPr lang="cs-CZ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41147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400" baseline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49090" y="1"/>
            <a:ext cx="4994910" cy="6857999"/>
          </a:xfrm>
        </p:spPr>
        <p:txBody>
          <a:bodyPr anchor="t"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5968"/>
            <a:ext cx="2891790" cy="3011432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CB4B4D-7CA3-9044-876B-883B54F8677D}" type="slidenum">
              <a:rPr lang="cs-CZ" smtClean="0"/>
              <a:t>‹#›</a:t>
            </a:fld>
            <a:endParaRPr lang="cs-CZ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40801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286000"/>
            <a:ext cx="72009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2987" y="6453386"/>
            <a:ext cx="90342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173" y="6453386"/>
            <a:ext cx="4710623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552" y="6453386"/>
            <a:ext cx="119721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2"/>
                </a:solidFill>
              </a:defRPr>
            </a:lvl1pPr>
          </a:lstStyle>
          <a:p>
            <a:fld id="{86CB4B4D-7CA3-9044-876B-883B54F8677D}" type="slidenum">
              <a:rPr lang="cs-CZ" smtClean="0"/>
              <a:t>‹#›</a:t>
            </a:fld>
            <a:endParaRPr lang="cs-CZ"/>
          </a:p>
        </p:txBody>
      </p:sp>
      <p:sp>
        <p:nvSpPr>
          <p:cNvPr id="9" name="Rectangle 8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 title="Side bar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91404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</p:sldLayoutIdLst>
  <p:txStyles>
    <p:titleStyle>
      <a:lvl1pPr algn="l" defTabSz="6858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6858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orient="horz" pos="1368">
          <p15:clr>
            <a:srgbClr val="F26B43"/>
          </p15:clr>
        </p15:guide>
        <p15:guide id="1" pos="6912">
          <p15:clr>
            <a:srgbClr val="F26B43"/>
          </p15:clr>
        </p15:guide>
        <p15:guide id="2" pos="936">
          <p15:clr>
            <a:srgbClr val="F26B43"/>
          </p15:clr>
        </p15:guide>
        <p15:guide id="3" pos="864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696">
          <p15:clr>
            <a:srgbClr val="F26B43"/>
          </p15:clr>
        </p15:guide>
        <p15:guide id="6" orient="horz" pos="432">
          <p15:clr>
            <a:srgbClr val="F26B43"/>
          </p15:clr>
        </p15:guide>
        <p15:guide id="7" orient="horz" pos="1512">
          <p15:clr>
            <a:srgbClr val="F26B43"/>
          </p15:clr>
        </p15:guide>
        <p15:guide id="8" pos="5184">
          <p15:clr>
            <a:srgbClr val="F26B43"/>
          </p15:clr>
        </p15:guide>
        <p15:guide id="9" pos="702">
          <p15:clr>
            <a:srgbClr val="F26B43"/>
          </p15:clr>
        </p15:guide>
        <p15:guide id="10" pos="6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51CA474-8289-922E-8763-FB97B6F075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7200" err="1"/>
              <a:t>Command</a:t>
            </a:r>
            <a:endParaRPr lang="cs-CZ" sz="720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305A4D08-7AE8-15DC-B209-489905EB81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3200"/>
              <a:t>Jakub Vít</a:t>
            </a:r>
          </a:p>
        </p:txBody>
      </p:sp>
    </p:spTree>
    <p:extLst>
      <p:ext uri="{BB962C8B-B14F-4D97-AF65-F5344CB8AC3E}">
        <p14:creationId xmlns:p14="http://schemas.microsoft.com/office/powerpoint/2010/main" val="2916175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4292027-642E-2653-70C4-799B81637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MacroCommand</a:t>
            </a:r>
          </a:p>
        </p:txBody>
      </p:sp>
      <p:sp>
        <p:nvSpPr>
          <p:cNvPr id="3" name="class MacroCommand : ICommand…">
            <a:extLst>
              <a:ext uri="{FF2B5EF4-FFF2-40B4-BE49-F238E27FC236}">
                <a16:creationId xmlns:a16="http://schemas.microsoft.com/office/drawing/2014/main" id="{EF88662F-81EA-FE4E-659C-F3868C91CEFB}"/>
              </a:ext>
            </a:extLst>
          </p:cNvPr>
          <p:cNvSpPr txBox="1"/>
          <p:nvPr/>
        </p:nvSpPr>
        <p:spPr>
          <a:xfrm>
            <a:off x="1043940" y="4135751"/>
            <a:ext cx="4202908" cy="17346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square" lIns="36000" tIns="36000" rIns="36000" bIns="3600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sz="1200" dirty="0"/>
              <a:t>class </a:t>
            </a:r>
            <a:r>
              <a:rPr sz="1200" dirty="0" err="1">
                <a:solidFill>
                  <a:srgbClr val="2B91AF"/>
                </a:solidFill>
              </a:rPr>
              <a:t>MacroCommand</a:t>
            </a:r>
            <a:r>
              <a:rPr sz="1200" dirty="0">
                <a:solidFill>
                  <a:srgbClr val="2B91AF"/>
                </a:solidFill>
              </a:rPr>
              <a:t> </a:t>
            </a:r>
            <a:r>
              <a:rPr sz="1200">
                <a:solidFill>
                  <a:srgbClr val="000000"/>
                </a:solidFill>
              </a:rPr>
              <a:t>: </a:t>
            </a:r>
            <a:r>
              <a:rPr sz="1200">
                <a:solidFill>
                  <a:srgbClr val="2B91AF"/>
                </a:solidFill>
              </a:rPr>
              <a:t>ICommand</a:t>
            </a:r>
            <a:r>
              <a:rPr lang="en-US" sz="1200">
                <a:solidFill>
                  <a:srgbClr val="2B91AF"/>
                </a:solidFill>
              </a:rPr>
              <a:t> </a:t>
            </a:r>
            <a:r>
              <a:rPr sz="1200">
                <a:solidFill>
                  <a:schemeClr val="tx1"/>
                </a:solidFill>
              </a:rPr>
              <a:t>{</a:t>
            </a:r>
            <a:endParaRPr sz="1200" dirty="0">
              <a:solidFill>
                <a:schemeClr val="tx1"/>
              </a:solidFill>
            </a:endParaRP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 sz="1200" dirty="0"/>
              <a:t>   </a:t>
            </a:r>
            <a:r>
              <a:rPr sz="1200" dirty="0"/>
              <a:t> </a:t>
            </a:r>
            <a:r>
              <a:rPr sz="1200" dirty="0">
                <a:solidFill>
                  <a:srgbClr val="0000FF"/>
                </a:solidFill>
              </a:rPr>
              <a:t>private </a:t>
            </a:r>
            <a:r>
              <a:rPr sz="1200" dirty="0">
                <a:solidFill>
                  <a:srgbClr val="2B91AF"/>
                </a:solidFill>
              </a:rPr>
              <a:t>List</a:t>
            </a:r>
            <a:r>
              <a:rPr sz="1200" dirty="0"/>
              <a:t>&lt;</a:t>
            </a:r>
            <a:r>
              <a:rPr sz="1200" dirty="0" err="1">
                <a:solidFill>
                  <a:srgbClr val="2B91AF"/>
                </a:solidFill>
              </a:rPr>
              <a:t>ICommand</a:t>
            </a:r>
            <a:r>
              <a:rPr sz="1200" dirty="0"/>
              <a:t>&gt; commands;</a:t>
            </a: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latin typeface="Courier New"/>
                <a:ea typeface="Courier New"/>
                <a:cs typeface="Courier New"/>
                <a:sym typeface="Courier New"/>
              </a:defRPr>
            </a:pPr>
            <a:endParaRPr sz="1200" dirty="0"/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 sz="1200" dirty="0"/>
              <a:t>   </a:t>
            </a:r>
            <a:r>
              <a:rPr sz="1200" dirty="0"/>
              <a:t> void </a:t>
            </a:r>
            <a:r>
              <a:rPr sz="1200" b="1">
                <a:solidFill>
                  <a:schemeClr val="tx1"/>
                </a:solidFill>
                <a:latin typeface="Courier New"/>
                <a:ea typeface="+mn-ea"/>
              </a:rPr>
              <a:t>Execute</a:t>
            </a:r>
            <a:r>
              <a:rPr sz="1200">
                <a:solidFill>
                  <a:srgbClr val="000000"/>
                </a:solidFill>
              </a:rPr>
              <a:t>() </a:t>
            </a:r>
            <a:r>
              <a:rPr sz="1200">
                <a:solidFill>
                  <a:schemeClr val="tx1"/>
                </a:solidFill>
              </a:rPr>
              <a:t>{</a:t>
            </a:r>
            <a:endParaRPr sz="1200" dirty="0">
              <a:solidFill>
                <a:schemeClr val="tx1"/>
              </a:solidFill>
            </a:endParaRP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 sz="1200" dirty="0"/>
              <a:t>       </a:t>
            </a:r>
            <a:r>
              <a:rPr sz="1200" dirty="0"/>
              <a:t> </a:t>
            </a:r>
            <a:r>
              <a:rPr sz="1200" dirty="0">
                <a:solidFill>
                  <a:srgbClr val="0000FF"/>
                </a:solidFill>
              </a:rPr>
              <a:t>foreach </a:t>
            </a:r>
            <a:r>
              <a:rPr sz="1200" dirty="0"/>
              <a:t>(</a:t>
            </a:r>
            <a:r>
              <a:rPr sz="1200" dirty="0" err="1">
                <a:solidFill>
                  <a:srgbClr val="2B91AF"/>
                </a:solidFill>
              </a:rPr>
              <a:t>ICommand</a:t>
            </a:r>
            <a:r>
              <a:rPr sz="1200" dirty="0"/>
              <a:t> c </a:t>
            </a:r>
            <a:r>
              <a:rPr sz="1200" dirty="0">
                <a:solidFill>
                  <a:srgbClr val="0000FF"/>
                </a:solidFill>
              </a:rPr>
              <a:t>in</a:t>
            </a:r>
            <a:r>
              <a:rPr sz="1200" dirty="0"/>
              <a:t> </a:t>
            </a:r>
            <a:r>
              <a:rPr sz="1200"/>
              <a:t>commands)</a:t>
            </a:r>
            <a:r>
              <a:rPr lang="cs-CZ" sz="1200">
                <a:solidFill>
                  <a:srgbClr val="000000"/>
                </a:solidFill>
              </a:rPr>
              <a:t> </a:t>
            </a:r>
            <a:r>
              <a:rPr lang="cs-CZ" sz="1200">
                <a:solidFill>
                  <a:schemeClr val="tx1"/>
                </a:solidFill>
              </a:rPr>
              <a:t>{</a:t>
            </a:r>
            <a:endParaRPr sz="1200" dirty="0">
              <a:solidFill>
                <a:schemeClr val="tx1"/>
              </a:solidFill>
            </a:endParaRP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 sz="1200" dirty="0"/>
              <a:t>           </a:t>
            </a:r>
            <a:r>
              <a:rPr sz="1200" dirty="0"/>
              <a:t> </a:t>
            </a:r>
            <a:r>
              <a:rPr sz="1200" dirty="0" err="1"/>
              <a:t>c.</a:t>
            </a:r>
            <a:r>
              <a:rPr sz="1200" b="1" err="1">
                <a:solidFill>
                  <a:schemeClr val="tx1"/>
                </a:solidFill>
                <a:latin typeface="Courier New"/>
                <a:ea typeface="+mn-ea"/>
                <a:cs typeface="Courier New"/>
              </a:rPr>
              <a:t>Execute</a:t>
            </a:r>
            <a:r>
              <a:rPr sz="1200"/>
              <a:t>(); </a:t>
            </a:r>
            <a:endParaRPr lang="cs-CZ" sz="1200"/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cs-CZ" sz="1200"/>
              <a:t>        }</a:t>
            </a: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 sz="1200"/>
              <a:t>   </a:t>
            </a:r>
            <a:r>
              <a:rPr sz="1200"/>
              <a:t> </a:t>
            </a:r>
            <a:r>
              <a:rPr sz="1200" dirty="0"/>
              <a:t>}</a:t>
            </a: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sz="1200" dirty="0"/>
              <a:t>}</a:t>
            </a:r>
          </a:p>
        </p:txBody>
      </p:sp>
      <p:sp>
        <p:nvSpPr>
          <p:cNvPr id="4" name="Zástupný obsah 2">
            <a:extLst>
              <a:ext uri="{FF2B5EF4-FFF2-40B4-BE49-F238E27FC236}">
                <a16:creationId xmlns:a16="http://schemas.microsoft.com/office/drawing/2014/main" id="{7DEBB143-FFDD-0B2B-0112-E36FFE613ACF}"/>
              </a:ext>
            </a:extLst>
          </p:cNvPr>
          <p:cNvSpPr txBox="1">
            <a:spLocks/>
          </p:cNvSpPr>
          <p:nvPr/>
        </p:nvSpPr>
        <p:spPr>
          <a:xfrm>
            <a:off x="1028700" y="2286000"/>
            <a:ext cx="7200900" cy="3581400"/>
          </a:xfrm>
          <a:prstGeom prst="rect">
            <a:avLst/>
          </a:prstGeom>
        </p:spPr>
        <p:txBody>
          <a:bodyPr>
            <a:normAutofit/>
          </a:bodyPr>
          <a:lstStyle>
            <a:lvl1pPr marL="384048" indent="-384048" algn="l" defTabSz="6858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/>
              <a:t>Posloupnosti volání</a:t>
            </a:r>
          </a:p>
          <a:p>
            <a:r>
              <a:rPr lang="cs-CZ"/>
              <a:t>Založen na Composite pattern</a:t>
            </a:r>
          </a:p>
          <a:p>
            <a:r>
              <a:rPr lang="cs-CZ"/>
              <a:t>Umožňuje hierarchii Commandů</a:t>
            </a:r>
          </a:p>
        </p:txBody>
      </p:sp>
      <p:pic>
        <p:nvPicPr>
          <p:cNvPr id="5" name="image.png" descr="image.png">
            <a:extLst>
              <a:ext uri="{FF2B5EF4-FFF2-40B4-BE49-F238E27FC236}">
                <a16:creationId xmlns:a16="http://schemas.microsoft.com/office/drawing/2014/main" id="{0886DEC8-8D0D-6426-511B-1F5BF62ABAA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9200" y="2171700"/>
            <a:ext cx="3771899" cy="24003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1169294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2759D72-6104-D6B2-821C-F600EEE91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Výhody a nevýhody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BA4C36A-2083-C1FD-F311-4B3F950BBC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/>
              <a:t>Výhody</a:t>
            </a:r>
          </a:p>
          <a:p>
            <a:pPr lvl="1"/>
            <a:r>
              <a:rPr lang="cs-CZ"/>
              <a:t>Oddělení odesílatele a vykonavatele</a:t>
            </a:r>
          </a:p>
          <a:p>
            <a:pPr lvl="1"/>
            <a:r>
              <a:rPr lang="cs-CZ"/>
              <a:t>Větší rozšiřitelnost</a:t>
            </a:r>
          </a:p>
          <a:p>
            <a:pPr lvl="1"/>
            <a:r>
              <a:rPr lang="cs-CZ"/>
              <a:t>Podpora undo/redo</a:t>
            </a:r>
          </a:p>
          <a:p>
            <a:pPr lvl="1"/>
            <a:r>
              <a:rPr lang="cs-CZ"/>
              <a:t>Makra (sekvence příkazů)</a:t>
            </a:r>
          </a:p>
          <a:p>
            <a:pPr lvl="1"/>
            <a:r>
              <a:rPr lang="cs-CZ"/>
              <a:t>Lepší testovatelnost</a:t>
            </a:r>
          </a:p>
          <a:p>
            <a:r>
              <a:rPr lang="cs-CZ"/>
              <a:t>Nevýhody</a:t>
            </a:r>
          </a:p>
          <a:p>
            <a:pPr lvl="1"/>
            <a:r>
              <a:rPr lang="cs-CZ"/>
              <a:t>Velký počet objektů a tříd</a:t>
            </a:r>
          </a:p>
          <a:p>
            <a:pPr lvl="1"/>
            <a:r>
              <a:rPr lang="cs-CZ"/>
              <a:t>Vyšší paměťová náročnost (undo)</a:t>
            </a:r>
          </a:p>
          <a:p>
            <a:pPr lvl="1"/>
            <a:r>
              <a:rPr lang="cs-CZ"/>
              <a:t>Může být zbytečný pro jednoduché operace</a:t>
            </a:r>
          </a:p>
        </p:txBody>
      </p:sp>
    </p:spTree>
    <p:extLst>
      <p:ext uri="{BB962C8B-B14F-4D97-AF65-F5344CB8AC3E}">
        <p14:creationId xmlns:p14="http://schemas.microsoft.com/office/powerpoint/2010/main" val="36876739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BF0364F-2450-EB09-2276-A4F641DEE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Podobné návrhové vzory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EA9A0A3-E5BD-3986-E0F1-886F837931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/>
              <a:t>Memento</a:t>
            </a:r>
          </a:p>
          <a:p>
            <a:pPr lvl="1"/>
            <a:r>
              <a:rPr lang="cs-CZ"/>
              <a:t>Uchovávají předchozí stav systému</a:t>
            </a:r>
          </a:p>
          <a:p>
            <a:r>
              <a:rPr lang="cs-CZ"/>
              <a:t>Composite</a:t>
            </a:r>
          </a:p>
          <a:p>
            <a:pPr lvl="1"/>
            <a:r>
              <a:rPr lang="cs-CZ"/>
              <a:t>Seskupování příkazů do složených operací</a:t>
            </a:r>
          </a:p>
          <a:p>
            <a:pPr lvl="1"/>
            <a:endParaRPr lang="cs-CZ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24893024-0B80-E4BD-43EC-FBDD804432B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24100" y="3962400"/>
            <a:ext cx="4495800" cy="2604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0762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4ABAEB8-E929-6173-882C-EC61A4EEF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Kdy Command použít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C7DD103-82E3-D6F6-7D72-60814F3061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/>
              <a:t>Oddělení odesílatele od vykonavatele akce</a:t>
            </a:r>
          </a:p>
          <a:p>
            <a:r>
              <a:rPr lang="cs-CZ"/>
              <a:t>Undo/redo</a:t>
            </a:r>
          </a:p>
          <a:p>
            <a:r>
              <a:rPr lang="cs-CZ"/>
              <a:t>Makro příkazy</a:t>
            </a:r>
          </a:p>
          <a:p>
            <a:r>
              <a:rPr lang="cs-CZ"/>
              <a:t>Chceš dynamicky měnit chování objektů</a:t>
            </a:r>
          </a:p>
          <a:p>
            <a:pPr lvl="1"/>
            <a:r>
              <a:rPr lang="cs-CZ"/>
              <a:t>např. přemapování kláves</a:t>
            </a:r>
          </a:p>
        </p:txBody>
      </p:sp>
    </p:spTree>
    <p:extLst>
      <p:ext uri="{BB962C8B-B14F-4D97-AF65-F5344CB8AC3E}">
        <p14:creationId xmlns:p14="http://schemas.microsoft.com/office/powerpoint/2010/main" val="29324305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84A860F-EDA2-DCA0-35C8-5E7AD2EFE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Prostor pro dotazy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9AFCF3A1-7BCD-D61C-5C02-5BFD54183F5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4030" y="2286000"/>
            <a:ext cx="5730240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63352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75BDC5B-74EF-A77D-DA26-88D66DA7A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Motivační příklad</a:t>
            </a:r>
          </a:p>
        </p:txBody>
      </p:sp>
      <p:pic>
        <p:nvPicPr>
          <p:cNvPr id="5" name="form_done.png" descr="form_done.png">
            <a:extLst>
              <a:ext uri="{FF2B5EF4-FFF2-40B4-BE49-F238E27FC236}">
                <a16:creationId xmlns:a16="http://schemas.microsoft.com/office/drawing/2014/main" id="{431B4BDE-BF84-92B2-B0A7-38EA1FE4706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1696457"/>
            <a:ext cx="3340608" cy="2989844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public void CheckAction(string action) {…">
            <a:extLst>
              <a:ext uri="{FF2B5EF4-FFF2-40B4-BE49-F238E27FC236}">
                <a16:creationId xmlns:a16="http://schemas.microsoft.com/office/drawing/2014/main" id="{0BEAB989-A6E9-3D53-1266-CA0A6B404B01}"/>
              </a:ext>
            </a:extLst>
          </p:cNvPr>
          <p:cNvSpPr txBox="1">
            <a:spLocks noGrp="1"/>
          </p:cNvSpPr>
          <p:nvPr>
            <p:ph sz="half" idx="2"/>
          </p:nvPr>
        </p:nvSpPr>
        <p:spPr>
          <a:xfrm>
            <a:off x="4369308" y="1385694"/>
            <a:ext cx="4419600" cy="3736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6000" tIns="36000" rIns="36000" bIns="36000">
            <a:spAutoFit/>
          </a:bodyPr>
          <a:lstStyle/>
          <a:p>
            <a:pPr marL="0" indent="0" defTabSz="457200"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sz="1200">
                <a:solidFill>
                  <a:srgbClr val="0000FF"/>
                </a:solidFill>
              </a:rPr>
              <a:t>public</a:t>
            </a:r>
            <a:r>
              <a:rPr sz="1200"/>
              <a:t> </a:t>
            </a:r>
            <a:r>
              <a:rPr sz="1200" dirty="0">
                <a:solidFill>
                  <a:srgbClr val="0000FF"/>
                </a:solidFill>
              </a:rPr>
              <a:t>void </a:t>
            </a:r>
            <a:r>
              <a:rPr sz="1200" dirty="0" err="1">
                <a:solidFill>
                  <a:srgbClr val="0000FF"/>
                </a:solidFill>
              </a:rPr>
              <a:t>CheckAction</a:t>
            </a:r>
            <a:r>
              <a:rPr sz="1200" dirty="0"/>
              <a:t>(</a:t>
            </a:r>
            <a:r>
              <a:rPr sz="1200" dirty="0">
                <a:solidFill>
                  <a:srgbClr val="2B91AF"/>
                </a:solidFill>
              </a:rPr>
              <a:t>string </a:t>
            </a:r>
            <a:r>
              <a:rPr sz="1200" dirty="0"/>
              <a:t>action) {</a:t>
            </a:r>
          </a:p>
          <a:p>
            <a:pPr marL="457200" lvl="1" indent="0" defTabSz="457200"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sz="1200" dirty="0">
                <a:solidFill>
                  <a:srgbClr val="0000FF"/>
                </a:solidFill>
              </a:rPr>
              <a:t>if </a:t>
            </a:r>
            <a:r>
              <a:rPr sz="1200" dirty="0"/>
              <a:t>(action == </a:t>
            </a:r>
            <a:r>
              <a:rPr sz="1200" dirty="0">
                <a:solidFill>
                  <a:schemeClr val="accent6">
                    <a:lumMod val="50000"/>
                  </a:schemeClr>
                </a:solidFill>
              </a:rPr>
              <a:t>"</a:t>
            </a:r>
            <a:r>
              <a:rPr sz="1200">
                <a:solidFill>
                  <a:schemeClr val="accent6">
                    <a:lumMod val="50000"/>
                  </a:schemeClr>
                </a:solidFill>
              </a:rPr>
              <a:t>New"</a:t>
            </a:r>
            <a:r>
              <a:rPr sz="1200"/>
              <a:t>)</a:t>
            </a:r>
            <a:r>
              <a:rPr lang="cs-CZ" sz="1200"/>
              <a:t> </a:t>
            </a:r>
            <a:r>
              <a:rPr sz="1200"/>
              <a:t>{</a:t>
            </a:r>
            <a:endParaRPr sz="1200" dirty="0"/>
          </a:p>
          <a:p>
            <a:pPr marL="914400" lvl="2" indent="0" defTabSz="457200"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sz="1200" i="1" dirty="0">
                <a:solidFill>
                  <a:srgbClr val="008000"/>
                </a:solidFill>
              </a:rPr>
              <a:t>// handle action for new command</a:t>
            </a:r>
          </a:p>
          <a:p>
            <a:pPr marL="457200" lvl="1" indent="0" defTabSz="457200"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sz="1200" dirty="0"/>
              <a:t>}</a:t>
            </a:r>
          </a:p>
          <a:p>
            <a:pPr marL="457200" lvl="1" indent="0" defTabSz="457200"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sz="1200" dirty="0">
                <a:solidFill>
                  <a:srgbClr val="0000FF"/>
                </a:solidFill>
              </a:rPr>
              <a:t>else if</a:t>
            </a:r>
            <a:r>
              <a:rPr sz="1200" dirty="0"/>
              <a:t> (action == </a:t>
            </a:r>
            <a:r>
              <a:rPr sz="1200" dirty="0">
                <a:solidFill>
                  <a:schemeClr val="accent6">
                    <a:lumMod val="50000"/>
                  </a:schemeClr>
                </a:solidFill>
              </a:rPr>
              <a:t>"Open</a:t>
            </a:r>
            <a:r>
              <a:rPr sz="1200">
                <a:solidFill>
                  <a:schemeClr val="accent6">
                    <a:lumMod val="50000"/>
                  </a:schemeClr>
                </a:solidFill>
              </a:rPr>
              <a:t>"</a:t>
            </a:r>
            <a:r>
              <a:rPr sz="1200"/>
              <a:t>) {</a:t>
            </a:r>
            <a:endParaRPr sz="1200" dirty="0"/>
          </a:p>
          <a:p>
            <a:pPr marL="914400" lvl="2" indent="0" defTabSz="457200"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sz="1200" i="1" dirty="0">
                <a:solidFill>
                  <a:srgbClr val="008000"/>
                </a:solidFill>
              </a:rPr>
              <a:t>// handle action for open command</a:t>
            </a:r>
          </a:p>
          <a:p>
            <a:pPr marL="457200" lvl="1" indent="0" defTabSz="457200"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sz="1200" dirty="0"/>
              <a:t>}</a:t>
            </a:r>
          </a:p>
          <a:p>
            <a:pPr marL="457200" lvl="1" indent="0"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sz="1200" dirty="0">
                <a:solidFill>
                  <a:srgbClr val="0000FF"/>
                </a:solidFill>
              </a:rPr>
              <a:t>else if</a:t>
            </a:r>
            <a:r>
              <a:rPr sz="1200" dirty="0"/>
              <a:t> (action == </a:t>
            </a:r>
            <a:r>
              <a:rPr sz="1200" dirty="0">
                <a:solidFill>
                  <a:schemeClr val="accent6">
                    <a:lumMod val="50000"/>
                  </a:schemeClr>
                </a:solidFill>
              </a:rPr>
              <a:t>"Save</a:t>
            </a:r>
            <a:r>
              <a:rPr sz="1200">
                <a:solidFill>
                  <a:schemeClr val="accent6">
                    <a:lumMod val="50000"/>
                  </a:schemeClr>
                </a:solidFill>
              </a:rPr>
              <a:t>"</a:t>
            </a:r>
            <a:r>
              <a:rPr sz="1200"/>
              <a:t>) {</a:t>
            </a:r>
            <a:endParaRPr sz="1200" dirty="0"/>
          </a:p>
          <a:p>
            <a:pPr marL="914400" lvl="2" indent="0" defTabSz="457200"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sz="1200" i="1" dirty="0">
                <a:solidFill>
                  <a:srgbClr val="008000"/>
                </a:solidFill>
              </a:rPr>
              <a:t>// handle action for save command</a:t>
            </a:r>
          </a:p>
          <a:p>
            <a:pPr marL="457200" lvl="1" indent="0" defTabSz="457200"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sz="1200" dirty="0"/>
              <a:t>}</a:t>
            </a:r>
          </a:p>
          <a:p>
            <a:pPr marL="457200" lvl="1" indent="0" defTabSz="457200"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cs-CZ" sz="1200">
                <a:solidFill>
                  <a:srgbClr val="0000FF"/>
                </a:solidFill>
              </a:rPr>
              <a:t>e</a:t>
            </a:r>
            <a:r>
              <a:rPr sz="1200">
                <a:solidFill>
                  <a:srgbClr val="0000FF"/>
                </a:solidFill>
              </a:rPr>
              <a:t>lse</a:t>
            </a:r>
            <a:r>
              <a:rPr lang="cs-CZ" sz="1200">
                <a:solidFill>
                  <a:srgbClr val="0000FF"/>
                </a:solidFill>
              </a:rPr>
              <a:t> if</a:t>
            </a:r>
            <a:r>
              <a:rPr sz="1200"/>
              <a:t> </a:t>
            </a:r>
            <a:r>
              <a:rPr sz="1200" dirty="0"/>
              <a:t>(action == </a:t>
            </a:r>
            <a:r>
              <a:rPr sz="1200" dirty="0">
                <a:solidFill>
                  <a:schemeClr val="accent6">
                    <a:lumMod val="50000"/>
                  </a:schemeClr>
                </a:solidFill>
              </a:rPr>
              <a:t>"</a:t>
            </a:r>
            <a:r>
              <a:rPr sz="1200">
                <a:solidFill>
                  <a:schemeClr val="accent6">
                    <a:lumMod val="50000"/>
                  </a:schemeClr>
                </a:solidFill>
              </a:rPr>
              <a:t>Quit"</a:t>
            </a:r>
            <a:r>
              <a:rPr sz="1200"/>
              <a:t>)</a:t>
            </a:r>
            <a:r>
              <a:rPr lang="cs-CZ" sz="1200"/>
              <a:t> </a:t>
            </a:r>
            <a:r>
              <a:rPr sz="1200"/>
              <a:t>{</a:t>
            </a:r>
            <a:endParaRPr sz="1200" dirty="0"/>
          </a:p>
          <a:p>
            <a:pPr marL="914400" lvl="2" indent="0" defTabSz="457200"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sz="1200" i="1" dirty="0">
                <a:solidFill>
                  <a:srgbClr val="008000"/>
                </a:solidFill>
              </a:rPr>
              <a:t>// handle action for quit command</a:t>
            </a:r>
          </a:p>
          <a:p>
            <a:pPr marL="457200" lvl="1" indent="0" defTabSz="457200"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sz="1200" dirty="0"/>
              <a:t>}</a:t>
            </a:r>
          </a:p>
          <a:p>
            <a:pPr marL="0" indent="0" defTabSz="457200"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sz="1200"/>
              <a:t>}</a:t>
            </a:r>
            <a:endParaRPr sz="12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23D3BCB-9819-A3AC-9C4A-271B8CA26570}"/>
              </a:ext>
            </a:extLst>
          </p:cNvPr>
          <p:cNvSpPr txBox="1">
            <a:spLocks/>
          </p:cNvSpPr>
          <p:nvPr/>
        </p:nvSpPr>
        <p:spPr>
          <a:xfrm>
            <a:off x="1993811" y="5676900"/>
            <a:ext cx="5270677" cy="99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6858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/>
              <a:t>Porušení principu otevřenosti a uzavřenosti</a:t>
            </a:r>
          </a:p>
          <a:p>
            <a:r>
              <a:rPr lang="cs-CZ"/>
              <a:t>Porušení principu single responsibility</a:t>
            </a:r>
          </a:p>
          <a:p>
            <a:endParaRPr lang="cs-CZ"/>
          </a:p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8336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1AF8AF1-7535-0B9C-D7FB-AB8B2B6FE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550" y="194280"/>
            <a:ext cx="7200900" cy="720120"/>
          </a:xfrm>
        </p:spPr>
        <p:txBody>
          <a:bodyPr>
            <a:normAutofit/>
          </a:bodyPr>
          <a:lstStyle/>
          <a:p>
            <a:r>
              <a:rPr lang="cs-CZ"/>
              <a:t>Motivační příklad</a:t>
            </a:r>
          </a:p>
        </p:txBody>
      </p:sp>
      <p:sp>
        <p:nvSpPr>
          <p:cNvPr id="7" name="public interface ICommand…">
            <a:extLst>
              <a:ext uri="{FF2B5EF4-FFF2-40B4-BE49-F238E27FC236}">
                <a16:creationId xmlns:a16="http://schemas.microsoft.com/office/drawing/2014/main" id="{E006E353-2810-B815-F658-0C462F7CD14B}"/>
              </a:ext>
            </a:extLst>
          </p:cNvPr>
          <p:cNvSpPr txBox="1"/>
          <p:nvPr/>
        </p:nvSpPr>
        <p:spPr>
          <a:xfrm>
            <a:off x="5024437" y="2894270"/>
            <a:ext cx="4043363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interface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1200" b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ICommand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Execute();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cxnSp>
        <p:nvCxnSpPr>
          <p:cNvPr id="10" name="Přímá spojnice 9">
            <a:extLst>
              <a:ext uri="{FF2B5EF4-FFF2-40B4-BE49-F238E27FC236}">
                <a16:creationId xmlns:a16="http://schemas.microsoft.com/office/drawing/2014/main" id="{7B2730AD-074C-A191-708D-786A3C995F68}"/>
              </a:ext>
            </a:extLst>
          </p:cNvPr>
          <p:cNvCxnSpPr/>
          <p:nvPr/>
        </p:nvCxnSpPr>
        <p:spPr>
          <a:xfrm>
            <a:off x="4724400" y="1066800"/>
            <a:ext cx="0" cy="541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nice 12">
            <a:extLst>
              <a:ext uri="{FF2B5EF4-FFF2-40B4-BE49-F238E27FC236}">
                <a16:creationId xmlns:a16="http://schemas.microsoft.com/office/drawing/2014/main" id="{3BB66F1C-C0FC-B192-E50F-56D385099BB9}"/>
              </a:ext>
            </a:extLst>
          </p:cNvPr>
          <p:cNvCxnSpPr>
            <a:cxnSpLocks/>
          </p:cNvCxnSpPr>
          <p:nvPr/>
        </p:nvCxnSpPr>
        <p:spPr>
          <a:xfrm>
            <a:off x="609600" y="3657600"/>
            <a:ext cx="83306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nice 15">
            <a:extLst>
              <a:ext uri="{FF2B5EF4-FFF2-40B4-BE49-F238E27FC236}">
                <a16:creationId xmlns:a16="http://schemas.microsoft.com/office/drawing/2014/main" id="{84B82631-9BF2-6633-3055-9F805AED1C90}"/>
              </a:ext>
            </a:extLst>
          </p:cNvPr>
          <p:cNvCxnSpPr/>
          <p:nvPr/>
        </p:nvCxnSpPr>
        <p:spPr>
          <a:xfrm>
            <a:off x="4724400" y="2667000"/>
            <a:ext cx="42158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ublic interface ICommand…">
            <a:extLst>
              <a:ext uri="{FF2B5EF4-FFF2-40B4-BE49-F238E27FC236}">
                <a16:creationId xmlns:a16="http://schemas.microsoft.com/office/drawing/2014/main" id="{8DE0FEFB-278F-113B-57FD-F6D27EE75503}"/>
              </a:ext>
            </a:extLst>
          </p:cNvPr>
          <p:cNvSpPr txBox="1"/>
          <p:nvPr/>
        </p:nvSpPr>
        <p:spPr>
          <a:xfrm>
            <a:off x="600075" y="1164968"/>
            <a:ext cx="4215823" cy="23083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class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1200" b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Program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static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Main(</a:t>
            </a:r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string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[] args) {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cs-CZ" sz="1200" b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Document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document =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             </a:t>
            </a:r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1200" b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Document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endParaRPr lang="cs-CZ" sz="1200" b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cs-CZ" sz="1200" b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ICommand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saveCommand =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             </a:t>
            </a:r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new </a:t>
            </a:r>
            <a:r>
              <a:rPr lang="cs-CZ" sz="1200" b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SaveCommand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(document);</a:t>
            </a:r>
          </a:p>
          <a:p>
            <a:endParaRPr lang="cs-CZ" sz="1200" b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cs-CZ" sz="1200" b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MenuItem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menuItem =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             </a:t>
            </a:r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1200" b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MenuItem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(saveCommand);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20" name="public interface ICommand…">
            <a:extLst>
              <a:ext uri="{FF2B5EF4-FFF2-40B4-BE49-F238E27FC236}">
                <a16:creationId xmlns:a16="http://schemas.microsoft.com/office/drawing/2014/main" id="{9AF12EE6-9521-180A-7689-C750E68948C5}"/>
              </a:ext>
            </a:extLst>
          </p:cNvPr>
          <p:cNvSpPr txBox="1"/>
          <p:nvPr/>
        </p:nvSpPr>
        <p:spPr>
          <a:xfrm>
            <a:off x="645319" y="3960499"/>
            <a:ext cx="4043363" cy="21236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class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1200" b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MenuItem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private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1200" b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ICommand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_command;</a:t>
            </a:r>
          </a:p>
          <a:p>
            <a:endParaRPr lang="cs-CZ" sz="1200" b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1200" b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MenuItem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cs-CZ" sz="1200" b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ICommand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command) {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    _command = command;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</a:p>
          <a:p>
            <a:endParaRPr lang="cs-CZ" sz="1200" b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Click() {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    _command.Execute();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21" name="public interface ICommand…">
            <a:extLst>
              <a:ext uri="{FF2B5EF4-FFF2-40B4-BE49-F238E27FC236}">
                <a16:creationId xmlns:a16="http://schemas.microsoft.com/office/drawing/2014/main" id="{1F202695-AB97-78B4-AA4F-642E6541E0F0}"/>
              </a:ext>
            </a:extLst>
          </p:cNvPr>
          <p:cNvSpPr txBox="1"/>
          <p:nvPr/>
        </p:nvSpPr>
        <p:spPr>
          <a:xfrm>
            <a:off x="5024437" y="1118801"/>
            <a:ext cx="4043363" cy="1200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class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1200" b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Document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Save() {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    Console.WriteLine</a:t>
            </a:r>
            <a:r>
              <a:rPr lang="cs-CZ" sz="1200" b="1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("Document has</a:t>
            </a:r>
          </a:p>
          <a:p>
            <a:r>
              <a:rPr lang="cs-CZ" sz="1200" b="1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			been saved."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22" name="public interface ICommand…">
            <a:extLst>
              <a:ext uri="{FF2B5EF4-FFF2-40B4-BE49-F238E27FC236}">
                <a16:creationId xmlns:a16="http://schemas.microsoft.com/office/drawing/2014/main" id="{534CE88B-D65E-D27A-BC21-54284F2A165A}"/>
              </a:ext>
            </a:extLst>
          </p:cNvPr>
          <p:cNvSpPr txBox="1"/>
          <p:nvPr/>
        </p:nvSpPr>
        <p:spPr>
          <a:xfrm>
            <a:off x="5024437" y="4005471"/>
            <a:ext cx="4220080" cy="21236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class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1200" b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SaveCommand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: </a:t>
            </a:r>
            <a:r>
              <a:rPr lang="cs-CZ" sz="1200" b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ICommand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private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1200" b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Document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_document;</a:t>
            </a:r>
          </a:p>
          <a:p>
            <a:endParaRPr lang="cs-CZ" sz="1200" b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1200" b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SaveCommand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(Document document) {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    _document = document;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</a:p>
          <a:p>
            <a:endParaRPr lang="cs-CZ" sz="1200" b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Execute() {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    _document.Save();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882636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ED3B0F5-F94B-4C23-1613-08E971AAD4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Objektové schéma</a:t>
            </a:r>
          </a:p>
        </p:txBody>
      </p:sp>
      <p:pic>
        <p:nvPicPr>
          <p:cNvPr id="3" name="C:\Users\matej\Desktop\patterns\hires\Pictures\command.gif">
            <a:extLst>
              <a:ext uri="{FF2B5EF4-FFF2-40B4-BE49-F238E27FC236}">
                <a16:creationId xmlns:a16="http://schemas.microsoft.com/office/drawing/2014/main" id="{6B2FF169-52D9-485C-9F89-76DD4C1BC4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8700" y="2514600"/>
            <a:ext cx="7802592" cy="27432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1443140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1BB7CFC-C6B5-2C45-74F6-98E9B4DF3F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Popis schématu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A97DA7E-4F3E-B1A0-3F8C-FA97ACA7E7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4100290"/>
          </a:xfrm>
        </p:spPr>
        <p:txBody>
          <a:bodyPr>
            <a:normAutofit fontScale="92500" lnSpcReduction="20000"/>
          </a:bodyPr>
          <a:lstStyle/>
          <a:p>
            <a:r>
              <a:rPr lang="cs-CZ"/>
              <a:t>Command</a:t>
            </a:r>
          </a:p>
          <a:p>
            <a:pPr lvl="1"/>
            <a:r>
              <a:rPr lang="cs-CZ"/>
              <a:t>Definuje společný interface pro všechny příkazy</a:t>
            </a:r>
          </a:p>
          <a:p>
            <a:r>
              <a:rPr lang="cs-CZ"/>
              <a:t>ConcreteCommand</a:t>
            </a:r>
          </a:p>
          <a:p>
            <a:pPr lvl="1"/>
            <a:r>
              <a:rPr lang="cs-CZ"/>
              <a:t>Konkrétní implementace Command</a:t>
            </a:r>
          </a:p>
          <a:p>
            <a:pPr lvl="1"/>
            <a:r>
              <a:rPr lang="cs-CZ"/>
              <a:t>Volá Receiver</a:t>
            </a:r>
          </a:p>
          <a:p>
            <a:r>
              <a:rPr lang="cs-CZ"/>
              <a:t>Receiver</a:t>
            </a:r>
          </a:p>
          <a:p>
            <a:pPr lvl="1"/>
            <a:r>
              <a:rPr lang="cs-CZ"/>
              <a:t>Třída vykonávající příkaz nebo na níž je příkaz prováděn</a:t>
            </a:r>
          </a:p>
          <a:p>
            <a:r>
              <a:rPr lang="cs-CZ"/>
              <a:t>Client</a:t>
            </a:r>
          </a:p>
          <a:p>
            <a:pPr lvl="1"/>
            <a:r>
              <a:rPr lang="cs-CZ"/>
              <a:t>Vytváří ConcreteCommand a nastavuje jeho Receiver</a:t>
            </a:r>
          </a:p>
          <a:p>
            <a:r>
              <a:rPr lang="cs-CZ"/>
              <a:t>Invoker</a:t>
            </a:r>
          </a:p>
          <a:p>
            <a:pPr lvl="1"/>
            <a:r>
              <a:rPr lang="cs-CZ"/>
              <a:t>Spouští jednotlivé ConcreteCommand</a:t>
            </a:r>
          </a:p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39388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68B5CB5-68CC-A80B-A96B-1FE965E19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Časový diagram</a:t>
            </a:r>
          </a:p>
        </p:txBody>
      </p:sp>
      <p:pic>
        <p:nvPicPr>
          <p:cNvPr id="4" name="image.png" descr="image.png">
            <a:extLst>
              <a:ext uri="{FF2B5EF4-FFF2-40B4-BE49-F238E27FC236}">
                <a16:creationId xmlns:a16="http://schemas.microsoft.com/office/drawing/2014/main" id="{058EA198-8F85-7A89-29F4-E884926BE4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76148" y="2171700"/>
            <a:ext cx="6306003" cy="350519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271189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93D97C6-63EF-4CA6-B01D-25E2772DC9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B198B864-359C-9612-57A0-44AF8B7524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5618" y="685800"/>
            <a:ext cx="4632582" cy="1485900"/>
          </a:xfrm>
        </p:spPr>
        <p:txBody>
          <a:bodyPr>
            <a:normAutofit/>
          </a:bodyPr>
          <a:lstStyle/>
          <a:p>
            <a:r>
              <a:rPr lang="cs-CZ"/>
              <a:t>Smart home příklad</a:t>
            </a:r>
          </a:p>
        </p:txBody>
      </p:sp>
      <p:pic>
        <p:nvPicPr>
          <p:cNvPr id="4" name="switch-interruptor-homekit-nunca-usado-lampada-philips-hue-D_NQ_NP_134905-MLB25090615291_102016-F.jpg" descr="switch-interruptor-homekit-nunca-usado-lampada-philips-hue-D_NQ_NP_134905-MLB25090615291_102016-F.jpg">
            <a:extLst>
              <a:ext uri="{FF2B5EF4-FFF2-40B4-BE49-F238E27FC236}">
                <a16:creationId xmlns:a16="http://schemas.microsoft.com/office/drawing/2014/main" id="{64A914E5-8415-6D2A-9BF7-A10D0CA6D6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707" y="1526951"/>
            <a:ext cx="2320041" cy="380334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5DA4A40B-EDCE-42FC-B189-AEFB4F82E8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80158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cs-CZ"/>
          </a:p>
        </p:txBody>
      </p:sp>
      <p:sp>
        <p:nvSpPr>
          <p:cNvPr id="22" name="Content Placeholder 7">
            <a:extLst>
              <a:ext uri="{FF2B5EF4-FFF2-40B4-BE49-F238E27FC236}">
                <a16:creationId xmlns:a16="http://schemas.microsoft.com/office/drawing/2014/main" id="{E6673AA9-1AC9-B60C-7BBE-B8E1CE2DDF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25618" y="2286000"/>
            <a:ext cx="4632582" cy="3581400"/>
          </a:xfrm>
        </p:spPr>
        <p:txBody>
          <a:bodyPr>
            <a:normAutofit/>
          </a:bodyPr>
          <a:lstStyle/>
          <a:p>
            <a:r>
              <a:rPr lang="cs-CZ"/>
              <a:t>Máme ovladač a chceme jeho tlačítkům přiřadit různé akce</a:t>
            </a:r>
          </a:p>
          <a:p>
            <a:r>
              <a:rPr lang="cs-CZ"/>
              <a:t>Chceme aby byl kód snadno rozšiřitelný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2789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2C32E42-EAC7-3974-BB25-634C5E88F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600" y="311105"/>
            <a:ext cx="5067300" cy="762000"/>
          </a:xfrm>
        </p:spPr>
        <p:txBody>
          <a:bodyPr/>
          <a:lstStyle/>
          <a:p>
            <a:r>
              <a:rPr lang="cs-CZ"/>
              <a:t>Smart home příklad</a:t>
            </a:r>
          </a:p>
        </p:txBody>
      </p:sp>
      <p:sp>
        <p:nvSpPr>
          <p:cNvPr id="4" name="class Light…">
            <a:extLst>
              <a:ext uri="{FF2B5EF4-FFF2-40B4-BE49-F238E27FC236}">
                <a16:creationId xmlns:a16="http://schemas.microsoft.com/office/drawing/2014/main" id="{5A7361A8-E5FE-F1F1-11EF-31D5898FFDAC}"/>
              </a:ext>
            </a:extLst>
          </p:cNvPr>
          <p:cNvSpPr txBox="1"/>
          <p:nvPr/>
        </p:nvSpPr>
        <p:spPr>
          <a:xfrm>
            <a:off x="667767" y="1167738"/>
            <a:ext cx="4286251" cy="21040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6000" tIns="36000" rIns="36000" bIns="36000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sz="12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class </a:t>
            </a:r>
            <a:r>
              <a:rPr kumimoji="0" sz="1200" b="1" i="0" u="none" strike="noStrike" kern="0" cap="none" spc="0" normalizeH="0" baseline="0" noProof="0">
                <a:ln>
                  <a:noFill/>
                </a:ln>
                <a:solidFill>
                  <a:srgbClr val="2B91A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Light </a:t>
            </a:r>
            <a:r>
              <a:rPr kumimoji="0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{</a:t>
            </a:r>
            <a:endParaRPr kumimoji="0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/>
              <a:cs typeface="Courier New"/>
              <a:sym typeface="Courier New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sz="1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void </a:t>
            </a:r>
            <a:r>
              <a:rPr kumimoji="0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TurnOn</a:t>
            </a:r>
            <a:r>
              <a:rPr kumimoji="0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() {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    WriteLine</a:t>
            </a:r>
            <a:r>
              <a:rPr kumimoji="0" sz="1200" b="1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("Light on"</a:t>
            </a:r>
            <a:r>
              <a:rPr kumimoji="0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);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}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endParaRPr kumimoji="0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/>
              <a:cs typeface="Courier New"/>
              <a:sym typeface="Courier New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sz="1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void </a:t>
            </a:r>
            <a:r>
              <a:rPr kumimoji="0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TurnOff</a:t>
            </a:r>
            <a:r>
              <a:rPr kumimoji="0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() {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    WriteLine(</a:t>
            </a:r>
            <a:r>
              <a:rPr kumimoji="0" sz="1200" b="1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"Light off"</a:t>
            </a:r>
            <a:r>
              <a:rPr kumimoji="0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);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}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}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endParaRPr kumimoji="0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/>
              <a:cs typeface="Courier New"/>
              <a:sym typeface="Courier New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endParaRPr kumimoji="0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/>
              <a:cs typeface="Courier New"/>
              <a:sym typeface="Courier New"/>
            </a:endParaRP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08ABD589-EA94-CB80-2458-743FBF59C62A}"/>
              </a:ext>
            </a:extLst>
          </p:cNvPr>
          <p:cNvSpPr txBox="1"/>
          <p:nvPr/>
        </p:nvSpPr>
        <p:spPr>
          <a:xfrm>
            <a:off x="667768" y="3315243"/>
            <a:ext cx="4480275" cy="30469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class</a:t>
            </a: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</a:t>
            </a: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2B91A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Switch</a:t>
            </a:r>
            <a:r>
              <a:rPr kumimoji="0" lang="cs-CZ" sz="1200" b="1" i="0" u="none" strike="noStrike" kern="0" cap="none" spc="0" normalizeH="0" noProof="0">
                <a:ln>
                  <a:noFill/>
                </a:ln>
                <a:solidFill>
                  <a:srgbClr val="2B91A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</a:t>
            </a: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{</a:t>
            </a:r>
            <a:endParaRPr kumimoji="0" lang="cs-CZ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/>
              <a:cs typeface="Courier New"/>
              <a:sym typeface="Courier New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</a:t>
            </a: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private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</a:t>
            </a:r>
            <a:r>
              <a:rPr kumimoji="0" lang="cs-CZ" sz="1200" b="1" i="0" u="none" strike="noStrike" kern="0" cap="none" spc="0" normalizeH="0" baseline="0" noProof="0" err="1">
                <a:ln>
                  <a:noFill/>
                </a:ln>
                <a:solidFill>
                  <a:srgbClr val="2B91A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ICommand</a:t>
            </a: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2B91A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</a:t>
            </a: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onCommand, offCommand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;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endParaRPr kumimoji="0" lang="cs-CZ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/>
              <a:cs typeface="Courier New"/>
              <a:sym typeface="Courier New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public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Switch(</a:t>
            </a:r>
            <a:r>
              <a:rPr kumimoji="0" lang="cs-CZ" sz="1200" b="1" i="0" u="none" strike="noStrike" kern="0" cap="none" spc="0" normalizeH="0" baseline="0" noProof="0" err="1">
                <a:ln>
                  <a:noFill/>
                </a:ln>
                <a:solidFill>
                  <a:srgbClr val="2B91A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ICommand</a:t>
            </a: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on, </a:t>
            </a:r>
            <a:r>
              <a:rPr kumimoji="0" lang="cs-CZ" sz="1200" b="1" i="0" u="none" strike="noStrike" kern="0" cap="none" spc="0" normalizeH="0" baseline="0" noProof="0" err="1">
                <a:ln>
                  <a:noFill/>
                </a:ln>
                <a:solidFill>
                  <a:srgbClr val="2B91A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ICommand</a:t>
            </a: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2B91A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</a:t>
            </a: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off) {</a:t>
            </a:r>
            <a:endParaRPr kumimoji="0" lang="cs-CZ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/>
              <a:cs typeface="Courier New"/>
              <a:sym typeface="Courier New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    onCommand = on;</a:t>
            </a:r>
            <a:endParaRPr kumimoji="0" lang="cs-CZ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/>
              <a:cs typeface="Courier New"/>
              <a:sym typeface="Courier New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    offCommand = off;</a:t>
            </a:r>
            <a:endParaRPr kumimoji="0" lang="cs-CZ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/>
              <a:cs typeface="Courier New"/>
              <a:sym typeface="Courier New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}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endParaRPr kumimoji="0" lang="cs-CZ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/>
              <a:cs typeface="Courier New"/>
              <a:sym typeface="Courier New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public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</a:t>
            </a:r>
            <a:r>
              <a:rPr kumimoji="0" lang="cs-CZ" sz="1200" b="1" i="0" u="none" strike="noStrike" kern="0" cap="none" spc="0" normalizeH="0" baseline="0" noProof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void</a:t>
            </a: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</a:t>
            </a: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OnButton() 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{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    onCommand</a:t>
            </a: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.Execute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();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}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endParaRPr kumimoji="0" lang="cs-CZ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/>
              <a:cs typeface="Courier New"/>
              <a:sym typeface="Courier New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public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</a:t>
            </a:r>
            <a:r>
              <a:rPr kumimoji="0" lang="cs-CZ" sz="1200" b="1" i="0" u="none" strike="noStrike" kern="0" cap="none" spc="0" normalizeH="0" baseline="0" noProof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void</a:t>
            </a: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</a:t>
            </a: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OffButton() 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{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    offCommand</a:t>
            </a: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.Execute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();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}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}</a:t>
            </a:r>
            <a:endParaRPr kumimoji="0" lang="cs-CZ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98817E56-1949-9577-6656-78E933279E3E}"/>
              </a:ext>
            </a:extLst>
          </p:cNvPr>
          <p:cNvSpPr txBox="1"/>
          <p:nvPr/>
        </p:nvSpPr>
        <p:spPr>
          <a:xfrm>
            <a:off x="5290307" y="2149021"/>
            <a:ext cx="3904272" cy="47089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class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</a:t>
            </a: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2B91A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LightOnCommand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2B91A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</a:t>
            </a: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: </a:t>
            </a: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2B91A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ICommand </a:t>
            </a: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{</a:t>
            </a:r>
            <a:endParaRPr kumimoji="0" lang="cs-CZ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/>
              <a:cs typeface="Courier New"/>
              <a:sym typeface="Courier New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</a:t>
            </a: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private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</a:t>
            </a: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2B91A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Light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2B91A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</a:t>
            </a: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myLight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;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endParaRPr kumimoji="0" lang="cs-CZ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/>
              <a:cs typeface="Courier New"/>
              <a:sym typeface="Courier New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</a:t>
            </a: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public</a:t>
            </a: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LightOnCommand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(</a:t>
            </a: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2B91A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Light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</a:t>
            </a: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light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) {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    </a:t>
            </a: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myLight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= </a:t>
            </a: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light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;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}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endParaRPr kumimoji="0" lang="cs-CZ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/>
              <a:cs typeface="Courier New"/>
              <a:sym typeface="Courier New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</a:t>
            </a: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void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</a:t>
            </a: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Execute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() {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    </a:t>
            </a: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myLight.TurnOn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();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}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}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endParaRPr kumimoji="0" lang="cs-CZ" sz="12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/>
              <a:cs typeface="Courier New"/>
              <a:sym typeface="Courier New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endParaRPr kumimoji="0" lang="cs-CZ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/>
              <a:cs typeface="Courier New"/>
              <a:sym typeface="Courier New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class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</a:t>
            </a: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2B91A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LightOffCommand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2B91A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</a:t>
            </a: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: </a:t>
            </a: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2B91A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ICommand </a:t>
            </a: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{</a:t>
            </a:r>
            <a:endParaRPr kumimoji="0" lang="cs-CZ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/>
              <a:cs typeface="Courier New"/>
              <a:sym typeface="Courier New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</a:t>
            </a: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private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</a:t>
            </a: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2B91A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Light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2B91A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</a:t>
            </a: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myLight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;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endParaRPr kumimoji="0" lang="cs-CZ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/>
              <a:cs typeface="Courier New"/>
              <a:sym typeface="Courier New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</a:t>
            </a: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public</a:t>
            </a: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LightOffCommand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(</a:t>
            </a: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2B91A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Light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</a:t>
            </a: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light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) {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    </a:t>
            </a: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myLight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= </a:t>
            </a: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light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;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}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endParaRPr kumimoji="0" lang="cs-CZ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/>
              <a:cs typeface="Courier New"/>
              <a:sym typeface="Courier New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public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</a:t>
            </a: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void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</a:t>
            </a: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Execute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() {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    </a:t>
            </a: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myLight.TurnOff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();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}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}</a:t>
            </a:r>
          </a:p>
          <a:p>
            <a:pPr marL="0" marR="0" indent="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cs-CZ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public interface ICommand…">
            <a:extLst>
              <a:ext uri="{FF2B5EF4-FFF2-40B4-BE49-F238E27FC236}">
                <a16:creationId xmlns:a16="http://schemas.microsoft.com/office/drawing/2014/main" id="{152EA471-8E12-F8D5-A658-25DA92EBB724}"/>
              </a:ext>
            </a:extLst>
          </p:cNvPr>
          <p:cNvSpPr txBox="1"/>
          <p:nvPr/>
        </p:nvSpPr>
        <p:spPr>
          <a:xfrm>
            <a:off x="5410200" y="1295400"/>
            <a:ext cx="4043363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sz="1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public </a:t>
            </a:r>
            <a:r>
              <a:rPr kumimoji="0" sz="12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interface </a:t>
            </a:r>
            <a:r>
              <a:rPr kumimoji="0" sz="1200" b="1" i="0" u="none" strike="noStrike" kern="0" cap="none" spc="0" normalizeH="0" baseline="0" noProof="0">
                <a:ln>
                  <a:noFill/>
                </a:ln>
                <a:solidFill>
                  <a:srgbClr val="2B91A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ICommand </a:t>
            </a:r>
            <a:r>
              <a:rPr kumimoji="0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{</a:t>
            </a:r>
            <a:endParaRPr kumimoji="0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/>
              <a:cs typeface="Courier New"/>
              <a:sym typeface="Courier New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void Execute();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}</a:t>
            </a:r>
          </a:p>
        </p:txBody>
      </p:sp>
      <p:cxnSp>
        <p:nvCxnSpPr>
          <p:cNvPr id="9" name="Přímá spojnice 8">
            <a:extLst>
              <a:ext uri="{FF2B5EF4-FFF2-40B4-BE49-F238E27FC236}">
                <a16:creationId xmlns:a16="http://schemas.microsoft.com/office/drawing/2014/main" id="{94D6F336-7B9B-EE75-7C0D-658702FD1A2E}"/>
              </a:ext>
            </a:extLst>
          </p:cNvPr>
          <p:cNvCxnSpPr/>
          <p:nvPr/>
        </p:nvCxnSpPr>
        <p:spPr>
          <a:xfrm flipV="1">
            <a:off x="5257800" y="1073105"/>
            <a:ext cx="0" cy="56324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9669C384-EB1E-63A7-F9F3-820D20D56AEB}"/>
              </a:ext>
            </a:extLst>
          </p:cNvPr>
          <p:cNvCxnSpPr/>
          <p:nvPr/>
        </p:nvCxnSpPr>
        <p:spPr>
          <a:xfrm flipH="1">
            <a:off x="667768" y="3124200"/>
            <a:ext cx="4590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nice 12">
            <a:extLst>
              <a:ext uri="{FF2B5EF4-FFF2-40B4-BE49-F238E27FC236}">
                <a16:creationId xmlns:a16="http://schemas.microsoft.com/office/drawing/2014/main" id="{FB6106FB-9351-0C85-70F6-053F2C5A12D9}"/>
              </a:ext>
            </a:extLst>
          </p:cNvPr>
          <p:cNvCxnSpPr/>
          <p:nvPr/>
        </p:nvCxnSpPr>
        <p:spPr>
          <a:xfrm>
            <a:off x="5257800" y="2057400"/>
            <a:ext cx="3505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bdélník 20">
            <a:extLst>
              <a:ext uri="{FF2B5EF4-FFF2-40B4-BE49-F238E27FC236}">
                <a16:creationId xmlns:a16="http://schemas.microsoft.com/office/drawing/2014/main" id="{4C09A99F-18CD-D5AE-C020-66A01F41D1D7}"/>
              </a:ext>
            </a:extLst>
          </p:cNvPr>
          <p:cNvSpPr/>
          <p:nvPr/>
        </p:nvSpPr>
        <p:spPr>
          <a:xfrm>
            <a:off x="7401785" y="790365"/>
            <a:ext cx="1295396" cy="37467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/>
              <a:t>Command</a:t>
            </a:r>
          </a:p>
        </p:txBody>
      </p:sp>
      <p:sp>
        <p:nvSpPr>
          <p:cNvPr id="22" name="Obdélník 21">
            <a:extLst>
              <a:ext uri="{FF2B5EF4-FFF2-40B4-BE49-F238E27FC236}">
                <a16:creationId xmlns:a16="http://schemas.microsoft.com/office/drawing/2014/main" id="{02C11B99-2D6B-DD00-C7D6-72A72BD121F9}"/>
              </a:ext>
            </a:extLst>
          </p:cNvPr>
          <p:cNvSpPr/>
          <p:nvPr/>
        </p:nvSpPr>
        <p:spPr>
          <a:xfrm>
            <a:off x="3657601" y="1225505"/>
            <a:ext cx="1295396" cy="37467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/>
              <a:t>Receiver</a:t>
            </a:r>
          </a:p>
        </p:txBody>
      </p:sp>
      <p:sp>
        <p:nvSpPr>
          <p:cNvPr id="23" name="Obdélník 22">
            <a:extLst>
              <a:ext uri="{FF2B5EF4-FFF2-40B4-BE49-F238E27FC236}">
                <a16:creationId xmlns:a16="http://schemas.microsoft.com/office/drawing/2014/main" id="{809AD362-9426-7C7E-E787-21FE739B0B60}"/>
              </a:ext>
            </a:extLst>
          </p:cNvPr>
          <p:cNvSpPr/>
          <p:nvPr/>
        </p:nvSpPr>
        <p:spPr>
          <a:xfrm>
            <a:off x="6329794" y="4006821"/>
            <a:ext cx="2143981" cy="37467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/>
              <a:t>Concrete Command</a:t>
            </a:r>
          </a:p>
        </p:txBody>
      </p:sp>
      <p:sp>
        <p:nvSpPr>
          <p:cNvPr id="24" name="Obdélník 23">
            <a:extLst>
              <a:ext uri="{FF2B5EF4-FFF2-40B4-BE49-F238E27FC236}">
                <a16:creationId xmlns:a16="http://schemas.microsoft.com/office/drawing/2014/main" id="{74051781-5E94-252B-5B29-3EFA712EA904}"/>
              </a:ext>
            </a:extLst>
          </p:cNvPr>
          <p:cNvSpPr/>
          <p:nvPr/>
        </p:nvSpPr>
        <p:spPr>
          <a:xfrm>
            <a:off x="3657601" y="4853549"/>
            <a:ext cx="1295396" cy="37467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/>
              <a:t>Invoker</a:t>
            </a:r>
          </a:p>
        </p:txBody>
      </p:sp>
    </p:spTree>
    <p:extLst>
      <p:ext uri="{BB962C8B-B14F-4D97-AF65-F5344CB8AC3E}">
        <p14:creationId xmlns:p14="http://schemas.microsoft.com/office/powerpoint/2010/main" val="1371251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9B119AB-4EB2-FE40-3765-1018384AC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Undo/redo</a:t>
            </a:r>
          </a:p>
        </p:txBody>
      </p:sp>
      <p:sp>
        <p:nvSpPr>
          <p:cNvPr id="4" name="public interface ICommand…">
            <a:extLst>
              <a:ext uri="{FF2B5EF4-FFF2-40B4-BE49-F238E27FC236}">
                <a16:creationId xmlns:a16="http://schemas.microsoft.com/office/drawing/2014/main" id="{FA19D060-FA12-A0EC-40E7-4BAADB3108BD}"/>
              </a:ext>
            </a:extLst>
          </p:cNvPr>
          <p:cNvSpPr txBox="1"/>
          <p:nvPr/>
        </p:nvSpPr>
        <p:spPr>
          <a:xfrm>
            <a:off x="1295400" y="2279124"/>
            <a:ext cx="4043363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defTabSz="457200">
              <a:defRPr sz="12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endParaRPr lang="cs-CZ"/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061CFB89-D228-6A07-62F9-CDEF04C7700E}"/>
              </a:ext>
            </a:extLst>
          </p:cNvPr>
          <p:cNvSpPr txBox="1"/>
          <p:nvPr/>
        </p:nvSpPr>
        <p:spPr>
          <a:xfrm>
            <a:off x="1073087" y="1756201"/>
            <a:ext cx="35433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interface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1200" b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IReversiveCommand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Execute();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UnExecute();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13" name="TextBox 5">
            <a:extLst>
              <a:ext uri="{FF2B5EF4-FFF2-40B4-BE49-F238E27FC236}">
                <a16:creationId xmlns:a16="http://schemas.microsoft.com/office/drawing/2014/main" id="{CE91E3FB-ED0F-293A-522D-01BC93CD0961}"/>
              </a:ext>
            </a:extLst>
          </p:cNvPr>
          <p:cNvSpPr txBox="1"/>
          <p:nvPr/>
        </p:nvSpPr>
        <p:spPr>
          <a:xfrm>
            <a:off x="1028700" y="3038820"/>
            <a:ext cx="4419599" cy="378565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>
                <a:solidFill>
                  <a:srgbClr val="0000FF"/>
                </a:solidFill>
                <a:latin typeface="Courier New"/>
                <a:cs typeface="Arial"/>
              </a:rPr>
              <a:t>class</a:t>
            </a:r>
            <a:r>
              <a:rPr lang="en-US" sz="1200" b="1">
                <a:latin typeface="Courier New"/>
                <a:cs typeface="Arial"/>
              </a:rPr>
              <a:t> </a:t>
            </a:r>
            <a:r>
              <a:rPr lang="cs-CZ" sz="1200" b="1">
                <a:solidFill>
                  <a:srgbClr val="2B91AF"/>
                </a:solidFill>
                <a:latin typeface="Courier New"/>
                <a:cs typeface="Arial"/>
              </a:rPr>
              <a:t>Remove</a:t>
            </a:r>
            <a:r>
              <a:rPr lang="en-US" sz="1200" b="1">
                <a:solidFill>
                  <a:srgbClr val="2B91AF"/>
                </a:solidFill>
                <a:latin typeface="Courier New"/>
                <a:cs typeface="Arial"/>
              </a:rPr>
              <a:t>TextCommand </a:t>
            </a:r>
            <a:r>
              <a:rPr lang="en-US" sz="1200" b="1">
                <a:latin typeface="Courier New"/>
                <a:cs typeface="Arial"/>
              </a:rPr>
              <a:t>: </a:t>
            </a:r>
            <a:r>
              <a:rPr lang="en-US" sz="1200" b="1">
                <a:solidFill>
                  <a:srgbClr val="2B91AF"/>
                </a:solidFill>
                <a:latin typeface="Courier New"/>
                <a:cs typeface="Arial"/>
              </a:rPr>
              <a:t>I</a:t>
            </a:r>
            <a:r>
              <a:rPr lang="cs-CZ" sz="1200" b="1">
                <a:solidFill>
                  <a:srgbClr val="2B91AF"/>
                </a:solidFill>
                <a:latin typeface="Courier New"/>
                <a:cs typeface="Arial"/>
              </a:rPr>
              <a:t>Reversive</a:t>
            </a:r>
            <a:r>
              <a:rPr lang="en-US" sz="1200" b="1">
                <a:solidFill>
                  <a:srgbClr val="2B91AF"/>
                </a:solidFill>
                <a:latin typeface="Courier New"/>
                <a:cs typeface="Arial"/>
              </a:rPr>
              <a:t>Command</a:t>
            </a:r>
            <a:r>
              <a:rPr lang="en-US" sz="1200">
                <a:latin typeface="Courier New"/>
                <a:cs typeface="Arial"/>
              </a:rPr>
              <a:t> </a:t>
            </a:r>
            <a:r>
              <a:rPr lang="en-US" sz="1200" b="1">
                <a:latin typeface="Courier New"/>
                <a:cs typeface="Arial"/>
              </a:rPr>
              <a:t>{</a:t>
            </a:r>
            <a:endParaRPr lang="en-US" sz="120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latin typeface="Courier New"/>
                <a:cs typeface="Arial"/>
              </a:rPr>
              <a:t>    </a:t>
            </a:r>
            <a:r>
              <a:rPr lang="en-US" sz="1200" b="1" dirty="0">
                <a:solidFill>
                  <a:srgbClr val="0000FF"/>
                </a:solidFill>
                <a:latin typeface="Courier New"/>
                <a:cs typeface="Arial"/>
              </a:rPr>
              <a:t>private </a:t>
            </a:r>
            <a:r>
              <a:rPr lang="en-US" sz="1200" b="1" dirty="0">
                <a:solidFill>
                  <a:srgbClr val="2B91AF"/>
                </a:solidFill>
                <a:latin typeface="Courier New"/>
                <a:cs typeface="Arial"/>
              </a:rPr>
              <a:t>Document</a:t>
            </a:r>
            <a:r>
              <a:rPr lang="en-US" sz="1200" b="1" dirty="0">
                <a:latin typeface="Courier New"/>
                <a:cs typeface="Arial"/>
              </a:rPr>
              <a:t> </a:t>
            </a:r>
            <a:r>
              <a:rPr lang="en-US" sz="1200" b="1" err="1">
                <a:latin typeface="Courier New"/>
                <a:cs typeface="Arial"/>
              </a:rPr>
              <a:t>document</a:t>
            </a:r>
            <a:r>
              <a:rPr lang="en-US" sz="1200" b="1">
                <a:latin typeface="Courier New"/>
                <a:cs typeface="Arial"/>
              </a:rPr>
              <a:t>;</a:t>
            </a:r>
            <a:endParaRPr lang="cs-CZ" sz="1200" b="1">
              <a:latin typeface="Courier New"/>
              <a:cs typeface="Arial"/>
            </a:endParaRPr>
          </a:p>
          <a:p>
            <a:r>
              <a:rPr lang="cs-CZ" sz="1200" b="1">
                <a:solidFill>
                  <a:srgbClr val="0000FF"/>
                </a:solidFill>
                <a:latin typeface="Courier New"/>
                <a:cs typeface="Arial"/>
              </a:rPr>
              <a:t>    </a:t>
            </a:r>
            <a:r>
              <a:rPr lang="en-US" sz="1200" b="1">
                <a:solidFill>
                  <a:srgbClr val="0000FF"/>
                </a:solidFill>
                <a:latin typeface="Courier New"/>
                <a:cs typeface="Arial"/>
              </a:rPr>
              <a:t>private </a:t>
            </a:r>
            <a:r>
              <a:rPr lang="cs-CZ" sz="1200" b="1">
                <a:solidFill>
                  <a:srgbClr val="2B91AF"/>
                </a:solidFill>
                <a:latin typeface="Courier New"/>
                <a:cs typeface="Arial"/>
              </a:rPr>
              <a:t>Selection</a:t>
            </a:r>
            <a:r>
              <a:rPr lang="en-US" sz="1200" b="1">
                <a:solidFill>
                  <a:srgbClr val="0000FF"/>
                </a:solidFill>
                <a:latin typeface="Courier New"/>
                <a:cs typeface="Arial"/>
              </a:rPr>
              <a:t> </a:t>
            </a:r>
            <a:r>
              <a:rPr lang="cs-CZ" sz="1200" b="1">
                <a:solidFill>
                  <a:srgbClr val="000000"/>
                </a:solidFill>
                <a:latin typeface="Courier New"/>
                <a:cs typeface="Arial"/>
              </a:rPr>
              <a:t>selection</a:t>
            </a:r>
            <a:r>
              <a:rPr lang="en-US" sz="1200" b="1">
                <a:latin typeface="Courier New"/>
                <a:cs typeface="Arial"/>
              </a:rPr>
              <a:t>;</a:t>
            </a:r>
            <a:endParaRPr lang="en-US" sz="120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latin typeface="Courier New"/>
                <a:cs typeface="Arial"/>
              </a:rPr>
              <a:t>    </a:t>
            </a:r>
            <a:r>
              <a:rPr lang="en-US" sz="1200" b="1">
                <a:solidFill>
                  <a:srgbClr val="0000FF"/>
                </a:solidFill>
                <a:latin typeface="Courier New"/>
                <a:cs typeface="Arial"/>
              </a:rPr>
              <a:t>private </a:t>
            </a:r>
            <a:r>
              <a:rPr lang="cs-CZ" sz="1200" b="1">
                <a:solidFill>
                  <a:srgbClr val="2B91AF"/>
                </a:solidFill>
                <a:latin typeface="Courier New"/>
                <a:cs typeface="Arial"/>
              </a:rPr>
              <a:t>string</a:t>
            </a:r>
            <a:r>
              <a:rPr lang="en-US" sz="1200" b="1">
                <a:solidFill>
                  <a:srgbClr val="0000FF"/>
                </a:solidFill>
                <a:latin typeface="Courier New"/>
                <a:cs typeface="Arial"/>
              </a:rPr>
              <a:t> </a:t>
            </a:r>
            <a:r>
              <a:rPr lang="cs-CZ" sz="1200" b="1">
                <a:solidFill>
                  <a:srgbClr val="000000"/>
                </a:solidFill>
                <a:latin typeface="Courier New"/>
                <a:cs typeface="Arial"/>
              </a:rPr>
              <a:t>text</a:t>
            </a:r>
            <a:r>
              <a:rPr lang="en-US" sz="1200" b="1">
                <a:latin typeface="Courier New"/>
                <a:cs typeface="Arial"/>
              </a:rPr>
              <a:t>;</a:t>
            </a:r>
            <a:endParaRPr lang="en-US" sz="1200" dirty="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1200" dirty="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>
                <a:latin typeface="Courier New"/>
                <a:cs typeface="Arial"/>
              </a:rPr>
              <a:t>    </a:t>
            </a:r>
            <a:r>
              <a:rPr lang="cs-CZ" sz="1200" b="1">
                <a:latin typeface="Courier New"/>
                <a:cs typeface="Arial"/>
              </a:rPr>
              <a:t>public </a:t>
            </a:r>
            <a:r>
              <a:rPr lang="cs-CZ" sz="1200" b="1">
                <a:solidFill>
                  <a:srgbClr val="2B91AF"/>
                </a:solidFill>
                <a:latin typeface="Courier New"/>
                <a:cs typeface="Arial"/>
              </a:rPr>
              <a:t>RemoveT</a:t>
            </a:r>
            <a:r>
              <a:rPr lang="en-US" sz="1200" b="1">
                <a:solidFill>
                  <a:srgbClr val="2B91AF"/>
                </a:solidFill>
                <a:latin typeface="Courier New"/>
                <a:cs typeface="Arial"/>
              </a:rPr>
              <a:t>extCommand</a:t>
            </a:r>
            <a:r>
              <a:rPr lang="en-US" sz="1200" b="1" dirty="0">
                <a:latin typeface="Courier New"/>
                <a:cs typeface="Arial"/>
              </a:rPr>
              <a:t>(</a:t>
            </a:r>
            <a:r>
              <a:rPr lang="en-US" sz="1200" b="1" dirty="0">
                <a:solidFill>
                  <a:srgbClr val="2B91AF"/>
                </a:solidFill>
                <a:latin typeface="Courier New"/>
                <a:cs typeface="Arial"/>
              </a:rPr>
              <a:t>Document</a:t>
            </a:r>
            <a:r>
              <a:rPr lang="en-US" sz="1200" b="1" dirty="0">
                <a:latin typeface="Courier New"/>
                <a:cs typeface="Arial"/>
              </a:rPr>
              <a:t> </a:t>
            </a:r>
            <a:r>
              <a:rPr lang="en-US" sz="1200" b="1">
                <a:latin typeface="Courier New"/>
                <a:cs typeface="Arial"/>
              </a:rPr>
              <a:t>doc)</a:t>
            </a:r>
            <a:r>
              <a:rPr lang="en-US" sz="1200">
                <a:latin typeface="Courier New"/>
                <a:cs typeface="Arial"/>
              </a:rPr>
              <a:t> </a:t>
            </a:r>
            <a:r>
              <a:rPr lang="en-US" sz="1200" b="1">
                <a:latin typeface="Courier New"/>
                <a:cs typeface="Arial"/>
              </a:rPr>
              <a:t>{</a:t>
            </a:r>
            <a:endParaRPr lang="en-US" sz="120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latin typeface="Courier New"/>
                <a:cs typeface="Arial"/>
              </a:rPr>
              <a:t>        document = doc;</a:t>
            </a:r>
            <a:endParaRPr lang="en-US" sz="120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latin typeface="Courier New"/>
                <a:cs typeface="Arial"/>
              </a:rPr>
              <a:t>    }</a:t>
            </a:r>
            <a:endParaRPr lang="en-US" sz="120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1200" dirty="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latin typeface="Courier New"/>
                <a:cs typeface="Arial"/>
              </a:rPr>
              <a:t>    </a:t>
            </a:r>
            <a:r>
              <a:rPr lang="en-US" sz="1200" b="1" dirty="0">
                <a:solidFill>
                  <a:srgbClr val="0000FF"/>
                </a:solidFill>
                <a:latin typeface="Courier New"/>
                <a:cs typeface="Arial"/>
              </a:rPr>
              <a:t>void</a:t>
            </a:r>
            <a:r>
              <a:rPr lang="en-US" sz="1200" b="1" dirty="0">
                <a:latin typeface="Courier New"/>
                <a:cs typeface="Arial"/>
              </a:rPr>
              <a:t> </a:t>
            </a:r>
            <a:r>
              <a:rPr lang="en-US" sz="1200" b="1">
                <a:latin typeface="Courier New"/>
                <a:cs typeface="Arial"/>
              </a:rPr>
              <a:t>Execute()</a:t>
            </a:r>
            <a:r>
              <a:rPr lang="en-US" sz="1200">
                <a:latin typeface="Courier New"/>
                <a:cs typeface="Arial"/>
              </a:rPr>
              <a:t> </a:t>
            </a:r>
            <a:r>
              <a:rPr lang="en-US" sz="1200" b="1">
                <a:latin typeface="Courier New"/>
                <a:cs typeface="Arial"/>
              </a:rPr>
              <a:t>{</a:t>
            </a:r>
            <a:endParaRPr lang="cs-CZ" sz="1200" b="1">
              <a:latin typeface="Courier New"/>
              <a:cs typeface="Arial"/>
            </a:endParaRPr>
          </a:p>
          <a:p>
            <a:r>
              <a:rPr lang="cs-CZ" sz="1200" b="1">
                <a:latin typeface="Courier New"/>
                <a:cs typeface="Arial"/>
              </a:rPr>
              <a:t>        </a:t>
            </a:r>
            <a:r>
              <a:rPr lang="cs-CZ" sz="1200" b="1">
                <a:solidFill>
                  <a:srgbClr val="000000"/>
                </a:solidFill>
                <a:latin typeface="Courier New"/>
                <a:cs typeface="Arial"/>
              </a:rPr>
              <a:t>selection</a:t>
            </a:r>
            <a:r>
              <a:rPr lang="en-US" sz="1200" b="1">
                <a:latin typeface="Courier New"/>
                <a:cs typeface="Arial"/>
              </a:rPr>
              <a:t> = document.GetSelection();</a:t>
            </a:r>
            <a:endParaRPr lang="cs-CZ" sz="1200" b="1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1200" b="1">
                <a:latin typeface="Courier New"/>
                <a:cs typeface="Arial"/>
              </a:rPr>
              <a:t>        text = document.GetText(selection)</a:t>
            </a:r>
            <a:endParaRPr lang="en-US" sz="120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>
                <a:latin typeface="Courier New"/>
                <a:cs typeface="Arial"/>
              </a:rPr>
              <a:t>        </a:t>
            </a:r>
            <a:r>
              <a:rPr lang="en-US" sz="1200" b="1" dirty="0" err="1">
                <a:latin typeface="Courier New"/>
                <a:cs typeface="Arial"/>
              </a:rPr>
              <a:t>document.</a:t>
            </a:r>
            <a:r>
              <a:rPr lang="en-US" sz="1200" b="1" err="1">
                <a:latin typeface="Courier New"/>
                <a:cs typeface="Arial"/>
              </a:rPr>
              <a:t>RemoveText</a:t>
            </a:r>
            <a:r>
              <a:rPr lang="en-US" sz="1200" b="1">
                <a:latin typeface="Courier New"/>
                <a:cs typeface="Arial"/>
              </a:rPr>
              <a:t>(</a:t>
            </a:r>
            <a:r>
              <a:rPr lang="cs-CZ" sz="1200" b="1">
                <a:latin typeface="Courier New"/>
                <a:cs typeface="Arial"/>
              </a:rPr>
              <a:t>selection</a:t>
            </a:r>
            <a:r>
              <a:rPr lang="en-US" sz="1200" b="1">
                <a:latin typeface="Courier New"/>
                <a:cs typeface="Arial"/>
              </a:rPr>
              <a:t>);</a:t>
            </a:r>
            <a:endParaRPr lang="en-US" sz="1200" dirty="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latin typeface="Courier New"/>
                <a:cs typeface="Arial"/>
              </a:rPr>
              <a:t>    }</a:t>
            </a:r>
            <a:endParaRPr lang="en-US" sz="120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1200" dirty="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latin typeface="Courier New"/>
                <a:cs typeface="Arial"/>
              </a:rPr>
              <a:t>    </a:t>
            </a:r>
            <a:r>
              <a:rPr lang="en-US" sz="1200" b="1">
                <a:solidFill>
                  <a:srgbClr val="0000FF"/>
                </a:solidFill>
                <a:latin typeface="Courier New"/>
                <a:cs typeface="Arial"/>
              </a:rPr>
              <a:t>void</a:t>
            </a:r>
            <a:r>
              <a:rPr lang="en-US" sz="1200" b="1">
                <a:latin typeface="Courier New"/>
                <a:cs typeface="Arial"/>
              </a:rPr>
              <a:t> Un</a:t>
            </a:r>
            <a:r>
              <a:rPr lang="cs-CZ" sz="1200" b="1">
                <a:latin typeface="Courier New"/>
                <a:cs typeface="Arial"/>
              </a:rPr>
              <a:t>Execute</a:t>
            </a:r>
            <a:r>
              <a:rPr lang="en-US" sz="1200" b="1">
                <a:latin typeface="Courier New"/>
                <a:cs typeface="Arial"/>
              </a:rPr>
              <a:t>()</a:t>
            </a:r>
            <a:r>
              <a:rPr lang="en-US" sz="1200">
                <a:latin typeface="Courier New"/>
                <a:cs typeface="Arial"/>
              </a:rPr>
              <a:t> </a:t>
            </a:r>
            <a:r>
              <a:rPr lang="en-US" sz="1200" b="1">
                <a:latin typeface="Courier New"/>
                <a:cs typeface="Arial"/>
              </a:rPr>
              <a:t>{</a:t>
            </a:r>
            <a:endParaRPr lang="en-US" sz="120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latin typeface="Courier New"/>
                <a:cs typeface="Arial"/>
              </a:rPr>
              <a:t>        </a:t>
            </a:r>
            <a:r>
              <a:rPr lang="en-US" sz="1200" b="1" err="1">
                <a:latin typeface="Courier New"/>
                <a:cs typeface="Arial"/>
              </a:rPr>
              <a:t>document</a:t>
            </a:r>
            <a:r>
              <a:rPr lang="en-US" sz="1200" b="1">
                <a:latin typeface="Courier New"/>
                <a:cs typeface="Arial"/>
              </a:rPr>
              <a:t>.</a:t>
            </a:r>
            <a:r>
              <a:rPr lang="cs-CZ" sz="1200" b="1">
                <a:latin typeface="Courier New"/>
                <a:cs typeface="Arial"/>
              </a:rPr>
              <a:t>Insert</a:t>
            </a:r>
            <a:r>
              <a:rPr lang="en-US" sz="1200" b="1">
                <a:latin typeface="Courier New"/>
                <a:cs typeface="Arial"/>
              </a:rPr>
              <a:t>Text(</a:t>
            </a:r>
            <a:r>
              <a:rPr lang="cs-CZ" sz="1200" b="1">
                <a:latin typeface="Courier New"/>
                <a:cs typeface="Arial"/>
              </a:rPr>
              <a:t>selection, text</a:t>
            </a:r>
            <a:r>
              <a:rPr lang="en-US" sz="1200" b="1">
                <a:latin typeface="Courier New"/>
                <a:cs typeface="Arial"/>
              </a:rPr>
              <a:t>);</a:t>
            </a:r>
            <a:endParaRPr lang="en-US" sz="1200" dirty="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latin typeface="Courier New"/>
                <a:cs typeface="Arial"/>
              </a:rPr>
              <a:t>    }</a:t>
            </a:r>
            <a:endParaRPr lang="en-US" sz="120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latin typeface="Courier New"/>
                <a:cs typeface="Arial"/>
              </a:rPr>
              <a:t>}</a:t>
            </a:r>
            <a:endParaRPr lang="en-US" sz="1200">
              <a:latin typeface="Courier New"/>
              <a:cs typeface="Arial"/>
            </a:endParaRPr>
          </a:p>
          <a:p>
            <a:pPr algn="l"/>
            <a:endParaRPr lang="en-US" sz="1200" dirty="0">
              <a:latin typeface="Courier New"/>
              <a:cs typeface="Arial"/>
            </a:endParaRPr>
          </a:p>
        </p:txBody>
      </p:sp>
      <p:cxnSp>
        <p:nvCxnSpPr>
          <p:cNvPr id="21" name="Přímá spojnice 20">
            <a:extLst>
              <a:ext uri="{FF2B5EF4-FFF2-40B4-BE49-F238E27FC236}">
                <a16:creationId xmlns:a16="http://schemas.microsoft.com/office/drawing/2014/main" id="{0BC7AE6D-9900-2BDE-96BF-D4A6B0A57F27}"/>
              </a:ext>
            </a:extLst>
          </p:cNvPr>
          <p:cNvCxnSpPr/>
          <p:nvPr/>
        </p:nvCxnSpPr>
        <p:spPr>
          <a:xfrm>
            <a:off x="1028700" y="2819400"/>
            <a:ext cx="7277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4036515"/>
      </p:ext>
    </p:extLst>
  </p:cSld>
  <p:clrMapOvr>
    <a:masterClrMapping/>
  </p:clrMapOvr>
</p:sld>
</file>

<file path=ppt/theme/theme1.xml><?xml version="1.0" encoding="utf-8"?>
<a:theme xmlns:a="http://schemas.openxmlformats.org/drawingml/2006/main" name="Oříznutí">
  <a:themeElements>
    <a:clrScheme name="Oříznutí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Oříznutí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říznutí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4926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4926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TM10001105[[fn=Oříznutí]]</Template>
  <TotalTime>1747</TotalTime>
  <Words>721</Words>
  <Application>Microsoft Office PowerPoint</Application>
  <PresentationFormat>Předvádění na obrazovce (4:3)</PresentationFormat>
  <Paragraphs>197</Paragraphs>
  <Slides>14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9" baseType="lpstr">
      <vt:lpstr>Arial</vt:lpstr>
      <vt:lpstr>Courier New</vt:lpstr>
      <vt:lpstr>Franklin Gothic Book</vt:lpstr>
      <vt:lpstr>Helvetica Neue</vt:lpstr>
      <vt:lpstr>Oříznutí</vt:lpstr>
      <vt:lpstr>Command</vt:lpstr>
      <vt:lpstr>Motivační příklad</vt:lpstr>
      <vt:lpstr>Motivační příklad</vt:lpstr>
      <vt:lpstr>Objektové schéma</vt:lpstr>
      <vt:lpstr>Popis schématu</vt:lpstr>
      <vt:lpstr>Časový diagram</vt:lpstr>
      <vt:lpstr>Smart home příklad</vt:lpstr>
      <vt:lpstr>Smart home příklad</vt:lpstr>
      <vt:lpstr>Undo/redo</vt:lpstr>
      <vt:lpstr>MacroCommand</vt:lpstr>
      <vt:lpstr>Výhody a nevýhody</vt:lpstr>
      <vt:lpstr>Podobné návrhové vzory</vt:lpstr>
      <vt:lpstr>Kdy Command použít</vt:lpstr>
      <vt:lpstr>Prostor pro dotazy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Command</dc:title>
  <dc:creator>Jakub</dc:creator>
  <cp:lastModifiedBy>Jakub Vít</cp:lastModifiedBy>
  <cp:revision>411</cp:revision>
  <dcterms:modified xsi:type="dcterms:W3CDTF">2025-04-06T18:05:51Z</dcterms:modified>
</cp:coreProperties>
</file>