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87" r:id="rId3"/>
  </p:sldMasterIdLst>
  <p:notesMasterIdLst>
    <p:notesMasterId r:id="rId20"/>
  </p:notesMasterIdLst>
  <p:sldIdLst>
    <p:sldId id="256" r:id="rId4"/>
    <p:sldId id="257" r:id="rId5"/>
    <p:sldId id="301" r:id="rId6"/>
    <p:sldId id="266" r:id="rId7"/>
    <p:sldId id="262" r:id="rId8"/>
    <p:sldId id="268" r:id="rId9"/>
    <p:sldId id="270" r:id="rId10"/>
    <p:sldId id="271" r:id="rId11"/>
    <p:sldId id="274" r:id="rId12"/>
    <p:sldId id="286" r:id="rId13"/>
    <p:sldId id="287" r:id="rId14"/>
    <p:sldId id="288" r:id="rId15"/>
    <p:sldId id="291" r:id="rId16"/>
    <p:sldId id="296" r:id="rId17"/>
    <p:sldId id="299" r:id="rId18"/>
    <p:sldId id="300" r:id="rId19"/>
  </p:sldIdLst>
  <p:sldSz cx="9144000" cy="6858000" type="screen4x3"/>
  <p:notesSz cx="6858000" cy="9144000"/>
  <p:embeddedFontLst>
    <p:embeddedFont>
      <p:font typeface="Consolas" panose="020B0609020204030204" pitchFamily="49" charset="0"/>
      <p:regular r:id="rId21"/>
      <p:bold r:id="rId22"/>
      <p:italic r:id="rId23"/>
      <p:boldItalic r:id="rId24"/>
    </p:embeddedFont>
    <p:embeddedFont>
      <p:font typeface="Garamond" panose="02020404030301010803" pitchFamily="18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6" roundtripDataSignature="AMtx7mi/K33UR2uvOJX2zWPJW5dkBbOZ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7558" autoAdjust="0"/>
  </p:normalViewPr>
  <p:slideViewPr>
    <p:cSldViewPr snapToGrid="0">
      <p:cViewPr varScale="1">
        <p:scale>
          <a:sx n="100" d="100"/>
          <a:sy n="100" d="100"/>
        </p:scale>
        <p:origin x="19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1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5.fntdata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4.fntdata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56" Type="http://customschemas.google.com/relationships/presentationmetadata" Target="metadata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Q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226" name="Google Shape;2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9" name="Google Shape;459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/>
              <a:t>Evaluating</a:t>
            </a:r>
            <a:r>
              <a:rPr lang="en-US" sz="2000"/>
              <a:t> a variable returns its value in the current context. 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To </a:t>
            </a:r>
            <a:r>
              <a:rPr lang="en-US" sz="2000" b="1"/>
              <a:t>replace</a:t>
            </a:r>
            <a:r>
              <a:rPr lang="en-US" sz="2000"/>
              <a:t> a variable with an expression, we check to see if the variable has the 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same name as the one it is passed as an argument.</a:t>
            </a:r>
            <a:endParaRPr/>
          </a:p>
        </p:txBody>
      </p:sp>
      <p:sp>
        <p:nvSpPr>
          <p:cNvPr id="460" name="Google Shape;46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9" name="Google Shape;469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/>
              <a:t>Evaluating</a:t>
            </a:r>
            <a:r>
              <a:rPr lang="en-US" sz="2000"/>
              <a:t> an AndExp evaluates its operands and returns the logical "and" of the 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results. 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An AndExp implements Copy and Replace by making </a:t>
            </a:r>
            <a:r>
              <a:rPr lang="en-US" sz="2000" b="1"/>
              <a:t>recursive calls </a:t>
            </a:r>
            <a:r>
              <a:rPr lang="en-US" sz="2000"/>
              <a:t>on its operands.</a:t>
            </a:r>
            <a:endParaRPr/>
          </a:p>
        </p:txBody>
      </p:sp>
      <p:sp>
        <p:nvSpPr>
          <p:cNvPr id="470" name="Google Shape;47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42:notes"/>
          <p:cNvSpPr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/>
              <a:t>Expression Language</a:t>
            </a:r>
            <a:r>
              <a:rPr lang="en-US" sz="2000"/>
              <a:t> (also referred to as the EL), provides an important mechanism for enabling the presentation layer (web pages) to communicate with the application logic (managed beans). EL provides a way to use simple expressions to perform the following tasks: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/>
              <a:t> Dynamically read application data stored in JavaBeans components, various data structures, and implicit objects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/>
              <a:t> Dynamically write data, such as user input into forms, to JavaBeans components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/>
              <a:t> Invoke arbitrary static and public methods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Dynamically perform arithmetic operations </a:t>
            </a:r>
            <a:endParaRPr/>
          </a:p>
        </p:txBody>
      </p:sp>
      <p:sp>
        <p:nvSpPr>
          <p:cNvPr id="497" name="Google Shape;497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40:notes"/>
          <p:cNvSpPr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30" name="Google Shape;530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9:notes"/>
          <p:cNvSpPr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KNOWN USAGE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Interpreter pattern is widely used in </a:t>
            </a:r>
            <a:r>
              <a:rPr lang="en-US" sz="2000" b="1" dirty="0"/>
              <a:t>compilers</a:t>
            </a:r>
            <a:r>
              <a:rPr lang="en-US" sz="2000" dirty="0"/>
              <a:t> implemented 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with object-oriented  languages,  as  the  Smalltalk  compilers  are.  </a:t>
            </a:r>
            <a:r>
              <a:rPr lang="en-US" sz="2000" dirty="0" err="1"/>
              <a:t>SPECTalk</a:t>
            </a:r>
            <a:r>
              <a:rPr lang="en-US" sz="2000" dirty="0"/>
              <a:t> uses  the 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pattern to interpret descriptions of input file formats [Sza92]. The QOCA 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constraint-solving toolkit uses it to evaluate constraints [HHMV92]. 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Considered in its most general form (i.e., an operation distributed over a class 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hierarchy  based  on  the  Composite  pattern),  nearly  </a:t>
            </a:r>
            <a:r>
              <a:rPr lang="en-US" sz="2000" b="1" dirty="0"/>
              <a:t>every use  of  the  Composite  pattern 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will also contain the Interpreter pattern. But the Interpreter pattern </a:t>
            </a:r>
            <a:r>
              <a:rPr lang="en-US" sz="2000" b="1" dirty="0"/>
              <a:t>should be 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reserved  for  those cases</a:t>
            </a:r>
            <a:r>
              <a:rPr lang="en-US" sz="2000" dirty="0"/>
              <a:t>  in  which  you  want  to  think  of  the  class  hierarchy  as  defining 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 language.</a:t>
            </a:r>
            <a:endParaRPr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Specialized database query languages such as </a:t>
            </a:r>
            <a:r>
              <a:rPr lang="en-US" sz="2000" u="sng" dirty="0">
                <a:solidFill>
                  <a:srgbClr val="000000"/>
                </a:solidFill>
                <a:hlinkClick r:id="rId3"/>
              </a:rPr>
              <a:t>SQL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Specialized computer languages which are often used to describe communication protocols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APPLICABILITY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Use the Interpreter pattern </a:t>
            </a:r>
            <a:r>
              <a:rPr lang="en-US" sz="2000" b="1" dirty="0">
                <a:solidFill>
                  <a:srgbClr val="000000"/>
                </a:solidFill>
              </a:rPr>
              <a:t>when there is a language </a:t>
            </a:r>
            <a:r>
              <a:rPr lang="en-US" sz="2000" dirty="0">
                <a:solidFill>
                  <a:srgbClr val="000000"/>
                </a:solidFill>
              </a:rPr>
              <a:t>to interpret, and you can represent statements in the language as </a:t>
            </a:r>
            <a:r>
              <a:rPr lang="en-US" sz="2000" b="1" dirty="0">
                <a:solidFill>
                  <a:srgbClr val="000000"/>
                </a:solidFill>
              </a:rPr>
              <a:t>abstract syntax trees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The Interpreter pattern works best when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 - the </a:t>
            </a:r>
            <a:r>
              <a:rPr lang="en-US" sz="2000" b="1" dirty="0">
                <a:solidFill>
                  <a:srgbClr val="000000"/>
                </a:solidFill>
              </a:rPr>
              <a:t>grammar is simple</a:t>
            </a:r>
            <a:r>
              <a:rPr lang="en-US" sz="2000" dirty="0">
                <a:solidFill>
                  <a:srgbClr val="000000"/>
                </a:solidFill>
              </a:rPr>
              <a:t>. For complex grammars, the class hierarchy for the grammar becomes large and unmanageable. Tools such as parser generators are a better alternative in such cases. They can interpret expressions without building abstract syntax trees, which can save space and possibly time. </a:t>
            </a:r>
            <a:endParaRPr sz="2000" dirty="0"/>
          </a:p>
          <a:p>
            <a:pPr marL="228600" lvl="0" indent="-2282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 - </a:t>
            </a:r>
            <a:r>
              <a:rPr lang="en-US" sz="2000" b="1" dirty="0">
                <a:solidFill>
                  <a:srgbClr val="000000"/>
                </a:solidFill>
              </a:rPr>
              <a:t>efficiency is not a critical </a:t>
            </a:r>
            <a:r>
              <a:rPr lang="en-US" sz="2000" dirty="0">
                <a:solidFill>
                  <a:srgbClr val="000000"/>
                </a:solidFill>
              </a:rPr>
              <a:t>concern. The most efficient interpreters are usually </a:t>
            </a:r>
            <a:r>
              <a:rPr lang="en-US" sz="2000" i="1" dirty="0">
                <a:solidFill>
                  <a:srgbClr val="000000"/>
                </a:solidFill>
              </a:rPr>
              <a:t>not</a:t>
            </a:r>
            <a:r>
              <a:rPr lang="en-US" sz="2000" dirty="0">
                <a:solidFill>
                  <a:srgbClr val="000000"/>
                </a:solidFill>
              </a:rPr>
              <a:t> implemented by interpreting parse trees directly but by first translating them into another form. For example, regular expressions are often transformed into state machines. But even then, the </a:t>
            </a:r>
            <a:r>
              <a:rPr lang="en-US" sz="2000" i="1" dirty="0">
                <a:solidFill>
                  <a:srgbClr val="000000"/>
                </a:solidFill>
              </a:rPr>
              <a:t>translator</a:t>
            </a:r>
            <a:r>
              <a:rPr lang="en-US" sz="2000" dirty="0">
                <a:solidFill>
                  <a:srgbClr val="000000"/>
                </a:solidFill>
              </a:rPr>
              <a:t> can be implemented by the Interpreter pattern, so the pattern is still applicable. </a:t>
            </a:r>
            <a:endParaRPr sz="2000" dirty="0"/>
          </a:p>
        </p:txBody>
      </p:sp>
      <p:sp>
        <p:nvSpPr>
          <p:cNvPr id="551" name="Google Shape;551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MOTIVATION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If a particular kind of problem occurs often enough, then it might be worth while to express instances of the problem as </a:t>
            </a:r>
            <a:r>
              <a:rPr lang="en-US" sz="2000" b="1" dirty="0"/>
              <a:t>sentences in a simple language</a:t>
            </a:r>
            <a:r>
              <a:rPr lang="en-US" sz="2000" dirty="0"/>
              <a:t>. Then you can build an interpreter that solves the problem by interpreting these sentences.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Example: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- regular expressions</a:t>
            </a:r>
            <a:r>
              <a:rPr lang="en-US" sz="2000" dirty="0"/>
              <a:t>. Rather than building custom algorithms to match each pattern against strings, search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algorithms could interpret a regular expression that specifies a set of strings to match.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-"/>
            </a:pPr>
            <a:r>
              <a:rPr lang="en-US" sz="2000" b="1" dirty="0"/>
              <a:t> </a:t>
            </a:r>
            <a:r>
              <a:rPr lang="en-US" sz="2000" b="1" dirty="0" err="1"/>
              <a:t>boolean</a:t>
            </a:r>
            <a:r>
              <a:rPr lang="en-US" sz="2000" b="1" dirty="0"/>
              <a:t> formula</a:t>
            </a: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-"/>
            </a:pPr>
            <a:r>
              <a:rPr lang="en-US" sz="2000" b="1" dirty="0"/>
              <a:t> parsing xml into GUI</a:t>
            </a: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Interpreter </a:t>
            </a:r>
            <a:r>
              <a:rPr lang="en-US" sz="2000" b="1" dirty="0"/>
              <a:t>pattern describes </a:t>
            </a:r>
            <a:r>
              <a:rPr lang="en-US" sz="2000" dirty="0"/>
              <a:t>how to represent  sentences  in  the  language  and  interpret  these sentences.  In  this  example,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pattern describes how to define a grammar for regular expressions, represent a particular regular expression, and how to interpret that regular expression.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232" name="Google Shape;2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1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/>
              <a:t>Collaborations</a:t>
            </a:r>
            <a:endParaRPr sz="200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-"/>
            </a:pPr>
            <a:r>
              <a:rPr lang="en-US" sz="2000"/>
              <a:t> The client builds (or is given) the sentence as an </a:t>
            </a:r>
            <a:r>
              <a:rPr lang="en-US" sz="2000" b="1"/>
              <a:t>abstract syntax tree </a:t>
            </a:r>
            <a:r>
              <a:rPr lang="en-US" sz="2000"/>
              <a:t>of NonterminalExpression and TerminalExpression instances.   - Then the client initializes the </a:t>
            </a:r>
            <a:r>
              <a:rPr lang="en-US" sz="2000" b="1"/>
              <a:t>context </a:t>
            </a:r>
            <a:r>
              <a:rPr lang="en-US" sz="2000"/>
              <a:t>and </a:t>
            </a:r>
            <a:r>
              <a:rPr lang="en-US" sz="2000" b="1"/>
              <a:t>invokes</a:t>
            </a:r>
            <a:r>
              <a:rPr lang="en-US" sz="2000"/>
              <a:t> the Interpretoperation. 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-"/>
            </a:pPr>
            <a:r>
              <a:rPr lang="en-US" sz="2000"/>
              <a:t> Each </a:t>
            </a:r>
            <a:r>
              <a:rPr lang="en-US" sz="2000" b="1"/>
              <a:t>NonterminalExpression </a:t>
            </a:r>
            <a:r>
              <a:rPr lang="en-US" sz="2000"/>
              <a:t> node  defines  Interpret  in  terms  of Interpret  on each subexpression. The Interpret operation of each </a:t>
            </a:r>
            <a:r>
              <a:rPr lang="en-US" sz="2000" b="1"/>
              <a:t>TerminalExpression </a:t>
            </a:r>
            <a:r>
              <a:rPr lang="en-US" sz="2000"/>
              <a:t>defines the base case in the recursion. </a:t>
            </a:r>
            <a:endParaRPr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- The Interpret operations at each node </a:t>
            </a:r>
            <a:r>
              <a:rPr lang="en-US" sz="2000" b="1"/>
              <a:t>use the context to store and access </a:t>
            </a:r>
            <a:r>
              <a:rPr lang="en-US" sz="2000"/>
              <a:t>the state of the interpreter.</a:t>
            </a:r>
            <a:endParaRPr/>
          </a:p>
        </p:txBody>
      </p:sp>
      <p:sp>
        <p:nvSpPr>
          <p:cNvPr id="297" name="Google Shape;29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268" name="Google Shape;2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7fa82313fa_0_102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g7fa82313f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311" name="Google Shape;311;g7fa82313f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fa82313fa_0_215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g7fa82313fa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325" name="Google Shape;325;g7fa82313fa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fa82313fa_0_222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Google Shape;331;g7fa82313fa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332" name="Google Shape;332;g7fa82313fa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4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Many reasons why the parser isn’t included: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- external buffers required for full construction of the syntax tree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- usage of creational patterns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- customized parsing methods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Every grammar rule is represented by one class: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	- non-terminal: class contains (pointers to) other objects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	- terminal: node defines transcription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3" name="Google Shape;3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6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Google Shape;448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example is a system for </a:t>
            </a:r>
            <a:r>
              <a:rPr lang="en-US" sz="2000" b="1" dirty="0"/>
              <a:t>manipulating and evaluating</a:t>
            </a:r>
            <a:r>
              <a:rPr lang="en-US" sz="2000" dirty="0"/>
              <a:t> </a:t>
            </a:r>
            <a:r>
              <a:rPr lang="en-US" sz="2000" b="1" dirty="0"/>
              <a:t>Boolean expressions</a:t>
            </a:r>
            <a:r>
              <a:rPr lang="en-US" sz="2000" dirty="0"/>
              <a:t>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implemented in C++The terminal symbols in this language are Boolean variables,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that is, the constants true and false. Nonterminal symbols represent expressions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containing the operators and, or, and not.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We define two operations on Boolean expressions. The first, </a:t>
            </a:r>
            <a:r>
              <a:rPr lang="en-US" sz="2000" b="1" dirty="0"/>
              <a:t>Evaluate</a:t>
            </a:r>
            <a:r>
              <a:rPr lang="en-US" sz="2000" dirty="0"/>
              <a:t>, evaluates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  Boolean  expression  in  a  context that  assigns  a  true  or  false  value  to  each  variable.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second operation, </a:t>
            </a:r>
            <a:r>
              <a:rPr lang="en-US" sz="2000" b="1" dirty="0"/>
              <a:t>Replace</a:t>
            </a:r>
            <a:r>
              <a:rPr lang="en-US" sz="2000" dirty="0"/>
              <a:t>, produces a new Boolean expression by replacing a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variable  with  an  expression.  Replace  show  the  Interpreter  pattern  can  be  used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for more than just evaluating expressions. In this case, it manipulates the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expression itself.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class </a:t>
            </a:r>
            <a:r>
              <a:rPr lang="en-US" sz="2000" b="1" dirty="0"/>
              <a:t>Context</a:t>
            </a:r>
            <a:r>
              <a:rPr lang="en-US" sz="2000" dirty="0"/>
              <a:t> defines a mapping from variables to Boolean values, which we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represent with the C++ constants true and false. </a:t>
            </a:r>
            <a:endParaRPr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16000" lvl="0" indent="-216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For simplicity, we ignore operator </a:t>
            </a:r>
            <a:r>
              <a:rPr lang="en-US" sz="2000" b="1" dirty="0"/>
              <a:t>precedence</a:t>
            </a:r>
            <a:r>
              <a:rPr lang="en-US" sz="2000" dirty="0"/>
              <a:t> and assume it's the responsibility of which ever object constructs the syntax tree. </a:t>
            </a:r>
            <a:endParaRPr dirty="0"/>
          </a:p>
        </p:txBody>
      </p:sp>
      <p:sp>
        <p:nvSpPr>
          <p:cNvPr id="449" name="Google Shape;44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2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8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9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9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9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0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0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70"/>
          <p:cNvSpPr txBox="1">
            <a:spLocks noGrp="1"/>
          </p:cNvSpPr>
          <p:nvPr>
            <p:ph type="body" idx="4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70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0"/>
          <p:cNvSpPr txBox="1">
            <a:spLocks noGrp="1"/>
          </p:cNvSpPr>
          <p:nvPr>
            <p:ph type="body" idx="6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1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2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3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4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75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75"/>
          <p:cNvSpPr txBox="1">
            <a:spLocks noGrp="1"/>
          </p:cNvSpPr>
          <p:nvPr>
            <p:ph type="body" idx="3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7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76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76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7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77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77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7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78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7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79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79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79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80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80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80"/>
          <p:cNvSpPr txBox="1">
            <a:spLocks noGrp="1"/>
          </p:cNvSpPr>
          <p:nvPr>
            <p:ph type="body" idx="4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80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80"/>
          <p:cNvSpPr txBox="1">
            <a:spLocks noGrp="1"/>
          </p:cNvSpPr>
          <p:nvPr>
            <p:ph type="body" idx="6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92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3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9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9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94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6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7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9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97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97"/>
          <p:cNvSpPr txBox="1">
            <a:spLocks noGrp="1"/>
          </p:cNvSpPr>
          <p:nvPr>
            <p:ph type="body" idx="3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9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8" name="Google Shape;198;p98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98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9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99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99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0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10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101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101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101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10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8" name="Google Shape;218;p102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p102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02"/>
          <p:cNvSpPr txBox="1">
            <a:spLocks noGrp="1"/>
          </p:cNvSpPr>
          <p:nvPr>
            <p:ph type="body" idx="4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02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02"/>
          <p:cNvSpPr txBox="1">
            <a:spLocks noGrp="1"/>
          </p:cNvSpPr>
          <p:nvPr>
            <p:ph type="body" idx="6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2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3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4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5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65"/>
          <p:cNvSpPr txBox="1">
            <a:spLocks noGrp="1"/>
          </p:cNvSpPr>
          <p:nvPr>
            <p:ph type="body" idx="3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6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6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7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7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7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51"/>
          <p:cNvCxnSpPr/>
          <p:nvPr/>
        </p:nvCxnSpPr>
        <p:spPr>
          <a:xfrm>
            <a:off x="152400" y="6705600"/>
            <a:ext cx="8839200" cy="0"/>
          </a:xfrm>
          <a:prstGeom prst="straightConnector1">
            <a:avLst/>
          </a:prstGeom>
          <a:noFill/>
          <a:ln w="190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" name="Google Shape;7;p5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28600" y="228600"/>
            <a:ext cx="795338" cy="5286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51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9" name="Google Shape;9;p51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10;p51"/>
          <p:cNvSpPr txBox="1">
            <a:spLocks noGrp="1"/>
          </p:cNvSpPr>
          <p:nvPr>
            <p:ph type="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1"/>
          <p:cNvSpPr txBox="1">
            <a:spLocks noGrp="1"/>
          </p:cNvSpPr>
          <p:nvPr>
            <p:ph type="body" idx="1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3"/>
          <p:cNvSpPr/>
          <p:nvPr/>
        </p:nvSpPr>
        <p:spPr>
          <a:xfrm>
            <a:off x="152400" y="152400"/>
            <a:ext cx="8839200" cy="6096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7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62" name="Google Shape;62;p53"/>
          <p:cNvCxnSpPr/>
          <p:nvPr/>
        </p:nvCxnSpPr>
        <p:spPr>
          <a:xfrm>
            <a:off x="152400" y="6705600"/>
            <a:ext cx="8839200" cy="0"/>
          </a:xfrm>
          <a:prstGeom prst="straightConnector1">
            <a:avLst/>
          </a:prstGeom>
          <a:noFill/>
          <a:ln w="190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3" name="Google Shape;63;p5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28600" y="228600"/>
            <a:ext cx="795338" cy="52863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3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53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8"/>
          <p:cNvSpPr/>
          <p:nvPr/>
        </p:nvSpPr>
        <p:spPr>
          <a:xfrm>
            <a:off x="152400" y="152400"/>
            <a:ext cx="8839200" cy="6096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7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71" name="Google Shape;171;p58"/>
          <p:cNvCxnSpPr/>
          <p:nvPr/>
        </p:nvCxnSpPr>
        <p:spPr>
          <a:xfrm>
            <a:off x="152400" y="6705600"/>
            <a:ext cx="8839200" cy="0"/>
          </a:xfrm>
          <a:prstGeom prst="straightConnector1">
            <a:avLst/>
          </a:prstGeom>
          <a:noFill/>
          <a:ln w="190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2" name="Google Shape;172;p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28600" y="228600"/>
            <a:ext cx="795338" cy="528638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Google Shape;174;p58"/>
          <p:cNvSpPr txBox="1">
            <a:spLocks noGrp="1"/>
          </p:cNvSpPr>
          <p:nvPr>
            <p:ph type="body" idx="1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"/>
          <p:cNvSpPr/>
          <p:nvPr/>
        </p:nvSpPr>
        <p:spPr>
          <a:xfrm>
            <a:off x="457200" y="2565771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>
              <a:lnSpc>
                <a:spcPct val="90000"/>
              </a:lnSpc>
              <a:spcAft>
                <a:spcPts val="600"/>
              </a:spcAft>
              <a:buSzPts val="1400"/>
            </a:pPr>
            <a:r>
              <a:rPr lang="en-U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Interpreter</a:t>
            </a:r>
          </a:p>
        </p:txBody>
      </p:sp>
      <p:sp>
        <p:nvSpPr>
          <p:cNvPr id="233" name="Text Placeholder 2">
            <a:extLst>
              <a:ext uri="{FF2B5EF4-FFF2-40B4-BE49-F238E27FC236}">
                <a16:creationId xmlns:a16="http://schemas.microsoft.com/office/drawing/2014/main" id="{3D1D764A-E451-6634-8A14-6D958B59A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854907"/>
            <a:ext cx="8229240" cy="39772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cs-CZ" sz="1600" dirty="0"/>
              <a:t>Vojtěch Venzara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6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Příklad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s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booleovskými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výrazy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v </a:t>
            </a:r>
            <a:r>
              <a:rPr lang="cs-CZ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C++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(1)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6"/>
          <p:cNvSpPr txBox="1"/>
          <p:nvPr/>
        </p:nvSpPr>
        <p:spPr>
          <a:xfrm>
            <a:off x="152400" y="832275"/>
            <a:ext cx="8991600" cy="58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Práce</a:t>
            </a:r>
            <a:r>
              <a:rPr lang="en-US" sz="1800" b="1" dirty="0"/>
              <a:t> s </a:t>
            </a:r>
            <a:r>
              <a:rPr lang="en-US" sz="1800" b="1" dirty="0" err="1"/>
              <a:t>booleovskými</a:t>
            </a:r>
            <a:r>
              <a:rPr lang="en-US" sz="1800" b="1" dirty="0"/>
              <a:t> </a:t>
            </a:r>
            <a:r>
              <a:rPr lang="en-US" sz="1800" b="1" dirty="0" err="1"/>
              <a:t>výrazy</a:t>
            </a:r>
            <a:endParaRPr sz="1800" b="1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BooleanExp</a:t>
            </a:r>
            <a:r>
              <a:rPr lang="en-US" sz="1600" dirty="0"/>
              <a:t> </a:t>
            </a:r>
            <a:r>
              <a:rPr lang="cs-CZ" sz="1600" dirty="0"/>
              <a:t> </a:t>
            </a:r>
            <a:r>
              <a:rPr lang="en-US" sz="1600" dirty="0"/>
              <a:t>::= </a:t>
            </a:r>
            <a:r>
              <a:rPr lang="en-US" sz="1600" dirty="0" err="1"/>
              <a:t>VariableExp</a:t>
            </a:r>
            <a:r>
              <a:rPr lang="en-US" sz="1600" dirty="0"/>
              <a:t> | Constant | </a:t>
            </a:r>
            <a:r>
              <a:rPr lang="en-US" sz="1600" dirty="0" err="1"/>
              <a:t>OrExp</a:t>
            </a:r>
            <a:r>
              <a:rPr lang="en-US" sz="1600" dirty="0"/>
              <a:t> | </a:t>
            </a:r>
            <a:r>
              <a:rPr lang="en-US" sz="1600" dirty="0" err="1"/>
              <a:t>AndExp</a:t>
            </a:r>
            <a:r>
              <a:rPr lang="en-US" sz="1600" dirty="0"/>
              <a:t> | </a:t>
            </a:r>
            <a:r>
              <a:rPr lang="en-US" sz="1600" dirty="0" err="1"/>
              <a:t>NotExp</a:t>
            </a:r>
            <a:r>
              <a:rPr lang="en-US" sz="1600" dirty="0"/>
              <a:t> | '(' </a:t>
            </a:r>
            <a:r>
              <a:rPr lang="en-US" sz="1600" dirty="0" err="1"/>
              <a:t>BooleanExp</a:t>
            </a:r>
            <a:r>
              <a:rPr lang="en-US" sz="1600" dirty="0"/>
              <a:t> ')' 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AndExp</a:t>
            </a:r>
            <a:r>
              <a:rPr lang="en-US" sz="1600" dirty="0"/>
              <a:t> 	::= </a:t>
            </a:r>
            <a:r>
              <a:rPr lang="en-US" sz="1600" dirty="0" err="1"/>
              <a:t>BooleanExp</a:t>
            </a:r>
            <a:r>
              <a:rPr lang="en-US" sz="1600" dirty="0"/>
              <a:t> 'and' </a:t>
            </a:r>
            <a:r>
              <a:rPr lang="en-US" sz="1600" dirty="0" err="1"/>
              <a:t>BooleanExp</a:t>
            </a:r>
            <a:r>
              <a:rPr lang="en-US" sz="1600" dirty="0"/>
              <a:t> 	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OrExp</a:t>
            </a:r>
            <a:r>
              <a:rPr lang="en-US" sz="1600" dirty="0"/>
              <a:t> 	::= </a:t>
            </a:r>
            <a:r>
              <a:rPr lang="en-US" sz="1600" dirty="0" err="1"/>
              <a:t>BooleanExp</a:t>
            </a:r>
            <a:r>
              <a:rPr lang="en-US" sz="1600" dirty="0"/>
              <a:t> 'or' </a:t>
            </a:r>
            <a:r>
              <a:rPr lang="en-US" sz="1600" dirty="0" err="1"/>
              <a:t>BooleanExp</a:t>
            </a:r>
            <a:r>
              <a:rPr lang="en-US" sz="1600" dirty="0"/>
              <a:t> 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NotExp</a:t>
            </a:r>
            <a:r>
              <a:rPr lang="en-US" sz="1600" dirty="0"/>
              <a:t> 	::= 'not' </a:t>
            </a:r>
            <a:r>
              <a:rPr lang="en-US" sz="1600" dirty="0" err="1"/>
              <a:t>BooleanExp</a:t>
            </a:r>
            <a:r>
              <a:rPr lang="en-US" sz="1600" dirty="0"/>
              <a:t> 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/>
              <a:t>Constant 	::= 'true' | 'false' 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VariableExp</a:t>
            </a:r>
            <a:r>
              <a:rPr lang="en-US" sz="1600" dirty="0"/>
              <a:t> 	::= 'A' | 'B' | ... | 'X' | 'Y' | 'Z'</a:t>
            </a:r>
            <a:endParaRPr sz="1600" dirty="0"/>
          </a:p>
        </p:txBody>
      </p:sp>
      <p:sp>
        <p:nvSpPr>
          <p:cNvPr id="453" name="Google Shape;453;p36"/>
          <p:cNvSpPr/>
          <p:nvPr/>
        </p:nvSpPr>
        <p:spPr>
          <a:xfrm>
            <a:off x="304799" y="4008437"/>
            <a:ext cx="6143626" cy="1114599"/>
          </a:xfrm>
          <a:prstGeom prst="rect">
            <a:avLst/>
          </a:prstGeom>
          <a:solidFill>
            <a:srgbClr val="CCFFFF"/>
          </a:solidFill>
          <a:ln w="126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Interpret(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100" dirty="0">
              <a:solidFill>
                <a:schemeClr val="dk1"/>
              </a:solidFill>
              <a:latin typeface="Consolas" panose="020B0609020204030204" pitchFamily="49" charset="0"/>
              <a:sym typeface="Arial"/>
            </a:endParaRPr>
          </a:p>
        </p:txBody>
      </p:sp>
      <p:sp>
        <p:nvSpPr>
          <p:cNvPr id="454" name="Google Shape;454;p36"/>
          <p:cNvSpPr/>
          <p:nvPr/>
        </p:nvSpPr>
        <p:spPr>
          <a:xfrm>
            <a:off x="5943601" y="2975762"/>
            <a:ext cx="2895600" cy="609600"/>
          </a:xfrm>
          <a:prstGeom prst="wedgeRoundRectCallout">
            <a:avLst>
              <a:gd name="adj1" fmla="val -54821"/>
              <a:gd name="adj2" fmla="val 116490"/>
              <a:gd name="adj3" fmla="val 16667"/>
            </a:avLst>
          </a:prstGeom>
          <a:solidFill>
            <a:srgbClr val="FFCC99">
              <a:alpha val="49803"/>
            </a:srgbClr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 pro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třídy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definující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booleovský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výraz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36"/>
          <p:cNvSpPr/>
          <p:nvPr/>
        </p:nvSpPr>
        <p:spPr>
          <a:xfrm>
            <a:off x="304799" y="5256000"/>
            <a:ext cx="5249754" cy="1218634"/>
          </a:xfrm>
          <a:prstGeom prst="rect">
            <a:avLst/>
          </a:prstGeom>
          <a:solidFill>
            <a:srgbClr val="CCFFFF"/>
          </a:solidFill>
          <a:ln w="126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LookUp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Assign(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VariableEx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expression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    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b="1" dirty="0">
              <a:latin typeface="Consolas" panose="020B0609020204030204" pitchFamily="49" charset="0"/>
              <a:ea typeface="Courier New"/>
              <a:cs typeface="Courier New"/>
              <a:sym typeface="Courier New"/>
            </a:endParaRPr>
          </a:p>
        </p:txBody>
      </p:sp>
      <p:sp>
        <p:nvSpPr>
          <p:cNvPr id="456" name="Google Shape;456;p36"/>
          <p:cNvSpPr/>
          <p:nvPr/>
        </p:nvSpPr>
        <p:spPr>
          <a:xfrm>
            <a:off x="5943601" y="5256000"/>
            <a:ext cx="2895600" cy="1026600"/>
          </a:xfrm>
          <a:prstGeom prst="wedgeRoundRectCallout">
            <a:avLst>
              <a:gd name="adj1" fmla="val -63653"/>
              <a:gd name="adj2" fmla="val 21534"/>
              <a:gd name="adj3" fmla="val 16667"/>
            </a:avLst>
          </a:prstGeom>
          <a:solidFill>
            <a:srgbClr val="FFCC99">
              <a:alpha val="49800"/>
            </a:srgbClr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chemeClr val="dk1"/>
                </a:solidFill>
              </a:rPr>
              <a:t>Kontext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definuje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mapování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chemeClr val="dk1"/>
                </a:solidFill>
              </a:rPr>
              <a:t>proměnných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na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booleovské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hodnoty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tj</a:t>
            </a:r>
            <a:r>
              <a:rPr lang="en-US" dirty="0">
                <a:solidFill>
                  <a:schemeClr val="dk1"/>
                </a:solidFill>
              </a:rPr>
              <a:t>. </a:t>
            </a:r>
            <a:r>
              <a:rPr lang="en-US" dirty="0" err="1">
                <a:solidFill>
                  <a:schemeClr val="dk1"/>
                </a:solidFill>
              </a:rPr>
              <a:t>konstanty</a:t>
            </a:r>
            <a:r>
              <a:rPr lang="en-US" dirty="0">
                <a:solidFill>
                  <a:schemeClr val="dk1"/>
                </a:solidFill>
              </a:rPr>
              <a:t> ‘true’ a ‘false’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" grpId="0" animBg="1"/>
      <p:bldP spid="454" grpId="0" animBg="1"/>
      <p:bldP spid="455" grpId="0" animBg="1"/>
      <p:bldP spid="4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7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Příklad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s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booleovskými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výrazy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v </a:t>
            </a:r>
            <a:r>
              <a:rPr lang="cs-CZ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C++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(2)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37"/>
          <p:cNvSpPr/>
          <p:nvPr/>
        </p:nvSpPr>
        <p:spPr>
          <a:xfrm>
            <a:off x="285750" y="1285875"/>
            <a:ext cx="8572500" cy="2416175"/>
          </a:xfrm>
          <a:prstGeom prst="rect">
            <a:avLst/>
          </a:prstGeom>
          <a:solidFill>
            <a:srgbClr val="CCFFFF"/>
          </a:solidFill>
          <a:ln w="126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VariableEx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VariableEx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 :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VariableEx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Interpret(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.LookUp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};</a:t>
            </a:r>
          </a:p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400" dirty="0">
              <a:solidFill>
                <a:schemeClr val="dk1"/>
              </a:solidFill>
              <a:latin typeface="Consolas" panose="020B0609020204030204" pitchFamily="49" charset="0"/>
              <a:sym typeface="Arial"/>
            </a:endParaRPr>
          </a:p>
        </p:txBody>
      </p:sp>
      <p:sp>
        <p:nvSpPr>
          <p:cNvPr id="464" name="Google Shape;464;p37"/>
          <p:cNvSpPr/>
          <p:nvPr/>
        </p:nvSpPr>
        <p:spPr>
          <a:xfrm>
            <a:off x="152400" y="928688"/>
            <a:ext cx="89916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Třída</a:t>
            </a:r>
            <a:r>
              <a:rPr lang="en-US" sz="1800" b="1" dirty="0"/>
              <a:t> pro </a:t>
            </a:r>
            <a:r>
              <a:rPr lang="en-US" sz="1800" b="1" dirty="0" err="1"/>
              <a:t>reprezentaci</a:t>
            </a:r>
            <a:r>
              <a:rPr lang="en-US" sz="1800" b="1" dirty="0"/>
              <a:t> </a:t>
            </a:r>
            <a:r>
              <a:rPr lang="en-US" sz="1800" b="1" dirty="0" err="1"/>
              <a:t>pravidla</a:t>
            </a:r>
            <a:r>
              <a:rPr lang="en-US" sz="1800" b="1" dirty="0"/>
              <a:t> </a:t>
            </a:r>
            <a:r>
              <a:rPr lang="en-US" sz="1800" b="1" dirty="0" err="1"/>
              <a:t>VariableExp</a:t>
            </a:r>
            <a:r>
              <a:rPr lang="en-US" sz="1800" b="1" dirty="0"/>
              <a:t> ::= 'A' | 'B' | ... | 'X' | 'Y' | 'Z‘</a:t>
            </a:r>
            <a:endParaRPr sz="1800" b="1" dirty="0"/>
          </a:p>
        </p:txBody>
      </p:sp>
      <p:sp>
        <p:nvSpPr>
          <p:cNvPr id="465" name="Google Shape;465;p37"/>
          <p:cNvSpPr/>
          <p:nvPr/>
        </p:nvSpPr>
        <p:spPr>
          <a:xfrm>
            <a:off x="285750" y="4214813"/>
            <a:ext cx="8572500" cy="2416175"/>
          </a:xfrm>
          <a:prstGeom prst="rect">
            <a:avLst/>
          </a:prstGeom>
          <a:solidFill>
            <a:srgbClr val="CCFFFF"/>
          </a:solidFill>
          <a:ln w="126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ConstantEx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ConstantEx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: value(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ConstantEx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Interpret(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cs-CZ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value;</a:t>
            </a:r>
            <a:endParaRPr lang="cs-CZ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400" dirty="0">
              <a:solidFill>
                <a:schemeClr val="dk1"/>
              </a:solidFill>
              <a:latin typeface="Consolas" panose="020B0609020204030204" pitchFamily="49" charset="0"/>
              <a:sym typeface="Arial"/>
            </a:endParaRPr>
          </a:p>
        </p:txBody>
      </p:sp>
      <p:sp>
        <p:nvSpPr>
          <p:cNvPr id="466" name="Google Shape;466;p37"/>
          <p:cNvSpPr/>
          <p:nvPr/>
        </p:nvSpPr>
        <p:spPr>
          <a:xfrm>
            <a:off x="152400" y="3786188"/>
            <a:ext cx="89916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Třída</a:t>
            </a:r>
            <a:r>
              <a:rPr lang="en-US" sz="1800" b="1" dirty="0"/>
              <a:t> pro </a:t>
            </a:r>
            <a:r>
              <a:rPr lang="en-US" sz="1800" b="1" dirty="0" err="1"/>
              <a:t>reprezentaci</a:t>
            </a:r>
            <a:r>
              <a:rPr lang="en-US" sz="1800" b="1" dirty="0"/>
              <a:t> </a:t>
            </a:r>
            <a:r>
              <a:rPr lang="en-US" sz="1800" b="1" dirty="0" err="1"/>
              <a:t>pravidla</a:t>
            </a:r>
            <a:r>
              <a:rPr lang="en-US" sz="1800" b="1" dirty="0"/>
              <a:t> Constant ::= 'true' | 'false' </a:t>
            </a:r>
            <a:endParaRPr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 animBg="1"/>
      <p:bldP spid="4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8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Příklad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s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booleovskými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výrazy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v </a:t>
            </a:r>
            <a:r>
              <a:rPr lang="cs-CZ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C++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(3)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38"/>
          <p:cNvSpPr/>
          <p:nvPr/>
        </p:nvSpPr>
        <p:spPr>
          <a:xfrm>
            <a:off x="285750" y="1500188"/>
            <a:ext cx="8686800" cy="3384185"/>
          </a:xfrm>
          <a:prstGeom prst="rect">
            <a:avLst/>
          </a:prstGeom>
          <a:solidFill>
            <a:srgbClr val="CCFFFF"/>
          </a:solidFill>
          <a:ln w="126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ANDEx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ANDEx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: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)),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)){}</a:t>
            </a:r>
          </a:p>
          <a:p>
            <a:endParaRPr lang="cs-CZ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~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ANDEx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Interpret(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fr-FR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4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Interpret(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 &amp;&amp;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4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Interpret(</a:t>
            </a:r>
            <a:r>
              <a:rPr lang="cs-CZ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context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400" dirty="0">
              <a:solidFill>
                <a:schemeClr val="dk1"/>
              </a:solidFill>
              <a:latin typeface="Consolas" panose="020B0609020204030204" pitchFamily="49" charset="0"/>
              <a:sym typeface="Arial"/>
            </a:endParaRPr>
          </a:p>
        </p:txBody>
      </p:sp>
      <p:sp>
        <p:nvSpPr>
          <p:cNvPr id="474" name="Google Shape;474;p38"/>
          <p:cNvSpPr/>
          <p:nvPr/>
        </p:nvSpPr>
        <p:spPr>
          <a:xfrm>
            <a:off x="3303163" y="5473798"/>
            <a:ext cx="1981200" cy="762000"/>
          </a:xfrm>
          <a:prstGeom prst="wedgeRoundRectCallout">
            <a:avLst>
              <a:gd name="adj1" fmla="val 60267"/>
              <a:gd name="adj2" fmla="val -125796"/>
              <a:gd name="adj3" fmla="val 16667"/>
            </a:avLst>
          </a:prstGeom>
          <a:solidFill>
            <a:srgbClr val="FFCC99">
              <a:alpha val="49803"/>
            </a:srgbClr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Obdobně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také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třídy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pravidla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cs-CZ" sz="1400" b="1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1400" b="1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Ex</a:t>
            </a:r>
            <a:r>
              <a:rPr lang="en-US" sz="1400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400" b="1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cs-CZ" sz="1400" b="1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OT</a:t>
            </a:r>
            <a:r>
              <a:rPr lang="en-US" sz="1400" b="1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Ex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38"/>
          <p:cNvSpPr/>
          <p:nvPr/>
        </p:nvSpPr>
        <p:spPr>
          <a:xfrm>
            <a:off x="152400" y="857250"/>
            <a:ext cx="8991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/>
              <a:t>Třída pro reprezentaci pravidla AndExp ::= BooleanExp 'and' BooleanExp</a:t>
            </a:r>
            <a:endParaRPr sz="1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2"/>
          <p:cNvSpPr txBox="1"/>
          <p:nvPr/>
        </p:nvSpPr>
        <p:spPr>
          <a:xfrm>
            <a:off x="152400" y="1066800"/>
            <a:ext cx="88392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 sz="1800" b="1"/>
              <a:t>Kalkulačka</a:t>
            </a:r>
            <a:r>
              <a:rPr lang="en-US"/>
              <a:t> </a:t>
            </a:r>
            <a:endParaRPr/>
          </a:p>
        </p:txBody>
      </p:sp>
      <p:sp>
        <p:nvSpPr>
          <p:cNvPr id="500" name="Google Shape;500;p42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Složitější příklad - kalkulačka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42"/>
          <p:cNvSpPr/>
          <p:nvPr/>
        </p:nvSpPr>
        <p:spPr>
          <a:xfrm>
            <a:off x="182563" y="1736725"/>
            <a:ext cx="8686800" cy="1350963"/>
          </a:xfrm>
          <a:prstGeom prst="rect">
            <a:avLst/>
          </a:prstGeom>
          <a:solidFill>
            <a:srgbClr val="CCFFFF"/>
          </a:solidFill>
          <a:ln w="126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4000" tIns="36000" rIns="54000" bIns="36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expression ::= plus | minus | variable | number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plus ::= expression '+' expression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minus ::= expression '-' expression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variable ::= 'a' | 'b' | 'c' | ... | 'z'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digit ::= '0' | '1' | ... | '9'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number ::= digit | digit number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0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– použití s dalšími vzory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40"/>
          <p:cNvSpPr txBox="1"/>
          <p:nvPr/>
        </p:nvSpPr>
        <p:spPr>
          <a:xfrm>
            <a:off x="152400" y="1066800"/>
            <a:ext cx="88392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/>
              <a:t>Composite</a:t>
            </a:r>
            <a:endParaRPr sz="1800" b="1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Nejčastější kombinace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Struktura stromu je implementace Composite</a:t>
            </a:r>
            <a:endParaRPr sz="16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/>
              <a:t>Visitor</a:t>
            </a:r>
            <a:endParaRPr sz="1800" b="1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podobný způsob procházení stromu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oddělena funkcionalita od dat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může nejen vypočítávat nějakou hodnotu, ale i data transformovat</a:t>
            </a:r>
            <a:endParaRPr sz="16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/>
              <a:t>Iterator</a:t>
            </a:r>
            <a:endParaRPr sz="1800" b="1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Klasické procházení strukturou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Důležitý společný abstraktní předek</a:t>
            </a:r>
            <a:endParaRPr sz="16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/>
              <a:t>Flyweight</a:t>
            </a:r>
            <a:endParaRPr sz="1800" b="1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Typické pro překladače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/>
              <a:t>Sdílení konstantních výrazů vyhodnocovaných v compile-time</a:t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49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- shrnutí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49"/>
          <p:cNvSpPr txBox="1"/>
          <p:nvPr/>
        </p:nvSpPr>
        <p:spPr>
          <a:xfrm>
            <a:off x="152400" y="1066800"/>
            <a:ext cx="88392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Typické</a:t>
            </a:r>
            <a:r>
              <a:rPr lang="en-US" sz="1800" b="1" dirty="0"/>
              <a:t> </a:t>
            </a:r>
            <a:r>
              <a:rPr lang="en-US" sz="1800" b="1" dirty="0" err="1"/>
              <a:t>použití</a:t>
            </a:r>
            <a:endParaRPr sz="1800" b="1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Parsery</a:t>
            </a:r>
            <a:r>
              <a:rPr lang="en-US" sz="1700" dirty="0"/>
              <a:t> a </a:t>
            </a:r>
            <a:r>
              <a:rPr lang="en-US" sz="1700" dirty="0" err="1"/>
              <a:t>kompilátory</a:t>
            </a:r>
            <a:r>
              <a:rPr lang="cs-CZ" sz="1700" dirty="0"/>
              <a:t> objektových jazyků</a:t>
            </a:r>
            <a:endParaRPr sz="17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Omezení</a:t>
            </a:r>
            <a:r>
              <a:rPr lang="en-US" sz="1800" b="1" dirty="0"/>
              <a:t> </a:t>
            </a:r>
            <a:r>
              <a:rPr lang="en-US" sz="1800" b="1" dirty="0" err="1"/>
              <a:t>použitelnosti</a:t>
            </a:r>
            <a:endParaRPr sz="1800" b="1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Interpretace</a:t>
            </a:r>
            <a:r>
              <a:rPr lang="en-US" sz="1700" dirty="0"/>
              <a:t> </a:t>
            </a:r>
            <a:r>
              <a:rPr lang="en-US" sz="1700" dirty="0" err="1"/>
              <a:t>jazyka</a:t>
            </a:r>
            <a:r>
              <a:rPr lang="en-US" sz="1700" dirty="0"/>
              <a:t>, </a:t>
            </a:r>
            <a:r>
              <a:rPr lang="en-US" sz="1700" dirty="0" err="1"/>
              <a:t>jehož</a:t>
            </a:r>
            <a:r>
              <a:rPr lang="en-US" sz="1700" dirty="0"/>
              <a:t> </a:t>
            </a:r>
            <a:r>
              <a:rPr lang="en-US" sz="1700" dirty="0" err="1"/>
              <a:t>věty</a:t>
            </a:r>
            <a:r>
              <a:rPr lang="en-US" sz="1700" dirty="0"/>
              <a:t> </a:t>
            </a:r>
            <a:r>
              <a:rPr lang="en-US" sz="1700" dirty="0" err="1"/>
              <a:t>lze</a:t>
            </a:r>
            <a:r>
              <a:rPr lang="en-US" sz="1700" dirty="0"/>
              <a:t> </a:t>
            </a:r>
            <a:r>
              <a:rPr lang="en-US" sz="1700" dirty="0" err="1"/>
              <a:t>vyjádřit</a:t>
            </a:r>
            <a:r>
              <a:rPr lang="en-US" sz="1700" dirty="0"/>
              <a:t> </a:t>
            </a:r>
            <a:r>
              <a:rPr lang="en-US" sz="1700" dirty="0" err="1"/>
              <a:t>abstraktním</a:t>
            </a:r>
            <a:r>
              <a:rPr lang="en-US" sz="1700" dirty="0"/>
              <a:t> </a:t>
            </a:r>
            <a:r>
              <a:rPr lang="en-US" sz="1700" dirty="0" err="1"/>
              <a:t>syntaktickým</a:t>
            </a:r>
            <a:r>
              <a:rPr lang="en-US" sz="1700" dirty="0"/>
              <a:t> </a:t>
            </a:r>
            <a:r>
              <a:rPr lang="en-US" sz="1700" dirty="0" err="1"/>
              <a:t>stromem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Gramatika</a:t>
            </a:r>
            <a:r>
              <a:rPr lang="en-US" sz="1700" dirty="0"/>
              <a:t> </a:t>
            </a:r>
            <a:r>
              <a:rPr lang="en-US" sz="1700" dirty="0" err="1"/>
              <a:t>jazyka</a:t>
            </a:r>
            <a:r>
              <a:rPr lang="en-US" sz="1700" dirty="0"/>
              <a:t> je </a:t>
            </a:r>
            <a:r>
              <a:rPr lang="en-US" sz="1700" dirty="0" err="1"/>
              <a:t>jednoduchá</a:t>
            </a:r>
            <a:endParaRPr sz="1700" dirty="0"/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Složitější</a:t>
            </a:r>
            <a:r>
              <a:rPr lang="en-US" sz="1600" dirty="0"/>
              <a:t> </a:t>
            </a:r>
            <a:r>
              <a:rPr lang="en-US" sz="1600" dirty="0" err="1"/>
              <a:t>gramatiky</a:t>
            </a:r>
            <a:r>
              <a:rPr lang="en-US" sz="1600" dirty="0"/>
              <a:t> → </a:t>
            </a:r>
            <a:r>
              <a:rPr lang="en-US" sz="1600" dirty="0" err="1"/>
              <a:t>nepřehledný</a:t>
            </a:r>
            <a:r>
              <a:rPr lang="en-US" sz="1600" dirty="0"/>
              <a:t> </a:t>
            </a:r>
            <a:r>
              <a:rPr lang="en-US" sz="1600" dirty="0" err="1"/>
              <a:t>kód</a:t>
            </a:r>
            <a:r>
              <a:rPr lang="en-US" sz="1600" dirty="0"/>
              <a:t>, </a:t>
            </a:r>
            <a:r>
              <a:rPr lang="en-US" sz="1600" dirty="0" err="1"/>
              <a:t>exploze</a:t>
            </a:r>
            <a:r>
              <a:rPr lang="en-US" sz="1600" dirty="0"/>
              <a:t> </a:t>
            </a:r>
            <a:r>
              <a:rPr lang="en-US" sz="1600" dirty="0" err="1"/>
              <a:t>tříd</a:t>
            </a:r>
            <a:endParaRPr lang="cs-CZ" sz="1600" dirty="0"/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cs-CZ" sz="1600" dirty="0"/>
              <a:t>Gramatika se nemění nebo se mění jen zřídka</a:t>
            </a:r>
            <a:endParaRPr sz="16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Efektivita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/>
              <a:t>kriticky</a:t>
            </a:r>
            <a:r>
              <a:rPr lang="en-US" sz="1700" dirty="0"/>
              <a:t> </a:t>
            </a:r>
            <a:r>
              <a:rPr lang="en-US" sz="1700" dirty="0" err="1"/>
              <a:t>důležitá</a:t>
            </a:r>
            <a:endParaRPr sz="1700" dirty="0"/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Jinak</a:t>
            </a:r>
            <a:r>
              <a:rPr lang="en-US" sz="1600" dirty="0"/>
              <a:t> </a:t>
            </a:r>
            <a:r>
              <a:rPr lang="en-US" sz="1600" dirty="0" err="1"/>
              <a:t>lépe</a:t>
            </a:r>
            <a:r>
              <a:rPr lang="en-US" sz="1600" dirty="0"/>
              <a:t> </a:t>
            </a:r>
            <a:r>
              <a:rPr lang="en-US" sz="1600" dirty="0" err="1"/>
              <a:t>nekonstruovat</a:t>
            </a:r>
            <a:r>
              <a:rPr lang="en-US" sz="1600" dirty="0"/>
              <a:t> </a:t>
            </a:r>
            <a:r>
              <a:rPr lang="en-US" sz="1600" dirty="0" err="1"/>
              <a:t>syntaktický</a:t>
            </a:r>
            <a:r>
              <a:rPr lang="en-US" sz="1600" dirty="0"/>
              <a:t> </a:t>
            </a:r>
            <a:r>
              <a:rPr lang="en-US" sz="1600" dirty="0" err="1"/>
              <a:t>strom</a:t>
            </a:r>
            <a:r>
              <a:rPr lang="en-US" sz="1600" dirty="0"/>
              <a:t> → </a:t>
            </a:r>
            <a:r>
              <a:rPr lang="en-US" sz="1600" dirty="0" err="1"/>
              <a:t>stavový</a:t>
            </a:r>
            <a:r>
              <a:rPr lang="en-US" sz="1600" dirty="0"/>
              <a:t> automat</a:t>
            </a:r>
            <a:endParaRPr sz="1600" dirty="0"/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Výhody</a:t>
            </a:r>
            <a:endParaRPr sz="1800" b="1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Lehce</a:t>
            </a:r>
            <a:r>
              <a:rPr lang="en-US" sz="1700" dirty="0"/>
              <a:t> </a:t>
            </a:r>
            <a:r>
              <a:rPr lang="en-US" sz="1700" dirty="0" err="1"/>
              <a:t>rozšířitelná</a:t>
            </a:r>
            <a:r>
              <a:rPr lang="en-US" sz="1700" dirty="0"/>
              <a:t>/</a:t>
            </a:r>
            <a:r>
              <a:rPr lang="en-US" sz="1700" dirty="0" err="1"/>
              <a:t>změnitelná</a:t>
            </a:r>
            <a:r>
              <a:rPr lang="en-US" sz="1700" dirty="0"/>
              <a:t> </a:t>
            </a:r>
            <a:r>
              <a:rPr lang="en-US" sz="1700" dirty="0" err="1"/>
              <a:t>gramatika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Jednoduchá</a:t>
            </a:r>
            <a:r>
              <a:rPr lang="en-US" sz="1700" dirty="0"/>
              <a:t> </a:t>
            </a:r>
            <a:r>
              <a:rPr lang="en-US" sz="1700" dirty="0" err="1"/>
              <a:t>implementace</a:t>
            </a:r>
            <a:r>
              <a:rPr lang="en-US" sz="1700" dirty="0"/>
              <a:t> </a:t>
            </a:r>
            <a:r>
              <a:rPr lang="en-US" sz="1700" dirty="0" err="1"/>
              <a:t>gramatiky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Přidávání</a:t>
            </a:r>
            <a:r>
              <a:rPr lang="en-US" sz="1700" dirty="0"/>
              <a:t> </a:t>
            </a:r>
            <a:r>
              <a:rPr lang="en-US" sz="1700" dirty="0" err="1"/>
              <a:t>dalších</a:t>
            </a:r>
            <a:r>
              <a:rPr lang="en-US" sz="1700" dirty="0"/>
              <a:t> </a:t>
            </a:r>
            <a:r>
              <a:rPr lang="en-US" sz="1700" dirty="0" err="1"/>
              <a:t>metod</a:t>
            </a:r>
            <a:r>
              <a:rPr lang="en-US" sz="1700" dirty="0"/>
              <a:t> </a:t>
            </a:r>
            <a:r>
              <a:rPr lang="en-US" sz="1700" dirty="0" err="1"/>
              <a:t>interpretace</a:t>
            </a:r>
            <a:endParaRPr sz="17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Nevýhody</a:t>
            </a:r>
            <a:endParaRPr sz="1800" b="1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1700" dirty="0" err="1"/>
              <a:t>Složitá</a:t>
            </a:r>
            <a:r>
              <a:rPr lang="en-US" sz="1700" dirty="0"/>
              <a:t> </a:t>
            </a:r>
            <a:r>
              <a:rPr lang="en-US" sz="1700" dirty="0" err="1"/>
              <a:t>gramatika</a:t>
            </a:r>
            <a:r>
              <a:rPr lang="en-US" sz="1700" dirty="0"/>
              <a:t> </a:t>
            </a:r>
            <a:r>
              <a:rPr lang="en-US" sz="1700" dirty="0" err="1"/>
              <a:t>těžce</a:t>
            </a:r>
            <a:r>
              <a:rPr lang="en-US" sz="1700" dirty="0"/>
              <a:t> </a:t>
            </a:r>
            <a:r>
              <a:rPr lang="en-US" sz="1700" dirty="0" err="1"/>
              <a:t>udržovatelná</a:t>
            </a:r>
            <a:endParaRPr sz="17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28F09F-3E21-B8F9-380F-E41559E4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4670"/>
            <a:ext cx="8229240" cy="11448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57E949-9FAC-29AB-E293-7CBFC7BFE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740828"/>
            <a:ext cx="8229240" cy="3977280"/>
          </a:xfrm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cs-CZ" sz="2000" dirty="0"/>
              <a:t>Vojtěch Venzara</a:t>
            </a:r>
          </a:p>
        </p:txBody>
      </p:sp>
    </p:spTree>
    <p:extLst>
      <p:ext uri="{BB962C8B-B14F-4D97-AF65-F5344CB8AC3E}">
        <p14:creationId xmlns:p14="http://schemas.microsoft.com/office/powerpoint/2010/main" val="303203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Co je to interpreter (interpret)</a:t>
            </a:r>
            <a:endParaRPr sz="2800" b="0" i="0" u="none" strike="noStrike" cap="none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35" name="Google Shape;235;p2"/>
          <p:cNvSpPr txBox="1"/>
          <p:nvPr/>
        </p:nvSpPr>
        <p:spPr>
          <a:xfrm>
            <a:off x="152400" y="839620"/>
            <a:ext cx="8839200" cy="16707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Motivace</a:t>
            </a:r>
            <a:endParaRPr sz="1800" b="1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cs-CZ" sz="1600" dirty="0"/>
              <a:t>Obecný</a:t>
            </a:r>
            <a:r>
              <a:rPr lang="en-US" sz="1600" dirty="0"/>
              <a:t> </a:t>
            </a:r>
            <a:r>
              <a:rPr lang="en-US" sz="1600" dirty="0" err="1"/>
              <a:t>problém</a:t>
            </a:r>
            <a:r>
              <a:rPr lang="en-US" sz="1600" dirty="0"/>
              <a:t>, </a:t>
            </a:r>
            <a:r>
              <a:rPr lang="en-US" sz="1600" dirty="0" err="1"/>
              <a:t>jehož</a:t>
            </a:r>
            <a:r>
              <a:rPr lang="en-US" sz="1600" dirty="0"/>
              <a:t> </a:t>
            </a:r>
            <a:r>
              <a:rPr lang="cs-CZ" sz="1600" dirty="0"/>
              <a:t>různé</a:t>
            </a:r>
            <a:r>
              <a:rPr lang="en-US" sz="1600" dirty="0"/>
              <a:t> instance je </a:t>
            </a:r>
            <a:r>
              <a:rPr lang="en-US" sz="1600" dirty="0" err="1"/>
              <a:t>třeba</a:t>
            </a:r>
            <a:r>
              <a:rPr lang="en-US" sz="1600" dirty="0"/>
              <a:t> </a:t>
            </a:r>
            <a:r>
              <a:rPr lang="en-US" sz="1600" dirty="0" err="1"/>
              <a:t>často</a:t>
            </a:r>
            <a:r>
              <a:rPr lang="en-US" sz="1600" dirty="0"/>
              <a:t> </a:t>
            </a:r>
            <a:r>
              <a:rPr lang="en-US" sz="1600" dirty="0" err="1"/>
              <a:t>řešit</a:t>
            </a:r>
            <a:r>
              <a:rPr lang="en-US" sz="1600" dirty="0"/>
              <a:t> 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Jednotlivé</a:t>
            </a:r>
            <a:r>
              <a:rPr lang="en-US" sz="1600" dirty="0"/>
              <a:t> instance </a:t>
            </a:r>
            <a:r>
              <a:rPr lang="en-US" sz="1600" dirty="0" err="1"/>
              <a:t>lze</a:t>
            </a:r>
            <a:r>
              <a:rPr lang="en-US" sz="1600" dirty="0"/>
              <a:t> </a:t>
            </a:r>
            <a:r>
              <a:rPr lang="en-US" sz="1600" dirty="0" err="1"/>
              <a:t>vyjádřit</a:t>
            </a:r>
            <a:r>
              <a:rPr lang="en-US" sz="1600" dirty="0"/>
              <a:t> </a:t>
            </a:r>
            <a:r>
              <a:rPr lang="en-US" sz="1600" dirty="0" err="1"/>
              <a:t>větami</a:t>
            </a:r>
            <a:r>
              <a:rPr lang="en-US" sz="1600" dirty="0"/>
              <a:t> v </a:t>
            </a:r>
            <a:r>
              <a:rPr lang="en-US" sz="1600" dirty="0" err="1"/>
              <a:t>jednoduchém</a:t>
            </a:r>
            <a:r>
              <a:rPr lang="en-US" sz="1600" dirty="0"/>
              <a:t> </a:t>
            </a:r>
            <a:r>
              <a:rPr lang="en-US" sz="1600" dirty="0" err="1"/>
              <a:t>jazyce</a:t>
            </a:r>
            <a:endParaRPr lang="cs-CZ"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cs-CZ" sz="1600" dirty="0"/>
              <a:t>Například: </a:t>
            </a:r>
            <a:r>
              <a:rPr lang="cs-CZ" sz="1600" dirty="0" err="1"/>
              <a:t>Regular</a:t>
            </a:r>
            <a:r>
              <a:rPr lang="cs-CZ" sz="1600" dirty="0"/>
              <a:t> </a:t>
            </a:r>
            <a:r>
              <a:rPr lang="cs-CZ" sz="1600" dirty="0" err="1"/>
              <a:t>expression</a:t>
            </a:r>
            <a:r>
              <a:rPr lang="cs-CZ" sz="1600" dirty="0"/>
              <a:t>, </a:t>
            </a:r>
            <a:r>
              <a:rPr lang="cs-CZ" sz="1600" dirty="0" err="1"/>
              <a:t>Boolean</a:t>
            </a:r>
            <a:r>
              <a:rPr lang="cs-CZ" sz="1600" dirty="0"/>
              <a:t> formule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2C9A50-DD1A-EB95-48EF-B1154631E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11" y="2899357"/>
            <a:ext cx="832485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DA46-AD34-6BF4-3F8B-9CE6CDF0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144" y="273600"/>
            <a:ext cx="7590296" cy="481774"/>
          </a:xfrm>
        </p:spPr>
        <p:txBody>
          <a:bodyPr/>
          <a:lstStyle/>
          <a:p>
            <a:r>
              <a:rPr lang="en-US" sz="4400" b="0" i="0" u="none" strike="noStrike" cap="none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Co je to interpreter (interpret)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341C4-4E4F-AF6F-99EA-53E7DB7DC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42249"/>
            <a:ext cx="8229240" cy="3977280"/>
          </a:xfrm>
        </p:spPr>
        <p:txBody>
          <a:bodyPr/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Obecné</a:t>
            </a:r>
            <a:r>
              <a:rPr lang="en-US" sz="1800" b="1" dirty="0"/>
              <a:t> </a:t>
            </a:r>
            <a:r>
              <a:rPr lang="en-US" sz="1800" b="1" dirty="0" err="1"/>
              <a:t>řešení</a:t>
            </a:r>
            <a:endParaRPr lang="en-US" sz="1800" b="1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Vytvoříme</a:t>
            </a:r>
            <a:r>
              <a:rPr lang="en-US" sz="1600" dirty="0"/>
              <a:t> interpret </a:t>
            </a:r>
            <a:r>
              <a:rPr lang="en-US" sz="1600" dirty="0" err="1"/>
              <a:t>tohoto</a:t>
            </a:r>
            <a:r>
              <a:rPr lang="en-US" sz="1600" dirty="0"/>
              <a:t> </a:t>
            </a:r>
            <a:r>
              <a:rPr lang="en-US" sz="1600" dirty="0" err="1"/>
              <a:t>jazyka</a:t>
            </a:r>
            <a:endParaRPr lang="en-US"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/>
              <a:t>Forma </a:t>
            </a:r>
            <a:r>
              <a:rPr lang="en-US" sz="1600" dirty="0" err="1"/>
              <a:t>abstraktního</a:t>
            </a:r>
            <a:r>
              <a:rPr lang="en-US" sz="1600" dirty="0"/>
              <a:t> </a:t>
            </a:r>
            <a:r>
              <a:rPr lang="en-US" sz="1600" dirty="0" err="1"/>
              <a:t>syntaktického</a:t>
            </a:r>
            <a:r>
              <a:rPr lang="en-US" sz="1600" dirty="0"/>
              <a:t> </a:t>
            </a:r>
            <a:r>
              <a:rPr lang="en-US" sz="1600" dirty="0" err="1"/>
              <a:t>stromu</a:t>
            </a:r>
            <a:endParaRPr lang="en-US"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Interpretace</a:t>
            </a:r>
            <a:r>
              <a:rPr lang="en-US" sz="1600" dirty="0"/>
              <a:t> </a:t>
            </a:r>
            <a:r>
              <a:rPr lang="en-US" sz="1600" dirty="0" err="1"/>
              <a:t>věty</a:t>
            </a:r>
            <a:r>
              <a:rPr lang="en-US" sz="1600" dirty="0"/>
              <a:t> </a:t>
            </a:r>
            <a:r>
              <a:rPr lang="en-US" sz="1600" dirty="0" err="1"/>
              <a:t>jazyka</a:t>
            </a:r>
            <a:r>
              <a:rPr lang="en-US" sz="1600" dirty="0"/>
              <a:t> = </a:t>
            </a:r>
            <a:r>
              <a:rPr lang="en-US" sz="1600" dirty="0" err="1"/>
              <a:t>řešení</a:t>
            </a:r>
            <a:r>
              <a:rPr lang="en-US" sz="1600" dirty="0"/>
              <a:t> </a:t>
            </a:r>
            <a:r>
              <a:rPr lang="en-US" sz="1600" dirty="0" err="1"/>
              <a:t>dané</a:t>
            </a:r>
            <a:r>
              <a:rPr lang="en-US" sz="1600" dirty="0"/>
              <a:t> instance </a:t>
            </a:r>
            <a:r>
              <a:rPr lang="en-US" sz="1600" dirty="0" err="1"/>
              <a:t>problému</a:t>
            </a:r>
            <a:endParaRPr lang="en-US" sz="1600" dirty="0"/>
          </a:p>
          <a:p>
            <a:endParaRPr lang="cs-CZ" dirty="0"/>
          </a:p>
        </p:txBody>
      </p:sp>
      <p:pic>
        <p:nvPicPr>
          <p:cNvPr id="286" name="Google Shape;28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6787" y="2788636"/>
            <a:ext cx="6553478" cy="3521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5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"/>
          <p:cNvSpPr txBox="1"/>
          <p:nvPr/>
        </p:nvSpPr>
        <p:spPr>
          <a:xfrm>
            <a:off x="133175" y="838200"/>
            <a:ext cx="87822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AbstractExpression</a:t>
            </a:r>
            <a:endParaRPr sz="1800" b="1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Deklaruje</a:t>
            </a:r>
            <a:r>
              <a:rPr lang="en-US" sz="1600" dirty="0"/>
              <a:t> </a:t>
            </a:r>
            <a:r>
              <a:rPr lang="en-US" sz="1600" dirty="0" err="1"/>
              <a:t>abstraktní</a:t>
            </a:r>
            <a:r>
              <a:rPr lang="en-US" sz="1600" dirty="0"/>
              <a:t> </a:t>
            </a:r>
            <a:r>
              <a:rPr lang="en-US" sz="1600" dirty="0" err="1"/>
              <a:t>metodu</a:t>
            </a:r>
            <a:r>
              <a:rPr lang="en-US" sz="1600" dirty="0"/>
              <a:t> Interpret()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Implementace</a:t>
            </a:r>
            <a:r>
              <a:rPr lang="en-US" sz="1600" dirty="0"/>
              <a:t> </a:t>
            </a:r>
            <a:r>
              <a:rPr lang="en-US" sz="1600" dirty="0" err="1"/>
              <a:t>zajišťuje</a:t>
            </a:r>
            <a:r>
              <a:rPr lang="en-US" sz="1600" dirty="0"/>
              <a:t> </a:t>
            </a:r>
            <a:r>
              <a:rPr lang="en-US" sz="1600" dirty="0" err="1"/>
              <a:t>interpretaci</a:t>
            </a:r>
            <a:r>
              <a:rPr lang="en-US" sz="1600" dirty="0"/>
              <a:t> </a:t>
            </a:r>
            <a:r>
              <a:rPr lang="en-US" sz="1600" dirty="0" err="1"/>
              <a:t>zpracovávaného</a:t>
            </a:r>
            <a:r>
              <a:rPr lang="en-US" sz="1600" dirty="0"/>
              <a:t> </a:t>
            </a:r>
            <a:r>
              <a:rPr lang="en-US" sz="1600" dirty="0" err="1"/>
              <a:t>pojmu</a:t>
            </a:r>
            <a:endParaRPr sz="16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TerminalExpression</a:t>
            </a:r>
            <a:endParaRPr sz="1800" b="1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Implementuje</a:t>
            </a:r>
            <a:r>
              <a:rPr lang="en-US" sz="1600" dirty="0"/>
              <a:t> </a:t>
            </a:r>
            <a:r>
              <a:rPr lang="en-US" sz="1600" dirty="0" err="1"/>
              <a:t>metodu</a:t>
            </a:r>
            <a:r>
              <a:rPr lang="en-US" sz="1600" dirty="0"/>
              <a:t> Interpret() </a:t>
            </a:r>
            <a:r>
              <a:rPr lang="en-US" sz="1600" dirty="0" err="1"/>
              <a:t>asociovanou</a:t>
            </a:r>
            <a:r>
              <a:rPr lang="en-US" sz="1600" dirty="0"/>
              <a:t> s </a:t>
            </a:r>
            <a:r>
              <a:rPr lang="en-US" sz="1600" dirty="0" err="1"/>
              <a:t>terminálem</a:t>
            </a:r>
            <a:r>
              <a:rPr lang="en-US" sz="1600" dirty="0"/>
              <a:t> </a:t>
            </a:r>
            <a:r>
              <a:rPr lang="en-US" sz="1600" dirty="0" err="1"/>
              <a:t>gramatiky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/>
              <a:t>Instance pro </a:t>
            </a:r>
            <a:r>
              <a:rPr lang="en-US" sz="1600" dirty="0" err="1"/>
              <a:t>každý</a:t>
            </a:r>
            <a:r>
              <a:rPr lang="en-US" sz="1600" dirty="0"/>
              <a:t> </a:t>
            </a:r>
            <a:r>
              <a:rPr lang="en-US" sz="1600" dirty="0" err="1"/>
              <a:t>terminální</a:t>
            </a:r>
            <a:r>
              <a:rPr lang="en-US" sz="1600" dirty="0"/>
              <a:t> symbol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vstupu</a:t>
            </a:r>
            <a:r>
              <a:rPr lang="en-US" sz="1600" dirty="0"/>
              <a:t> (</a:t>
            </a:r>
            <a:r>
              <a:rPr lang="en-US" sz="1600" dirty="0" err="1"/>
              <a:t>větě</a:t>
            </a:r>
            <a:r>
              <a:rPr lang="en-US" sz="1600" dirty="0"/>
              <a:t>)</a:t>
            </a:r>
            <a:endParaRPr sz="16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NonterminalExpression</a:t>
            </a:r>
            <a:r>
              <a:rPr lang="en-US" sz="1800" b="1" dirty="0"/>
              <a:t> </a:t>
            </a:r>
            <a:endParaRPr sz="1800" b="1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Implementuje</a:t>
            </a:r>
            <a:r>
              <a:rPr lang="en-US" sz="1600" dirty="0"/>
              <a:t> </a:t>
            </a:r>
            <a:r>
              <a:rPr lang="en-US" sz="1600" dirty="0" err="1"/>
              <a:t>metodu</a:t>
            </a:r>
            <a:r>
              <a:rPr lang="en-US" sz="1600" dirty="0"/>
              <a:t> Interpret() </a:t>
            </a:r>
            <a:r>
              <a:rPr lang="en-US" sz="1600" dirty="0" err="1"/>
              <a:t>neterminálu</a:t>
            </a:r>
            <a:r>
              <a:rPr lang="en-US" sz="1600" dirty="0"/>
              <a:t> </a:t>
            </a:r>
            <a:r>
              <a:rPr lang="en-US" sz="1600" dirty="0" err="1"/>
              <a:t>gramatiky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Třída</a:t>
            </a:r>
            <a:r>
              <a:rPr lang="en-US" sz="1600" dirty="0"/>
              <a:t> pro </a:t>
            </a:r>
            <a:r>
              <a:rPr lang="en-US" sz="1600" dirty="0" err="1"/>
              <a:t>každé</a:t>
            </a:r>
            <a:r>
              <a:rPr lang="en-US" sz="1600" dirty="0"/>
              <a:t> </a:t>
            </a:r>
            <a:r>
              <a:rPr lang="en-US" sz="1600" dirty="0" err="1"/>
              <a:t>pravidlo</a:t>
            </a:r>
            <a:r>
              <a:rPr lang="en-US" sz="1600" dirty="0"/>
              <a:t> R::=R</a:t>
            </a:r>
            <a:r>
              <a:rPr lang="en-US" sz="1600" baseline="-25000" dirty="0"/>
              <a:t>1</a:t>
            </a:r>
            <a:r>
              <a:rPr lang="en-US" sz="1600" dirty="0"/>
              <a:t>R</a:t>
            </a:r>
            <a:r>
              <a:rPr lang="en-US" sz="1600" baseline="-25000" dirty="0"/>
              <a:t>2</a:t>
            </a:r>
            <a:r>
              <a:rPr lang="en-US" sz="1600" dirty="0"/>
              <a:t>…R</a:t>
            </a:r>
            <a:r>
              <a:rPr lang="en-US" sz="1600" baseline="-25000" dirty="0"/>
              <a:t>N</a:t>
            </a:r>
            <a:r>
              <a:rPr lang="en-US" sz="1600" dirty="0"/>
              <a:t> </a:t>
            </a:r>
            <a:r>
              <a:rPr lang="en-US" sz="1600" dirty="0" err="1"/>
              <a:t>gramatiky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Udržuje</a:t>
            </a:r>
            <a:r>
              <a:rPr lang="en-US" sz="1600" dirty="0"/>
              <a:t> instance </a:t>
            </a:r>
            <a:r>
              <a:rPr lang="en-US" sz="1600" dirty="0" err="1"/>
              <a:t>proměnných</a:t>
            </a:r>
            <a:r>
              <a:rPr lang="en-US" sz="1600" dirty="0"/>
              <a:t> </a:t>
            </a:r>
            <a:r>
              <a:rPr lang="en-US" sz="1600" dirty="0" err="1"/>
              <a:t>typu</a:t>
            </a:r>
            <a:r>
              <a:rPr lang="en-US" sz="1600" dirty="0"/>
              <a:t> </a:t>
            </a:r>
            <a:r>
              <a:rPr lang="en-US" sz="1600" dirty="0" err="1"/>
              <a:t>AbstractExpression</a:t>
            </a:r>
            <a:r>
              <a:rPr lang="en-US" sz="1600" dirty="0"/>
              <a:t> pro </a:t>
            </a:r>
            <a:r>
              <a:rPr lang="en-US" sz="1600" dirty="0" err="1"/>
              <a:t>každý</a:t>
            </a:r>
            <a:r>
              <a:rPr lang="en-US" sz="1600" dirty="0"/>
              <a:t> symbol R</a:t>
            </a:r>
            <a:r>
              <a:rPr lang="en-US" sz="1600" baseline="-25000" dirty="0"/>
              <a:t>1</a:t>
            </a:r>
            <a:r>
              <a:rPr lang="en-US" sz="1600" dirty="0"/>
              <a:t>…R</a:t>
            </a:r>
            <a:r>
              <a:rPr lang="en-US" sz="1600" baseline="-25000" dirty="0"/>
              <a:t>N</a:t>
            </a:r>
            <a:endParaRPr sz="16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Context</a:t>
            </a:r>
            <a:endParaRPr sz="1800" b="1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Udržuje</a:t>
            </a:r>
            <a:r>
              <a:rPr lang="en-US" sz="1600" dirty="0"/>
              <a:t> </a:t>
            </a:r>
            <a:r>
              <a:rPr lang="en-US" sz="1600" dirty="0" err="1"/>
              <a:t>globální</a:t>
            </a:r>
            <a:r>
              <a:rPr lang="en-US" sz="1600" dirty="0"/>
              <a:t> </a:t>
            </a:r>
            <a:r>
              <a:rPr lang="en-US" sz="1600" dirty="0" err="1"/>
              <a:t>informace</a:t>
            </a:r>
            <a:endParaRPr sz="16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Client</a:t>
            </a:r>
            <a:endParaRPr sz="1800" b="1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Dostane</a:t>
            </a:r>
            <a:r>
              <a:rPr lang="en-US" sz="1600" dirty="0"/>
              <a:t> (</a:t>
            </a:r>
            <a:r>
              <a:rPr lang="en-US" sz="1600" dirty="0" err="1"/>
              <a:t>vytvoří</a:t>
            </a:r>
            <a:r>
              <a:rPr lang="en-US" sz="1600" dirty="0"/>
              <a:t>) </a:t>
            </a:r>
            <a:r>
              <a:rPr lang="en-US" sz="1600" dirty="0" err="1"/>
              <a:t>abstraktní</a:t>
            </a:r>
            <a:r>
              <a:rPr lang="en-US" sz="1600" dirty="0"/>
              <a:t> </a:t>
            </a:r>
            <a:r>
              <a:rPr lang="en-US" sz="1600" dirty="0" err="1"/>
              <a:t>syntaktický</a:t>
            </a:r>
            <a:r>
              <a:rPr lang="en-US" sz="1600" dirty="0"/>
              <a:t> </a:t>
            </a:r>
            <a:r>
              <a:rPr lang="en-US" sz="1600" dirty="0" err="1"/>
              <a:t>strom</a:t>
            </a:r>
            <a:r>
              <a:rPr lang="en-US" sz="1600" dirty="0"/>
              <a:t> </a:t>
            </a:r>
            <a:r>
              <a:rPr lang="en-US" sz="1600" dirty="0" err="1"/>
              <a:t>reprezentující</a:t>
            </a:r>
            <a:r>
              <a:rPr lang="en-US" sz="1600" dirty="0"/>
              <a:t> </a:t>
            </a:r>
            <a:r>
              <a:rPr lang="en-US" sz="1600" dirty="0" err="1"/>
              <a:t>konkrétní</a:t>
            </a:r>
            <a:r>
              <a:rPr lang="en-US" sz="1600" dirty="0"/>
              <a:t> </a:t>
            </a:r>
            <a:r>
              <a:rPr lang="en-US" sz="1600" dirty="0" err="1"/>
              <a:t>větu</a:t>
            </a:r>
            <a:r>
              <a:rPr lang="en-US" sz="1600" dirty="0"/>
              <a:t> </a:t>
            </a:r>
            <a:r>
              <a:rPr lang="en-US" sz="1600" dirty="0" err="1"/>
              <a:t>jazyka</a:t>
            </a:r>
            <a:endParaRPr sz="1600" dirty="0"/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složený</a:t>
            </a:r>
            <a:r>
              <a:rPr lang="en-US" sz="1600" dirty="0"/>
              <a:t> z </a:t>
            </a:r>
            <a:r>
              <a:rPr lang="en-US" sz="1600" dirty="0" err="1"/>
              <a:t>instancí</a:t>
            </a:r>
            <a:r>
              <a:rPr lang="en-US" sz="1600" dirty="0"/>
              <a:t> </a:t>
            </a:r>
            <a:r>
              <a:rPr lang="en-US" sz="1600" dirty="0" err="1"/>
              <a:t>NonterminalExpression</a:t>
            </a:r>
            <a:r>
              <a:rPr lang="en-US" sz="1600" dirty="0"/>
              <a:t> a </a:t>
            </a:r>
            <a:r>
              <a:rPr lang="en-US" sz="1600" dirty="0" err="1"/>
              <a:t>TerminalExpression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Volá</a:t>
            </a:r>
            <a:r>
              <a:rPr lang="en-US" sz="1600" dirty="0"/>
              <a:t> </a:t>
            </a:r>
            <a:r>
              <a:rPr lang="en-US" sz="1600" dirty="0" err="1"/>
              <a:t>metodu</a:t>
            </a:r>
            <a:r>
              <a:rPr lang="en-US" sz="1600" dirty="0"/>
              <a:t> Interpret()</a:t>
            </a:r>
            <a:endParaRPr sz="16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0" name="Google Shape;300;p11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– účastníci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7"/>
          <p:cNvSpPr txBox="1"/>
          <p:nvPr/>
        </p:nvSpPr>
        <p:spPr>
          <a:xfrm>
            <a:off x="40893" y="874644"/>
            <a:ext cx="8839200" cy="269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Výraz</a:t>
            </a:r>
            <a:endParaRPr sz="1800" b="1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/>
              <a:t>“9 8 7 - +”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Stromová</a:t>
            </a:r>
            <a:r>
              <a:rPr lang="en-US" sz="1600" dirty="0"/>
              <a:t> </a:t>
            </a:r>
            <a:r>
              <a:rPr lang="en-US" sz="1600" dirty="0" err="1"/>
              <a:t>reprezentace</a:t>
            </a:r>
            <a:endParaRPr sz="16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1" name="Google Shape;271;p7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 - postfix</a:t>
            </a:r>
            <a:r>
              <a:rPr lang="en-US" sz="28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kalkulačka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272" name="Google Shape;272;p7" descr="Obsah obrázku stůl, kreslení&#10;&#10;Popis vygenerovaný s velmi vysokou mírou spolehlivo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35541" y="1413710"/>
            <a:ext cx="3261946" cy="21313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1299B6-9B59-8C04-B837-CF7C8849514E}"/>
              </a:ext>
            </a:extLst>
          </p:cNvPr>
          <p:cNvSpPr txBox="1"/>
          <p:nvPr/>
        </p:nvSpPr>
        <p:spPr>
          <a:xfrm>
            <a:off x="40892" y="3685052"/>
            <a:ext cx="8839199" cy="274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 err="1"/>
              <a:t>Algoritmus</a:t>
            </a:r>
            <a:r>
              <a:rPr lang="en-US" sz="1800" b="1" dirty="0"/>
              <a:t> (</a:t>
            </a:r>
            <a:r>
              <a:rPr lang="en-US" sz="1800" b="1" dirty="0" err="1"/>
              <a:t>zjednodušený</a:t>
            </a:r>
            <a:r>
              <a:rPr lang="en-US" sz="1800" b="1" dirty="0"/>
              <a:t>)</a:t>
            </a: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Vytvořit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prázdný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zásobník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Vytvoř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seznam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tokenů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rozdělením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vstupního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řetězce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podle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mezer</a:t>
            </a:r>
            <a:endParaRPr lang="en-US" sz="16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Pro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každý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token.</a:t>
            </a:r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Pokud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je symbol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číslo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tak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toto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číslo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přidej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do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zásobníku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Pokud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je symbol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operátor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vytáhni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ze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zásobníku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příslušný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počet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čísel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a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aplikuj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operátor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výsledek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operátoru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vrať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do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zásobníku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Pokud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je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výraz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přečten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bez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chyb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a v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zásobníku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je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pouze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jedna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hodnota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tak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hodnota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v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zásobníku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je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výsledek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chemeClr val="dk1"/>
                </a:solidFill>
                <a:highlight>
                  <a:srgbClr val="FFFFFF"/>
                </a:highlight>
              </a:rPr>
              <a:t>výrazu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uiExpand="1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fa82313fa_0_102"/>
          <p:cNvSpPr txBox="1"/>
          <p:nvPr/>
        </p:nvSpPr>
        <p:spPr>
          <a:xfrm>
            <a:off x="1097280" y="9144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- postfix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kalkulačka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a interpret</a:t>
            </a:r>
            <a:endParaRPr sz="2800" dirty="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26E42B52-D87B-1670-17F0-A8BA390E75C4}"/>
              </a:ext>
            </a:extLst>
          </p:cNvPr>
          <p:cNvSpPr txBox="1"/>
          <p:nvPr/>
        </p:nvSpPr>
        <p:spPr>
          <a:xfrm>
            <a:off x="204462" y="1052286"/>
            <a:ext cx="26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err="1">
                <a:latin typeface="+mj-lt"/>
              </a:rPr>
              <a:t>AbstractExpression</a:t>
            </a:r>
            <a:endParaRPr lang="cs-CZ" sz="1800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B1260C11-83AE-5BEF-96AD-253C566F5D8E}"/>
              </a:ext>
            </a:extLst>
          </p:cNvPr>
          <p:cNvSpPr txBox="1"/>
          <p:nvPr/>
        </p:nvSpPr>
        <p:spPr>
          <a:xfrm>
            <a:off x="465719" y="1499423"/>
            <a:ext cx="3981332" cy="116955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3"/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3"/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lvl="3"/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cs-CZ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3"/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Interpret() </a:t>
            </a:r>
            <a:r>
              <a:rPr lang="cs-CZ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 lvl="3"/>
            <a:r>
              <a:rPr lang="cs-CZ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cs-CZ" sz="1400" dirty="0">
              <a:latin typeface="Consolas" panose="020B0609020204030204" pitchFamily="49" charset="0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B011098-F5C7-3990-5D50-292BC10CCC82}"/>
              </a:ext>
            </a:extLst>
          </p:cNvPr>
          <p:cNvSpPr txBox="1"/>
          <p:nvPr/>
        </p:nvSpPr>
        <p:spPr>
          <a:xfrm>
            <a:off x="159026" y="2782669"/>
            <a:ext cx="3677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latin typeface="+mj-lt"/>
              </a:rPr>
              <a:t>Terminal Expression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800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4540A5B0-2A8B-4CB4-41F5-C12074737C1C}"/>
              </a:ext>
            </a:extLst>
          </p:cNvPr>
          <p:cNvSpPr txBox="1"/>
          <p:nvPr/>
        </p:nvSpPr>
        <p:spPr>
          <a:xfrm>
            <a:off x="465719" y="3281086"/>
            <a:ext cx="5038477" cy="181588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NumberEx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: _value(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~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Interpret()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_value; }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_value =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INT_MAX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400" b="1" dirty="0">
              <a:solidFill>
                <a:srgbClr val="445588"/>
              </a:solidFill>
              <a:highlight>
                <a:srgbClr val="FFFFFF"/>
              </a:highlight>
              <a:latin typeface="Consolas" panose="020B0609020204030204" pitchFamily="49" charset="0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" grpId="0"/>
      <p:bldP spid="290" grpId="0" animBg="1"/>
      <p:bldP spid="292" grpId="0"/>
      <p:bldP spid="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fa82313fa_0_215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- postfix kalkulačka a interpret</a:t>
            </a:r>
            <a:endParaRPr sz="280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28" name="Google Shape;328;g7fa82313fa_0_215"/>
          <p:cNvSpPr txBox="1"/>
          <p:nvPr/>
        </p:nvSpPr>
        <p:spPr>
          <a:xfrm>
            <a:off x="563407" y="1346752"/>
            <a:ext cx="7924800" cy="355962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AdditionEx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AdditionEx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, 			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: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)),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)){}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~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AdditionEx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Interpret()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Interpret() + 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Interpret();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sz="1600" b="1" dirty="0">
              <a:solidFill>
                <a:srgbClr val="445588"/>
              </a:solidFill>
              <a:highlight>
                <a:srgbClr val="FFFFFF"/>
              </a:highlight>
              <a:latin typeface="Consolas" panose="020B0609020204030204" pitchFamily="49" charset="0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A48763-F479-C4E6-1226-A758D8D6894C}"/>
              </a:ext>
            </a:extLst>
          </p:cNvPr>
          <p:cNvSpPr txBox="1"/>
          <p:nvPr/>
        </p:nvSpPr>
        <p:spPr>
          <a:xfrm>
            <a:off x="182880" y="904883"/>
            <a:ext cx="31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/>
              <a:t>Nonterminal expression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fa82313fa_0_222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- postfix </a:t>
            </a:r>
            <a:r>
              <a:rPr lang="en-US" sz="2800" dirty="0" err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kalkulačka</a:t>
            </a:r>
            <a:r>
              <a:rPr lang="en-US" sz="2800" dirty="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 a interpret</a:t>
            </a:r>
            <a:endParaRPr sz="2800" dirty="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6633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35" name="Google Shape;335;g7fa82313fa_0_222"/>
          <p:cNvSpPr txBox="1"/>
          <p:nvPr/>
        </p:nvSpPr>
        <p:spPr>
          <a:xfrm>
            <a:off x="597484" y="1251146"/>
            <a:ext cx="8171906" cy="275408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/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MutiplicationEx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MutiplicationEx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… 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cs-CZ" sz="1600" dirty="0">
                <a:latin typeface="Consolas" panose="020B0609020204030204" pitchFamily="49" charset="0"/>
              </a:rPr>
              <a:t>: … 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{}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~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MutiplicationEx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Interpret()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Interpret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* 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cs-CZ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Interpret();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lvl="1"/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unique_ptr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cs-CZ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rightExpression</a:t>
            </a:r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960047-A701-353D-E97B-3F525E5E7635}"/>
              </a:ext>
            </a:extLst>
          </p:cNvPr>
          <p:cNvSpPr txBox="1"/>
          <p:nvPr/>
        </p:nvSpPr>
        <p:spPr>
          <a:xfrm>
            <a:off x="597484" y="4114612"/>
            <a:ext cx="5682966" cy="255454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class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</a:t>
            </a: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NegationEx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: 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public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</a:t>
            </a: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Expression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{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public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: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  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NegationEx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(</a:t>
            </a:r>
            <a:r>
              <a:rPr kumimoji="0" lang="cs-CZ" sz="1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…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)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: … {}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   ~</a:t>
            </a: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NegationEx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() = 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default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;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   </a:t>
            </a: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int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Interpret() </a:t>
            </a: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const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{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       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return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- </a:t>
            </a: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nestedExpression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-&gt;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Interpret();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   }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private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: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   std::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unique_ptr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&lt;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Expression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&gt;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nestedExpression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;</a:t>
            </a:r>
          </a:p>
          <a:p>
            <a:pPr marL="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};</a:t>
            </a:r>
            <a:endParaRPr kumimoji="0" lang="cs-CZ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Courier New"/>
              <a:cs typeface="Courier New"/>
              <a:sym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64E2A-2E7D-7522-170B-29A637E31A99}"/>
              </a:ext>
            </a:extLst>
          </p:cNvPr>
          <p:cNvSpPr txBox="1"/>
          <p:nvPr/>
        </p:nvSpPr>
        <p:spPr>
          <a:xfrm>
            <a:off x="326572" y="887186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  <a:ea typeface="Courier New"/>
                <a:cs typeface="Courier New"/>
                <a:sym typeface="Courier New"/>
              </a:rPr>
              <a:t>Přidání dalších operací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0" uiExpan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4"/>
          <p:cNvSpPr txBox="1"/>
          <p:nvPr/>
        </p:nvSpPr>
        <p:spPr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rPr>
              <a:t>Interpreter – součásti vzoru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4"/>
          <p:cNvSpPr txBox="1"/>
          <p:nvPr/>
        </p:nvSpPr>
        <p:spPr>
          <a:xfrm>
            <a:off x="152400" y="1066800"/>
            <a:ext cx="88392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Vzor</a:t>
            </a:r>
            <a:r>
              <a:rPr lang="en-US" sz="1800" b="1" dirty="0"/>
              <a:t> </a:t>
            </a:r>
            <a:r>
              <a:rPr lang="en-US" sz="1800" b="1" dirty="0" err="1"/>
              <a:t>obsahuje</a:t>
            </a:r>
            <a:r>
              <a:rPr lang="en-US" sz="1800" b="1" dirty="0"/>
              <a:t>:</a:t>
            </a:r>
            <a:endParaRPr sz="1800"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dirty="0" err="1"/>
              <a:t>Gramatiku</a:t>
            </a:r>
            <a:endParaRPr sz="18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Popisující</a:t>
            </a:r>
            <a:r>
              <a:rPr lang="en-US" sz="1600" dirty="0"/>
              <a:t> </a:t>
            </a:r>
            <a:r>
              <a:rPr lang="en-US" sz="1600" dirty="0" err="1"/>
              <a:t>jazyk</a:t>
            </a:r>
            <a:r>
              <a:rPr lang="en-US" sz="1600" dirty="0"/>
              <a:t>, v </a:t>
            </a:r>
            <a:r>
              <a:rPr lang="en-US" sz="1600" dirty="0" err="1"/>
              <a:t>němž</a:t>
            </a:r>
            <a:r>
              <a:rPr lang="en-US" sz="1600" dirty="0"/>
              <a:t> </a:t>
            </a:r>
            <a:r>
              <a:rPr lang="en-US" sz="1600" dirty="0" err="1"/>
              <a:t>budeme</a:t>
            </a:r>
            <a:r>
              <a:rPr lang="en-US" sz="1600" dirty="0"/>
              <a:t> </a:t>
            </a:r>
            <a:r>
              <a:rPr lang="en-US" sz="1600" dirty="0" err="1"/>
              <a:t>přijímat</a:t>
            </a:r>
            <a:r>
              <a:rPr lang="en-US" sz="1600" dirty="0"/>
              <a:t> instance </a:t>
            </a:r>
            <a:r>
              <a:rPr lang="en-US" sz="1600" dirty="0" err="1"/>
              <a:t>problému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/>
              <a:t>Co </a:t>
            </a:r>
            <a:r>
              <a:rPr lang="en-US" sz="1600" dirty="0" err="1"/>
              <a:t>nejjednodušší</a:t>
            </a:r>
            <a:endParaRPr sz="1600" dirty="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dirty="0" err="1"/>
              <a:t>Reprezentaci</a:t>
            </a:r>
            <a:r>
              <a:rPr lang="en-US" sz="1800" dirty="0"/>
              <a:t> </a:t>
            </a:r>
            <a:r>
              <a:rPr lang="en-US" sz="1800" dirty="0" err="1"/>
              <a:t>gramatiky</a:t>
            </a:r>
            <a:r>
              <a:rPr lang="en-US" sz="1800" dirty="0"/>
              <a:t> v </a:t>
            </a:r>
            <a:r>
              <a:rPr lang="en-US" sz="1800" dirty="0" err="1"/>
              <a:t>kódu</a:t>
            </a:r>
            <a:endParaRPr sz="18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/>
              <a:t>Pro </a:t>
            </a:r>
            <a:r>
              <a:rPr lang="en-US" sz="1600" dirty="0" err="1"/>
              <a:t>každé</a:t>
            </a:r>
            <a:r>
              <a:rPr lang="en-US" sz="1600" dirty="0"/>
              <a:t> </a:t>
            </a:r>
            <a:r>
              <a:rPr lang="en-US" sz="1600" dirty="0" err="1"/>
              <a:t>pravidlo</a:t>
            </a:r>
            <a:r>
              <a:rPr lang="en-US" sz="1600" dirty="0"/>
              <a:t> </a:t>
            </a:r>
            <a:r>
              <a:rPr lang="en-US" sz="1600" dirty="0" err="1"/>
              <a:t>gramatiky</a:t>
            </a:r>
            <a:r>
              <a:rPr lang="en-US" sz="1600" dirty="0"/>
              <a:t> </a:t>
            </a:r>
            <a:r>
              <a:rPr lang="en-US" sz="1600" dirty="0" err="1"/>
              <a:t>specifikuje</a:t>
            </a:r>
            <a:r>
              <a:rPr lang="en-US" sz="1600" dirty="0"/>
              <a:t> </a:t>
            </a:r>
            <a:r>
              <a:rPr lang="en-US" sz="1600" dirty="0" err="1"/>
              <a:t>třídu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Třídy</a:t>
            </a:r>
            <a:r>
              <a:rPr lang="en-US" sz="1600" dirty="0"/>
              <a:t> </a:t>
            </a:r>
            <a:r>
              <a:rPr lang="en-US" sz="1600" dirty="0" err="1"/>
              <a:t>jsou</a:t>
            </a:r>
            <a:r>
              <a:rPr lang="en-US" sz="1600" dirty="0"/>
              <a:t> </a:t>
            </a:r>
            <a:r>
              <a:rPr lang="en-US" sz="1600" dirty="0" err="1"/>
              <a:t>jednotně</a:t>
            </a:r>
            <a:r>
              <a:rPr lang="en-US" sz="1600" dirty="0"/>
              <a:t> </a:t>
            </a:r>
            <a:r>
              <a:rPr lang="en-US" sz="1600" dirty="0" err="1"/>
              <a:t>zastřešeny</a:t>
            </a:r>
            <a:r>
              <a:rPr lang="en-US" sz="1600" dirty="0"/>
              <a:t> </a:t>
            </a:r>
            <a:r>
              <a:rPr lang="en-US" sz="1600" dirty="0" err="1"/>
              <a:t>abstraktním</a:t>
            </a:r>
            <a:r>
              <a:rPr lang="en-US" sz="1600" dirty="0"/>
              <a:t> </a:t>
            </a:r>
            <a:r>
              <a:rPr lang="en-US" sz="1600" dirty="0" err="1"/>
              <a:t>předkem</a:t>
            </a:r>
            <a:endParaRPr sz="1600" dirty="0"/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-US" sz="1600" dirty="0" err="1"/>
              <a:t>Vztahy</a:t>
            </a:r>
            <a:r>
              <a:rPr lang="en-US" sz="1600" dirty="0"/>
              <a:t> </a:t>
            </a:r>
            <a:r>
              <a:rPr lang="en-US" sz="1600" dirty="0" err="1"/>
              <a:t>mezi</a:t>
            </a:r>
            <a:r>
              <a:rPr lang="en-US" sz="1600" dirty="0"/>
              <a:t> </a:t>
            </a:r>
            <a:r>
              <a:rPr lang="en-US" sz="1600" dirty="0" err="1"/>
              <a:t>třídami</a:t>
            </a:r>
            <a:r>
              <a:rPr lang="en-US" sz="1600" dirty="0"/>
              <a:t> (</a:t>
            </a:r>
            <a:r>
              <a:rPr lang="en-US" sz="1600" dirty="0" err="1"/>
              <a:t>dědičnost</a:t>
            </a:r>
            <a:r>
              <a:rPr lang="en-US" sz="1600" dirty="0"/>
              <a:t>) </a:t>
            </a:r>
            <a:r>
              <a:rPr lang="en-US" sz="1600" dirty="0" err="1"/>
              <a:t>odpovídají</a:t>
            </a:r>
            <a:r>
              <a:rPr lang="en-US" sz="1600" dirty="0"/>
              <a:t> </a:t>
            </a:r>
            <a:r>
              <a:rPr lang="en-US" sz="1600" dirty="0" err="1"/>
              <a:t>gramatice</a:t>
            </a:r>
            <a:endParaRPr sz="1600" dirty="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dirty="0" err="1"/>
              <a:t>Reprezentaci</a:t>
            </a:r>
            <a:r>
              <a:rPr lang="en-US" sz="1800" dirty="0"/>
              <a:t> </a:t>
            </a:r>
            <a:r>
              <a:rPr lang="en-US" sz="1800" dirty="0" err="1"/>
              <a:t>kontextu</a:t>
            </a:r>
            <a:r>
              <a:rPr lang="en-US" sz="1800" dirty="0"/>
              <a:t> </a:t>
            </a:r>
            <a:r>
              <a:rPr lang="en-US" sz="1800" dirty="0" err="1"/>
              <a:t>interpretace</a:t>
            </a:r>
            <a:endParaRPr sz="18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Vzor</a:t>
            </a:r>
            <a:r>
              <a:rPr lang="en-US" sz="1800" b="1" dirty="0"/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ne</a:t>
            </a:r>
            <a:r>
              <a:rPr lang="en-US" sz="1800" b="1" dirty="0" err="1"/>
              <a:t>obsahuje</a:t>
            </a:r>
            <a:r>
              <a:rPr lang="en-US" sz="1800" b="1" dirty="0"/>
              <a:t>:</a:t>
            </a:r>
            <a:endParaRPr sz="1800"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dirty="0"/>
              <a:t>Parser pro </a:t>
            </a:r>
            <a:r>
              <a:rPr lang="en-US" sz="1800" dirty="0" err="1"/>
              <a:t>konstrukci</a:t>
            </a:r>
            <a:r>
              <a:rPr lang="en-US" sz="1800" dirty="0"/>
              <a:t> </a:t>
            </a:r>
            <a:r>
              <a:rPr lang="en-US" sz="1800" dirty="0" err="1"/>
              <a:t>syntaktického</a:t>
            </a:r>
            <a:r>
              <a:rPr lang="en-US" sz="1800" dirty="0"/>
              <a:t> </a:t>
            </a:r>
            <a:r>
              <a:rPr lang="en-US" sz="1800" dirty="0" err="1"/>
              <a:t>stromu</a:t>
            </a:r>
            <a:r>
              <a:rPr lang="en-US" sz="1800" dirty="0"/>
              <a:t> instance </a:t>
            </a:r>
            <a:r>
              <a:rPr lang="en-US" sz="1800" dirty="0" err="1"/>
              <a:t>problému</a:t>
            </a:r>
            <a:endParaRPr sz="18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2140</Words>
  <Application>Microsoft Office PowerPoint</Application>
  <PresentationFormat>On-screen Show (4:3)</PresentationFormat>
  <Paragraphs>312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Garamond</vt:lpstr>
      <vt:lpstr>Wingdings</vt:lpstr>
      <vt:lpstr>Arial</vt:lpstr>
      <vt:lpstr>Consolas</vt:lpstr>
      <vt:lpstr>Courier New</vt:lpstr>
      <vt:lpstr>Noto Sans Symbols</vt:lpstr>
      <vt:lpstr>Times New Roman</vt:lpstr>
      <vt:lpstr>Office Theme</vt:lpstr>
      <vt:lpstr>Office Theme</vt:lpstr>
      <vt:lpstr>Office Theme</vt:lpstr>
      <vt:lpstr>PowerPoint Presentation</vt:lpstr>
      <vt:lpstr>PowerPoint Presentation</vt:lpstr>
      <vt:lpstr>Co je to interpreter (interpret)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Vojtěch Venzara</cp:lastModifiedBy>
  <cp:revision>21</cp:revision>
  <dcterms:created xsi:type="dcterms:W3CDTF">1601-01-01T00:00:00Z</dcterms:created>
  <dcterms:modified xsi:type="dcterms:W3CDTF">2024-04-03T00:03:59Z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  <property fmtid="{D5CDD505-2E9C-101B-9397-08002B2CF9AE}" pid="12" name="Version">
    <vt:i4>1</vt:i4>
  </property>
</Properties>
</file>