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77" r:id="rId8"/>
    <p:sldId id="276" r:id="rId9"/>
    <p:sldId id="261" r:id="rId10"/>
    <p:sldId id="262" r:id="rId11"/>
    <p:sldId id="263" r:id="rId12"/>
    <p:sldId id="264" r:id="rId13"/>
    <p:sldId id="275" r:id="rId1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101" y="7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xmlns="" id="{38F8AA72-D26E-44FF-880E-18F1C272B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xmlns="" id="{D7067308-21F3-46E3-B52E-8A79F8769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xmlns="" id="{33ED1AE7-D8AB-4117-AB47-E3B4D3E09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xmlns="" id="{D5D4ED90-E5CF-4DBD-AADB-606BD17E8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xmlns="" id="{406410EF-1EB7-460B-971F-1CA7F65AA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xmlns="" id="{98888D45-F464-4229-A7CD-38FBA4ABD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xmlns="" id="{04D0D040-FAD1-43D8-B4A3-231A5991C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68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5" name="Text Box 8">
            <a:extLst>
              <a:ext uri="{FF2B5EF4-FFF2-40B4-BE49-F238E27FC236}">
                <a16:creationId xmlns:a16="http://schemas.microsoft.com/office/drawing/2014/main" xmlns="" id="{722403B1-3C0F-4228-A1A0-8AB1F7828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68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xmlns="" id="{ACD1EBB2-FF7B-44CA-820F-669EAB8A3EA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2475" cy="34194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4F40F71F-3C77-4715-8778-3118B0AFBE5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14348" name="Text Box 11">
            <a:extLst>
              <a:ext uri="{FF2B5EF4-FFF2-40B4-BE49-F238E27FC236}">
                <a16:creationId xmlns:a16="http://schemas.microsoft.com/office/drawing/2014/main" xmlns="" id="{5430C117-61E2-425A-A16D-7F479BCE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78863"/>
            <a:ext cx="2968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C5CA2C13-AFB3-4F2B-8AFB-065C3EFE3DB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3CFAD2-5C92-459D-9B7F-CDDA0E05597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41810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>
            <a:extLst>
              <a:ext uri="{FF2B5EF4-FFF2-40B4-BE49-F238E27FC236}">
                <a16:creationId xmlns:a16="http://schemas.microsoft.com/office/drawing/2014/main" xmlns="" id="{2B67C71D-FB54-477C-9E13-E4876EF673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C5A1C6-A01D-4198-9014-C160B474BD09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cs-CZ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xmlns="" id="{6AC8E8B8-4267-437E-A6A4-9FEFCE82A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C2A8A3B-B95C-40C9-B50C-6E1F5A32473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cs-CZ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xmlns="" id="{95BBA599-C94C-4108-8810-4EA78BC7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E707C16-E960-488B-870E-AB5B04F857A5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cs-CZ"/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xmlns="" id="{50369D5B-B835-4A54-A76E-DAF91DBD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DECB1-A07D-49E0-88F8-445EB0FA867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cs-CZ"/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xmlns="" id="{18AE9B23-D4CD-4A86-9942-CA978E937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5367" name="Rectangle 5">
            <a:extLst>
              <a:ext uri="{FF2B5EF4-FFF2-40B4-BE49-F238E27FC236}">
                <a16:creationId xmlns:a16="http://schemas.microsoft.com/office/drawing/2014/main" xmlns="" id="{9DE0E285-FC16-4CEC-8415-8FD6C1C6560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5544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>
            <a:extLst>
              <a:ext uri="{FF2B5EF4-FFF2-40B4-BE49-F238E27FC236}">
                <a16:creationId xmlns:a16="http://schemas.microsoft.com/office/drawing/2014/main" xmlns="" id="{A9A3390D-C0F6-47F8-A752-25A41EC74C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64269C-4D7C-4A7E-A943-45D6677E12B4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cs-CZ"/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xmlns="" id="{8ED64F3C-58AB-4144-9C21-CD6F1BD26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3D4729-099D-492B-BE36-DE5DDDBA24E3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cs-CZ"/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xmlns="" id="{3A821A65-A384-4BDB-AA76-DCFD19A5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5AE43A5-E881-4B91-A3ED-9E7FBE4DF98F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cs-CZ"/>
          </a:p>
        </p:txBody>
      </p:sp>
      <p:sp>
        <p:nvSpPr>
          <p:cNvPr id="22533" name="Text Box 3">
            <a:extLst>
              <a:ext uri="{FF2B5EF4-FFF2-40B4-BE49-F238E27FC236}">
                <a16:creationId xmlns:a16="http://schemas.microsoft.com/office/drawing/2014/main" xmlns="" id="{EE67476D-72B6-4BEA-BB61-C86D69AA5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E8AD210-97F3-466E-91C2-97C2924FC021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cs-CZ"/>
          </a:p>
        </p:txBody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xmlns="" id="{04341E98-36B8-46EB-BDB7-2CD59EC36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2535" name="Rectangle 5">
            <a:extLst>
              <a:ext uri="{FF2B5EF4-FFF2-40B4-BE49-F238E27FC236}">
                <a16:creationId xmlns:a16="http://schemas.microsoft.com/office/drawing/2014/main" xmlns="" id="{1616D784-1644-421F-92C5-B468428025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113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>
            <a:extLst>
              <a:ext uri="{FF2B5EF4-FFF2-40B4-BE49-F238E27FC236}">
                <a16:creationId xmlns:a16="http://schemas.microsoft.com/office/drawing/2014/main" xmlns="" id="{572C5CCF-F397-4F7B-BD27-42F3C5E0F1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0D3A75-EB8C-4155-BA34-26E2F666A514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cs-CZ"/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xmlns="" id="{97B889E8-F847-43B5-95D1-3C5A3E5A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DDE4097-6432-434E-A26E-13CACADBE5DF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cs-CZ"/>
          </a:p>
        </p:txBody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xmlns="" id="{A989573F-CE76-4751-B27E-880C614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40EAB8-0028-480A-B98F-CA795F63D3F2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cs-CZ"/>
          </a:p>
        </p:txBody>
      </p:sp>
      <p:sp>
        <p:nvSpPr>
          <p:cNvPr id="24581" name="Text Box 3">
            <a:extLst>
              <a:ext uri="{FF2B5EF4-FFF2-40B4-BE49-F238E27FC236}">
                <a16:creationId xmlns:a16="http://schemas.microsoft.com/office/drawing/2014/main" xmlns="" id="{D7159784-2CCC-436E-8A58-CE797E71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01185-210B-448A-88DE-F40113F44F28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cs-CZ"/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xmlns="" id="{D4A0B024-382A-403D-9117-351641665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4583" name="Rectangle 5">
            <a:extLst>
              <a:ext uri="{FF2B5EF4-FFF2-40B4-BE49-F238E27FC236}">
                <a16:creationId xmlns:a16="http://schemas.microsoft.com/office/drawing/2014/main" xmlns="" id="{5FDBE90B-8A15-4815-9ED8-E92392A2B5C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0634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>
            <a:extLst>
              <a:ext uri="{FF2B5EF4-FFF2-40B4-BE49-F238E27FC236}">
                <a16:creationId xmlns:a16="http://schemas.microsoft.com/office/drawing/2014/main" xmlns="" id="{23EAEFE1-6AA6-468B-A0E5-95783629B54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EB97AF-0506-49B6-862D-EEC977FD930B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cs-CZ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xmlns="" id="{B88E2EEB-1FE7-41DE-8759-8539F43F5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0327EA5-B065-4D37-B350-6BC56043D07B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cs-CZ"/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xmlns="" id="{175B500C-09C8-4DC9-86E8-6A1D9E62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948C8DA-8A98-4519-A4A8-166845F90EE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cs-CZ"/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xmlns="" id="{5D616216-9888-4855-8B16-1B766CEF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E2EE2C0-C78E-4F5E-ABC3-9A81B6C90DB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cs-CZ"/>
          </a:p>
        </p:txBody>
      </p:sp>
      <p:sp>
        <p:nvSpPr>
          <p:cNvPr id="25606" name="Text Box 4">
            <a:extLst>
              <a:ext uri="{FF2B5EF4-FFF2-40B4-BE49-F238E27FC236}">
                <a16:creationId xmlns:a16="http://schemas.microsoft.com/office/drawing/2014/main" xmlns="" id="{468C8864-028C-4693-BE22-9E5A8401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xmlns="" id="{1BC1B565-6922-4874-95FE-FC822A22F9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99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>
            <a:extLst>
              <a:ext uri="{FF2B5EF4-FFF2-40B4-BE49-F238E27FC236}">
                <a16:creationId xmlns:a16="http://schemas.microsoft.com/office/drawing/2014/main" xmlns="" id="{173699C8-9703-4573-9ED3-661D0D98F4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0F13D8-F5A3-4B21-8ECA-90212CFFC123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cs-CZ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xmlns="" id="{76990429-D2B1-4A98-B3ED-48B5354A4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ED1C28A-2CC8-4325-9D8B-898CB21F21AE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cs-CZ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xmlns="" id="{DB8F1276-BC39-4178-BEAC-2A1C45D19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9D32F8B-8AD3-4F06-B7AB-9189BA31F51B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cs-CZ"/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xmlns="" id="{66B40732-2AB5-432B-B798-A1C5BB241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8DFC27-D30E-4483-B4EA-0411B8DC9D34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cs-CZ"/>
          </a:p>
        </p:txBody>
      </p:sp>
      <p:sp>
        <p:nvSpPr>
          <p:cNvPr id="16390" name="Text Box 4">
            <a:extLst>
              <a:ext uri="{FF2B5EF4-FFF2-40B4-BE49-F238E27FC236}">
                <a16:creationId xmlns:a16="http://schemas.microsoft.com/office/drawing/2014/main" xmlns="" id="{B35797D8-F330-4E95-B15C-69E4740C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6391" name="Rectangle 5">
            <a:extLst>
              <a:ext uri="{FF2B5EF4-FFF2-40B4-BE49-F238E27FC236}">
                <a16:creationId xmlns:a16="http://schemas.microsoft.com/office/drawing/2014/main" xmlns="" id="{7516813A-F8AB-49FF-827D-D6D721ECD8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22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">
            <a:extLst>
              <a:ext uri="{FF2B5EF4-FFF2-40B4-BE49-F238E27FC236}">
                <a16:creationId xmlns:a16="http://schemas.microsoft.com/office/drawing/2014/main" xmlns="" id="{DF0FD625-F04B-41DF-94DB-D7DF4D314B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98F902-2A11-4569-B88D-F0F13264FC55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cs-CZ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xmlns="" id="{8711A95E-C947-4609-A05A-6EC305117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16E191C-7371-448B-B139-8EAE67D1AB16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cs-CZ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xmlns="" id="{4D00F4EE-61A3-4DB7-85D4-EA07C16D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5E4806A-D60E-42B3-89E0-2A20AD7E8629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cs-CZ"/>
          </a:p>
        </p:txBody>
      </p:sp>
      <p:sp>
        <p:nvSpPr>
          <p:cNvPr id="17413" name="Text Box 3">
            <a:extLst>
              <a:ext uri="{FF2B5EF4-FFF2-40B4-BE49-F238E27FC236}">
                <a16:creationId xmlns:a16="http://schemas.microsoft.com/office/drawing/2014/main" xmlns="" id="{9C0B931D-DD24-4CD5-9D13-1F751C2D0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5F5754C-2622-4336-9574-F8A11F028975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cs-CZ"/>
          </a:p>
        </p:txBody>
      </p:sp>
      <p:sp>
        <p:nvSpPr>
          <p:cNvPr id="17414" name="Text Box 4">
            <a:extLst>
              <a:ext uri="{FF2B5EF4-FFF2-40B4-BE49-F238E27FC236}">
                <a16:creationId xmlns:a16="http://schemas.microsoft.com/office/drawing/2014/main" xmlns="" id="{26A519E1-3D19-409E-AC79-69D6D093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xmlns="" id="{BF2DE5CE-AAB6-45F9-9AEB-B9F5C1D892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8504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>
            <a:extLst>
              <a:ext uri="{FF2B5EF4-FFF2-40B4-BE49-F238E27FC236}">
                <a16:creationId xmlns:a16="http://schemas.microsoft.com/office/drawing/2014/main" xmlns="" id="{55AE96FF-2977-4F24-AC4F-0F4AE3420B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C9EBD3-615B-4B31-AB3F-1613D307DBAC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/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xmlns="" id="{9FFC113B-971D-4FCA-87C0-AFDBE163B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CE9613-D69A-42FE-B3B7-37EBBE20E796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/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xmlns="" id="{84D8CE79-1D79-462F-8CFE-CFED06D2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D99F09-7505-4D09-92B0-7DCD6514661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/>
          </a:p>
        </p:txBody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xmlns="" id="{DCDEA008-5FE9-4BB8-8E0E-25B0FDFAF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2C82FC8-FDA3-4BB6-9C3A-FC81A41970F0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/>
          </a:p>
        </p:txBody>
      </p:sp>
      <p:sp>
        <p:nvSpPr>
          <p:cNvPr id="18438" name="Text Box 4">
            <a:extLst>
              <a:ext uri="{FF2B5EF4-FFF2-40B4-BE49-F238E27FC236}">
                <a16:creationId xmlns:a16="http://schemas.microsoft.com/office/drawing/2014/main" xmlns="" id="{BA4A026C-F149-40E4-AE1E-7F65C4063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xmlns="" id="{C7F44519-6CDA-43D8-A402-1EED8F3174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865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>
            <a:extLst>
              <a:ext uri="{FF2B5EF4-FFF2-40B4-BE49-F238E27FC236}">
                <a16:creationId xmlns:a16="http://schemas.microsoft.com/office/drawing/2014/main" xmlns="" id="{2E382A26-666D-435D-9C7B-29CB46D56E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581CC8-BF12-47FC-A3EF-8A904E0A1682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xmlns="" id="{F2A5BD8E-FB2F-431B-80EB-12DCE1E0B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1E550A-B5A1-429D-8610-3D79A4957999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xmlns="" id="{E0F3F74E-F096-45D5-81B1-66D277E83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E1311F1-9A91-46A8-8F4B-BD1FC4C98D08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/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xmlns="" id="{759F5BCC-9A4A-429C-B29A-30C7A804D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A04E90-AD56-4CFE-9D04-E4B42BDFA6F3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/>
          </a:p>
        </p:txBody>
      </p:sp>
      <p:sp>
        <p:nvSpPr>
          <p:cNvPr id="19462" name="Text Box 4">
            <a:extLst>
              <a:ext uri="{FF2B5EF4-FFF2-40B4-BE49-F238E27FC236}">
                <a16:creationId xmlns:a16="http://schemas.microsoft.com/office/drawing/2014/main" xmlns="" id="{15093906-8D21-4EB5-A515-18E45588A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xmlns="" id="{A8432498-E90A-4EB6-8374-E62B98A5BA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187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>
            <a:extLst>
              <a:ext uri="{FF2B5EF4-FFF2-40B4-BE49-F238E27FC236}">
                <a16:creationId xmlns:a16="http://schemas.microsoft.com/office/drawing/2014/main" xmlns="" id="{2E382A26-666D-435D-9C7B-29CB46D56E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581CC8-BF12-47FC-A3EF-8A904E0A1682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xmlns="" id="{F2A5BD8E-FB2F-431B-80EB-12DCE1E0B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1E550A-B5A1-429D-8610-3D79A4957999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xmlns="" id="{E0F3F74E-F096-45D5-81B1-66D277E83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E1311F1-9A91-46A8-8F4B-BD1FC4C98D08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/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xmlns="" id="{759F5BCC-9A4A-429C-B29A-30C7A804D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A04E90-AD56-4CFE-9D04-E4B42BDFA6F3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/>
          </a:p>
        </p:txBody>
      </p:sp>
      <p:sp>
        <p:nvSpPr>
          <p:cNvPr id="19462" name="Text Box 4">
            <a:extLst>
              <a:ext uri="{FF2B5EF4-FFF2-40B4-BE49-F238E27FC236}">
                <a16:creationId xmlns:a16="http://schemas.microsoft.com/office/drawing/2014/main" xmlns="" id="{15093906-8D21-4EB5-A515-18E45588A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xmlns="" id="{A8432498-E90A-4EB6-8374-E62B98A5BA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8574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>
            <a:extLst>
              <a:ext uri="{FF2B5EF4-FFF2-40B4-BE49-F238E27FC236}">
                <a16:creationId xmlns:a16="http://schemas.microsoft.com/office/drawing/2014/main" xmlns="" id="{6FB51D26-D3E5-4D8A-A5C7-3AF7E8FDFE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238A64-C53E-4373-B1E3-DB87D569779D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/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xmlns="" id="{533BF6FB-7424-4855-A68F-A1FAD0CE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7EE3635-F5AB-4A17-A3E7-669ACC87D794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/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xmlns="" id="{DBA22214-E916-4CDB-B1E9-6BBD2FE3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F55AB2E-7583-42AA-B242-150F8B860520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/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xmlns="" id="{D1A68E9E-8930-4F63-A1AE-9E3C253A0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F4A76C5-94AB-4740-9809-EDBBA82C9452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/>
          </a:p>
        </p:txBody>
      </p:sp>
      <p:sp>
        <p:nvSpPr>
          <p:cNvPr id="23558" name="Text Box 4">
            <a:extLst>
              <a:ext uri="{FF2B5EF4-FFF2-40B4-BE49-F238E27FC236}">
                <a16:creationId xmlns:a16="http://schemas.microsoft.com/office/drawing/2014/main" xmlns="" id="{BE3A88DC-EC79-467D-B19C-5BB7FDA88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xmlns="" id="{39121EB1-7F07-4ABC-B0B5-878F65226C9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440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>
            <a:extLst>
              <a:ext uri="{FF2B5EF4-FFF2-40B4-BE49-F238E27FC236}">
                <a16:creationId xmlns:a16="http://schemas.microsoft.com/office/drawing/2014/main" xmlns="" id="{6661B304-43F8-41B2-96B9-12FD7577CB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431AFD-7324-45C0-8B96-576C09480ECC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cs-CZ"/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xmlns="" id="{B3B13FD9-33D2-4C5A-9711-BE47BD2BE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F334587-10CD-45B8-A592-08C50FEF0B7C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cs-CZ"/>
          </a:p>
        </p:txBody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xmlns="" id="{C5E65B03-B199-4E05-9161-8E98B71EE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7FFE1CE-A1A0-42BC-8043-5F4D1BEA09D7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cs-CZ"/>
          </a:p>
        </p:txBody>
      </p:sp>
      <p:sp>
        <p:nvSpPr>
          <p:cNvPr id="20485" name="Text Box 3">
            <a:extLst>
              <a:ext uri="{FF2B5EF4-FFF2-40B4-BE49-F238E27FC236}">
                <a16:creationId xmlns:a16="http://schemas.microsoft.com/office/drawing/2014/main" xmlns="" id="{8DF7C8F7-7888-4718-8579-7366C7B3B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85FFDE3-4200-4A9B-BFC8-C186B18ED7E8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cs-CZ"/>
          </a:p>
        </p:txBody>
      </p:sp>
      <p:sp>
        <p:nvSpPr>
          <p:cNvPr id="20486" name="Text Box 4">
            <a:extLst>
              <a:ext uri="{FF2B5EF4-FFF2-40B4-BE49-F238E27FC236}">
                <a16:creationId xmlns:a16="http://schemas.microsoft.com/office/drawing/2014/main" xmlns="" id="{5605C555-F3EB-40D1-B95E-E934AC897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487" name="Rectangle 5">
            <a:extLst>
              <a:ext uri="{FF2B5EF4-FFF2-40B4-BE49-F238E27FC236}">
                <a16:creationId xmlns:a16="http://schemas.microsoft.com/office/drawing/2014/main" xmlns="" id="{C1E7D1D2-66E5-491F-8F27-0E0D5924C9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2446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>
            <a:extLst>
              <a:ext uri="{FF2B5EF4-FFF2-40B4-BE49-F238E27FC236}">
                <a16:creationId xmlns:a16="http://schemas.microsoft.com/office/drawing/2014/main" xmlns="" id="{290C6C21-7C76-479F-9190-4BF6CE8BCF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4BB84E-9AE1-419D-B148-3334CDD4A315}" type="slidenum">
              <a:rPr lang="en-GB" altLang="cs-CZ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cs-CZ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xmlns="" id="{05260ECF-B53C-4E13-B386-3505AC2C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38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0766FB5-EE27-4CBF-BBAE-32F576BB1F2A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cs-CZ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xmlns="" id="{C1B48356-FEAA-432C-88F9-29C33E6A0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BC859D6-1730-481B-A854-5A3EBA246A0E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cs-CZ"/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xmlns="" id="{C2B774CB-BE91-425D-9DB9-D2B08DC53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9CF5E4-287F-4F92-B0A6-AC5BA7B94E60}" type="slidenum">
              <a:rPr lang="en-GB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cs-CZ"/>
          </a:p>
        </p:txBody>
      </p:sp>
      <p:sp>
        <p:nvSpPr>
          <p:cNvPr id="21510" name="Text Box 4">
            <a:extLst>
              <a:ext uri="{FF2B5EF4-FFF2-40B4-BE49-F238E27FC236}">
                <a16:creationId xmlns:a16="http://schemas.microsoft.com/office/drawing/2014/main" xmlns="" id="{C99B6031-81A2-40DB-84D9-A1AD0C353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xmlns="" id="{A9B628EF-BF23-45A2-A92B-5ABF47DD0F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22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6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228600"/>
            <a:ext cx="2206625" cy="6469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0650" cy="6469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716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550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3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919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7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64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10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323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53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36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156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57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524000"/>
            <a:ext cx="2054225" cy="459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3450" cy="459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02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961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38638" cy="563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66800"/>
            <a:ext cx="4338637" cy="5630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1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16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61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35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69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49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4C4058CF-8B8C-4567-9CBB-23E03DBE6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9152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E53BCCF4-652C-4F8A-AA40-179D30146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29675" cy="563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outline text format</a:t>
            </a:r>
          </a:p>
          <a:p>
            <a:pPr lvl="1"/>
            <a:r>
              <a:rPr lang="en-GB" altLang="cs-CZ"/>
              <a:t>Second Outline Level</a:t>
            </a:r>
          </a:p>
          <a:p>
            <a:pPr lvl="2"/>
            <a:r>
              <a:rPr lang="en-GB" altLang="cs-CZ"/>
              <a:t>Third Outline Level</a:t>
            </a:r>
          </a:p>
          <a:p>
            <a:pPr lvl="3"/>
            <a:r>
              <a:rPr lang="en-GB" altLang="cs-CZ"/>
              <a:t>Fourth Outline Level</a:t>
            </a:r>
          </a:p>
          <a:p>
            <a:pPr lvl="4"/>
            <a:r>
              <a:rPr lang="en-GB" altLang="cs-CZ"/>
              <a:t>Fifth Outline Level</a:t>
            </a:r>
          </a:p>
          <a:p>
            <a:pPr lvl="4"/>
            <a:r>
              <a:rPr lang="en-GB" altLang="cs-CZ"/>
              <a:t>Sixth Outline Level</a:t>
            </a:r>
          </a:p>
          <a:p>
            <a:pPr lvl="4"/>
            <a:r>
              <a:rPr lang="en-GB" altLang="cs-CZ"/>
              <a:t>Seventh Outline Level</a:t>
            </a:r>
          </a:p>
          <a:p>
            <a:pPr lvl="4"/>
            <a:r>
              <a:rPr lang="en-GB" altLang="cs-CZ"/>
              <a:t>Eighth Outline Level</a:t>
            </a:r>
          </a:p>
          <a:p>
            <a:pPr lvl="4"/>
            <a:r>
              <a:rPr lang="en-GB" altLang="cs-CZ"/>
              <a:t>Ninth Outline Level</a:t>
            </a:r>
          </a:p>
        </p:txBody>
      </p:sp>
      <p:sp>
        <p:nvSpPr>
          <p:cNvPr id="1028" name="Freeform 3">
            <a:extLst>
              <a:ext uri="{FF2B5EF4-FFF2-40B4-BE49-F238E27FC236}">
                <a16:creationId xmlns:a16="http://schemas.microsoft.com/office/drawing/2014/main" xmlns="" id="{BE40C1A9-AC8B-4CE6-8753-E13F164F1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4">
            <a:extLst>
              <a:ext uri="{FF2B5EF4-FFF2-40B4-BE49-F238E27FC236}">
                <a16:creationId xmlns:a16="http://schemas.microsoft.com/office/drawing/2014/main" xmlns="" id="{D7ECE453-F636-436E-B5A4-062027672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705600"/>
            <a:ext cx="8839200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030" name="Picture 5">
            <a:extLst>
              <a:ext uri="{FF2B5EF4-FFF2-40B4-BE49-F238E27FC236}">
                <a16:creationId xmlns:a16="http://schemas.microsoft.com/office/drawing/2014/main" xmlns="" id="{11924621-7E11-445A-9132-3C471BB1C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2pPr>
      <a:lvl3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3pPr>
      <a:lvl4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4pPr>
      <a:lvl5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5pPr>
      <a:lvl6pPr marL="25146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6pPr>
      <a:lvl7pPr marL="29718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7pPr>
      <a:lvl8pPr marL="34290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8pPr>
      <a:lvl9pPr marL="38862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0CDDA617-3A87-495B-B08E-A3BF78F08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613650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title text format</a:t>
            </a:r>
          </a:p>
        </p:txBody>
      </p:sp>
      <p:sp>
        <p:nvSpPr>
          <p:cNvPr id="2051" name="Freeform 2">
            <a:extLst>
              <a:ext uri="{FF2B5EF4-FFF2-40B4-BE49-F238E27FC236}">
                <a16:creationId xmlns:a16="http://schemas.microsoft.com/office/drawing/2014/main" xmlns="" id="{42E31B02-8E8B-49EE-8A9A-234DB8BD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xmlns="" id="{588FA0F4-B2A6-4E5F-B730-7BBCFD876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xmlns="" id="{26A79AF6-669E-4B82-9394-BBA95A8FF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the outline text format</a:t>
            </a:r>
          </a:p>
          <a:p>
            <a:pPr lvl="1"/>
            <a:r>
              <a:rPr lang="en-GB" altLang="cs-CZ"/>
              <a:t>Second Outline Level</a:t>
            </a:r>
          </a:p>
          <a:p>
            <a:pPr lvl="2"/>
            <a:r>
              <a:rPr lang="en-GB" altLang="cs-CZ"/>
              <a:t>Third Outline Level</a:t>
            </a:r>
          </a:p>
          <a:p>
            <a:pPr lvl="3"/>
            <a:r>
              <a:rPr lang="en-GB" altLang="cs-CZ"/>
              <a:t>Fourth Outline Level</a:t>
            </a:r>
          </a:p>
          <a:p>
            <a:pPr lvl="4"/>
            <a:r>
              <a:rPr lang="en-GB" altLang="cs-CZ"/>
              <a:t>Fifth Outline Level</a:t>
            </a:r>
          </a:p>
          <a:p>
            <a:pPr lvl="4"/>
            <a:r>
              <a:rPr lang="en-GB" altLang="cs-CZ"/>
              <a:t>Sixth Outline Level</a:t>
            </a:r>
          </a:p>
          <a:p>
            <a:pPr lvl="4"/>
            <a:r>
              <a:rPr lang="en-GB" altLang="cs-CZ"/>
              <a:t>Seventh Outline Level</a:t>
            </a:r>
          </a:p>
          <a:p>
            <a:pPr lvl="4"/>
            <a:r>
              <a:rPr lang="en-GB" altLang="cs-CZ"/>
              <a:t>Eighth Outline Level</a:t>
            </a:r>
          </a:p>
          <a:p>
            <a:pPr lvl="4"/>
            <a:r>
              <a:rPr lang="en-GB" altLang="cs-CZ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2pPr>
      <a:lvl3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3pPr>
      <a:lvl4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4pPr>
      <a:lvl5pPr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5pPr>
      <a:lvl6pPr marL="25146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6pPr>
      <a:lvl7pPr marL="29718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7pPr>
      <a:lvl8pPr marL="34290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8pPr>
      <a:lvl9pPr marL="3886200" indent="-228600" algn="l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6633"/>
          </a:solidFill>
          <a:latin typeface="Garamond" panose="02020404030301010803" pitchFamily="18" charset="0"/>
          <a:ea typeface="DejaVu Sans" pitchFamily="32" charset="0"/>
          <a:cs typeface="DejaVu Sans" pitchFamily="32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xmlns="" id="{D9253BC3-56E8-491C-AC8F-EFD21EDD2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6231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4000" b="0" dirty="0" smtClean="0">
                <a:solidFill>
                  <a:srgbClr val="006633"/>
                </a:solidFill>
                <a:latin typeface="Garamond" panose="02020404030301010803" pitchFamily="18" charset="0"/>
              </a:rPr>
              <a:t>Flyweight</a:t>
            </a:r>
            <a:endParaRPr lang="cs-CZ" altLang="cs-CZ" sz="4000" b="0" dirty="0">
              <a:solidFill>
                <a:srgbClr val="00663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xmlns="" id="{C0E9AE75-F3C3-4B85-B3C8-2A2E3CA1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Kontext jako metadata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xmlns="" id="{D3ADBD4E-8061-442B-8D4B-AE15351A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3292475"/>
            <a:ext cx="59245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3">
            <a:extLst>
              <a:ext uri="{FF2B5EF4-FFF2-40B4-BE49-F238E27FC236}">
                <a16:creationId xmlns:a16="http://schemas.microsoft.com/office/drawing/2014/main" xmlns="" id="{F8E5A567-F43D-4DB6-88B5-934A01CE7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890588"/>
            <a:ext cx="4621212" cy="325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xmlns="" id="{D5C02302-69A8-42AD-BEE4-F0DE9AF2F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3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Implementace – 10 000 linek různých barev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xmlns="" id="{03FD4F69-0C4F-47D3-B941-0462B4C9C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7613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28650" algn="l"/>
                <a:tab pos="1085850" algn="l"/>
                <a:tab pos="1543050" algn="l"/>
                <a:tab pos="2000250" algn="l"/>
                <a:tab pos="2457450" algn="l"/>
                <a:tab pos="2914650" algn="l"/>
                <a:tab pos="3371850" algn="l"/>
                <a:tab pos="3829050" algn="l"/>
                <a:tab pos="4286250" algn="l"/>
                <a:tab pos="4743450" algn="l"/>
                <a:tab pos="5200650" algn="l"/>
                <a:tab pos="5657850" algn="l"/>
                <a:tab pos="6115050" algn="l"/>
                <a:tab pos="6572250" algn="l"/>
                <a:tab pos="7029450" algn="l"/>
                <a:tab pos="7486650" algn="l"/>
                <a:tab pos="7943850" algn="l"/>
                <a:tab pos="8401050" algn="l"/>
                <a:tab pos="8858250" algn="l"/>
                <a:tab pos="931545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buClr>
                <a:srgbClr val="CC9900"/>
              </a:buClr>
            </a:pPr>
            <a:endParaRPr lang="cs-CZ" altLang="cs-CZ"/>
          </a:p>
        </p:txBody>
      </p:sp>
      <p:sp>
        <p:nvSpPr>
          <p:cNvPr id="12292" name="Text Box 3">
            <a:extLst>
              <a:ext uri="{FF2B5EF4-FFF2-40B4-BE49-F238E27FC236}">
                <a16:creationId xmlns:a16="http://schemas.microsoft.com/office/drawing/2014/main" xmlns="" id="{FFC321D5-BB9E-4A07-B3B0-6D1B5FA3A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81075"/>
            <a:ext cx="8677275" cy="1217613"/>
          </a:xfrm>
          <a:prstGeom prst="rect">
            <a:avLst/>
          </a:prstGeom>
          <a:solidFill>
            <a:srgbClr val="E5FFFF"/>
          </a:solidFill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lIns="54000" tIns="36000" rIns="54000" bIns="36000">
            <a:spAutoFit/>
          </a:bodyPr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Graphics</a:t>
            </a:r>
            <a:r>
              <a:rPr lang="en-GB" altLang="cs-CZ" sz="1600" b="0">
                <a:latin typeface="Consolas" panose="020B0609020204030204" pitchFamily="49" charset="0"/>
              </a:rPr>
              <a:t> g</a:t>
            </a:r>
            <a:r>
              <a:rPr lang="cs-CZ" altLang="cs-CZ" sz="1600" b="0">
                <a:latin typeface="Consolas" panose="020B0609020204030204" pitchFamily="49" charset="0"/>
              </a:rPr>
              <a:t>raphics</a:t>
            </a:r>
            <a:r>
              <a:rPr lang="en-GB" altLang="cs-CZ" sz="1600" b="0">
                <a:latin typeface="Consolas" panose="020B0609020204030204" pitchFamily="49" charset="0"/>
              </a:rPr>
              <a:t> = canvas.</a:t>
            </a:r>
            <a:r>
              <a:rPr lang="cs-CZ" altLang="cs-CZ" sz="1600" b="0">
                <a:latin typeface="Consolas" panose="020B0609020204030204" pitchFamily="49" charset="0"/>
              </a:rPr>
              <a:t>G</a:t>
            </a:r>
            <a:r>
              <a:rPr lang="en-GB" altLang="cs-CZ" sz="1600" b="0">
                <a:latin typeface="Consolas" panose="020B0609020204030204" pitchFamily="49" charset="0"/>
              </a:rPr>
              <a:t>etGraphics();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for</a:t>
            </a:r>
            <a:r>
              <a:rPr lang="en-GB" altLang="cs-CZ" sz="1600" b="0">
                <a:latin typeface="Consolas" panose="020B0609020204030204" pitchFamily="49" charset="0"/>
              </a:rPr>
              <a:t>(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GB" altLang="cs-CZ" sz="1600" b="0">
                <a:latin typeface="Consolas" panose="020B0609020204030204" pitchFamily="49" charset="0"/>
              </a:rPr>
              <a:t> i</a:t>
            </a:r>
            <a:r>
              <a:rPr lang="cs-CZ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latin typeface="Consolas" panose="020B0609020204030204" pitchFamily="49" charset="0"/>
              </a:rPr>
              <a:t>=</a:t>
            </a:r>
            <a:r>
              <a:rPr lang="cs-CZ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latin typeface="Consolas" panose="020B0609020204030204" pitchFamily="49" charset="0"/>
              </a:rPr>
              <a:t>0; i &lt; 10000; i</a:t>
            </a:r>
            <a:r>
              <a:rPr lang="cs-CZ" altLang="cs-CZ" sz="1600" b="0">
                <a:latin typeface="Consolas" panose="020B0609020204030204" pitchFamily="49" charset="0"/>
              </a:rPr>
              <a:t>++</a:t>
            </a:r>
            <a:r>
              <a:rPr lang="en-GB" altLang="cs-CZ" sz="1600" b="0">
                <a:latin typeface="Consolas" panose="020B0609020204030204" pitchFamily="49" charset="0"/>
              </a:rPr>
              <a:t>)</a:t>
            </a:r>
            <a:r>
              <a:rPr lang="cs-CZ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latin typeface="Consolas" panose="020B06090202040302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  </a:t>
            </a:r>
            <a:r>
              <a:rPr lang="en-GB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Line</a:t>
            </a:r>
            <a:r>
              <a:rPr lang="en-GB" altLang="cs-CZ" sz="1600" b="0">
                <a:latin typeface="Consolas" panose="020B0609020204030204" pitchFamily="49" charset="0"/>
              </a:rPr>
              <a:t> line =</a:t>
            </a:r>
            <a:r>
              <a:rPr lang="cs-CZ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LineFactory</a:t>
            </a:r>
            <a:r>
              <a:rPr lang="en-GB" altLang="cs-CZ" sz="1600" b="0">
                <a:latin typeface="Consolas" panose="020B0609020204030204" pitchFamily="49" charset="0"/>
              </a:rPr>
              <a:t>.</a:t>
            </a:r>
            <a:r>
              <a:rPr lang="cs-CZ" altLang="cs-CZ" sz="1600" b="0">
                <a:latin typeface="Consolas" panose="020B0609020204030204" pitchFamily="49" charset="0"/>
              </a:rPr>
              <a:t>G</a:t>
            </a:r>
            <a:r>
              <a:rPr lang="en-GB" altLang="cs-CZ" sz="1600" b="0">
                <a:latin typeface="Consolas" panose="020B0609020204030204" pitchFamily="49" charset="0"/>
              </a:rPr>
              <a:t>etLine(</a:t>
            </a:r>
            <a:r>
              <a:rPr lang="cs-CZ" altLang="cs-CZ" sz="1600" b="0">
                <a:latin typeface="Consolas" panose="020B0609020204030204" pitchFamily="49" charset="0"/>
              </a:rPr>
              <a:t>G</a:t>
            </a:r>
            <a:r>
              <a:rPr lang="en-GB" altLang="cs-CZ" sz="1600" b="0">
                <a:latin typeface="Consolas" panose="020B0609020204030204" pitchFamily="49" charset="0"/>
              </a:rPr>
              <a:t>etRandomColor());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  </a:t>
            </a:r>
            <a:r>
              <a:rPr lang="en-GB" altLang="cs-CZ" sz="1600" b="0">
                <a:latin typeface="Consolas" panose="020B0609020204030204" pitchFamily="49" charset="0"/>
              </a:rPr>
              <a:t>line.</a:t>
            </a:r>
            <a:r>
              <a:rPr lang="cs-CZ" altLang="cs-CZ" sz="1600" b="0">
                <a:latin typeface="Consolas" panose="020B0609020204030204" pitchFamily="49" charset="0"/>
              </a:rPr>
              <a:t>D</a:t>
            </a:r>
            <a:r>
              <a:rPr lang="en-GB" altLang="cs-CZ" sz="1600" b="0">
                <a:latin typeface="Consolas" panose="020B0609020204030204" pitchFamily="49" charset="0"/>
              </a:rPr>
              <a:t>raw(g</a:t>
            </a:r>
            <a:r>
              <a:rPr lang="cs-CZ" altLang="cs-CZ" sz="1600" b="0">
                <a:latin typeface="Consolas" panose="020B0609020204030204" pitchFamily="49" charset="0"/>
              </a:rPr>
              <a:t>raphics</a:t>
            </a:r>
            <a:r>
              <a:rPr lang="en-GB" altLang="cs-CZ" sz="1600" b="0">
                <a:latin typeface="Consolas" panose="020B0609020204030204" pitchFamily="49" charset="0"/>
              </a:rPr>
              <a:t>, </a:t>
            </a:r>
            <a:r>
              <a:rPr lang="cs-CZ" altLang="cs-CZ" sz="1600" b="0">
                <a:latin typeface="Consolas" panose="020B0609020204030204" pitchFamily="49" charset="0"/>
              </a:rPr>
              <a:t>r</a:t>
            </a:r>
            <a:r>
              <a:rPr lang="en-GB" altLang="cs-CZ" sz="1600" b="0">
                <a:latin typeface="Consolas" panose="020B0609020204030204" pitchFamily="49" charset="0"/>
              </a:rPr>
              <a:t>andomX(), </a:t>
            </a:r>
            <a:r>
              <a:rPr lang="cs-CZ" altLang="cs-CZ" sz="1600" b="0">
                <a:latin typeface="Consolas" panose="020B0609020204030204" pitchFamily="49" charset="0"/>
              </a:rPr>
              <a:t>r</a:t>
            </a:r>
            <a:r>
              <a:rPr lang="en-GB" altLang="cs-CZ" sz="1600" b="0">
                <a:latin typeface="Consolas" panose="020B0609020204030204" pitchFamily="49" charset="0"/>
              </a:rPr>
              <a:t>andomY(),</a:t>
            </a:r>
            <a:r>
              <a:rPr lang="cs-CZ" altLang="cs-CZ" sz="1600" b="0">
                <a:latin typeface="Consolas" panose="020B0609020204030204" pitchFamily="49" charset="0"/>
              </a:rPr>
              <a:t> r</a:t>
            </a:r>
            <a:r>
              <a:rPr lang="en-GB" altLang="cs-CZ" sz="1600" b="0">
                <a:latin typeface="Consolas" panose="020B0609020204030204" pitchFamily="49" charset="0"/>
              </a:rPr>
              <a:t>andomX(), </a:t>
            </a:r>
            <a:r>
              <a:rPr lang="cs-CZ" altLang="cs-CZ" sz="1600" b="0">
                <a:latin typeface="Consolas" panose="020B0609020204030204" pitchFamily="49" charset="0"/>
              </a:rPr>
              <a:t>r</a:t>
            </a:r>
            <a:r>
              <a:rPr lang="en-GB" altLang="cs-CZ" sz="1600" b="0">
                <a:latin typeface="Consolas" panose="020B0609020204030204" pitchFamily="49" charset="0"/>
              </a:rPr>
              <a:t>andomY());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latin typeface="Consolas" panose="020B0609020204030204" pitchFamily="49" charset="0"/>
              </a:rPr>
              <a:t>}</a:t>
            </a:r>
            <a:endParaRPr lang="cs-CZ" altLang="cs-CZ" sz="1600" b="0">
              <a:latin typeface="Consolas" panose="020B0609020204030204" pitchFamily="49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xmlns="" id="{FC4374F7-7F77-4808-B497-EBFE77F1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287588"/>
            <a:ext cx="8677275" cy="1905000"/>
          </a:xfrm>
          <a:prstGeom prst="rect">
            <a:avLst/>
          </a:prstGeom>
          <a:solidFill>
            <a:srgbClr val="E5FFFF"/>
          </a:solidFill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lIns="54000" tIns="36000" rIns="54000" bIns="36000">
            <a:spAutoFit/>
          </a:bodyPr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class</a:t>
            </a:r>
            <a:r>
              <a:rPr lang="en-GB" altLang="cs-CZ" sz="1600" b="0">
                <a:latin typeface="Consolas" panose="020B0609020204030204" pitchFamily="49" charset="0"/>
              </a:rPr>
              <a:t> LineFactory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	 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private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static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cs-CZ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Dictionary</a:t>
            </a:r>
            <a:r>
              <a:rPr lang="cs-CZ" altLang="cs-CZ" sz="1600" b="0">
                <a:latin typeface="Consolas" panose="020B0609020204030204" pitchFamily="49" charset="0"/>
              </a:rPr>
              <a:t>&lt;</a:t>
            </a:r>
            <a:r>
              <a:rPr lang="cs-CZ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cs-CZ" altLang="cs-CZ" sz="1600" b="0">
                <a:latin typeface="Consolas" panose="020B0609020204030204" pitchFamily="49" charset="0"/>
              </a:rPr>
              <a:t>, </a:t>
            </a:r>
            <a:r>
              <a:rPr lang="cs-CZ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Line</a:t>
            </a:r>
            <a:r>
              <a:rPr lang="cs-CZ" altLang="cs-CZ" sz="1600" b="0">
                <a:latin typeface="Consolas" panose="020B0609020204030204" pitchFamily="49" charset="0"/>
              </a:rPr>
              <a:t>&gt;</a:t>
            </a:r>
            <a:r>
              <a:rPr lang="en-GB" altLang="cs-CZ" sz="1600" b="0">
                <a:latin typeface="Consolas" panose="020B0609020204030204" pitchFamily="49" charset="0"/>
              </a:rPr>
              <a:t> linesByColor =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new</a:t>
            </a:r>
            <a:r>
              <a:rPr lang="cs-CZ" altLang="cs-CZ" sz="1600" b="0">
                <a:latin typeface="Consolas" panose="020B0609020204030204" pitchFamily="49" charset="0"/>
              </a:rPr>
              <a:t> ...</a:t>
            </a:r>
            <a:r>
              <a:rPr lang="en-GB" altLang="cs-CZ" sz="1600" b="0"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 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static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en-GB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Line</a:t>
            </a: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cs-CZ" altLang="cs-CZ" sz="1600" b="0">
                <a:latin typeface="Consolas" panose="020B0609020204030204" pitchFamily="49" charset="0"/>
              </a:rPr>
              <a:t>G</a:t>
            </a:r>
            <a:r>
              <a:rPr lang="en-GB" altLang="cs-CZ" sz="1600" b="0">
                <a:latin typeface="Consolas" panose="020B0609020204030204" pitchFamily="49" charset="0"/>
              </a:rPr>
              <a:t>etLine(</a:t>
            </a:r>
            <a:r>
              <a:rPr lang="en-GB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altLang="cs-CZ" sz="1600" b="0">
                <a:latin typeface="Consolas" panose="020B0609020204030204" pitchFamily="49" charset="0"/>
              </a:rPr>
              <a:t> color) {</a:t>
            </a:r>
            <a:endParaRPr lang="cs-CZ" altLang="cs-CZ" sz="1600" b="0"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		</a:t>
            </a:r>
            <a:r>
              <a:rPr lang="cs-CZ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if</a:t>
            </a:r>
            <a:r>
              <a:rPr lang="cs-CZ" altLang="cs-CZ" sz="1600" b="0">
                <a:latin typeface="Consolas" panose="020B0609020204030204" pitchFamily="49" charset="0"/>
              </a:rPr>
              <a:t>(!linesByColor.ContainsKey(color))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			linesByColor.Add(color, </a:t>
            </a:r>
            <a:r>
              <a:rPr lang="cs-CZ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new</a:t>
            </a:r>
            <a:r>
              <a:rPr lang="cs-CZ" altLang="cs-CZ" sz="1600" b="0">
                <a:latin typeface="Consolas" panose="020B0609020204030204" pitchFamily="49" charset="0"/>
              </a:rPr>
              <a:t> </a:t>
            </a:r>
            <a:r>
              <a:rPr lang="cs-CZ" altLang="cs-CZ" sz="1600" b="0">
                <a:solidFill>
                  <a:srgbClr val="00B0F0"/>
                </a:solidFill>
                <a:latin typeface="Consolas" panose="020B0609020204030204" pitchFamily="49" charset="0"/>
              </a:rPr>
              <a:t>Line</a:t>
            </a:r>
            <a:r>
              <a:rPr lang="cs-CZ" altLang="cs-CZ" sz="1600" b="0">
                <a:latin typeface="Consolas" panose="020B0609020204030204" pitchFamily="49" charset="0"/>
              </a:rPr>
              <a:t>(color));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latin typeface="Consolas" panose="020B0609020204030204" pitchFamily="49" charset="0"/>
              </a:rPr>
              <a:t> </a:t>
            </a:r>
            <a:r>
              <a:rPr lang="cs-CZ" altLang="cs-CZ" sz="1600" b="0">
                <a:latin typeface="Consolas" panose="020B0609020204030204" pitchFamily="49" charset="0"/>
              </a:rPr>
              <a:t>	</a:t>
            </a:r>
            <a:r>
              <a:rPr lang="en-GB" altLang="cs-CZ" sz="1600" b="0">
                <a:solidFill>
                  <a:schemeClr val="accent2"/>
                </a:solidFill>
                <a:latin typeface="Consolas" panose="020B0609020204030204" pitchFamily="49" charset="0"/>
              </a:rPr>
              <a:t>return</a:t>
            </a:r>
            <a:r>
              <a:rPr lang="en-GB" altLang="cs-CZ" sz="1600" b="0">
                <a:latin typeface="Consolas" panose="020B0609020204030204" pitchFamily="49" charset="0"/>
              </a:rPr>
              <a:t> line;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	</a:t>
            </a:r>
            <a:r>
              <a:rPr lang="en-US" altLang="cs-CZ" sz="1600" b="0">
                <a:latin typeface="Consolas" panose="020B0609020204030204" pitchFamily="49" charset="0"/>
              </a:rPr>
              <a:t>  </a:t>
            </a:r>
            <a:r>
              <a:rPr lang="en-GB" altLang="cs-CZ" sz="1600" b="0">
                <a:latin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xmlns="" id="{67E1B829-DE94-4626-A840-76FC0959B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4278313"/>
            <a:ext cx="8677275" cy="2362200"/>
          </a:xfrm>
          <a:prstGeom prst="rect">
            <a:avLst/>
          </a:prstGeom>
          <a:solidFill>
            <a:srgbClr val="E5FFFF"/>
          </a:solidFill>
          <a:ln w="6480" cap="sq">
            <a:solidFill>
              <a:srgbClr val="000000"/>
            </a:solidFill>
            <a:miter lim="800000"/>
            <a:headEnd/>
            <a:tailEnd/>
          </a:ln>
        </p:spPr>
        <p:txBody>
          <a:bodyPr lIns="54000" tIns="36000" rIns="54000" bIns="36000" anchor="t">
            <a:spAutoFit/>
          </a:bodyPr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class</a:t>
            </a:r>
            <a:r>
              <a:rPr lang="en-GB" altLang="cs-CZ" sz="1600" b="0" dirty="0">
                <a:latin typeface="Consolas" panose="020B0609020204030204" pitchFamily="49" charset="0"/>
              </a:rPr>
              <a:t> Line {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cs-CZ" altLang="cs-CZ" sz="1600" b="0" dirty="0">
                <a:latin typeface="Consolas" panose="020B0609020204030204" pitchFamily="49" charset="0"/>
              </a:rPr>
              <a:t>  </a:t>
            </a:r>
            <a:r>
              <a:rPr lang="en-GB" altLang="cs-CZ" sz="1600" b="0" dirty="0">
                <a:latin typeface="Consolas" panose="020B0609020204030204" pitchFamily="49" charset="0"/>
              </a:rPr>
              <a:t>private </a:t>
            </a:r>
            <a:r>
              <a:rPr lang="en-GB" altLang="cs-CZ" sz="1600" b="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 err="1">
                <a:latin typeface="Consolas" panose="020B0609020204030204" pitchFamily="49" charset="0"/>
              </a:rPr>
              <a:t>color</a:t>
            </a:r>
            <a:r>
              <a:rPr lang="en-GB" altLang="cs-CZ" sz="1600" b="0" dirty="0"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cs-CZ" altLang="cs-CZ" sz="1600" b="0" dirty="0">
                <a:latin typeface="Consolas" panose="020B0609020204030204" pitchFamily="49" charset="0"/>
              </a:rPr>
              <a:t>  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solidFill>
                  <a:srgbClr val="00B0F0"/>
                </a:solidFill>
                <a:latin typeface="Consolas" panose="020B0609020204030204" pitchFamily="49" charset="0"/>
              </a:rPr>
              <a:t>Line</a:t>
            </a:r>
            <a:r>
              <a:rPr lang="en-GB" altLang="cs-CZ" sz="1600" b="0" dirty="0">
                <a:latin typeface="Consolas" panose="020B0609020204030204" pitchFamily="49" charset="0"/>
              </a:rPr>
              <a:t>(</a:t>
            </a:r>
            <a:r>
              <a:rPr lang="en-GB" altLang="cs-CZ" sz="1600" b="0" dirty="0" err="1">
                <a:solidFill>
                  <a:srgbClr val="00B0F0"/>
                </a:solidFill>
                <a:latin typeface="Consolas" panose="020B0609020204030204" pitchFamily="49" charset="0"/>
              </a:rPr>
              <a:t>Color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 err="1">
                <a:latin typeface="Consolas" panose="020B0609020204030204" pitchFamily="49" charset="0"/>
              </a:rPr>
              <a:t>color</a:t>
            </a:r>
            <a:r>
              <a:rPr lang="en-GB" altLang="cs-CZ" sz="1600" b="0" dirty="0">
                <a:latin typeface="Consolas" panose="020B0609020204030204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>
                <a:latin typeface="Consolas" panose="020B0609020204030204" pitchFamily="49" charset="0"/>
              </a:rPr>
              <a:t>		this.</a:t>
            </a:r>
            <a:r>
              <a:rPr lang="en-GB" altLang="cs-CZ" sz="1600" b="0">
                <a:latin typeface="Consolas" panose="020B0609020204030204" pitchFamily="49" charset="0"/>
              </a:rPr>
              <a:t>color = color;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cs-CZ" altLang="cs-CZ" sz="1600" b="0" dirty="0">
                <a:latin typeface="Consolas" panose="020B0609020204030204" pitchFamily="49" charset="0"/>
              </a:rPr>
              <a:t>  </a:t>
            </a:r>
            <a:r>
              <a:rPr lang="en-GB" altLang="cs-CZ" sz="1600" b="0" dirty="0">
                <a:latin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cs-CZ" altLang="cs-CZ" sz="1600" b="0" dirty="0">
                <a:latin typeface="Consolas" panose="020B0609020204030204" pitchFamily="49" charset="0"/>
              </a:rPr>
              <a:t>  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public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void</a:t>
            </a:r>
            <a:r>
              <a:rPr lang="en-GB" altLang="cs-CZ" sz="1600" b="0" dirty="0">
                <a:latin typeface="Consolas" panose="020B0609020204030204" pitchFamily="49" charset="0"/>
              </a:rPr>
              <a:t> </a:t>
            </a:r>
            <a:r>
              <a:rPr lang="cs-CZ" altLang="cs-CZ" sz="1600" b="0" dirty="0">
                <a:latin typeface="Consolas" panose="020B0609020204030204" pitchFamily="49" charset="0"/>
              </a:rPr>
              <a:t>D</a:t>
            </a:r>
            <a:r>
              <a:rPr lang="en-GB" altLang="cs-CZ" sz="1600" b="0" dirty="0">
                <a:latin typeface="Consolas" panose="020B0609020204030204" pitchFamily="49" charset="0"/>
              </a:rPr>
              <a:t>raw(</a:t>
            </a:r>
            <a:r>
              <a:rPr lang="en-GB" altLang="cs-CZ" sz="1600" b="0" dirty="0">
                <a:solidFill>
                  <a:srgbClr val="00B0F0"/>
                </a:solidFill>
                <a:latin typeface="Consolas" panose="020B0609020204030204" pitchFamily="49" charset="0"/>
              </a:rPr>
              <a:t>Graphics</a:t>
            </a:r>
            <a:r>
              <a:rPr lang="en-GB" altLang="cs-CZ" sz="1600" b="0" dirty="0">
                <a:latin typeface="Consolas" panose="020B0609020204030204" pitchFamily="49" charset="0"/>
              </a:rPr>
              <a:t> g</a:t>
            </a:r>
            <a:r>
              <a:rPr lang="cs-CZ" altLang="cs-CZ" sz="1600" b="0" dirty="0" err="1">
                <a:latin typeface="Consolas" panose="020B0609020204030204" pitchFamily="49" charset="0"/>
              </a:rPr>
              <a:t>raphics</a:t>
            </a:r>
            <a:r>
              <a:rPr lang="en-GB" altLang="cs-CZ" sz="1600" b="0" dirty="0">
                <a:latin typeface="Consolas" panose="020B0609020204030204" pitchFamily="49" charset="0"/>
              </a:rPr>
              <a:t>, </a:t>
            </a:r>
            <a:r>
              <a:rPr lang="en-GB" altLang="cs-CZ" sz="1600" b="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latin typeface="Consolas" panose="020B0609020204030204" pitchFamily="49" charset="0"/>
              </a:rPr>
              <a:t>x</a:t>
            </a:r>
            <a:r>
              <a:rPr lang="cs-CZ" altLang="cs-CZ" sz="1600" b="0" dirty="0">
                <a:latin typeface="Consolas" panose="020B0609020204030204" pitchFamily="49" charset="0"/>
              </a:rPr>
              <a:t>1</a:t>
            </a:r>
            <a:r>
              <a:rPr lang="en-GB" altLang="cs-CZ" sz="1600" b="0" dirty="0">
                <a:latin typeface="Consolas" panose="020B0609020204030204" pitchFamily="49" charset="0"/>
              </a:rPr>
              <a:t>, </a:t>
            </a:r>
            <a:r>
              <a:rPr lang="en-GB" altLang="cs-CZ" sz="1600" b="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GB" altLang="cs-CZ" sz="1600" b="0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latin typeface="Consolas" panose="020B0609020204030204" pitchFamily="49" charset="0"/>
              </a:rPr>
              <a:t>y</a:t>
            </a:r>
            <a:r>
              <a:rPr lang="cs-CZ" altLang="cs-CZ" sz="1600" b="0" dirty="0">
                <a:latin typeface="Consolas" panose="020B0609020204030204" pitchFamily="49" charset="0"/>
              </a:rPr>
              <a:t>1</a:t>
            </a:r>
            <a:r>
              <a:rPr lang="en-GB" altLang="cs-CZ" sz="1600" b="0" dirty="0">
                <a:latin typeface="Consolas" panose="020B0609020204030204" pitchFamily="49" charset="0"/>
              </a:rPr>
              <a:t>, </a:t>
            </a:r>
            <a:r>
              <a:rPr lang="cs-CZ" altLang="cs-CZ" sz="1600" b="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cs-CZ" altLang="cs-CZ" sz="1600" b="0" dirty="0">
                <a:latin typeface="Consolas" panose="020B0609020204030204" pitchFamily="49" charset="0"/>
              </a:rPr>
              <a:t> </a:t>
            </a:r>
            <a:r>
              <a:rPr lang="en-GB" altLang="cs-CZ" sz="1600" b="0" dirty="0">
                <a:latin typeface="Consolas" panose="020B0609020204030204" pitchFamily="49" charset="0"/>
              </a:rPr>
              <a:t>x2,</a:t>
            </a:r>
            <a:r>
              <a:rPr lang="cs-CZ" altLang="cs-CZ" sz="1600" b="0" dirty="0">
                <a:latin typeface="Consolas" panose="020B0609020204030204" pitchFamily="49" charset="0"/>
              </a:rPr>
              <a:t> </a:t>
            </a:r>
            <a:r>
              <a:rPr lang="cs-CZ" altLang="cs-CZ" sz="1600" b="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GB" altLang="cs-CZ" sz="1600" b="0" dirty="0">
                <a:latin typeface="Consolas" panose="020B0609020204030204" pitchFamily="49" charset="0"/>
              </a:rPr>
              <a:t> y2)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 dirty="0">
                <a:latin typeface="Consolas" panose="020B0609020204030204" pitchFamily="49" charset="0"/>
              </a:rPr>
              <a:t>		</a:t>
            </a:r>
            <a:r>
              <a:rPr lang="cs-CZ" altLang="cs-CZ" sz="1600" b="0" dirty="0" err="1">
                <a:latin typeface="Consolas" panose="020B0609020204030204" pitchFamily="49" charset="0"/>
              </a:rPr>
              <a:t>graphics</a:t>
            </a:r>
            <a:r>
              <a:rPr lang="en-GB" altLang="cs-CZ" sz="1600" b="0" dirty="0">
                <a:latin typeface="Consolas" panose="020B0609020204030204" pitchFamily="49" charset="0"/>
              </a:rPr>
              <a:t>.</a:t>
            </a:r>
            <a:r>
              <a:rPr lang="cs-CZ" altLang="cs-CZ" sz="1600" b="0" dirty="0">
                <a:latin typeface="Consolas" panose="020B0609020204030204" pitchFamily="49" charset="0"/>
              </a:rPr>
              <a:t>S</a:t>
            </a:r>
            <a:r>
              <a:rPr lang="en-GB" altLang="cs-CZ" sz="1600" b="0" dirty="0" err="1">
                <a:latin typeface="Consolas" panose="020B0609020204030204" pitchFamily="49" charset="0"/>
              </a:rPr>
              <a:t>etColor</a:t>
            </a:r>
            <a:r>
              <a:rPr lang="en-GB" altLang="cs-CZ" sz="1600" b="0" dirty="0">
                <a:latin typeface="Consolas" panose="020B0609020204030204" pitchFamily="49" charset="0"/>
              </a:rPr>
              <a:t>(</a:t>
            </a:r>
            <a:r>
              <a:rPr lang="en-GB" altLang="cs-CZ" sz="1600" b="0" dirty="0" err="1">
                <a:latin typeface="Consolas" panose="020B0609020204030204" pitchFamily="49" charset="0"/>
              </a:rPr>
              <a:t>color</a:t>
            </a:r>
            <a:r>
              <a:rPr lang="en-GB" altLang="cs-CZ" sz="1600" b="0" dirty="0">
                <a:latin typeface="Consolas" panose="020B06090202040302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 b="0" dirty="0">
                <a:latin typeface="Consolas" panose="020B0609020204030204" pitchFamily="49" charset="0"/>
              </a:rPr>
              <a:t>		</a:t>
            </a:r>
            <a:r>
              <a:rPr lang="en-GB" altLang="cs-CZ" sz="1600" b="0" dirty="0">
                <a:latin typeface="Consolas" panose="020B0609020204030204" pitchFamily="49" charset="0"/>
              </a:rPr>
              <a:t>g</a:t>
            </a:r>
            <a:r>
              <a:rPr lang="cs-CZ" altLang="cs-CZ" sz="1600" b="0" dirty="0" err="1">
                <a:latin typeface="Consolas" panose="020B0609020204030204" pitchFamily="49" charset="0"/>
              </a:rPr>
              <a:t>raphics</a:t>
            </a:r>
            <a:r>
              <a:rPr lang="en-GB" altLang="cs-CZ" sz="1600" b="0" dirty="0">
                <a:latin typeface="Consolas" panose="020B0609020204030204" pitchFamily="49" charset="0"/>
              </a:rPr>
              <a:t>.</a:t>
            </a:r>
            <a:r>
              <a:rPr lang="cs-CZ" altLang="cs-CZ" sz="1600" b="0" dirty="0">
                <a:latin typeface="Consolas" panose="020B0609020204030204" pitchFamily="49" charset="0"/>
              </a:rPr>
              <a:t>D</a:t>
            </a:r>
            <a:r>
              <a:rPr lang="en-GB" altLang="cs-CZ" sz="1600" b="0" dirty="0" err="1">
                <a:latin typeface="Consolas" panose="020B0609020204030204" pitchFamily="49" charset="0"/>
              </a:rPr>
              <a:t>rawLine</a:t>
            </a:r>
            <a:r>
              <a:rPr lang="en-GB" altLang="cs-CZ" sz="1600" b="0" dirty="0">
                <a:latin typeface="Consolas" panose="020B0609020204030204" pitchFamily="49" charset="0"/>
              </a:rPr>
              <a:t>(x</a:t>
            </a:r>
            <a:r>
              <a:rPr lang="cs-CZ" altLang="cs-CZ" sz="1600" b="0" dirty="0">
                <a:latin typeface="Consolas" panose="020B0609020204030204" pitchFamily="49" charset="0"/>
              </a:rPr>
              <a:t>1</a:t>
            </a:r>
            <a:r>
              <a:rPr lang="en-GB" altLang="cs-CZ" sz="1600" b="0" dirty="0">
                <a:latin typeface="Consolas" panose="020B0609020204030204" pitchFamily="49" charset="0"/>
              </a:rPr>
              <a:t>, y</a:t>
            </a:r>
            <a:r>
              <a:rPr lang="cs-CZ" altLang="cs-CZ" sz="1600" b="0" dirty="0">
                <a:latin typeface="Consolas" panose="020B0609020204030204" pitchFamily="49" charset="0"/>
              </a:rPr>
              <a:t>1</a:t>
            </a:r>
            <a:r>
              <a:rPr lang="en-GB" altLang="cs-CZ" sz="1600" b="0" dirty="0">
                <a:latin typeface="Consolas" panose="020B0609020204030204" pitchFamily="49" charset="0"/>
              </a:rPr>
              <a:t>, x2, y2);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cs-CZ" altLang="cs-CZ" sz="1600" b="0" dirty="0">
                <a:latin typeface="Consolas" panose="020B0609020204030204" pitchFamily="49" charset="0"/>
              </a:rPr>
              <a:t>  </a:t>
            </a:r>
            <a:r>
              <a:rPr lang="en-GB" altLang="cs-CZ" sz="1600" b="0" dirty="0">
                <a:latin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cs-CZ" sz="16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295" name="AutoShape 9">
            <a:extLst>
              <a:ext uri="{FF2B5EF4-FFF2-40B4-BE49-F238E27FC236}">
                <a16:creationId xmlns:a16="http://schemas.microsoft.com/office/drawing/2014/main" xmlns="" id="{C7E2FD86-6379-4F15-B0A2-B78D908C5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4478338"/>
            <a:ext cx="3179762" cy="446087"/>
          </a:xfrm>
          <a:prstGeom prst="wedgeRoundRectCallout">
            <a:avLst>
              <a:gd name="adj1" fmla="val -70097"/>
              <a:gd name="adj2" fmla="val -4347"/>
              <a:gd name="adj3" fmla="val 16667"/>
            </a:avLst>
          </a:pr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</a:pPr>
            <a:r>
              <a:rPr lang="cs-CZ" altLang="cs-CZ" b="0">
                <a:latin typeface="Consolas" panose="020B0609020204030204" pitchFamily="49" charset="0"/>
              </a:rPr>
              <a:t>identita = interní stav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cs-CZ" altLang="cs-CZ" sz="1400" b="0"/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xmlns="" id="{7373895E-D6ED-41DA-98F5-FDE4F18F8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3" y="1125538"/>
            <a:ext cx="1212850" cy="393700"/>
          </a:xfrm>
          <a:custGeom>
            <a:avLst/>
            <a:gdLst>
              <a:gd name="T0" fmla="*/ 0 w 1447800"/>
              <a:gd name="T1" fmla="*/ 66990 h 390434"/>
              <a:gd name="T2" fmla="*/ 26844 w 1447800"/>
              <a:gd name="T3" fmla="*/ 0 h 390434"/>
              <a:gd name="T4" fmla="*/ 99539 w 1447800"/>
              <a:gd name="T5" fmla="*/ 0 h 390434"/>
              <a:gd name="T6" fmla="*/ 248848 w 1447800"/>
              <a:gd name="T7" fmla="*/ 0 h 390434"/>
              <a:gd name="T8" fmla="*/ 570392 w 1447800"/>
              <a:gd name="T9" fmla="*/ 0 h 390434"/>
              <a:gd name="T10" fmla="*/ 597237 w 1447800"/>
              <a:gd name="T11" fmla="*/ 66990 h 390434"/>
              <a:gd name="T12" fmla="*/ 597237 w 1447800"/>
              <a:gd name="T13" fmla="*/ 66988 h 390434"/>
              <a:gd name="T14" fmla="*/ 597237 w 1447800"/>
              <a:gd name="T15" fmla="*/ 66988 h 390434"/>
              <a:gd name="T16" fmla="*/ 597237 w 1447800"/>
              <a:gd name="T17" fmla="*/ 167470 h 390434"/>
              <a:gd name="T18" fmla="*/ 597237 w 1447800"/>
              <a:gd name="T19" fmla="*/ 334938 h 390434"/>
              <a:gd name="T20" fmla="*/ 570392 w 1447800"/>
              <a:gd name="T21" fmla="*/ 401928 h 390434"/>
              <a:gd name="T22" fmla="*/ 248848 w 1447800"/>
              <a:gd name="T23" fmla="*/ 401928 h 390434"/>
              <a:gd name="T24" fmla="*/ 99539 w 1447800"/>
              <a:gd name="T25" fmla="*/ 401928 h 390434"/>
              <a:gd name="T26" fmla="*/ 99539 w 1447800"/>
              <a:gd name="T27" fmla="*/ 401928 h 390434"/>
              <a:gd name="T28" fmla="*/ 26844 w 1447800"/>
              <a:gd name="T29" fmla="*/ 401928 h 390434"/>
              <a:gd name="T30" fmla="*/ 0 w 1447800"/>
              <a:gd name="T31" fmla="*/ 334938 h 390434"/>
              <a:gd name="T32" fmla="*/ 0 w 1447800"/>
              <a:gd name="T33" fmla="*/ 167470 h 390434"/>
              <a:gd name="T34" fmla="*/ 0 w 1447800"/>
              <a:gd name="T35" fmla="*/ 66988 h 390434"/>
              <a:gd name="T36" fmla="*/ 0 w 1447800"/>
              <a:gd name="T37" fmla="*/ 66988 h 390434"/>
              <a:gd name="T38" fmla="*/ 0 w 1447800"/>
              <a:gd name="T39" fmla="*/ 66990 h 390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7800"/>
              <a:gd name="T61" fmla="*/ 0 h 390434"/>
              <a:gd name="T62" fmla="*/ 1447800 w 1447800"/>
              <a:gd name="T63" fmla="*/ 390434 h 3904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7800" h="390434">
                <a:moveTo>
                  <a:pt x="0" y="65074"/>
                </a:moveTo>
                <a:cubicBezTo>
                  <a:pt x="0" y="29135"/>
                  <a:pt x="29135" y="0"/>
                  <a:pt x="65074" y="0"/>
                </a:cubicBezTo>
                <a:lnTo>
                  <a:pt x="241300" y="0"/>
                </a:lnTo>
                <a:lnTo>
                  <a:pt x="603250" y="0"/>
                </a:lnTo>
                <a:lnTo>
                  <a:pt x="1382726" y="0"/>
                </a:lnTo>
                <a:cubicBezTo>
                  <a:pt x="1418665" y="0"/>
                  <a:pt x="1447800" y="29135"/>
                  <a:pt x="1447800" y="65074"/>
                </a:cubicBezTo>
                <a:lnTo>
                  <a:pt x="1447800" y="65072"/>
                </a:lnTo>
                <a:lnTo>
                  <a:pt x="1447800" y="162681"/>
                </a:lnTo>
                <a:lnTo>
                  <a:pt x="1447800" y="325360"/>
                </a:lnTo>
                <a:cubicBezTo>
                  <a:pt x="1447800" y="361299"/>
                  <a:pt x="1418665" y="390434"/>
                  <a:pt x="1382726" y="390434"/>
                </a:cubicBezTo>
                <a:lnTo>
                  <a:pt x="603250" y="390434"/>
                </a:lnTo>
                <a:lnTo>
                  <a:pt x="241300" y="390434"/>
                </a:lnTo>
                <a:lnTo>
                  <a:pt x="65074" y="390434"/>
                </a:lnTo>
                <a:cubicBezTo>
                  <a:pt x="29135" y="390434"/>
                  <a:pt x="0" y="361299"/>
                  <a:pt x="0" y="325360"/>
                </a:cubicBezTo>
                <a:lnTo>
                  <a:pt x="0" y="162681"/>
                </a:lnTo>
                <a:lnTo>
                  <a:pt x="0" y="65072"/>
                </a:lnTo>
                <a:lnTo>
                  <a:pt x="0" y="65074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0">
                <a:latin typeface="Consolas" panose="020B0609020204030204" pitchFamily="49" charset="0"/>
              </a:rPr>
              <a:t>klient</a:t>
            </a:r>
          </a:p>
        </p:txBody>
      </p:sp>
      <p:sp>
        <p:nvSpPr>
          <p:cNvPr id="12297" name="AutoShape 7">
            <a:extLst>
              <a:ext uri="{FF2B5EF4-FFF2-40B4-BE49-F238E27FC236}">
                <a16:creationId xmlns:a16="http://schemas.microsoft.com/office/drawing/2014/main" xmlns="" id="{98E128C2-1C66-4F33-92DB-8C2B1D7B7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010150"/>
            <a:ext cx="1368425" cy="395288"/>
          </a:xfrm>
          <a:custGeom>
            <a:avLst/>
            <a:gdLst>
              <a:gd name="T0" fmla="*/ 0 w 1447800"/>
              <a:gd name="T1" fmla="*/ 67531 h 390434"/>
              <a:gd name="T2" fmla="*/ 38542 w 1447800"/>
              <a:gd name="T3" fmla="*/ 0 h 390434"/>
              <a:gd name="T4" fmla="*/ 142918 w 1447800"/>
              <a:gd name="T5" fmla="*/ 0 h 390434"/>
              <a:gd name="T6" fmla="*/ 357295 w 1447800"/>
              <a:gd name="T7" fmla="*/ 0 h 390434"/>
              <a:gd name="T8" fmla="*/ 818966 w 1447800"/>
              <a:gd name="T9" fmla="*/ 0 h 390434"/>
              <a:gd name="T10" fmla="*/ 857508 w 1447800"/>
              <a:gd name="T11" fmla="*/ 67531 h 390434"/>
              <a:gd name="T12" fmla="*/ 857508 w 1447800"/>
              <a:gd name="T13" fmla="*/ 67529 h 390434"/>
              <a:gd name="T14" fmla="*/ 857508 w 1447800"/>
              <a:gd name="T15" fmla="*/ 67529 h 390434"/>
              <a:gd name="T16" fmla="*/ 857508 w 1447800"/>
              <a:gd name="T17" fmla="*/ 168824 h 390434"/>
              <a:gd name="T18" fmla="*/ 857508 w 1447800"/>
              <a:gd name="T19" fmla="*/ 337645 h 390434"/>
              <a:gd name="T20" fmla="*/ 818966 w 1447800"/>
              <a:gd name="T21" fmla="*/ 405176 h 390434"/>
              <a:gd name="T22" fmla="*/ 357295 w 1447800"/>
              <a:gd name="T23" fmla="*/ 405176 h 390434"/>
              <a:gd name="T24" fmla="*/ 142918 w 1447800"/>
              <a:gd name="T25" fmla="*/ 405176 h 390434"/>
              <a:gd name="T26" fmla="*/ 142918 w 1447800"/>
              <a:gd name="T27" fmla="*/ 405176 h 390434"/>
              <a:gd name="T28" fmla="*/ 38542 w 1447800"/>
              <a:gd name="T29" fmla="*/ 405176 h 390434"/>
              <a:gd name="T30" fmla="*/ 0 w 1447800"/>
              <a:gd name="T31" fmla="*/ 337645 h 390434"/>
              <a:gd name="T32" fmla="*/ 0 w 1447800"/>
              <a:gd name="T33" fmla="*/ 168824 h 390434"/>
              <a:gd name="T34" fmla="*/ 0 w 1447800"/>
              <a:gd name="T35" fmla="*/ 67529 h 390434"/>
              <a:gd name="T36" fmla="*/ 0 w 1447800"/>
              <a:gd name="T37" fmla="*/ 67529 h 390434"/>
              <a:gd name="T38" fmla="*/ 0 w 1447800"/>
              <a:gd name="T39" fmla="*/ 67531 h 390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7800"/>
              <a:gd name="T61" fmla="*/ 0 h 390434"/>
              <a:gd name="T62" fmla="*/ 1447800 w 1447800"/>
              <a:gd name="T63" fmla="*/ 390434 h 3904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7800" h="390434">
                <a:moveTo>
                  <a:pt x="0" y="65074"/>
                </a:moveTo>
                <a:cubicBezTo>
                  <a:pt x="0" y="29135"/>
                  <a:pt x="29135" y="0"/>
                  <a:pt x="65074" y="0"/>
                </a:cubicBezTo>
                <a:lnTo>
                  <a:pt x="241300" y="0"/>
                </a:lnTo>
                <a:lnTo>
                  <a:pt x="603250" y="0"/>
                </a:lnTo>
                <a:lnTo>
                  <a:pt x="1382726" y="0"/>
                </a:lnTo>
                <a:cubicBezTo>
                  <a:pt x="1418665" y="0"/>
                  <a:pt x="1447800" y="29135"/>
                  <a:pt x="1447800" y="65074"/>
                </a:cubicBezTo>
                <a:lnTo>
                  <a:pt x="1447800" y="65072"/>
                </a:lnTo>
                <a:lnTo>
                  <a:pt x="1447800" y="162681"/>
                </a:lnTo>
                <a:lnTo>
                  <a:pt x="1447800" y="325360"/>
                </a:lnTo>
                <a:cubicBezTo>
                  <a:pt x="1447800" y="361299"/>
                  <a:pt x="1418665" y="390434"/>
                  <a:pt x="1382726" y="390434"/>
                </a:cubicBezTo>
                <a:lnTo>
                  <a:pt x="603250" y="390434"/>
                </a:lnTo>
                <a:lnTo>
                  <a:pt x="241300" y="390434"/>
                </a:lnTo>
                <a:lnTo>
                  <a:pt x="65074" y="390434"/>
                </a:lnTo>
                <a:cubicBezTo>
                  <a:pt x="29135" y="390434"/>
                  <a:pt x="0" y="361299"/>
                  <a:pt x="0" y="325360"/>
                </a:cubicBezTo>
                <a:lnTo>
                  <a:pt x="0" y="162681"/>
                </a:lnTo>
                <a:lnTo>
                  <a:pt x="0" y="65072"/>
                </a:lnTo>
                <a:lnTo>
                  <a:pt x="0" y="65074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0">
                <a:latin typeface="Consolas" panose="020B0609020204030204" pitchFamily="49" charset="0"/>
              </a:rPr>
              <a:t>kontext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xmlns="" id="{DA7421E8-1A30-4036-A182-C8B05FB88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Shrnutí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xmlns="" id="{B25E3EBE-726D-478D-BBAB-FA24E7FC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16113"/>
            <a:ext cx="5932487" cy="48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Příklady použití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textové editory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boxing malých </a:t>
            </a:r>
            <a:r>
              <a:rPr lang="cs-CZ" altLang="cs-CZ" i="1">
                <a:sym typeface="Wingdings" panose="05000000000000000000" pitchFamily="2" charset="2"/>
              </a:rPr>
              <a:t>intů</a:t>
            </a:r>
            <a:r>
              <a:rPr lang="cs-CZ" altLang="cs-CZ">
                <a:sym typeface="Wingdings" panose="05000000000000000000" pitchFamily="2" charset="2"/>
              </a:rPr>
              <a:t> v Javě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dekorace ve hrách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obrázky na webové stránce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buttony, scrollbary, checkboxy…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Výhody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úspora paměti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méně instancí = menší zátěž GC a alokátoru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Nevýhody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dopočítávání kontextu více vytíží CPU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specifické použití</a:t>
            </a:r>
            <a:endParaRPr lang="cs-CZ" altLang="cs-CZ" sz="1500"/>
          </a:p>
          <a:p>
            <a:pPr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Char char=""/>
            </a:pPr>
            <a:endParaRPr lang="cs-CZ" altLang="cs-CZ" sz="1500"/>
          </a:p>
          <a:p>
            <a:pPr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en-US" altLang="cs-CZ" sz="1500"/>
          </a:p>
          <a:p>
            <a:pPr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en-US" altLang="cs-CZ" sz="1500"/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xmlns="" id="{C5369C66-8C8E-4164-93B4-49BCD1E22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AutoShape 4">
            <a:extLst>
              <a:ext uri="{FF2B5EF4-FFF2-40B4-BE49-F238E27FC236}">
                <a16:creationId xmlns:a16="http://schemas.microsoft.com/office/drawing/2014/main" xmlns="" id="{22C2E907-0B72-4ED7-9770-1CECC76D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908050"/>
            <a:ext cx="6035675" cy="762000"/>
          </a:xfrm>
          <a:custGeom>
            <a:avLst/>
            <a:gdLst>
              <a:gd name="T0" fmla="*/ 0 w 6035675"/>
              <a:gd name="T1" fmla="*/ 127003 h 762000"/>
              <a:gd name="T2" fmla="*/ 127003 w 6035675"/>
              <a:gd name="T3" fmla="*/ 0 h 762000"/>
              <a:gd name="T4" fmla="*/ 1005946 w 6035675"/>
              <a:gd name="T5" fmla="*/ 0 h 762000"/>
              <a:gd name="T6" fmla="*/ 1005946 w 6035675"/>
              <a:gd name="T7" fmla="*/ 0 h 762000"/>
              <a:gd name="T8" fmla="*/ 2514865 w 6035675"/>
              <a:gd name="T9" fmla="*/ 0 h 762000"/>
              <a:gd name="T10" fmla="*/ 5908672 w 6035675"/>
              <a:gd name="T11" fmla="*/ 0 h 762000"/>
              <a:gd name="T12" fmla="*/ 6035675 w 6035675"/>
              <a:gd name="T13" fmla="*/ 127003 h 762000"/>
              <a:gd name="T14" fmla="*/ 6035675 w 6035675"/>
              <a:gd name="T15" fmla="*/ 444500 h 762000"/>
              <a:gd name="T16" fmla="*/ 6035675 w 6035675"/>
              <a:gd name="T17" fmla="*/ 444500 h 762000"/>
              <a:gd name="T18" fmla="*/ 6035675 w 6035675"/>
              <a:gd name="T19" fmla="*/ 635000 h 762000"/>
              <a:gd name="T20" fmla="*/ 6035675 w 6035675"/>
              <a:gd name="T21" fmla="*/ 634997 h 762000"/>
              <a:gd name="T22" fmla="*/ 5908672 w 6035675"/>
              <a:gd name="T23" fmla="*/ 762000 h 762000"/>
              <a:gd name="T24" fmla="*/ 2514865 w 6035675"/>
              <a:gd name="T25" fmla="*/ 762000 h 762000"/>
              <a:gd name="T26" fmla="*/ 1005946 w 6035675"/>
              <a:gd name="T27" fmla="*/ 762000 h 762000"/>
              <a:gd name="T28" fmla="*/ 127003 w 6035675"/>
              <a:gd name="T29" fmla="*/ 762000 h 762000"/>
              <a:gd name="T30" fmla="*/ 0 w 6035675"/>
              <a:gd name="T31" fmla="*/ 634997 h 762000"/>
              <a:gd name="T32" fmla="*/ 0 w 6035675"/>
              <a:gd name="T33" fmla="*/ 635000 h 762000"/>
              <a:gd name="T34" fmla="*/ 0 w 6035675"/>
              <a:gd name="T35" fmla="*/ 444500 h 762000"/>
              <a:gd name="T36" fmla="*/ 0 w 6035675"/>
              <a:gd name="T37" fmla="*/ 444500 h 762000"/>
              <a:gd name="T38" fmla="*/ 0 w 6035675"/>
              <a:gd name="T39" fmla="*/ 127003 h 762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35675"/>
              <a:gd name="T61" fmla="*/ 0 h 762000"/>
              <a:gd name="T62" fmla="*/ 6035675 w 6035675"/>
              <a:gd name="T63" fmla="*/ 762000 h 7620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35675" h="762000">
                <a:moveTo>
                  <a:pt x="0" y="127003"/>
                </a:moveTo>
                <a:cubicBezTo>
                  <a:pt x="0" y="56861"/>
                  <a:pt x="56861" y="0"/>
                  <a:pt x="127003" y="0"/>
                </a:cubicBezTo>
                <a:lnTo>
                  <a:pt x="1005946" y="0"/>
                </a:lnTo>
                <a:lnTo>
                  <a:pt x="2514865" y="0"/>
                </a:lnTo>
                <a:lnTo>
                  <a:pt x="5908672" y="0"/>
                </a:lnTo>
                <a:cubicBezTo>
                  <a:pt x="5978814" y="0"/>
                  <a:pt x="6035675" y="56861"/>
                  <a:pt x="6035675" y="127003"/>
                </a:cubicBezTo>
                <a:lnTo>
                  <a:pt x="6035675" y="444500"/>
                </a:lnTo>
                <a:lnTo>
                  <a:pt x="6035675" y="635000"/>
                </a:lnTo>
                <a:lnTo>
                  <a:pt x="6035675" y="634997"/>
                </a:lnTo>
                <a:cubicBezTo>
                  <a:pt x="6035675" y="705139"/>
                  <a:pt x="5978814" y="762000"/>
                  <a:pt x="5908672" y="762000"/>
                </a:cubicBezTo>
                <a:lnTo>
                  <a:pt x="2514865" y="762000"/>
                </a:lnTo>
                <a:lnTo>
                  <a:pt x="1005946" y="762000"/>
                </a:lnTo>
                <a:lnTo>
                  <a:pt x="127003" y="762000"/>
                </a:lnTo>
                <a:cubicBezTo>
                  <a:pt x="56861" y="762000"/>
                  <a:pt x="0" y="705139"/>
                  <a:pt x="0" y="634997"/>
                </a:cubicBezTo>
                <a:lnTo>
                  <a:pt x="0" y="635000"/>
                </a:lnTo>
                <a:lnTo>
                  <a:pt x="0" y="444500"/>
                </a:lnTo>
                <a:lnTo>
                  <a:pt x="0" y="127003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 anchor="ctr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/>
              <a:t>Návrhový vzor Flyweight je užitečný jenom pro aplikace s velkým počtem jednoduchých a podobných objektů.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xmlns="" id="{23BC4E3A-9A6D-492E-BE2B-FF13F3210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Naivní textový editor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xmlns="" id="{926ADA36-39F8-42C2-9CE4-33B5F0D65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3698875" cy="56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Požadavky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nové znakové sady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práce s bloky, formátování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simulace vzhledu dokumentu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Naivní řešení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znak, řádek, stránka = </a:t>
            </a:r>
            <a:r>
              <a:rPr lang="cs-CZ" altLang="cs-CZ" b="1" dirty="0">
                <a:sym typeface="Wingdings" panose="05000000000000000000" pitchFamily="2" charset="2"/>
              </a:rPr>
              <a:t>třída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výskyt v dokumentu = </a:t>
            </a:r>
            <a:r>
              <a:rPr lang="cs-CZ" altLang="cs-CZ" b="1" dirty="0">
                <a:sym typeface="Wingdings" panose="05000000000000000000" pitchFamily="2" charset="2"/>
              </a:rPr>
              <a:t>objekt</a:t>
            </a:r>
            <a:endParaRPr lang="cs-CZ" altLang="cs-CZ" b="1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objekty nesou svoji identitu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Problém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b="1" dirty="0">
                <a:sym typeface="Wingdings" panose="05000000000000000000" pitchFamily="2" charset="2"/>
              </a:rPr>
              <a:t>hodně objektů</a:t>
            </a:r>
            <a:r>
              <a:rPr lang="cs-CZ" altLang="cs-CZ" dirty="0">
                <a:sym typeface="Wingdings" panose="05000000000000000000" pitchFamily="2" charset="2"/>
              </a:rPr>
              <a:t> (paměť)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objekty nesou </a:t>
            </a:r>
            <a:r>
              <a:rPr lang="cs-CZ" altLang="cs-CZ" b="1">
                <a:sym typeface="Wingdings" panose="05000000000000000000" pitchFamily="2" charset="2"/>
              </a:rPr>
              <a:t>hodně dat </a:t>
            </a:r>
            <a:r>
              <a:rPr lang="cs-CZ" altLang="cs-CZ">
                <a:sym typeface="Wingdings" panose="05000000000000000000" pitchFamily="2" charset="2"/>
              </a:rPr>
              <a:t>(paměť)</a:t>
            </a:r>
            <a:endParaRPr lang="cs-CZ" altLang="cs-CZ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data se téměř</a:t>
            </a:r>
            <a:r>
              <a:rPr lang="cs-CZ" altLang="cs-CZ" b="1" dirty="0">
                <a:sym typeface="Wingdings" panose="05000000000000000000" pitchFamily="2" charset="2"/>
              </a:rPr>
              <a:t> neliší</a:t>
            </a:r>
            <a:endParaRPr lang="en-US" altLang="cs-CZ" sz="1500" dirty="0">
              <a:cs typeface="Arial"/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183A22B0-1774-46F8-BC76-CDA583BF3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4">
            <a:extLst>
              <a:ext uri="{FF2B5EF4-FFF2-40B4-BE49-F238E27FC236}">
                <a16:creationId xmlns:a16="http://schemas.microsoft.com/office/drawing/2014/main" xmlns="" id="{0DA1646C-EB08-4311-9240-38E9F44BF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8" y="3459163"/>
            <a:ext cx="4244975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5">
            <a:extLst>
              <a:ext uri="{FF2B5EF4-FFF2-40B4-BE49-F238E27FC236}">
                <a16:creationId xmlns:a16="http://schemas.microsoft.com/office/drawing/2014/main" xmlns="" id="{972E0BFF-9C20-4F91-A7BE-C346DF50A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871538"/>
            <a:ext cx="33051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6">
            <a:extLst>
              <a:ext uri="{FF2B5EF4-FFF2-40B4-BE49-F238E27FC236}">
                <a16:creationId xmlns:a16="http://schemas.microsoft.com/office/drawing/2014/main" xmlns="" id="{FC32FF42-3303-412B-9BBA-8BC5E3F58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44675"/>
            <a:ext cx="1871662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xmlns="" id="{4EB4FB47-A923-47DC-A77A-9B8D7B26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Objekt flyweight – sdílení jedné kopie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xmlns="" id="{0A1F3C3B-3F00-4A97-8CB1-8357F725C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44675"/>
            <a:ext cx="3411538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Objekt </a:t>
            </a:r>
            <a:r>
              <a:rPr lang="cs-CZ" altLang="cs-CZ">
                <a:solidFill>
                  <a:srgbClr val="0000CC"/>
                </a:solidFill>
              </a:rPr>
              <a:t>flyweight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identita bez kontextu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Vnitřní</a:t>
            </a:r>
            <a:r>
              <a:rPr lang="en-US" altLang="cs-CZ"/>
              <a:t> (intristic)</a:t>
            </a:r>
            <a:r>
              <a:rPr lang="cs-CZ" altLang="cs-CZ"/>
              <a:t> stav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data v objektu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nezávislý na kontextu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nebrání sdílení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Vnější</a:t>
            </a:r>
            <a:r>
              <a:rPr lang="en-US" altLang="cs-CZ"/>
              <a:t> (extrinsic)</a:t>
            </a:r>
            <a:r>
              <a:rPr lang="cs-CZ" altLang="cs-CZ"/>
              <a:t> kontext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flyweight o něm </a:t>
            </a:r>
            <a:r>
              <a:rPr lang="cs-CZ" altLang="cs-CZ" b="1">
                <a:sym typeface="Wingdings" panose="05000000000000000000" pitchFamily="2" charset="2"/>
              </a:rPr>
              <a:t>neví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ukládá a počítá ho klient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Volání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flyweight zná svůj stav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volající klient předá kontext</a:t>
            </a: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xmlns="" id="{C2E36BD6-302E-4AB2-BCE3-C230EDB98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AutoShape 4">
            <a:extLst>
              <a:ext uri="{FF2B5EF4-FFF2-40B4-BE49-F238E27FC236}">
                <a16:creationId xmlns:a16="http://schemas.microsoft.com/office/drawing/2014/main" xmlns="" id="{292950B2-10F0-49FF-A1ED-2B8582913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908050"/>
            <a:ext cx="6035675" cy="762000"/>
          </a:xfrm>
          <a:custGeom>
            <a:avLst/>
            <a:gdLst>
              <a:gd name="T0" fmla="*/ 0 w 6035675"/>
              <a:gd name="T1" fmla="*/ 127003 h 762000"/>
              <a:gd name="T2" fmla="*/ 127003 w 6035675"/>
              <a:gd name="T3" fmla="*/ 0 h 762000"/>
              <a:gd name="T4" fmla="*/ 1005946 w 6035675"/>
              <a:gd name="T5" fmla="*/ 0 h 762000"/>
              <a:gd name="T6" fmla="*/ 1005946 w 6035675"/>
              <a:gd name="T7" fmla="*/ 0 h 762000"/>
              <a:gd name="T8" fmla="*/ 2514865 w 6035675"/>
              <a:gd name="T9" fmla="*/ 0 h 762000"/>
              <a:gd name="T10" fmla="*/ 5908672 w 6035675"/>
              <a:gd name="T11" fmla="*/ 0 h 762000"/>
              <a:gd name="T12" fmla="*/ 6035675 w 6035675"/>
              <a:gd name="T13" fmla="*/ 127003 h 762000"/>
              <a:gd name="T14" fmla="*/ 6035675 w 6035675"/>
              <a:gd name="T15" fmla="*/ 444500 h 762000"/>
              <a:gd name="T16" fmla="*/ 6035675 w 6035675"/>
              <a:gd name="T17" fmla="*/ 444500 h 762000"/>
              <a:gd name="T18" fmla="*/ 6035675 w 6035675"/>
              <a:gd name="T19" fmla="*/ 635000 h 762000"/>
              <a:gd name="T20" fmla="*/ 6035675 w 6035675"/>
              <a:gd name="T21" fmla="*/ 634997 h 762000"/>
              <a:gd name="T22" fmla="*/ 5908672 w 6035675"/>
              <a:gd name="T23" fmla="*/ 762000 h 762000"/>
              <a:gd name="T24" fmla="*/ 2514865 w 6035675"/>
              <a:gd name="T25" fmla="*/ 762000 h 762000"/>
              <a:gd name="T26" fmla="*/ 1005946 w 6035675"/>
              <a:gd name="T27" fmla="*/ 762000 h 762000"/>
              <a:gd name="T28" fmla="*/ 127003 w 6035675"/>
              <a:gd name="T29" fmla="*/ 762000 h 762000"/>
              <a:gd name="T30" fmla="*/ 0 w 6035675"/>
              <a:gd name="T31" fmla="*/ 634997 h 762000"/>
              <a:gd name="T32" fmla="*/ 0 w 6035675"/>
              <a:gd name="T33" fmla="*/ 635000 h 762000"/>
              <a:gd name="T34" fmla="*/ 0 w 6035675"/>
              <a:gd name="T35" fmla="*/ 444500 h 762000"/>
              <a:gd name="T36" fmla="*/ 0 w 6035675"/>
              <a:gd name="T37" fmla="*/ 444500 h 762000"/>
              <a:gd name="T38" fmla="*/ 0 w 6035675"/>
              <a:gd name="T39" fmla="*/ 127003 h 762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35675"/>
              <a:gd name="T61" fmla="*/ 0 h 762000"/>
              <a:gd name="T62" fmla="*/ 6035675 w 6035675"/>
              <a:gd name="T63" fmla="*/ 762000 h 7620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35675" h="762000">
                <a:moveTo>
                  <a:pt x="0" y="127003"/>
                </a:moveTo>
                <a:cubicBezTo>
                  <a:pt x="0" y="56861"/>
                  <a:pt x="56861" y="0"/>
                  <a:pt x="127003" y="0"/>
                </a:cubicBezTo>
                <a:lnTo>
                  <a:pt x="1005946" y="0"/>
                </a:lnTo>
                <a:lnTo>
                  <a:pt x="2514865" y="0"/>
                </a:lnTo>
                <a:lnTo>
                  <a:pt x="5908672" y="0"/>
                </a:lnTo>
                <a:cubicBezTo>
                  <a:pt x="5978814" y="0"/>
                  <a:pt x="6035675" y="56861"/>
                  <a:pt x="6035675" y="127003"/>
                </a:cubicBezTo>
                <a:lnTo>
                  <a:pt x="6035675" y="444500"/>
                </a:lnTo>
                <a:lnTo>
                  <a:pt x="6035675" y="635000"/>
                </a:lnTo>
                <a:lnTo>
                  <a:pt x="6035675" y="634997"/>
                </a:lnTo>
                <a:cubicBezTo>
                  <a:pt x="6035675" y="705139"/>
                  <a:pt x="5978814" y="762000"/>
                  <a:pt x="5908672" y="762000"/>
                </a:cubicBezTo>
                <a:lnTo>
                  <a:pt x="2514865" y="762000"/>
                </a:lnTo>
                <a:lnTo>
                  <a:pt x="1005946" y="762000"/>
                </a:lnTo>
                <a:lnTo>
                  <a:pt x="127003" y="762000"/>
                </a:lnTo>
                <a:cubicBezTo>
                  <a:pt x="56861" y="762000"/>
                  <a:pt x="0" y="705139"/>
                  <a:pt x="0" y="634997"/>
                </a:cubicBezTo>
                <a:lnTo>
                  <a:pt x="0" y="635000"/>
                </a:lnTo>
                <a:lnTo>
                  <a:pt x="0" y="444500"/>
                </a:lnTo>
                <a:lnTo>
                  <a:pt x="0" y="127003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 anchor="ctr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dirty="0" err="1"/>
              <a:t>Flyweight</a:t>
            </a:r>
            <a:r>
              <a:rPr lang="cs-CZ" altLang="cs-CZ" sz="1400" dirty="0"/>
              <a:t> je sdílený objekt, který se může </a:t>
            </a:r>
            <a:r>
              <a:rPr lang="cs-CZ" altLang="cs-CZ" sz="1400" dirty="0">
                <a:solidFill>
                  <a:srgbClr val="0000CC"/>
                </a:solidFill>
              </a:rPr>
              <a:t>současně</a:t>
            </a:r>
            <a:r>
              <a:rPr lang="cs-CZ" altLang="cs-CZ" sz="1400" dirty="0"/>
              <a:t> vyskytovat ve </a:t>
            </a:r>
            <a:r>
              <a:rPr lang="cs-CZ" altLang="cs-CZ" sz="1400" dirty="0">
                <a:solidFill>
                  <a:srgbClr val="0000CC"/>
                </a:solidFill>
              </a:rPr>
              <a:t>více různých </a:t>
            </a:r>
            <a:r>
              <a:rPr lang="cs-CZ" altLang="cs-CZ" sz="1400" dirty="0"/>
              <a:t>souvislostech.</a:t>
            </a:r>
          </a:p>
        </p:txBody>
      </p:sp>
      <p:pic>
        <p:nvPicPr>
          <p:cNvPr id="5126" name="Picture 5">
            <a:extLst>
              <a:ext uri="{FF2B5EF4-FFF2-40B4-BE49-F238E27FC236}">
                <a16:creationId xmlns:a16="http://schemas.microsoft.com/office/drawing/2014/main" xmlns="" id="{96149454-20F5-48A6-BD1D-658461B78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4179888"/>
            <a:ext cx="35147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7" name="Picture 6">
            <a:extLst>
              <a:ext uri="{FF2B5EF4-FFF2-40B4-BE49-F238E27FC236}">
                <a16:creationId xmlns:a16="http://schemas.microsoft.com/office/drawing/2014/main" xmlns="" id="{8169D761-68E4-4FB2-80B9-D52E6467D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205038"/>
            <a:ext cx="35242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AutoShape 7">
            <a:extLst>
              <a:ext uri="{FF2B5EF4-FFF2-40B4-BE49-F238E27FC236}">
                <a16:creationId xmlns:a16="http://schemas.microsoft.com/office/drawing/2014/main" xmlns="" id="{9E31436F-D09F-434C-9B8B-2B85D7CBC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0" y="2205038"/>
            <a:ext cx="1016000" cy="390525"/>
          </a:xfrm>
          <a:custGeom>
            <a:avLst/>
            <a:gdLst>
              <a:gd name="T0" fmla="*/ 0 w 1447800"/>
              <a:gd name="T1" fmla="*/ 65119 h 390434"/>
              <a:gd name="T2" fmla="*/ 15778 w 1447800"/>
              <a:gd name="T3" fmla="*/ 0 h 390434"/>
              <a:gd name="T4" fmla="*/ 58505 w 1447800"/>
              <a:gd name="T5" fmla="*/ 0 h 390434"/>
              <a:gd name="T6" fmla="*/ 146262 w 1447800"/>
              <a:gd name="T7" fmla="*/ 0 h 390434"/>
              <a:gd name="T8" fmla="*/ 335251 w 1447800"/>
              <a:gd name="T9" fmla="*/ 0 h 390434"/>
              <a:gd name="T10" fmla="*/ 351029 w 1447800"/>
              <a:gd name="T11" fmla="*/ 65119 h 390434"/>
              <a:gd name="T12" fmla="*/ 351029 w 1447800"/>
              <a:gd name="T13" fmla="*/ 65117 h 390434"/>
              <a:gd name="T14" fmla="*/ 351029 w 1447800"/>
              <a:gd name="T15" fmla="*/ 65117 h 390434"/>
              <a:gd name="T16" fmla="*/ 351029 w 1447800"/>
              <a:gd name="T17" fmla="*/ 162795 h 390434"/>
              <a:gd name="T18" fmla="*/ 351029 w 1447800"/>
              <a:gd name="T19" fmla="*/ 325588 h 390434"/>
              <a:gd name="T20" fmla="*/ 335251 w 1447800"/>
              <a:gd name="T21" fmla="*/ 390707 h 390434"/>
              <a:gd name="T22" fmla="*/ 146262 w 1447800"/>
              <a:gd name="T23" fmla="*/ 390707 h 390434"/>
              <a:gd name="T24" fmla="*/ 58505 w 1447800"/>
              <a:gd name="T25" fmla="*/ 390707 h 390434"/>
              <a:gd name="T26" fmla="*/ 58505 w 1447800"/>
              <a:gd name="T27" fmla="*/ 390707 h 390434"/>
              <a:gd name="T28" fmla="*/ 15778 w 1447800"/>
              <a:gd name="T29" fmla="*/ 390707 h 390434"/>
              <a:gd name="T30" fmla="*/ 0 w 1447800"/>
              <a:gd name="T31" fmla="*/ 325588 h 390434"/>
              <a:gd name="T32" fmla="*/ 0 w 1447800"/>
              <a:gd name="T33" fmla="*/ 162795 h 390434"/>
              <a:gd name="T34" fmla="*/ 0 w 1447800"/>
              <a:gd name="T35" fmla="*/ 65117 h 390434"/>
              <a:gd name="T36" fmla="*/ 0 w 1447800"/>
              <a:gd name="T37" fmla="*/ 65117 h 390434"/>
              <a:gd name="T38" fmla="*/ 0 w 1447800"/>
              <a:gd name="T39" fmla="*/ 65119 h 390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7800"/>
              <a:gd name="T61" fmla="*/ 0 h 390434"/>
              <a:gd name="T62" fmla="*/ 1447800 w 1447800"/>
              <a:gd name="T63" fmla="*/ 390434 h 3904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7800" h="390434">
                <a:moveTo>
                  <a:pt x="0" y="65074"/>
                </a:moveTo>
                <a:cubicBezTo>
                  <a:pt x="0" y="29135"/>
                  <a:pt x="29135" y="0"/>
                  <a:pt x="65074" y="0"/>
                </a:cubicBezTo>
                <a:lnTo>
                  <a:pt x="241300" y="0"/>
                </a:lnTo>
                <a:lnTo>
                  <a:pt x="603250" y="0"/>
                </a:lnTo>
                <a:lnTo>
                  <a:pt x="1382726" y="0"/>
                </a:lnTo>
                <a:cubicBezTo>
                  <a:pt x="1418665" y="0"/>
                  <a:pt x="1447800" y="29135"/>
                  <a:pt x="1447800" y="65074"/>
                </a:cubicBezTo>
                <a:lnTo>
                  <a:pt x="1447800" y="65072"/>
                </a:lnTo>
                <a:lnTo>
                  <a:pt x="1447800" y="162681"/>
                </a:lnTo>
                <a:lnTo>
                  <a:pt x="1447800" y="325360"/>
                </a:lnTo>
                <a:cubicBezTo>
                  <a:pt x="1447800" y="361299"/>
                  <a:pt x="1418665" y="390434"/>
                  <a:pt x="1382726" y="390434"/>
                </a:cubicBezTo>
                <a:lnTo>
                  <a:pt x="603250" y="390434"/>
                </a:lnTo>
                <a:lnTo>
                  <a:pt x="241300" y="390434"/>
                </a:lnTo>
                <a:lnTo>
                  <a:pt x="65074" y="390434"/>
                </a:lnTo>
                <a:cubicBezTo>
                  <a:pt x="29135" y="390434"/>
                  <a:pt x="0" y="361299"/>
                  <a:pt x="0" y="325360"/>
                </a:cubicBezTo>
                <a:lnTo>
                  <a:pt x="0" y="162681"/>
                </a:lnTo>
                <a:lnTo>
                  <a:pt x="0" y="65072"/>
                </a:lnTo>
                <a:lnTo>
                  <a:pt x="0" y="65074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0"/>
              <a:t>logicky</a:t>
            </a:r>
          </a:p>
        </p:txBody>
      </p:sp>
      <p:sp>
        <p:nvSpPr>
          <p:cNvPr id="5129" name="AutoShape 8">
            <a:extLst>
              <a:ext uri="{FF2B5EF4-FFF2-40B4-BE49-F238E27FC236}">
                <a16:creationId xmlns:a16="http://schemas.microsoft.com/office/drawing/2014/main" xmlns="" id="{9983B0F3-47F1-4138-A54C-413AEFF0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0" y="4116388"/>
            <a:ext cx="1016000" cy="390525"/>
          </a:xfrm>
          <a:custGeom>
            <a:avLst/>
            <a:gdLst>
              <a:gd name="T0" fmla="*/ 0 w 1447800"/>
              <a:gd name="T1" fmla="*/ 65119 h 390434"/>
              <a:gd name="T2" fmla="*/ 15778 w 1447800"/>
              <a:gd name="T3" fmla="*/ 0 h 390434"/>
              <a:gd name="T4" fmla="*/ 58505 w 1447800"/>
              <a:gd name="T5" fmla="*/ 0 h 390434"/>
              <a:gd name="T6" fmla="*/ 146262 w 1447800"/>
              <a:gd name="T7" fmla="*/ 0 h 390434"/>
              <a:gd name="T8" fmla="*/ 335251 w 1447800"/>
              <a:gd name="T9" fmla="*/ 0 h 390434"/>
              <a:gd name="T10" fmla="*/ 351029 w 1447800"/>
              <a:gd name="T11" fmla="*/ 65119 h 390434"/>
              <a:gd name="T12" fmla="*/ 351029 w 1447800"/>
              <a:gd name="T13" fmla="*/ 65117 h 390434"/>
              <a:gd name="T14" fmla="*/ 351029 w 1447800"/>
              <a:gd name="T15" fmla="*/ 65117 h 390434"/>
              <a:gd name="T16" fmla="*/ 351029 w 1447800"/>
              <a:gd name="T17" fmla="*/ 162795 h 390434"/>
              <a:gd name="T18" fmla="*/ 351029 w 1447800"/>
              <a:gd name="T19" fmla="*/ 325588 h 390434"/>
              <a:gd name="T20" fmla="*/ 335251 w 1447800"/>
              <a:gd name="T21" fmla="*/ 390707 h 390434"/>
              <a:gd name="T22" fmla="*/ 146262 w 1447800"/>
              <a:gd name="T23" fmla="*/ 390707 h 390434"/>
              <a:gd name="T24" fmla="*/ 58505 w 1447800"/>
              <a:gd name="T25" fmla="*/ 390707 h 390434"/>
              <a:gd name="T26" fmla="*/ 58505 w 1447800"/>
              <a:gd name="T27" fmla="*/ 390707 h 390434"/>
              <a:gd name="T28" fmla="*/ 15778 w 1447800"/>
              <a:gd name="T29" fmla="*/ 390707 h 390434"/>
              <a:gd name="T30" fmla="*/ 0 w 1447800"/>
              <a:gd name="T31" fmla="*/ 325588 h 390434"/>
              <a:gd name="T32" fmla="*/ 0 w 1447800"/>
              <a:gd name="T33" fmla="*/ 162795 h 390434"/>
              <a:gd name="T34" fmla="*/ 0 w 1447800"/>
              <a:gd name="T35" fmla="*/ 65117 h 390434"/>
              <a:gd name="T36" fmla="*/ 0 w 1447800"/>
              <a:gd name="T37" fmla="*/ 65117 h 390434"/>
              <a:gd name="T38" fmla="*/ 0 w 1447800"/>
              <a:gd name="T39" fmla="*/ 65119 h 3904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7800"/>
              <a:gd name="T61" fmla="*/ 0 h 390434"/>
              <a:gd name="T62" fmla="*/ 1447800 w 1447800"/>
              <a:gd name="T63" fmla="*/ 390434 h 3904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7800" h="390434">
                <a:moveTo>
                  <a:pt x="0" y="65074"/>
                </a:moveTo>
                <a:cubicBezTo>
                  <a:pt x="0" y="29135"/>
                  <a:pt x="29135" y="0"/>
                  <a:pt x="65074" y="0"/>
                </a:cubicBezTo>
                <a:lnTo>
                  <a:pt x="241300" y="0"/>
                </a:lnTo>
                <a:lnTo>
                  <a:pt x="603250" y="0"/>
                </a:lnTo>
                <a:lnTo>
                  <a:pt x="1382726" y="0"/>
                </a:lnTo>
                <a:cubicBezTo>
                  <a:pt x="1418665" y="0"/>
                  <a:pt x="1447800" y="29135"/>
                  <a:pt x="1447800" y="65074"/>
                </a:cubicBezTo>
                <a:lnTo>
                  <a:pt x="1447800" y="65072"/>
                </a:lnTo>
                <a:lnTo>
                  <a:pt x="1447800" y="162681"/>
                </a:lnTo>
                <a:lnTo>
                  <a:pt x="1447800" y="325360"/>
                </a:lnTo>
                <a:cubicBezTo>
                  <a:pt x="1447800" y="361299"/>
                  <a:pt x="1418665" y="390434"/>
                  <a:pt x="1382726" y="390434"/>
                </a:cubicBezTo>
                <a:lnTo>
                  <a:pt x="603250" y="390434"/>
                </a:lnTo>
                <a:lnTo>
                  <a:pt x="241300" y="390434"/>
                </a:lnTo>
                <a:lnTo>
                  <a:pt x="65074" y="390434"/>
                </a:lnTo>
                <a:cubicBezTo>
                  <a:pt x="29135" y="390434"/>
                  <a:pt x="0" y="361299"/>
                  <a:pt x="0" y="325360"/>
                </a:cubicBezTo>
                <a:lnTo>
                  <a:pt x="0" y="162681"/>
                </a:lnTo>
                <a:lnTo>
                  <a:pt x="0" y="65072"/>
                </a:lnTo>
                <a:lnTo>
                  <a:pt x="0" y="65074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0"/>
              <a:t>fyzicky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xmlns="" id="{B67FB2D7-E49B-403F-BCD3-C33C00ECF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Textový editor pomocí vzoru Flyweight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xmlns="" id="{99C54AAA-FC89-4AB7-9F5A-C2DC3A1E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Abstraktní třída Glyph na grafické objekty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/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Potomek Character je </a:t>
            </a:r>
            <a:r>
              <a:rPr lang="cs-CZ" altLang="cs-CZ">
                <a:solidFill>
                  <a:srgbClr val="0000CC"/>
                </a:solidFill>
              </a:rPr>
              <a:t>flyweight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>
              <a:solidFill>
                <a:srgbClr val="0000CC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Potomci Row a Column nejsou sdílené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xmlns="" id="{253AED31-9A2D-461E-BDCC-E8C2ED944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4">
            <a:extLst>
              <a:ext uri="{FF2B5EF4-FFF2-40B4-BE49-F238E27FC236}">
                <a16:creationId xmlns:a16="http://schemas.microsoft.com/office/drawing/2014/main" xmlns="" id="{626904BD-20AF-4B97-9898-08320E344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3424238"/>
            <a:ext cx="856932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>
            <a:extLst>
              <a:ext uri="{FF2B5EF4-FFF2-40B4-BE49-F238E27FC236}">
                <a16:creationId xmlns:a16="http://schemas.microsoft.com/office/drawing/2014/main" xmlns="" id="{A43A4BC8-41B9-4BDE-82AF-BB5ABD5BD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Součásti vzoru Flyweight</a:t>
            </a:r>
          </a:p>
        </p:txBody>
      </p:sp>
      <p:pic>
        <p:nvPicPr>
          <p:cNvPr id="7174" name="Picture 5">
            <a:extLst>
              <a:ext uri="{FF2B5EF4-FFF2-40B4-BE49-F238E27FC236}">
                <a16:creationId xmlns:a16="http://schemas.microsoft.com/office/drawing/2014/main" xmlns="" id="{88553192-DC7F-4D01-9510-17B6E16DD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27CFCA3-2D71-4243-BC52-23F96D909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56" y="1963688"/>
            <a:ext cx="8706677" cy="29164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7A09C990-81B2-48D0-9269-D17AB2037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1125538"/>
            <a:ext cx="5383212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1">
            <a:extLst>
              <a:ext uri="{FF2B5EF4-FFF2-40B4-BE49-F238E27FC236}">
                <a16:creationId xmlns:a16="http://schemas.microsoft.com/office/drawing/2014/main" xmlns="" id="{C3FF08BB-16AD-46C3-A97D-B37E7990D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445000"/>
            <a:ext cx="52927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>
            <a:extLst>
              <a:ext uri="{FF2B5EF4-FFF2-40B4-BE49-F238E27FC236}">
                <a16:creationId xmlns:a16="http://schemas.microsoft.com/office/drawing/2014/main" xmlns="" id="{A43A4BC8-41B9-4BDE-82AF-BB5ABD5BD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Součásti vzoru Flyweight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xmlns="" id="{0B49091C-2066-41CD-98B2-E03BC06D0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84238"/>
            <a:ext cx="3914775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 err="1"/>
              <a:t>IFlyweight</a:t>
            </a:r>
            <a:endParaRPr lang="cs-CZ" altLang="cs-CZ" dirty="0" err="1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interface s metodami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 sz="1200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 err="1"/>
              <a:t>Flyweight</a:t>
            </a:r>
            <a:r>
              <a:rPr lang="cs-CZ" altLang="cs-CZ" dirty="0"/>
              <a:t> : </a:t>
            </a:r>
            <a:r>
              <a:rPr lang="cs-CZ" altLang="cs-CZ" dirty="0" err="1"/>
              <a:t>IFlyweight</a:t>
            </a:r>
            <a:r>
              <a:rPr lang="cs-CZ" altLang="cs-CZ" sz="1500" b="0" dirty="0"/>
              <a:t> </a:t>
            </a:r>
            <a:r>
              <a:rPr lang="cs-CZ" altLang="cs-CZ" sz="1600" b="0" i="1" dirty="0">
                <a:solidFill>
                  <a:srgbClr val="0000CC"/>
                </a:solidFill>
              </a:rPr>
              <a:t>(znak)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přístup k instanci odkudkoliv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datové položky na vnitřní stav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data nezávisí na kontextu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 sz="1200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 err="1"/>
              <a:t>UnsharedFlyweight</a:t>
            </a:r>
            <a:r>
              <a:rPr lang="cs-CZ" altLang="cs-CZ" dirty="0"/>
              <a:t>: </a:t>
            </a:r>
            <a:r>
              <a:rPr lang="cs-CZ" altLang="cs-CZ" dirty="0" err="1"/>
              <a:t>IFlyweight</a:t>
            </a:r>
            <a:endParaRPr lang="en-US" altLang="cs-CZ" dirty="0" err="1"/>
          </a:p>
          <a:p>
            <a:pPr algn="r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cs-CZ" altLang="cs-CZ" sz="1500" b="0" dirty="0"/>
              <a:t> </a:t>
            </a:r>
            <a:r>
              <a:rPr lang="cs-CZ" altLang="cs-CZ" sz="1600" b="0" i="1" dirty="0">
                <a:solidFill>
                  <a:srgbClr val="0000CC"/>
                </a:solidFill>
              </a:rPr>
              <a:t>(řádek, sloupec)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 err="1">
                <a:sym typeface="Wingdings" panose="05000000000000000000" pitchFamily="2" charset="2"/>
              </a:rPr>
              <a:t>Flyweight</a:t>
            </a:r>
            <a:r>
              <a:rPr lang="cs-CZ" altLang="cs-CZ" dirty="0">
                <a:sym typeface="Wingdings" panose="05000000000000000000" pitchFamily="2" charset="2"/>
              </a:rPr>
              <a:t> bez sdílení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 sz="1200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 err="1"/>
              <a:t>FlyweightFactory</a:t>
            </a:r>
            <a:endParaRPr lang="cs-CZ" altLang="cs-CZ" dirty="0" err="1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vytváří a spravuje </a:t>
            </a:r>
            <a:r>
              <a:rPr lang="cs-CZ" altLang="cs-CZ" dirty="0" err="1">
                <a:sym typeface="Wingdings" panose="05000000000000000000" pitchFamily="2" charset="2"/>
              </a:rPr>
              <a:t>flyweighty</a:t>
            </a:r>
            <a:endParaRPr lang="cs-CZ" altLang="cs-CZ" dirty="0" err="1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zabezpečuje sdílení a přístup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 sz="1200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 err="1"/>
              <a:t>Client</a:t>
            </a:r>
            <a:endParaRPr lang="cs-CZ" altLang="cs-CZ" dirty="0" err="1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používá reference na </a:t>
            </a:r>
            <a:r>
              <a:rPr lang="cs-CZ" altLang="cs-CZ" dirty="0" err="1">
                <a:sym typeface="Wingdings" panose="05000000000000000000" pitchFamily="2" charset="2"/>
              </a:rPr>
              <a:t>flyweighty</a:t>
            </a:r>
            <a:endParaRPr lang="cs-CZ" altLang="cs-CZ" sz="1500" dirty="0" err="1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poskytuje kontext</a:t>
            </a:r>
            <a:endParaRPr lang="en-US" altLang="cs-CZ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en-US" altLang="cs-CZ" sz="1500">
              <a:cs typeface="Arial"/>
            </a:endParaRPr>
          </a:p>
        </p:txBody>
      </p:sp>
      <p:pic>
        <p:nvPicPr>
          <p:cNvPr id="7174" name="Picture 5">
            <a:extLst>
              <a:ext uri="{FF2B5EF4-FFF2-40B4-BE49-F238E27FC236}">
                <a16:creationId xmlns:a16="http://schemas.microsoft.com/office/drawing/2014/main" xmlns="" id="{88553192-DC7F-4D01-9510-17B6E16DD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368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xmlns="" id="{8515498C-84AB-40C7-B348-4ECC2E510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Po</a:t>
            </a:r>
            <a:r>
              <a:rPr lang="cs-CZ" altLang="cs-CZ" sz="2800" b="0">
                <a:solidFill>
                  <a:srgbClr val="006633"/>
                </a:solidFill>
                <a:latin typeface="Garamond" panose="02020404030301010803" pitchFamily="18" charset="0"/>
              </a:rPr>
              <a:t>řadí volání metod</a:t>
            </a: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xmlns="" id="{62122422-AF20-4329-998C-07C2B34C5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25538"/>
            <a:ext cx="8451850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>
                <a:solidFill>
                  <a:srgbClr val="0000CC"/>
                </a:solidFill>
                <a:sym typeface="Wingdings" panose="05000000000000000000" pitchFamily="2" charset="2"/>
              </a:rPr>
              <a:t>FlyweightFactory</a:t>
            </a:r>
            <a:r>
              <a:rPr lang="cs-CZ" altLang="cs-CZ">
                <a:sym typeface="Wingdings" panose="05000000000000000000" pitchFamily="2" charset="2"/>
              </a:rPr>
              <a:t> vytváří nové instance potomků </a:t>
            </a:r>
            <a:r>
              <a:rPr lang="cs-CZ" altLang="cs-CZ">
                <a:solidFill>
                  <a:srgbClr val="0000CC"/>
                </a:solidFill>
                <a:sym typeface="Wingdings" panose="05000000000000000000" pitchFamily="2" charset="2"/>
              </a:rPr>
              <a:t>Flyweight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>
              <a:solidFill>
                <a:srgbClr val="0000CC"/>
              </a:solidFill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>
                <a:solidFill>
                  <a:srgbClr val="0000CC"/>
                </a:solidFill>
                <a:sym typeface="Wingdings" panose="05000000000000000000" pitchFamily="2" charset="2"/>
              </a:rPr>
              <a:t>F</a:t>
            </a:r>
            <a:r>
              <a:rPr lang="cs-CZ" altLang="cs-CZ">
                <a:solidFill>
                  <a:srgbClr val="0000CC"/>
                </a:solidFill>
              </a:rPr>
              <a:t>lyweightFactory</a:t>
            </a:r>
            <a:r>
              <a:rPr lang="cs-CZ" altLang="cs-CZ"/>
              <a:t> vrací referenci na dříve vytvořenou instanci 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/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>
                <a:solidFill>
                  <a:srgbClr val="0000CC"/>
                </a:solidFill>
                <a:sym typeface="Wingdings" panose="05000000000000000000" pitchFamily="2" charset="2"/>
              </a:rPr>
              <a:t>C</a:t>
            </a:r>
            <a:r>
              <a:rPr lang="cs-CZ" altLang="cs-CZ">
                <a:solidFill>
                  <a:srgbClr val="0000CC"/>
                </a:solidFill>
              </a:rPr>
              <a:t>lient</a:t>
            </a:r>
            <a:r>
              <a:rPr lang="cs-CZ" altLang="cs-CZ"/>
              <a:t> nevytváří instance přímo, aby bylo zajištěné řádné sdílení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/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>
                <a:solidFill>
                  <a:srgbClr val="0000CC"/>
                </a:solidFill>
                <a:sym typeface="Wingdings" panose="05000000000000000000" pitchFamily="2" charset="2"/>
              </a:rPr>
              <a:t>C</a:t>
            </a:r>
            <a:r>
              <a:rPr lang="cs-CZ" altLang="cs-CZ">
                <a:solidFill>
                  <a:srgbClr val="0000CC"/>
                </a:solidFill>
              </a:rPr>
              <a:t>lient</a:t>
            </a:r>
            <a:r>
              <a:rPr lang="cs-CZ" altLang="cs-CZ"/>
              <a:t> musí oznámit továrně až objekty přestane používat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/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Objekty </a:t>
            </a:r>
            <a:r>
              <a:rPr lang="cs-CZ" altLang="cs-CZ">
                <a:solidFill>
                  <a:srgbClr val="0000CC"/>
                </a:solidFill>
              </a:rPr>
              <a:t>Flyweight</a:t>
            </a:r>
            <a:r>
              <a:rPr lang="cs-CZ" altLang="cs-CZ"/>
              <a:t> by měly být neměnné z pohledu </a:t>
            </a:r>
            <a:r>
              <a:rPr lang="cs-CZ" altLang="cs-CZ">
                <a:solidFill>
                  <a:srgbClr val="0000CC"/>
                </a:solidFill>
              </a:rPr>
              <a:t>Clienta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>
              <a:solidFill>
                <a:srgbClr val="0000CC"/>
              </a:solidFill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>
                <a:solidFill>
                  <a:srgbClr val="0000CC"/>
                </a:solidFill>
              </a:rPr>
              <a:t>Client</a:t>
            </a:r>
            <a:r>
              <a:rPr lang="cs-CZ" altLang="cs-CZ"/>
              <a:t> spravuje externí stav a předává ho při volání metod</a:t>
            </a: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endParaRPr lang="cs-CZ" altLang="cs-CZ" b="0">
              <a:sym typeface="Wingdings" panose="05000000000000000000" pitchFamily="2" charset="2"/>
            </a:endParaRP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xmlns="" id="{037442A1-D114-4B61-9EB5-4E5602E30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xmlns="" id="{DB9EC529-4934-43DC-9563-B783B0B05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 dirty="0">
                <a:solidFill>
                  <a:srgbClr val="006633"/>
                </a:solidFill>
                <a:latin typeface="Garamond" panose="02020404030301010803" pitchFamily="18" charset="0"/>
              </a:rPr>
              <a:t>Předpoklady použití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xmlns="" id="{3F066275-5617-436B-84CC-4B43308AF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1963738"/>
            <a:ext cx="8747125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Velké množství objektů v aplikaci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chceme prostor pro redukci počtu objektů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Objekty uchovávají hodně dat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v</a:t>
            </a:r>
            <a:r>
              <a:rPr lang="cs-CZ" altLang="cs-CZ" dirty="0"/>
              <a:t>zhledem k tomu kolik jich je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/>
              <a:t>chceme prostor pro redukci paměti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Stav objektů může být uchováván kontextuálně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dirty="0">
                <a:sym typeface="Wingdings" panose="05000000000000000000" pitchFamily="2" charset="2"/>
              </a:rPr>
              <a:t>n</a:t>
            </a:r>
            <a:r>
              <a:rPr lang="cs-CZ" altLang="cs-CZ" dirty="0"/>
              <a:t>apř. znak se může svůj font dozvědět od svého řádku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Po odstranění kontextuálního stavu zůstane </a:t>
            </a:r>
            <a:r>
              <a:rPr lang="cs-CZ" altLang="cs-CZ" dirty="0">
                <a:solidFill>
                  <a:srgbClr val="0000CC"/>
                </a:solidFill>
              </a:rPr>
              <a:t>malá</a:t>
            </a:r>
            <a:r>
              <a:rPr lang="cs-CZ" altLang="cs-CZ" dirty="0"/>
              <a:t> množina různých objektů</a:t>
            </a:r>
            <a:endParaRPr lang="cs-CZ" altLang="cs-CZ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cs typeface="Arial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 dirty="0"/>
              <a:t>Aplikace nezávisí na identitě objektů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 sz="1600" dirty="0"/>
              <a:t>metoda </a:t>
            </a:r>
            <a:r>
              <a:rPr lang="cs-CZ" altLang="cs-CZ" sz="1600" dirty="0" err="1">
                <a:latin typeface="Consolas" panose="020B0609020204030204" pitchFamily="49" charset="0"/>
              </a:rPr>
              <a:t>Equals</a:t>
            </a:r>
            <a:r>
              <a:rPr lang="cs-CZ" altLang="cs-CZ" sz="1600" dirty="0">
                <a:latin typeface="Consolas" panose="020B0609020204030204" pitchFamily="49" charset="0"/>
              </a:rPr>
              <a:t>()</a:t>
            </a:r>
            <a:r>
              <a:rPr lang="cs-CZ" altLang="cs-CZ" sz="1600" dirty="0"/>
              <a:t> vrátí </a:t>
            </a:r>
            <a:r>
              <a:rPr lang="cs-CZ" altLang="cs-CZ" sz="1600" dirty="0" err="1">
                <a:latin typeface="Consolas" panose="020B0609020204030204" pitchFamily="49" charset="0"/>
              </a:rPr>
              <a:t>true</a:t>
            </a:r>
            <a:r>
              <a:rPr lang="cs-CZ" altLang="cs-CZ" sz="1600" dirty="0"/>
              <a:t> pro dva výskyty téhož znaku</a:t>
            </a:r>
            <a:endParaRPr lang="cs-CZ" altLang="cs-CZ" sz="1500" dirty="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cs-CZ" altLang="cs-CZ" sz="150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cs-CZ" altLang="cs-CZ" sz="150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en-US" altLang="cs-CZ" sz="1500">
              <a:cs typeface="Arial"/>
            </a:endParaRPr>
          </a:p>
          <a:p>
            <a:pPr marL="541020" lvl="1" defTabSz="914400" eaLnBrk="1" hangingPunct="1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Font typeface="Wingdings" panose="05000000000000000000" pitchFamily="2" charset="2"/>
              <a:buNone/>
            </a:pPr>
            <a:endParaRPr lang="en-US" altLang="cs-CZ" sz="1500">
              <a:cs typeface="Arial"/>
            </a:endParaRPr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xmlns="" id="{A1979E12-DED8-4E5D-902B-E3F2BA4C5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AutoShape 4">
            <a:extLst>
              <a:ext uri="{FF2B5EF4-FFF2-40B4-BE49-F238E27FC236}">
                <a16:creationId xmlns:a16="http://schemas.microsoft.com/office/drawing/2014/main" xmlns="" id="{E6443249-863E-433D-B973-251261955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908050"/>
            <a:ext cx="6035675" cy="762000"/>
          </a:xfrm>
          <a:custGeom>
            <a:avLst/>
            <a:gdLst>
              <a:gd name="T0" fmla="*/ 0 w 6035675"/>
              <a:gd name="T1" fmla="*/ 127003 h 762000"/>
              <a:gd name="T2" fmla="*/ 127003 w 6035675"/>
              <a:gd name="T3" fmla="*/ 0 h 762000"/>
              <a:gd name="T4" fmla="*/ 1005946 w 6035675"/>
              <a:gd name="T5" fmla="*/ 0 h 762000"/>
              <a:gd name="T6" fmla="*/ 1005946 w 6035675"/>
              <a:gd name="T7" fmla="*/ 0 h 762000"/>
              <a:gd name="T8" fmla="*/ 2514865 w 6035675"/>
              <a:gd name="T9" fmla="*/ 0 h 762000"/>
              <a:gd name="T10" fmla="*/ 5908672 w 6035675"/>
              <a:gd name="T11" fmla="*/ 0 h 762000"/>
              <a:gd name="T12" fmla="*/ 6035675 w 6035675"/>
              <a:gd name="T13" fmla="*/ 127003 h 762000"/>
              <a:gd name="T14" fmla="*/ 6035675 w 6035675"/>
              <a:gd name="T15" fmla="*/ 444500 h 762000"/>
              <a:gd name="T16" fmla="*/ 6035675 w 6035675"/>
              <a:gd name="T17" fmla="*/ 444500 h 762000"/>
              <a:gd name="T18" fmla="*/ 6035675 w 6035675"/>
              <a:gd name="T19" fmla="*/ 635000 h 762000"/>
              <a:gd name="T20" fmla="*/ 6035675 w 6035675"/>
              <a:gd name="T21" fmla="*/ 634997 h 762000"/>
              <a:gd name="T22" fmla="*/ 5908672 w 6035675"/>
              <a:gd name="T23" fmla="*/ 762000 h 762000"/>
              <a:gd name="T24" fmla="*/ 2514865 w 6035675"/>
              <a:gd name="T25" fmla="*/ 762000 h 762000"/>
              <a:gd name="T26" fmla="*/ 1005946 w 6035675"/>
              <a:gd name="T27" fmla="*/ 762000 h 762000"/>
              <a:gd name="T28" fmla="*/ 127003 w 6035675"/>
              <a:gd name="T29" fmla="*/ 762000 h 762000"/>
              <a:gd name="T30" fmla="*/ 0 w 6035675"/>
              <a:gd name="T31" fmla="*/ 634997 h 762000"/>
              <a:gd name="T32" fmla="*/ 0 w 6035675"/>
              <a:gd name="T33" fmla="*/ 635000 h 762000"/>
              <a:gd name="T34" fmla="*/ 0 w 6035675"/>
              <a:gd name="T35" fmla="*/ 444500 h 762000"/>
              <a:gd name="T36" fmla="*/ 0 w 6035675"/>
              <a:gd name="T37" fmla="*/ 444500 h 762000"/>
              <a:gd name="T38" fmla="*/ 0 w 6035675"/>
              <a:gd name="T39" fmla="*/ 127003 h 762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35675"/>
              <a:gd name="T61" fmla="*/ 0 h 762000"/>
              <a:gd name="T62" fmla="*/ 6035675 w 6035675"/>
              <a:gd name="T63" fmla="*/ 762000 h 7620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35675" h="762000">
                <a:moveTo>
                  <a:pt x="0" y="127003"/>
                </a:moveTo>
                <a:cubicBezTo>
                  <a:pt x="0" y="56861"/>
                  <a:pt x="56861" y="0"/>
                  <a:pt x="127003" y="0"/>
                </a:cubicBezTo>
                <a:lnTo>
                  <a:pt x="1005946" y="0"/>
                </a:lnTo>
                <a:lnTo>
                  <a:pt x="2514865" y="0"/>
                </a:lnTo>
                <a:lnTo>
                  <a:pt x="5908672" y="0"/>
                </a:lnTo>
                <a:cubicBezTo>
                  <a:pt x="5978814" y="0"/>
                  <a:pt x="6035675" y="56861"/>
                  <a:pt x="6035675" y="127003"/>
                </a:cubicBezTo>
                <a:lnTo>
                  <a:pt x="6035675" y="444500"/>
                </a:lnTo>
                <a:lnTo>
                  <a:pt x="6035675" y="635000"/>
                </a:lnTo>
                <a:lnTo>
                  <a:pt x="6035675" y="634997"/>
                </a:lnTo>
                <a:cubicBezTo>
                  <a:pt x="6035675" y="705139"/>
                  <a:pt x="5978814" y="762000"/>
                  <a:pt x="5908672" y="762000"/>
                </a:cubicBezTo>
                <a:lnTo>
                  <a:pt x="2514865" y="762000"/>
                </a:lnTo>
                <a:lnTo>
                  <a:pt x="1005946" y="762000"/>
                </a:lnTo>
                <a:lnTo>
                  <a:pt x="127003" y="762000"/>
                </a:lnTo>
                <a:cubicBezTo>
                  <a:pt x="56861" y="762000"/>
                  <a:pt x="0" y="705139"/>
                  <a:pt x="0" y="634997"/>
                </a:cubicBezTo>
                <a:lnTo>
                  <a:pt x="0" y="635000"/>
                </a:lnTo>
                <a:lnTo>
                  <a:pt x="0" y="444500"/>
                </a:lnTo>
                <a:lnTo>
                  <a:pt x="0" y="127003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 anchor="ctr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FontTx/>
            </a:pPr>
            <a:r>
              <a:rPr lang="cs-CZ" altLang="cs-CZ" sz="1400" dirty="0"/>
              <a:t>Návrhový</a:t>
            </a:r>
            <a:r>
              <a:rPr lang="en-US" altLang="cs-CZ" sz="1400" dirty="0"/>
              <a:t> </a:t>
            </a:r>
            <a:r>
              <a:rPr lang="cs-CZ" altLang="cs-CZ" sz="1400" dirty="0"/>
              <a:t>vzor </a:t>
            </a:r>
            <a:r>
              <a:rPr lang="cs-CZ" altLang="cs-CZ" sz="1400" dirty="0" err="1"/>
              <a:t>Flyweight</a:t>
            </a:r>
            <a:r>
              <a:rPr lang="cs-CZ" altLang="cs-CZ" sz="1400" dirty="0"/>
              <a:t> má smysl použít jenom pokud jsou splněny</a:t>
            </a:r>
            <a:r>
              <a:rPr lang="en-US" altLang="cs-CZ" sz="1400" dirty="0"/>
              <a:t> </a:t>
            </a:r>
            <a:r>
              <a:rPr lang="cs-CZ" altLang="cs-CZ" sz="1400" dirty="0">
                <a:solidFill>
                  <a:srgbClr val="3333CC"/>
                </a:solidFill>
              </a:rPr>
              <a:t>všechny</a:t>
            </a:r>
            <a:r>
              <a:rPr lang="cs-CZ" altLang="cs-CZ" sz="1400" dirty="0"/>
              <a:t> z následujících podmínek.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xmlns="" id="{875B1D71-01EC-4706-9209-7E042F48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924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t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800" b="0" dirty="0">
                <a:solidFill>
                  <a:srgbClr val="006633"/>
                </a:solidFill>
                <a:latin typeface="Garamond" panose="02020404030301010803" pitchFamily="18" charset="0"/>
              </a:rPr>
              <a:t>Pravidla pro implementaci</a:t>
            </a:r>
            <a:endParaRPr lang="en-US" altLang="cs-CZ" sz="2800" b="0" dirty="0">
              <a:solidFill>
                <a:srgbClr val="006633"/>
              </a:solidFill>
              <a:latin typeface="Garamond" panose="02020404030301010803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xmlns="" id="{C8ADDBDE-DCF8-440D-BCA5-FC46CC858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52625"/>
            <a:ext cx="643572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180975" indent="-180975"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 marL="541338" indent="-180975"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Kontext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uchovávat jako metadata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vyhledat a dopočítat pro konkrétní flyweight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předat jako parametr při volání flyweightu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Vnitřní stav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minimalizovat rozmanitost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datová položka flyweightu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nic víc než identita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endParaRPr lang="cs-CZ" altLang="cs-CZ">
              <a:sym typeface="Wingdings" panose="05000000000000000000" pitchFamily="2" charset="2"/>
            </a:endParaRPr>
          </a:p>
          <a:p>
            <a:pPr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n"/>
            </a:pPr>
            <a:r>
              <a:rPr lang="cs-CZ" altLang="cs-CZ"/>
              <a:t>Správa sdílených flyweightů</a:t>
            </a:r>
            <a:endParaRPr lang="cs-CZ" altLang="cs-CZ">
              <a:sym typeface="Wingdings" panose="05000000000000000000" pitchFamily="2" charset="2"/>
            </a:endParaRP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instance vytváří jenom factory</a:t>
            </a:r>
          </a:p>
          <a:p>
            <a:pPr lvl="1" defTabSz="914400" eaLnBrk="1" hangingPunct="1">
              <a:lnSpc>
                <a:spcPct val="100000"/>
              </a:lnSpc>
              <a:spcBef>
                <a:spcPct val="2000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altLang="cs-CZ">
                <a:sym typeface="Wingdings" panose="05000000000000000000" pitchFamily="2" charset="2"/>
              </a:rPr>
              <a:t>klienti získávají instance jenom od factory, nevytváří vlastní</a:t>
            </a:r>
            <a:endParaRPr lang="cs-CZ" altLang="cs-CZ" sz="1500"/>
          </a:p>
          <a:p>
            <a:pPr lvl="1" defTabSz="914400" eaLnBrk="1" hangingPunct="1">
              <a:lnSpc>
                <a:spcPct val="100000"/>
              </a:lnSpc>
              <a:spcBef>
                <a:spcPts val="400"/>
              </a:spcBef>
            </a:pPr>
            <a:endParaRPr lang="en-US" altLang="cs-CZ" sz="1500"/>
          </a:p>
          <a:p>
            <a:pPr lvl="1" defTabSz="914400" eaLnBrk="1" hangingPunct="1">
              <a:lnSpc>
                <a:spcPct val="100000"/>
              </a:lnSpc>
              <a:spcBef>
                <a:spcPts val="400"/>
              </a:spcBef>
            </a:pPr>
            <a:endParaRPr lang="en-US" altLang="cs-CZ" sz="150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xmlns="" id="{B7644169-0DB7-4A11-816C-E8E3358C1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AutoShape 4">
            <a:extLst>
              <a:ext uri="{FF2B5EF4-FFF2-40B4-BE49-F238E27FC236}">
                <a16:creationId xmlns:a16="http://schemas.microsoft.com/office/drawing/2014/main" xmlns="" id="{4580010F-5658-4782-93B1-B13D0385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908050"/>
            <a:ext cx="6035675" cy="762000"/>
          </a:xfrm>
          <a:custGeom>
            <a:avLst/>
            <a:gdLst>
              <a:gd name="T0" fmla="*/ 0 w 6035675"/>
              <a:gd name="T1" fmla="*/ 127003 h 762000"/>
              <a:gd name="T2" fmla="*/ 127003 w 6035675"/>
              <a:gd name="T3" fmla="*/ 0 h 762000"/>
              <a:gd name="T4" fmla="*/ 1005946 w 6035675"/>
              <a:gd name="T5" fmla="*/ 0 h 762000"/>
              <a:gd name="T6" fmla="*/ 1005946 w 6035675"/>
              <a:gd name="T7" fmla="*/ 0 h 762000"/>
              <a:gd name="T8" fmla="*/ 2514865 w 6035675"/>
              <a:gd name="T9" fmla="*/ 0 h 762000"/>
              <a:gd name="T10" fmla="*/ 5908672 w 6035675"/>
              <a:gd name="T11" fmla="*/ 0 h 762000"/>
              <a:gd name="T12" fmla="*/ 6035675 w 6035675"/>
              <a:gd name="T13" fmla="*/ 127003 h 762000"/>
              <a:gd name="T14" fmla="*/ 6035675 w 6035675"/>
              <a:gd name="T15" fmla="*/ 444500 h 762000"/>
              <a:gd name="T16" fmla="*/ 6035675 w 6035675"/>
              <a:gd name="T17" fmla="*/ 444500 h 762000"/>
              <a:gd name="T18" fmla="*/ 6035675 w 6035675"/>
              <a:gd name="T19" fmla="*/ 635000 h 762000"/>
              <a:gd name="T20" fmla="*/ 6035675 w 6035675"/>
              <a:gd name="T21" fmla="*/ 634997 h 762000"/>
              <a:gd name="T22" fmla="*/ 5908672 w 6035675"/>
              <a:gd name="T23" fmla="*/ 762000 h 762000"/>
              <a:gd name="T24" fmla="*/ 2514865 w 6035675"/>
              <a:gd name="T25" fmla="*/ 762000 h 762000"/>
              <a:gd name="T26" fmla="*/ 1005946 w 6035675"/>
              <a:gd name="T27" fmla="*/ 762000 h 762000"/>
              <a:gd name="T28" fmla="*/ 127003 w 6035675"/>
              <a:gd name="T29" fmla="*/ 762000 h 762000"/>
              <a:gd name="T30" fmla="*/ 0 w 6035675"/>
              <a:gd name="T31" fmla="*/ 634997 h 762000"/>
              <a:gd name="T32" fmla="*/ 0 w 6035675"/>
              <a:gd name="T33" fmla="*/ 635000 h 762000"/>
              <a:gd name="T34" fmla="*/ 0 w 6035675"/>
              <a:gd name="T35" fmla="*/ 444500 h 762000"/>
              <a:gd name="T36" fmla="*/ 0 w 6035675"/>
              <a:gd name="T37" fmla="*/ 444500 h 762000"/>
              <a:gd name="T38" fmla="*/ 0 w 6035675"/>
              <a:gd name="T39" fmla="*/ 127003 h 762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35675"/>
              <a:gd name="T61" fmla="*/ 0 h 762000"/>
              <a:gd name="T62" fmla="*/ 6035675 w 6035675"/>
              <a:gd name="T63" fmla="*/ 762000 h 76200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35675" h="762000">
                <a:moveTo>
                  <a:pt x="0" y="127003"/>
                </a:moveTo>
                <a:cubicBezTo>
                  <a:pt x="0" y="56861"/>
                  <a:pt x="56861" y="0"/>
                  <a:pt x="127003" y="0"/>
                </a:cubicBezTo>
                <a:lnTo>
                  <a:pt x="1005946" y="0"/>
                </a:lnTo>
                <a:lnTo>
                  <a:pt x="2514865" y="0"/>
                </a:lnTo>
                <a:lnTo>
                  <a:pt x="5908672" y="0"/>
                </a:lnTo>
                <a:cubicBezTo>
                  <a:pt x="5978814" y="0"/>
                  <a:pt x="6035675" y="56861"/>
                  <a:pt x="6035675" y="127003"/>
                </a:cubicBezTo>
                <a:lnTo>
                  <a:pt x="6035675" y="444500"/>
                </a:lnTo>
                <a:lnTo>
                  <a:pt x="6035675" y="635000"/>
                </a:lnTo>
                <a:lnTo>
                  <a:pt x="6035675" y="634997"/>
                </a:lnTo>
                <a:cubicBezTo>
                  <a:pt x="6035675" y="705139"/>
                  <a:pt x="5978814" y="762000"/>
                  <a:pt x="5908672" y="762000"/>
                </a:cubicBezTo>
                <a:lnTo>
                  <a:pt x="2514865" y="762000"/>
                </a:lnTo>
                <a:lnTo>
                  <a:pt x="1005946" y="762000"/>
                </a:lnTo>
                <a:lnTo>
                  <a:pt x="127003" y="762000"/>
                </a:lnTo>
                <a:cubicBezTo>
                  <a:pt x="56861" y="762000"/>
                  <a:pt x="0" y="705139"/>
                  <a:pt x="0" y="634997"/>
                </a:cubicBezTo>
                <a:lnTo>
                  <a:pt x="0" y="635000"/>
                </a:lnTo>
                <a:lnTo>
                  <a:pt x="0" y="444500"/>
                </a:lnTo>
                <a:lnTo>
                  <a:pt x="0" y="127003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000" tIns="36000" rIns="54000" bIns="36000" anchor="ctr"/>
          <a:lstStyle>
            <a:lvl1pPr>
              <a:lnSpc>
                <a:spcPct val="93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1pPr>
            <a:lvl2pPr>
              <a:lnSpc>
                <a:spcPct val="93000"/>
              </a:lnSpc>
              <a:spcBef>
                <a:spcPts val="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2pPr>
            <a:lvl3pPr>
              <a:lnSpc>
                <a:spcPct val="93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3pPr>
            <a:lvl4pPr>
              <a:lnSpc>
                <a:spcPct val="93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4pPr>
            <a:lvl5pPr>
              <a:lnSpc>
                <a:spcPct val="93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DejaVu Sans" pitchFamily="32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dirty="0"/>
              <a:t>Implementace vyžaduje </a:t>
            </a:r>
            <a:r>
              <a:rPr lang="cs-CZ" altLang="cs-CZ" sz="1400" dirty="0">
                <a:solidFill>
                  <a:srgbClr val="0000CC"/>
                </a:solidFill>
              </a:rPr>
              <a:t>úplné</a:t>
            </a:r>
            <a:r>
              <a:rPr lang="cs-CZ" altLang="cs-CZ" sz="1400" dirty="0"/>
              <a:t> oddělení vnitřního stavu od vnějšího kontextu pro každý objekt </a:t>
            </a:r>
            <a:r>
              <a:rPr lang="cs-CZ" altLang="cs-CZ" sz="1400" dirty="0" err="1"/>
              <a:t>flyweight</a:t>
            </a:r>
            <a:r>
              <a:rPr lang="cs-CZ" altLang="cs-CZ" sz="14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546</Words>
  <Application>Microsoft Office PowerPoint</Application>
  <PresentationFormat>On-screen Show (4:3)</PresentationFormat>
  <Paragraphs>200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Consolas</vt:lpstr>
      <vt:lpstr>DejaVu Sans</vt:lpstr>
      <vt:lpstr>Garamond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havel</dc:creator>
  <cp:lastModifiedBy>Filip O Zavoral</cp:lastModifiedBy>
  <cp:revision>364</cp:revision>
  <cp:lastPrinted>2013-03-20T17:40:54Z</cp:lastPrinted>
  <dcterms:created xsi:type="dcterms:W3CDTF">1601-01-01T00:00:00Z</dcterms:created>
  <dcterms:modified xsi:type="dcterms:W3CDTF">2023-03-29T13:38:18Z</dcterms:modified>
</cp:coreProperties>
</file>