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8" r:id="rId5"/>
    <p:sldId id="260" r:id="rId6"/>
    <p:sldId id="261" r:id="rId7"/>
    <p:sldId id="271" r:id="rId8"/>
    <p:sldId id="270" r:id="rId9"/>
    <p:sldId id="262" r:id="rId10"/>
    <p:sldId id="265" r:id="rId11"/>
    <p:sldId id="266" r:id="rId12"/>
    <p:sldId id="264" r:id="rId13"/>
    <p:sldId id="267" r:id="rId14"/>
    <p:sldId id="269" r:id="rId15"/>
    <p:sldId id="268" r:id="rId16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A974-6312-4B9E-8435-971E22235E12}" type="datetimeFigureOut">
              <a:rPr lang="sk-SK" smtClean="0"/>
              <a:t>20. 3. 2024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10B8-078C-4228-9129-282C4D9500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39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Refactoring Guru. </a:t>
            </a:r>
            <a:r>
              <a:rPr lang="sk-SK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Online. Dostupné z:https://refactoring.guru/images/patterns/content/decorator/decorator-comic-1.png?id=80d95baacbfb91f5bcdbdc7814b0c64d</a:t>
            </a:r>
            <a:endParaRPr lang="sk-SK" dirty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10B8-078C-4228-9129-282C4D95007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303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Decorator</a:t>
            </a:r>
            <a:r>
              <a:rPr lang="sk-S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UML </a:t>
            </a:r>
            <a:r>
              <a:rPr lang="sk-SK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lang="sk-S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diagram. </a:t>
            </a:r>
            <a:r>
              <a:rPr lang="sk-SK" dirty="0" err="1"/>
              <a:t>Wikipedia</a:t>
            </a:r>
            <a:r>
              <a:rPr lang="sk-SK" dirty="0"/>
              <a:t>. Online. </a:t>
            </a:r>
            <a:r>
              <a:rPr lang="en-US" dirty="0" err="1"/>
              <a:t>Dostupn</a:t>
            </a:r>
            <a:r>
              <a:rPr lang="sk-SK" dirty="0"/>
              <a:t>é z: https://en.wikipedia.org/wiki/Decorator_pattern#/media/File:Decorator_UML_class_diagram.svg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10B8-078C-4228-9129-282C4D95007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26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Refactoring Guru. </a:t>
            </a:r>
            <a:r>
              <a:rPr lang="sk-SK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Online. Dostupné z:</a:t>
            </a:r>
            <a:r>
              <a:rPr lang="sk-SK" dirty="0"/>
              <a:t>https://refactoring.guru/images/patterns/content/decorator/decorator.png?id=710c66670c7123e0928d3b3758aea79e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10B8-078C-4228-9129-282C4D95007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61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Refactoring Guru. </a:t>
            </a:r>
            <a:r>
              <a:rPr lang="sk-SK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Online. Dostupné z</a:t>
            </a:r>
            <a:r>
              <a:rPr lang="sk-SK" dirty="0"/>
              <a:t>https://refactoring.guru/images/patterns/cards/decorator-mini.png?id=d30458908e315af195cb183bc52dbef9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10B8-078C-4228-9129-282C4D95007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816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10B8-078C-4228-9129-282C4D95007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31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446400" y="457200"/>
            <a:ext cx="3700800" cy="92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8042040" y="453600"/>
            <a:ext cx="3700800" cy="961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241880" y="457200"/>
            <a:ext cx="3700800" cy="88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6400" y="3085920"/>
            <a:ext cx="11260440" cy="330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46400" y="457200"/>
            <a:ext cx="3700800" cy="92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8042040" y="453600"/>
            <a:ext cx="3700800" cy="961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4241880" y="457200"/>
            <a:ext cx="3700800" cy="88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40280" y="614520"/>
            <a:ext cx="11306880" cy="1186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46400" y="457200"/>
            <a:ext cx="3700800" cy="92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8042040" y="453600"/>
            <a:ext cx="3700800" cy="961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4241880" y="457200"/>
            <a:ext cx="3700800" cy="88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440280" y="614520"/>
            <a:ext cx="11306880" cy="1186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81040" y="1020600"/>
            <a:ext cx="10991160" cy="147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cap="all" spc="-1" dirty="0">
                <a:solidFill>
                  <a:srgbClr val="558BB8"/>
                </a:solidFill>
                <a:latin typeface="Gill Sans MT"/>
                <a:ea typeface="DejaVu Sans"/>
              </a:rPr>
              <a:t>DeCorAtor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C0FA805-5967-857E-DA48-0E0BA8F07697}"/>
              </a:ext>
            </a:extLst>
          </p:cNvPr>
          <p:cNvSpPr txBox="1"/>
          <p:nvPr/>
        </p:nvSpPr>
        <p:spPr>
          <a:xfrm>
            <a:off x="581040" y="5905500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Budai 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all" spc="-1" dirty="0">
                <a:solidFill>
                  <a:srgbClr val="000000"/>
                </a:solidFill>
                <a:latin typeface="Gill Sans MT"/>
              </a:rPr>
              <a:t>SOLUTION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6" name="Obrázok 5" descr="Obrázok, na ktorom je text, snímka obrazovky, diagram, rad&#10;&#10;Automaticky generovaný popis">
            <a:extLst>
              <a:ext uri="{FF2B5EF4-FFF2-40B4-BE49-F238E27FC236}">
                <a16:creationId xmlns:a16="http://schemas.microsoft.com/office/drawing/2014/main" id="{040CBD48-185B-54D5-3460-8E83F72D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09" y="1806742"/>
            <a:ext cx="8082013" cy="50512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cap="all" spc="-1" dirty="0">
                <a:solidFill>
                  <a:srgbClr val="000000"/>
                </a:solidFill>
                <a:latin typeface="Gill Sans MT"/>
                <a:ea typeface="DejaVu Sans"/>
              </a:rPr>
              <a:t>PROS AND CONS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6F09A9A-71F8-EC9A-EB5D-C849C6EEA0A2}"/>
              </a:ext>
            </a:extLst>
          </p:cNvPr>
          <p:cNvSpPr txBox="1"/>
          <p:nvPr/>
        </p:nvSpPr>
        <p:spPr>
          <a:xfrm>
            <a:off x="581040" y="2136338"/>
            <a:ext cx="8890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b="0" i="0" dirty="0">
                <a:effectLst/>
                <a:latin typeface="PT Sans" panose="020F0502020204030204" pitchFamily="34" charset="-18"/>
              </a:rPr>
              <a:t>extending an object’s behavior without making a new subclass</a:t>
            </a:r>
          </a:p>
          <a:p>
            <a:r>
              <a:rPr lang="en-US" dirty="0">
                <a:latin typeface="PT Sans" panose="020F0502020204030204" pitchFamily="34" charset="-18"/>
              </a:rPr>
              <a:t>+ combining several behaviors by wrapping an object into multiple decorators</a:t>
            </a:r>
          </a:p>
          <a:p>
            <a:r>
              <a:rPr lang="en-US" dirty="0">
                <a:latin typeface="PT Sans" panose="020B0503020203020204" pitchFamily="34" charset="-18"/>
              </a:rPr>
              <a:t>+ Single Responsibility Principle.</a:t>
            </a:r>
          </a:p>
          <a:p>
            <a:endParaRPr lang="en-US" b="0" i="0" dirty="0">
              <a:effectLst/>
              <a:latin typeface="PT Sans" panose="020B0503020203020204" pitchFamily="34" charset="-18"/>
            </a:endParaRPr>
          </a:p>
          <a:p>
            <a:pPr marL="285750" indent="-285750">
              <a:buFontTx/>
              <a:buChar char="-"/>
            </a:pPr>
            <a:r>
              <a:rPr lang="en-US" b="0" i="0" dirty="0">
                <a:effectLst/>
                <a:latin typeface="PT Sans" panose="020B0503020203020204" pitchFamily="34" charset="-18"/>
              </a:rPr>
              <a:t>hard to remove a specific wrapper from the wrappers stack.</a:t>
            </a:r>
            <a:endParaRPr lang="en-US" dirty="0">
              <a:latin typeface="PT Sans" panose="020B0503020203020204" pitchFamily="34" charset="-18"/>
            </a:endParaRPr>
          </a:p>
          <a:p>
            <a:pPr marL="285750" indent="-285750">
              <a:buFontTx/>
              <a:buChar char="-"/>
            </a:pPr>
            <a:r>
              <a:rPr lang="en-US" b="0" i="0" dirty="0">
                <a:effectLst/>
                <a:latin typeface="PT Sans" panose="020B0503020203020204" pitchFamily="34" charset="-18"/>
              </a:rPr>
              <a:t>hard to implement a decorator in such a way that its behavior doesn’t depend on the order in the decorator's stack.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T Sans" panose="020B0503020203020204" pitchFamily="34" charset="-18"/>
              </a:rPr>
              <a:t>t</a:t>
            </a:r>
            <a:r>
              <a:rPr lang="en-US" b="0" i="0" dirty="0">
                <a:effectLst/>
                <a:latin typeface="PT Sans" panose="020B0503020203020204" pitchFamily="34" charset="-18"/>
              </a:rPr>
              <a:t>he initial configuration code of layers might look pretty ugly.</a:t>
            </a:r>
            <a:br>
              <a:rPr lang="en-US" b="0" i="0" dirty="0">
                <a:solidFill>
                  <a:srgbClr val="444444"/>
                </a:solidFill>
                <a:effectLst/>
                <a:latin typeface="PT Sans" panose="020B0503020203020204" pitchFamily="34" charset="-18"/>
              </a:rPr>
            </a:br>
            <a:endParaRPr lang="sk-SK" dirty="0"/>
          </a:p>
        </p:txBody>
      </p:sp>
      <p:pic>
        <p:nvPicPr>
          <p:cNvPr id="4098" name="Picture 2" descr="Decorator in Java / Design Patterns">
            <a:extLst>
              <a:ext uri="{FF2B5EF4-FFF2-40B4-BE49-F238E27FC236}">
                <a16:creationId xmlns:a16="http://schemas.microsoft.com/office/drawing/2014/main" id="{3C25E7D6-B228-3803-2905-D9D9C5C60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30" y="3600450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0F715-66BD-7519-5C44-04B0D882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592777"/>
            <a:ext cx="10972440" cy="1144800"/>
          </a:xfrm>
        </p:spPr>
        <p:txBody>
          <a:bodyPr/>
          <a:lstStyle/>
          <a:p>
            <a:r>
              <a:rPr lang="en-GB" dirty="0"/>
              <a:t>Related design patterns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6F9A0D-4408-6842-36DE-7D7E2E662E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16182" y="1932323"/>
            <a:ext cx="10972440" cy="3977280"/>
          </a:xfrm>
        </p:spPr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Composite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Decorator is a modified version of Composite(only one component)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Decorator doesn’t aggregate objects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Strategy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Decorator changes the “outside” / Strategy changes the “inside” - of an object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Component in Strategy knows about its extensions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Adapter</a:t>
            </a:r>
          </a:p>
          <a:p>
            <a:pPr marL="8826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Decorator only changes responsibilities of an object, not its interface</a:t>
            </a:r>
          </a:p>
          <a:p>
            <a:pPr marL="8826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Adapter gives the object a new interface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395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8B27583-0B1A-6350-FB13-8E6F8B83ED7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28411" y="1088473"/>
            <a:ext cx="10972440" cy="397728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Thank you for your attention!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4234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all" spc="-1" dirty="0">
                <a:solidFill>
                  <a:srgbClr val="000000"/>
                </a:solidFill>
                <a:latin typeface="Gill Sans MT"/>
              </a:rPr>
              <a:t>Intent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AD765B1-A731-9AE5-F4FB-4CFC1C8CFB64}"/>
              </a:ext>
            </a:extLst>
          </p:cNvPr>
          <p:cNvSpPr txBox="1"/>
          <p:nvPr/>
        </p:nvSpPr>
        <p:spPr>
          <a:xfrm>
            <a:off x="495300" y="228599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Attach additional responsibilities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Placing object inside special wrapper</a:t>
            </a:r>
            <a:endParaRPr lang="sk-SK" dirty="0"/>
          </a:p>
        </p:txBody>
      </p:sp>
      <p:pic>
        <p:nvPicPr>
          <p:cNvPr id="212" name="Obrázek 211"/>
          <p:cNvPicPr/>
          <p:nvPr/>
        </p:nvPicPr>
        <p:blipFill>
          <a:blip r:embed="rId3"/>
          <a:stretch/>
        </p:blipFill>
        <p:spPr>
          <a:xfrm>
            <a:off x="5091510" y="2436920"/>
            <a:ext cx="6174253" cy="35042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all" spc="-1" dirty="0">
                <a:solidFill>
                  <a:srgbClr val="000000"/>
                </a:solidFill>
                <a:latin typeface="Gill Sans MT"/>
              </a:rPr>
              <a:t>Example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6" name="Obrázok 5" descr="Obrázok, na ktorom je text, diagram, snímka obrazovky, rad&#10;&#10;Automaticky generovaný popis">
            <a:extLst>
              <a:ext uri="{FF2B5EF4-FFF2-40B4-BE49-F238E27FC236}">
                <a16:creationId xmlns:a16="http://schemas.microsoft.com/office/drawing/2014/main" id="{B11E99E2-BAD9-68D4-02BA-41624F6A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83" y="1806742"/>
            <a:ext cx="8082013" cy="5051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all" spc="-1" dirty="0">
                <a:solidFill>
                  <a:srgbClr val="000000"/>
                </a:solidFill>
                <a:latin typeface="Gill Sans MT"/>
              </a:rPr>
              <a:t>Example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6" name="Obrázok 5" descr="Obrázok, na ktorom je text, diagram, snímka obrazovky, rad&#10;&#10;Automaticky generovaný popis">
            <a:extLst>
              <a:ext uri="{FF2B5EF4-FFF2-40B4-BE49-F238E27FC236}">
                <a16:creationId xmlns:a16="http://schemas.microsoft.com/office/drawing/2014/main" id="{9269C800-8A0B-FC04-B8BF-6B736BADF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09" y="1806742"/>
            <a:ext cx="8082013" cy="50512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9B1A0-BEFF-0ED1-5177-5F66CC15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72" y="575352"/>
            <a:ext cx="10972440" cy="1144800"/>
          </a:xfrm>
        </p:spPr>
        <p:txBody>
          <a:bodyPr/>
          <a:lstStyle/>
          <a:p>
            <a:r>
              <a:rPr lang="sk-SK" dirty="0"/>
              <a:t>POSSIBLE SOLUTIONS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D1C175-0ECB-C40B-530E-E835C253122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8328" y="1956816"/>
            <a:ext cx="10877832" cy="33101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Restrict to a certain subset</a:t>
            </a:r>
            <a:endParaRPr lang="sk-SK" sz="2800" dirty="0"/>
          </a:p>
          <a:p>
            <a:pPr marL="514350" lvl="1" indent="-514350">
              <a:buFont typeface="+mj-lt"/>
              <a:buAutoNum type="arabicPeriod"/>
            </a:pPr>
            <a:endParaRPr lang="en-US" sz="200" dirty="0"/>
          </a:p>
          <a:p>
            <a:pPr lvl="3">
              <a:buFont typeface="Arial" panose="020B0604020202020204" pitchFamily="34" charset="0"/>
              <a:buChar char="-"/>
            </a:pPr>
            <a:r>
              <a:rPr lang="en-US" dirty="0"/>
              <a:t>So many classes, change of common attribute</a:t>
            </a:r>
            <a:endParaRPr lang="sk-SK" dirty="0"/>
          </a:p>
          <a:p>
            <a:pPr lvl="3">
              <a:buFont typeface="Arial" panose="020B0604020202020204" pitchFamily="34" charset="0"/>
              <a:buChar char="-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Inheritance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dirty="0"/>
              <a:t>Still a lot of classes, not flexible</a:t>
            </a:r>
            <a:endParaRPr lang="sk-SK" dirty="0"/>
          </a:p>
          <a:p>
            <a:pPr lvl="1">
              <a:buFont typeface="Arial" panose="020B0604020202020204" pitchFamily="34" charset="0"/>
              <a:buChar char="-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Superclass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dirty="0"/>
              <a:t>Wasteful, long…</a:t>
            </a:r>
          </a:p>
          <a:p>
            <a:pPr lvl="1">
              <a:buFont typeface="Arial" panose="020B0604020202020204" pitchFamily="34" charset="0"/>
              <a:buChar char="-"/>
            </a:pP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403F86E-453F-9342-BE6C-BE2C345AA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245" y="3593160"/>
            <a:ext cx="4148674" cy="285326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6AF1F51-4049-D9AA-9D1B-64952D77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92" y="2102356"/>
            <a:ext cx="4621227" cy="74002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329D2C2-7F62-10C6-C8D9-C6A2F0B09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734" y="4160852"/>
            <a:ext cx="2228958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80A87-3CA2-80E2-E518-49065E06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587736"/>
            <a:ext cx="10972440" cy="1144800"/>
          </a:xfrm>
        </p:spPr>
        <p:txBody>
          <a:bodyPr/>
          <a:lstStyle/>
          <a:p>
            <a:r>
              <a:rPr lang="en-US" dirty="0"/>
              <a:t>DECORATOR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A503A7-41F3-1F44-3582-41D61AC9AC0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5476" y="2740748"/>
            <a:ext cx="6282690" cy="4769433"/>
          </a:xfrm>
        </p:spPr>
        <p:txBody>
          <a:bodyPr/>
          <a:lstStyle/>
          <a:p>
            <a:r>
              <a:rPr lang="en-US" sz="2400" dirty="0"/>
              <a:t>Dynamically adding/removing responsibilities</a:t>
            </a:r>
          </a:p>
          <a:p>
            <a:endParaRPr lang="en-US" sz="2400" dirty="0"/>
          </a:p>
          <a:p>
            <a:r>
              <a:rPr lang="en-US" sz="2400" dirty="0"/>
              <a:t>Supports o</a:t>
            </a:r>
            <a:r>
              <a:rPr lang="sk-SK" sz="2400" dirty="0" err="1"/>
              <a:t>pen</a:t>
            </a:r>
            <a:r>
              <a:rPr lang="en-US" sz="2400" dirty="0"/>
              <a:t>-closed principle</a:t>
            </a:r>
          </a:p>
          <a:p>
            <a:endParaRPr lang="en-US" sz="2400" dirty="0"/>
          </a:p>
          <a:p>
            <a:r>
              <a:rPr lang="en-US" sz="2400" dirty="0"/>
              <a:t>Supports singe-responsibility principle</a:t>
            </a:r>
          </a:p>
          <a:p>
            <a:endParaRPr lang="en-US" sz="2400" dirty="0"/>
          </a:p>
          <a:p>
            <a:r>
              <a:rPr lang="en-US" sz="2400" dirty="0"/>
              <a:t>A flexible alternative to subclassing for extending functionality</a:t>
            </a:r>
            <a:endParaRPr lang="sk-SK" sz="2400" dirty="0"/>
          </a:p>
          <a:p>
            <a:endParaRPr lang="en-US" sz="2400" dirty="0"/>
          </a:p>
          <a:p>
            <a:r>
              <a:rPr lang="sk-SK" sz="2400" dirty="0"/>
              <a:t>D</a:t>
            </a:r>
            <a:r>
              <a:rPr lang="en-US" sz="2400" dirty="0" err="1"/>
              <a:t>ecorators</a:t>
            </a:r>
            <a:r>
              <a:rPr lang="en-US" sz="2400" dirty="0"/>
              <a:t> can be recursively layered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sk-SK" dirty="0"/>
          </a:p>
        </p:txBody>
      </p:sp>
      <p:pic>
        <p:nvPicPr>
          <p:cNvPr id="8" name="Obrázok 7" descr="Obrázok, na ktorom je čierny, temnota&#10;&#10;Automaticky generovaný popis">
            <a:extLst>
              <a:ext uri="{FF2B5EF4-FFF2-40B4-BE49-F238E27FC236}">
                <a16:creationId xmlns:a16="http://schemas.microsoft.com/office/drawing/2014/main" id="{240818F4-F189-C21E-248D-A591349F4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06" y="1875229"/>
            <a:ext cx="5760720" cy="4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4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558762EA-C5AB-A53F-358E-D3846AD8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02" y="2287511"/>
            <a:ext cx="6877314" cy="3868489"/>
          </a:xfrm>
          <a:prstGeom prst="rect">
            <a:avLst/>
          </a:prstGeom>
        </p:spPr>
      </p:pic>
      <p:sp>
        <p:nvSpPr>
          <p:cNvPr id="222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cap="all" spc="-1" dirty="0">
                <a:solidFill>
                  <a:srgbClr val="000000"/>
                </a:solidFill>
                <a:latin typeface="Gill Sans MT"/>
              </a:rPr>
              <a:t>TYPES OF DECORATOR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9A40050-3D50-C372-4D11-FD99A8410560}"/>
              </a:ext>
            </a:extLst>
          </p:cNvPr>
          <p:cNvSpPr txBox="1"/>
          <p:nvPr/>
        </p:nvSpPr>
        <p:spPr>
          <a:xfrm>
            <a:off x="405258" y="2199992"/>
            <a:ext cx="54305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Dynamic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Runtime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Dynamic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Compile-Time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Code clarity</a:t>
            </a:r>
          </a:p>
          <a:p>
            <a:br>
              <a:rPr lang="en-US" dirty="0"/>
            </a:b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all" spc="-1" dirty="0">
                <a:solidFill>
                  <a:srgbClr val="000000"/>
                </a:solidFill>
                <a:latin typeface="Gill Sans MT"/>
              </a:rPr>
              <a:t>IMPLEMENTATION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495040" y="1905120"/>
            <a:ext cx="6227640" cy="469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400" b="0" strike="noStrike" spc="-1" dirty="0">
              <a:solidFill>
                <a:srgbClr val="8000FF"/>
              </a:solidFill>
              <a:latin typeface="Consolas"/>
              <a:ea typeface="DejaVu Sans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622160" y="5425200"/>
            <a:ext cx="5874480" cy="48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437400" y="1813680"/>
            <a:ext cx="5779080" cy="48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505080" y="3474720"/>
            <a:ext cx="492192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2000" b="1" strike="noStrike" spc="-1" dirty="0">
              <a:solidFill>
                <a:srgbClr val="0000FF"/>
              </a:solidFill>
              <a:latin typeface="Consolas"/>
              <a:ea typeface="DejaVu San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6C83145-CD53-BFB3-4D78-3E57190E59B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75540" y="4132409"/>
            <a:ext cx="13938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E4BC11B0-283F-7534-D972-3DE5E20C4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57724"/>
              </p:ext>
            </p:extLst>
          </p:nvPr>
        </p:nvGraphicFramePr>
        <p:xfrm>
          <a:off x="321990" y="2056950"/>
          <a:ext cx="7783323" cy="120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1150" imgH="892112" progId="Word.OpenDocumentText.12">
                  <p:embed/>
                </p:oleObj>
              </mc:Choice>
              <mc:Fallback>
                <p:oleObj name="Document" r:id="rId2" imgW="5761150" imgH="892112" progId="Word.OpenDocumentTex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90" y="2056950"/>
                        <a:ext cx="7783323" cy="1209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57629D3E-498F-C72D-55C0-EF59DA560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43" y="1778991"/>
            <a:ext cx="119421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B05A798-29F6-0944-FDF4-DC9C68D66E1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10171" y="4028669"/>
            <a:ext cx="12226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34D3C402-3B37-58FE-726A-6B7EFFF69F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21668" y="4318317"/>
            <a:ext cx="159533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4F10D627-CF43-6C42-94CF-41A1AA9B4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125550"/>
              </p:ext>
            </p:extLst>
          </p:nvPr>
        </p:nvGraphicFramePr>
        <p:xfrm>
          <a:off x="4791637" y="2145470"/>
          <a:ext cx="8631810" cy="448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61150" imgH="2906744" progId="Word.OpenDocumentText.12">
                  <p:embed/>
                </p:oleObj>
              </mc:Choice>
              <mc:Fallback>
                <p:oleObj name="Document" r:id="rId4" imgW="5761150" imgH="2906744" progId="Word.OpenDocumentText.1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637" y="2145470"/>
                        <a:ext cx="8631810" cy="4489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81040" y="702000"/>
            <a:ext cx="11027160" cy="101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IMPLEMENTATION</a:t>
            </a:r>
          </a:p>
        </p:txBody>
      </p:sp>
      <p:sp>
        <p:nvSpPr>
          <p:cNvPr id="234" name="CustomShape 2"/>
          <p:cNvSpPr/>
          <p:nvPr/>
        </p:nvSpPr>
        <p:spPr>
          <a:xfrm>
            <a:off x="7223760" y="3383280"/>
            <a:ext cx="447912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43160" y="2399040"/>
            <a:ext cx="5874480" cy="38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 dirty="0">
              <a:latin typeface="Arial"/>
            </a:endParaRPr>
          </a:p>
        </p:txBody>
      </p:sp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B982E897-546C-40BA-A36A-A1B71A2CD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27498"/>
              </p:ext>
            </p:extLst>
          </p:nvPr>
        </p:nvGraphicFramePr>
        <p:xfrm>
          <a:off x="114300" y="2038145"/>
          <a:ext cx="8318739" cy="449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1150" imgH="2906744" progId="Word.OpenDocumentText.12">
                  <p:embed/>
                </p:oleObj>
              </mc:Choice>
              <mc:Fallback>
                <p:oleObj name="Document" r:id="rId2" imgW="5761150" imgH="2906744" progId="Word.OpenDocumentText.12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B982E897-546C-40BA-A36A-A1B71A2CD8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038145"/>
                        <a:ext cx="8318739" cy="4496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FE6468EB-3C36-6643-C8ED-CD896ECD6A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01773" y="3297668"/>
            <a:ext cx="9172318" cy="4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59E7E-D483-CE3F-CF6C-AA0CA19F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BF04A27-8BB7-159E-F30C-DEA32F646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92870"/>
              </p:ext>
            </p:extLst>
          </p:nvPr>
        </p:nvGraphicFramePr>
        <p:xfrm>
          <a:off x="5882748" y="2158912"/>
          <a:ext cx="9912912" cy="227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61150" imgH="1322688" progId="Word.OpenDocumentText.12">
                  <p:embed/>
                </p:oleObj>
              </mc:Choice>
              <mc:Fallback>
                <p:oleObj name="Document" r:id="rId4" imgW="5761150" imgH="1322688" progId="Word.OpenDocumentTex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748" y="2158912"/>
                        <a:ext cx="9912912" cy="227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1056</TotalTime>
  <Words>360</Words>
  <Application>Microsoft Office PowerPoint</Application>
  <PresentationFormat>Širokouhlá</PresentationFormat>
  <Paragraphs>78</Paragraphs>
  <Slides>13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6" baseType="lpstr">
      <vt:lpstr>Aptos</vt:lpstr>
      <vt:lpstr>Arial</vt:lpstr>
      <vt:lpstr>Consolas</vt:lpstr>
      <vt:lpstr>Courier New</vt:lpstr>
      <vt:lpstr>Gill Sans MT</vt:lpstr>
      <vt:lpstr>PT Sans</vt:lpstr>
      <vt:lpstr>Symbol</vt:lpstr>
      <vt:lpstr>Times New Roman</vt:lpstr>
      <vt:lpstr>Wingdings</vt:lpstr>
      <vt:lpstr>Office Theme</vt:lpstr>
      <vt:lpstr>Office Theme</vt:lpstr>
      <vt:lpstr>Office Theme</vt:lpstr>
      <vt:lpstr>Document</vt:lpstr>
      <vt:lpstr>Prezentácia programu PowerPoint</vt:lpstr>
      <vt:lpstr>Prezentácia programu PowerPoint</vt:lpstr>
      <vt:lpstr>Prezentácia programu PowerPoint</vt:lpstr>
      <vt:lpstr>Prezentácia programu PowerPoint</vt:lpstr>
      <vt:lpstr>POSSIBLE SOLUTIONS</vt:lpstr>
      <vt:lpstr>DECORATOR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Related design patterns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Dekorátor</dc:title>
  <dc:subject/>
  <dc:creator>Kristýna Lhoťanová</dc:creator>
  <dc:description/>
  <cp:lastModifiedBy>Adam Budai</cp:lastModifiedBy>
  <cp:revision>142</cp:revision>
  <dcterms:created xsi:type="dcterms:W3CDTF">2022-03-13T18:30:37Z</dcterms:created>
  <dcterms:modified xsi:type="dcterms:W3CDTF">2024-03-20T00:12:22Z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