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283" r:id="rId3"/>
    <p:sldId id="282" r:id="rId4"/>
    <p:sldId id="284" r:id="rId5"/>
    <p:sldId id="285" r:id="rId6"/>
    <p:sldId id="286" r:id="rId7"/>
    <p:sldId id="294" r:id="rId8"/>
    <p:sldId id="296" r:id="rId9"/>
    <p:sldId id="287" r:id="rId10"/>
    <p:sldId id="299" r:id="rId11"/>
    <p:sldId id="288" r:id="rId12"/>
    <p:sldId id="289" r:id="rId13"/>
    <p:sldId id="297" r:id="rId14"/>
    <p:sldId id="291" r:id="rId15"/>
    <p:sldId id="290" r:id="rId16"/>
    <p:sldId id="29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0C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BA6E7-64DA-4910-92FF-83D724C6C8F8}" v="92" dt="2020-02-26T14:51:23.976"/>
    <p1510:client id="{8D7EF672-F726-FE3B-89AB-D7EF1DDD564C}" v="371" dt="2020-02-27T13:45:19.073"/>
    <p1510:client id="{CFA725F3-A351-F312-805F-1AAC76EE6B3E}" v="4" dt="2020-02-22T11:14:06.7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15" autoAdjust="0"/>
    <p:restoredTop sz="94660"/>
  </p:normalViewPr>
  <p:slideViewPr>
    <p:cSldViewPr>
      <p:cViewPr varScale="1">
        <p:scale>
          <a:sx n="108" d="100"/>
          <a:sy n="108" d="100"/>
        </p:scale>
        <p:origin x="19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FDE38-8FAB-4666-8C66-A8DFD9AA27C0}" type="datetimeFigureOut">
              <a:rPr lang="cs-CZ" smtClean="0"/>
              <a:t>04.03.2024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95DCF-D308-4735-97E7-8E8AAD1CCA0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345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altLang="en-US"/>
              <a:t>Kliknutím lze upravit styl.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700"/>
            </a:lvl1pPr>
          </a:lstStyle>
          <a:p>
            <a:r>
              <a:rPr lang="cs-CZ" altLang="en-US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27677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2013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209800" cy="6477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77000" cy="6477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354422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7924800" cy="533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2400" y="1066800"/>
            <a:ext cx="4343400" cy="563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5638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0270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4713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19339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3434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3550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50811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91122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13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5552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6979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66800"/>
            <a:ext cx="88392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Kliknutím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2052" name="Freeform 7"/>
          <p:cNvSpPr>
            <a:spLocks noChangeArrowheads="1"/>
          </p:cNvSpPr>
          <p:nvPr/>
        </p:nvSpPr>
        <p:spPr bwMode="auto">
          <a:xfrm>
            <a:off x="152400" y="152400"/>
            <a:ext cx="88392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053" name="Line 8"/>
          <p:cNvSpPr>
            <a:spLocks noChangeShapeType="1"/>
          </p:cNvSpPr>
          <p:nvPr/>
        </p:nvSpPr>
        <p:spPr bwMode="auto">
          <a:xfrm>
            <a:off x="152400" y="6705600"/>
            <a:ext cx="88392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pic>
        <p:nvPicPr>
          <p:cNvPr id="2054" name="Picture 9" descr="DP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DP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95338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978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7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00">
          <a:solidFill>
            <a:schemeClr val="tx1"/>
          </a:solidFill>
          <a:latin typeface="+mn-lt"/>
        </a:defRPr>
      </a:lvl3pPr>
      <a:lvl4pPr marL="1257300" indent="-1809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619250" indent="-1809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76450" indent="-1809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33650" indent="-1809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90850" indent="-1809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48050" indent="-18097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800" dirty="0"/>
              <a:t>Prototype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2388875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5B03E9-FE1B-9619-50CA-802D1F022C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1B3AC-DBDE-966E-6A68-5CD82A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AC19F-0C10-74EF-5A48-FEB7E2EC4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D96207-56AA-3CF9-E4E5-687F4AA427D2}"/>
              </a:ext>
            </a:extLst>
          </p:cNvPr>
          <p:cNvSpPr txBox="1"/>
          <p:nvPr/>
        </p:nvSpPr>
        <p:spPr>
          <a:xfrm>
            <a:off x="4743128" y="2852936"/>
            <a:ext cx="4248472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void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listClone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(List&lt;Vehicles&gt; vehicles) {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List&lt;Vehicles&gt;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copyList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new List&lt;&gt;();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for(Vehicles vehicle: vehicles){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copyList.Add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vehicle.clone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());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55439-F4AA-72E0-D980-03F06763D567}"/>
              </a:ext>
            </a:extLst>
          </p:cNvPr>
          <p:cNvSpPr txBox="1"/>
          <p:nvPr/>
        </p:nvSpPr>
        <p:spPr>
          <a:xfrm>
            <a:off x="-6912" y="2852936"/>
            <a:ext cx="475003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void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listClone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(List&lt;Vehicles vehicles){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List&lt;Vehicles&gt;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copyList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new List&lt;&gt;();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for(Vehicles vehicle: vehicles){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if(vehicle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instanceof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Car)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//P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řidat kopii auta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}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else if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(vehicle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instanceof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Bus){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//P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řidat kopii autobusu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25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F60F5-767F-62FA-93B7-064B9F80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Shallow vs Deep copy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725DD-3C31-3FEE-2E78-73D029F11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 kopírovanými vlastnostmi je reference na nějaký objekt</a:t>
            </a:r>
          </a:p>
          <a:p>
            <a:endParaRPr lang="cs-CZ" dirty="0"/>
          </a:p>
          <a:p>
            <a:r>
              <a:rPr lang="cs-CZ" dirty="0"/>
              <a:t>Shallow copy</a:t>
            </a:r>
          </a:p>
          <a:p>
            <a:pPr lvl="1"/>
            <a:r>
              <a:rPr lang="cs-CZ" dirty="0"/>
              <a:t>Kopírujeme referenci</a:t>
            </a:r>
          </a:p>
          <a:p>
            <a:pPr lvl="1"/>
            <a:r>
              <a:rPr lang="cs-CZ" dirty="0"/>
              <a:t>Ovlivnění všech clonů</a:t>
            </a:r>
          </a:p>
          <a:p>
            <a:pPr lvl="1"/>
            <a:endParaRPr lang="cs-CZ" dirty="0"/>
          </a:p>
          <a:p>
            <a:r>
              <a:rPr lang="cs-CZ" dirty="0"/>
              <a:t>Deep copy</a:t>
            </a:r>
          </a:p>
          <a:p>
            <a:pPr lvl="1"/>
            <a:r>
              <a:rPr lang="cs-CZ" dirty="0"/>
              <a:t>Vytvoříme nový objekt</a:t>
            </a:r>
          </a:p>
          <a:p>
            <a:pPr lvl="1"/>
            <a:r>
              <a:rPr lang="cs-CZ" dirty="0"/>
              <a:t>Clony neovlivněny</a:t>
            </a:r>
          </a:p>
          <a:p>
            <a:pPr lvl="1"/>
            <a:r>
              <a:rPr lang="cs-CZ" dirty="0"/>
              <a:t>Možnost dalšího navázání prototypu</a:t>
            </a:r>
          </a:p>
          <a:p>
            <a:endParaRPr lang="cs-CZ" dirty="0"/>
          </a:p>
          <a:p>
            <a:r>
              <a:rPr lang="cs-CZ" dirty="0"/>
              <a:t>Dobře rozmyslet co se nám hodí</a:t>
            </a:r>
          </a:p>
        </p:txBody>
      </p:sp>
    </p:spTree>
    <p:extLst>
      <p:ext uri="{BB962C8B-B14F-4D97-AF65-F5344CB8AC3E}">
        <p14:creationId xmlns:p14="http://schemas.microsoft.com/office/powerpoint/2010/main" val="1262813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BF56E-9F22-9FCE-F970-ADF4E9ADE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Prototype registry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2BE0C-605C-C4C7-BE4F-95F25226D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Katalog</a:t>
            </a:r>
            <a:r>
              <a:rPr lang="en-US" dirty="0"/>
              <a:t> </a:t>
            </a:r>
            <a:r>
              <a:rPr lang="cs-CZ" dirty="0"/>
              <a:t>prototypů</a:t>
            </a:r>
            <a:endParaRPr lang="en-US" dirty="0"/>
          </a:p>
          <a:p>
            <a:endParaRPr lang="cs-CZ" dirty="0"/>
          </a:p>
          <a:p>
            <a:r>
              <a:rPr lang="cs-CZ" dirty="0"/>
              <a:t>Hash mapa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Vytvo</a:t>
            </a:r>
            <a:r>
              <a:rPr lang="cs-CZ" dirty="0"/>
              <a:t>ření prototypů </a:t>
            </a:r>
            <a:r>
              <a:rPr lang="en-US" dirty="0"/>
              <a:t>(factory)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Přístupný clientovi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65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F9CED-DEF4-C4C5-DB30-45C22E09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Prototype vs Factory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87333-4CC8-BFF7-2F86-A2D1D0FEB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Factory</a:t>
            </a:r>
          </a:p>
          <a:p>
            <a:pPr lvl="1"/>
            <a:r>
              <a:rPr lang="en-US" dirty="0"/>
              <a:t>Nen</a:t>
            </a:r>
            <a:r>
              <a:rPr lang="cs-CZ" dirty="0"/>
              <a:t>í možná kopie</a:t>
            </a:r>
            <a:endParaRPr lang="en-US" dirty="0"/>
          </a:p>
          <a:p>
            <a:endParaRPr lang="en-US" dirty="0"/>
          </a:p>
          <a:p>
            <a:r>
              <a:rPr lang="en-US" dirty="0"/>
              <a:t>Prototype</a:t>
            </a:r>
          </a:p>
          <a:p>
            <a:pPr lvl="1"/>
            <a:r>
              <a:rPr lang="en-US" dirty="0"/>
              <a:t>Overhead</a:t>
            </a:r>
            <a:endParaRPr lang="cs-CZ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5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C7AC-D8C6-2A5D-7EC9-953DF14C1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použít?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4B887-7914-4348-6072-76DB7AB7D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Mnoho instancí</a:t>
            </a:r>
          </a:p>
          <a:p>
            <a:endParaRPr lang="cs-CZ" dirty="0"/>
          </a:p>
          <a:p>
            <a:r>
              <a:rPr lang="cs-CZ" dirty="0"/>
              <a:t>Obtížná konstrukce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Dynamické vytváření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59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7466-A05D-93A7-CB32-F263F5F8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Nevýhody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0A0CF-B1DC-44B4-D752-33BF3107B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2587" indent="-285750"/>
            <a:r>
              <a:rPr lang="cs-CZ" altLang="en-US" dirty="0"/>
              <a:t>Obtížné implementovat clone() metodu pro třídy s nekopírovatelnými elementy nebo s cyklickými referencemi</a:t>
            </a:r>
          </a:p>
          <a:p>
            <a:pPr marL="382587" indent="-285750"/>
            <a:endParaRPr lang="cs-CZ" altLang="en-US" dirty="0"/>
          </a:p>
          <a:p>
            <a:pPr marL="382587" indent="-285750"/>
            <a:r>
              <a:rPr lang="cs-CZ" altLang="en-US" dirty="0"/>
              <a:t>Moc různé instance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31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7A01-D68B-CB55-A9EC-76B93351E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Díky za pozornost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F79EBF-4F80-0798-A55A-756EFC7558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0856" y="1700808"/>
            <a:ext cx="7562288" cy="3677195"/>
          </a:xfrm>
        </p:spPr>
      </p:pic>
    </p:spTree>
    <p:extLst>
      <p:ext uri="{BB962C8B-B14F-4D97-AF65-F5344CB8AC3E}">
        <p14:creationId xmlns:p14="http://schemas.microsoft.com/office/powerpoint/2010/main" val="349471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FC9E0-80F4-7398-D5A3-8D7F9C8FE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</a:t>
            </a:r>
            <a:r>
              <a:rPr lang="cs-CZ" dirty="0"/>
              <a:t>č?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A5EC-97D1-D301-B2E1-F538CBBE3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Potřebujeme vytvořit přesnou kopii objektu</a:t>
            </a:r>
          </a:p>
          <a:p>
            <a:r>
              <a:rPr lang="cs-CZ" dirty="0"/>
              <a:t>Jak na to?</a:t>
            </a:r>
          </a:p>
          <a:p>
            <a:pPr lvl="1"/>
            <a:r>
              <a:rPr lang="cs-CZ" dirty="0"/>
              <a:t>Vytvoříme nový objekt stejné třídy</a:t>
            </a:r>
          </a:p>
          <a:p>
            <a:pPr lvl="1"/>
            <a:r>
              <a:rPr lang="cs-CZ" dirty="0"/>
              <a:t>Nakopírujeme vlastnosti původního objektu</a:t>
            </a:r>
            <a:endParaRPr lang="en-US" dirty="0"/>
          </a:p>
          <a:p>
            <a:r>
              <a:rPr lang="en-US" dirty="0" err="1"/>
              <a:t>Probl</a:t>
            </a:r>
            <a:r>
              <a:rPr lang="cs-CZ" dirty="0"/>
              <a:t>ém</a:t>
            </a:r>
          </a:p>
          <a:p>
            <a:pPr lvl="1"/>
            <a:r>
              <a:rPr lang="cs-CZ" dirty="0"/>
              <a:t>Co když je budou vlastnosti private?</a:t>
            </a:r>
          </a:p>
          <a:p>
            <a:pPr lvl="1"/>
            <a:r>
              <a:rPr lang="cs-CZ" dirty="0"/>
              <a:t>Co když nebudeme znát třídu?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FC46D0-4B6B-58C2-B333-B195C6275F55}"/>
              </a:ext>
            </a:extLst>
          </p:cNvPr>
          <p:cNvSpPr txBox="1"/>
          <p:nvPr/>
        </p:nvSpPr>
        <p:spPr>
          <a:xfrm>
            <a:off x="5580112" y="752373"/>
            <a:ext cx="3312368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Car A = new Car</a:t>
            </a:r>
            <a:r>
              <a:rPr lang="en-US" sz="1400" dirty="0"/>
              <a:t>();</a:t>
            </a:r>
          </a:p>
          <a:p>
            <a:r>
              <a:rPr lang="en-US" sz="1400" dirty="0" err="1"/>
              <a:t>A.maxSpeedKmH</a:t>
            </a:r>
            <a:r>
              <a:rPr lang="en-US" sz="1400" dirty="0"/>
              <a:t> = 300;</a:t>
            </a:r>
          </a:p>
          <a:p>
            <a:r>
              <a:rPr lang="en-US" sz="1400" dirty="0" err="1"/>
              <a:t>A.Brand</a:t>
            </a:r>
            <a:r>
              <a:rPr lang="en-US" sz="1400" dirty="0"/>
              <a:t> = “</a:t>
            </a:r>
            <a:r>
              <a:rPr lang="en-US" sz="1400" dirty="0" err="1"/>
              <a:t>Buggati</a:t>
            </a:r>
            <a:r>
              <a:rPr lang="en-US" sz="1400" dirty="0"/>
              <a:t>”;</a:t>
            </a:r>
          </a:p>
          <a:p>
            <a:r>
              <a:rPr lang="en-US" sz="1400" dirty="0" err="1"/>
              <a:t>A.Color</a:t>
            </a:r>
            <a:r>
              <a:rPr lang="en-US" sz="1400" dirty="0"/>
              <a:t> = </a:t>
            </a:r>
            <a:r>
              <a:rPr lang="en-US" sz="1400" dirty="0" err="1"/>
              <a:t>Color.Red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Car B = new Car(); //</a:t>
            </a:r>
            <a:r>
              <a:rPr lang="en-US" sz="1400" dirty="0" err="1"/>
              <a:t>kopie</a:t>
            </a:r>
            <a:endParaRPr lang="en-US" sz="1400" dirty="0"/>
          </a:p>
          <a:p>
            <a:r>
              <a:rPr lang="en-US" sz="1400" dirty="0" err="1"/>
              <a:t>B.maxSpeedKmH</a:t>
            </a:r>
            <a:r>
              <a:rPr lang="en-US" sz="1400" dirty="0"/>
              <a:t> = </a:t>
            </a:r>
            <a:r>
              <a:rPr lang="en-US" sz="1400" dirty="0" err="1"/>
              <a:t>A.MaxSpeedKmH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B.Brand</a:t>
            </a:r>
            <a:r>
              <a:rPr lang="en-US" sz="1400" dirty="0"/>
              <a:t> = </a:t>
            </a:r>
            <a:r>
              <a:rPr lang="en-US" sz="1400" dirty="0" err="1"/>
              <a:t>A.Brand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B.Color</a:t>
            </a:r>
            <a:r>
              <a:rPr lang="en-US" sz="1400" dirty="0"/>
              <a:t> = </a:t>
            </a:r>
            <a:r>
              <a:rPr lang="en-US" sz="1400" dirty="0" err="1"/>
              <a:t>A.Color</a:t>
            </a:r>
            <a:r>
              <a:rPr lang="en-US" sz="1400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3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Prototype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2960" y="1268760"/>
            <a:ext cx="7978080" cy="4957808"/>
          </a:xfrm>
        </p:spPr>
        <p:txBody>
          <a:bodyPr/>
          <a:lstStyle/>
          <a:p>
            <a:r>
              <a:rPr lang="en-US" dirty="0"/>
              <a:t>T</a:t>
            </a:r>
            <a:r>
              <a:rPr lang="cs-CZ" dirty="0"/>
              <a:t>vořivý (creational) návrhový vzor</a:t>
            </a:r>
            <a:endParaRPr lang="en-US" dirty="0"/>
          </a:p>
          <a:p>
            <a:endParaRPr lang="en-US" dirty="0"/>
          </a:p>
          <a:p>
            <a:r>
              <a:rPr lang="en-US" dirty="0"/>
              <a:t>Interface Prototype</a:t>
            </a:r>
          </a:p>
          <a:p>
            <a:endParaRPr lang="cs-CZ" dirty="0"/>
          </a:p>
          <a:p>
            <a:r>
              <a:rPr lang="en-US" dirty="0" err="1"/>
              <a:t>Schopnost</a:t>
            </a:r>
            <a:r>
              <a:rPr lang="en-US" dirty="0"/>
              <a:t> </a:t>
            </a:r>
            <a:r>
              <a:rPr lang="cs-CZ" dirty="0"/>
              <a:t>prototypu vytvářet svou kopii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unkce clone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cs-CZ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cs-CZ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AA22CA-C238-5FA6-BBDF-8E9C065FE7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996952"/>
            <a:ext cx="3743325" cy="34956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43F9E27-0414-1635-B21E-66EFBB765AC2}"/>
              </a:ext>
            </a:extLst>
          </p:cNvPr>
          <p:cNvSpPr txBox="1"/>
          <p:nvPr/>
        </p:nvSpPr>
        <p:spPr>
          <a:xfrm>
            <a:off x="7091189" y="2629669"/>
            <a:ext cx="17636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Prototype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Vehicle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Car/Bus</a:t>
            </a:r>
          </a:p>
        </p:txBody>
      </p:sp>
    </p:spTree>
    <p:extLst>
      <p:ext uri="{BB962C8B-B14F-4D97-AF65-F5344CB8AC3E}">
        <p14:creationId xmlns:p14="http://schemas.microsoft.com/office/powerpoint/2010/main" val="383114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521A2-6EF4-DF50-45B4-50B6ACE9D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84BA-A387-556D-4244-4A2AA41CF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 </a:t>
            </a:r>
            <a:r>
              <a:rPr lang="en-US" dirty="0" err="1"/>
              <a:t>jsme</a:t>
            </a:r>
            <a:r>
              <a:rPr lang="en-US" dirty="0"/>
              <a:t> t</a:t>
            </a:r>
            <a:r>
              <a:rPr lang="cs-CZ" dirty="0"/>
              <a:t>ím získali?</a:t>
            </a:r>
          </a:p>
          <a:p>
            <a:pPr lvl="1"/>
            <a:r>
              <a:rPr lang="cs-CZ" dirty="0"/>
              <a:t>Přístup k privátním vlastnostem</a:t>
            </a:r>
          </a:p>
          <a:p>
            <a:pPr lvl="1"/>
            <a:r>
              <a:rPr lang="cs-CZ" dirty="0"/>
              <a:t>Client může vytvářet objekty</a:t>
            </a:r>
          </a:p>
          <a:p>
            <a:pPr lvl="1"/>
            <a:r>
              <a:rPr lang="cs-CZ" dirty="0"/>
              <a:t>Decoupling</a:t>
            </a:r>
          </a:p>
          <a:p>
            <a:pPr lvl="1"/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23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C9617-E8CD-8639-1AD7-57BE8C6F4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6EAC6-8001-5D80-CE1C-7B6DC3755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BA15F9-F987-5FE9-27B3-F2B9ACE1BDCE}"/>
              </a:ext>
            </a:extLst>
          </p:cNvPr>
          <p:cNvSpPr txBox="1"/>
          <p:nvPr/>
        </p:nvSpPr>
        <p:spPr>
          <a:xfrm>
            <a:off x="152400" y="1066800"/>
            <a:ext cx="5616624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public class Car implements Prototype {</a:t>
            </a:r>
          </a:p>
          <a:p>
            <a:r>
              <a:rPr lang="en-US" dirty="0"/>
              <a:t>    private string brand;</a:t>
            </a:r>
          </a:p>
          <a:p>
            <a:r>
              <a:rPr lang="en-US" dirty="0"/>
              <a:t>    private Color </a:t>
            </a:r>
            <a:r>
              <a:rPr lang="en-US" dirty="0" err="1"/>
              <a:t>color</a:t>
            </a:r>
            <a:r>
              <a:rPr lang="en-US" dirty="0"/>
              <a:t>;</a:t>
            </a:r>
          </a:p>
          <a:p>
            <a:r>
              <a:rPr lang="en-US" dirty="0"/>
              <a:t>    private int </a:t>
            </a:r>
            <a:r>
              <a:rPr lang="en-US" dirty="0" err="1"/>
              <a:t>maxSpeedKmH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Public Car(Car car){</a:t>
            </a:r>
          </a:p>
          <a:p>
            <a:r>
              <a:rPr lang="en-US" dirty="0"/>
              <a:t>	</a:t>
            </a:r>
            <a:r>
              <a:rPr lang="en-US" dirty="0" err="1"/>
              <a:t>this</a:t>
            </a:r>
            <a:r>
              <a:rPr lang="en-US" sz="1800" dirty="0" err="1"/>
              <a:t>.maxSpeedKmH</a:t>
            </a:r>
            <a:r>
              <a:rPr lang="en-US" sz="1800" dirty="0"/>
              <a:t> = </a:t>
            </a:r>
            <a:r>
              <a:rPr lang="en-US" sz="1800" dirty="0" err="1"/>
              <a:t>car.maxSpeedKmH</a:t>
            </a:r>
            <a:r>
              <a:rPr lang="en-US" sz="1800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this</a:t>
            </a:r>
            <a:r>
              <a:rPr lang="en-US" sz="1800" dirty="0" err="1"/>
              <a:t>.Brand</a:t>
            </a:r>
            <a:r>
              <a:rPr lang="en-US" sz="1800" dirty="0"/>
              <a:t> = </a:t>
            </a:r>
            <a:r>
              <a:rPr lang="en-US" sz="1800" dirty="0" err="1"/>
              <a:t>car.brand</a:t>
            </a:r>
            <a:r>
              <a:rPr lang="en-US" sz="1800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this</a:t>
            </a:r>
            <a:r>
              <a:rPr lang="en-US" sz="1800" dirty="0" err="1"/>
              <a:t>.Color</a:t>
            </a:r>
            <a:r>
              <a:rPr lang="en-US" sz="1800" dirty="0"/>
              <a:t> = </a:t>
            </a:r>
            <a:r>
              <a:rPr lang="en-US" sz="1800" dirty="0" err="1"/>
              <a:t>car.color</a:t>
            </a:r>
            <a:r>
              <a:rPr lang="en-US" sz="1800" dirty="0"/>
              <a:t>;</a:t>
            </a:r>
            <a:endParaRPr lang="en-US" dirty="0"/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    Public Car clone() {</a:t>
            </a:r>
          </a:p>
          <a:p>
            <a:r>
              <a:rPr lang="en-US" dirty="0"/>
              <a:t>        return new Car(this);</a:t>
            </a:r>
          </a:p>
          <a:p>
            <a:r>
              <a:rPr lang="en-US" dirty="0"/>
              <a:t>    }</a:t>
            </a:r>
          </a:p>
          <a:p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E4C7EC-7F5E-7C9A-1B8D-BD0C2DB239EB}"/>
              </a:ext>
            </a:extLst>
          </p:cNvPr>
          <p:cNvSpPr txBox="1"/>
          <p:nvPr/>
        </p:nvSpPr>
        <p:spPr>
          <a:xfrm>
            <a:off x="5905148" y="1066800"/>
            <a:ext cx="30598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Public interface Prototype {</a:t>
            </a:r>
          </a:p>
          <a:p>
            <a:r>
              <a:rPr lang="en-US" dirty="0"/>
              <a:t>    Car clone();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30589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2F0E3-1ADD-8EEB-67EC-B4475B1B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Implementace</a:t>
            </a:r>
            <a:r>
              <a:rPr lang="en-US" dirty="0"/>
              <a:t> bez </a:t>
            </a:r>
            <a:r>
              <a:rPr lang="en-US" dirty="0" err="1"/>
              <a:t>interfacu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F859D8-21BC-EC5A-4097-C01B54D688B1}"/>
              </a:ext>
            </a:extLst>
          </p:cNvPr>
          <p:cNvSpPr txBox="1"/>
          <p:nvPr/>
        </p:nvSpPr>
        <p:spPr>
          <a:xfrm>
            <a:off x="152400" y="1066800"/>
            <a:ext cx="439248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public abstract class Vehicle {</a:t>
            </a:r>
          </a:p>
          <a:p>
            <a:r>
              <a:rPr lang="en-US" dirty="0"/>
              <a:t>     private String brand;</a:t>
            </a:r>
          </a:p>
          <a:p>
            <a:r>
              <a:rPr lang="en-US" dirty="0"/>
              <a:t>     private Color </a:t>
            </a:r>
            <a:r>
              <a:rPr lang="en-US" dirty="0" err="1"/>
              <a:t>color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     public abstract Vehicle clone();</a:t>
            </a:r>
          </a:p>
          <a:p>
            <a:endParaRPr lang="en-US" dirty="0"/>
          </a:p>
          <a:p>
            <a:r>
              <a:rPr lang="en-US" dirty="0"/>
              <a:t>     private Vehicle(Vehicle vehicle){</a:t>
            </a:r>
          </a:p>
          <a:p>
            <a:r>
              <a:rPr lang="en-US" dirty="0"/>
              <a:t>	</a:t>
            </a:r>
            <a:r>
              <a:rPr lang="en-US" dirty="0" err="1"/>
              <a:t>this.brand</a:t>
            </a:r>
            <a:r>
              <a:rPr lang="en-US" dirty="0"/>
              <a:t> = </a:t>
            </a:r>
            <a:r>
              <a:rPr lang="en-US" dirty="0" err="1"/>
              <a:t>vehicle.brand</a:t>
            </a:r>
            <a:r>
              <a:rPr lang="en-US" dirty="0"/>
              <a:t>;</a:t>
            </a:r>
          </a:p>
          <a:p>
            <a:r>
              <a:rPr lang="en-US" dirty="0"/>
              <a:t>               </a:t>
            </a:r>
            <a:r>
              <a:rPr lang="en-US" dirty="0" err="1"/>
              <a:t>this.color</a:t>
            </a:r>
            <a:r>
              <a:rPr lang="en-US" dirty="0"/>
              <a:t> = </a:t>
            </a:r>
            <a:r>
              <a:rPr lang="en-US" dirty="0" err="1"/>
              <a:t>vehicle.color</a:t>
            </a:r>
            <a:r>
              <a:rPr lang="en-US" dirty="0"/>
              <a:t>;</a:t>
            </a:r>
          </a:p>
          <a:p>
            <a:r>
              <a:rPr lang="en-US" dirty="0"/>
              <a:t>     }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17532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3DEC0E-95CD-202B-DA21-A5A3C98FB8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F35FA-9B68-0831-A927-0A8A68B83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Implementace</a:t>
            </a:r>
            <a:r>
              <a:rPr lang="en-US" dirty="0"/>
              <a:t> bez </a:t>
            </a:r>
            <a:r>
              <a:rPr lang="en-US" dirty="0" err="1"/>
              <a:t>interfacu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498536-5825-D61E-2A3F-E43B0BA09FE8}"/>
              </a:ext>
            </a:extLst>
          </p:cNvPr>
          <p:cNvSpPr txBox="1"/>
          <p:nvPr/>
        </p:nvSpPr>
        <p:spPr>
          <a:xfrm>
            <a:off x="152400" y="1066800"/>
            <a:ext cx="439248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abstract class Vehicle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String brand;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Color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public abstract Vehicle clone();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Vehicle(Vehicle vehicle){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this.brand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vehicle.brand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this.color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vehicle.color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BBC9F56-2478-6C52-1089-F4BED9C8EE0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0" y="1056785"/>
            <a:ext cx="4572000" cy="3243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b="0" dirty="0"/>
              <a:t>public class </a:t>
            </a:r>
            <a:r>
              <a:rPr lang="cs-CZ" sz="1600" b="0" dirty="0"/>
              <a:t>Car </a:t>
            </a:r>
            <a:r>
              <a:rPr lang="en-US" sz="1600" b="0" dirty="0"/>
              <a:t>: Vehicle {</a:t>
            </a:r>
          </a:p>
          <a:p>
            <a:pPr marL="0" indent="0">
              <a:buNone/>
            </a:pPr>
            <a:r>
              <a:rPr lang="en-US" sz="1600" b="0" dirty="0"/>
              <a:t>     private int </a:t>
            </a:r>
            <a:r>
              <a:rPr lang="en-US" sz="1600" b="0" dirty="0" err="1"/>
              <a:t>maxSpeedKmH</a:t>
            </a:r>
            <a:r>
              <a:rPr lang="en-US" sz="1600" b="0" dirty="0"/>
              <a:t>;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     public Car(Car car):base(){</a:t>
            </a:r>
          </a:p>
          <a:p>
            <a:pPr marL="0" indent="0">
              <a:buNone/>
            </a:pPr>
            <a:r>
              <a:rPr lang="en-US" sz="1600" b="0" dirty="0"/>
              <a:t>         </a:t>
            </a:r>
            <a:r>
              <a:rPr lang="en-US" sz="1600" b="0" dirty="0" err="1"/>
              <a:t>this.maxSpeedKmH</a:t>
            </a:r>
            <a:r>
              <a:rPr lang="en-US" sz="1600" b="0" dirty="0"/>
              <a:t> = </a:t>
            </a:r>
            <a:r>
              <a:rPr lang="en-US" sz="1600" b="0" dirty="0" err="1"/>
              <a:t>car.maxSpeedKmH</a:t>
            </a:r>
            <a:r>
              <a:rPr lang="en-US" sz="1600" b="0" dirty="0"/>
              <a:t>;</a:t>
            </a:r>
          </a:p>
          <a:p>
            <a:pPr marL="0" indent="0">
              <a:buNone/>
            </a:pPr>
            <a:r>
              <a:rPr lang="en-US" sz="1600" b="0" dirty="0"/>
              <a:t>     }</a:t>
            </a:r>
            <a:br>
              <a:rPr lang="en-US" sz="1600" b="0" dirty="0"/>
            </a:b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     public Car clone(){</a:t>
            </a:r>
          </a:p>
          <a:p>
            <a:pPr marL="0" indent="0">
              <a:buNone/>
            </a:pPr>
            <a:r>
              <a:rPr lang="en-US" sz="1600" b="0" dirty="0"/>
              <a:t>          return new Car(this);</a:t>
            </a:r>
          </a:p>
          <a:p>
            <a:pPr marL="0" indent="0">
              <a:buNone/>
            </a:pPr>
            <a:r>
              <a:rPr lang="en-US" sz="1600" b="0" dirty="0"/>
              <a:t>     }</a:t>
            </a:r>
          </a:p>
          <a:p>
            <a:pPr marL="0" indent="0">
              <a:buNone/>
            </a:pPr>
            <a:r>
              <a:rPr lang="en-US" sz="1600" b="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352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605DA6-66DF-40C9-2118-B13E8D244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A25F9-CB3F-AC71-DDBF-8F0CC6B54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Implementace</a:t>
            </a:r>
            <a:r>
              <a:rPr lang="en-US" dirty="0"/>
              <a:t> bez </a:t>
            </a:r>
            <a:r>
              <a:rPr lang="en-US" dirty="0" err="1"/>
              <a:t>interfacu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725789-B58A-F612-CB5B-A022DD1D0483}"/>
              </a:ext>
            </a:extLst>
          </p:cNvPr>
          <p:cNvSpPr txBox="1"/>
          <p:nvPr/>
        </p:nvSpPr>
        <p:spPr>
          <a:xfrm>
            <a:off x="152400" y="1066800"/>
            <a:ext cx="4392488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public abstract class Vehicle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String brand;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Color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public abstract Vehicle clone();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private Vehicle(Vehicle vehicle){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this.brand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vehicle.brand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 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this.color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=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vehicle.color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}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D34ADE7-C41F-B9E6-395F-40467404281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0" y="1056785"/>
            <a:ext cx="4572000" cy="32439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600" b="0" dirty="0"/>
              <a:t>public class </a:t>
            </a:r>
            <a:r>
              <a:rPr lang="cs-CZ" sz="1600" b="0" dirty="0"/>
              <a:t>Car </a:t>
            </a:r>
            <a:r>
              <a:rPr lang="en-US" sz="1600" b="0" dirty="0"/>
              <a:t>: Vehicle {</a:t>
            </a:r>
          </a:p>
          <a:p>
            <a:pPr marL="0" indent="0">
              <a:buNone/>
            </a:pPr>
            <a:r>
              <a:rPr lang="en-US" sz="1600" b="0" dirty="0"/>
              <a:t>     private int </a:t>
            </a:r>
            <a:r>
              <a:rPr lang="en-US" sz="1600" b="0" dirty="0" err="1"/>
              <a:t>maxSpeedKmH</a:t>
            </a:r>
            <a:r>
              <a:rPr lang="en-US" sz="1600" b="0" dirty="0"/>
              <a:t>;</a:t>
            </a:r>
          </a:p>
          <a:p>
            <a:pPr marL="0" indent="0">
              <a:buNone/>
            </a:pP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     public Car(Car car):base(){</a:t>
            </a:r>
          </a:p>
          <a:p>
            <a:pPr marL="0" indent="0">
              <a:buNone/>
            </a:pPr>
            <a:r>
              <a:rPr lang="en-US" sz="1600" b="0" dirty="0"/>
              <a:t>         </a:t>
            </a:r>
            <a:r>
              <a:rPr lang="en-US" sz="1600" b="0" dirty="0" err="1"/>
              <a:t>this.maxSpeedKmH</a:t>
            </a:r>
            <a:r>
              <a:rPr lang="en-US" sz="1600" b="0" dirty="0"/>
              <a:t> = </a:t>
            </a:r>
            <a:r>
              <a:rPr lang="en-US" sz="1600" b="0" dirty="0" err="1"/>
              <a:t>car.maxSpeedKmH</a:t>
            </a:r>
            <a:r>
              <a:rPr lang="en-US" sz="1600" b="0" dirty="0"/>
              <a:t>;</a:t>
            </a:r>
          </a:p>
          <a:p>
            <a:pPr marL="0" indent="0">
              <a:buNone/>
            </a:pPr>
            <a:r>
              <a:rPr lang="en-US" sz="1600" b="0" dirty="0"/>
              <a:t>     }</a:t>
            </a:r>
            <a:br>
              <a:rPr lang="en-US" sz="1600" b="0" dirty="0"/>
            </a:br>
            <a:endParaRPr lang="en-US" sz="1600" b="0" dirty="0"/>
          </a:p>
          <a:p>
            <a:pPr marL="0" indent="0">
              <a:buNone/>
            </a:pPr>
            <a:r>
              <a:rPr lang="en-US" sz="1600" b="0" dirty="0"/>
              <a:t>     public Car clone(){</a:t>
            </a:r>
          </a:p>
          <a:p>
            <a:pPr marL="0" indent="0">
              <a:buNone/>
            </a:pPr>
            <a:r>
              <a:rPr lang="en-US" sz="1600" b="0" dirty="0"/>
              <a:t>          return new Car(this);</a:t>
            </a:r>
          </a:p>
          <a:p>
            <a:pPr marL="0" indent="0">
              <a:buNone/>
            </a:pPr>
            <a:r>
              <a:rPr lang="en-US" sz="1600" b="0" dirty="0"/>
              <a:t>     }</a:t>
            </a:r>
          </a:p>
          <a:p>
            <a:pPr marL="0" indent="0">
              <a:buNone/>
            </a:pPr>
            <a:r>
              <a:rPr lang="en-US" sz="1600" b="0" dirty="0"/>
              <a:t>}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67F12CA-804D-9E2E-9FCA-FAA280D625D5}"/>
              </a:ext>
            </a:extLst>
          </p:cNvPr>
          <p:cNvSpPr txBox="1">
            <a:spLocks/>
          </p:cNvSpPr>
          <p:nvPr/>
        </p:nvSpPr>
        <p:spPr bwMode="auto">
          <a:xfrm>
            <a:off x="152400" y="4510921"/>
            <a:ext cx="477964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180975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1338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1700">
                <a:solidFill>
                  <a:schemeClr val="tx1"/>
                </a:solidFill>
                <a:latin typeface="+mn-lt"/>
              </a:defRPr>
            </a:lvl2pPr>
            <a:lvl3pPr marL="89535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25730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1500">
                <a:solidFill>
                  <a:schemeClr val="tx1"/>
                </a:solidFill>
                <a:latin typeface="+mn-lt"/>
              </a:defRPr>
            </a:lvl4pPr>
            <a:lvl5pPr marL="1619250" indent="-1809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5pPr>
            <a:lvl6pPr marL="20764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6pPr>
            <a:lvl7pPr marL="25336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7pPr>
            <a:lvl8pPr marL="29908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8pPr>
            <a:lvl9pPr marL="3448050" indent="-18097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public class Bus : Vehicle {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    private int doors;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b="0" kern="1200">
              <a:solidFill>
                <a:srgbClr val="000000"/>
              </a:solidFill>
              <a:latin typeface="Arial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    …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b="0" kern="1200">
              <a:solidFill>
                <a:srgbClr val="000000"/>
              </a:solidFill>
              <a:latin typeface="Arial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    public Bus clone() {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        return new Bus(this);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b="0" kern="1200">
                <a:solidFill>
                  <a:srgbClr val="000000"/>
                </a:solidFill>
                <a:latin typeface="Arial"/>
              </a:rPr>
              <a:t>    }</a:t>
            </a:r>
            <a:endParaRPr lang="en-US" sz="1400" b="0" kern="120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150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63BC-144E-3878-0841-47DBAD0BE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47936-DEC6-FFAF-6E14-78081D0B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FB947F-BEB6-304E-7445-26A96980B2EE}"/>
              </a:ext>
            </a:extLst>
          </p:cNvPr>
          <p:cNvSpPr txBox="1"/>
          <p:nvPr/>
        </p:nvSpPr>
        <p:spPr>
          <a:xfrm>
            <a:off x="-6912" y="2852936"/>
            <a:ext cx="4750039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public void </a:t>
            </a:r>
            <a:r>
              <a:rPr lang="en-US" sz="1600" dirty="0" err="1"/>
              <a:t>listClone</a:t>
            </a:r>
            <a:r>
              <a:rPr lang="en-US" sz="1600" dirty="0"/>
              <a:t>(List&lt;Vehicles vehicles){</a:t>
            </a:r>
          </a:p>
          <a:p>
            <a:r>
              <a:rPr lang="en-US" sz="1600" dirty="0"/>
              <a:t>     List&lt;Vehicles&gt; </a:t>
            </a:r>
            <a:r>
              <a:rPr lang="en-US" sz="1600" dirty="0" err="1"/>
              <a:t>copyList</a:t>
            </a:r>
            <a:r>
              <a:rPr lang="en-US" sz="1600" dirty="0"/>
              <a:t> = new List&lt;&gt;();</a:t>
            </a:r>
          </a:p>
          <a:p>
            <a:r>
              <a:rPr lang="en-US" sz="1600" dirty="0"/>
              <a:t>     for(Vehicles vehicle: vehicles){</a:t>
            </a:r>
          </a:p>
          <a:p>
            <a:r>
              <a:rPr lang="en-US" sz="1600" dirty="0"/>
              <a:t>	if(vehicle </a:t>
            </a:r>
            <a:r>
              <a:rPr lang="en-US" sz="1600" dirty="0" err="1"/>
              <a:t>instanceof</a:t>
            </a:r>
            <a:r>
              <a:rPr lang="en-US" sz="1600" dirty="0"/>
              <a:t> Car) {</a:t>
            </a:r>
          </a:p>
          <a:p>
            <a:r>
              <a:rPr lang="en-US" sz="1600" dirty="0"/>
              <a:t>	//P</a:t>
            </a:r>
            <a:r>
              <a:rPr lang="cs-CZ" sz="1600" dirty="0"/>
              <a:t>řidat kopii auta</a:t>
            </a:r>
            <a:endParaRPr lang="en-US" sz="1600" dirty="0"/>
          </a:p>
          <a:p>
            <a:r>
              <a:rPr lang="en-US" sz="1600" dirty="0"/>
              <a:t>              }</a:t>
            </a:r>
            <a:r>
              <a:rPr lang="cs-CZ" sz="1600" dirty="0"/>
              <a:t> else if </a:t>
            </a:r>
            <a:r>
              <a:rPr lang="en-US" sz="1600" dirty="0"/>
              <a:t>(vehicle </a:t>
            </a:r>
            <a:r>
              <a:rPr lang="en-US" sz="1600" dirty="0" err="1"/>
              <a:t>instanceof</a:t>
            </a:r>
            <a:r>
              <a:rPr lang="en-US" sz="1600" dirty="0"/>
              <a:t> Bus){</a:t>
            </a:r>
          </a:p>
          <a:p>
            <a:r>
              <a:rPr lang="en-US" sz="1600" dirty="0"/>
              <a:t>	//P</a:t>
            </a:r>
            <a:r>
              <a:rPr lang="cs-CZ" sz="1600" dirty="0"/>
              <a:t>řidat kopii autobusu</a:t>
            </a:r>
            <a:endParaRPr lang="en-US" sz="1600" dirty="0"/>
          </a:p>
          <a:p>
            <a:r>
              <a:rPr lang="en-US" sz="1600" dirty="0"/>
              <a:t>              }</a:t>
            </a:r>
          </a:p>
          <a:p>
            <a:r>
              <a:rPr lang="en-US" sz="1600" dirty="0"/>
              <a:t>     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4465"/>
      </p:ext>
    </p:extLst>
  </p:cSld>
  <p:clrMapOvr>
    <a:masterClrMapping/>
  </p:clrMapOvr>
</p:sld>
</file>

<file path=ppt/theme/theme1.xml><?xml version="1.0" encoding="utf-8"?>
<a:theme xmlns:a="http://schemas.openxmlformats.org/drawingml/2006/main" name="1_Design Patterns">
  <a:themeElements>
    <a:clrScheme name="Design Patterns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Design Patterns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36000" rIns="54000" bIns="36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>
            <a:alpha val="50000"/>
          </a:srgbClr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36000" rIns="54000" bIns="36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tterns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tterns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tterns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tterns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749</Words>
  <Application>Microsoft Office PowerPoint</Application>
  <PresentationFormat>On-screen Show (4:3)</PresentationFormat>
  <Paragraphs>193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Garamond</vt:lpstr>
      <vt:lpstr>Wingdings</vt:lpstr>
      <vt:lpstr>1_Design Patterns</vt:lpstr>
      <vt:lpstr>Prototype</vt:lpstr>
      <vt:lpstr>Proč?</vt:lpstr>
      <vt:lpstr>Prototype</vt:lpstr>
      <vt:lpstr>PowerPoint Presentation</vt:lpstr>
      <vt:lpstr>Implementace</vt:lpstr>
      <vt:lpstr>Implementace bez interfacu</vt:lpstr>
      <vt:lpstr>Implementace bez interfacu</vt:lpstr>
      <vt:lpstr>Implementace bez interfacu</vt:lpstr>
      <vt:lpstr>Rozdíl</vt:lpstr>
      <vt:lpstr>Rozdíl</vt:lpstr>
      <vt:lpstr>Shallow vs Deep copy</vt:lpstr>
      <vt:lpstr>Prototype registry</vt:lpstr>
      <vt:lpstr>Prototype vs Factory</vt:lpstr>
      <vt:lpstr>Kdy použít?</vt:lpstr>
      <vt:lpstr>Nevýhody</vt:lpstr>
      <vt:lpstr>Díky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Prototype</dc:title>
  <dc:creator>student</dc:creator>
  <cp:lastModifiedBy>j y</cp:lastModifiedBy>
  <cp:revision>145</cp:revision>
  <dcterms:created xsi:type="dcterms:W3CDTF">2019-03-04T14:00:37Z</dcterms:created>
  <dcterms:modified xsi:type="dcterms:W3CDTF">2024-03-04T19:06:55Z</dcterms:modified>
</cp:coreProperties>
</file>