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1"/>
  </p:notesMasterIdLst>
  <p:handoutMasterIdLst>
    <p:handoutMasterId r:id="rId22"/>
  </p:handoutMasterIdLst>
  <p:sldIdLst>
    <p:sldId id="259" r:id="rId2"/>
    <p:sldId id="352" r:id="rId3"/>
    <p:sldId id="353" r:id="rId4"/>
    <p:sldId id="354" r:id="rId5"/>
    <p:sldId id="355" r:id="rId6"/>
    <p:sldId id="356" r:id="rId7"/>
    <p:sldId id="358" r:id="rId8"/>
    <p:sldId id="359" r:id="rId9"/>
    <p:sldId id="360" r:id="rId10"/>
    <p:sldId id="361" r:id="rId11"/>
    <p:sldId id="362" r:id="rId12"/>
    <p:sldId id="363" r:id="rId13"/>
    <p:sldId id="364" r:id="rId14"/>
    <p:sldId id="365" r:id="rId15"/>
    <p:sldId id="367" r:id="rId16"/>
    <p:sldId id="368" r:id="rId17"/>
    <p:sldId id="369" r:id="rId18"/>
    <p:sldId id="370" r:id="rId19"/>
    <p:sldId id="36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B832"/>
    <a:srgbClr val="83C937"/>
    <a:srgbClr val="E69400"/>
    <a:srgbClr val="934757"/>
    <a:srgbClr val="823E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34" autoAdjust="0"/>
    <p:restoredTop sz="63001" autoAdjust="0"/>
  </p:normalViewPr>
  <p:slideViewPr>
    <p:cSldViewPr>
      <p:cViewPr varScale="1">
        <p:scale>
          <a:sx n="73" d="100"/>
          <a:sy n="73" d="100"/>
        </p:scale>
        <p:origin x="2052" y="78"/>
      </p:cViewPr>
      <p:guideLst>
        <p:guide orient="horz" pos="2160"/>
        <p:guide pos="3840"/>
      </p:guideLst>
    </p:cSldViewPr>
  </p:slideViewPr>
  <p:notesTextViewPr>
    <p:cViewPr>
      <p:scale>
        <a:sx n="1" d="1"/>
        <a:sy n="1" d="1"/>
      </p:scale>
      <p:origin x="0" y="0"/>
    </p:cViewPr>
  </p:notesTextViewPr>
  <p:notesViewPr>
    <p:cSldViewPr>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90D51BE-CF1C-4F11-AAD2-453C1B638B0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1787A43-62AF-46D8-B926-E9D562EE489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16FAD5-DDCA-4654-93B6-DBD29433097C}" type="datetimeFigureOut">
              <a:rPr lang="en-US" smtClean="0"/>
              <a:t>5/11/2025</a:t>
            </a:fld>
            <a:endParaRPr lang="en-US"/>
          </a:p>
        </p:txBody>
      </p:sp>
      <p:sp>
        <p:nvSpPr>
          <p:cNvPr id="4" name="Footer Placeholder 3">
            <a:extLst>
              <a:ext uri="{FF2B5EF4-FFF2-40B4-BE49-F238E27FC236}">
                <a16:creationId xmlns:a16="http://schemas.microsoft.com/office/drawing/2014/main" id="{353DF6F5-1C99-4B6A-AC45-DDD6F7377CC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76ECF2A-32D0-4276-8956-589BA282433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4295301-4204-4F3F-ACA4-B38DAA633788}" type="slidenum">
              <a:rPr lang="en-US" smtClean="0"/>
              <a:t>‹#›</a:t>
            </a:fld>
            <a:endParaRPr lang="en-US"/>
          </a:p>
        </p:txBody>
      </p:sp>
    </p:spTree>
    <p:extLst>
      <p:ext uri="{BB962C8B-B14F-4D97-AF65-F5344CB8AC3E}">
        <p14:creationId xmlns:p14="http://schemas.microsoft.com/office/powerpoint/2010/main" val="8850650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A62FB9-24EC-482A-A27C-5C03C0816037}" type="datetimeFigureOut">
              <a:rPr lang="cs-CZ" smtClean="0"/>
              <a:t>11.05.2025</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C869DF-6110-41A2-A008-13AD35443CEC}" type="slidenum">
              <a:rPr lang="cs-CZ" smtClean="0"/>
              <a:t>‹#›</a:t>
            </a:fld>
            <a:endParaRPr lang="cs-CZ"/>
          </a:p>
        </p:txBody>
      </p:sp>
    </p:spTree>
    <p:extLst>
      <p:ext uri="{BB962C8B-B14F-4D97-AF65-F5344CB8AC3E}">
        <p14:creationId xmlns:p14="http://schemas.microsoft.com/office/powerpoint/2010/main" val="270346570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a:t>
            </a:fld>
            <a:endParaRPr lang="cs-CZ" dirty="0"/>
          </a:p>
        </p:txBody>
      </p:sp>
    </p:spTree>
    <p:extLst>
      <p:ext uri="{BB962C8B-B14F-4D97-AF65-F5344CB8AC3E}">
        <p14:creationId xmlns:p14="http://schemas.microsoft.com/office/powerpoint/2010/main" val="35692460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to identify words?</a:t>
            </a:r>
          </a:p>
          <a:p>
            <a:pPr marL="171450" indent="-171450">
              <a:buFont typeface="Arial" panose="020B0604020202020204" pitchFamily="34" charset="0"/>
              <a:buChar char="•"/>
            </a:pPr>
            <a:r>
              <a:rPr lang="en-US" dirty="0"/>
              <a:t>We may consider using dot to separate words to be a save option, but it is not. Also sentences may be separated by dot, comma, dot-comma (semicolon).</a:t>
            </a:r>
          </a:p>
          <a:p>
            <a:pPr marL="171450" indent="-171450">
              <a:buFont typeface="Arial" panose="020B0604020202020204" pitchFamily="34" charset="0"/>
              <a:buChar char="•"/>
            </a:pPr>
            <a:r>
              <a:rPr lang="en-US" dirty="0"/>
              <a:t>Another issue might be with dates, not only the extraction but also processing. For this reason, they are often handled using different technique to rest of the tokens.</a:t>
            </a:r>
          </a:p>
          <a:p>
            <a:pPr marL="171450" indent="-171450">
              <a:buFont typeface="Arial" panose="020B0604020202020204" pitchFamily="34" charset="0"/>
              <a:buChar char="•"/>
            </a:pPr>
            <a:r>
              <a:rPr lang="en-US" dirty="0"/>
              <a:t>There are languages without spaced. And we do not need spaces: https://www.quora.com/Why-did-the-Chinese-never-adopt-word-spacing </a:t>
            </a:r>
          </a:p>
          <a:p>
            <a:endParaRPr lang="en-US" dirty="0"/>
          </a:p>
          <a:p>
            <a:r>
              <a:rPr lang="en-US" dirty="0"/>
              <a:t>In addition:</a:t>
            </a:r>
          </a:p>
          <a:p>
            <a:pPr marL="171450" indent="-171450">
              <a:buFont typeface="Arial" panose="020B0604020202020204" pitchFamily="34" charset="0"/>
              <a:buChar char="•"/>
            </a:pPr>
            <a:r>
              <a:rPr lang="en-US" dirty="0"/>
              <a:t>We can have predefined vocabulary to index, this makes tokenization easier but what is not indexed is not searchable.</a:t>
            </a:r>
          </a:p>
          <a:p>
            <a:pPr marL="171450" indent="-171450">
              <a:buFont typeface="Arial" panose="020B0604020202020204" pitchFamily="34" charset="0"/>
              <a:buChar char="•"/>
            </a:pPr>
            <a:r>
              <a:rPr lang="en-US" dirty="0"/>
              <a:t>We can ignore numbers, or some markup language ~ depends on the document. Keep in mind that we may not be extracting tokens (indexing) only pure text.</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11</a:t>
            </a:fld>
            <a:endParaRPr lang="cs-CZ"/>
          </a:p>
        </p:txBody>
      </p:sp>
    </p:spTree>
    <p:extLst>
      <p:ext uri="{BB962C8B-B14F-4D97-AF65-F5344CB8AC3E}">
        <p14:creationId xmlns:p14="http://schemas.microsoft.com/office/powerpoint/2010/main" val="40391126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Accents </a:t>
            </a:r>
          </a:p>
          <a:p>
            <a:pPr marL="171450" indent="-171450">
              <a:buFont typeface="Arial" panose="020B0604020202020204" pitchFamily="34" charset="0"/>
              <a:buChar char="•"/>
            </a:pPr>
            <a:r>
              <a:rPr lang="en-US" dirty="0"/>
              <a:t>Case folding, it may change meaning (Massachusetts Institute of Technology, “with” in German)</a:t>
            </a:r>
          </a:p>
          <a:p>
            <a:pPr marL="171450" indent="-171450">
              <a:buFont typeface="Arial" panose="020B0604020202020204" pitchFamily="34" charset="0"/>
              <a:buChar char="•"/>
            </a:pPr>
            <a:r>
              <a:rPr lang="en-US" dirty="0"/>
              <a:t>Thesaurus and </a:t>
            </a:r>
            <a:r>
              <a:rPr lang="en-US" dirty="0" err="1"/>
              <a:t>soundex</a:t>
            </a:r>
            <a:r>
              <a:rPr lang="en-US" dirty="0"/>
              <a:t> - similar meaning or sounds.</a:t>
            </a:r>
          </a:p>
          <a:p>
            <a:pPr marL="171450" indent="-171450">
              <a:buFont typeface="Arial" panose="020B0604020202020204" pitchFamily="34" charset="0"/>
              <a:buChar char="•"/>
            </a:pPr>
            <a:r>
              <a:rPr lang="en-US" dirty="0"/>
              <a:t>Spell correction - preprocessing, vs. query evaluation, consider mistakes in query</a:t>
            </a:r>
          </a:p>
          <a:p>
            <a:pPr marL="171450" indent="-171450">
              <a:buFont typeface="Arial" panose="020B0604020202020204" pitchFamily="34" charset="0"/>
              <a:buChar char="•"/>
            </a:pPr>
            <a:r>
              <a:rPr lang="en-US" dirty="0"/>
              <a:t>Lemmatization reduces inflectional/variant forms to base form. Especial for inflectional languages (Czech), change word forms to express function. On contrary we have analytic languages (English) use word order and helper words.</a:t>
            </a:r>
          </a:p>
          <a:p>
            <a:pPr marL="171450" indent="-171450">
              <a:buFont typeface="Arial" panose="020B0604020202020204" pitchFamily="34" charset="0"/>
              <a:buChar char="•"/>
            </a:pPr>
            <a:r>
              <a:rPr lang="en-US" dirty="0"/>
              <a:t>Stemming - all reduced to the first one. </a:t>
            </a:r>
            <a:br>
              <a:rPr lang="en-US" dirty="0"/>
            </a:br>
            <a:r>
              <a:rPr lang="en-US" dirty="0"/>
              <a:t>Stemming just removes or stems the first/last few characters of a word, often leading to incorrect meanings and spelling. Lemmatization considers the context and converts the word to its meaningful base form, which is called Lemma, but it requires detailed dictionaries and is more complex.</a:t>
            </a:r>
          </a:p>
          <a:p>
            <a:pPr marL="171450" indent="-171450">
              <a:buFont typeface="Arial" panose="020B0604020202020204" pitchFamily="34" charset="0"/>
              <a:buChar char="•"/>
            </a:pPr>
            <a:r>
              <a:rPr lang="en-US" dirty="0"/>
              <a:t>If a single document have 8 instances of a term an another only one, the first one is more relevant. On contrary if a single term is in all documents, it does not add any value. We call those stop words and they are often ignored (not-indexed). But sometimes they are important like in this example (the of in the King </a:t>
            </a:r>
            <a:r>
              <a:rPr lang="en-US"/>
              <a:t>of Denmark). </a:t>
            </a:r>
            <a:r>
              <a:rPr lang="en-US" dirty="0"/>
              <a:t>Most search engines do index them.</a:t>
            </a:r>
            <a:br>
              <a:rPr lang="en-US" dirty="0"/>
            </a:br>
            <a:r>
              <a:rPr lang="en-US" dirty="0"/>
              <a:t>The word frequency is often normalized using log, so the longer documents are not over-represented in the results.</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12</a:t>
            </a:fld>
            <a:endParaRPr lang="cs-CZ"/>
          </a:p>
        </p:txBody>
      </p:sp>
    </p:spTree>
    <p:extLst>
      <p:ext uri="{BB962C8B-B14F-4D97-AF65-F5344CB8AC3E}">
        <p14:creationId xmlns:p14="http://schemas.microsoft.com/office/powerpoint/2010/main" val="21661140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Schema is a definition of what and how should be indexed. In our case we can index JSON documents.</a:t>
            </a:r>
          </a:p>
          <a:p>
            <a:endParaRPr lang="en-US" dirty="0"/>
          </a:p>
          <a:p>
            <a:r>
              <a:rPr lang="en-US" dirty="0"/>
              <a:t>Copy Fields allow interpretation of value in multiple ways. Or we can copy all to a single field, that is used as a default for a search. Good use-case is ordering.</a:t>
            </a:r>
          </a:p>
          <a:p>
            <a:endParaRPr lang="en-US" dirty="0"/>
          </a:p>
          <a:p>
            <a:r>
              <a:rPr lang="en-US" dirty="0" err="1"/>
              <a:t>ASCIIFoldingFilterFactory</a:t>
            </a:r>
            <a:r>
              <a:rPr lang="en-US" dirty="0"/>
              <a:t> - convert all to ASCII.</a:t>
            </a:r>
          </a:p>
          <a:p>
            <a:endParaRPr lang="en-US" dirty="0"/>
          </a:p>
          <a:p>
            <a:r>
              <a:rPr lang="en-US" dirty="0"/>
              <a:t>Analyzer - examines the text of fields and generates a token stream.</a:t>
            </a:r>
          </a:p>
          <a:p>
            <a:endParaRPr lang="en-US" dirty="0"/>
          </a:p>
          <a:p>
            <a:r>
              <a:rPr lang="en-US" dirty="0"/>
              <a:t>Tokenizers are responsible for breaking field data into lexical units, or tokens. (21 in version 9.0)</a:t>
            </a:r>
          </a:p>
          <a:p>
            <a:pPr marL="171450" indent="-171450">
              <a:buFont typeface="Arial" panose="020B0604020202020204" pitchFamily="34" charset="0"/>
              <a:buChar char="•"/>
            </a:pPr>
            <a:r>
              <a:rPr lang="en-US" dirty="0"/>
              <a:t>standard - whitespace and punctuation as delimiters, will split email address to two token (@).</a:t>
            </a:r>
          </a:p>
          <a:p>
            <a:pPr marL="171450" indent="-171450">
              <a:buFont typeface="Arial" panose="020B0604020202020204" pitchFamily="34" charset="0"/>
              <a:buChar char="•"/>
            </a:pPr>
            <a:r>
              <a:rPr lang="en-US" dirty="0"/>
              <a:t>classic - alternative to standard</a:t>
            </a:r>
          </a:p>
          <a:p>
            <a:pPr marL="171450" indent="-171450">
              <a:buFont typeface="Arial" panose="020B0604020202020204" pitchFamily="34" charset="0"/>
              <a:buChar char="•"/>
            </a:pPr>
            <a:r>
              <a:rPr lang="en-US" dirty="0"/>
              <a:t>keyword - input is a single token</a:t>
            </a:r>
          </a:p>
          <a:p>
            <a:pPr marL="171450" indent="-171450">
              <a:buFont typeface="Arial" panose="020B0604020202020204" pitchFamily="34" charset="0"/>
              <a:buChar char="•"/>
            </a:pPr>
            <a:r>
              <a:rPr lang="en-US" dirty="0"/>
              <a:t>letter - just letters, everything else is a separator</a:t>
            </a:r>
          </a:p>
          <a:p>
            <a:pPr marL="171450" indent="-171450">
              <a:buFont typeface="Arial" panose="020B0604020202020204" pitchFamily="34" charset="0"/>
              <a:buChar char="•"/>
            </a:pPr>
            <a:r>
              <a:rPr lang="en-US" dirty="0" err="1"/>
              <a:t>nGram</a:t>
            </a:r>
            <a:r>
              <a:rPr lang="en-US" dirty="0"/>
              <a:t> - read space separated words, and produce </a:t>
            </a:r>
            <a:r>
              <a:rPr lang="en-US" dirty="0" err="1"/>
              <a:t>ngrams</a:t>
            </a:r>
            <a:r>
              <a:rPr lang="en-US" dirty="0"/>
              <a:t> (size 2 by default)</a:t>
            </a:r>
          </a:p>
          <a:p>
            <a:pPr marL="171450" indent="-171450">
              <a:buFont typeface="Arial" panose="020B0604020202020204" pitchFamily="34" charset="0"/>
              <a:buChar char="•"/>
            </a:pPr>
            <a:r>
              <a:rPr lang="en-US" dirty="0"/>
              <a:t>"hey man" -&gt; "h", "e", "y", " ", "m", "a", "n", "he", "</a:t>
            </a:r>
            <a:r>
              <a:rPr lang="en-US" dirty="0" err="1"/>
              <a:t>ey</a:t>
            </a:r>
            <a:r>
              <a:rPr lang="en-US" dirty="0"/>
              <a:t>", "y ", " m", "ma", "an“</a:t>
            </a:r>
          </a:p>
          <a:p>
            <a:pPr marL="171450" indent="-171450">
              <a:buFont typeface="Arial" panose="020B0604020202020204" pitchFamily="34" charset="0"/>
              <a:buChar char="•"/>
            </a:pPr>
            <a:r>
              <a:rPr lang="en-US" dirty="0" err="1"/>
              <a:t>icu</a:t>
            </a:r>
            <a:r>
              <a:rPr lang="en-US" dirty="0"/>
              <a:t> - language dependent, for example handling of quotes, need additional configuration</a:t>
            </a:r>
          </a:p>
          <a:p>
            <a:pPr marL="171450" indent="-171450">
              <a:buFont typeface="Arial" panose="020B0604020202020204" pitchFamily="34" charset="0"/>
              <a:buChar char="•"/>
            </a:pPr>
            <a:r>
              <a:rPr lang="en-US" dirty="0" err="1"/>
              <a:t>pathHierarchy</a:t>
            </a:r>
            <a:r>
              <a:rPr lang="en-US" dirty="0"/>
              <a:t> - for file paths "c:\usr\local\apache" -&gt; "c:", "c:/usr", "c:/usr/local", "c:/usr/local/apache“</a:t>
            </a:r>
          </a:p>
          <a:p>
            <a:pPr marL="171450" indent="-171450">
              <a:buFont typeface="Arial" panose="020B0604020202020204" pitchFamily="34" charset="0"/>
              <a:buChar char="•"/>
            </a:pPr>
            <a:r>
              <a:rPr lang="en-US" dirty="0" err="1"/>
              <a:t>simplePattern</a:t>
            </a:r>
            <a:r>
              <a:rPr lang="en-US" dirty="0"/>
              <a:t> - user can specify a split pattern</a:t>
            </a:r>
          </a:p>
          <a:p>
            <a:endParaRPr lang="en-US" dirty="0"/>
          </a:p>
          <a:p>
            <a:r>
              <a:rPr lang="en-US" dirty="0"/>
              <a:t>Filters examine a stream of tokens and keep them, transform them, or discard them depending on the filter type being used. (48 in version 9.0)</a:t>
            </a:r>
          </a:p>
          <a:p>
            <a:pPr marL="171450" indent="-171450">
              <a:buFont typeface="Arial" panose="020B0604020202020204" pitchFamily="34" charset="0"/>
              <a:buChar char="•"/>
            </a:pPr>
            <a:r>
              <a:rPr lang="en-US" dirty="0"/>
              <a:t>classic - remove ‘s from text</a:t>
            </a:r>
          </a:p>
          <a:p>
            <a:pPr marL="171450" indent="-171450">
              <a:buFont typeface="Arial" panose="020B0604020202020204" pitchFamily="34" charset="0"/>
              <a:buChar char="•"/>
            </a:pPr>
            <a:r>
              <a:rPr lang="en-US" dirty="0" err="1"/>
              <a:t>delimitedBoost</a:t>
            </a:r>
            <a:r>
              <a:rPr lang="en-US" dirty="0"/>
              <a:t> - read value from input and use it as a boost “leopard|0.5” -&gt; “leopard” with boost 0.5</a:t>
            </a:r>
          </a:p>
          <a:p>
            <a:pPr marL="171450" indent="-171450">
              <a:buFont typeface="Arial" panose="020B0604020202020204" pitchFamily="34" charset="0"/>
              <a:buChar char="•"/>
            </a:pPr>
            <a:r>
              <a:rPr lang="en-US" dirty="0"/>
              <a:t>stemming - “dogs” -&gt; “dog”</a:t>
            </a:r>
          </a:p>
          <a:p>
            <a:pPr marL="171450" indent="-171450">
              <a:buFont typeface="Arial" panose="020B0604020202020204" pitchFamily="34" charset="0"/>
              <a:buChar char="•"/>
            </a:pPr>
            <a:r>
              <a:rPr lang="en-US" dirty="0"/>
              <a:t>fingerprint - join tokens using given separator</a:t>
            </a:r>
          </a:p>
          <a:p>
            <a:endParaRPr lang="en-US" dirty="0"/>
          </a:p>
          <a:p>
            <a:r>
              <a:rPr lang="en-US" dirty="0"/>
              <a:t>Source:</a:t>
            </a:r>
          </a:p>
          <a:p>
            <a:pPr marL="171450" indent="-171450">
              <a:buFont typeface="Arial" panose="020B0604020202020204" pitchFamily="34" charset="0"/>
              <a:buChar char="•"/>
            </a:pPr>
            <a:r>
              <a:rPr lang="en-US" dirty="0"/>
              <a:t>https://solr.apache.org/ </a:t>
            </a:r>
          </a:p>
          <a:p>
            <a:pPr marL="171450" indent="-171450">
              <a:buFont typeface="Arial" panose="020B0604020202020204" pitchFamily="34" charset="0"/>
              <a:buChar char="•"/>
            </a:pPr>
            <a:r>
              <a:rPr lang="en-US" dirty="0"/>
              <a:t>https://solr.apache.org/guide/solr/latest/indexing-guide/tokenizers.html</a:t>
            </a:r>
          </a:p>
          <a:p>
            <a:pPr marL="171450" indent="-171450">
              <a:buFont typeface="Arial" panose="020B0604020202020204" pitchFamily="34" charset="0"/>
              <a:buChar char="•"/>
            </a:pPr>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13</a:t>
            </a:fld>
            <a:endParaRPr lang="cs-CZ"/>
          </a:p>
        </p:txBody>
      </p:sp>
    </p:spTree>
    <p:extLst>
      <p:ext uri="{BB962C8B-B14F-4D97-AF65-F5344CB8AC3E}">
        <p14:creationId xmlns:p14="http://schemas.microsoft.com/office/powerpoint/2010/main" val="36940039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https://github.com/datagov-cz/nkod-deployment</a:t>
            </a:r>
            <a:br>
              <a:rPr lang="en-US" dirty="0"/>
            </a:br>
            <a:r>
              <a:rPr lang="en-US" dirty="0"/>
              <a:t>Show schema of </a:t>
            </a:r>
            <a:r>
              <a:rPr lang="en-US" dirty="0" err="1"/>
              <a:t>dcat</a:t>
            </a:r>
            <a:r>
              <a:rPr lang="en-US" dirty="0"/>
              <a:t>-ap-viewer (copy field, non-indexed, …)</a:t>
            </a:r>
          </a:p>
          <a:p>
            <a:pPr marL="171450" indent="-171450">
              <a:buFontTx/>
              <a:buChar char="-"/>
            </a:pPr>
            <a:r>
              <a:rPr lang="en-US" dirty="0"/>
              <a:t>https://solr.apache.org/guide/solr/latest/indexing-guide/analysis-screen.html</a:t>
            </a:r>
          </a:p>
          <a:p>
            <a:pPr marL="171450" indent="-171450">
              <a:buFontTx/>
              <a:buChar char="-"/>
            </a:pPr>
            <a:r>
              <a:rPr lang="en-US" dirty="0"/>
              <a:t>Consider analysis with existing core show: </a:t>
            </a:r>
            <a:r>
              <a:rPr lang="en-US" dirty="0" err="1"/>
              <a:t>ascii_string</a:t>
            </a:r>
            <a:r>
              <a:rPr lang="en-US" dirty="0"/>
              <a:t> for </a:t>
            </a:r>
            <a:r>
              <a:rPr lang="en-US" dirty="0" err="1"/>
              <a:t>nkod</a:t>
            </a:r>
            <a:r>
              <a:rPr lang="en-US" dirty="0"/>
              <a:t>-deployment</a:t>
            </a:r>
          </a:p>
          <a:p>
            <a:pPr marL="0" indent="0">
              <a:buFontTx/>
              <a:buNone/>
            </a:pPr>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14</a:t>
            </a:fld>
            <a:endParaRPr lang="cs-CZ"/>
          </a:p>
        </p:txBody>
      </p:sp>
    </p:spTree>
    <p:extLst>
      <p:ext uri="{BB962C8B-B14F-4D97-AF65-F5344CB8AC3E}">
        <p14:creationId xmlns:p14="http://schemas.microsoft.com/office/powerpoint/2010/main" val="11283441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not the only reflection upon the pros. and cons. of full text search, and it may not be the most comprehensive one.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Problems depends on the issues.</a:t>
            </a:r>
          </a:p>
          <a:p>
            <a:pPr marL="171450" indent="-171450">
              <a:buFont typeface="Arial" panose="020B0604020202020204" pitchFamily="34" charset="0"/>
              <a:buChar char="•"/>
            </a:pPr>
            <a:r>
              <a:rPr lang="en-US" dirty="0"/>
              <a:t>The Synonym Problem</a:t>
            </a:r>
            <a:br>
              <a:rPr lang="en-US" dirty="0"/>
            </a:br>
            <a:r>
              <a:rPr lang="en-US" dirty="0"/>
              <a:t>This problem occurs because there is often more than one way to name or express a given concept, such as a person, place, or thing. These may include True Synonyms, Variant Spellings (US, UK), Shortened Forms of Terms.</a:t>
            </a:r>
          </a:p>
          <a:p>
            <a:pPr marL="171450" indent="-171450">
              <a:buFont typeface="Arial" panose="020B0604020202020204" pitchFamily="34" charset="0"/>
              <a:buChar char="•"/>
            </a:pPr>
            <a:r>
              <a:rPr lang="en-US" dirty="0"/>
              <a:t>The Homonym Problem</a:t>
            </a:r>
            <a:br>
              <a:rPr lang="en-US" dirty="0"/>
            </a:br>
            <a:r>
              <a:rPr lang="en-US" dirty="0"/>
              <a:t>A single word or phrase has more than one meaning. Without metadata, computers do not know the sense of each of a given pair of homonyms. That is, computers cannot effectively disambiguate two concepts when they are called by the same term (for example metadata). </a:t>
            </a:r>
          </a:p>
          <a:p>
            <a:pPr marL="171450" indent="-171450">
              <a:buFont typeface="Arial" panose="020B0604020202020204" pitchFamily="34" charset="0"/>
              <a:buChar char="•"/>
            </a:pPr>
            <a:r>
              <a:rPr lang="en-US" dirty="0"/>
              <a:t>The Aboutness Problem</a:t>
            </a:r>
            <a:br>
              <a:rPr lang="en-US" dirty="0"/>
            </a:br>
            <a:r>
              <a:rPr lang="en-US" dirty="0"/>
              <a:t>Language and words do not always convey what a resource is about. Just because a Web site contains a word doesn't mean it's about whatever concept that word names. I.e., the keywords does not capture the content.</a:t>
            </a:r>
          </a:p>
          <a:p>
            <a:pPr marL="171450" indent="-171450">
              <a:buFont typeface="Arial" panose="020B0604020202020204" pitchFamily="34" charset="0"/>
              <a:buChar char="•"/>
            </a:pPr>
            <a:r>
              <a:rPr lang="en-US" dirty="0"/>
              <a:t>Abstract Topics</a:t>
            </a:r>
            <a:br>
              <a:rPr lang="en-US" dirty="0"/>
            </a:br>
            <a:r>
              <a:rPr lang="en-US" dirty="0"/>
              <a:t>It's difficult to search successfully for documents on abstract topics in full-text databases. Subjects such as “health”, “free will”, and “ethics” generate large retrievals in Web search engines.</a:t>
            </a:r>
          </a:p>
          <a:p>
            <a:pPr marL="171450" indent="-171450">
              <a:buFont typeface="Arial" panose="020B0604020202020204" pitchFamily="34" charset="0"/>
              <a:buChar char="•"/>
            </a:pPr>
            <a:r>
              <a:rPr lang="en-US" dirty="0"/>
              <a:t>The Incognito Problem / Searcher Doesn't Know Term</a:t>
            </a:r>
            <a:br>
              <a:rPr lang="en-US" dirty="0"/>
            </a:br>
            <a:r>
              <a:rPr lang="en-US" dirty="0"/>
              <a:t>This problem refers to a person, place or thing not being called by its standard name. Specifically, in order to retrieve information in a full-text database, both the terms the searcher enters in the search box and the terms in the best resources have to match. The user need to use the same context as the author of the document ~ similar to synonyms. This idea can be expanded to the problem of query formulation in general. </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15</a:t>
            </a:fld>
            <a:endParaRPr lang="cs-CZ"/>
          </a:p>
        </p:txBody>
      </p:sp>
    </p:spTree>
    <p:extLst>
      <p:ext uri="{BB962C8B-B14F-4D97-AF65-F5344CB8AC3E}">
        <p14:creationId xmlns:p14="http://schemas.microsoft.com/office/powerpoint/2010/main" val="39634623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definition is from the article, but the idea is clear. We need to have a structured metadata and user search that metadata. Most of the time the available document’s metadata are used in the user interface, for example user can select a particular author using faceted search ~ you may know the principle from e-shops, where you select category of goods. </a:t>
            </a:r>
          </a:p>
          <a:p>
            <a:endParaRPr lang="en-US" dirty="0"/>
          </a:p>
          <a:p>
            <a:r>
              <a:rPr lang="en-US" dirty="0"/>
              <a:t>However, this approach is not limited to the facet search only, there can be other search options as well including the free text. But we search in the metadata mostly. With that said, we can combine this approach with the full text approach to get the best of both worlds.</a:t>
            </a:r>
          </a:p>
          <a:p>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16</a:t>
            </a:fld>
            <a:endParaRPr lang="cs-CZ"/>
          </a:p>
        </p:txBody>
      </p:sp>
    </p:spTree>
    <p:extLst>
      <p:ext uri="{BB962C8B-B14F-4D97-AF65-F5344CB8AC3E}">
        <p14:creationId xmlns:p14="http://schemas.microsoft.com/office/powerpoint/2010/main" val="15795898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full-text search:  use keywords provided by user (query). This works if (</a:t>
            </a:r>
            <a:r>
              <a:rPr lang="en-US" dirty="0" err="1"/>
              <a:t>i</a:t>
            </a:r>
            <a:r>
              <a:rPr lang="en-US" dirty="0"/>
              <a:t>) the given keywords or variants of them occur in enough of the relevant documents, and (ii) the mentioned prominence of these occurrences is highest for the most relevant documents. Full-text queries work well when relevant documents contain the keywords or simple variations of them in a prominent way. The primary concern is precision, not recall. As a result, for large document collections (as in web search), the number of matching documents is usually beyond what a human can read. </a:t>
            </a:r>
          </a:p>
          <a:p>
            <a:endParaRPr lang="en-US" dirty="0"/>
          </a:p>
          <a:p>
            <a:r>
              <a:rPr lang="en-US" dirty="0"/>
              <a:t>Problems for the query:</a:t>
            </a:r>
          </a:p>
          <a:p>
            <a:pPr marL="171450" indent="-171450">
              <a:buFont typeface="Arial" panose="020B0604020202020204" pitchFamily="34" charset="0"/>
              <a:buChar char="•"/>
            </a:pPr>
            <a:r>
              <a:rPr lang="en-US" dirty="0"/>
              <a:t>Relevant documents are likely to contain the words edible leaves or variations of them (see above). But there is no reason why they should contain the word plants, or variations of it like plant or botany. Rather, they will contain the name of a particular plant, for example, broccoli. To tackle it, we need to employ ontology to figure out that broccoli is a plant. </a:t>
            </a:r>
          </a:p>
          <a:p>
            <a:pPr marL="171450" indent="-171450">
              <a:buFont typeface="Arial" panose="020B0604020202020204" pitchFamily="34" charset="0"/>
              <a:buChar char="•"/>
            </a:pPr>
            <a:r>
              <a:rPr lang="en-US" dirty="0"/>
              <a:t>The second problem is that the sought-for results are not documents and also not passages in documents, but rather a list of entities, plants with a certain property.</a:t>
            </a:r>
          </a:p>
          <a:p>
            <a:pPr marL="171450" indent="-171450">
              <a:buFont typeface="Arial" panose="020B0604020202020204" pitchFamily="34" charset="0"/>
              <a:buChar char="•"/>
            </a:pPr>
            <a:r>
              <a:rPr lang="en-US" dirty="0"/>
              <a:t>Worse than that, the information for a single hit could be spread over several documents. For example, for the query plants with edible leaves and native to Europe, the information that a particular plant has edible leaves may be contained in one document, while the information that it is native to Europe may be contained in another document. This is beyond the capabilities of full-text search engines.</a:t>
            </a:r>
          </a:p>
          <a:p>
            <a:endParaRPr lang="en-US" dirty="0"/>
          </a:p>
          <a:p>
            <a:r>
              <a:rPr lang="en-US" dirty="0"/>
              <a:t>Much information is available only in the form of natural language text. This is unlikely to change also in the long run. In particular, for recent and specific information. Extracting facts of the form above from natural language text is a hard problem due to the diversity and ill-</a:t>
            </a:r>
            <a:r>
              <a:rPr lang="en-US" dirty="0" err="1"/>
              <a:t>definedness</a:t>
            </a:r>
            <a:r>
              <a:rPr lang="en-US" dirty="0"/>
              <a:t> of natural language. This task, known as information extraction, is an offline process. So, we have a large part of the world’s information is (and will be for a long time) available only as full text, while for a certain core of popular knowledge an ontology is the storage medium of choice, We therefore advocate an integration of the two types of search, which we will refer to as semantic full-text search.</a:t>
            </a:r>
          </a:p>
          <a:p>
            <a:endParaRPr lang="en-US" dirty="0"/>
          </a:p>
          <a:p>
            <a:r>
              <a:rPr lang="en-US" dirty="0"/>
              <a:t>Definition of semantic search, Domain knowledge can be formalized by means of an ontology, which is often defined as an “explicit specification of a conceptualization”</a:t>
            </a:r>
          </a:p>
          <a:p>
            <a:endParaRPr lang="en-US" dirty="0"/>
          </a:p>
          <a:p>
            <a:r>
              <a:rPr lang="en-US" dirty="0"/>
              <a:t>We see four major research challenges associated with such a semantic full-text search.</a:t>
            </a:r>
          </a:p>
          <a:p>
            <a:pPr marL="171450" indent="-171450">
              <a:buFont typeface="Arial" panose="020B0604020202020204" pitchFamily="34" charset="0"/>
              <a:buChar char="•"/>
            </a:pPr>
            <a:r>
              <a:rPr lang="en-US" b="1" dirty="0"/>
              <a:t>Entity recognition in the full text</a:t>
            </a:r>
            <a:r>
              <a:rPr lang="en-US" dirty="0"/>
              <a:t>: Offline entity recognition is an essential ingredient of semantic full-text search. The task is much simpler than full information extraction, with precision and recall values of around 90%.</a:t>
            </a:r>
          </a:p>
          <a:p>
            <a:pPr marL="171450" indent="-171450">
              <a:buFont typeface="Arial" panose="020B0604020202020204" pitchFamily="34" charset="0"/>
              <a:buChar char="•"/>
            </a:pPr>
            <a:r>
              <a:rPr lang="en-US" b="1" dirty="0"/>
              <a:t>Combined Index</a:t>
            </a:r>
            <a:r>
              <a:rPr lang="en-US" dirty="0"/>
              <a:t>: Semantic full-text search with fast query times seems to require a joint index over both the word and the entity occurrences. For example: typical entity-oriented queries like our plants with edible leaves native to Europe require three things: (1) finding entities matching the ontology part of the query (plants native to Europe), (2) finding text passages matching the full-text part of the query (edible leaves), and (3) finding occurrences of the entities from (1) that co-occur with the matches from (2).</a:t>
            </a:r>
          </a:p>
          <a:p>
            <a:pPr marL="171450" indent="-171450">
              <a:buFont typeface="Arial" panose="020B0604020202020204" pitchFamily="34" charset="0"/>
              <a:buChar char="•"/>
            </a:pPr>
            <a:r>
              <a:rPr lang="en-US" b="1" dirty="0"/>
              <a:t>Semantic Context</a:t>
            </a:r>
            <a:r>
              <a:rPr lang="en-US" dirty="0"/>
              <a:t>: For example, consider again the query plants with edible leaves and again the sentence “The stalks of rhubarb [</a:t>
            </a:r>
            <a:r>
              <a:rPr lang="en-US" dirty="0" err="1"/>
              <a:t>roo-bab</a:t>
            </a:r>
            <a:r>
              <a:rPr lang="en-US" dirty="0"/>
              <a:t>] are edible, but its leaves are toxic”. This sentence is one of only few in the whole Wikipedia matching that query. But it should not count as a hit, since in it edible refers only to the stalks and not to the leaves. For such queries, we need an instrument for determining which words semantically “belong together”. … In our own prototype Broccoli, we solve this problem by splitting sentences into sub sentences of words that belong together in this way. Entity-oriented queries often have hits with little evidence in the document collection. To identify those, a natural language processing is required that tells which words semantically “belong together”</a:t>
            </a:r>
          </a:p>
          <a:p>
            <a:pPr marL="171450" indent="-171450">
              <a:buFont typeface="Arial" panose="020B0604020202020204" pitchFamily="34" charset="0"/>
              <a:buChar char="•"/>
            </a:pPr>
            <a:r>
              <a:rPr lang="en-US" b="1" dirty="0"/>
              <a:t>User interface</a:t>
            </a:r>
            <a:r>
              <a:rPr lang="en-US" dirty="0"/>
              <a:t>: People do not want to use SPARQL, but just a text box may be imprecise. Then we need to present the result, but this time with reason, otherwise the user can be confused.</a:t>
            </a:r>
          </a:p>
          <a:p>
            <a:endParaRPr lang="en-US" dirty="0"/>
          </a:p>
          <a:p>
            <a:endParaRPr lang="en-US" dirty="0"/>
          </a:p>
          <a:p>
            <a:r>
              <a:rPr lang="en-US" dirty="0"/>
              <a:t>Source:</a:t>
            </a:r>
          </a:p>
          <a:p>
            <a:pPr marL="171450" indent="-171450">
              <a:buFont typeface="Arial" panose="020B0604020202020204" pitchFamily="34" charset="0"/>
              <a:buChar char="•"/>
            </a:pPr>
            <a:r>
              <a:rPr lang="en-US" dirty="0"/>
              <a:t>https://doi.org/10.1504/IJMSO.2007.015073</a:t>
            </a:r>
          </a:p>
          <a:p>
            <a:pPr marL="171450" indent="-171450">
              <a:buFont typeface="Arial" panose="020B0604020202020204" pitchFamily="34" charset="0"/>
              <a:buChar char="•"/>
            </a:pPr>
            <a:r>
              <a:rPr lang="en-US" dirty="0"/>
              <a:t>https://doi.org/10.1145/2379307.2379311</a:t>
            </a:r>
          </a:p>
          <a:p>
            <a:pPr marL="0" indent="0">
              <a:buFont typeface="Arial" panose="020B0604020202020204" pitchFamily="34" charset="0"/>
              <a:buNone/>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17</a:t>
            </a:fld>
            <a:endParaRPr lang="cs-CZ"/>
          </a:p>
        </p:txBody>
      </p:sp>
    </p:spTree>
    <p:extLst>
      <p:ext uri="{BB962C8B-B14F-4D97-AF65-F5344CB8AC3E}">
        <p14:creationId xmlns:p14="http://schemas.microsoft.com/office/powerpoint/2010/main" val="34699514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Source:</a:t>
            </a:r>
          </a:p>
          <a:p>
            <a:pPr marL="171450" indent="-171450">
              <a:buFont typeface="Arial" panose="020B0604020202020204" pitchFamily="34" charset="0"/>
              <a:buChar char="•"/>
            </a:pPr>
            <a:r>
              <a:rPr lang="en-US" dirty="0"/>
              <a:t>https://learn.microsoft.com/en-us/sql/relational-databases/search/semantic-search-sql-server?view=sql-server-ver15</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18</a:t>
            </a:fld>
            <a:endParaRPr lang="cs-CZ"/>
          </a:p>
        </p:txBody>
      </p:sp>
    </p:spTree>
    <p:extLst>
      <p:ext uri="{BB962C8B-B14F-4D97-AF65-F5344CB8AC3E}">
        <p14:creationId xmlns:p14="http://schemas.microsoft.com/office/powerpoint/2010/main" val="3824438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the token frequency and normalization, we can create a vector for each document. Where the positions in the vector correspond to token count in the document. When we consider query to be a document as well, we can then perform text search by searching for similar vectors in the vector space. But there is issue of high dimensions (curse of dimensionality) so it may not be the best option to utilize Euclidean distance, instead we can use for example cosine similarity. Another advantage of this approach is that we can employ clustering to create “clusters” of documents. </a:t>
            </a:r>
          </a:p>
          <a:p>
            <a:endParaRPr lang="en-US" dirty="0"/>
          </a:p>
          <a:p>
            <a:r>
              <a:rPr lang="en-US" dirty="0"/>
              <a:t>A step forward in this directions is the use of embeddings. The general idea behind embedding, roughly speaking, is to take an input (token/word/ … ) and embed that word into n-dimensional space. We can then aggregate those vectors to get representation of the documents. Unfortunately, word2vec is outside of scope of this lecture. Yet it is technique with wide application, and it can be employed to tackle some of the challenges and drawbacks of full text search. </a:t>
            </a:r>
          </a:p>
          <a:p>
            <a:endParaRPr lang="en-US" dirty="0"/>
          </a:p>
          <a:p>
            <a:r>
              <a:rPr lang="en-US" dirty="0"/>
              <a:t>Speaking of “drawbacks” of full text search [next </a:t>
            </a:r>
            <a:r>
              <a:rPr lang="cs-CZ" dirty="0"/>
              <a:t>slide</a:t>
            </a:r>
            <a:r>
              <a:rPr lang="en-US" dirty="0"/>
              <a:t>].</a:t>
            </a:r>
          </a:p>
          <a:p>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19</a:t>
            </a:fld>
            <a:endParaRPr lang="cs-CZ"/>
          </a:p>
        </p:txBody>
      </p:sp>
    </p:spTree>
    <p:extLst>
      <p:ext uri="{BB962C8B-B14F-4D97-AF65-F5344CB8AC3E}">
        <p14:creationId xmlns:p14="http://schemas.microsoft.com/office/powerpoint/2010/main" val="2206718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the best you can do?</a:t>
            </a:r>
          </a:p>
          <a:p>
            <a:endParaRPr lang="en-US" dirty="0"/>
          </a:p>
          <a:p>
            <a:r>
              <a:rPr lang="en-US" dirty="0"/>
              <a:t>We may be searching for multiple patterns. </a:t>
            </a:r>
            <a:r>
              <a:rPr lang="en-US" dirty="0" err="1"/>
              <a:t>Aho-Corasick</a:t>
            </a:r>
            <a:r>
              <a:rPr lang="en-US" dirty="0"/>
              <a:t> is using prefix trees, where each node may point to other node with given prefix.</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a:t>
            </a:fld>
            <a:endParaRPr lang="cs-CZ"/>
          </a:p>
        </p:txBody>
      </p:sp>
    </p:spTree>
    <p:extLst>
      <p:ext uri="{BB962C8B-B14F-4D97-AF65-F5344CB8AC3E}">
        <p14:creationId xmlns:p14="http://schemas.microsoft.com/office/powerpoint/2010/main" val="2872379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3</a:t>
            </a:fld>
            <a:endParaRPr lang="cs-CZ"/>
          </a:p>
        </p:txBody>
      </p:sp>
    </p:spTree>
    <p:extLst>
      <p:ext uri="{BB962C8B-B14F-4D97-AF65-F5344CB8AC3E}">
        <p14:creationId xmlns:p14="http://schemas.microsoft.com/office/powerpoint/2010/main" val="2379229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if we have multiple documents. Perhaps we do not search for exact match .. we can have multiple tokens in certain proximity. In addition, we may not have time to read all documents for every read. </a:t>
            </a:r>
          </a:p>
          <a:p>
            <a:endParaRPr lang="en-US" dirty="0"/>
          </a:p>
          <a:p>
            <a:r>
              <a:rPr lang="en-US" dirty="0"/>
              <a:t>The query may be more complex, so the result is not yes/no, but rather an ordering of documents.</a:t>
            </a:r>
          </a:p>
          <a:p>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4</a:t>
            </a:fld>
            <a:endParaRPr lang="cs-CZ"/>
          </a:p>
        </p:txBody>
      </p:sp>
    </p:spTree>
    <p:extLst>
      <p:ext uri="{BB962C8B-B14F-4D97-AF65-F5344CB8AC3E}">
        <p14:creationId xmlns:p14="http://schemas.microsoft.com/office/powerpoint/2010/main" val="243083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Can get high recall (but low precision) by retrieving all docs on all queries!</a:t>
            </a:r>
          </a:p>
          <a:p>
            <a:endParaRPr lang="en-US" dirty="0"/>
          </a:p>
          <a:p>
            <a:r>
              <a:rPr lang="en-US" dirty="0"/>
              <a:t>There are some combined measures, so it is easy to capture both measures.</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6</a:t>
            </a:fld>
            <a:endParaRPr lang="cs-CZ"/>
          </a:p>
        </p:txBody>
      </p:sp>
    </p:spTree>
    <p:extLst>
      <p:ext uri="{BB962C8B-B14F-4D97-AF65-F5344CB8AC3E}">
        <p14:creationId xmlns:p14="http://schemas.microsoft.com/office/powerpoint/2010/main" val="1351988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possible definition from scientific literature, yes there is a science in text search. In fact, here is a lot.</a:t>
            </a:r>
          </a:p>
          <a:p>
            <a:endParaRPr lang="en-US" dirty="0"/>
          </a:p>
          <a:p>
            <a:r>
              <a:rPr lang="en-US" dirty="0"/>
              <a:t>The basic principle of full-text search is that the user enters a (typically small) set of keywords, and the search engine returns a list of documents, in which some or all of these keywords (or variations of them like spelling variants or synonyms) occur. The results are ranked by how prominent these occurrences are (term frequency, occurrence in title, relative proximity, absolute importance of the document, etc.)</a:t>
            </a:r>
          </a:p>
          <a:p>
            <a:endParaRPr lang="en-US" dirty="0"/>
          </a:p>
          <a:p>
            <a:r>
              <a:rPr lang="en-US" dirty="0"/>
              <a:t>Source:</a:t>
            </a:r>
          </a:p>
          <a:p>
            <a:pPr marL="171450" indent="-171450">
              <a:buFont typeface="Arial" panose="020B0604020202020204" pitchFamily="34" charset="0"/>
              <a:buChar char="•"/>
            </a:pPr>
            <a:r>
              <a:rPr lang="en-US" sz="1800" b="0" i="0" u="none" strike="noStrike" dirty="0">
                <a:solidFill>
                  <a:srgbClr val="FFFFFF"/>
                </a:solidFill>
                <a:effectLst/>
                <a:latin typeface="Arial" panose="020B0604020202020204" pitchFamily="34" charset="0"/>
              </a:rPr>
              <a:t>https://doi.org/10.1016/j.acalib.2008.06.007</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7</a:t>
            </a:fld>
            <a:endParaRPr lang="cs-CZ"/>
          </a:p>
        </p:txBody>
      </p:sp>
    </p:spTree>
    <p:extLst>
      <p:ext uri="{BB962C8B-B14F-4D97-AF65-F5344CB8AC3E}">
        <p14:creationId xmlns:p14="http://schemas.microsoft.com/office/powerpoint/2010/main" val="619462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easiest option is to capture what words an in what documents. We can use a matrix to represent that information. Now to evaluate the query “we expect” we just search the matrix, use Boolean algebra (Boolean model) and find the document. </a:t>
            </a:r>
          </a:p>
          <a:p>
            <a:endParaRPr lang="en-US" dirty="0"/>
          </a:p>
          <a:p>
            <a:r>
              <a:rPr lang="en-US" dirty="0"/>
              <a:t>What is a document? It depends on the context: file, email, attachment, collection of documents, …</a:t>
            </a:r>
          </a:p>
          <a:p>
            <a:endParaRPr lang="en-US" dirty="0"/>
          </a:p>
          <a:p>
            <a:r>
              <a:rPr lang="en-US" dirty="0"/>
              <a:t>However, most document will not contain all the words just a common subset of them. As a result, we have sparse matrix - so storing the whole matrix is not efficient. There are methods for storing sparse matrix that would help, but instead we can take a completely different route.</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8</a:t>
            </a:fld>
            <a:endParaRPr lang="cs-CZ"/>
          </a:p>
        </p:txBody>
      </p:sp>
    </p:spTree>
    <p:extLst>
      <p:ext uri="{BB962C8B-B14F-4D97-AF65-F5344CB8AC3E}">
        <p14:creationId xmlns:p14="http://schemas.microsoft.com/office/powerpoint/2010/main" val="2978671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go to solution is called inverted index. For the index you put the key (identifier, name, … ) and get a document(s). The idea is to speed up the search operation. The difference here is that we have a lots of values per each document. An inverted index is a data structure that maps a word, or atomic search item, to the set of documents, or set of indexed units, that contain that word. </a:t>
            </a:r>
          </a:p>
          <a:p>
            <a:endParaRPr lang="en-US" dirty="0"/>
          </a:p>
          <a:p>
            <a:r>
              <a:rPr lang="en-US" dirty="0"/>
              <a:t>In the table we have: the term (word), frequency, and posting list.</a:t>
            </a:r>
          </a:p>
          <a:p>
            <a:endParaRPr lang="en-US" dirty="0"/>
          </a:p>
          <a:p>
            <a:r>
              <a:rPr lang="en-US" dirty="0"/>
              <a:t>But we search for phrase (“we expect”), so it is not enough if the two tokens are in same document. For phrase queries (sequence of words) the inverted index is not enough. We need to add some information to the index. There are alternatives:</a:t>
            </a:r>
          </a:p>
          <a:p>
            <a:pPr marL="171450" indent="-171450">
              <a:buFont typeface="Arial" panose="020B0604020202020204" pitchFamily="34" charset="0"/>
              <a:buChar char="•"/>
            </a:pPr>
            <a:r>
              <a:rPr lang="en-US" dirty="0" err="1"/>
              <a:t>biword</a:t>
            </a:r>
            <a:r>
              <a:rPr lang="en-US" dirty="0"/>
              <a:t> index - Index pair of words, works fine for two-word phrases. The index will become quite large. Longer phrases can be decomposed into multiple pairs, then false positives must be filtered out. </a:t>
            </a:r>
          </a:p>
          <a:p>
            <a:pPr marL="171450" indent="-171450">
              <a:buFont typeface="Arial" panose="020B0604020202020204" pitchFamily="34" charset="0"/>
              <a:buChar char="•"/>
            </a:pPr>
            <a:r>
              <a:rPr lang="en-US" dirty="0"/>
              <a:t>positional index -  Better alternative to </a:t>
            </a:r>
            <a:r>
              <a:rPr lang="en-US" dirty="0" err="1"/>
              <a:t>biword</a:t>
            </a:r>
            <a:r>
              <a:rPr lang="en-US" dirty="0"/>
              <a:t> indexes, to each posting we add a list of positions. It also allows for proximity search. But increase the size of the index.</a:t>
            </a:r>
          </a:p>
          <a:p>
            <a:r>
              <a:rPr lang="en-US" dirty="0"/>
              <a:t>In fact, the postings can contain all kind of metadata depending on the methods. </a:t>
            </a:r>
          </a:p>
          <a:p>
            <a:endParaRPr lang="en-US" dirty="0"/>
          </a:p>
          <a:p>
            <a:r>
              <a:rPr lang="en-US" dirty="0"/>
              <a:t>Source:</a:t>
            </a:r>
          </a:p>
          <a:p>
            <a:pPr marL="171450" indent="-171450">
              <a:buFont typeface="Arial" panose="020B0604020202020204" pitchFamily="34" charset="0"/>
              <a:buChar char="•"/>
            </a:pPr>
            <a:r>
              <a:rPr lang="en-US" dirty="0"/>
              <a:t>https://dev.to/im_bhatman/introduction-to-inverted-indexes-l04</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9</a:t>
            </a:fld>
            <a:endParaRPr lang="cs-CZ"/>
          </a:p>
        </p:txBody>
      </p:sp>
    </p:spTree>
    <p:extLst>
      <p:ext uri="{BB962C8B-B14F-4D97-AF65-F5344CB8AC3E}">
        <p14:creationId xmlns:p14="http://schemas.microsoft.com/office/powerpoint/2010/main" val="16145012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basic terminology to get at us at the same level.</a:t>
            </a:r>
          </a:p>
          <a:p>
            <a:endParaRPr lang="en-US" dirty="0"/>
          </a:p>
          <a:p>
            <a:r>
              <a:rPr lang="en-US" dirty="0"/>
              <a:t>word - a delimited string as it appears in the text</a:t>
            </a:r>
          </a:p>
          <a:p>
            <a:r>
              <a:rPr lang="en-US" dirty="0"/>
              <a:t>term  - normalized word; an equivalence class of words</a:t>
            </a:r>
          </a:p>
          <a:p>
            <a:r>
              <a:rPr lang="en-US" dirty="0"/>
              <a:t>token - instance of a word or term occurring in a document</a:t>
            </a:r>
          </a:p>
          <a:p>
            <a:endParaRPr lang="en-US" dirty="0"/>
          </a:p>
          <a:p>
            <a:r>
              <a:rPr lang="en-US" dirty="0"/>
              <a:t>Construction (there are algorithms for that like FAST-INV):</a:t>
            </a:r>
          </a:p>
          <a:p>
            <a:pPr marL="171450" indent="-171450">
              <a:buFont typeface="Arial" panose="020B0604020202020204" pitchFamily="34" charset="0"/>
              <a:buChar char="•"/>
            </a:pPr>
            <a:r>
              <a:rPr lang="en-US" dirty="0"/>
              <a:t>Collect documents (whatever that is)</a:t>
            </a:r>
          </a:p>
          <a:p>
            <a:pPr marL="171450" indent="-171450">
              <a:buFont typeface="Arial" panose="020B0604020202020204" pitchFamily="34" charset="0"/>
              <a:buChar char="•"/>
            </a:pPr>
            <a:r>
              <a:rPr lang="en-US" dirty="0"/>
              <a:t>Tokenize (more on that later)</a:t>
            </a:r>
          </a:p>
          <a:p>
            <a:pPr marL="171450" indent="-171450">
              <a:buFont typeface="Arial" panose="020B0604020202020204" pitchFamily="34" charset="0"/>
              <a:buChar char="•"/>
            </a:pPr>
            <a:r>
              <a:rPr lang="en-US" dirty="0"/>
              <a:t>Do linguistic preprocessing (normalization, lemmatization, more on that later)</a:t>
            </a:r>
          </a:p>
          <a:p>
            <a:endParaRPr lang="en-US" dirty="0"/>
          </a:p>
          <a:p>
            <a:r>
              <a:rPr lang="en-US" dirty="0"/>
              <a:t>Create the index (sorted arrays, B-trees, tries, and various hashing structures, or combinations of these structures)</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10</a:t>
            </a:fld>
            <a:endParaRPr lang="cs-CZ"/>
          </a:p>
        </p:txBody>
      </p:sp>
    </p:spTree>
    <p:extLst>
      <p:ext uri="{BB962C8B-B14F-4D97-AF65-F5344CB8AC3E}">
        <p14:creationId xmlns:p14="http://schemas.microsoft.com/office/powerpoint/2010/main" val="321324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42CB01-0606-AD8B-8CDE-0F8FFB8E3C47}"/>
              </a:ext>
            </a:extLst>
          </p:cNvPr>
          <p:cNvSpPr/>
          <p:nvPr userDrawn="1"/>
        </p:nvSpPr>
        <p:spPr>
          <a:xfrm>
            <a:off x="0" y="6492784"/>
            <a:ext cx="12192001" cy="36512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15635"/>
          </a:xfrm>
        </p:spPr>
        <p:txBody>
          <a:bodyPr anchor="b">
            <a:no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hasCustomPrompt="1"/>
          </p:nvPr>
        </p:nvSpPr>
        <p:spPr>
          <a:xfrm>
            <a:off x="1100051" y="4455620"/>
            <a:ext cx="7948277" cy="439653"/>
          </a:xfrm>
        </p:spPr>
        <p:txBody>
          <a:bodyPr wrap="none" lIns="91440" rIns="91440" anchor="ctr" anchorCtr="0">
            <a:noAutofit/>
          </a:bodyPr>
          <a:lstStyle>
            <a:lvl1pPr marL="0" indent="0" algn="l">
              <a:buNone/>
              <a:defRPr sz="2400" b="1" cap="none"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Presentation group</a:t>
            </a:r>
          </a:p>
        </p:txBody>
      </p:sp>
      <p:sp>
        <p:nvSpPr>
          <p:cNvPr id="5" name="Footer Placeholder 4"/>
          <p:cNvSpPr>
            <a:spLocks noGrp="1"/>
          </p:cNvSpPr>
          <p:nvPr>
            <p:ph type="ftr" sz="quarter" idx="11"/>
          </p:nvPr>
        </p:nvSpPr>
        <p:spPr/>
        <p:txBody>
          <a:bodyPr/>
          <a:lstStyle/>
          <a:p>
            <a:endParaRPr lang="en-US" dirty="0"/>
          </a:p>
        </p:txBody>
      </p:sp>
      <p:cxnSp>
        <p:nvCxnSpPr>
          <p:cNvPr id="9" name="Straight Connector 8"/>
          <p:cNvCxnSpPr/>
          <p:nvPr/>
        </p:nvCxnSpPr>
        <p:spPr>
          <a:xfrm>
            <a:off x="1207658" y="4365104"/>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Text Placeholder 5">
            <a:extLst>
              <a:ext uri="{FF2B5EF4-FFF2-40B4-BE49-F238E27FC236}">
                <a16:creationId xmlns:a16="http://schemas.microsoft.com/office/drawing/2014/main" id="{65665A35-B15A-1F1B-E7BB-06D54184D5F9}"/>
              </a:ext>
            </a:extLst>
          </p:cNvPr>
          <p:cNvSpPr>
            <a:spLocks noGrp="1"/>
          </p:cNvSpPr>
          <p:nvPr>
            <p:ph type="body" sz="quarter" idx="12" hasCustomPrompt="1"/>
          </p:nvPr>
        </p:nvSpPr>
        <p:spPr>
          <a:xfrm>
            <a:off x="9264650" y="4456113"/>
            <a:ext cx="1891030" cy="503237"/>
          </a:xfrm>
        </p:spPr>
        <p:txBody>
          <a:bodyPr rIns="90000" anchor="ctr" anchorCtr="0"/>
          <a:lstStyle>
            <a:lvl1pPr marL="0" indent="0" algn="r">
              <a:buNone/>
              <a:defRPr lang="en-US" sz="2400" b="1" kern="1200" cap="none" spc="200" baseline="0" dirty="0">
                <a:solidFill>
                  <a:schemeClr val="tx2"/>
                </a:solidFill>
                <a:latin typeface="+mj-lt"/>
                <a:ea typeface="+mn-ea"/>
                <a:cs typeface="+mn-cs"/>
              </a:defRPr>
            </a:lvl1pPr>
          </a:lstStyle>
          <a:p>
            <a:pPr lvl="0"/>
            <a:r>
              <a:rPr lang="en-US" dirty="0"/>
              <a:t>Year</a:t>
            </a:r>
          </a:p>
        </p:txBody>
      </p:sp>
      <p:sp>
        <p:nvSpPr>
          <p:cNvPr id="12" name="Text Placeholder 11">
            <a:extLst>
              <a:ext uri="{FF2B5EF4-FFF2-40B4-BE49-F238E27FC236}">
                <a16:creationId xmlns:a16="http://schemas.microsoft.com/office/drawing/2014/main" id="{FE211867-31A4-8500-D606-C5CD767A2639}"/>
              </a:ext>
            </a:extLst>
          </p:cNvPr>
          <p:cNvSpPr>
            <a:spLocks noGrp="1"/>
          </p:cNvSpPr>
          <p:nvPr>
            <p:ph type="body" sz="quarter" idx="13" hasCustomPrompt="1"/>
          </p:nvPr>
        </p:nvSpPr>
        <p:spPr>
          <a:xfrm>
            <a:off x="1097814" y="4942294"/>
            <a:ext cx="7948277" cy="437358"/>
          </a:xfrm>
        </p:spPr>
        <p:txBody>
          <a:bodyPr wrap="none" lIns="90000" rIns="90000" anchor="ctr" anchorCtr="0"/>
          <a:lstStyle>
            <a:lvl1pPr marL="0" indent="0" algn="l">
              <a:buNone/>
              <a:defRPr lang="en-US" sz="2400" b="1" kern="1200" cap="none" spc="200" baseline="0" dirty="0">
                <a:solidFill>
                  <a:schemeClr val="tx2"/>
                </a:solidFill>
                <a:latin typeface="+mj-lt"/>
                <a:ea typeface="+mn-ea"/>
                <a:cs typeface="+mn-cs"/>
              </a:defRPr>
            </a:lvl1pPr>
          </a:lstStyle>
          <a:p>
            <a:pPr lvl="0"/>
            <a:r>
              <a:rPr lang="en-US" dirty="0"/>
              <a:t>Presenting person</a:t>
            </a:r>
          </a:p>
        </p:txBody>
      </p:sp>
      <p:sp>
        <p:nvSpPr>
          <p:cNvPr id="13" name="Text Placeholder 11">
            <a:extLst>
              <a:ext uri="{FF2B5EF4-FFF2-40B4-BE49-F238E27FC236}">
                <a16:creationId xmlns:a16="http://schemas.microsoft.com/office/drawing/2014/main" id="{3EE7B3D2-877F-B924-8BD1-76C44B2778D5}"/>
              </a:ext>
            </a:extLst>
          </p:cNvPr>
          <p:cNvSpPr>
            <a:spLocks noGrp="1"/>
          </p:cNvSpPr>
          <p:nvPr>
            <p:ph type="body" sz="quarter" idx="14" hasCustomPrompt="1"/>
          </p:nvPr>
        </p:nvSpPr>
        <p:spPr>
          <a:xfrm>
            <a:off x="1097279" y="5592755"/>
            <a:ext cx="7948277" cy="809511"/>
          </a:xfrm>
        </p:spPr>
        <p:txBody>
          <a:bodyPr wrap="none" lIns="90000" rIns="90000"/>
          <a:lstStyle>
            <a:lvl1pPr marL="0" indent="0" algn="l">
              <a:buNone/>
              <a:defRPr lang="en-US" sz="1800" b="1" kern="1200" cap="none" spc="200" baseline="0" dirty="0">
                <a:solidFill>
                  <a:schemeClr val="tx2"/>
                </a:solidFill>
                <a:latin typeface="+mj-lt"/>
                <a:ea typeface="+mn-ea"/>
                <a:cs typeface="+mn-cs"/>
              </a:defRPr>
            </a:lvl1pPr>
          </a:lstStyle>
          <a:p>
            <a:pPr lvl="0"/>
            <a:r>
              <a:rPr lang="en-US" dirty="0"/>
              <a:t>Links</a:t>
            </a:r>
          </a:p>
        </p:txBody>
      </p:sp>
    </p:spTree>
    <p:extLst>
      <p:ext uri="{BB962C8B-B14F-4D97-AF65-F5344CB8AC3E}">
        <p14:creationId xmlns:p14="http://schemas.microsoft.com/office/powerpoint/2010/main" val="237744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heading">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99535DF1-3CEE-4FC7-9E2D-6DF64CF0951A}"/>
              </a:ext>
            </a:extLst>
          </p:cNvPr>
          <p:cNvSpPr>
            <a:spLocks noGrp="1"/>
          </p:cNvSpPr>
          <p:nvPr>
            <p:ph type="body" sz="quarter" idx="13" hasCustomPrompt="1"/>
          </p:nvPr>
        </p:nvSpPr>
        <p:spPr>
          <a:xfrm>
            <a:off x="2279650" y="1980093"/>
            <a:ext cx="7561263" cy="863352"/>
          </a:xfrm>
          <a:prstGeom prst="rect">
            <a:avLst/>
          </a:prstGeom>
        </p:spPr>
        <p:txBody>
          <a:bodyPr anchor="ctr"/>
          <a:lstStyle>
            <a:lvl1pPr marL="0" indent="0" algn="ctr">
              <a:buNone/>
              <a:defRPr sz="3600" cap="none" baseline="0">
                <a:latin typeface="+mj-lt"/>
              </a:defRPr>
            </a:lvl1pPr>
          </a:lstStyle>
          <a:p>
            <a:pPr lvl="0"/>
            <a:r>
              <a:rPr lang="en-US" dirty="0"/>
              <a:t>Click to edit heading</a:t>
            </a:r>
          </a:p>
        </p:txBody>
      </p:sp>
      <p:sp>
        <p:nvSpPr>
          <p:cNvPr id="11" name="Text Placeholder 9">
            <a:extLst>
              <a:ext uri="{FF2B5EF4-FFF2-40B4-BE49-F238E27FC236}">
                <a16:creationId xmlns:a16="http://schemas.microsoft.com/office/drawing/2014/main" id="{5999B4DE-4528-497E-83DE-B439F1DB28BA}"/>
              </a:ext>
            </a:extLst>
          </p:cNvPr>
          <p:cNvSpPr>
            <a:spLocks noGrp="1"/>
          </p:cNvSpPr>
          <p:nvPr>
            <p:ph type="body" sz="quarter" idx="14" hasCustomPrompt="1"/>
          </p:nvPr>
        </p:nvSpPr>
        <p:spPr>
          <a:xfrm>
            <a:off x="1415480" y="3140968"/>
            <a:ext cx="9217023" cy="1872208"/>
          </a:xfrm>
          <a:prstGeom prst="rect">
            <a:avLst/>
          </a:prstGeom>
        </p:spPr>
        <p:txBody>
          <a:bodyPr anchor="t"/>
          <a:lstStyle>
            <a:lvl1pPr marL="0" indent="0" algn="ctr">
              <a:buNone/>
              <a:defRPr sz="3600">
                <a:latin typeface="+mj-lt"/>
              </a:defRPr>
            </a:lvl1pPr>
          </a:lstStyle>
          <a:p>
            <a:pPr lvl="0"/>
            <a:r>
              <a:rPr lang="en-US" dirty="0"/>
              <a:t>Click to edit sub heading</a:t>
            </a:r>
          </a:p>
        </p:txBody>
      </p:sp>
      <p:cxnSp>
        <p:nvCxnSpPr>
          <p:cNvPr id="2" name="Straight Connector 1">
            <a:extLst>
              <a:ext uri="{FF2B5EF4-FFF2-40B4-BE49-F238E27FC236}">
                <a16:creationId xmlns:a16="http://schemas.microsoft.com/office/drawing/2014/main" id="{9B46B549-2DF5-2605-A7E2-507EC6741B81}"/>
              </a:ext>
            </a:extLst>
          </p:cNvPr>
          <p:cNvCxnSpPr>
            <a:cxnSpLocks/>
          </p:cNvCxnSpPr>
          <p:nvPr userDrawn="1"/>
        </p:nvCxnSpPr>
        <p:spPr>
          <a:xfrm>
            <a:off x="335360" y="2996952"/>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3979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Title 1"/>
          <p:cNvSpPr>
            <a:spLocks noGrp="1"/>
          </p:cNvSpPr>
          <p:nvPr>
            <p:ph type="title"/>
          </p:nvPr>
        </p:nvSpPr>
        <p:spPr>
          <a:xfrm>
            <a:off x="360000" y="180000"/>
            <a:ext cx="11449272" cy="766132"/>
          </a:xfrm>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a:xfrm>
            <a:off x="335360" y="1268760"/>
            <a:ext cx="11449272" cy="50405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cxnSp>
        <p:nvCxnSpPr>
          <p:cNvPr id="7" name="Straight Connector 6">
            <a:extLst>
              <a:ext uri="{FF2B5EF4-FFF2-40B4-BE49-F238E27FC236}">
                <a16:creationId xmlns:a16="http://schemas.microsoft.com/office/drawing/2014/main" id="{6D7F9E1D-3FFE-E5D5-8168-CE30DC4521EC}"/>
              </a:ext>
            </a:extLst>
          </p:cNvPr>
          <p:cNvCxnSpPr>
            <a:cxnSpLocks/>
          </p:cNvCxnSpPr>
          <p:nvPr userDrawn="1"/>
        </p:nvCxnSpPr>
        <p:spPr>
          <a:xfrm>
            <a:off x="335360" y="1124744"/>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3261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360000" y="180000"/>
            <a:ext cx="11448000" cy="766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335360" y="1260583"/>
            <a:ext cx="5699679" cy="504873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260583"/>
            <a:ext cx="5566712" cy="504873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cxnSp>
        <p:nvCxnSpPr>
          <p:cNvPr id="2" name="Straight Connector 1">
            <a:extLst>
              <a:ext uri="{FF2B5EF4-FFF2-40B4-BE49-F238E27FC236}">
                <a16:creationId xmlns:a16="http://schemas.microsoft.com/office/drawing/2014/main" id="{2EC59EFB-1B84-A66B-9566-F2885C8BF9CA}"/>
              </a:ext>
            </a:extLst>
          </p:cNvPr>
          <p:cNvCxnSpPr>
            <a:cxnSpLocks/>
          </p:cNvCxnSpPr>
          <p:nvPr userDrawn="1"/>
        </p:nvCxnSpPr>
        <p:spPr>
          <a:xfrm>
            <a:off x="335360" y="1124744"/>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7622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60000" y="180000"/>
            <a:ext cx="11448000" cy="766132"/>
          </a:xfrm>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cxnSp>
        <p:nvCxnSpPr>
          <p:cNvPr id="6" name="Straight Connector 5">
            <a:extLst>
              <a:ext uri="{FF2B5EF4-FFF2-40B4-BE49-F238E27FC236}">
                <a16:creationId xmlns:a16="http://schemas.microsoft.com/office/drawing/2014/main" id="{AF6BAB6C-A9D1-4572-ED9D-D7E9722E3C65}"/>
              </a:ext>
            </a:extLst>
          </p:cNvPr>
          <p:cNvCxnSpPr>
            <a:cxnSpLocks/>
          </p:cNvCxnSpPr>
          <p:nvPr userDrawn="1"/>
        </p:nvCxnSpPr>
        <p:spPr>
          <a:xfrm>
            <a:off x="335360" y="1124744"/>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7111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D372268-EBF9-1072-0F76-51E4D5460321}"/>
              </a:ext>
            </a:extLst>
          </p:cNvPr>
          <p:cNvSpPr/>
          <p:nvPr userDrawn="1"/>
        </p:nvSpPr>
        <p:spPr>
          <a:xfrm>
            <a:off x="0" y="6492784"/>
            <a:ext cx="12192001" cy="36512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2650129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6492784"/>
            <a:ext cx="12192001" cy="36512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66800" y="199277"/>
            <a:ext cx="10058400" cy="76613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335360" y="1268759"/>
            <a:ext cx="11449272" cy="5152007"/>
          </a:xfrm>
          <a:prstGeom prst="rect">
            <a:avLst/>
          </a:prstGeom>
        </p:spPr>
        <p:txBody>
          <a:bodyPr vert="horz" lIns="0" tIns="36000" rIns="0" bIns="3600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686185" y="6571397"/>
            <a:ext cx="4822804" cy="253513"/>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571397"/>
            <a:ext cx="1312025" cy="253513"/>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3711185180"/>
      </p:ext>
    </p:extLst>
  </p:cSld>
  <p:clrMap bg1="lt1" tx1="dk1" bg2="lt2" tx2="dk2" accent1="accent1" accent2="accent2" accent3="accent3" accent4="accent4" accent5="accent5" accent6="accent6" hlink="hlink" folHlink="folHlink"/>
  <p:sldLayoutIdLst>
    <p:sldLayoutId id="2147483733" r:id="rId1"/>
    <p:sldLayoutId id="2147483731" r:id="rId2"/>
    <p:sldLayoutId id="2147483734" r:id="rId3"/>
    <p:sldLayoutId id="2147483736" r:id="rId4"/>
    <p:sldLayoutId id="2147483738" r:id="rId5"/>
    <p:sldLayoutId id="2147483739" r:id="rId6"/>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3C452-C885-7317-E131-0BDB4C1BDA72}"/>
              </a:ext>
            </a:extLst>
          </p:cNvPr>
          <p:cNvSpPr>
            <a:spLocks noGrp="1"/>
          </p:cNvSpPr>
          <p:nvPr>
            <p:ph type="ctrTitle"/>
          </p:nvPr>
        </p:nvSpPr>
        <p:spPr/>
        <p:txBody>
          <a:bodyPr/>
          <a:lstStyle/>
          <a:p>
            <a:r>
              <a:rPr lang="en-US" dirty="0"/>
              <a:t>Text Search</a:t>
            </a:r>
          </a:p>
        </p:txBody>
      </p:sp>
      <p:sp>
        <p:nvSpPr>
          <p:cNvPr id="3" name="Subtitle 2">
            <a:extLst>
              <a:ext uri="{FF2B5EF4-FFF2-40B4-BE49-F238E27FC236}">
                <a16:creationId xmlns:a16="http://schemas.microsoft.com/office/drawing/2014/main" id="{9E35C64A-9086-C8A2-A885-C195BB063508}"/>
              </a:ext>
            </a:extLst>
          </p:cNvPr>
          <p:cNvSpPr>
            <a:spLocks noGrp="1"/>
          </p:cNvSpPr>
          <p:nvPr>
            <p:ph type="subTitle" idx="1"/>
          </p:nvPr>
        </p:nvSpPr>
        <p:spPr/>
        <p:txBody>
          <a:bodyPr/>
          <a:lstStyle/>
          <a:p>
            <a:r>
              <a:rPr lang="en-US" dirty="0"/>
              <a:t>NDBI046 - Introduction to Data Engineering</a:t>
            </a:r>
          </a:p>
        </p:txBody>
      </p:sp>
      <p:sp>
        <p:nvSpPr>
          <p:cNvPr id="4" name="Text Placeholder 3">
            <a:extLst>
              <a:ext uri="{FF2B5EF4-FFF2-40B4-BE49-F238E27FC236}">
                <a16:creationId xmlns:a16="http://schemas.microsoft.com/office/drawing/2014/main" id="{83D77CA2-8171-135B-E44F-1C7F469B2EE4}"/>
              </a:ext>
            </a:extLst>
          </p:cNvPr>
          <p:cNvSpPr>
            <a:spLocks noGrp="1"/>
          </p:cNvSpPr>
          <p:nvPr>
            <p:ph type="body" sz="quarter" idx="12"/>
          </p:nvPr>
        </p:nvSpPr>
        <p:spPr/>
        <p:txBody>
          <a:bodyPr/>
          <a:lstStyle/>
          <a:p>
            <a:r>
              <a:rPr lang="cs-CZ" dirty="0"/>
              <a:t>202</a:t>
            </a:r>
            <a:r>
              <a:rPr lang="en-US" dirty="0"/>
              <a:t>4/2025</a:t>
            </a:r>
          </a:p>
        </p:txBody>
      </p:sp>
      <p:sp>
        <p:nvSpPr>
          <p:cNvPr id="5" name="Text Placeholder 4">
            <a:extLst>
              <a:ext uri="{FF2B5EF4-FFF2-40B4-BE49-F238E27FC236}">
                <a16:creationId xmlns:a16="http://schemas.microsoft.com/office/drawing/2014/main" id="{B38A3DCA-7A4A-597B-3B42-628A19DFF7AD}"/>
              </a:ext>
            </a:extLst>
          </p:cNvPr>
          <p:cNvSpPr>
            <a:spLocks noGrp="1"/>
          </p:cNvSpPr>
          <p:nvPr>
            <p:ph type="body" sz="quarter" idx="13"/>
          </p:nvPr>
        </p:nvSpPr>
        <p:spPr/>
        <p:txBody>
          <a:bodyPr/>
          <a:lstStyle/>
          <a:p>
            <a:r>
              <a:rPr lang="en-US" dirty="0"/>
              <a:t>Petr </a:t>
            </a:r>
            <a:r>
              <a:rPr lang="cs-CZ" dirty="0"/>
              <a:t>Škoda</a:t>
            </a:r>
            <a:endParaRPr lang="en-US" dirty="0"/>
          </a:p>
        </p:txBody>
      </p:sp>
      <p:sp>
        <p:nvSpPr>
          <p:cNvPr id="6" name="Text Placeholder 5">
            <a:extLst>
              <a:ext uri="{FF2B5EF4-FFF2-40B4-BE49-F238E27FC236}">
                <a16:creationId xmlns:a16="http://schemas.microsoft.com/office/drawing/2014/main" id="{7FCF41A0-7ACE-A6B3-D30D-C368EAC69EDB}"/>
              </a:ext>
            </a:extLst>
          </p:cNvPr>
          <p:cNvSpPr>
            <a:spLocks noGrp="1"/>
          </p:cNvSpPr>
          <p:nvPr>
            <p:ph type="body" sz="quarter" idx="14"/>
          </p:nvPr>
        </p:nvSpPr>
        <p:spPr/>
        <p:txBody>
          <a:bodyPr/>
          <a:lstStyle/>
          <a:p>
            <a:pPr lvl="0"/>
            <a:r>
              <a:rPr lang="en-US" dirty="0"/>
              <a:t>https://github.com/skodapetr</a:t>
            </a:r>
          </a:p>
          <a:p>
            <a:r>
              <a:rPr lang="en-US" dirty="0"/>
              <a:t>https://www.ksi.mff.cuni.cz</a:t>
            </a:r>
            <a:endParaRPr lang="cs-CZ" dirty="0"/>
          </a:p>
        </p:txBody>
      </p:sp>
    </p:spTree>
    <p:extLst>
      <p:ext uri="{BB962C8B-B14F-4D97-AF65-F5344CB8AC3E}">
        <p14:creationId xmlns:p14="http://schemas.microsoft.com/office/powerpoint/2010/main" val="2139594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AEBD0-FC08-7B60-53AE-BC180B490C7C}"/>
              </a:ext>
            </a:extLst>
          </p:cNvPr>
          <p:cNvSpPr>
            <a:spLocks noGrp="1"/>
          </p:cNvSpPr>
          <p:nvPr>
            <p:ph type="title"/>
          </p:nvPr>
        </p:nvSpPr>
        <p:spPr/>
        <p:txBody>
          <a:bodyPr/>
          <a:lstStyle/>
          <a:p>
            <a:r>
              <a:rPr lang="en-US" dirty="0"/>
              <a:t>What / How to index?</a:t>
            </a:r>
          </a:p>
        </p:txBody>
      </p:sp>
      <p:sp>
        <p:nvSpPr>
          <p:cNvPr id="3" name="Content Placeholder 2">
            <a:extLst>
              <a:ext uri="{FF2B5EF4-FFF2-40B4-BE49-F238E27FC236}">
                <a16:creationId xmlns:a16="http://schemas.microsoft.com/office/drawing/2014/main" id="{781CC667-0098-4BD9-BB68-72D5D6C793ED}"/>
              </a:ext>
            </a:extLst>
          </p:cNvPr>
          <p:cNvSpPr>
            <a:spLocks noGrp="1"/>
          </p:cNvSpPr>
          <p:nvPr>
            <p:ph idx="1"/>
          </p:nvPr>
        </p:nvSpPr>
        <p:spPr>
          <a:xfrm>
            <a:off x="335360" y="1268760"/>
            <a:ext cx="11449272" cy="1152128"/>
          </a:xfrm>
        </p:spPr>
        <p:txBody>
          <a:bodyPr/>
          <a:lstStyle/>
          <a:p>
            <a:pPr marL="0" indent="0">
              <a:buNone/>
            </a:pPr>
            <a:r>
              <a:rPr lang="en-US" dirty="0"/>
              <a:t>Document 001:</a:t>
            </a:r>
          </a:p>
          <a:p>
            <a:pPr marL="0" indent="0">
              <a:buNone/>
            </a:pPr>
            <a:r>
              <a:rPr lang="en-US" dirty="0"/>
              <a:t>We expect that the restrictions will last for most of the semester.</a:t>
            </a:r>
          </a:p>
          <a:p>
            <a:pPr marL="0" indent="0">
              <a:buNone/>
            </a:pPr>
            <a:endParaRPr lang="en-US" dirty="0"/>
          </a:p>
        </p:txBody>
      </p:sp>
      <p:sp>
        <p:nvSpPr>
          <p:cNvPr id="4" name="Slide Number Placeholder 3">
            <a:extLst>
              <a:ext uri="{FF2B5EF4-FFF2-40B4-BE49-F238E27FC236}">
                <a16:creationId xmlns:a16="http://schemas.microsoft.com/office/drawing/2014/main" id="{CD5CAF49-E807-44EA-4AFB-FC5E2C9F0922}"/>
              </a:ext>
            </a:extLst>
          </p:cNvPr>
          <p:cNvSpPr>
            <a:spLocks noGrp="1"/>
          </p:cNvSpPr>
          <p:nvPr>
            <p:ph type="sldNum" sz="quarter" idx="12"/>
          </p:nvPr>
        </p:nvSpPr>
        <p:spPr/>
        <p:txBody>
          <a:bodyPr/>
          <a:lstStyle/>
          <a:p>
            <a:fld id="{6113E31D-E2AB-40D1-8B51-AFA5AFEF393A}" type="slidenum">
              <a:rPr lang="en-US" smtClean="0"/>
              <a:t>10</a:t>
            </a:fld>
            <a:endParaRPr lang="en-US" dirty="0"/>
          </a:p>
        </p:txBody>
      </p:sp>
      <p:sp>
        <p:nvSpPr>
          <p:cNvPr id="5" name="TextBox 4">
            <a:extLst>
              <a:ext uri="{FF2B5EF4-FFF2-40B4-BE49-F238E27FC236}">
                <a16:creationId xmlns:a16="http://schemas.microsoft.com/office/drawing/2014/main" id="{7FB25A9D-9E69-111F-0FEB-4BA9287DBCA6}"/>
              </a:ext>
            </a:extLst>
          </p:cNvPr>
          <p:cNvSpPr txBox="1"/>
          <p:nvPr/>
        </p:nvSpPr>
        <p:spPr>
          <a:xfrm>
            <a:off x="335360" y="2636912"/>
            <a:ext cx="11449272" cy="1107996"/>
          </a:xfrm>
          <a:prstGeom prst="rect">
            <a:avLst/>
          </a:prstGeom>
          <a:noFill/>
        </p:spPr>
        <p:txBody>
          <a:bodyPr wrap="square" rtlCol="0">
            <a:spAutoFit/>
          </a:bodyPr>
          <a:lstStyle/>
          <a:p>
            <a:pPr marL="342900" indent="-342900">
              <a:buFont typeface="Arial" panose="020B0604020202020204" pitchFamily="34" charset="0"/>
              <a:buChar char="•"/>
            </a:pPr>
            <a:r>
              <a:rPr lang="en-US" sz="2200" dirty="0"/>
              <a:t>Word - from the text</a:t>
            </a:r>
          </a:p>
          <a:p>
            <a:pPr marL="342900" indent="-342900">
              <a:buFont typeface="Arial" panose="020B0604020202020204" pitchFamily="34" charset="0"/>
              <a:buChar char="•"/>
            </a:pPr>
            <a:r>
              <a:rPr lang="en-US" sz="2200" dirty="0"/>
              <a:t>Term - normalized word</a:t>
            </a:r>
          </a:p>
          <a:p>
            <a:pPr marL="342900" indent="-342900">
              <a:buFont typeface="Arial" panose="020B0604020202020204" pitchFamily="34" charset="0"/>
              <a:buChar char="•"/>
            </a:pPr>
            <a:r>
              <a:rPr lang="en-US" sz="2200" dirty="0"/>
              <a:t>Token - instances of words or tokens</a:t>
            </a:r>
          </a:p>
        </p:txBody>
      </p:sp>
      <p:sp>
        <p:nvSpPr>
          <p:cNvPr id="6" name="Rectangle 5">
            <a:extLst>
              <a:ext uri="{FF2B5EF4-FFF2-40B4-BE49-F238E27FC236}">
                <a16:creationId xmlns:a16="http://schemas.microsoft.com/office/drawing/2014/main" id="{C0966F89-D39D-EBB0-53E5-9375DBA0356D}"/>
              </a:ext>
            </a:extLst>
          </p:cNvPr>
          <p:cNvSpPr/>
          <p:nvPr/>
        </p:nvSpPr>
        <p:spPr>
          <a:xfrm>
            <a:off x="3705517" y="4869160"/>
            <a:ext cx="1963855" cy="6480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Token Extraction</a:t>
            </a:r>
          </a:p>
        </p:txBody>
      </p:sp>
      <p:sp>
        <p:nvSpPr>
          <p:cNvPr id="7" name="Rectangle 6">
            <a:extLst>
              <a:ext uri="{FF2B5EF4-FFF2-40B4-BE49-F238E27FC236}">
                <a16:creationId xmlns:a16="http://schemas.microsoft.com/office/drawing/2014/main" id="{B04EFE55-5A6D-B75E-E3EA-20036DF577B7}"/>
              </a:ext>
            </a:extLst>
          </p:cNvPr>
          <p:cNvSpPr/>
          <p:nvPr/>
        </p:nvSpPr>
        <p:spPr>
          <a:xfrm>
            <a:off x="6312024" y="4869160"/>
            <a:ext cx="1963855" cy="6480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Preprocessing</a:t>
            </a:r>
          </a:p>
        </p:txBody>
      </p:sp>
      <p:sp>
        <p:nvSpPr>
          <p:cNvPr id="8" name="Rectangle 7">
            <a:extLst>
              <a:ext uri="{FF2B5EF4-FFF2-40B4-BE49-F238E27FC236}">
                <a16:creationId xmlns:a16="http://schemas.microsoft.com/office/drawing/2014/main" id="{109F747B-1C06-6741-585A-DCFEF7B66CEE}"/>
              </a:ext>
            </a:extLst>
          </p:cNvPr>
          <p:cNvSpPr/>
          <p:nvPr/>
        </p:nvSpPr>
        <p:spPr>
          <a:xfrm>
            <a:off x="8918531" y="4869160"/>
            <a:ext cx="1963855" cy="6480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Build Index</a:t>
            </a:r>
          </a:p>
        </p:txBody>
      </p:sp>
      <p:cxnSp>
        <p:nvCxnSpPr>
          <p:cNvPr id="10" name="Straight Arrow Connector 9">
            <a:extLst>
              <a:ext uri="{FF2B5EF4-FFF2-40B4-BE49-F238E27FC236}">
                <a16:creationId xmlns:a16="http://schemas.microsoft.com/office/drawing/2014/main" id="{3E81E091-802F-E86C-E996-BA84A1F990E9}"/>
              </a:ext>
            </a:extLst>
          </p:cNvPr>
          <p:cNvCxnSpPr>
            <a:stCxn id="6" idx="3"/>
            <a:endCxn id="7" idx="1"/>
          </p:cNvCxnSpPr>
          <p:nvPr/>
        </p:nvCxnSpPr>
        <p:spPr>
          <a:xfrm>
            <a:off x="5669372" y="5193196"/>
            <a:ext cx="64265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3F503A32-995C-8D4C-FD52-32B7E2282BB4}"/>
              </a:ext>
            </a:extLst>
          </p:cNvPr>
          <p:cNvCxnSpPr>
            <a:cxnSpLocks/>
            <a:stCxn id="7" idx="3"/>
            <a:endCxn id="8" idx="1"/>
          </p:cNvCxnSpPr>
          <p:nvPr/>
        </p:nvCxnSpPr>
        <p:spPr>
          <a:xfrm>
            <a:off x="8275879" y="5193196"/>
            <a:ext cx="64265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Rectangle 13">
            <a:extLst>
              <a:ext uri="{FF2B5EF4-FFF2-40B4-BE49-F238E27FC236}">
                <a16:creationId xmlns:a16="http://schemas.microsoft.com/office/drawing/2014/main" id="{45A9EAE8-8A38-1749-6D00-2BB0D300874A}"/>
              </a:ext>
            </a:extLst>
          </p:cNvPr>
          <p:cNvSpPr/>
          <p:nvPr/>
        </p:nvSpPr>
        <p:spPr>
          <a:xfrm>
            <a:off x="1099010" y="4869160"/>
            <a:ext cx="1963855" cy="6480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Collect Documents</a:t>
            </a:r>
          </a:p>
        </p:txBody>
      </p:sp>
      <p:cxnSp>
        <p:nvCxnSpPr>
          <p:cNvPr id="19" name="Straight Arrow Connector 18">
            <a:extLst>
              <a:ext uri="{FF2B5EF4-FFF2-40B4-BE49-F238E27FC236}">
                <a16:creationId xmlns:a16="http://schemas.microsoft.com/office/drawing/2014/main" id="{965D76ED-9379-9264-432E-25D0456466CF}"/>
              </a:ext>
            </a:extLst>
          </p:cNvPr>
          <p:cNvCxnSpPr>
            <a:cxnSpLocks/>
            <a:stCxn id="14" idx="3"/>
            <a:endCxn id="6" idx="1"/>
          </p:cNvCxnSpPr>
          <p:nvPr/>
        </p:nvCxnSpPr>
        <p:spPr>
          <a:xfrm>
            <a:off x="3062865" y="5193196"/>
            <a:ext cx="64265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23296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6975045-EDCE-C7D7-B809-FABD0E290DEF}"/>
              </a:ext>
            </a:extLst>
          </p:cNvPr>
          <p:cNvSpPr>
            <a:spLocks noGrp="1"/>
          </p:cNvSpPr>
          <p:nvPr>
            <p:ph type="title"/>
          </p:nvPr>
        </p:nvSpPr>
        <p:spPr/>
        <p:txBody>
          <a:bodyPr/>
          <a:lstStyle/>
          <a:p>
            <a:r>
              <a:rPr lang="en-US" dirty="0"/>
              <a:t>Token extraction</a:t>
            </a:r>
          </a:p>
        </p:txBody>
      </p:sp>
      <p:sp>
        <p:nvSpPr>
          <p:cNvPr id="5" name="Content Placeholder 4">
            <a:extLst>
              <a:ext uri="{FF2B5EF4-FFF2-40B4-BE49-F238E27FC236}">
                <a16:creationId xmlns:a16="http://schemas.microsoft.com/office/drawing/2014/main" id="{28F70DF8-8B4D-7D77-9E66-8F2332BB434B}"/>
              </a:ext>
            </a:extLst>
          </p:cNvPr>
          <p:cNvSpPr>
            <a:spLocks noGrp="1"/>
          </p:cNvSpPr>
          <p:nvPr>
            <p:ph idx="1"/>
          </p:nvPr>
        </p:nvSpPr>
        <p:spPr/>
        <p:txBody>
          <a:bodyPr/>
          <a:lstStyle/>
          <a:p>
            <a:pPr marL="0" indent="0">
              <a:buNone/>
            </a:pPr>
            <a:r>
              <a:rPr lang="en-US" dirty="0"/>
              <a:t>Examples:</a:t>
            </a:r>
          </a:p>
          <a:p>
            <a:r>
              <a:rPr lang="en-US" dirty="0"/>
              <a:t>full-text vs. </a:t>
            </a:r>
            <a:r>
              <a:rPr lang="en-US" dirty="0" err="1"/>
              <a:t>fulltext</a:t>
            </a:r>
            <a:r>
              <a:rPr lang="en-US" dirty="0"/>
              <a:t> vs. full text</a:t>
            </a:r>
          </a:p>
          <a:p>
            <a:r>
              <a:rPr lang="en-US" dirty="0"/>
              <a:t>U.S.A. vs. USA</a:t>
            </a:r>
          </a:p>
          <a:p>
            <a:r>
              <a:rPr lang="en-US" dirty="0"/>
              <a:t>3/1/21 vs. Jun. 1, 2021 vs. 1.6.2021</a:t>
            </a:r>
          </a:p>
          <a:p>
            <a:r>
              <a:rPr lang="en-US" dirty="0" err="1"/>
              <a:t>Languageswithoutspaces</a:t>
            </a:r>
            <a:r>
              <a:rPr lang="en-US" dirty="0"/>
              <a:t> (Chinese)</a:t>
            </a:r>
          </a:p>
          <a:p>
            <a:r>
              <a:rPr lang="en-US" dirty="0"/>
              <a:t>...</a:t>
            </a:r>
          </a:p>
          <a:p>
            <a:pPr marL="0" indent="0">
              <a:buNone/>
            </a:pPr>
            <a:endParaRPr lang="en-US" dirty="0"/>
          </a:p>
        </p:txBody>
      </p:sp>
      <p:sp>
        <p:nvSpPr>
          <p:cNvPr id="3" name="Slide Number Placeholder 2">
            <a:extLst>
              <a:ext uri="{FF2B5EF4-FFF2-40B4-BE49-F238E27FC236}">
                <a16:creationId xmlns:a16="http://schemas.microsoft.com/office/drawing/2014/main" id="{22F4010D-BCF6-462B-E20D-2BC0EA99164E}"/>
              </a:ext>
            </a:extLst>
          </p:cNvPr>
          <p:cNvSpPr>
            <a:spLocks noGrp="1"/>
          </p:cNvSpPr>
          <p:nvPr>
            <p:ph type="sldNum" sz="quarter" idx="12"/>
          </p:nvPr>
        </p:nvSpPr>
        <p:spPr/>
        <p:txBody>
          <a:bodyPr/>
          <a:lstStyle/>
          <a:p>
            <a:fld id="{4FAB73BC-B049-4115-A692-8D63A059BFB8}" type="slidenum">
              <a:rPr lang="en-US" smtClean="0"/>
              <a:t>11</a:t>
            </a:fld>
            <a:endParaRPr lang="en-US" dirty="0"/>
          </a:p>
        </p:txBody>
      </p:sp>
    </p:spTree>
    <p:extLst>
      <p:ext uri="{BB962C8B-B14F-4D97-AF65-F5344CB8AC3E}">
        <p14:creationId xmlns:p14="http://schemas.microsoft.com/office/powerpoint/2010/main" val="1782418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13F35-7C1C-1E06-B984-548379174BF0}"/>
              </a:ext>
            </a:extLst>
          </p:cNvPr>
          <p:cNvSpPr>
            <a:spLocks noGrp="1"/>
          </p:cNvSpPr>
          <p:nvPr>
            <p:ph type="title"/>
          </p:nvPr>
        </p:nvSpPr>
        <p:spPr/>
        <p:txBody>
          <a:bodyPr/>
          <a:lstStyle/>
          <a:p>
            <a:r>
              <a:rPr lang="en-US" dirty="0"/>
              <a:t>Preprocessing</a:t>
            </a:r>
          </a:p>
        </p:txBody>
      </p:sp>
      <p:sp>
        <p:nvSpPr>
          <p:cNvPr id="3" name="Content Placeholder 2">
            <a:extLst>
              <a:ext uri="{FF2B5EF4-FFF2-40B4-BE49-F238E27FC236}">
                <a16:creationId xmlns:a16="http://schemas.microsoft.com/office/drawing/2014/main" id="{076F4B71-9C1A-E15E-099D-DC2245DA6F86}"/>
              </a:ext>
            </a:extLst>
          </p:cNvPr>
          <p:cNvSpPr>
            <a:spLocks noGrp="1"/>
          </p:cNvSpPr>
          <p:nvPr>
            <p:ph idx="1"/>
          </p:nvPr>
        </p:nvSpPr>
        <p:spPr/>
        <p:txBody>
          <a:bodyPr/>
          <a:lstStyle/>
          <a:p>
            <a:r>
              <a:rPr lang="en-US" dirty="0" err="1"/>
              <a:t>škola</a:t>
            </a:r>
            <a:r>
              <a:rPr lang="en-US" dirty="0"/>
              <a:t> vs. </a:t>
            </a:r>
            <a:r>
              <a:rPr lang="en-US" dirty="0" err="1"/>
              <a:t>skola</a:t>
            </a:r>
            <a:r>
              <a:rPr lang="en-US" dirty="0"/>
              <a:t> (Czech)</a:t>
            </a:r>
          </a:p>
          <a:p>
            <a:r>
              <a:rPr lang="en-US" dirty="0"/>
              <a:t>We vs. we</a:t>
            </a:r>
            <a:br>
              <a:rPr lang="en-US" dirty="0"/>
            </a:br>
            <a:r>
              <a:rPr lang="en-US" dirty="0"/>
              <a:t>MIT vs. </a:t>
            </a:r>
            <a:r>
              <a:rPr lang="en-US" dirty="0" err="1"/>
              <a:t>mit</a:t>
            </a:r>
            <a:endParaRPr lang="en-US" dirty="0"/>
          </a:p>
          <a:p>
            <a:r>
              <a:rPr lang="en-US" dirty="0"/>
              <a:t>car vs. automobile</a:t>
            </a:r>
          </a:p>
          <a:p>
            <a:r>
              <a:rPr lang="en-US" dirty="0" err="1"/>
              <a:t>speling</a:t>
            </a:r>
            <a:endParaRPr lang="en-US" dirty="0"/>
          </a:p>
          <a:p>
            <a:r>
              <a:rPr lang="en-US" dirty="0"/>
              <a:t>Lemmatization : car vs. cars vs. car’s vs cars’</a:t>
            </a:r>
          </a:p>
          <a:p>
            <a:r>
              <a:rPr lang="en-US" dirty="0"/>
              <a:t>Stemming: automat vs. automate(s) vs. automatic vs. automation</a:t>
            </a:r>
          </a:p>
          <a:p>
            <a:r>
              <a:rPr lang="en-US" dirty="0"/>
              <a:t>Stop words: : a, an, and, are, as, at, be, of  …</a:t>
            </a:r>
          </a:p>
          <a:p>
            <a:r>
              <a:rPr lang="en-US" dirty="0"/>
              <a:t>King of Denmark</a:t>
            </a:r>
          </a:p>
          <a:p>
            <a:pPr marL="0" indent="0">
              <a:buNone/>
            </a:pPr>
            <a:endParaRPr lang="en-US" dirty="0"/>
          </a:p>
        </p:txBody>
      </p:sp>
      <p:sp>
        <p:nvSpPr>
          <p:cNvPr id="4" name="Slide Number Placeholder 3">
            <a:extLst>
              <a:ext uri="{FF2B5EF4-FFF2-40B4-BE49-F238E27FC236}">
                <a16:creationId xmlns:a16="http://schemas.microsoft.com/office/drawing/2014/main" id="{3E31250A-9538-46DB-5E96-E2D982A5CBFE}"/>
              </a:ext>
            </a:extLst>
          </p:cNvPr>
          <p:cNvSpPr>
            <a:spLocks noGrp="1"/>
          </p:cNvSpPr>
          <p:nvPr>
            <p:ph type="sldNum" sz="quarter" idx="12"/>
          </p:nvPr>
        </p:nvSpPr>
        <p:spPr/>
        <p:txBody>
          <a:bodyPr/>
          <a:lstStyle/>
          <a:p>
            <a:fld id="{6113E31D-E2AB-40D1-8B51-AFA5AFEF393A}" type="slidenum">
              <a:rPr lang="en-US" smtClean="0"/>
              <a:t>12</a:t>
            </a:fld>
            <a:endParaRPr lang="en-US" dirty="0"/>
          </a:p>
        </p:txBody>
      </p:sp>
    </p:spTree>
    <p:extLst>
      <p:ext uri="{BB962C8B-B14F-4D97-AF65-F5344CB8AC3E}">
        <p14:creationId xmlns:p14="http://schemas.microsoft.com/office/powerpoint/2010/main" val="1267919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18B0A-7F7A-D5A0-AC51-08C3977BB8E0}"/>
              </a:ext>
            </a:extLst>
          </p:cNvPr>
          <p:cNvSpPr>
            <a:spLocks noGrp="1"/>
          </p:cNvSpPr>
          <p:nvPr>
            <p:ph type="title"/>
          </p:nvPr>
        </p:nvSpPr>
        <p:spPr/>
        <p:txBody>
          <a:bodyPr/>
          <a:lstStyle/>
          <a:p>
            <a:r>
              <a:rPr lang="en-US" dirty="0"/>
              <a:t>Apache </a:t>
            </a:r>
            <a:r>
              <a:rPr lang="en-US" dirty="0" err="1"/>
              <a:t>Solr</a:t>
            </a:r>
            <a:endParaRPr lang="en-US" dirty="0"/>
          </a:p>
        </p:txBody>
      </p:sp>
      <p:sp>
        <p:nvSpPr>
          <p:cNvPr id="3" name="Content Placeholder 2">
            <a:extLst>
              <a:ext uri="{FF2B5EF4-FFF2-40B4-BE49-F238E27FC236}">
                <a16:creationId xmlns:a16="http://schemas.microsoft.com/office/drawing/2014/main" id="{FC63DC35-18F8-BC14-C379-9BA0A51EDB40}"/>
              </a:ext>
            </a:extLst>
          </p:cNvPr>
          <p:cNvSpPr>
            <a:spLocks noGrp="1"/>
          </p:cNvSpPr>
          <p:nvPr>
            <p:ph idx="1"/>
          </p:nvPr>
        </p:nvSpPr>
        <p:spPr>
          <a:xfrm>
            <a:off x="335360" y="1268760"/>
            <a:ext cx="11449272" cy="3729722"/>
          </a:xfrm>
        </p:spPr>
        <p:txBody>
          <a:bodyPr/>
          <a:lstStyle/>
          <a:p>
            <a:r>
              <a:rPr lang="en-US" dirty="0"/>
              <a:t>JSON HTTP API</a:t>
            </a:r>
          </a:p>
          <a:p>
            <a:r>
              <a:rPr lang="en-US" dirty="0"/>
              <a:t>Schema</a:t>
            </a:r>
          </a:p>
          <a:p>
            <a:r>
              <a:rPr lang="en-US" dirty="0"/>
              <a:t>Fields, Copy Fields</a:t>
            </a:r>
          </a:p>
          <a:p>
            <a:endParaRPr lang="en-US" dirty="0"/>
          </a:p>
          <a:p>
            <a:r>
              <a:rPr lang="en-US" dirty="0"/>
              <a:t>Example: </a:t>
            </a:r>
            <a:r>
              <a:rPr lang="en-US" dirty="0" err="1"/>
              <a:t>omitTermFreqAndPositions</a:t>
            </a:r>
            <a:r>
              <a:rPr lang="en-US" dirty="0"/>
              <a:t>, </a:t>
            </a:r>
            <a:r>
              <a:rPr lang="en-US" dirty="0" err="1">
                <a:solidFill>
                  <a:schemeClr val="accent3"/>
                </a:solidFill>
              </a:rPr>
              <a:t>ASCIIFoldingFilterFactory</a:t>
            </a:r>
            <a:r>
              <a:rPr lang="en-US" dirty="0"/>
              <a:t>, …</a:t>
            </a:r>
            <a:br>
              <a:rPr lang="en-US" dirty="0"/>
            </a:br>
            <a:r>
              <a:rPr lang="en-US" dirty="0"/>
              <a:t>If true, omits term frequency, positions, and payloads from postings for this field. This can be a performance boost for fields that don’t require that information. It also reduces the storage space required for the index.</a:t>
            </a:r>
          </a:p>
          <a:p>
            <a:r>
              <a:rPr lang="en-US" dirty="0"/>
              <a:t>Analyzers</a:t>
            </a:r>
          </a:p>
        </p:txBody>
      </p:sp>
      <p:sp>
        <p:nvSpPr>
          <p:cNvPr id="4" name="Slide Number Placeholder 3">
            <a:extLst>
              <a:ext uri="{FF2B5EF4-FFF2-40B4-BE49-F238E27FC236}">
                <a16:creationId xmlns:a16="http://schemas.microsoft.com/office/drawing/2014/main" id="{55B6D48C-8FF0-B916-C5EB-5681008AA514}"/>
              </a:ext>
            </a:extLst>
          </p:cNvPr>
          <p:cNvSpPr>
            <a:spLocks noGrp="1"/>
          </p:cNvSpPr>
          <p:nvPr>
            <p:ph type="sldNum" sz="quarter" idx="12"/>
          </p:nvPr>
        </p:nvSpPr>
        <p:spPr/>
        <p:txBody>
          <a:bodyPr/>
          <a:lstStyle/>
          <a:p>
            <a:fld id="{6113E31D-E2AB-40D1-8B51-AFA5AFEF393A}" type="slidenum">
              <a:rPr lang="en-US" smtClean="0"/>
              <a:t>13</a:t>
            </a:fld>
            <a:endParaRPr lang="en-US" dirty="0"/>
          </a:p>
        </p:txBody>
      </p:sp>
      <p:sp>
        <p:nvSpPr>
          <p:cNvPr id="5" name="Rectangle 4">
            <a:extLst>
              <a:ext uri="{FF2B5EF4-FFF2-40B4-BE49-F238E27FC236}">
                <a16:creationId xmlns:a16="http://schemas.microsoft.com/office/drawing/2014/main" id="{B06A4D19-BF5A-9659-4932-FA1E90ADB6E7}"/>
              </a:ext>
            </a:extLst>
          </p:cNvPr>
          <p:cNvSpPr/>
          <p:nvPr/>
        </p:nvSpPr>
        <p:spPr>
          <a:xfrm>
            <a:off x="442080" y="2607524"/>
            <a:ext cx="7992888" cy="4614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&lt;field name="price" type="float" default="0.0" indexed="true" stored="true"/&gt;</a:t>
            </a:r>
          </a:p>
        </p:txBody>
      </p:sp>
      <p:sp>
        <p:nvSpPr>
          <p:cNvPr id="6" name="Rectangle 5">
            <a:extLst>
              <a:ext uri="{FF2B5EF4-FFF2-40B4-BE49-F238E27FC236}">
                <a16:creationId xmlns:a16="http://schemas.microsoft.com/office/drawing/2014/main" id="{F5954F33-DFB9-B53E-6F36-E94B5786CAFE}"/>
              </a:ext>
            </a:extLst>
          </p:cNvPr>
          <p:cNvSpPr/>
          <p:nvPr/>
        </p:nvSpPr>
        <p:spPr>
          <a:xfrm>
            <a:off x="1919536" y="4767764"/>
            <a:ext cx="1512168" cy="4614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Tokenizer</a:t>
            </a:r>
          </a:p>
        </p:txBody>
      </p:sp>
      <p:sp>
        <p:nvSpPr>
          <p:cNvPr id="7" name="Rectangle 6">
            <a:extLst>
              <a:ext uri="{FF2B5EF4-FFF2-40B4-BE49-F238E27FC236}">
                <a16:creationId xmlns:a16="http://schemas.microsoft.com/office/drawing/2014/main" id="{732E050B-3FE4-E315-62CC-A9F6DBD4971D}"/>
              </a:ext>
            </a:extLst>
          </p:cNvPr>
          <p:cNvSpPr/>
          <p:nvPr/>
        </p:nvSpPr>
        <p:spPr>
          <a:xfrm>
            <a:off x="7968208" y="4767764"/>
            <a:ext cx="1512168" cy="4614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Filters</a:t>
            </a:r>
          </a:p>
        </p:txBody>
      </p:sp>
      <p:cxnSp>
        <p:nvCxnSpPr>
          <p:cNvPr id="8" name="Straight Arrow Connector 7">
            <a:extLst>
              <a:ext uri="{FF2B5EF4-FFF2-40B4-BE49-F238E27FC236}">
                <a16:creationId xmlns:a16="http://schemas.microsoft.com/office/drawing/2014/main" id="{BC6FE0E1-CB9C-1EC5-A13C-E604B4165A25}"/>
              </a:ext>
            </a:extLst>
          </p:cNvPr>
          <p:cNvCxnSpPr>
            <a:cxnSpLocks/>
            <a:stCxn id="6" idx="3"/>
            <a:endCxn id="7" idx="1"/>
          </p:cNvCxnSpPr>
          <p:nvPr/>
        </p:nvCxnSpPr>
        <p:spPr>
          <a:xfrm>
            <a:off x="3431704" y="4998482"/>
            <a:ext cx="453650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a:extLst>
              <a:ext uri="{FF2B5EF4-FFF2-40B4-BE49-F238E27FC236}">
                <a16:creationId xmlns:a16="http://schemas.microsoft.com/office/drawing/2014/main" id="{DB759CD7-44C6-3968-744C-F8148BCC3C8E}"/>
              </a:ext>
            </a:extLst>
          </p:cNvPr>
          <p:cNvSpPr txBox="1"/>
          <p:nvPr/>
        </p:nvSpPr>
        <p:spPr>
          <a:xfrm>
            <a:off x="1061513" y="5313982"/>
            <a:ext cx="1578103" cy="923330"/>
          </a:xfrm>
          <a:prstGeom prst="rect">
            <a:avLst/>
          </a:prstGeom>
          <a:noFill/>
        </p:spPr>
        <p:txBody>
          <a:bodyPr wrap="square" rtlCol="0">
            <a:spAutoFit/>
          </a:bodyPr>
          <a:lstStyle/>
          <a:p>
            <a:pPr marL="285750" indent="-285750">
              <a:buFont typeface="Arial" panose="020B0604020202020204" pitchFamily="34" charset="0"/>
              <a:buChar char="•"/>
            </a:pPr>
            <a:r>
              <a:rPr lang="en-US" dirty="0"/>
              <a:t>standard</a:t>
            </a:r>
          </a:p>
          <a:p>
            <a:pPr marL="285750" indent="-285750">
              <a:buFont typeface="Arial" panose="020B0604020202020204" pitchFamily="34" charset="0"/>
              <a:buChar char="•"/>
            </a:pPr>
            <a:r>
              <a:rPr lang="en-US" dirty="0"/>
              <a:t>keyword</a:t>
            </a:r>
          </a:p>
          <a:p>
            <a:pPr marL="285750" indent="-285750">
              <a:buFont typeface="Arial" panose="020B0604020202020204" pitchFamily="34" charset="0"/>
              <a:buChar char="•"/>
            </a:pPr>
            <a:r>
              <a:rPr lang="en-US" dirty="0"/>
              <a:t>letter</a:t>
            </a:r>
          </a:p>
        </p:txBody>
      </p:sp>
      <p:sp>
        <p:nvSpPr>
          <p:cNvPr id="15" name="TextBox 14">
            <a:extLst>
              <a:ext uri="{FF2B5EF4-FFF2-40B4-BE49-F238E27FC236}">
                <a16:creationId xmlns:a16="http://schemas.microsoft.com/office/drawing/2014/main" id="{43666941-7A02-E79B-21BB-8ED6F27F0251}"/>
              </a:ext>
            </a:extLst>
          </p:cNvPr>
          <p:cNvSpPr txBox="1"/>
          <p:nvPr/>
        </p:nvSpPr>
        <p:spPr>
          <a:xfrm>
            <a:off x="2746336" y="5313982"/>
            <a:ext cx="1909504" cy="923330"/>
          </a:xfrm>
          <a:prstGeom prst="rect">
            <a:avLst/>
          </a:prstGeom>
          <a:noFill/>
        </p:spPr>
        <p:txBody>
          <a:bodyPr wrap="square" rtlCol="0">
            <a:spAutoFit/>
          </a:bodyPr>
          <a:lstStyle/>
          <a:p>
            <a:pPr marL="285750" indent="-285750">
              <a:buFont typeface="Arial" panose="020B0604020202020204" pitchFamily="34" charset="0"/>
              <a:buChar char="•"/>
            </a:pPr>
            <a:r>
              <a:rPr lang="en-US" dirty="0" err="1"/>
              <a:t>nGram</a:t>
            </a:r>
            <a:endParaRPr lang="en-US" dirty="0"/>
          </a:p>
          <a:p>
            <a:pPr marL="285750" indent="-285750">
              <a:buFont typeface="Arial" panose="020B0604020202020204" pitchFamily="34" charset="0"/>
              <a:buChar char="•"/>
            </a:pPr>
            <a:r>
              <a:rPr lang="en-US" dirty="0" err="1"/>
              <a:t>icu</a:t>
            </a:r>
            <a:endParaRPr lang="en-US" dirty="0"/>
          </a:p>
          <a:p>
            <a:pPr marL="285750" indent="-285750">
              <a:buFont typeface="Arial" panose="020B0604020202020204" pitchFamily="34" charset="0"/>
              <a:buChar char="•"/>
            </a:pPr>
            <a:r>
              <a:rPr lang="en-US" dirty="0" err="1"/>
              <a:t>pathHierarchy</a:t>
            </a:r>
            <a:endParaRPr lang="en-US" dirty="0"/>
          </a:p>
        </p:txBody>
      </p:sp>
      <p:sp>
        <p:nvSpPr>
          <p:cNvPr id="16" name="TextBox 15">
            <a:extLst>
              <a:ext uri="{FF2B5EF4-FFF2-40B4-BE49-F238E27FC236}">
                <a16:creationId xmlns:a16="http://schemas.microsoft.com/office/drawing/2014/main" id="{7861595F-0381-7565-A844-92256472B4E8}"/>
              </a:ext>
            </a:extLst>
          </p:cNvPr>
          <p:cNvSpPr txBox="1"/>
          <p:nvPr/>
        </p:nvSpPr>
        <p:spPr>
          <a:xfrm>
            <a:off x="6587834" y="5313982"/>
            <a:ext cx="2100454" cy="923330"/>
          </a:xfrm>
          <a:prstGeom prst="rect">
            <a:avLst/>
          </a:prstGeom>
          <a:noFill/>
        </p:spPr>
        <p:txBody>
          <a:bodyPr wrap="square" rtlCol="0">
            <a:spAutoFit/>
          </a:bodyPr>
          <a:lstStyle/>
          <a:p>
            <a:pPr marL="285750" indent="-285750">
              <a:buFont typeface="Arial" panose="020B0604020202020204" pitchFamily="34" charset="0"/>
              <a:buChar char="•"/>
            </a:pPr>
            <a:r>
              <a:rPr lang="en-US" dirty="0"/>
              <a:t>lowercase</a:t>
            </a:r>
          </a:p>
          <a:p>
            <a:pPr marL="285750" indent="-285750">
              <a:buFont typeface="Arial" panose="020B0604020202020204" pitchFamily="34" charset="0"/>
              <a:buChar char="•"/>
            </a:pPr>
            <a:r>
              <a:rPr lang="en-US" dirty="0"/>
              <a:t>classic</a:t>
            </a:r>
          </a:p>
          <a:p>
            <a:pPr marL="285750" indent="-285750">
              <a:buFont typeface="Arial" panose="020B0604020202020204" pitchFamily="34" charset="0"/>
              <a:buChar char="•"/>
            </a:pPr>
            <a:r>
              <a:rPr lang="en-US" dirty="0" err="1"/>
              <a:t>delimitedBoost</a:t>
            </a:r>
            <a:endParaRPr lang="en-US" dirty="0"/>
          </a:p>
        </p:txBody>
      </p:sp>
      <p:sp>
        <p:nvSpPr>
          <p:cNvPr id="17" name="TextBox 16">
            <a:extLst>
              <a:ext uri="{FF2B5EF4-FFF2-40B4-BE49-F238E27FC236}">
                <a16:creationId xmlns:a16="http://schemas.microsoft.com/office/drawing/2014/main" id="{E3084707-A313-A84E-24FE-340A772510AF}"/>
              </a:ext>
            </a:extLst>
          </p:cNvPr>
          <p:cNvSpPr txBox="1"/>
          <p:nvPr/>
        </p:nvSpPr>
        <p:spPr>
          <a:xfrm>
            <a:off x="8976320" y="5313982"/>
            <a:ext cx="2541549" cy="923330"/>
          </a:xfrm>
          <a:prstGeom prst="rect">
            <a:avLst/>
          </a:prstGeom>
          <a:noFill/>
        </p:spPr>
        <p:txBody>
          <a:bodyPr wrap="square" rtlCol="0">
            <a:spAutoFit/>
          </a:bodyPr>
          <a:lstStyle/>
          <a:p>
            <a:pPr marL="285750" indent="-285750">
              <a:buFont typeface="Arial" panose="020B0604020202020204" pitchFamily="34" charset="0"/>
              <a:buChar char="•"/>
            </a:pPr>
            <a:r>
              <a:rPr lang="en-US" dirty="0" err="1"/>
              <a:t>englishMinimalStem</a:t>
            </a:r>
            <a:endParaRPr lang="en-US" dirty="0"/>
          </a:p>
          <a:p>
            <a:pPr marL="285750" indent="-285750">
              <a:buFont typeface="Arial" panose="020B0604020202020204" pitchFamily="34" charset="0"/>
              <a:buChar char="•"/>
            </a:pPr>
            <a:r>
              <a:rPr lang="en-US" dirty="0"/>
              <a:t>fingerprint</a:t>
            </a:r>
          </a:p>
          <a:p>
            <a:pPr marL="285750" indent="-285750">
              <a:buFont typeface="Arial" panose="020B0604020202020204" pitchFamily="34" charset="0"/>
              <a:buChar char="•"/>
            </a:pPr>
            <a:r>
              <a:rPr lang="en-US" dirty="0"/>
              <a:t>…</a:t>
            </a:r>
          </a:p>
        </p:txBody>
      </p:sp>
      <p:sp>
        <p:nvSpPr>
          <p:cNvPr id="9" name="TextBox 8">
            <a:extLst>
              <a:ext uri="{FF2B5EF4-FFF2-40B4-BE49-F238E27FC236}">
                <a16:creationId xmlns:a16="http://schemas.microsoft.com/office/drawing/2014/main" id="{7398512F-5CFA-9C5C-70E2-65DC93C2BD11}"/>
              </a:ext>
            </a:extLst>
          </p:cNvPr>
          <p:cNvSpPr txBox="1"/>
          <p:nvPr/>
        </p:nvSpPr>
        <p:spPr>
          <a:xfrm>
            <a:off x="0" y="6515574"/>
            <a:ext cx="6096000" cy="369332"/>
          </a:xfrm>
          <a:prstGeom prst="rect">
            <a:avLst/>
          </a:prstGeom>
          <a:noFill/>
        </p:spPr>
        <p:txBody>
          <a:bodyPr wrap="square" rtlCol="0">
            <a:spAutoFit/>
          </a:bodyPr>
          <a:lstStyle/>
          <a:p>
            <a:r>
              <a:rPr lang="en-US" dirty="0">
                <a:solidFill>
                  <a:schemeClr val="bg1"/>
                </a:solidFill>
              </a:rPr>
              <a:t>Optional 2024/2025</a:t>
            </a:r>
          </a:p>
        </p:txBody>
      </p:sp>
    </p:spTree>
    <p:extLst>
      <p:ext uri="{BB962C8B-B14F-4D97-AF65-F5344CB8AC3E}">
        <p14:creationId xmlns:p14="http://schemas.microsoft.com/office/powerpoint/2010/main" val="2086075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F759259-C248-AABC-ABE0-D7BFB6A61649}"/>
              </a:ext>
            </a:extLst>
          </p:cNvPr>
          <p:cNvSpPr>
            <a:spLocks noGrp="1"/>
          </p:cNvSpPr>
          <p:nvPr>
            <p:ph type="body" sz="quarter" idx="13"/>
          </p:nvPr>
        </p:nvSpPr>
        <p:spPr/>
        <p:txBody>
          <a:bodyPr/>
          <a:lstStyle/>
          <a:p>
            <a:r>
              <a:rPr lang="en-US" dirty="0"/>
              <a:t>Demo</a:t>
            </a:r>
          </a:p>
        </p:txBody>
      </p:sp>
      <p:sp>
        <p:nvSpPr>
          <p:cNvPr id="3" name="Text Placeholder 2">
            <a:extLst>
              <a:ext uri="{FF2B5EF4-FFF2-40B4-BE49-F238E27FC236}">
                <a16:creationId xmlns:a16="http://schemas.microsoft.com/office/drawing/2014/main" id="{07C8FFDB-A56F-16A3-53CA-52B0521D100C}"/>
              </a:ext>
            </a:extLst>
          </p:cNvPr>
          <p:cNvSpPr>
            <a:spLocks noGrp="1"/>
          </p:cNvSpPr>
          <p:nvPr>
            <p:ph type="body" sz="quarter" idx="14"/>
          </p:nvPr>
        </p:nvSpPr>
        <p:spPr/>
        <p:txBody>
          <a:bodyPr/>
          <a:lstStyle/>
          <a:p>
            <a:r>
              <a:rPr lang="en-US" dirty="0"/>
              <a:t>National Open Data Catalog</a:t>
            </a:r>
          </a:p>
        </p:txBody>
      </p:sp>
      <p:sp>
        <p:nvSpPr>
          <p:cNvPr id="4" name="TextBox 3">
            <a:extLst>
              <a:ext uri="{FF2B5EF4-FFF2-40B4-BE49-F238E27FC236}">
                <a16:creationId xmlns:a16="http://schemas.microsoft.com/office/drawing/2014/main" id="{4477E394-CF2B-6F33-5137-31E1B20D8B55}"/>
              </a:ext>
            </a:extLst>
          </p:cNvPr>
          <p:cNvSpPr txBox="1"/>
          <p:nvPr/>
        </p:nvSpPr>
        <p:spPr>
          <a:xfrm>
            <a:off x="0" y="6515574"/>
            <a:ext cx="6096000" cy="369332"/>
          </a:xfrm>
          <a:prstGeom prst="rect">
            <a:avLst/>
          </a:prstGeom>
          <a:noFill/>
        </p:spPr>
        <p:txBody>
          <a:bodyPr wrap="square" rtlCol="0">
            <a:spAutoFit/>
          </a:bodyPr>
          <a:lstStyle/>
          <a:p>
            <a:r>
              <a:rPr lang="en-US" dirty="0">
                <a:solidFill>
                  <a:schemeClr val="bg1"/>
                </a:solidFill>
              </a:rPr>
              <a:t>Optional 2024/2025</a:t>
            </a:r>
          </a:p>
        </p:txBody>
      </p:sp>
    </p:spTree>
    <p:extLst>
      <p:ext uri="{BB962C8B-B14F-4D97-AF65-F5344CB8AC3E}">
        <p14:creationId xmlns:p14="http://schemas.microsoft.com/office/powerpoint/2010/main" val="3370339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215F0-9A38-466D-C755-2D84D9A96289}"/>
              </a:ext>
            </a:extLst>
          </p:cNvPr>
          <p:cNvSpPr>
            <a:spLocks noGrp="1"/>
          </p:cNvSpPr>
          <p:nvPr>
            <p:ph type="title"/>
          </p:nvPr>
        </p:nvSpPr>
        <p:spPr/>
        <p:txBody>
          <a:bodyPr>
            <a:normAutofit/>
          </a:bodyPr>
          <a:lstStyle/>
          <a:p>
            <a:r>
              <a:rPr lang="en-US" dirty="0"/>
              <a:t>The Weaknesses of Full-Text Searching</a:t>
            </a:r>
          </a:p>
        </p:txBody>
      </p:sp>
      <p:sp>
        <p:nvSpPr>
          <p:cNvPr id="3" name="Content Placeholder 2">
            <a:extLst>
              <a:ext uri="{FF2B5EF4-FFF2-40B4-BE49-F238E27FC236}">
                <a16:creationId xmlns:a16="http://schemas.microsoft.com/office/drawing/2014/main" id="{CF5D35C8-8325-CEEF-434C-C58B0103CFCA}"/>
              </a:ext>
            </a:extLst>
          </p:cNvPr>
          <p:cNvSpPr>
            <a:spLocks noGrp="1"/>
          </p:cNvSpPr>
          <p:nvPr>
            <p:ph idx="1"/>
          </p:nvPr>
        </p:nvSpPr>
        <p:spPr>
          <a:xfrm>
            <a:off x="335360" y="1268760"/>
            <a:ext cx="11449272" cy="1800200"/>
          </a:xfrm>
        </p:spPr>
        <p:txBody>
          <a:bodyPr/>
          <a:lstStyle/>
          <a:p>
            <a:pPr marL="0" indent="0">
              <a:buNone/>
            </a:pPr>
            <a:r>
              <a:rPr lang="en-US" dirty="0"/>
              <a:t>Keyword searching fails to map the </a:t>
            </a:r>
            <a:r>
              <a:rPr lang="en-US" dirty="0">
                <a:solidFill>
                  <a:schemeClr val="accent2"/>
                </a:solidFill>
              </a:rPr>
              <a:t>taxonomies</a:t>
            </a:r>
            <a:r>
              <a:rPr lang="en-US" dirty="0"/>
              <a:t> that alert researchers to unanticipated aspects of their subjects. It fails to retrieve literature that uses </a:t>
            </a:r>
            <a:r>
              <a:rPr lang="en-US" dirty="0">
                <a:solidFill>
                  <a:schemeClr val="accent2"/>
                </a:solidFill>
              </a:rPr>
              <a:t>keywords other</a:t>
            </a:r>
            <a:r>
              <a:rPr lang="en-US" dirty="0"/>
              <a:t> than those the </a:t>
            </a:r>
            <a:r>
              <a:rPr lang="en-US" dirty="0">
                <a:solidFill>
                  <a:schemeClr val="accent2"/>
                </a:solidFill>
              </a:rPr>
              <a:t>researcher can specify</a:t>
            </a:r>
            <a:r>
              <a:rPr lang="en-US" dirty="0"/>
              <a:t>; it misses not only </a:t>
            </a:r>
            <a:r>
              <a:rPr lang="en-US" dirty="0">
                <a:solidFill>
                  <a:schemeClr val="accent2"/>
                </a:solidFill>
              </a:rPr>
              <a:t>synonyms</a:t>
            </a:r>
            <a:r>
              <a:rPr lang="en-US" dirty="0"/>
              <a:t> and variant phrases but also all relevant works in </a:t>
            </a:r>
            <a:r>
              <a:rPr lang="en-US" dirty="0">
                <a:solidFill>
                  <a:schemeClr val="accent2"/>
                </a:solidFill>
              </a:rPr>
              <a:t>foreign languages</a:t>
            </a:r>
            <a:r>
              <a:rPr lang="en-US" dirty="0"/>
              <a:t>. Searching by keywords is not the same as searching by conceptual categories</a:t>
            </a:r>
          </a:p>
          <a:p>
            <a:pPr marL="0" indent="0">
              <a:buNone/>
            </a:pPr>
            <a:r>
              <a:rPr lang="en-US" dirty="0"/>
              <a:t>							</a:t>
            </a:r>
            <a:r>
              <a:rPr lang="en-US" sz="1800" dirty="0"/>
              <a:t>-- https://doi.org/10.1080/10911360802087366</a:t>
            </a:r>
            <a:endParaRPr lang="en-US" dirty="0"/>
          </a:p>
        </p:txBody>
      </p:sp>
      <p:sp>
        <p:nvSpPr>
          <p:cNvPr id="4" name="Slide Number Placeholder 3">
            <a:extLst>
              <a:ext uri="{FF2B5EF4-FFF2-40B4-BE49-F238E27FC236}">
                <a16:creationId xmlns:a16="http://schemas.microsoft.com/office/drawing/2014/main" id="{4FE6CFE8-302C-427D-0977-0615F1D71ED3}"/>
              </a:ext>
            </a:extLst>
          </p:cNvPr>
          <p:cNvSpPr>
            <a:spLocks noGrp="1"/>
          </p:cNvSpPr>
          <p:nvPr>
            <p:ph type="sldNum" sz="quarter" idx="12"/>
          </p:nvPr>
        </p:nvSpPr>
        <p:spPr/>
        <p:txBody>
          <a:bodyPr/>
          <a:lstStyle/>
          <a:p>
            <a:fld id="{6113E31D-E2AB-40D1-8B51-AFA5AFEF393A}" type="slidenum">
              <a:rPr lang="en-US" smtClean="0"/>
              <a:t>15</a:t>
            </a:fld>
            <a:endParaRPr lang="en-US" dirty="0"/>
          </a:p>
        </p:txBody>
      </p:sp>
      <p:sp>
        <p:nvSpPr>
          <p:cNvPr id="5" name="Content Placeholder 2">
            <a:extLst>
              <a:ext uri="{FF2B5EF4-FFF2-40B4-BE49-F238E27FC236}">
                <a16:creationId xmlns:a16="http://schemas.microsoft.com/office/drawing/2014/main" id="{FBD5C3F0-CFC5-59E3-399D-52A4DD2DEE38}"/>
              </a:ext>
            </a:extLst>
          </p:cNvPr>
          <p:cNvSpPr txBox="1">
            <a:spLocks/>
          </p:cNvSpPr>
          <p:nvPr/>
        </p:nvSpPr>
        <p:spPr>
          <a:xfrm>
            <a:off x="335360" y="3140968"/>
            <a:ext cx="11449272" cy="3286413"/>
          </a:xfrm>
          <a:prstGeom prst="rect">
            <a:avLst/>
          </a:prstGeom>
        </p:spPr>
        <p:txBody>
          <a:bodyPr vert="horz" lIns="0" tIns="36000" rIns="0" bIns="36000" rtlCol="0">
            <a:noAutofit/>
          </a:bodyPr>
          <a:lstStyle>
            <a:lvl1pPr marL="91440" indent="-91440" algn="l" defTabSz="914400" rtl="0" eaLnBrk="1" latinLnBrk="0" hangingPunct="1">
              <a:lnSpc>
                <a:spcPct val="90000"/>
              </a:lnSpc>
              <a:spcBef>
                <a:spcPts val="1200"/>
              </a:spcBef>
              <a:spcAft>
                <a:spcPts val="2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dirty="0"/>
              <a:t>Problems</a:t>
            </a:r>
          </a:p>
          <a:p>
            <a:r>
              <a:rPr lang="en-US" dirty="0"/>
              <a:t>The Synonym Problem</a:t>
            </a:r>
          </a:p>
          <a:p>
            <a:r>
              <a:rPr lang="en-US" dirty="0"/>
              <a:t>The Homonym Problem</a:t>
            </a:r>
          </a:p>
          <a:p>
            <a:r>
              <a:rPr lang="en-US" dirty="0"/>
              <a:t>The Aboutness Problem</a:t>
            </a:r>
          </a:p>
          <a:p>
            <a:r>
              <a:rPr lang="en-US" dirty="0"/>
              <a:t>Abstract Topics</a:t>
            </a:r>
          </a:p>
          <a:p>
            <a:r>
              <a:rPr lang="en-US" dirty="0"/>
              <a:t>The Incognito Problem</a:t>
            </a:r>
          </a:p>
          <a:p>
            <a:r>
              <a:rPr lang="en-US" dirty="0"/>
              <a:t>...</a:t>
            </a:r>
          </a:p>
        </p:txBody>
      </p:sp>
    </p:spTree>
    <p:extLst>
      <p:ext uri="{BB962C8B-B14F-4D97-AF65-F5344CB8AC3E}">
        <p14:creationId xmlns:p14="http://schemas.microsoft.com/office/powerpoint/2010/main" val="342626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88D90-A55C-B0AA-FE50-AC0F9736409D}"/>
              </a:ext>
            </a:extLst>
          </p:cNvPr>
          <p:cNvSpPr>
            <a:spLocks noGrp="1"/>
          </p:cNvSpPr>
          <p:nvPr>
            <p:ph type="title"/>
          </p:nvPr>
        </p:nvSpPr>
        <p:spPr/>
        <p:txBody>
          <a:bodyPr>
            <a:normAutofit/>
          </a:bodyPr>
          <a:lstStyle/>
          <a:p>
            <a:r>
              <a:rPr lang="en-US" dirty="0"/>
              <a:t>Metadata-Enabled Search</a:t>
            </a:r>
          </a:p>
        </p:txBody>
      </p:sp>
      <p:sp>
        <p:nvSpPr>
          <p:cNvPr id="3" name="Content Placeholder 2">
            <a:extLst>
              <a:ext uri="{FF2B5EF4-FFF2-40B4-BE49-F238E27FC236}">
                <a16:creationId xmlns:a16="http://schemas.microsoft.com/office/drawing/2014/main" id="{A26B9EEE-175A-F4C4-39DB-D5DBAA7B0BBA}"/>
              </a:ext>
            </a:extLst>
          </p:cNvPr>
          <p:cNvSpPr>
            <a:spLocks noGrp="1"/>
          </p:cNvSpPr>
          <p:nvPr>
            <p:ph idx="1"/>
          </p:nvPr>
        </p:nvSpPr>
        <p:spPr/>
        <p:txBody>
          <a:bodyPr/>
          <a:lstStyle/>
          <a:p>
            <a:pPr marL="0" indent="0">
              <a:buNone/>
            </a:pPr>
            <a:r>
              <a:rPr lang="en-US" dirty="0"/>
              <a:t>This is metadata-enabled searching, which is also called deterministic searching. In this type of search, searchers pre-select and search individual </a:t>
            </a:r>
            <a:r>
              <a:rPr lang="en-US" dirty="0">
                <a:solidFill>
                  <a:schemeClr val="accent2"/>
                </a:solidFill>
              </a:rPr>
              <a:t>facets</a:t>
            </a:r>
            <a:r>
              <a:rPr lang="en-US" dirty="0"/>
              <a:t> of an information resource, such as author, title, and subject. In this type of search, the system matches terms in the search with terms in </a:t>
            </a:r>
            <a:r>
              <a:rPr lang="en-US" dirty="0">
                <a:solidFill>
                  <a:schemeClr val="accent2"/>
                </a:solidFill>
              </a:rPr>
              <a:t>structured metadata </a:t>
            </a:r>
            <a:r>
              <a:rPr lang="en-US" dirty="0"/>
              <a:t>and generates results, often a browse display sorted alphanumerically. Author, title, and subject searches in online library catalogs are examples of this type of search.</a:t>
            </a:r>
          </a:p>
          <a:p>
            <a:pPr marL="0" indent="0">
              <a:buNone/>
            </a:pPr>
            <a:r>
              <a:rPr lang="en-US" sz="1800" dirty="0"/>
              <a:t>							-- https://doi.org/10.1016/j.acalib.2008.06.007</a:t>
            </a:r>
          </a:p>
        </p:txBody>
      </p:sp>
      <p:sp>
        <p:nvSpPr>
          <p:cNvPr id="4" name="Slide Number Placeholder 3">
            <a:extLst>
              <a:ext uri="{FF2B5EF4-FFF2-40B4-BE49-F238E27FC236}">
                <a16:creationId xmlns:a16="http://schemas.microsoft.com/office/drawing/2014/main" id="{47DDAEBE-24EF-7897-F3C6-39F08EE552BF}"/>
              </a:ext>
            </a:extLst>
          </p:cNvPr>
          <p:cNvSpPr>
            <a:spLocks noGrp="1"/>
          </p:cNvSpPr>
          <p:nvPr>
            <p:ph type="sldNum" sz="quarter" idx="12"/>
          </p:nvPr>
        </p:nvSpPr>
        <p:spPr/>
        <p:txBody>
          <a:bodyPr/>
          <a:lstStyle/>
          <a:p>
            <a:fld id="{6113E31D-E2AB-40D1-8B51-AFA5AFEF393A}" type="slidenum">
              <a:rPr lang="en-US" smtClean="0"/>
              <a:t>16</a:t>
            </a:fld>
            <a:endParaRPr lang="en-US" dirty="0"/>
          </a:p>
        </p:txBody>
      </p:sp>
    </p:spTree>
    <p:extLst>
      <p:ext uri="{BB962C8B-B14F-4D97-AF65-F5344CB8AC3E}">
        <p14:creationId xmlns:p14="http://schemas.microsoft.com/office/powerpoint/2010/main" val="1795667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60C19-F0BD-24D3-74BB-7FDF9B2F729B}"/>
              </a:ext>
            </a:extLst>
          </p:cNvPr>
          <p:cNvSpPr>
            <a:spLocks noGrp="1"/>
          </p:cNvSpPr>
          <p:nvPr>
            <p:ph type="title"/>
          </p:nvPr>
        </p:nvSpPr>
        <p:spPr/>
        <p:txBody>
          <a:bodyPr>
            <a:normAutofit/>
          </a:bodyPr>
          <a:lstStyle/>
          <a:p>
            <a:r>
              <a:rPr lang="en-US" dirty="0"/>
              <a:t>Semantic Full-Text Search</a:t>
            </a:r>
          </a:p>
        </p:txBody>
      </p:sp>
      <p:sp>
        <p:nvSpPr>
          <p:cNvPr id="3" name="Content Placeholder 2">
            <a:extLst>
              <a:ext uri="{FF2B5EF4-FFF2-40B4-BE49-F238E27FC236}">
                <a16:creationId xmlns:a16="http://schemas.microsoft.com/office/drawing/2014/main" id="{CB1C6F3E-945A-BF1D-1BBB-7377AABB3EC8}"/>
              </a:ext>
            </a:extLst>
          </p:cNvPr>
          <p:cNvSpPr>
            <a:spLocks noGrp="1"/>
          </p:cNvSpPr>
          <p:nvPr>
            <p:ph idx="1"/>
          </p:nvPr>
        </p:nvSpPr>
        <p:spPr/>
        <p:txBody>
          <a:bodyPr/>
          <a:lstStyle/>
          <a:p>
            <a:pPr marL="0" indent="0">
              <a:buNone/>
            </a:pPr>
            <a:r>
              <a:rPr lang="en-US" dirty="0"/>
              <a:t>Query: plants with edible leaves</a:t>
            </a:r>
          </a:p>
          <a:p>
            <a:pPr marL="0" indent="0">
              <a:buNone/>
            </a:pPr>
            <a:r>
              <a:rPr lang="en-US" dirty="0"/>
              <a:t>…  define semantic search to be a document retrieval process that exploits domain knowledge ...</a:t>
            </a:r>
          </a:p>
          <a:p>
            <a:pPr marL="0" indent="0">
              <a:buNone/>
            </a:pPr>
            <a:endParaRPr lang="en-US" dirty="0"/>
          </a:p>
          <a:p>
            <a:pPr marL="0" indent="0">
              <a:buNone/>
            </a:pPr>
            <a:r>
              <a:rPr lang="en-US" dirty="0"/>
              <a:t>Challenges:</a:t>
            </a:r>
          </a:p>
          <a:p>
            <a:r>
              <a:rPr lang="en-US" dirty="0"/>
              <a:t>Entity recognition in the full text</a:t>
            </a:r>
          </a:p>
          <a:p>
            <a:r>
              <a:rPr lang="en-US" dirty="0"/>
              <a:t>Combined Index</a:t>
            </a:r>
          </a:p>
          <a:p>
            <a:r>
              <a:rPr lang="en-US" dirty="0"/>
              <a:t>Semantic Context</a:t>
            </a:r>
          </a:p>
          <a:p>
            <a:r>
              <a:rPr lang="en-US" dirty="0"/>
              <a:t>User interface</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C5D266CC-884E-AC3A-2D2B-388EBA0E8495}"/>
              </a:ext>
            </a:extLst>
          </p:cNvPr>
          <p:cNvSpPr>
            <a:spLocks noGrp="1"/>
          </p:cNvSpPr>
          <p:nvPr>
            <p:ph type="sldNum" sz="quarter" idx="12"/>
          </p:nvPr>
        </p:nvSpPr>
        <p:spPr/>
        <p:txBody>
          <a:bodyPr/>
          <a:lstStyle/>
          <a:p>
            <a:fld id="{6113E31D-E2AB-40D1-8B51-AFA5AFEF393A}" type="slidenum">
              <a:rPr lang="en-US" smtClean="0"/>
              <a:t>17</a:t>
            </a:fld>
            <a:endParaRPr lang="en-US" dirty="0"/>
          </a:p>
        </p:txBody>
      </p:sp>
    </p:spTree>
    <p:extLst>
      <p:ext uri="{BB962C8B-B14F-4D97-AF65-F5344CB8AC3E}">
        <p14:creationId xmlns:p14="http://schemas.microsoft.com/office/powerpoint/2010/main" val="5272806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4370-EECB-D3AE-3027-53F9F56B924D}"/>
              </a:ext>
            </a:extLst>
          </p:cNvPr>
          <p:cNvSpPr>
            <a:spLocks noGrp="1"/>
          </p:cNvSpPr>
          <p:nvPr>
            <p:ph type="title"/>
          </p:nvPr>
        </p:nvSpPr>
        <p:spPr/>
        <p:txBody>
          <a:bodyPr/>
          <a:lstStyle/>
          <a:p>
            <a:r>
              <a:rPr lang="en-US" dirty="0"/>
              <a:t>Semantic Search with SQL Server</a:t>
            </a:r>
          </a:p>
        </p:txBody>
      </p:sp>
      <p:sp>
        <p:nvSpPr>
          <p:cNvPr id="3" name="Content Placeholder 2">
            <a:extLst>
              <a:ext uri="{FF2B5EF4-FFF2-40B4-BE49-F238E27FC236}">
                <a16:creationId xmlns:a16="http://schemas.microsoft.com/office/drawing/2014/main" id="{55279A27-50C5-DB62-B5CF-2C9F1292BBB2}"/>
              </a:ext>
            </a:extLst>
          </p:cNvPr>
          <p:cNvSpPr>
            <a:spLocks noGrp="1"/>
          </p:cNvSpPr>
          <p:nvPr>
            <p:ph idx="1"/>
          </p:nvPr>
        </p:nvSpPr>
        <p:spPr/>
        <p:txBody>
          <a:bodyPr/>
          <a:lstStyle/>
          <a:p>
            <a:pPr marL="0" indent="0">
              <a:buNone/>
            </a:pPr>
            <a:r>
              <a:rPr lang="en-US" dirty="0"/>
              <a:t>While full-text search lets you query the </a:t>
            </a:r>
            <a:r>
              <a:rPr lang="en-US" dirty="0">
                <a:solidFill>
                  <a:schemeClr val="accent2"/>
                </a:solidFill>
              </a:rPr>
              <a:t>words</a:t>
            </a:r>
            <a:r>
              <a:rPr lang="en-US" dirty="0"/>
              <a:t> in a document, semantic search lets you query the </a:t>
            </a:r>
            <a:r>
              <a:rPr lang="en-US" dirty="0">
                <a:solidFill>
                  <a:schemeClr val="accent2"/>
                </a:solidFill>
              </a:rPr>
              <a:t>meaning</a:t>
            </a:r>
            <a:r>
              <a:rPr lang="en-US" dirty="0"/>
              <a:t> of the document.</a:t>
            </a:r>
          </a:p>
        </p:txBody>
      </p:sp>
      <p:sp>
        <p:nvSpPr>
          <p:cNvPr id="4" name="Slide Number Placeholder 3">
            <a:extLst>
              <a:ext uri="{FF2B5EF4-FFF2-40B4-BE49-F238E27FC236}">
                <a16:creationId xmlns:a16="http://schemas.microsoft.com/office/drawing/2014/main" id="{2551B8B3-E6F1-0DD0-BD4D-5C98FDA5261F}"/>
              </a:ext>
            </a:extLst>
          </p:cNvPr>
          <p:cNvSpPr>
            <a:spLocks noGrp="1"/>
          </p:cNvSpPr>
          <p:nvPr>
            <p:ph type="sldNum" sz="quarter" idx="12"/>
          </p:nvPr>
        </p:nvSpPr>
        <p:spPr/>
        <p:txBody>
          <a:bodyPr/>
          <a:lstStyle/>
          <a:p>
            <a:fld id="{6113E31D-E2AB-40D1-8B51-AFA5AFEF393A}" type="slidenum">
              <a:rPr lang="en-US" smtClean="0"/>
              <a:t>18</a:t>
            </a:fld>
            <a:endParaRPr lang="en-US" dirty="0"/>
          </a:p>
        </p:txBody>
      </p:sp>
      <p:sp>
        <p:nvSpPr>
          <p:cNvPr id="5" name="TextBox 4">
            <a:extLst>
              <a:ext uri="{FF2B5EF4-FFF2-40B4-BE49-F238E27FC236}">
                <a16:creationId xmlns:a16="http://schemas.microsoft.com/office/drawing/2014/main" id="{40ACFE42-01D6-9B5B-8515-CDB44EFD3BB3}"/>
              </a:ext>
            </a:extLst>
          </p:cNvPr>
          <p:cNvSpPr txBox="1"/>
          <p:nvPr/>
        </p:nvSpPr>
        <p:spPr>
          <a:xfrm>
            <a:off x="0" y="6515574"/>
            <a:ext cx="9624392" cy="369332"/>
          </a:xfrm>
          <a:prstGeom prst="rect">
            <a:avLst/>
          </a:prstGeom>
          <a:noFill/>
        </p:spPr>
        <p:txBody>
          <a:bodyPr wrap="square" rtlCol="0">
            <a:spAutoFit/>
          </a:bodyPr>
          <a:lstStyle/>
          <a:p>
            <a:r>
              <a:rPr lang="en-US" dirty="0">
                <a:solidFill>
                  <a:schemeClr val="bg1"/>
                </a:solidFill>
              </a:rPr>
              <a:t>Consider for 2024/2025</a:t>
            </a:r>
          </a:p>
        </p:txBody>
      </p:sp>
    </p:spTree>
    <p:extLst>
      <p:ext uri="{BB962C8B-B14F-4D97-AF65-F5344CB8AC3E}">
        <p14:creationId xmlns:p14="http://schemas.microsoft.com/office/powerpoint/2010/main" val="1097150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D3C09-9DCC-7876-9AA6-5FF4B15ED776}"/>
              </a:ext>
            </a:extLst>
          </p:cNvPr>
          <p:cNvSpPr>
            <a:spLocks noGrp="1"/>
          </p:cNvSpPr>
          <p:nvPr>
            <p:ph type="title"/>
          </p:nvPr>
        </p:nvSpPr>
        <p:spPr/>
        <p:txBody>
          <a:bodyPr>
            <a:normAutofit/>
          </a:bodyPr>
          <a:lstStyle/>
          <a:p>
            <a:r>
              <a:rPr lang="en-US" dirty="0"/>
              <a:t>Documents as vectors</a:t>
            </a:r>
          </a:p>
        </p:txBody>
      </p:sp>
      <p:sp>
        <p:nvSpPr>
          <p:cNvPr id="3" name="Content Placeholder 2">
            <a:extLst>
              <a:ext uri="{FF2B5EF4-FFF2-40B4-BE49-F238E27FC236}">
                <a16:creationId xmlns:a16="http://schemas.microsoft.com/office/drawing/2014/main" id="{B9115AFA-B693-A8D4-0818-F315ABC43BC7}"/>
              </a:ext>
            </a:extLst>
          </p:cNvPr>
          <p:cNvSpPr>
            <a:spLocks noGrp="1"/>
          </p:cNvSpPr>
          <p:nvPr>
            <p:ph idx="1"/>
          </p:nvPr>
        </p:nvSpPr>
        <p:spPr/>
        <p:txBody>
          <a:bodyPr/>
          <a:lstStyle/>
          <a:p>
            <a:r>
              <a:rPr lang="en-US" dirty="0"/>
              <a:t>A document is a vector</a:t>
            </a:r>
          </a:p>
          <a:p>
            <a:r>
              <a:rPr lang="en-US" dirty="0"/>
              <a:t>Query is a short document ~ vector</a:t>
            </a:r>
          </a:p>
          <a:p>
            <a:r>
              <a:rPr lang="en-US" dirty="0"/>
              <a:t>Search ~ vector similarity search</a:t>
            </a:r>
          </a:p>
          <a:p>
            <a:r>
              <a:rPr lang="en-US" dirty="0"/>
              <a:t>Word2Vec</a:t>
            </a:r>
          </a:p>
          <a:p>
            <a:endParaRPr lang="en-US" dirty="0"/>
          </a:p>
        </p:txBody>
      </p:sp>
      <p:sp>
        <p:nvSpPr>
          <p:cNvPr id="4" name="Slide Number Placeholder 3">
            <a:extLst>
              <a:ext uri="{FF2B5EF4-FFF2-40B4-BE49-F238E27FC236}">
                <a16:creationId xmlns:a16="http://schemas.microsoft.com/office/drawing/2014/main" id="{D8EA9A9B-3960-B8AB-0974-F6D19F3739E8}"/>
              </a:ext>
            </a:extLst>
          </p:cNvPr>
          <p:cNvSpPr>
            <a:spLocks noGrp="1"/>
          </p:cNvSpPr>
          <p:nvPr>
            <p:ph type="sldNum" sz="quarter" idx="12"/>
          </p:nvPr>
        </p:nvSpPr>
        <p:spPr/>
        <p:txBody>
          <a:bodyPr/>
          <a:lstStyle/>
          <a:p>
            <a:fld id="{6113E31D-E2AB-40D1-8B51-AFA5AFEF393A}" type="slidenum">
              <a:rPr lang="en-US" smtClean="0"/>
              <a:t>19</a:t>
            </a:fld>
            <a:endParaRPr lang="en-US" dirty="0"/>
          </a:p>
        </p:txBody>
      </p:sp>
    </p:spTree>
    <p:extLst>
      <p:ext uri="{BB962C8B-B14F-4D97-AF65-F5344CB8AC3E}">
        <p14:creationId xmlns:p14="http://schemas.microsoft.com/office/powerpoint/2010/main" val="2356743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393BB-4605-9C68-5CEE-FE383463DDA2}"/>
              </a:ext>
            </a:extLst>
          </p:cNvPr>
          <p:cNvSpPr>
            <a:spLocks noGrp="1"/>
          </p:cNvSpPr>
          <p:nvPr>
            <p:ph type="title"/>
          </p:nvPr>
        </p:nvSpPr>
        <p:spPr/>
        <p:txBody>
          <a:bodyPr>
            <a:normAutofit/>
          </a:bodyPr>
          <a:lstStyle/>
          <a:p>
            <a:r>
              <a:rPr lang="en-US" dirty="0"/>
              <a:t>Searching a Text</a:t>
            </a:r>
          </a:p>
        </p:txBody>
      </p:sp>
      <p:sp>
        <p:nvSpPr>
          <p:cNvPr id="3" name="Content Placeholder 2">
            <a:extLst>
              <a:ext uri="{FF2B5EF4-FFF2-40B4-BE49-F238E27FC236}">
                <a16:creationId xmlns:a16="http://schemas.microsoft.com/office/drawing/2014/main" id="{10D073E3-33F0-F126-9FFB-645AE19FA3EC}"/>
              </a:ext>
            </a:extLst>
          </p:cNvPr>
          <p:cNvSpPr>
            <a:spLocks noGrp="1"/>
          </p:cNvSpPr>
          <p:nvPr>
            <p:ph idx="1"/>
          </p:nvPr>
        </p:nvSpPr>
        <p:spPr>
          <a:xfrm>
            <a:off x="335360" y="1268760"/>
            <a:ext cx="11449272" cy="2448272"/>
          </a:xfrm>
        </p:spPr>
        <p:txBody>
          <a:bodyPr/>
          <a:lstStyle/>
          <a:p>
            <a:pPr marL="0" indent="0">
              <a:buNone/>
            </a:pPr>
            <a:r>
              <a:rPr lang="en-US" dirty="0"/>
              <a:t>Document 001:</a:t>
            </a:r>
          </a:p>
          <a:p>
            <a:pPr marL="0" indent="0">
              <a:buNone/>
            </a:pPr>
            <a:r>
              <a:rPr lang="en-US" dirty="0"/>
              <a:t>We expect that the </a:t>
            </a:r>
            <a:r>
              <a:rPr lang="en-US" dirty="0">
                <a:solidFill>
                  <a:schemeClr val="tx1"/>
                </a:solidFill>
              </a:rPr>
              <a:t>r</a:t>
            </a:r>
            <a:r>
              <a:rPr lang="en-US" dirty="0">
                <a:solidFill>
                  <a:schemeClr val="accent2"/>
                </a:solidFill>
              </a:rPr>
              <a:t>est</a:t>
            </a:r>
            <a:r>
              <a:rPr lang="en-US" dirty="0"/>
              <a:t>rictions will </a:t>
            </a:r>
            <a:r>
              <a:rPr lang="en-US" dirty="0">
                <a:solidFill>
                  <a:schemeClr val="tx1"/>
                </a:solidFill>
              </a:rPr>
              <a:t>last</a:t>
            </a:r>
            <a:r>
              <a:rPr lang="en-US" dirty="0"/>
              <a:t> for most of the sem</a:t>
            </a:r>
            <a:r>
              <a:rPr lang="en-US" dirty="0">
                <a:solidFill>
                  <a:schemeClr val="accent2"/>
                </a:solidFill>
              </a:rPr>
              <a:t>est</a:t>
            </a:r>
            <a:r>
              <a:rPr lang="en-US" dirty="0">
                <a:solidFill>
                  <a:schemeClr val="tx1"/>
                </a:solidFill>
              </a:rPr>
              <a:t>er</a:t>
            </a:r>
            <a:r>
              <a:rPr lang="en-US" dirty="0"/>
              <a:t>.</a:t>
            </a:r>
          </a:p>
          <a:p>
            <a:endParaRPr lang="en-US" dirty="0"/>
          </a:p>
          <a:p>
            <a:pPr marL="0" indent="0">
              <a:buNone/>
            </a:pPr>
            <a:r>
              <a:rPr lang="en-US" dirty="0"/>
              <a:t>Query:</a:t>
            </a:r>
          </a:p>
          <a:p>
            <a:pPr marL="0" indent="0">
              <a:buNone/>
            </a:pPr>
            <a:r>
              <a:rPr lang="en-US" dirty="0"/>
              <a:t>Find “</a:t>
            </a:r>
            <a:r>
              <a:rPr lang="en-US" dirty="0" err="1">
                <a:solidFill>
                  <a:schemeClr val="accent2"/>
                </a:solidFill>
              </a:rPr>
              <a:t>est</a:t>
            </a:r>
            <a:r>
              <a:rPr lang="en-US" dirty="0"/>
              <a:t>” …</a:t>
            </a:r>
          </a:p>
        </p:txBody>
      </p:sp>
      <p:sp>
        <p:nvSpPr>
          <p:cNvPr id="4" name="Slide Number Placeholder 3">
            <a:extLst>
              <a:ext uri="{FF2B5EF4-FFF2-40B4-BE49-F238E27FC236}">
                <a16:creationId xmlns:a16="http://schemas.microsoft.com/office/drawing/2014/main" id="{B9049B34-B8E4-D1AF-AD16-0E347C03184F}"/>
              </a:ext>
            </a:extLst>
          </p:cNvPr>
          <p:cNvSpPr>
            <a:spLocks noGrp="1"/>
          </p:cNvSpPr>
          <p:nvPr>
            <p:ph type="sldNum" sz="quarter" idx="12"/>
          </p:nvPr>
        </p:nvSpPr>
        <p:spPr/>
        <p:txBody>
          <a:bodyPr/>
          <a:lstStyle/>
          <a:p>
            <a:fld id="{6113E31D-E2AB-40D1-8B51-AFA5AFEF393A}" type="slidenum">
              <a:rPr lang="en-US" smtClean="0"/>
              <a:t>2</a:t>
            </a:fld>
            <a:endParaRPr lang="en-US" dirty="0"/>
          </a:p>
        </p:txBody>
      </p:sp>
      <p:sp>
        <p:nvSpPr>
          <p:cNvPr id="5" name="TextBox 4">
            <a:extLst>
              <a:ext uri="{FF2B5EF4-FFF2-40B4-BE49-F238E27FC236}">
                <a16:creationId xmlns:a16="http://schemas.microsoft.com/office/drawing/2014/main" id="{05A4FFC1-0CDA-AC70-7D2C-0219DDDC8318}"/>
              </a:ext>
            </a:extLst>
          </p:cNvPr>
          <p:cNvSpPr txBox="1"/>
          <p:nvPr/>
        </p:nvSpPr>
        <p:spPr>
          <a:xfrm>
            <a:off x="335360" y="4149080"/>
            <a:ext cx="11473912" cy="1107996"/>
          </a:xfrm>
          <a:prstGeom prst="rect">
            <a:avLst/>
          </a:prstGeom>
          <a:noFill/>
        </p:spPr>
        <p:txBody>
          <a:bodyPr wrap="square" rtlCol="0">
            <a:spAutoFit/>
          </a:bodyPr>
          <a:lstStyle/>
          <a:p>
            <a:r>
              <a:rPr lang="en-US" sz="2200" dirty="0"/>
              <a:t>Approaches:</a:t>
            </a:r>
          </a:p>
          <a:p>
            <a:pPr marL="342900" indent="-342900">
              <a:buFont typeface="Arial" panose="020B0604020202020204" pitchFamily="34" charset="0"/>
              <a:buChar char="•"/>
            </a:pPr>
            <a:r>
              <a:rPr lang="en-US" sz="2200" dirty="0" err="1"/>
              <a:t>Aho-Corasick</a:t>
            </a:r>
            <a:endParaRPr lang="en-US" sz="2200" dirty="0"/>
          </a:p>
          <a:p>
            <a:pPr marL="342900" indent="-342900">
              <a:buFont typeface="Arial" panose="020B0604020202020204" pitchFamily="34" charset="0"/>
              <a:buChar char="•"/>
            </a:pPr>
            <a:r>
              <a:rPr lang="en-US" sz="2200" dirty="0"/>
              <a:t>…</a:t>
            </a:r>
          </a:p>
        </p:txBody>
      </p:sp>
    </p:spTree>
    <p:extLst>
      <p:ext uri="{BB962C8B-B14F-4D97-AF65-F5344CB8AC3E}">
        <p14:creationId xmlns:p14="http://schemas.microsoft.com/office/powerpoint/2010/main" val="1686639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393BB-4605-9C68-5CEE-FE383463DDA2}"/>
              </a:ext>
            </a:extLst>
          </p:cNvPr>
          <p:cNvSpPr>
            <a:spLocks noGrp="1"/>
          </p:cNvSpPr>
          <p:nvPr>
            <p:ph type="title"/>
          </p:nvPr>
        </p:nvSpPr>
        <p:spPr/>
        <p:txBody>
          <a:bodyPr>
            <a:normAutofit/>
          </a:bodyPr>
          <a:lstStyle/>
          <a:p>
            <a:r>
              <a:rPr lang="en-US" dirty="0"/>
              <a:t>Searching a Dictionary</a:t>
            </a:r>
          </a:p>
        </p:txBody>
      </p:sp>
      <p:sp>
        <p:nvSpPr>
          <p:cNvPr id="3" name="Content Placeholder 2">
            <a:extLst>
              <a:ext uri="{FF2B5EF4-FFF2-40B4-BE49-F238E27FC236}">
                <a16:creationId xmlns:a16="http://schemas.microsoft.com/office/drawing/2014/main" id="{10D073E3-33F0-F126-9FFB-645AE19FA3EC}"/>
              </a:ext>
            </a:extLst>
          </p:cNvPr>
          <p:cNvSpPr>
            <a:spLocks noGrp="1"/>
          </p:cNvSpPr>
          <p:nvPr>
            <p:ph idx="1"/>
          </p:nvPr>
        </p:nvSpPr>
        <p:spPr>
          <a:xfrm>
            <a:off x="335360" y="1268760"/>
            <a:ext cx="11449272" cy="2448272"/>
          </a:xfrm>
        </p:spPr>
        <p:txBody>
          <a:bodyPr/>
          <a:lstStyle/>
          <a:p>
            <a:pPr marL="0" indent="0">
              <a:buNone/>
            </a:pPr>
            <a:r>
              <a:rPr lang="en-US" dirty="0"/>
              <a:t>Document 001:</a:t>
            </a:r>
          </a:p>
          <a:p>
            <a:pPr marL="0" indent="0">
              <a:buNone/>
            </a:pPr>
            <a:r>
              <a:rPr lang="en-US" dirty="0"/>
              <a:t>We expect that the </a:t>
            </a:r>
            <a:r>
              <a:rPr lang="en-US" dirty="0">
                <a:solidFill>
                  <a:schemeClr val="accent2"/>
                </a:solidFill>
              </a:rPr>
              <a:t>restrictions</a:t>
            </a:r>
            <a:r>
              <a:rPr lang="en-US" dirty="0"/>
              <a:t> will last for most of the semester.</a:t>
            </a:r>
          </a:p>
          <a:p>
            <a:endParaRPr lang="en-US" dirty="0"/>
          </a:p>
          <a:p>
            <a:pPr marL="0" indent="0">
              <a:buNone/>
            </a:pPr>
            <a:r>
              <a:rPr lang="en-US" dirty="0"/>
              <a:t>Query:</a:t>
            </a:r>
          </a:p>
          <a:p>
            <a:pPr marL="0" indent="0">
              <a:buNone/>
            </a:pPr>
            <a:r>
              <a:rPr lang="en-US" dirty="0"/>
              <a:t>Find “</a:t>
            </a:r>
            <a:r>
              <a:rPr lang="en-US" dirty="0">
                <a:solidFill>
                  <a:schemeClr val="accent2"/>
                </a:solidFill>
              </a:rPr>
              <a:t>restrictions</a:t>
            </a:r>
            <a:r>
              <a:rPr lang="en-US" dirty="0"/>
              <a:t>” …</a:t>
            </a:r>
          </a:p>
        </p:txBody>
      </p:sp>
      <p:sp>
        <p:nvSpPr>
          <p:cNvPr id="4" name="Slide Number Placeholder 3">
            <a:extLst>
              <a:ext uri="{FF2B5EF4-FFF2-40B4-BE49-F238E27FC236}">
                <a16:creationId xmlns:a16="http://schemas.microsoft.com/office/drawing/2014/main" id="{B9049B34-B8E4-D1AF-AD16-0E347C03184F}"/>
              </a:ext>
            </a:extLst>
          </p:cNvPr>
          <p:cNvSpPr>
            <a:spLocks noGrp="1"/>
          </p:cNvSpPr>
          <p:nvPr>
            <p:ph type="sldNum" sz="quarter" idx="12"/>
          </p:nvPr>
        </p:nvSpPr>
        <p:spPr/>
        <p:txBody>
          <a:bodyPr/>
          <a:lstStyle/>
          <a:p>
            <a:fld id="{6113E31D-E2AB-40D1-8B51-AFA5AFEF393A}" type="slidenum">
              <a:rPr lang="en-US" smtClean="0"/>
              <a:t>3</a:t>
            </a:fld>
            <a:endParaRPr lang="en-US" dirty="0"/>
          </a:p>
        </p:txBody>
      </p:sp>
      <p:sp>
        <p:nvSpPr>
          <p:cNvPr id="5" name="TextBox 4">
            <a:extLst>
              <a:ext uri="{FF2B5EF4-FFF2-40B4-BE49-F238E27FC236}">
                <a16:creationId xmlns:a16="http://schemas.microsoft.com/office/drawing/2014/main" id="{05A4FFC1-0CDA-AC70-7D2C-0219DDDC8318}"/>
              </a:ext>
            </a:extLst>
          </p:cNvPr>
          <p:cNvSpPr txBox="1"/>
          <p:nvPr/>
        </p:nvSpPr>
        <p:spPr>
          <a:xfrm>
            <a:off x="335360" y="4149080"/>
            <a:ext cx="11473912" cy="1446550"/>
          </a:xfrm>
          <a:prstGeom prst="rect">
            <a:avLst/>
          </a:prstGeom>
          <a:noFill/>
        </p:spPr>
        <p:txBody>
          <a:bodyPr wrap="square" rtlCol="0">
            <a:spAutoFit/>
          </a:bodyPr>
          <a:lstStyle/>
          <a:p>
            <a:r>
              <a:rPr lang="en-US" sz="2200" dirty="0"/>
              <a:t>Approaches:</a:t>
            </a:r>
          </a:p>
          <a:p>
            <a:pPr marL="342900" indent="-342900">
              <a:buFont typeface="Arial" panose="020B0604020202020204" pitchFamily="34" charset="0"/>
              <a:buChar char="•"/>
            </a:pPr>
            <a:r>
              <a:rPr lang="en-US" sz="2200" dirty="0"/>
              <a:t>Hash</a:t>
            </a:r>
          </a:p>
          <a:p>
            <a:pPr marL="342900" indent="-342900">
              <a:buFont typeface="Arial" panose="020B0604020202020204" pitchFamily="34" charset="0"/>
              <a:buChar char="•"/>
            </a:pPr>
            <a:r>
              <a:rPr lang="en-US" sz="2200" dirty="0" err="1"/>
              <a:t>Trie</a:t>
            </a:r>
            <a:r>
              <a:rPr lang="en-US" sz="2200" dirty="0"/>
              <a:t> (prefix tree)</a:t>
            </a:r>
          </a:p>
          <a:p>
            <a:pPr marL="342900" indent="-342900">
              <a:buFont typeface="Arial" panose="020B0604020202020204" pitchFamily="34" charset="0"/>
              <a:buChar char="•"/>
            </a:pPr>
            <a:r>
              <a:rPr lang="en-US" sz="2200" dirty="0"/>
              <a:t>…</a:t>
            </a:r>
          </a:p>
        </p:txBody>
      </p:sp>
    </p:spTree>
    <p:extLst>
      <p:ext uri="{BB962C8B-B14F-4D97-AF65-F5344CB8AC3E}">
        <p14:creationId xmlns:p14="http://schemas.microsoft.com/office/powerpoint/2010/main" val="3994878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222AB2C7-CA3C-918E-C211-4E7CEA32207C}"/>
              </a:ext>
            </a:extLst>
          </p:cNvPr>
          <p:cNvGrpSpPr/>
          <p:nvPr/>
        </p:nvGrpSpPr>
        <p:grpSpPr>
          <a:xfrm>
            <a:off x="4295800" y="2693551"/>
            <a:ext cx="3312368" cy="375409"/>
            <a:chOff x="4295800" y="2693551"/>
            <a:chExt cx="3312368" cy="375409"/>
          </a:xfrm>
        </p:grpSpPr>
        <p:sp>
          <p:nvSpPr>
            <p:cNvPr id="5" name="Rectangle 4">
              <a:extLst>
                <a:ext uri="{FF2B5EF4-FFF2-40B4-BE49-F238E27FC236}">
                  <a16:creationId xmlns:a16="http://schemas.microsoft.com/office/drawing/2014/main" id="{71AA134B-F30A-2484-8D48-97464F7C5615}"/>
                </a:ext>
              </a:extLst>
            </p:cNvPr>
            <p:cNvSpPr/>
            <p:nvPr/>
          </p:nvSpPr>
          <p:spPr>
            <a:xfrm>
              <a:off x="4295800" y="2708920"/>
              <a:ext cx="360040" cy="36004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FFABE9F8-A0D3-BF3A-CFCC-B944E63D0CCB}"/>
                </a:ext>
              </a:extLst>
            </p:cNvPr>
            <p:cNvSpPr/>
            <p:nvPr/>
          </p:nvSpPr>
          <p:spPr>
            <a:xfrm>
              <a:off x="6816080" y="2693551"/>
              <a:ext cx="792088" cy="36004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35248B7F-6A63-20E5-DDE5-CED533A146CF}"/>
              </a:ext>
            </a:extLst>
          </p:cNvPr>
          <p:cNvSpPr>
            <a:spLocks noGrp="1"/>
          </p:cNvSpPr>
          <p:nvPr>
            <p:ph type="title"/>
          </p:nvPr>
        </p:nvSpPr>
        <p:spPr/>
        <p:txBody>
          <a:bodyPr/>
          <a:lstStyle/>
          <a:p>
            <a:r>
              <a:rPr lang="en-US" dirty="0"/>
              <a:t>Searching</a:t>
            </a:r>
          </a:p>
        </p:txBody>
      </p:sp>
      <p:sp>
        <p:nvSpPr>
          <p:cNvPr id="3" name="Content Placeholder 2">
            <a:extLst>
              <a:ext uri="{FF2B5EF4-FFF2-40B4-BE49-F238E27FC236}">
                <a16:creationId xmlns:a16="http://schemas.microsoft.com/office/drawing/2014/main" id="{15E1EEAE-6E89-B642-56A9-F4DAB20BD004}"/>
              </a:ext>
            </a:extLst>
          </p:cNvPr>
          <p:cNvSpPr>
            <a:spLocks noGrp="1"/>
          </p:cNvSpPr>
          <p:nvPr>
            <p:ph idx="1"/>
          </p:nvPr>
        </p:nvSpPr>
        <p:spPr/>
        <p:txBody>
          <a:bodyPr/>
          <a:lstStyle/>
          <a:p>
            <a:pPr marL="0" indent="0">
              <a:buNone/>
            </a:pPr>
            <a:r>
              <a:rPr lang="en-US" dirty="0">
                <a:solidFill>
                  <a:schemeClr val="accent2"/>
                </a:solidFill>
              </a:rPr>
              <a:t>Document 001</a:t>
            </a:r>
            <a:r>
              <a:rPr lang="en-US" dirty="0"/>
              <a:t>:</a:t>
            </a:r>
          </a:p>
          <a:p>
            <a:pPr marL="0" indent="0">
              <a:buNone/>
            </a:pPr>
            <a:r>
              <a:rPr lang="en-US" dirty="0">
                <a:solidFill>
                  <a:schemeClr val="accent2"/>
                </a:solidFill>
              </a:rPr>
              <a:t>We expect</a:t>
            </a:r>
            <a:r>
              <a:rPr lang="en-US" dirty="0"/>
              <a:t> that the restrictions will last for most of the semester.</a:t>
            </a:r>
          </a:p>
          <a:p>
            <a:pPr marL="0" indent="0">
              <a:buNone/>
            </a:pPr>
            <a:r>
              <a:rPr lang="en-US" dirty="0"/>
              <a:t>Document 002:</a:t>
            </a:r>
          </a:p>
          <a:p>
            <a:pPr marL="0" indent="0">
              <a:buNone/>
            </a:pPr>
            <a:r>
              <a:rPr lang="en-US" dirty="0"/>
              <a:t>At the school of computer science, we have decided, and expect, to communicate with you using </a:t>
            </a:r>
            <a:r>
              <a:rPr lang="en-US" dirty="0" err="1"/>
              <a:t>moodle</a:t>
            </a:r>
            <a:r>
              <a:rPr lang="en-US" dirty="0"/>
              <a:t> and zoom platforms, in addition to web pages and email.</a:t>
            </a:r>
          </a:p>
          <a:p>
            <a:pPr marL="0" indent="0">
              <a:buNone/>
            </a:pPr>
            <a:endParaRPr lang="en-US" dirty="0"/>
          </a:p>
          <a:p>
            <a:pPr marL="0" indent="0">
              <a:buNone/>
            </a:pPr>
            <a:r>
              <a:rPr lang="en-US" dirty="0"/>
              <a:t>Query:</a:t>
            </a:r>
          </a:p>
          <a:p>
            <a:pPr marL="0" indent="0">
              <a:buNone/>
            </a:pPr>
            <a:r>
              <a:rPr lang="en-US" dirty="0"/>
              <a:t>All documents with “</a:t>
            </a:r>
            <a:r>
              <a:rPr lang="en-US" dirty="0">
                <a:solidFill>
                  <a:schemeClr val="accent2"/>
                </a:solidFill>
              </a:rPr>
              <a:t>we expect</a:t>
            </a:r>
            <a:r>
              <a:rPr lang="en-US" dirty="0"/>
              <a:t>” ...</a:t>
            </a:r>
          </a:p>
          <a:p>
            <a:pPr marL="0" indent="0">
              <a:buNone/>
            </a:pPr>
            <a:endParaRPr lang="en-US" dirty="0"/>
          </a:p>
        </p:txBody>
      </p:sp>
      <p:sp>
        <p:nvSpPr>
          <p:cNvPr id="4" name="Slide Number Placeholder 3">
            <a:extLst>
              <a:ext uri="{FF2B5EF4-FFF2-40B4-BE49-F238E27FC236}">
                <a16:creationId xmlns:a16="http://schemas.microsoft.com/office/drawing/2014/main" id="{61EB4CC1-6107-F1C3-CB67-AADD148C3FEB}"/>
              </a:ext>
            </a:extLst>
          </p:cNvPr>
          <p:cNvSpPr>
            <a:spLocks noGrp="1"/>
          </p:cNvSpPr>
          <p:nvPr>
            <p:ph type="sldNum" sz="quarter" idx="12"/>
          </p:nvPr>
        </p:nvSpPr>
        <p:spPr/>
        <p:txBody>
          <a:bodyPr/>
          <a:lstStyle/>
          <a:p>
            <a:fld id="{6113E31D-E2AB-40D1-8B51-AFA5AFEF393A}" type="slidenum">
              <a:rPr lang="en-US" smtClean="0"/>
              <a:t>4</a:t>
            </a:fld>
            <a:endParaRPr lang="en-US" dirty="0"/>
          </a:p>
        </p:txBody>
      </p:sp>
    </p:spTree>
    <p:extLst>
      <p:ext uri="{BB962C8B-B14F-4D97-AF65-F5344CB8AC3E}">
        <p14:creationId xmlns:p14="http://schemas.microsoft.com/office/powerpoint/2010/main" val="3262864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01C93-6FC6-44E7-7D24-CD8CA57E51EE}"/>
              </a:ext>
            </a:extLst>
          </p:cNvPr>
          <p:cNvSpPr>
            <a:spLocks noGrp="1"/>
          </p:cNvSpPr>
          <p:nvPr>
            <p:ph type="title"/>
          </p:nvPr>
        </p:nvSpPr>
        <p:spPr/>
        <p:txBody>
          <a:bodyPr/>
          <a:lstStyle/>
          <a:p>
            <a:r>
              <a:rPr lang="en-US" dirty="0"/>
              <a:t>Relevance</a:t>
            </a:r>
          </a:p>
        </p:txBody>
      </p:sp>
      <p:sp>
        <p:nvSpPr>
          <p:cNvPr id="3" name="Content Placeholder 2">
            <a:extLst>
              <a:ext uri="{FF2B5EF4-FFF2-40B4-BE49-F238E27FC236}">
                <a16:creationId xmlns:a16="http://schemas.microsoft.com/office/drawing/2014/main" id="{BC152B07-C641-A0DA-0F01-EA60E512C05C}"/>
              </a:ext>
            </a:extLst>
          </p:cNvPr>
          <p:cNvSpPr>
            <a:spLocks noGrp="1"/>
          </p:cNvSpPr>
          <p:nvPr>
            <p:ph idx="1"/>
          </p:nvPr>
        </p:nvSpPr>
        <p:spPr/>
        <p:txBody>
          <a:bodyPr/>
          <a:lstStyle/>
          <a:p>
            <a:pPr marL="0" indent="0">
              <a:buNone/>
            </a:pPr>
            <a:r>
              <a:rPr lang="en-US" dirty="0"/>
              <a:t>Relevance is the degree to which a query response </a:t>
            </a:r>
            <a:r>
              <a:rPr lang="en-US" dirty="0">
                <a:solidFill>
                  <a:schemeClr val="accent2"/>
                </a:solidFill>
              </a:rPr>
              <a:t>satisfies</a:t>
            </a:r>
            <a:r>
              <a:rPr lang="en-US" dirty="0"/>
              <a:t> a user who is searching for information.</a:t>
            </a:r>
          </a:p>
          <a:p>
            <a:pPr marL="0" indent="0">
              <a:buNone/>
            </a:pPr>
            <a:endParaRPr lang="en-US" dirty="0"/>
          </a:p>
          <a:p>
            <a:pPr marL="0" indent="0">
              <a:buNone/>
            </a:pPr>
            <a:r>
              <a:rPr lang="en-US" dirty="0"/>
              <a:t>The relevance of a query response depends on the </a:t>
            </a:r>
            <a:r>
              <a:rPr lang="en-US" dirty="0">
                <a:solidFill>
                  <a:schemeClr val="accent2"/>
                </a:solidFill>
              </a:rPr>
              <a:t>context</a:t>
            </a:r>
            <a:r>
              <a:rPr lang="en-US" dirty="0"/>
              <a:t> in which the query was performed. .. Because the motivations of these users vary, the relevance of any particular response to a query will vary as well.</a:t>
            </a:r>
          </a:p>
          <a:p>
            <a:pPr marL="0" indent="0">
              <a:buNone/>
            </a:pPr>
            <a:endParaRPr lang="en-US" dirty="0"/>
          </a:p>
        </p:txBody>
      </p:sp>
      <p:sp>
        <p:nvSpPr>
          <p:cNvPr id="4" name="Slide Number Placeholder 3">
            <a:extLst>
              <a:ext uri="{FF2B5EF4-FFF2-40B4-BE49-F238E27FC236}">
                <a16:creationId xmlns:a16="http://schemas.microsoft.com/office/drawing/2014/main" id="{1D87CF0F-C2D2-8942-87E1-D67424B7B72F}"/>
              </a:ext>
            </a:extLst>
          </p:cNvPr>
          <p:cNvSpPr>
            <a:spLocks noGrp="1"/>
          </p:cNvSpPr>
          <p:nvPr>
            <p:ph type="sldNum" sz="quarter" idx="12"/>
          </p:nvPr>
        </p:nvSpPr>
        <p:spPr/>
        <p:txBody>
          <a:bodyPr/>
          <a:lstStyle/>
          <a:p>
            <a:fld id="{6113E31D-E2AB-40D1-8B51-AFA5AFEF393A}" type="slidenum">
              <a:rPr lang="en-US" smtClean="0"/>
              <a:t>5</a:t>
            </a:fld>
            <a:endParaRPr lang="en-US" dirty="0"/>
          </a:p>
        </p:txBody>
      </p:sp>
    </p:spTree>
    <p:extLst>
      <p:ext uri="{BB962C8B-B14F-4D97-AF65-F5344CB8AC3E}">
        <p14:creationId xmlns:p14="http://schemas.microsoft.com/office/powerpoint/2010/main" val="338452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6EDA-13C5-8C46-D584-BE70F140DB15}"/>
              </a:ext>
            </a:extLst>
          </p:cNvPr>
          <p:cNvSpPr>
            <a:spLocks noGrp="1"/>
          </p:cNvSpPr>
          <p:nvPr>
            <p:ph type="title"/>
          </p:nvPr>
        </p:nvSpPr>
        <p:spPr/>
        <p:txBody>
          <a:bodyPr>
            <a:normAutofit/>
          </a:bodyPr>
          <a:lstStyle/>
          <a:p>
            <a:r>
              <a:rPr lang="en-US" dirty="0"/>
              <a:t>Precision vs. Recall</a:t>
            </a:r>
          </a:p>
        </p:txBody>
      </p:sp>
      <p:sp>
        <p:nvSpPr>
          <p:cNvPr id="3" name="Content Placeholder 2">
            <a:extLst>
              <a:ext uri="{FF2B5EF4-FFF2-40B4-BE49-F238E27FC236}">
                <a16:creationId xmlns:a16="http://schemas.microsoft.com/office/drawing/2014/main" id="{54904FB5-727D-175D-8700-A4D930D993FA}"/>
              </a:ext>
            </a:extLst>
          </p:cNvPr>
          <p:cNvSpPr>
            <a:spLocks noGrp="1"/>
          </p:cNvSpPr>
          <p:nvPr>
            <p:ph idx="1"/>
          </p:nvPr>
        </p:nvSpPr>
        <p:spPr>
          <a:xfrm>
            <a:off x="335360" y="1268760"/>
            <a:ext cx="11449272" cy="3393209"/>
          </a:xfrm>
        </p:spPr>
        <p:txBody>
          <a:bodyPr/>
          <a:lstStyle/>
          <a:p>
            <a:pPr marL="0" indent="0">
              <a:buNone/>
            </a:pPr>
            <a:r>
              <a:rPr lang="en-US" dirty="0"/>
              <a:t>Precision = TP / (TP + FP) = P( relevant | retrieved )</a:t>
            </a:r>
          </a:p>
          <a:p>
            <a:pPr marL="0" indent="0">
              <a:buNone/>
            </a:pPr>
            <a:r>
              <a:rPr lang="en-US" dirty="0"/>
              <a:t>What fraction of the returned results are relevant to the information need?</a:t>
            </a:r>
          </a:p>
          <a:p>
            <a:pPr marL="0" indent="0">
              <a:buNone/>
            </a:pPr>
            <a:endParaRPr lang="en-US" dirty="0"/>
          </a:p>
          <a:p>
            <a:pPr marL="0" indent="0">
              <a:buNone/>
            </a:pPr>
            <a:r>
              <a:rPr lang="en-US" dirty="0"/>
              <a:t>Recall = TP / (TP + TN) = P( retrieved | relevant )</a:t>
            </a:r>
          </a:p>
          <a:p>
            <a:pPr marL="0" indent="0">
              <a:buNone/>
            </a:pPr>
            <a:r>
              <a:rPr lang="en-US" dirty="0"/>
              <a:t>What fraction of the relevant documents in the collection were returned by the system?</a:t>
            </a:r>
          </a:p>
          <a:p>
            <a:pPr marL="0" indent="0">
              <a:buNone/>
            </a:pPr>
            <a:endParaRPr lang="en-US" dirty="0"/>
          </a:p>
          <a:p>
            <a:pPr marL="0" indent="0">
              <a:buNone/>
            </a:pPr>
            <a:r>
              <a:rPr lang="en-US" dirty="0"/>
              <a:t>Confusion matrix:</a:t>
            </a:r>
          </a:p>
          <a:p>
            <a:pPr marL="0" indent="0">
              <a:buNone/>
            </a:pPr>
            <a:endParaRPr lang="en-US" dirty="0"/>
          </a:p>
        </p:txBody>
      </p:sp>
      <p:sp>
        <p:nvSpPr>
          <p:cNvPr id="4" name="Slide Number Placeholder 3">
            <a:extLst>
              <a:ext uri="{FF2B5EF4-FFF2-40B4-BE49-F238E27FC236}">
                <a16:creationId xmlns:a16="http://schemas.microsoft.com/office/drawing/2014/main" id="{2B5E00EA-FA08-927B-B790-1DF76736EE5A}"/>
              </a:ext>
            </a:extLst>
          </p:cNvPr>
          <p:cNvSpPr>
            <a:spLocks noGrp="1"/>
          </p:cNvSpPr>
          <p:nvPr>
            <p:ph type="sldNum" sz="quarter" idx="12"/>
          </p:nvPr>
        </p:nvSpPr>
        <p:spPr/>
        <p:txBody>
          <a:bodyPr/>
          <a:lstStyle/>
          <a:p>
            <a:fld id="{6113E31D-E2AB-40D1-8B51-AFA5AFEF393A}" type="slidenum">
              <a:rPr lang="en-US" smtClean="0"/>
              <a:t>6</a:t>
            </a:fld>
            <a:endParaRPr lang="en-US" dirty="0"/>
          </a:p>
        </p:txBody>
      </p:sp>
      <p:graphicFrame>
        <p:nvGraphicFramePr>
          <p:cNvPr id="5" name="Table 5">
            <a:extLst>
              <a:ext uri="{FF2B5EF4-FFF2-40B4-BE49-F238E27FC236}">
                <a16:creationId xmlns:a16="http://schemas.microsoft.com/office/drawing/2014/main" id="{645484AD-FFC6-E340-D265-654E87064456}"/>
              </a:ext>
            </a:extLst>
          </p:cNvPr>
          <p:cNvGraphicFramePr>
            <a:graphicFrameLocks noGrp="1"/>
          </p:cNvGraphicFramePr>
          <p:nvPr>
            <p:extLst>
              <p:ext uri="{D42A27DB-BD31-4B8C-83A1-F6EECF244321}">
                <p14:modId xmlns:p14="http://schemas.microsoft.com/office/powerpoint/2010/main" val="2845375559"/>
              </p:ext>
            </p:extLst>
          </p:nvPr>
        </p:nvGraphicFramePr>
        <p:xfrm>
          <a:off x="2000449" y="5265327"/>
          <a:ext cx="8127999" cy="1107440"/>
        </p:xfrm>
        <a:graphic>
          <a:graphicData uri="http://schemas.openxmlformats.org/drawingml/2006/table">
            <a:tbl>
              <a:tblPr firstRow="1" bandRow="1">
                <a:tableStyleId>{2D5ABB26-0587-4C30-8999-92F81FD0307C}</a:tableStyleId>
              </a:tblPr>
              <a:tblGrid>
                <a:gridCol w="2709333">
                  <a:extLst>
                    <a:ext uri="{9D8B030D-6E8A-4147-A177-3AD203B41FA5}">
                      <a16:colId xmlns:a16="http://schemas.microsoft.com/office/drawing/2014/main" val="1885011499"/>
                    </a:ext>
                  </a:extLst>
                </a:gridCol>
                <a:gridCol w="2709333">
                  <a:extLst>
                    <a:ext uri="{9D8B030D-6E8A-4147-A177-3AD203B41FA5}">
                      <a16:colId xmlns:a16="http://schemas.microsoft.com/office/drawing/2014/main" val="3987434416"/>
                    </a:ext>
                  </a:extLst>
                </a:gridCol>
                <a:gridCol w="2709333">
                  <a:extLst>
                    <a:ext uri="{9D8B030D-6E8A-4147-A177-3AD203B41FA5}">
                      <a16:colId xmlns:a16="http://schemas.microsoft.com/office/drawing/2014/main" val="834740852"/>
                    </a:ext>
                  </a:extLst>
                </a:gridCol>
              </a:tblGrid>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Relevant (Positive)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Irrelevant (Negative)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463326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Relevant (Positive)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True Positive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False Positive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3167501"/>
                  </a:ext>
                </a:extLst>
              </a:tr>
              <a:tr h="291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Relevant (Positive)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False Negative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True Negative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2510862"/>
                  </a:ext>
                </a:extLst>
              </a:tr>
            </a:tbl>
          </a:graphicData>
        </a:graphic>
      </p:graphicFrame>
      <p:sp>
        <p:nvSpPr>
          <p:cNvPr id="6" name="TextBox 5">
            <a:extLst>
              <a:ext uri="{FF2B5EF4-FFF2-40B4-BE49-F238E27FC236}">
                <a16:creationId xmlns:a16="http://schemas.microsoft.com/office/drawing/2014/main" id="{46A8DC4A-28A1-154A-5988-284CBE3B3F07}"/>
              </a:ext>
            </a:extLst>
          </p:cNvPr>
          <p:cNvSpPr txBox="1"/>
          <p:nvPr/>
        </p:nvSpPr>
        <p:spPr>
          <a:xfrm>
            <a:off x="2003510" y="4860599"/>
            <a:ext cx="8124938" cy="369332"/>
          </a:xfrm>
          <a:prstGeom prst="rect">
            <a:avLst/>
          </a:prstGeom>
          <a:noFill/>
        </p:spPr>
        <p:txBody>
          <a:bodyPr wrap="square" rtlCol="0">
            <a:spAutoFit/>
          </a:bodyPr>
          <a:lstStyle/>
          <a:p>
            <a:pPr algn="ctr"/>
            <a:r>
              <a:rPr lang="en-US" dirty="0"/>
              <a:t>Actual Values</a:t>
            </a:r>
          </a:p>
        </p:txBody>
      </p:sp>
      <p:sp>
        <p:nvSpPr>
          <p:cNvPr id="7" name="TextBox 6">
            <a:extLst>
              <a:ext uri="{FF2B5EF4-FFF2-40B4-BE49-F238E27FC236}">
                <a16:creationId xmlns:a16="http://schemas.microsoft.com/office/drawing/2014/main" id="{EEC15629-FBC5-C226-92EE-A8E916695B76}"/>
              </a:ext>
            </a:extLst>
          </p:cNvPr>
          <p:cNvSpPr txBox="1"/>
          <p:nvPr/>
        </p:nvSpPr>
        <p:spPr>
          <a:xfrm rot="16200000">
            <a:off x="1119283" y="5500161"/>
            <a:ext cx="1116003" cy="646331"/>
          </a:xfrm>
          <a:prstGeom prst="rect">
            <a:avLst/>
          </a:prstGeom>
          <a:noFill/>
        </p:spPr>
        <p:txBody>
          <a:bodyPr wrap="square" rtlCol="0">
            <a:spAutoFit/>
          </a:bodyPr>
          <a:lstStyle/>
          <a:p>
            <a:pPr algn="ctr"/>
            <a:r>
              <a:rPr lang="en-US" dirty="0"/>
              <a:t>Predicted</a:t>
            </a:r>
          </a:p>
          <a:p>
            <a:pPr algn="ctr"/>
            <a:r>
              <a:rPr lang="en-US" dirty="0"/>
              <a:t>Values</a:t>
            </a:r>
          </a:p>
        </p:txBody>
      </p:sp>
      <p:sp>
        <p:nvSpPr>
          <p:cNvPr id="8" name="TextBox 7">
            <a:extLst>
              <a:ext uri="{FF2B5EF4-FFF2-40B4-BE49-F238E27FC236}">
                <a16:creationId xmlns:a16="http://schemas.microsoft.com/office/drawing/2014/main" id="{E2E06A0C-BD7A-7928-EA51-CA542B88FF8E}"/>
              </a:ext>
            </a:extLst>
          </p:cNvPr>
          <p:cNvSpPr txBox="1"/>
          <p:nvPr/>
        </p:nvSpPr>
        <p:spPr>
          <a:xfrm>
            <a:off x="0" y="6515574"/>
            <a:ext cx="6096000" cy="369332"/>
          </a:xfrm>
          <a:prstGeom prst="rect">
            <a:avLst/>
          </a:prstGeom>
          <a:noFill/>
        </p:spPr>
        <p:txBody>
          <a:bodyPr wrap="square" rtlCol="0">
            <a:spAutoFit/>
          </a:bodyPr>
          <a:lstStyle/>
          <a:p>
            <a:r>
              <a:rPr lang="en-US" dirty="0">
                <a:solidFill>
                  <a:schemeClr val="bg1"/>
                </a:solidFill>
              </a:rPr>
              <a:t>Optional 2024/2025</a:t>
            </a:r>
          </a:p>
        </p:txBody>
      </p:sp>
    </p:spTree>
    <p:extLst>
      <p:ext uri="{BB962C8B-B14F-4D97-AF65-F5344CB8AC3E}">
        <p14:creationId xmlns:p14="http://schemas.microsoft.com/office/powerpoint/2010/main" val="417419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D145D-4314-BEA4-7D5D-32318A78E58D}"/>
              </a:ext>
            </a:extLst>
          </p:cNvPr>
          <p:cNvSpPr>
            <a:spLocks noGrp="1"/>
          </p:cNvSpPr>
          <p:nvPr>
            <p:ph type="title"/>
          </p:nvPr>
        </p:nvSpPr>
        <p:spPr/>
        <p:txBody>
          <a:bodyPr>
            <a:normAutofit/>
          </a:bodyPr>
          <a:lstStyle/>
          <a:p>
            <a:r>
              <a:rPr lang="en-US" dirty="0"/>
              <a:t>Full-Text Search</a:t>
            </a:r>
          </a:p>
        </p:txBody>
      </p:sp>
      <p:sp>
        <p:nvSpPr>
          <p:cNvPr id="3" name="Content Placeholder 2">
            <a:extLst>
              <a:ext uri="{FF2B5EF4-FFF2-40B4-BE49-F238E27FC236}">
                <a16:creationId xmlns:a16="http://schemas.microsoft.com/office/drawing/2014/main" id="{3C159C21-50FD-8F8D-9AAE-2B6EF4CA1AD2}"/>
              </a:ext>
            </a:extLst>
          </p:cNvPr>
          <p:cNvSpPr>
            <a:spLocks noGrp="1"/>
          </p:cNvSpPr>
          <p:nvPr>
            <p:ph idx="1"/>
          </p:nvPr>
        </p:nvSpPr>
        <p:spPr/>
        <p:txBody>
          <a:bodyPr/>
          <a:lstStyle/>
          <a:p>
            <a:pPr marL="0" indent="0">
              <a:buNone/>
            </a:pPr>
            <a:r>
              <a:rPr lang="en-US" dirty="0"/>
              <a:t>Full-text searching is the type of search a computer performs when it matches terms in a search query with terms in individual documents in a database and ranks the results algorithmically. ... The term full-text searching has several synonyms and variations, including keyword searching, algorithmic searching, stochastic searching, and probabilistic searching.</a:t>
            </a:r>
          </a:p>
          <a:p>
            <a:pPr marL="0" indent="0">
              <a:buNone/>
            </a:pPr>
            <a:endParaRPr lang="en-US" dirty="0"/>
          </a:p>
        </p:txBody>
      </p:sp>
      <p:sp>
        <p:nvSpPr>
          <p:cNvPr id="4" name="Slide Number Placeholder 3">
            <a:extLst>
              <a:ext uri="{FF2B5EF4-FFF2-40B4-BE49-F238E27FC236}">
                <a16:creationId xmlns:a16="http://schemas.microsoft.com/office/drawing/2014/main" id="{17E8D6D9-706A-2F5B-30C8-3465D20B2A7F}"/>
              </a:ext>
            </a:extLst>
          </p:cNvPr>
          <p:cNvSpPr>
            <a:spLocks noGrp="1"/>
          </p:cNvSpPr>
          <p:nvPr>
            <p:ph type="sldNum" sz="quarter" idx="12"/>
          </p:nvPr>
        </p:nvSpPr>
        <p:spPr/>
        <p:txBody>
          <a:bodyPr/>
          <a:lstStyle/>
          <a:p>
            <a:fld id="{6113E31D-E2AB-40D1-8B51-AFA5AFEF393A}" type="slidenum">
              <a:rPr lang="en-US" smtClean="0"/>
              <a:t>7</a:t>
            </a:fld>
            <a:endParaRPr lang="en-US" dirty="0"/>
          </a:p>
        </p:txBody>
      </p:sp>
    </p:spTree>
    <p:extLst>
      <p:ext uri="{BB962C8B-B14F-4D97-AF65-F5344CB8AC3E}">
        <p14:creationId xmlns:p14="http://schemas.microsoft.com/office/powerpoint/2010/main" val="3058637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A01E6-9BC8-6158-7967-2FC0ACA3EC56}"/>
              </a:ext>
            </a:extLst>
          </p:cNvPr>
          <p:cNvSpPr>
            <a:spLocks noGrp="1"/>
          </p:cNvSpPr>
          <p:nvPr>
            <p:ph type="title"/>
          </p:nvPr>
        </p:nvSpPr>
        <p:spPr/>
        <p:txBody>
          <a:bodyPr>
            <a:normAutofit/>
          </a:bodyPr>
          <a:lstStyle/>
          <a:p>
            <a:r>
              <a:rPr lang="en-US" dirty="0"/>
              <a:t>Term-Document Incidence Matrix</a:t>
            </a:r>
          </a:p>
        </p:txBody>
      </p:sp>
      <p:sp>
        <p:nvSpPr>
          <p:cNvPr id="3" name="Content Placeholder 2">
            <a:extLst>
              <a:ext uri="{FF2B5EF4-FFF2-40B4-BE49-F238E27FC236}">
                <a16:creationId xmlns:a16="http://schemas.microsoft.com/office/drawing/2014/main" id="{0137E058-64FB-6B07-467E-6BC88ACBB0AE}"/>
              </a:ext>
            </a:extLst>
          </p:cNvPr>
          <p:cNvSpPr>
            <a:spLocks noGrp="1"/>
          </p:cNvSpPr>
          <p:nvPr>
            <p:ph idx="1"/>
          </p:nvPr>
        </p:nvSpPr>
        <p:spPr>
          <a:xfrm>
            <a:off x="335360" y="1268760"/>
            <a:ext cx="11449272" cy="2304256"/>
          </a:xfrm>
        </p:spPr>
        <p:txBody>
          <a:bodyPr/>
          <a:lstStyle/>
          <a:p>
            <a:pPr marL="0" indent="0">
              <a:buNone/>
            </a:pPr>
            <a:r>
              <a:rPr lang="en-US" dirty="0"/>
              <a:t>Document 001:</a:t>
            </a:r>
          </a:p>
          <a:p>
            <a:pPr marL="0" indent="0">
              <a:buNone/>
            </a:pPr>
            <a:r>
              <a:rPr lang="en-US" dirty="0"/>
              <a:t>We expect that the restrictions will last for most of the semester.</a:t>
            </a:r>
          </a:p>
          <a:p>
            <a:pPr marL="0" indent="0">
              <a:buNone/>
            </a:pPr>
            <a:r>
              <a:rPr lang="en-US" dirty="0"/>
              <a:t>Document 002:</a:t>
            </a:r>
          </a:p>
          <a:p>
            <a:pPr marL="0" indent="0">
              <a:buNone/>
            </a:pPr>
            <a:r>
              <a:rPr lang="en-US" dirty="0"/>
              <a:t>At the school of computer science, we have decided, and expect, to communicate with you using </a:t>
            </a:r>
            <a:r>
              <a:rPr lang="en-US" dirty="0" err="1"/>
              <a:t>moodle</a:t>
            </a:r>
            <a:r>
              <a:rPr lang="en-US" dirty="0"/>
              <a:t> and zoom platforms, in addition to web pages and email.</a:t>
            </a:r>
          </a:p>
        </p:txBody>
      </p:sp>
      <p:sp>
        <p:nvSpPr>
          <p:cNvPr id="4" name="Slide Number Placeholder 3">
            <a:extLst>
              <a:ext uri="{FF2B5EF4-FFF2-40B4-BE49-F238E27FC236}">
                <a16:creationId xmlns:a16="http://schemas.microsoft.com/office/drawing/2014/main" id="{CF890F29-23B8-1281-3826-3BB06C2F74EC}"/>
              </a:ext>
            </a:extLst>
          </p:cNvPr>
          <p:cNvSpPr>
            <a:spLocks noGrp="1"/>
          </p:cNvSpPr>
          <p:nvPr>
            <p:ph type="sldNum" sz="quarter" idx="12"/>
          </p:nvPr>
        </p:nvSpPr>
        <p:spPr/>
        <p:txBody>
          <a:bodyPr/>
          <a:lstStyle/>
          <a:p>
            <a:fld id="{6113E31D-E2AB-40D1-8B51-AFA5AFEF393A}" type="slidenum">
              <a:rPr lang="en-US" smtClean="0"/>
              <a:t>8</a:t>
            </a:fld>
            <a:endParaRPr lang="en-US" dirty="0"/>
          </a:p>
        </p:txBody>
      </p:sp>
      <p:graphicFrame>
        <p:nvGraphicFramePr>
          <p:cNvPr id="5" name="Table 5">
            <a:extLst>
              <a:ext uri="{FF2B5EF4-FFF2-40B4-BE49-F238E27FC236}">
                <a16:creationId xmlns:a16="http://schemas.microsoft.com/office/drawing/2014/main" id="{F2F66159-2D24-4B15-AA03-552AD03A28BD}"/>
              </a:ext>
            </a:extLst>
          </p:cNvPr>
          <p:cNvGraphicFramePr>
            <a:graphicFrameLocks noGrp="1"/>
          </p:cNvGraphicFramePr>
          <p:nvPr>
            <p:extLst>
              <p:ext uri="{D42A27DB-BD31-4B8C-83A1-F6EECF244321}">
                <p14:modId xmlns:p14="http://schemas.microsoft.com/office/powerpoint/2010/main" val="1618042208"/>
              </p:ext>
            </p:extLst>
          </p:nvPr>
        </p:nvGraphicFramePr>
        <p:xfrm>
          <a:off x="2207568" y="3895644"/>
          <a:ext cx="8128000" cy="185420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2723220384"/>
                    </a:ext>
                  </a:extLst>
                </a:gridCol>
                <a:gridCol w="2032000">
                  <a:extLst>
                    <a:ext uri="{9D8B030D-6E8A-4147-A177-3AD203B41FA5}">
                      <a16:colId xmlns:a16="http://schemas.microsoft.com/office/drawing/2014/main" val="2493053601"/>
                    </a:ext>
                  </a:extLst>
                </a:gridCol>
                <a:gridCol w="2032000">
                  <a:extLst>
                    <a:ext uri="{9D8B030D-6E8A-4147-A177-3AD203B41FA5}">
                      <a16:colId xmlns:a16="http://schemas.microsoft.com/office/drawing/2014/main" val="2346083985"/>
                    </a:ext>
                  </a:extLst>
                </a:gridCol>
                <a:gridCol w="2032000">
                  <a:extLst>
                    <a:ext uri="{9D8B030D-6E8A-4147-A177-3AD203B41FA5}">
                      <a16:colId xmlns:a16="http://schemas.microsoft.com/office/drawing/2014/main" val="3774019882"/>
                    </a:ext>
                  </a:extLst>
                </a:gridCol>
              </a:tblGrid>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Document 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Document 002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1789014"/>
                  </a:ext>
                </a:extLst>
              </a:tr>
              <a:tr h="370840">
                <a:tc>
                  <a:txBody>
                    <a:bodyPr/>
                    <a:lstStyle/>
                    <a:p>
                      <a:r>
                        <a:rPr lang="en-US" dirty="0"/>
                        <a:t>we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2425955"/>
                  </a:ext>
                </a:extLst>
              </a:tr>
              <a:tr h="370840">
                <a:tc>
                  <a:txBody>
                    <a:bodyPr/>
                    <a:lstStyle/>
                    <a:p>
                      <a:r>
                        <a:rPr lang="en-US" dirty="0"/>
                        <a:t>expect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1379129"/>
                  </a:ext>
                </a:extLst>
              </a:tr>
              <a:tr h="370840">
                <a:tc>
                  <a:txBody>
                    <a:bodyPr/>
                    <a:lstStyle/>
                    <a:p>
                      <a:r>
                        <a:rPr lang="en-US" dirty="0"/>
                        <a:t>that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5651441"/>
                  </a:ext>
                </a:extLst>
              </a:tr>
              <a:tr h="370840">
                <a:tc>
                  <a:txBody>
                    <a:bodyPr/>
                    <a:lstStyle/>
                    <a:p>
                      <a:r>
                        <a:rPr 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6191428"/>
                  </a:ext>
                </a:extLst>
              </a:tr>
            </a:tbl>
          </a:graphicData>
        </a:graphic>
      </p:graphicFrame>
    </p:spTree>
    <p:extLst>
      <p:ext uri="{BB962C8B-B14F-4D97-AF65-F5344CB8AC3E}">
        <p14:creationId xmlns:p14="http://schemas.microsoft.com/office/powerpoint/2010/main" val="454406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DC24A-6DEB-1E6A-AABC-89E6A9FCD211}"/>
              </a:ext>
            </a:extLst>
          </p:cNvPr>
          <p:cNvSpPr>
            <a:spLocks noGrp="1"/>
          </p:cNvSpPr>
          <p:nvPr>
            <p:ph type="title"/>
          </p:nvPr>
        </p:nvSpPr>
        <p:spPr/>
        <p:txBody>
          <a:bodyPr/>
          <a:lstStyle/>
          <a:p>
            <a:r>
              <a:rPr lang="en-US" dirty="0"/>
              <a:t>Inverted Index</a:t>
            </a:r>
          </a:p>
        </p:txBody>
      </p:sp>
      <p:sp>
        <p:nvSpPr>
          <p:cNvPr id="3" name="Content Placeholder 2">
            <a:extLst>
              <a:ext uri="{FF2B5EF4-FFF2-40B4-BE49-F238E27FC236}">
                <a16:creationId xmlns:a16="http://schemas.microsoft.com/office/drawing/2014/main" id="{05EBFB2B-D5DF-C7F3-59DD-799BA02AE924}"/>
              </a:ext>
            </a:extLst>
          </p:cNvPr>
          <p:cNvSpPr>
            <a:spLocks noGrp="1"/>
          </p:cNvSpPr>
          <p:nvPr>
            <p:ph idx="1"/>
          </p:nvPr>
        </p:nvSpPr>
        <p:spPr>
          <a:xfrm>
            <a:off x="335360" y="1268760"/>
            <a:ext cx="11449272" cy="2304256"/>
          </a:xfrm>
        </p:spPr>
        <p:txBody>
          <a:bodyPr/>
          <a:lstStyle/>
          <a:p>
            <a:pPr marL="0" indent="0">
              <a:buNone/>
            </a:pPr>
            <a:r>
              <a:rPr lang="en-US" dirty="0"/>
              <a:t>Document 001:</a:t>
            </a:r>
          </a:p>
          <a:p>
            <a:pPr marL="0" indent="0">
              <a:buNone/>
            </a:pPr>
            <a:r>
              <a:rPr lang="en-US" dirty="0"/>
              <a:t>We expect that the restrictions will last for most of the semester.</a:t>
            </a:r>
          </a:p>
          <a:p>
            <a:pPr marL="0" indent="0">
              <a:buNone/>
            </a:pPr>
            <a:r>
              <a:rPr lang="en-US" dirty="0"/>
              <a:t>Document 002:</a:t>
            </a:r>
          </a:p>
          <a:p>
            <a:pPr marL="0" indent="0">
              <a:buNone/>
            </a:pPr>
            <a:r>
              <a:rPr lang="en-US" dirty="0"/>
              <a:t>At the school of computer science, we have decided, and expect, to communicate with you using </a:t>
            </a:r>
            <a:r>
              <a:rPr lang="en-US" dirty="0" err="1"/>
              <a:t>moodle</a:t>
            </a:r>
            <a:r>
              <a:rPr lang="en-US" dirty="0"/>
              <a:t> and zoom platforms, in addition to web pages and email.</a:t>
            </a:r>
          </a:p>
        </p:txBody>
      </p:sp>
      <p:sp>
        <p:nvSpPr>
          <p:cNvPr id="4" name="Slide Number Placeholder 3">
            <a:extLst>
              <a:ext uri="{FF2B5EF4-FFF2-40B4-BE49-F238E27FC236}">
                <a16:creationId xmlns:a16="http://schemas.microsoft.com/office/drawing/2014/main" id="{3B36EDB2-366D-DCF9-6D0F-6AE8698FA478}"/>
              </a:ext>
            </a:extLst>
          </p:cNvPr>
          <p:cNvSpPr>
            <a:spLocks noGrp="1"/>
          </p:cNvSpPr>
          <p:nvPr>
            <p:ph type="sldNum" sz="quarter" idx="12"/>
          </p:nvPr>
        </p:nvSpPr>
        <p:spPr/>
        <p:txBody>
          <a:bodyPr/>
          <a:lstStyle/>
          <a:p>
            <a:fld id="{6113E31D-E2AB-40D1-8B51-AFA5AFEF393A}" type="slidenum">
              <a:rPr lang="en-US" smtClean="0"/>
              <a:t>9</a:t>
            </a:fld>
            <a:endParaRPr lang="en-US" dirty="0"/>
          </a:p>
        </p:txBody>
      </p:sp>
      <p:graphicFrame>
        <p:nvGraphicFramePr>
          <p:cNvPr id="5" name="Table 5">
            <a:extLst>
              <a:ext uri="{FF2B5EF4-FFF2-40B4-BE49-F238E27FC236}">
                <a16:creationId xmlns:a16="http://schemas.microsoft.com/office/drawing/2014/main" id="{41897B31-B92C-4DFD-F678-CA079BEE88AD}"/>
              </a:ext>
            </a:extLst>
          </p:cNvPr>
          <p:cNvGraphicFramePr>
            <a:graphicFrameLocks noGrp="1"/>
          </p:cNvGraphicFramePr>
          <p:nvPr>
            <p:extLst>
              <p:ext uri="{D42A27DB-BD31-4B8C-83A1-F6EECF244321}">
                <p14:modId xmlns:p14="http://schemas.microsoft.com/office/powerpoint/2010/main" val="3577201345"/>
              </p:ext>
            </p:extLst>
          </p:nvPr>
        </p:nvGraphicFramePr>
        <p:xfrm>
          <a:off x="839416" y="4452361"/>
          <a:ext cx="2119784" cy="1854200"/>
        </p:xfrm>
        <a:graphic>
          <a:graphicData uri="http://schemas.openxmlformats.org/drawingml/2006/table">
            <a:tbl>
              <a:tblPr firstRow="1" bandRow="1">
                <a:tableStyleId>{2D5ABB26-0587-4C30-8999-92F81FD0307C}</a:tableStyleId>
              </a:tblPr>
              <a:tblGrid>
                <a:gridCol w="2119784">
                  <a:extLst>
                    <a:ext uri="{9D8B030D-6E8A-4147-A177-3AD203B41FA5}">
                      <a16:colId xmlns:a16="http://schemas.microsoft.com/office/drawing/2014/main" val="3700744792"/>
                    </a:ext>
                  </a:extLst>
                </a:gridCol>
              </a:tblGrid>
              <a:tr h="370840">
                <a:tc>
                  <a:txBody>
                    <a:bodyPr/>
                    <a:lstStyle/>
                    <a:p>
                      <a:pPr algn="ctr"/>
                      <a:r>
                        <a:rPr lang="en-US" dirty="0"/>
                        <a:t>addition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1107856"/>
                  </a:ext>
                </a:extLst>
              </a:tr>
              <a:tr h="370840">
                <a:tc>
                  <a:txBody>
                    <a:bodyPr/>
                    <a:lstStyle/>
                    <a:p>
                      <a:pPr algn="ctr"/>
                      <a:r>
                        <a:rPr 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4525155"/>
                  </a:ext>
                </a:extLst>
              </a:tr>
              <a:tr h="370840">
                <a:tc>
                  <a:txBody>
                    <a:bodyPr/>
                    <a:lstStyle/>
                    <a:p>
                      <a:pPr algn="ctr"/>
                      <a:r>
                        <a:rPr lang="en-US" dirty="0"/>
                        <a:t>we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9166537"/>
                  </a:ext>
                </a:extLst>
              </a:tr>
              <a:tr h="370840">
                <a:tc>
                  <a:txBody>
                    <a:bodyPr/>
                    <a:lstStyle/>
                    <a:p>
                      <a:pPr algn="ctr"/>
                      <a:r>
                        <a:rPr 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8736206"/>
                  </a:ext>
                </a:extLst>
              </a:tr>
              <a:tr h="370840">
                <a:tc>
                  <a:txBody>
                    <a:bodyPr/>
                    <a:lstStyle/>
                    <a:p>
                      <a:pPr algn="ctr"/>
                      <a:r>
                        <a:rPr lang="en-US" dirty="0"/>
                        <a:t>zoom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4060484"/>
                  </a:ext>
                </a:extLst>
              </a:tr>
            </a:tbl>
          </a:graphicData>
        </a:graphic>
      </p:graphicFrame>
      <p:sp>
        <p:nvSpPr>
          <p:cNvPr id="6" name="Rectangle 5">
            <a:extLst>
              <a:ext uri="{FF2B5EF4-FFF2-40B4-BE49-F238E27FC236}">
                <a16:creationId xmlns:a16="http://schemas.microsoft.com/office/drawing/2014/main" id="{A4B64B8F-34B6-7625-0EC2-D62827DCF5DC}"/>
              </a:ext>
            </a:extLst>
          </p:cNvPr>
          <p:cNvSpPr/>
          <p:nvPr/>
        </p:nvSpPr>
        <p:spPr>
          <a:xfrm>
            <a:off x="3935760" y="5197454"/>
            <a:ext cx="720080" cy="3640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001</a:t>
            </a:r>
          </a:p>
        </p:txBody>
      </p:sp>
      <p:sp>
        <p:nvSpPr>
          <p:cNvPr id="7" name="Rectangle 6">
            <a:extLst>
              <a:ext uri="{FF2B5EF4-FFF2-40B4-BE49-F238E27FC236}">
                <a16:creationId xmlns:a16="http://schemas.microsoft.com/office/drawing/2014/main" id="{BFBD1B3F-7596-3059-AEFE-F9005448B023}"/>
              </a:ext>
            </a:extLst>
          </p:cNvPr>
          <p:cNvSpPr/>
          <p:nvPr/>
        </p:nvSpPr>
        <p:spPr>
          <a:xfrm>
            <a:off x="5078984" y="5197454"/>
            <a:ext cx="720080" cy="3640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002</a:t>
            </a:r>
          </a:p>
        </p:txBody>
      </p:sp>
      <p:sp>
        <p:nvSpPr>
          <p:cNvPr id="8" name="Rectangle 7">
            <a:extLst>
              <a:ext uri="{FF2B5EF4-FFF2-40B4-BE49-F238E27FC236}">
                <a16:creationId xmlns:a16="http://schemas.microsoft.com/office/drawing/2014/main" id="{9D563339-827E-632F-C6C6-41004C310D6D}"/>
              </a:ext>
            </a:extLst>
          </p:cNvPr>
          <p:cNvSpPr/>
          <p:nvPr/>
        </p:nvSpPr>
        <p:spPr>
          <a:xfrm>
            <a:off x="3935760" y="4469241"/>
            <a:ext cx="720080" cy="3640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002</a:t>
            </a:r>
          </a:p>
        </p:txBody>
      </p:sp>
      <p:sp>
        <p:nvSpPr>
          <p:cNvPr id="9" name="Rectangle 8">
            <a:extLst>
              <a:ext uri="{FF2B5EF4-FFF2-40B4-BE49-F238E27FC236}">
                <a16:creationId xmlns:a16="http://schemas.microsoft.com/office/drawing/2014/main" id="{817940F5-12F9-D10B-E3C8-DC0A996A757A}"/>
              </a:ext>
            </a:extLst>
          </p:cNvPr>
          <p:cNvSpPr/>
          <p:nvPr/>
        </p:nvSpPr>
        <p:spPr>
          <a:xfrm>
            <a:off x="3935760" y="5945306"/>
            <a:ext cx="720080" cy="3640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002</a:t>
            </a:r>
          </a:p>
        </p:txBody>
      </p:sp>
      <p:cxnSp>
        <p:nvCxnSpPr>
          <p:cNvPr id="11" name="Straight Arrow Connector 10">
            <a:extLst>
              <a:ext uri="{FF2B5EF4-FFF2-40B4-BE49-F238E27FC236}">
                <a16:creationId xmlns:a16="http://schemas.microsoft.com/office/drawing/2014/main" id="{86DEA131-E251-9149-F646-1B7EDA462A95}"/>
              </a:ext>
            </a:extLst>
          </p:cNvPr>
          <p:cNvCxnSpPr>
            <a:endCxn id="8" idx="1"/>
          </p:cNvCxnSpPr>
          <p:nvPr/>
        </p:nvCxnSpPr>
        <p:spPr>
          <a:xfrm>
            <a:off x="2959200" y="4651248"/>
            <a:ext cx="97656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A0068C5F-ABD8-3D8A-B6F7-F2CAD1C2A0FC}"/>
              </a:ext>
            </a:extLst>
          </p:cNvPr>
          <p:cNvCxnSpPr/>
          <p:nvPr/>
        </p:nvCxnSpPr>
        <p:spPr>
          <a:xfrm>
            <a:off x="2959200" y="5356105"/>
            <a:ext cx="97656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52BE3365-61D1-6A26-CC4E-A8AE7D5255A7}"/>
              </a:ext>
            </a:extLst>
          </p:cNvPr>
          <p:cNvCxnSpPr/>
          <p:nvPr/>
        </p:nvCxnSpPr>
        <p:spPr>
          <a:xfrm>
            <a:off x="2959200" y="6116483"/>
            <a:ext cx="97656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7F57568B-3FAB-3933-84CA-3D71F38660BE}"/>
              </a:ext>
            </a:extLst>
          </p:cNvPr>
          <p:cNvCxnSpPr>
            <a:cxnSpLocks/>
          </p:cNvCxnSpPr>
          <p:nvPr/>
        </p:nvCxnSpPr>
        <p:spPr>
          <a:xfrm>
            <a:off x="4655840" y="5379461"/>
            <a:ext cx="43204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 name="Right Brace 15">
            <a:extLst>
              <a:ext uri="{FF2B5EF4-FFF2-40B4-BE49-F238E27FC236}">
                <a16:creationId xmlns:a16="http://schemas.microsoft.com/office/drawing/2014/main" id="{611B1EA0-5089-AE31-C6C8-38DE2995FFB9}"/>
              </a:ext>
            </a:extLst>
          </p:cNvPr>
          <p:cNvSpPr/>
          <p:nvPr/>
        </p:nvSpPr>
        <p:spPr>
          <a:xfrm rot="16200000">
            <a:off x="4735069" y="3292167"/>
            <a:ext cx="238024" cy="2051794"/>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7" name="TextBox 16">
            <a:extLst>
              <a:ext uri="{FF2B5EF4-FFF2-40B4-BE49-F238E27FC236}">
                <a16:creationId xmlns:a16="http://schemas.microsoft.com/office/drawing/2014/main" id="{C81B7E6D-2B61-7246-9A77-DC1896F251CC}"/>
              </a:ext>
            </a:extLst>
          </p:cNvPr>
          <p:cNvSpPr txBox="1"/>
          <p:nvPr/>
        </p:nvSpPr>
        <p:spPr>
          <a:xfrm>
            <a:off x="3431704" y="3832286"/>
            <a:ext cx="2844316" cy="369332"/>
          </a:xfrm>
          <a:prstGeom prst="rect">
            <a:avLst/>
          </a:prstGeom>
          <a:noFill/>
        </p:spPr>
        <p:txBody>
          <a:bodyPr wrap="square" rtlCol="0">
            <a:spAutoFit/>
          </a:bodyPr>
          <a:lstStyle/>
          <a:p>
            <a:pPr algn="ctr"/>
            <a:r>
              <a:rPr lang="en-US" dirty="0"/>
              <a:t>Document/Posting List</a:t>
            </a:r>
          </a:p>
        </p:txBody>
      </p:sp>
    </p:spTree>
    <p:extLst>
      <p:ext uri="{BB962C8B-B14F-4D97-AF65-F5344CB8AC3E}">
        <p14:creationId xmlns:p14="http://schemas.microsoft.com/office/powerpoint/2010/main" val="3475009994"/>
      </p:ext>
    </p:extLst>
  </p:cSld>
  <p:clrMapOvr>
    <a:masterClrMapping/>
  </p:clrMapOvr>
</p:sld>
</file>

<file path=ppt/theme/theme1.xml><?xml version="1.0" encoding="utf-8"?>
<a:theme xmlns:a="http://schemas.openxmlformats.org/drawingml/2006/main" name="Retrospect">
  <a:themeElements>
    <a:clrScheme name="Research Group">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18477</TotalTime>
  <Words>4150</Words>
  <Application>Microsoft Office PowerPoint</Application>
  <PresentationFormat>Widescreen</PresentationFormat>
  <Paragraphs>348</Paragraphs>
  <Slides>19</Slides>
  <Notes>18</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Retrospect</vt:lpstr>
      <vt:lpstr>Text Search</vt:lpstr>
      <vt:lpstr>Searching a Text</vt:lpstr>
      <vt:lpstr>Searching a Dictionary</vt:lpstr>
      <vt:lpstr>Searching</vt:lpstr>
      <vt:lpstr>Relevance</vt:lpstr>
      <vt:lpstr>Precision vs. Recall</vt:lpstr>
      <vt:lpstr>Full-Text Search</vt:lpstr>
      <vt:lpstr>Term-Document Incidence Matrix</vt:lpstr>
      <vt:lpstr>Inverted Index</vt:lpstr>
      <vt:lpstr>What / How to index?</vt:lpstr>
      <vt:lpstr>Token extraction</vt:lpstr>
      <vt:lpstr>Preprocessing</vt:lpstr>
      <vt:lpstr>Apache Solr</vt:lpstr>
      <vt:lpstr>PowerPoint Presentation</vt:lpstr>
      <vt:lpstr>The Weaknesses of Full-Text Searching</vt:lpstr>
      <vt:lpstr>Metadata-Enabled Search</vt:lpstr>
      <vt:lpstr>Semantic Full-Text Search</vt:lpstr>
      <vt:lpstr>Semantic Search with SQL Server</vt:lpstr>
      <vt:lpstr>Documents as vectors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Beaver</dc:creator>
  <cp:lastModifiedBy>Petr Škoda</cp:lastModifiedBy>
  <cp:revision>511</cp:revision>
  <dcterms:created xsi:type="dcterms:W3CDTF">2011-06-05T13:18:40Z</dcterms:created>
  <dcterms:modified xsi:type="dcterms:W3CDTF">2025-05-11T16:27:22Z</dcterms:modified>
</cp:coreProperties>
</file>