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6"/>
  </p:notesMasterIdLst>
  <p:handoutMasterIdLst>
    <p:handoutMasterId r:id="rId27"/>
  </p:handoutMasterIdLst>
  <p:sldIdLst>
    <p:sldId id="259" r:id="rId2"/>
    <p:sldId id="302" r:id="rId3"/>
    <p:sldId id="329" r:id="rId4"/>
    <p:sldId id="330" r:id="rId5"/>
    <p:sldId id="331" r:id="rId6"/>
    <p:sldId id="332" r:id="rId7"/>
    <p:sldId id="333" r:id="rId8"/>
    <p:sldId id="334" r:id="rId9"/>
    <p:sldId id="335" r:id="rId10"/>
    <p:sldId id="352" r:id="rId11"/>
    <p:sldId id="337" r:id="rId12"/>
    <p:sldId id="338" r:id="rId13"/>
    <p:sldId id="339" r:id="rId14"/>
    <p:sldId id="340" r:id="rId15"/>
    <p:sldId id="341" r:id="rId16"/>
    <p:sldId id="342" r:id="rId17"/>
    <p:sldId id="344" r:id="rId18"/>
    <p:sldId id="343" r:id="rId19"/>
    <p:sldId id="345" r:id="rId20"/>
    <p:sldId id="346" r:id="rId21"/>
    <p:sldId id="347" r:id="rId22"/>
    <p:sldId id="348" r:id="rId23"/>
    <p:sldId id="349" r:id="rId24"/>
    <p:sldId id="35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B832"/>
    <a:srgbClr val="83C937"/>
    <a:srgbClr val="E69400"/>
    <a:srgbClr val="934757"/>
    <a:srgbClr val="823E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34" autoAdjust="0"/>
    <p:restoredTop sz="71249" autoAdjust="0"/>
  </p:normalViewPr>
  <p:slideViewPr>
    <p:cSldViewPr>
      <p:cViewPr varScale="1">
        <p:scale>
          <a:sx n="83" d="100"/>
          <a:sy n="83" d="100"/>
        </p:scale>
        <p:origin x="1692" y="90"/>
      </p:cViewPr>
      <p:guideLst>
        <p:guide orient="horz" pos="2160"/>
        <p:guide pos="3840"/>
      </p:guideLst>
    </p:cSldViewPr>
  </p:slideViewPr>
  <p:notesTextViewPr>
    <p:cViewPr>
      <p:scale>
        <a:sx n="1" d="1"/>
        <a:sy n="1" d="1"/>
      </p:scale>
      <p:origin x="0" y="0"/>
    </p:cViewPr>
  </p:notesTextViewPr>
  <p:notesViewPr>
    <p:cSldViewPr>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0D51BE-CF1C-4F11-AAD2-453C1B638B0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1787A43-62AF-46D8-B926-E9D562EE489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16FAD5-DDCA-4654-93B6-DBD29433097C}" type="datetimeFigureOut">
              <a:rPr lang="en-US" smtClean="0"/>
              <a:t>5/11/2025</a:t>
            </a:fld>
            <a:endParaRPr lang="en-US"/>
          </a:p>
        </p:txBody>
      </p:sp>
      <p:sp>
        <p:nvSpPr>
          <p:cNvPr id="4" name="Footer Placeholder 3">
            <a:extLst>
              <a:ext uri="{FF2B5EF4-FFF2-40B4-BE49-F238E27FC236}">
                <a16:creationId xmlns:a16="http://schemas.microsoft.com/office/drawing/2014/main" id="{353DF6F5-1C99-4B6A-AC45-DDD6F7377C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76ECF2A-32D0-4276-8956-589BA282433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4295301-4204-4F3F-ACA4-B38DAA633788}" type="slidenum">
              <a:rPr lang="en-US" smtClean="0"/>
              <a:t>‹#›</a:t>
            </a:fld>
            <a:endParaRPr lang="en-US"/>
          </a:p>
        </p:txBody>
      </p:sp>
    </p:spTree>
    <p:extLst>
      <p:ext uri="{BB962C8B-B14F-4D97-AF65-F5344CB8AC3E}">
        <p14:creationId xmlns:p14="http://schemas.microsoft.com/office/powerpoint/2010/main" val="885065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A62FB9-24EC-482A-A27C-5C03C0816037}" type="datetimeFigureOut">
              <a:rPr lang="cs-CZ" smtClean="0"/>
              <a:t>11.05.2025</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869DF-6110-41A2-A008-13AD35443CEC}" type="slidenum">
              <a:rPr lang="cs-CZ" smtClean="0"/>
              <a:t>‹#›</a:t>
            </a:fld>
            <a:endParaRPr lang="cs-CZ"/>
          </a:p>
        </p:txBody>
      </p:sp>
    </p:spTree>
    <p:extLst>
      <p:ext uri="{BB962C8B-B14F-4D97-AF65-F5344CB8AC3E}">
        <p14:creationId xmlns:p14="http://schemas.microsoft.com/office/powerpoint/2010/main" val="27034657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a:t>
            </a:fld>
            <a:endParaRPr lang="cs-CZ"/>
          </a:p>
        </p:txBody>
      </p:sp>
    </p:spTree>
    <p:extLst>
      <p:ext uri="{BB962C8B-B14F-4D97-AF65-F5344CB8AC3E}">
        <p14:creationId xmlns:p14="http://schemas.microsoft.com/office/powerpoint/2010/main" val="35692460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F22EBE-30AD-A81F-E3F1-025669571E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A126F0-9BED-4106-3615-F3B75C3980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7A3986-A1AD-A21D-1330-297EC551051A}"/>
              </a:ext>
            </a:extLst>
          </p:cNvPr>
          <p:cNvSpPr>
            <a:spLocks noGrp="1"/>
          </p:cNvSpPr>
          <p:nvPr>
            <p:ph type="body" idx="1"/>
          </p:nvPr>
        </p:nvSpPr>
        <p:spPr/>
        <p:txBody>
          <a:bodyPr/>
          <a:lstStyle/>
          <a:p>
            <a:r>
              <a:rPr lang="en-US" dirty="0"/>
              <a:t>Algorithm: </a:t>
            </a:r>
          </a:p>
          <a:p>
            <a:pPr marL="171450" indent="-171450">
              <a:buFont typeface="Arial" panose="020B0604020202020204" pitchFamily="34" charset="0"/>
              <a:buChar char="•"/>
            </a:pPr>
            <a:r>
              <a:rPr lang="en-US" dirty="0"/>
              <a:t>[optional] We can keep the list sorted.</a:t>
            </a:r>
          </a:p>
          <a:p>
            <a:pPr marL="171450" indent="-171450">
              <a:buFont typeface="Arial" panose="020B0604020202020204" pitchFamily="34" charset="0"/>
              <a:buChar char="•"/>
            </a:pPr>
            <a:r>
              <a:rPr lang="en-US" dirty="0"/>
              <a:t>Merge two nodes with smallest probability.</a:t>
            </a:r>
          </a:p>
          <a:p>
            <a:pPr marL="171450" indent="-171450">
              <a:buFont typeface="Arial" panose="020B0604020202020204" pitchFamily="34" charset="0"/>
              <a:buChar char="•"/>
            </a:pPr>
            <a:r>
              <a:rPr lang="en-US" sz="1800" b="0" i="0" u="none" strike="noStrike" dirty="0">
                <a:solidFill>
                  <a:srgbClr val="000000"/>
                </a:solidFill>
                <a:effectLst/>
                <a:latin typeface="Arial" panose="020B0604020202020204" pitchFamily="34" charset="0"/>
              </a:rPr>
              <a:t>Once the tree is created, we just add labels from root.</a:t>
            </a:r>
            <a:endParaRPr lang="en-US" b="0" dirty="0">
              <a:effectLst/>
            </a:endParaRPr>
          </a:p>
          <a:p>
            <a:endParaRPr lang="en-US" dirty="0"/>
          </a:p>
          <a:p>
            <a:r>
              <a:rPr lang="en-US" dirty="0"/>
              <a:t>We can see that the nodes with highest probability have shortest codes. We can also see that no code word is a prefix of another code, so it is super easy to decode this.</a:t>
            </a:r>
          </a:p>
          <a:p>
            <a:endParaRPr lang="en-US" dirty="0"/>
          </a:p>
          <a:p>
            <a:r>
              <a:rPr lang="en-US" dirty="0"/>
              <a:t>Limitations:</a:t>
            </a:r>
          </a:p>
          <a:p>
            <a:pPr marL="171450" indent="-171450">
              <a:buFont typeface="Arial" panose="020B0604020202020204" pitchFamily="34" charset="0"/>
              <a:buChar char="•"/>
            </a:pPr>
            <a:r>
              <a:rPr lang="en-US" dirty="0"/>
              <a:t>We need to know probabilities; to get them we need to read the document and then again to get them. For this reason, we call this method a static, as we need to know the probabilities up front. This can be solved using dynamic version, where the probabilities are constructed as the stream is compressed. </a:t>
            </a:r>
          </a:p>
          <a:p>
            <a:pPr marL="171450" indent="-171450">
              <a:buFont typeface="Arial" panose="020B0604020202020204" pitchFamily="34" charset="0"/>
              <a:buChar char="•"/>
            </a:pPr>
            <a:r>
              <a:rPr lang="en-US" dirty="0"/>
              <a:t>The dynamic version also address the issue of changing probabilities over time. Dynamic codes are also called adaptive.</a:t>
            </a:r>
          </a:p>
          <a:p>
            <a:pPr marL="171450" indent="-171450">
              <a:buFont typeface="Arial" panose="020B0604020202020204" pitchFamily="34" charset="0"/>
              <a:buChar char="•"/>
            </a:pPr>
            <a:r>
              <a:rPr lang="en-US" dirty="0"/>
              <a:t>Given the symbol probabilities, Huffman finds an instantaneously decodable code of minimal expected length L and satisfying H ≤ L ≤ H + 1 per symbol. This may be fine for large H, but as H may get small this can be an issue for longer sequences. To tackle that we can encode multiple symbols together, the only issue is that the number of possible combinations grows exponentially.</a:t>
            </a:r>
          </a:p>
          <a:p>
            <a:br>
              <a:rPr lang="en-US" dirty="0"/>
            </a:br>
            <a:endParaRPr lang="en-US" dirty="0"/>
          </a:p>
          <a:p>
            <a:endParaRPr lang="en-US" dirty="0"/>
          </a:p>
        </p:txBody>
      </p:sp>
      <p:sp>
        <p:nvSpPr>
          <p:cNvPr id="4" name="Slide Number Placeholder 3">
            <a:extLst>
              <a:ext uri="{FF2B5EF4-FFF2-40B4-BE49-F238E27FC236}">
                <a16:creationId xmlns:a16="http://schemas.microsoft.com/office/drawing/2014/main" id="{60E320FB-6DA9-F414-45AB-9D629980F291}"/>
              </a:ext>
            </a:extLst>
          </p:cNvPr>
          <p:cNvSpPr>
            <a:spLocks noGrp="1"/>
          </p:cNvSpPr>
          <p:nvPr>
            <p:ph type="sldNum" sz="quarter" idx="5"/>
          </p:nvPr>
        </p:nvSpPr>
        <p:spPr/>
        <p:txBody>
          <a:bodyPr/>
          <a:lstStyle/>
          <a:p>
            <a:fld id="{FEC869DF-6110-41A2-A008-13AD35443CEC}" type="slidenum">
              <a:rPr lang="cs-CZ" smtClean="0"/>
              <a:t>10</a:t>
            </a:fld>
            <a:endParaRPr lang="cs-CZ"/>
          </a:p>
        </p:txBody>
      </p:sp>
    </p:spTree>
    <p:extLst>
      <p:ext uri="{BB962C8B-B14F-4D97-AF65-F5344CB8AC3E}">
        <p14:creationId xmlns:p14="http://schemas.microsoft.com/office/powerpoint/2010/main" val="2417974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Algorithm, with some simplifications:</a:t>
            </a:r>
          </a:p>
          <a:p>
            <a:pPr marL="171450" indent="-171450">
              <a:buFont typeface="Arial" panose="020B0604020202020204" pitchFamily="34" charset="0"/>
              <a:buChar char="•"/>
            </a:pPr>
            <a:r>
              <a:rPr lang="en-US" dirty="0"/>
              <a:t>L</a:t>
            </a:r>
            <a:r>
              <a:rPr lang="en-US" sz="1200" baseline="-25000" dirty="0"/>
              <a:t>s</a:t>
            </a:r>
            <a:r>
              <a:rPr lang="en-US" dirty="0"/>
              <a:t> = 9, n = 18 - The article use single buffer, here we use two for better illustration.</a:t>
            </a:r>
          </a:p>
          <a:p>
            <a:pPr marL="171450" indent="-171450">
              <a:buFont typeface="Arial" panose="020B0604020202020204" pitchFamily="34" charset="0"/>
              <a:buChar char="•"/>
            </a:pPr>
            <a:r>
              <a:rPr lang="en-US" dirty="0"/>
              <a:t>For initialization we assume the string has prefix of n - L</a:t>
            </a:r>
            <a:r>
              <a:rPr lang="en-US" baseline="-25000" dirty="0"/>
              <a:t>s</a:t>
            </a:r>
            <a:r>
              <a:rPr lang="en-US" dirty="0"/>
              <a:t> zeros. Load into buffer of size (18) 9 zeros and 9 symbols. </a:t>
            </a:r>
          </a:p>
          <a:p>
            <a:pPr marL="171450" indent="-171450">
              <a:buFont typeface="Arial" panose="020B0604020202020204" pitchFamily="34" charset="0"/>
              <a:buChar char="•"/>
            </a:pPr>
            <a:r>
              <a:rPr lang="en-US" dirty="0"/>
              <a:t>Next, we need to find the longest prefix of B(10,17) = 001 010 210 in B for position &lt; 9 (left part) that is 00.</a:t>
            </a:r>
            <a:br>
              <a:rPr lang="en-US" dirty="0"/>
            </a:br>
            <a:r>
              <a:rPr lang="en-US" dirty="0"/>
              <a:t>The pointer can be anywhere between 1 and 9 (all same) so we choose 1 - this is where our string starts.</a:t>
            </a:r>
            <a:br>
              <a:rPr lang="en-US" dirty="0"/>
            </a:br>
            <a:r>
              <a:rPr lang="en-US" dirty="0"/>
              <a:t>Then we can construct code {pointer = p</a:t>
            </a:r>
            <a:r>
              <a:rPr lang="en-US" baseline="-25000" dirty="0"/>
              <a:t>i</a:t>
            </a:r>
            <a:r>
              <a:rPr lang="en-US" dirty="0"/>
              <a:t> - 1} {length = l</a:t>
            </a:r>
            <a:r>
              <a:rPr lang="en-US" baseline="-25000" dirty="0"/>
              <a:t>i</a:t>
            </a:r>
            <a:r>
              <a:rPr lang="en-US" dirty="0"/>
              <a:t> - 1} {symbol} We use -1 as this is not stored as decimal in the algorithm, but it is easier for us to read in this way.</a:t>
            </a:r>
            <a:br>
              <a:rPr lang="en-US" dirty="0"/>
            </a:br>
            <a:r>
              <a:rPr lang="en-US" dirty="0"/>
              <a:t>The underlined text represent the encoded word from buffer.</a:t>
            </a:r>
          </a:p>
          <a:p>
            <a:pPr marL="171450" indent="-171450">
              <a:buFont typeface="Arial" panose="020B0604020202020204" pitchFamily="34" charset="0"/>
              <a:buChar char="•"/>
            </a:pPr>
            <a:r>
              <a:rPr lang="en-US" dirty="0"/>
              <a:t>Next, we shift the buffer left and add new, by l</a:t>
            </a:r>
            <a:r>
              <a:rPr lang="en-US" baseline="-25000" dirty="0"/>
              <a:t>1</a:t>
            </a:r>
            <a:r>
              <a:rPr lang="en-US" dirty="0"/>
              <a:t>.</a:t>
            </a:r>
          </a:p>
          <a:p>
            <a:pPr marL="171450" indent="-171450">
              <a:buFont typeface="Arial" panose="020B0604020202020204" pitchFamily="34" charset="0"/>
              <a:buChar char="•"/>
            </a:pPr>
            <a:r>
              <a:rPr lang="en-US" dirty="0"/>
              <a:t>In the next step we can see, that we can read into the future. So, in buffer we have 01 at the end, we read 3 characters that is 01, which creates 01 “next to the buffer”, where we continue reading 0.</a:t>
            </a:r>
          </a:p>
          <a:p>
            <a:endParaRPr lang="en-US" dirty="0"/>
          </a:p>
          <a:p>
            <a:r>
              <a:rPr lang="en-US" dirty="0"/>
              <a:t>For the codes we use decimals (in this demonstration), but more efficient strategy should be used to store the numbers. As the algorithm consists of only a few steps, most of the article is theory and code efficiency.</a:t>
            </a:r>
          </a:p>
          <a:p>
            <a:endParaRPr lang="en-US" dirty="0"/>
          </a:p>
          <a:p>
            <a:r>
              <a:rPr lang="en-US" dirty="0"/>
              <a:t>In fact, we have a dictionary that is changing with the data, this idea is extended into another algorithm.</a:t>
            </a:r>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12</a:t>
            </a:fld>
            <a:endParaRPr lang="cs-CZ"/>
          </a:p>
        </p:txBody>
      </p:sp>
    </p:spTree>
    <p:extLst>
      <p:ext uri="{BB962C8B-B14F-4D97-AF65-F5344CB8AC3E}">
        <p14:creationId xmlns:p14="http://schemas.microsoft.com/office/powerpoint/2010/main" val="1272655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Universal lossless compression of sequential (streaming) data by adaptive variable-length coding.</a:t>
            </a:r>
          </a:p>
          <a:p>
            <a:pPr marL="171450" indent="-171450">
              <a:buFont typeface="Arial" panose="020B0604020202020204" pitchFamily="34" charset="0"/>
              <a:buChar char="•"/>
            </a:pPr>
            <a:r>
              <a:rPr lang="en-US" dirty="0"/>
              <a:t>Universal: doesn’t need to know source statistics in advance. Learns source characteristics while building a dictionary for sequential strings of symbols encountered in the source text.</a:t>
            </a:r>
          </a:p>
          <a:p>
            <a:pPr marL="171450" indent="-171450">
              <a:buFont typeface="Arial" panose="020B0604020202020204" pitchFamily="34" charset="0"/>
              <a:buChar char="•"/>
            </a:pPr>
            <a:r>
              <a:rPr lang="en-US" dirty="0"/>
              <a:t>Compresses streaming text to sequence of dictionary addresses --- these are the codewords sent to the receiver.</a:t>
            </a:r>
          </a:p>
          <a:p>
            <a:pPr marL="171450" indent="-171450">
              <a:buFont typeface="Arial" panose="020B0604020202020204" pitchFamily="34" charset="0"/>
              <a:buChar char="•"/>
            </a:pPr>
            <a:r>
              <a:rPr lang="en-US" dirty="0"/>
              <a:t>Variable length source strings assigned to fixed length dictionary addresses (codes) .</a:t>
            </a:r>
          </a:p>
          <a:p>
            <a:pPr marL="171450" indent="-171450">
              <a:buFont typeface="Arial" panose="020B0604020202020204" pitchFamily="34" charset="0"/>
              <a:buChar char="•"/>
            </a:pPr>
            <a:r>
              <a:rPr lang="en-US" dirty="0"/>
              <a:t>Starting from an agreed core dictionary of symbols, the receiver builds up a dictionary that mirrors the sender’s, with a one-step delay, and uses this to exactly recover the source text (lossless).</a:t>
            </a:r>
          </a:p>
          <a:p>
            <a:pPr marL="171450" indent="-171450">
              <a:buFont typeface="Arial" panose="020B0604020202020204" pitchFamily="34" charset="0"/>
              <a:buChar char="•"/>
            </a:pPr>
            <a:r>
              <a:rPr lang="en-US" dirty="0"/>
              <a:t>Regular resetting of the dictionary when it gets too big allows adaptation to changing source characteristics .</a:t>
            </a:r>
          </a:p>
          <a:p>
            <a:endParaRPr lang="en-US" dirty="0"/>
          </a:p>
          <a:p>
            <a:r>
              <a:rPr lang="en-US" dirty="0"/>
              <a:t>Used also in combination with Huffman.</a:t>
            </a:r>
          </a:p>
          <a:p>
            <a:endParaRPr lang="en-US" dirty="0"/>
          </a:p>
          <a:p>
            <a:r>
              <a:rPr lang="en-US" dirty="0"/>
              <a:t>Theoretical performance: Under appropriate assumptions on the source, asymptotically attains the lower bound H on compression performance.</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13</a:t>
            </a:fld>
            <a:endParaRPr lang="cs-CZ"/>
          </a:p>
        </p:txBody>
      </p:sp>
    </p:spTree>
    <p:extLst>
      <p:ext uri="{BB962C8B-B14F-4D97-AF65-F5344CB8AC3E}">
        <p14:creationId xmlns:p14="http://schemas.microsoft.com/office/powerpoint/2010/main" val="42706411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Compression (sender) steps:</a:t>
            </a:r>
          </a:p>
          <a:p>
            <a:pPr marL="171450" indent="-171450">
              <a:buFont typeface="Arial" panose="020B0604020202020204" pitchFamily="34" charset="0"/>
              <a:buChar char="•"/>
            </a:pPr>
            <a:r>
              <a:rPr lang="en-US" dirty="0"/>
              <a:t>read “a”, we have “a” in dictionary</a:t>
            </a:r>
          </a:p>
          <a:p>
            <a:pPr marL="171450" indent="-171450">
              <a:buFont typeface="Arial" panose="020B0604020202020204" pitchFamily="34" charset="0"/>
              <a:buChar char="•"/>
            </a:pPr>
            <a:r>
              <a:rPr lang="en-US" dirty="0"/>
              <a:t>read “b”, we have to add “ab” to the dictionary, send “a”, keep “b”</a:t>
            </a:r>
          </a:p>
          <a:p>
            <a:pPr marL="171450" indent="-171450">
              <a:buFont typeface="Arial" panose="020B0604020202020204" pitchFamily="34" charset="0"/>
              <a:buChar char="•"/>
            </a:pPr>
            <a:r>
              <a:rPr lang="en-US" dirty="0"/>
              <a:t>read “c”, add “</a:t>
            </a:r>
            <a:r>
              <a:rPr lang="en-US" dirty="0" err="1"/>
              <a:t>bc</a:t>
            </a:r>
            <a:r>
              <a:rPr lang="en-US" dirty="0"/>
              <a:t>” to dictionary send “b”</a:t>
            </a:r>
          </a:p>
          <a:p>
            <a:pPr marL="171450" indent="-171450">
              <a:buFont typeface="Arial" panose="020B0604020202020204" pitchFamily="34" charset="0"/>
              <a:buChar char="•"/>
            </a:pPr>
            <a:r>
              <a:rPr lang="en-US" dirty="0"/>
              <a:t>read “a”, and “ca” to dictionary send “c”</a:t>
            </a:r>
          </a:p>
          <a:p>
            <a:pPr marL="171450" indent="-171450">
              <a:buFont typeface="Arial" panose="020B0604020202020204" pitchFamily="34" charset="0"/>
              <a:buChar char="•"/>
            </a:pPr>
            <a:r>
              <a:rPr lang="en-US" dirty="0"/>
              <a:t>read “b”, we have “ab” in dictionary</a:t>
            </a:r>
          </a:p>
          <a:p>
            <a:pPr marL="171450" indent="-171450">
              <a:buFont typeface="Arial" panose="020B0604020202020204" pitchFamily="34" charset="0"/>
              <a:buChar char="•"/>
            </a:pPr>
            <a:r>
              <a:rPr lang="en-US" dirty="0"/>
              <a:t>read “c”, add “</a:t>
            </a:r>
            <a:r>
              <a:rPr lang="en-US" dirty="0" err="1"/>
              <a:t>abc</a:t>
            </a:r>
            <a:r>
              <a:rPr lang="en-US" dirty="0"/>
              <a:t>” to dictionary, send “ab” (is already in the dictionary)</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14</a:t>
            </a:fld>
            <a:endParaRPr lang="cs-CZ"/>
          </a:p>
        </p:txBody>
      </p:sp>
    </p:spTree>
    <p:extLst>
      <p:ext uri="{BB962C8B-B14F-4D97-AF65-F5344CB8AC3E}">
        <p14:creationId xmlns:p14="http://schemas.microsoft.com/office/powerpoint/2010/main" val="1136799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Decompression (receiver) steps:</a:t>
            </a:r>
          </a:p>
          <a:p>
            <a:pPr marL="171450" indent="-171450">
              <a:buFont typeface="Arial" panose="020B0604020202020204" pitchFamily="34" charset="0"/>
              <a:buChar char="•"/>
            </a:pPr>
            <a:r>
              <a:rPr lang="en-US" dirty="0"/>
              <a:t>We receive, put that one on output and if there is a new value add to the dictionary.</a:t>
            </a:r>
          </a:p>
          <a:p>
            <a:pPr marL="171450" indent="-171450">
              <a:buFont typeface="Arial" panose="020B0604020202020204" pitchFamily="34" charset="0"/>
              <a:buChar char="•"/>
            </a:pPr>
            <a:r>
              <a:rPr lang="en-US" dirty="0"/>
              <a:t>When adding to the dictionary we only add one character from what we received.</a:t>
            </a:r>
          </a:p>
          <a:p>
            <a:pPr marL="171450" indent="-171450">
              <a:buFont typeface="Arial" panose="020B0604020202020204" pitchFamily="34" charset="0"/>
              <a:buChar char="•"/>
            </a:pPr>
            <a:r>
              <a:rPr lang="en-US" dirty="0"/>
              <a:t>For “</a:t>
            </a:r>
            <a:r>
              <a:rPr lang="en-US" dirty="0" err="1"/>
              <a:t>abca</a:t>
            </a:r>
            <a:r>
              <a:rPr lang="en-US" dirty="0"/>
              <a:t>” we haven an issue as this is not in our dictionary. This can happen only in a specific scenario, when code is created and used in next message. If this happen, we know what the first and last symbols are the same. We have input “</a:t>
            </a:r>
            <a:r>
              <a:rPr lang="en-US" dirty="0" err="1"/>
              <a:t>abc</a:t>
            </a:r>
            <a:r>
              <a:rPr lang="en-US" dirty="0"/>
              <a:t>” so we know it is “</a:t>
            </a:r>
            <a:r>
              <a:rPr lang="en-US" dirty="0" err="1"/>
              <a:t>abca</a:t>
            </a:r>
            <a:r>
              <a:rPr lang="en-US" dirty="0"/>
              <a:t>”. </a:t>
            </a:r>
          </a:p>
          <a:p>
            <a:pPr marL="171450" indent="-171450">
              <a:buFont typeface="Arial" panose="020B0604020202020204" pitchFamily="34" charset="0"/>
              <a:buChar char="•"/>
            </a:pPr>
            <a:r>
              <a:rPr lang="en-US" dirty="0"/>
              <a:t>With final b we know that is the end of the stream.</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15</a:t>
            </a:fld>
            <a:endParaRPr lang="cs-CZ"/>
          </a:p>
        </p:txBody>
      </p:sp>
    </p:spTree>
    <p:extLst>
      <p:ext uri="{BB962C8B-B14F-4D97-AF65-F5344CB8AC3E}">
        <p14:creationId xmlns:p14="http://schemas.microsoft.com/office/powerpoint/2010/main" val="40512314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idea is to have a model (deterministic oracle) that will guess the next value, and we just remember the number of guesses. If this number is smaller, then the size of the data (byte vs. </a:t>
            </a:r>
            <a:r>
              <a:rPr lang="en-US" dirty="0" err="1"/>
              <a:t>unicode</a:t>
            </a:r>
            <a:r>
              <a:rPr lang="en-US" dirty="0"/>
              <a:t>) we can use that as a compression. </a:t>
            </a:r>
          </a:p>
          <a:p>
            <a:endParaRPr lang="en-US" dirty="0"/>
          </a:p>
          <a:p>
            <a:r>
              <a:rPr lang="en-US" dirty="0"/>
              <a:t>In case of arithmetic coding, we have an interval 0 to 1, and we split the interval. First using our model, as we have alphabet of size 3, we split into 3 buckets. Then we do that again but this time with binary alphabet, and we are looking for split(in binary) that fits into the one in the coded alphabet. So, the string </a:t>
            </a:r>
            <a:r>
              <a:rPr lang="en-US" dirty="0" err="1"/>
              <a:t>aaba</a:t>
            </a:r>
            <a:r>
              <a:rPr lang="en-US" dirty="0"/>
              <a:t> is code for 0010. Keep in mind that the left side use 3 bits per character (</a:t>
            </a:r>
            <a:r>
              <a:rPr lang="en-US" dirty="0" err="1"/>
              <a:t>a,b,c</a:t>
            </a:r>
            <a:r>
              <a:rPr lang="en-US" dirty="0"/>
              <a:t>)  while the right only two (0,1). This becomes even bigger difference if used with ASCII or UTF-8. So, we effectively encode a string (file) into an interval identified by a number.</a:t>
            </a:r>
          </a:p>
          <a:p>
            <a:endParaRPr lang="en-US" dirty="0"/>
          </a:p>
          <a:p>
            <a:r>
              <a:rPr lang="en-US" dirty="0"/>
              <a:t>The size of the block on the left is determined by model, can be fixed statistics or deep neural network. </a:t>
            </a:r>
          </a:p>
          <a:p>
            <a:endParaRPr lang="en-US" dirty="0"/>
          </a:p>
          <a:p>
            <a:r>
              <a:rPr lang="en-US" dirty="0"/>
              <a:t>The length of the code is l(x</a:t>
            </a:r>
            <a:r>
              <a:rPr lang="en-US" baseline="-25000" dirty="0"/>
              <a:t>1</a:t>
            </a:r>
            <a:r>
              <a:rPr lang="en-US" dirty="0"/>
              <a:t>, …. ,</a:t>
            </a:r>
            <a:r>
              <a:rPr lang="en-US" dirty="0" err="1"/>
              <a:t>x</a:t>
            </a:r>
            <a:r>
              <a:rPr lang="en-US" baseline="-25000" dirty="0" err="1"/>
              <a:t>n</a:t>
            </a:r>
            <a:r>
              <a:rPr lang="en-US" dirty="0"/>
              <a:t>) &lt; log</a:t>
            </a:r>
            <a:r>
              <a:rPr lang="en-US" baseline="-25000" dirty="0"/>
              <a:t>2</a:t>
            </a:r>
            <a:r>
              <a:rPr lang="en-US" dirty="0"/>
              <a:t> 1 / P(x</a:t>
            </a:r>
            <a:r>
              <a:rPr lang="en-US" baseline="-25000" dirty="0"/>
              <a:t>1</a:t>
            </a:r>
            <a:r>
              <a:rPr lang="en-US" dirty="0"/>
              <a:t>, …. ,</a:t>
            </a:r>
            <a:r>
              <a:rPr lang="en-US" dirty="0" err="1"/>
              <a:t>x</a:t>
            </a:r>
            <a:r>
              <a:rPr lang="en-US" baseline="-25000" dirty="0" err="1"/>
              <a:t>n</a:t>
            </a:r>
            <a:r>
              <a:rPr lang="en-US" dirty="0"/>
              <a:t>) + 2 The +2 is there as the right interval may not fit and may need to be divided a few more times. Unlike Huffman this limit is not per character but for the whole text.</a:t>
            </a:r>
          </a:p>
          <a:p>
            <a:r>
              <a:rPr lang="en-US" dirty="0"/>
              <a:t>We can prove this as we split the interval using probabilities using product. Then we need to find the binary interval so that is why log2 .</a:t>
            </a:r>
          </a:p>
          <a:p>
            <a:endParaRPr lang="en-US" dirty="0"/>
          </a:p>
          <a:p>
            <a:r>
              <a:rPr lang="en-US" dirty="0"/>
              <a:t>This approach can also be used for typing with only one muscle (up/down) people can do about 30 (eye tracker) - 40 (mouse) words per minute.</a:t>
            </a:r>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16</a:t>
            </a:fld>
            <a:endParaRPr lang="cs-CZ"/>
          </a:p>
        </p:txBody>
      </p:sp>
    </p:spTree>
    <p:extLst>
      <p:ext uri="{BB962C8B-B14F-4D97-AF65-F5344CB8AC3E}">
        <p14:creationId xmlns:p14="http://schemas.microsoft.com/office/powerpoint/2010/main" val="12267626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17</a:t>
            </a:fld>
            <a:endParaRPr lang="cs-CZ"/>
          </a:p>
        </p:txBody>
      </p:sp>
    </p:spTree>
    <p:extLst>
      <p:ext uri="{BB962C8B-B14F-4D97-AF65-F5344CB8AC3E}">
        <p14:creationId xmlns:p14="http://schemas.microsoft.com/office/powerpoint/2010/main" val="27109454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fact, we are communicating using binary-symmetric channel (BSC) with alphabet 0/1 and probability of a flip f.</a:t>
            </a:r>
          </a:p>
          <a:p>
            <a:endParaRPr lang="en-US" dirty="0"/>
          </a:p>
          <a:p>
            <a:r>
              <a:rPr lang="en-US" dirty="0"/>
              <a:t>For example, when we received 001 what is the probability 1 was send?</a:t>
            </a:r>
          </a:p>
          <a:p>
            <a:r>
              <a:rPr lang="en-US" dirty="0"/>
              <a:t>This is inference, it is done by the decoder. Inference is hard, and it is best to write down probability as out intuition can be misleading, e.g. Monty Hall problem. </a:t>
            </a:r>
          </a:p>
          <a:p>
            <a:r>
              <a:rPr lang="en-US" dirty="0"/>
              <a:t>But using majority vote works fine here and you can test that by writing down the probabilities or see the video ( https://www.youtube.com/watch?v=BCiZc0n6COY ).</a:t>
            </a:r>
          </a:p>
          <a:p>
            <a:r>
              <a:rPr lang="en-US" dirty="0"/>
              <a:t>We have 3f</a:t>
            </a:r>
            <a:r>
              <a:rPr lang="en-US" baseline="30000" dirty="0"/>
              <a:t>2</a:t>
            </a:r>
            <a:r>
              <a:rPr lang="en-US" dirty="0"/>
              <a:t> as the major term.</a:t>
            </a:r>
          </a:p>
          <a:p>
            <a:endParaRPr lang="en-US" dirty="0"/>
          </a:p>
          <a:p>
            <a:endParaRPr lang="en-US" dirty="0"/>
          </a:p>
          <a:p>
            <a:r>
              <a:rPr lang="en-US" dirty="0"/>
              <a:t>Source:</a:t>
            </a:r>
          </a:p>
          <a:p>
            <a:pPr marL="171450" indent="-171450">
              <a:buFont typeface="Arial" panose="020B0604020202020204" pitchFamily="34" charset="0"/>
              <a:buChar char="•"/>
            </a:pPr>
            <a:r>
              <a:rPr lang="en-US" dirty="0"/>
              <a:t>http://www.inference.org.uk/mackay/itprnn/</a:t>
            </a:r>
          </a:p>
        </p:txBody>
      </p:sp>
      <p:sp>
        <p:nvSpPr>
          <p:cNvPr id="4" name="Slide Number Placeholder 3"/>
          <p:cNvSpPr>
            <a:spLocks noGrp="1"/>
          </p:cNvSpPr>
          <p:nvPr>
            <p:ph type="sldNum" sz="quarter" idx="5"/>
          </p:nvPr>
        </p:nvSpPr>
        <p:spPr/>
        <p:txBody>
          <a:bodyPr/>
          <a:lstStyle/>
          <a:p>
            <a:fld id="{FEC869DF-6110-41A2-A008-13AD35443CEC}" type="slidenum">
              <a:rPr lang="cs-CZ" smtClean="0"/>
              <a:t>18</a:t>
            </a:fld>
            <a:endParaRPr lang="cs-CZ"/>
          </a:p>
        </p:txBody>
      </p:sp>
    </p:spTree>
    <p:extLst>
      <p:ext uri="{BB962C8B-B14F-4D97-AF65-F5344CB8AC3E}">
        <p14:creationId xmlns:p14="http://schemas.microsoft.com/office/powerpoint/2010/main" val="13699417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000000"/>
                </a:solidFill>
                <a:effectLst/>
                <a:latin typeface="Arial" panose="020B0604020202020204" pitchFamily="34" charset="0"/>
              </a:rPr>
              <a:t>Here is a graph with the two codes, the first one (R</a:t>
            </a:r>
            <a:r>
              <a:rPr lang="en-US" sz="1800" b="0" i="0" u="none" strike="noStrike" baseline="-25000" dirty="0">
                <a:solidFill>
                  <a:srgbClr val="000000"/>
                </a:solidFill>
                <a:effectLst/>
                <a:latin typeface="Arial" panose="020B0604020202020204" pitchFamily="34" charset="0"/>
              </a:rPr>
              <a:t>1</a:t>
            </a:r>
            <a:r>
              <a:rPr lang="en-US" sz="1800" b="0" i="0" u="none" strike="noStrike" dirty="0">
                <a:solidFill>
                  <a:srgbClr val="000000"/>
                </a:solidFill>
                <a:effectLst/>
                <a:latin typeface="Arial" panose="020B0604020202020204" pitchFamily="34" charset="0"/>
              </a:rPr>
              <a:t>) represents no code and has bit rate 1. As we send one bit.</a:t>
            </a:r>
            <a:endParaRPr lang="en-US" b="0" dirty="0">
              <a:effectLst/>
            </a:endParaRPr>
          </a:p>
          <a:p>
            <a:pPr rtl="0">
              <a:spcBef>
                <a:spcPts val="0"/>
              </a:spcBef>
              <a:spcAft>
                <a:spcPts val="0"/>
              </a:spcAft>
            </a:pPr>
            <a:r>
              <a:rPr lang="en-US" sz="1800" b="0" i="0" u="none" strike="noStrike" dirty="0">
                <a:solidFill>
                  <a:srgbClr val="000000"/>
                </a:solidFill>
                <a:effectLst/>
                <a:latin typeface="Arial" panose="020B0604020202020204" pitchFamily="34" charset="0"/>
              </a:rPr>
              <a:t>Our repetition code R</a:t>
            </a:r>
            <a:r>
              <a:rPr lang="en-US" sz="1800" b="0" i="0" u="none" strike="noStrike" baseline="-25000" dirty="0">
                <a:solidFill>
                  <a:srgbClr val="000000"/>
                </a:solidFill>
                <a:effectLst/>
                <a:latin typeface="Arial" panose="020B0604020202020204" pitchFamily="34" charset="0"/>
              </a:rPr>
              <a:t>3</a:t>
            </a:r>
            <a:r>
              <a:rPr lang="en-US" sz="1800" b="0" i="0" u="none" strike="noStrike" dirty="0">
                <a:solidFill>
                  <a:srgbClr val="000000"/>
                </a:solidFill>
                <a:effectLst/>
                <a:latin typeface="Arial" panose="020B0604020202020204" pitchFamily="34" charset="0"/>
              </a:rPr>
              <a:t> has rate ⅓ as it uses send 3 bits via the channel for one input bit with error 3f</a:t>
            </a:r>
            <a:r>
              <a:rPr lang="en-US" sz="1800" b="0" i="0" u="none" strike="noStrike" baseline="30000" dirty="0">
                <a:solidFill>
                  <a:srgbClr val="000000"/>
                </a:solidFill>
                <a:effectLst/>
                <a:latin typeface="Arial" panose="020B0604020202020204" pitchFamily="34" charset="0"/>
              </a:rPr>
              <a:t>2</a:t>
            </a:r>
            <a:r>
              <a:rPr lang="en-US" sz="1800" b="0" i="0" u="none" strike="noStrike" dirty="0">
                <a:solidFill>
                  <a:srgbClr val="000000"/>
                </a:solidFill>
                <a:effectLst/>
                <a:latin typeface="Arial" panose="020B0604020202020204" pitchFamily="34" charset="0"/>
              </a:rPr>
              <a:t>.</a:t>
            </a:r>
            <a:endParaRPr lang="en-US" b="0" dirty="0">
              <a:effectLst/>
            </a:endParaRPr>
          </a:p>
          <a:p>
            <a:pPr rtl="0">
              <a:spcBef>
                <a:spcPts val="0"/>
              </a:spcBef>
              <a:spcAft>
                <a:spcPts val="0"/>
              </a:spcAft>
            </a:pPr>
            <a:br>
              <a:rPr lang="en-US" b="0" dirty="0">
                <a:effectLst/>
              </a:rPr>
            </a:br>
            <a:r>
              <a:rPr lang="en-US" sz="1800" b="0" i="0" u="none" strike="noStrike" dirty="0">
                <a:solidFill>
                  <a:srgbClr val="000000"/>
                </a:solidFill>
                <a:effectLst/>
                <a:latin typeface="Arial" panose="020B0604020202020204" pitchFamily="34" charset="0"/>
              </a:rPr>
              <a:t>What about our goal 10</a:t>
            </a:r>
            <a:r>
              <a:rPr lang="en-US" sz="1800" b="0" i="0" u="none" strike="noStrike" baseline="30000" dirty="0">
                <a:solidFill>
                  <a:srgbClr val="000000"/>
                </a:solidFill>
                <a:effectLst/>
                <a:latin typeface="Arial" panose="020B0604020202020204" pitchFamily="34" charset="0"/>
              </a:rPr>
              <a:t>-15</a:t>
            </a:r>
            <a:r>
              <a:rPr lang="en-US" sz="1800" b="0" i="0" u="none" strike="noStrike" dirty="0">
                <a:solidFill>
                  <a:srgbClr val="000000"/>
                </a:solidFill>
                <a:effectLst/>
                <a:latin typeface="Arial" panose="020B0604020202020204" pitchFamily="34" charset="0"/>
              </a:rPr>
              <a:t> how many repetitions we need? For 10</a:t>
            </a:r>
            <a:r>
              <a:rPr lang="en-US" sz="1800" b="0" i="0" u="none" strike="noStrike" baseline="30000" dirty="0">
                <a:solidFill>
                  <a:srgbClr val="000000"/>
                </a:solidFill>
                <a:effectLst/>
                <a:latin typeface="Arial" panose="020B0604020202020204" pitchFamily="34" charset="0"/>
              </a:rPr>
              <a:t>-15</a:t>
            </a:r>
            <a:r>
              <a:rPr lang="en-US" sz="1800" b="0" i="0" u="none" strike="noStrike" dirty="0">
                <a:solidFill>
                  <a:srgbClr val="000000"/>
                </a:solidFill>
                <a:effectLst/>
                <a:latin typeface="Arial" panose="020B0604020202020204" pitchFamily="34" charset="0"/>
              </a:rPr>
              <a:t> ? It should be roughly 61. So, we need 61 x 1 GB drive .. that is not how it works; can we do any better?</a:t>
            </a:r>
            <a:endParaRPr lang="en-US" b="0" dirty="0">
              <a:effectLst/>
            </a:endParaRPr>
          </a:p>
          <a:p>
            <a:br>
              <a:rPr lang="en-US" b="0" dirty="0">
                <a:effectLst/>
              </a:rPr>
            </a:b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19</a:t>
            </a:fld>
            <a:endParaRPr lang="cs-CZ"/>
          </a:p>
        </p:txBody>
      </p:sp>
    </p:spTree>
    <p:extLst>
      <p:ext uri="{BB962C8B-B14F-4D97-AF65-F5344CB8AC3E}">
        <p14:creationId xmlns:p14="http://schemas.microsoft.com/office/powerpoint/2010/main" val="24409272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Yes, in fact we can do with something like 0.53 bite ratio, so roughly 3 bits +1 transferred per one input bit.</a:t>
            </a:r>
          </a:p>
          <a:p>
            <a:r>
              <a:rPr lang="en-US" dirty="0"/>
              <a:t>But where does this C - channel capacity comes from? It is the capacity for the binary-symmetric-channel.</a:t>
            </a:r>
          </a:p>
          <a:p>
            <a:endParaRPr lang="en-US" dirty="0"/>
          </a:p>
          <a:p>
            <a:r>
              <a:rPr lang="en-US" dirty="0"/>
              <a:t>Down the left bottom there is our R61.</a:t>
            </a:r>
          </a:p>
          <a:p>
            <a:endParaRPr lang="en-US" dirty="0"/>
          </a:p>
          <a:p>
            <a:r>
              <a:rPr lang="en-US" dirty="0"/>
              <a:t>Source:</a:t>
            </a:r>
          </a:p>
          <a:p>
            <a:pPr marL="171450" indent="-171450">
              <a:buFont typeface="Arial" panose="020B0604020202020204" pitchFamily="34" charset="0"/>
              <a:buChar char="•"/>
            </a:pPr>
            <a:r>
              <a:rPr lang="en-US" sz="1800" b="0" i="0" u="none" strike="noStrike" dirty="0">
                <a:solidFill>
                  <a:srgbClr val="FFFFFF"/>
                </a:solidFill>
                <a:effectLst/>
                <a:latin typeface="Arial" panose="020B0604020202020204" pitchFamily="34" charset="0"/>
              </a:rPr>
              <a:t>http://www.inference.org.uk/mackay/itprnn/slides/1/mgp00009.html</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20</a:t>
            </a:fld>
            <a:endParaRPr lang="cs-CZ"/>
          </a:p>
        </p:txBody>
      </p:sp>
    </p:spTree>
    <p:extLst>
      <p:ext uri="{BB962C8B-B14F-4D97-AF65-F5344CB8AC3E}">
        <p14:creationId xmlns:p14="http://schemas.microsoft.com/office/powerpoint/2010/main" val="495421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sharing - with customers, departments.</a:t>
            </a:r>
          </a:p>
          <a:p>
            <a:r>
              <a:rPr lang="en-US" dirty="0"/>
              <a:t>Data storage - just sharing through time, we may optimize for retrieving the data.</a:t>
            </a:r>
          </a:p>
          <a:p>
            <a:r>
              <a:rPr lang="en-US" dirty="0"/>
              <a:t>Data archiving - long term storage with no access required.</a:t>
            </a:r>
          </a:p>
        </p:txBody>
      </p:sp>
      <p:sp>
        <p:nvSpPr>
          <p:cNvPr id="4" name="Slide Number Placeholder 3"/>
          <p:cNvSpPr>
            <a:spLocks noGrp="1"/>
          </p:cNvSpPr>
          <p:nvPr>
            <p:ph type="sldNum" sz="quarter" idx="5"/>
          </p:nvPr>
        </p:nvSpPr>
        <p:spPr/>
        <p:txBody>
          <a:bodyPr/>
          <a:lstStyle/>
          <a:p>
            <a:fld id="{FEC869DF-6110-41A2-A008-13AD35443CEC}" type="slidenum">
              <a:rPr lang="cs-CZ" smtClean="0"/>
              <a:t>2</a:t>
            </a:fld>
            <a:endParaRPr lang="cs-CZ"/>
          </a:p>
        </p:txBody>
      </p:sp>
    </p:spTree>
    <p:extLst>
      <p:ext uri="{BB962C8B-B14F-4D97-AF65-F5344CB8AC3E}">
        <p14:creationId xmlns:p14="http://schemas.microsoft.com/office/powerpoint/2010/main" val="41393485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also other types of channels. </a:t>
            </a:r>
          </a:p>
          <a:p>
            <a:endParaRPr lang="en-US" dirty="0"/>
          </a:p>
          <a:p>
            <a:r>
              <a:rPr lang="en-US" dirty="0"/>
              <a:t>If f is ½ then we can not transmit anything, bit rate is 0. If f is 0, we have bit rate of 1.</a:t>
            </a:r>
          </a:p>
          <a:p>
            <a:endParaRPr lang="en-US" dirty="0"/>
          </a:p>
          <a:p>
            <a:r>
              <a:rPr lang="en-US" dirty="0"/>
              <a:t>The proof is based on averaging over all possible linear codes (defined by a matrix multiplication). Then we know that at least some codes are below the average and the average is good enough. </a:t>
            </a:r>
          </a:p>
          <a:p>
            <a:endParaRPr lang="en-US" dirty="0"/>
          </a:p>
          <a:p>
            <a:pPr marL="171450" indent="-171450">
              <a:buFont typeface="Arial" panose="020B0604020202020204" pitchFamily="34" charset="0"/>
              <a:buChar char="•"/>
            </a:pPr>
            <a:r>
              <a:rPr lang="en-US" dirty="0"/>
              <a:t>Reed-Solomon code - used in QR codes, based on selected correction level between 7 - 30% of unreadable codewords can be recovered without data loss.</a:t>
            </a:r>
          </a:p>
          <a:p>
            <a:pPr marL="171450" indent="-171450">
              <a:buFont typeface="Arial" panose="020B0604020202020204" pitchFamily="34" charset="0"/>
              <a:buChar char="•"/>
            </a:pPr>
            <a:r>
              <a:rPr lang="en-US" dirty="0"/>
              <a:t>Convolutional codes - the idea is to apply convolution (add, multiply) operation on sliding window to produce the code. This add structure to the code making it better.</a:t>
            </a:r>
          </a:p>
          <a:p>
            <a:pPr marL="171450" indent="-171450">
              <a:buFont typeface="Arial" panose="020B0604020202020204" pitchFamily="34" charset="0"/>
              <a:buChar char="•"/>
            </a:pPr>
            <a:r>
              <a:rPr lang="en-US" dirty="0"/>
              <a:t>Turbo Codes</a:t>
            </a:r>
          </a:p>
          <a:p>
            <a:pPr marL="171450" indent="-171450">
              <a:buFont typeface="Arial" panose="020B0604020202020204" pitchFamily="34" charset="0"/>
              <a:buChar char="•"/>
            </a:pPr>
            <a:r>
              <a:rPr lang="en-US" dirty="0"/>
              <a:t>Trellis Coding</a:t>
            </a:r>
          </a:p>
          <a:p>
            <a:pPr marL="171450" indent="-171450">
              <a:buFont typeface="Arial" panose="020B0604020202020204" pitchFamily="34" charset="0"/>
              <a:buChar char="•"/>
            </a:pPr>
            <a:r>
              <a:rPr lang="en-US" dirty="0" err="1"/>
              <a:t>Gallager</a:t>
            </a:r>
            <a:r>
              <a:rPr lang="en-US" dirty="0"/>
              <a:t> codes</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22</a:t>
            </a:fld>
            <a:endParaRPr lang="cs-CZ"/>
          </a:p>
        </p:txBody>
      </p:sp>
    </p:spTree>
    <p:extLst>
      <p:ext uri="{BB962C8B-B14F-4D97-AF65-F5344CB8AC3E}">
        <p14:creationId xmlns:p14="http://schemas.microsoft.com/office/powerpoint/2010/main" val="21702178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large N, sending enough data, the </a:t>
            </a:r>
            <a:r>
              <a:rPr lang="en-US" dirty="0" err="1"/>
              <a:t>behaviour</a:t>
            </a:r>
            <a:r>
              <a:rPr lang="en-US" dirty="0"/>
              <a:t> is different. As some codewords can, with reasonable probability, change only to some limited amounts of other codes. Typical sets can be used to prove the theorem and are also basic for some encoding methods.</a:t>
            </a:r>
          </a:p>
          <a:p>
            <a:endParaRPr lang="en-US" dirty="0"/>
          </a:p>
          <a:p>
            <a:r>
              <a:rPr lang="en-US" dirty="0"/>
              <a:t>Similar to hamming spheres / hamming balls. Related to finding words that are in given distance away. Using probability, we know, that from certain count errors are unlikely to happen. So, we use the threshold as the distance.</a:t>
            </a:r>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23</a:t>
            </a:fld>
            <a:endParaRPr lang="cs-CZ"/>
          </a:p>
        </p:txBody>
      </p:sp>
    </p:spTree>
    <p:extLst>
      <p:ext uri="{BB962C8B-B14F-4D97-AF65-F5344CB8AC3E}">
        <p14:creationId xmlns:p14="http://schemas.microsoft.com/office/powerpoint/2010/main" val="10206536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of the methods are already implemented and can be used as a library or part of the standard library (python). Most of those methods employ several compression algorithm. For example:</a:t>
            </a:r>
          </a:p>
          <a:p>
            <a:pPr marL="171450" indent="-171450">
              <a:buFont typeface="Arial" panose="020B0604020202020204" pitchFamily="34" charset="0"/>
              <a:buChar char="•"/>
            </a:pPr>
            <a:r>
              <a:rPr lang="en-US" dirty="0"/>
              <a:t>DEFLATE : combines LZ77 or LZSS preprocessor with Huffman coding.</a:t>
            </a:r>
          </a:p>
          <a:p>
            <a:pPr marL="171450" indent="-171450">
              <a:buFont typeface="Arial" panose="020B0604020202020204" pitchFamily="34" charset="0"/>
              <a:buChar char="•"/>
            </a:pPr>
            <a:r>
              <a:rPr lang="en-US" dirty="0" err="1"/>
              <a:t>gzip</a:t>
            </a:r>
            <a:r>
              <a:rPr lang="en-US" dirty="0"/>
              <a:t> use : LZ77</a:t>
            </a:r>
          </a:p>
          <a:p>
            <a:endParaRPr lang="en-US" dirty="0"/>
          </a:p>
          <a:p>
            <a:r>
              <a:rPr lang="en-US" dirty="0"/>
              <a:t>The issue can be if we want to decrease that data size, but still be able to access the data. There was a research how to for example compress XML and still allow user to work with the file. In 2005-2007 there was actually a project called “Special data compression methods” worth of 388K </a:t>
            </a:r>
            <a:r>
              <a:rPr lang="en-US" dirty="0" err="1"/>
              <a:t>Kč</a:t>
            </a:r>
            <a:r>
              <a:rPr lang="en-US" dirty="0"/>
              <a:t> that aims on development on special compression methods for text, XML.</a:t>
            </a:r>
          </a:p>
          <a:p>
            <a:endParaRPr lang="en-US" dirty="0"/>
          </a:p>
          <a:p>
            <a:r>
              <a:rPr lang="en-US" dirty="0"/>
              <a:t>Another issue can be with configuration of services/tools that work with compression. For example, imagine you have a web-server and you send content to the user. Which compression should you use (Headers)? Should you compress the content (mime type: text/</a:t>
            </a:r>
            <a:r>
              <a:rPr lang="en-US" dirty="0" err="1"/>
              <a:t>javascript</a:t>
            </a:r>
            <a:r>
              <a:rPr lang="en-US" dirty="0"/>
              <a:t>, application/</a:t>
            </a:r>
            <a:r>
              <a:rPr lang="en-US" dirty="0" err="1"/>
              <a:t>javascript</a:t>
            </a:r>
            <a:r>
              <a:rPr lang="en-US" dirty="0"/>
              <a:t>)?</a:t>
            </a:r>
          </a:p>
          <a:p>
            <a:r>
              <a:rPr lang="en-US" dirty="0"/>
              <a:t>Incompatibilities DEFLATE method for  HTTP/1.1, specification say zip archive but some return content of the DEFLATE method. Header Content-Encoding: deflate, actually means the response body is composed of the </a:t>
            </a:r>
            <a:r>
              <a:rPr lang="en-US" dirty="0" err="1"/>
              <a:t>zlib</a:t>
            </a:r>
            <a:r>
              <a:rPr lang="en-US" dirty="0"/>
              <a:t> format (</a:t>
            </a:r>
            <a:r>
              <a:rPr lang="en-US" dirty="0" err="1"/>
              <a:t>zlib</a:t>
            </a:r>
            <a:r>
              <a:rPr lang="en-US" dirty="0"/>
              <a:t> header, deflated data, and a checksum).</a:t>
            </a:r>
          </a:p>
          <a:p>
            <a:endParaRPr lang="en-US" dirty="0"/>
          </a:p>
          <a:p>
            <a:r>
              <a:rPr lang="en-US" dirty="0"/>
              <a:t>Going back to the lossy compression, images/video, there are standards methods and even new one using deep neural networks. But that is outside of scope of this.</a:t>
            </a:r>
          </a:p>
          <a:p>
            <a:endParaRPr lang="en-US" dirty="0"/>
          </a:p>
          <a:p>
            <a:r>
              <a:rPr lang="en-US" dirty="0"/>
              <a:t>ČSN ISO/IEC 12042 - the compression methods can be defined by (national) standards. Unfortunately, in Czech those are behind paywall. Sad that some professions need to follow them.</a:t>
            </a:r>
          </a:p>
        </p:txBody>
      </p:sp>
      <p:sp>
        <p:nvSpPr>
          <p:cNvPr id="4" name="Slide Number Placeholder 3"/>
          <p:cNvSpPr>
            <a:spLocks noGrp="1"/>
          </p:cNvSpPr>
          <p:nvPr>
            <p:ph type="sldNum" sz="quarter" idx="5"/>
          </p:nvPr>
        </p:nvSpPr>
        <p:spPr/>
        <p:txBody>
          <a:bodyPr/>
          <a:lstStyle/>
          <a:p>
            <a:fld id="{FEC869DF-6110-41A2-A008-13AD35443CEC}" type="slidenum">
              <a:rPr lang="cs-CZ" smtClean="0"/>
              <a:t>24</a:t>
            </a:fld>
            <a:endParaRPr lang="cs-CZ"/>
          </a:p>
        </p:txBody>
      </p:sp>
    </p:spTree>
    <p:extLst>
      <p:ext uri="{BB962C8B-B14F-4D97-AF65-F5344CB8AC3E}">
        <p14:creationId xmlns:p14="http://schemas.microsoft.com/office/powerpoint/2010/main" val="474377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From the patent later the Morse Code is created, the patent also included the technology (electronics). The idea there is clear use shorter codes (space, dot, dash) for common letters. </a:t>
            </a:r>
          </a:p>
          <a:p>
            <a:pPr marL="171450" indent="-171450">
              <a:buFont typeface="Arial" panose="020B0604020202020204" pitchFamily="34" charset="0"/>
              <a:buChar char="•"/>
            </a:pPr>
            <a:r>
              <a:rPr lang="en-US" dirty="0"/>
              <a:t>The cable between “United Kingdom” and “British America” or “British West Indies”. In 1854 Cyrus Field made his first attempt to lay the trans Atlantic cable from Ireland to Newfoundland, 1858 cable failed after a three weeks of intermittent operation. They start again … The reason was, that the only way to improve the transmission was to increase power, yet there are arguments that it would fail anyway due to bad manufacturing and handling. Information theory provide another option by decreasing rate.</a:t>
            </a:r>
            <a:br>
              <a:rPr lang="en-US" dirty="0"/>
            </a:br>
            <a:r>
              <a:rPr lang="en-US" dirty="0"/>
              <a:t>The second cable was laid in 1865.</a:t>
            </a:r>
          </a:p>
          <a:p>
            <a:pPr marL="171450" indent="-171450">
              <a:buFont typeface="Arial" panose="020B0604020202020204" pitchFamily="34" charset="0"/>
              <a:buChar char="•"/>
            </a:pPr>
            <a:r>
              <a:rPr lang="en-US" dirty="0"/>
              <a:t>Shannon Introduced application of Boolean algebra to logic circuits. Nowadays we consider that to be standard but that was revolutionary idea.</a:t>
            </a:r>
          </a:p>
          <a:p>
            <a:pPr marL="171450" indent="-171450">
              <a:buFont typeface="Arial" panose="020B0604020202020204" pitchFamily="34" charset="0"/>
              <a:buChar char="•"/>
            </a:pPr>
            <a:r>
              <a:rPr lang="en-US" dirty="0"/>
              <a:t>Information Theory</a:t>
            </a:r>
          </a:p>
          <a:p>
            <a:pPr marL="171450" indent="-171450">
              <a:buFont typeface="Arial" panose="020B0604020202020204" pitchFamily="34" charset="0"/>
              <a:buChar char="•"/>
            </a:pPr>
            <a:r>
              <a:rPr lang="en-US" dirty="0"/>
              <a:t>Telephone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Source: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a:t>
            </a:fld>
            <a:endParaRPr lang="cs-CZ"/>
          </a:p>
        </p:txBody>
      </p:sp>
    </p:spTree>
    <p:extLst>
      <p:ext uri="{BB962C8B-B14F-4D97-AF65-F5344CB8AC3E}">
        <p14:creationId xmlns:p14="http://schemas.microsoft.com/office/powerpoint/2010/main" val="733625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Information Theory - "A Mathematical Theory of Communication" 1948. He write master thesis in age of 22, worked for Bell Laboratories (phone company). </a:t>
            </a:r>
          </a:p>
          <a:p>
            <a:endParaRPr lang="en-US" dirty="0"/>
          </a:p>
          <a:p>
            <a:r>
              <a:rPr lang="en-US" dirty="0"/>
              <a:t>We can use information theory to know how we can study complex systems like Quantum Information Theory. Used to say that universe is a complex system, we observe only a given part (one system) all else is the other part (second system). Now we see the system as a random variable .. and the whole universe as a product ..  When we measure only subsystem A we do not need a wave function of the universe. We only need a density matrix for A.</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4</a:t>
            </a:fld>
            <a:endParaRPr lang="cs-CZ"/>
          </a:p>
        </p:txBody>
      </p:sp>
    </p:spTree>
    <p:extLst>
      <p:ext uri="{BB962C8B-B14F-4D97-AF65-F5344CB8AC3E}">
        <p14:creationId xmlns:p14="http://schemas.microsoft.com/office/powerpoint/2010/main" val="640656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source we remove redundancy to make data small. The channel may add noise to the data. Chanel is described as a collection of conditional probabilities, i.e. given something on input what comes out on the other side. In the channel we add redundancy to make error detection possible.</a:t>
            </a:r>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5</a:t>
            </a:fld>
            <a:endParaRPr lang="cs-CZ"/>
          </a:p>
        </p:txBody>
      </p:sp>
    </p:spTree>
    <p:extLst>
      <p:ext uri="{BB962C8B-B14F-4D97-AF65-F5344CB8AC3E}">
        <p14:creationId xmlns:p14="http://schemas.microsoft.com/office/powerpoint/2010/main" val="2391527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see X as a message of  x</a:t>
            </a:r>
            <a:r>
              <a:rPr lang="en-US" baseline="-25000" dirty="0"/>
              <a:t>i</a:t>
            </a:r>
            <a:r>
              <a:rPr lang="en-US" dirty="0"/>
              <a:t> being the symbols on </a:t>
            </a:r>
            <a:r>
              <a:rPr lang="en-US" dirty="0" err="1"/>
              <a:t>i-th</a:t>
            </a:r>
            <a:r>
              <a:rPr lang="en-US" dirty="0"/>
              <a:t> positions, as realization of random variable (source) with certain distribution.</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is measure of uncertainty. If there is only one outcome, we get 0. Highly informative outcome is not more valuable, just a more surprising one. Then entropy H(S) is the expected (mean or average) value of the information obtained by learning the outcome of X. We can also see it as a weighted sum (using probabilities) of information content h(x) = - log2 P(x) .</a:t>
            </a:r>
          </a:p>
          <a:p>
            <a:endParaRPr lang="en-US" dirty="0"/>
          </a:p>
          <a:p>
            <a:r>
              <a:rPr lang="en-US" dirty="0"/>
              <a:t>The unit is “bit” as the basic unit of information, not same as a 0/1 we know, this one is unit of measure.</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6</a:t>
            </a:fld>
            <a:endParaRPr lang="cs-CZ"/>
          </a:p>
        </p:txBody>
      </p:sp>
    </p:spTree>
    <p:extLst>
      <p:ext uri="{BB962C8B-B14F-4D97-AF65-F5344CB8AC3E}">
        <p14:creationId xmlns:p14="http://schemas.microsoft.com/office/powerpoint/2010/main" val="2361652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ACTIVITY: How much we can compress this text?</a:t>
            </a:r>
          </a:p>
          <a:p>
            <a:endParaRPr lang="en-US" dirty="0"/>
          </a:p>
          <a:p>
            <a:r>
              <a:rPr lang="en-US" dirty="0"/>
              <a:t>We have 262 characters.</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7</a:t>
            </a:fld>
            <a:endParaRPr lang="cs-CZ"/>
          </a:p>
        </p:txBody>
      </p:sp>
    </p:spTree>
    <p:extLst>
      <p:ext uri="{BB962C8B-B14F-4D97-AF65-F5344CB8AC3E}">
        <p14:creationId xmlns:p14="http://schemas.microsoft.com/office/powerpoint/2010/main" val="599610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Compression, this specify the limit sort of optimal scenario. The optimal compression method remove all redundancy from the data, as if there is a redundancy, we can extract it and get smaller code.</a:t>
            </a:r>
          </a:p>
          <a:p>
            <a:endParaRPr lang="en-US" dirty="0"/>
          </a:p>
          <a:p>
            <a:r>
              <a:rPr lang="en-US" dirty="0"/>
              <a:t>Focus on lossless data compression, there are also techniques for lossy data compression. There the main task is to determine which part of the data are less important, so they can be removed (music) or replaced (images).</a:t>
            </a:r>
          </a:p>
          <a:p>
            <a:r>
              <a:rPr lang="en-US" dirty="0"/>
              <a:t>There are many interesting concepts when it comes to video compression but that is outside of scope of this lecture.</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8</a:t>
            </a:fld>
            <a:endParaRPr lang="cs-CZ"/>
          </a:p>
        </p:txBody>
      </p:sp>
    </p:spTree>
    <p:extLst>
      <p:ext uri="{BB962C8B-B14F-4D97-AF65-F5344CB8AC3E}">
        <p14:creationId xmlns:p14="http://schemas.microsoft.com/office/powerpoint/2010/main" val="3997034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Lossless data compression in which runs of data (sequences in which the same data value occurs in many consecutive data elements) are stored as a single data value and count, rather than as the original run.</a:t>
            </a:r>
          </a:p>
          <a:p>
            <a:endParaRPr lang="en-US" dirty="0"/>
          </a:p>
          <a:p>
            <a:r>
              <a:rPr lang="en-US" dirty="0"/>
              <a:t>The idea is simple, but it may not work as we may not such a nice blocks of information.</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9</a:t>
            </a:fld>
            <a:endParaRPr lang="cs-CZ"/>
          </a:p>
        </p:txBody>
      </p:sp>
    </p:spTree>
    <p:extLst>
      <p:ext uri="{BB962C8B-B14F-4D97-AF65-F5344CB8AC3E}">
        <p14:creationId xmlns:p14="http://schemas.microsoft.com/office/powerpoint/2010/main" val="185990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42CB01-0606-AD8B-8CDE-0F8FFB8E3C47}"/>
              </a:ext>
            </a:extLst>
          </p:cNvPr>
          <p:cNvSpPr/>
          <p:nvPr userDrawn="1"/>
        </p:nvSpPr>
        <p:spPr>
          <a:xfrm>
            <a:off x="0" y="6492784"/>
            <a:ext cx="12192001"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15635"/>
          </a:xfrm>
        </p:spPr>
        <p:txBody>
          <a:bodyPr anchor="b">
            <a:no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hasCustomPrompt="1"/>
          </p:nvPr>
        </p:nvSpPr>
        <p:spPr>
          <a:xfrm>
            <a:off x="1100051" y="4455620"/>
            <a:ext cx="7948277" cy="439653"/>
          </a:xfrm>
        </p:spPr>
        <p:txBody>
          <a:bodyPr wrap="none" lIns="91440" rIns="91440" anchor="ctr" anchorCtr="0">
            <a:noAutofit/>
          </a:bodyPr>
          <a:lstStyle>
            <a:lvl1pPr marL="0" indent="0" algn="l">
              <a:buNone/>
              <a:defRPr sz="2400" b="1"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Presentation group</a:t>
            </a:r>
          </a:p>
        </p:txBody>
      </p:sp>
      <p:sp>
        <p:nvSpPr>
          <p:cNvPr id="5" name="Footer Placeholder 4"/>
          <p:cNvSpPr>
            <a:spLocks noGrp="1"/>
          </p:cNvSpPr>
          <p:nvPr>
            <p:ph type="ftr" sz="quarter" idx="11"/>
          </p:nvPr>
        </p:nvSpPr>
        <p:spPr/>
        <p:txBody>
          <a:bodyPr/>
          <a:lstStyle/>
          <a:p>
            <a:endParaRPr lang="en-US" dirty="0"/>
          </a:p>
        </p:txBody>
      </p:sp>
      <p:cxnSp>
        <p:nvCxnSpPr>
          <p:cNvPr id="9" name="Straight Connector 8"/>
          <p:cNvCxnSpPr/>
          <p:nvPr/>
        </p:nvCxnSpPr>
        <p:spPr>
          <a:xfrm>
            <a:off x="1207658" y="4365104"/>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Text Placeholder 5">
            <a:extLst>
              <a:ext uri="{FF2B5EF4-FFF2-40B4-BE49-F238E27FC236}">
                <a16:creationId xmlns:a16="http://schemas.microsoft.com/office/drawing/2014/main" id="{65665A35-B15A-1F1B-E7BB-06D54184D5F9}"/>
              </a:ext>
            </a:extLst>
          </p:cNvPr>
          <p:cNvSpPr>
            <a:spLocks noGrp="1"/>
          </p:cNvSpPr>
          <p:nvPr>
            <p:ph type="body" sz="quarter" idx="12" hasCustomPrompt="1"/>
          </p:nvPr>
        </p:nvSpPr>
        <p:spPr>
          <a:xfrm>
            <a:off x="9264650" y="4456113"/>
            <a:ext cx="1891030" cy="503237"/>
          </a:xfrm>
        </p:spPr>
        <p:txBody>
          <a:bodyPr rIns="90000" anchor="ctr" anchorCtr="0"/>
          <a:lstStyle>
            <a:lvl1pPr marL="0" indent="0" algn="r">
              <a:buNone/>
              <a:defRPr lang="en-US" sz="2400" b="1" kern="1200" cap="none" spc="200" baseline="0" dirty="0">
                <a:solidFill>
                  <a:schemeClr val="tx2"/>
                </a:solidFill>
                <a:latin typeface="+mj-lt"/>
                <a:ea typeface="+mn-ea"/>
                <a:cs typeface="+mn-cs"/>
              </a:defRPr>
            </a:lvl1pPr>
          </a:lstStyle>
          <a:p>
            <a:pPr lvl="0"/>
            <a:r>
              <a:rPr lang="en-US" dirty="0"/>
              <a:t>Year</a:t>
            </a:r>
          </a:p>
        </p:txBody>
      </p:sp>
      <p:sp>
        <p:nvSpPr>
          <p:cNvPr id="12" name="Text Placeholder 11">
            <a:extLst>
              <a:ext uri="{FF2B5EF4-FFF2-40B4-BE49-F238E27FC236}">
                <a16:creationId xmlns:a16="http://schemas.microsoft.com/office/drawing/2014/main" id="{FE211867-31A4-8500-D606-C5CD767A2639}"/>
              </a:ext>
            </a:extLst>
          </p:cNvPr>
          <p:cNvSpPr>
            <a:spLocks noGrp="1"/>
          </p:cNvSpPr>
          <p:nvPr>
            <p:ph type="body" sz="quarter" idx="13" hasCustomPrompt="1"/>
          </p:nvPr>
        </p:nvSpPr>
        <p:spPr>
          <a:xfrm>
            <a:off x="1097814" y="4942294"/>
            <a:ext cx="7948277" cy="437358"/>
          </a:xfrm>
        </p:spPr>
        <p:txBody>
          <a:bodyPr wrap="none" lIns="90000" rIns="90000" anchor="ctr" anchorCtr="0"/>
          <a:lstStyle>
            <a:lvl1pPr marL="0" indent="0" algn="l">
              <a:buNone/>
              <a:defRPr lang="en-US" sz="2400" b="1" kern="1200" cap="none" spc="200" baseline="0" dirty="0">
                <a:solidFill>
                  <a:schemeClr val="tx2"/>
                </a:solidFill>
                <a:latin typeface="+mj-lt"/>
                <a:ea typeface="+mn-ea"/>
                <a:cs typeface="+mn-cs"/>
              </a:defRPr>
            </a:lvl1pPr>
          </a:lstStyle>
          <a:p>
            <a:pPr lvl="0"/>
            <a:r>
              <a:rPr lang="en-US" dirty="0"/>
              <a:t>Presenting person</a:t>
            </a:r>
          </a:p>
        </p:txBody>
      </p:sp>
      <p:sp>
        <p:nvSpPr>
          <p:cNvPr id="13" name="Text Placeholder 11">
            <a:extLst>
              <a:ext uri="{FF2B5EF4-FFF2-40B4-BE49-F238E27FC236}">
                <a16:creationId xmlns:a16="http://schemas.microsoft.com/office/drawing/2014/main" id="{3EE7B3D2-877F-B924-8BD1-76C44B2778D5}"/>
              </a:ext>
            </a:extLst>
          </p:cNvPr>
          <p:cNvSpPr>
            <a:spLocks noGrp="1"/>
          </p:cNvSpPr>
          <p:nvPr>
            <p:ph type="body" sz="quarter" idx="14" hasCustomPrompt="1"/>
          </p:nvPr>
        </p:nvSpPr>
        <p:spPr>
          <a:xfrm>
            <a:off x="1097279" y="5592755"/>
            <a:ext cx="7948277" cy="809511"/>
          </a:xfrm>
        </p:spPr>
        <p:txBody>
          <a:bodyPr wrap="none" lIns="90000" rIns="90000"/>
          <a:lstStyle>
            <a:lvl1pPr marL="0" indent="0" algn="l">
              <a:buNone/>
              <a:defRPr lang="en-US" sz="1800" b="1" kern="1200" cap="none" spc="200" baseline="0" dirty="0">
                <a:solidFill>
                  <a:schemeClr val="tx2"/>
                </a:solidFill>
                <a:latin typeface="+mj-lt"/>
                <a:ea typeface="+mn-ea"/>
                <a:cs typeface="+mn-cs"/>
              </a:defRPr>
            </a:lvl1pPr>
          </a:lstStyle>
          <a:p>
            <a:pPr lvl="0"/>
            <a:r>
              <a:rPr lang="en-US" dirty="0"/>
              <a:t>Links</a:t>
            </a:r>
          </a:p>
        </p:txBody>
      </p:sp>
    </p:spTree>
    <p:extLst>
      <p:ext uri="{BB962C8B-B14F-4D97-AF65-F5344CB8AC3E}">
        <p14:creationId xmlns:p14="http://schemas.microsoft.com/office/powerpoint/2010/main" val="237744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headin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99535DF1-3CEE-4FC7-9E2D-6DF64CF0951A}"/>
              </a:ext>
            </a:extLst>
          </p:cNvPr>
          <p:cNvSpPr>
            <a:spLocks noGrp="1"/>
          </p:cNvSpPr>
          <p:nvPr>
            <p:ph type="body" sz="quarter" idx="13" hasCustomPrompt="1"/>
          </p:nvPr>
        </p:nvSpPr>
        <p:spPr>
          <a:xfrm>
            <a:off x="2279650" y="1980093"/>
            <a:ext cx="7561263" cy="863352"/>
          </a:xfrm>
          <a:prstGeom prst="rect">
            <a:avLst/>
          </a:prstGeom>
        </p:spPr>
        <p:txBody>
          <a:bodyPr anchor="ctr"/>
          <a:lstStyle>
            <a:lvl1pPr marL="0" indent="0" algn="ctr">
              <a:buNone/>
              <a:defRPr sz="3600" cap="none" baseline="0">
                <a:latin typeface="+mj-lt"/>
              </a:defRPr>
            </a:lvl1pPr>
          </a:lstStyle>
          <a:p>
            <a:pPr lvl="0"/>
            <a:r>
              <a:rPr lang="en-US" dirty="0"/>
              <a:t>Click to edit heading</a:t>
            </a:r>
          </a:p>
        </p:txBody>
      </p:sp>
      <p:sp>
        <p:nvSpPr>
          <p:cNvPr id="11" name="Text Placeholder 9">
            <a:extLst>
              <a:ext uri="{FF2B5EF4-FFF2-40B4-BE49-F238E27FC236}">
                <a16:creationId xmlns:a16="http://schemas.microsoft.com/office/drawing/2014/main" id="{5999B4DE-4528-497E-83DE-B439F1DB28BA}"/>
              </a:ext>
            </a:extLst>
          </p:cNvPr>
          <p:cNvSpPr>
            <a:spLocks noGrp="1"/>
          </p:cNvSpPr>
          <p:nvPr>
            <p:ph type="body" sz="quarter" idx="14" hasCustomPrompt="1"/>
          </p:nvPr>
        </p:nvSpPr>
        <p:spPr>
          <a:xfrm>
            <a:off x="1415480" y="3140968"/>
            <a:ext cx="9217023" cy="1872208"/>
          </a:xfrm>
          <a:prstGeom prst="rect">
            <a:avLst/>
          </a:prstGeom>
        </p:spPr>
        <p:txBody>
          <a:bodyPr anchor="t"/>
          <a:lstStyle>
            <a:lvl1pPr marL="0" indent="0" algn="ctr">
              <a:buNone/>
              <a:defRPr sz="3600">
                <a:latin typeface="+mj-lt"/>
              </a:defRPr>
            </a:lvl1pPr>
          </a:lstStyle>
          <a:p>
            <a:pPr lvl="0"/>
            <a:r>
              <a:rPr lang="en-US" dirty="0"/>
              <a:t>Click to edit sub heading</a:t>
            </a:r>
          </a:p>
        </p:txBody>
      </p:sp>
      <p:cxnSp>
        <p:nvCxnSpPr>
          <p:cNvPr id="2" name="Straight Connector 1">
            <a:extLst>
              <a:ext uri="{FF2B5EF4-FFF2-40B4-BE49-F238E27FC236}">
                <a16:creationId xmlns:a16="http://schemas.microsoft.com/office/drawing/2014/main" id="{9B46B549-2DF5-2605-A7E2-507EC6741B81}"/>
              </a:ext>
            </a:extLst>
          </p:cNvPr>
          <p:cNvCxnSpPr>
            <a:cxnSpLocks/>
          </p:cNvCxnSpPr>
          <p:nvPr userDrawn="1"/>
        </p:nvCxnSpPr>
        <p:spPr>
          <a:xfrm>
            <a:off x="335360" y="2996952"/>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3979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360000" y="180000"/>
            <a:ext cx="11449272" cy="766132"/>
          </a:xfrm>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335360" y="1268760"/>
            <a:ext cx="11449272" cy="50405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cxnSp>
        <p:nvCxnSpPr>
          <p:cNvPr id="7" name="Straight Connector 6">
            <a:extLst>
              <a:ext uri="{FF2B5EF4-FFF2-40B4-BE49-F238E27FC236}">
                <a16:creationId xmlns:a16="http://schemas.microsoft.com/office/drawing/2014/main" id="{6D7F9E1D-3FFE-E5D5-8168-CE30DC4521EC}"/>
              </a:ext>
            </a:extLst>
          </p:cNvPr>
          <p:cNvCxnSpPr>
            <a:cxnSpLocks/>
          </p:cNvCxnSpPr>
          <p:nvPr userDrawn="1"/>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3261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360000" y="180000"/>
            <a:ext cx="11448000" cy="766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335360" y="1260583"/>
            <a:ext cx="5699679" cy="50487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260583"/>
            <a:ext cx="5566712" cy="50487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cxnSp>
        <p:nvCxnSpPr>
          <p:cNvPr id="2" name="Straight Connector 1">
            <a:extLst>
              <a:ext uri="{FF2B5EF4-FFF2-40B4-BE49-F238E27FC236}">
                <a16:creationId xmlns:a16="http://schemas.microsoft.com/office/drawing/2014/main" id="{2EC59EFB-1B84-A66B-9566-F2885C8BF9CA}"/>
              </a:ext>
            </a:extLst>
          </p:cNvPr>
          <p:cNvCxnSpPr>
            <a:cxnSpLocks/>
          </p:cNvCxnSpPr>
          <p:nvPr userDrawn="1"/>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7622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60000" y="180000"/>
            <a:ext cx="11448000" cy="766132"/>
          </a:xfrm>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cxnSp>
        <p:nvCxnSpPr>
          <p:cNvPr id="6" name="Straight Connector 5">
            <a:extLst>
              <a:ext uri="{FF2B5EF4-FFF2-40B4-BE49-F238E27FC236}">
                <a16:creationId xmlns:a16="http://schemas.microsoft.com/office/drawing/2014/main" id="{AF6BAB6C-A9D1-4572-ED9D-D7E9722E3C65}"/>
              </a:ext>
            </a:extLst>
          </p:cNvPr>
          <p:cNvCxnSpPr>
            <a:cxnSpLocks/>
          </p:cNvCxnSpPr>
          <p:nvPr userDrawn="1"/>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7111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D372268-EBF9-1072-0F76-51E4D5460321}"/>
              </a:ext>
            </a:extLst>
          </p:cNvPr>
          <p:cNvSpPr/>
          <p:nvPr userDrawn="1"/>
        </p:nvSpPr>
        <p:spPr>
          <a:xfrm>
            <a:off x="0" y="6492784"/>
            <a:ext cx="12192001"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2650129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6492784"/>
            <a:ext cx="12192001"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66800" y="199277"/>
            <a:ext cx="10058400" cy="76613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335360" y="1268759"/>
            <a:ext cx="11449272" cy="5152007"/>
          </a:xfrm>
          <a:prstGeom prst="rect">
            <a:avLst/>
          </a:prstGeom>
        </p:spPr>
        <p:txBody>
          <a:bodyPr vert="horz" lIns="0" tIns="36000" rIns="0" bIns="3600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686185" y="6571397"/>
            <a:ext cx="4822804" cy="253513"/>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571397"/>
            <a:ext cx="1312025" cy="253513"/>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711185180"/>
      </p:ext>
    </p:extLst>
  </p:cSld>
  <p:clrMap bg1="lt1" tx1="dk1" bg2="lt2" tx2="dk2" accent1="accent1" accent2="accent2" accent3="accent3" accent4="accent4" accent5="accent5" accent6="accent6" hlink="hlink" folHlink="folHlink"/>
  <p:sldLayoutIdLst>
    <p:sldLayoutId id="2147483733" r:id="rId1"/>
    <p:sldLayoutId id="2147483731" r:id="rId2"/>
    <p:sldLayoutId id="2147483734" r:id="rId3"/>
    <p:sldLayoutId id="2147483736" r:id="rId4"/>
    <p:sldLayoutId id="2147483738" r:id="rId5"/>
    <p:sldLayoutId id="2147483739" r:id="rId6"/>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commons.apache.org/proper/commons-compress/"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doi.org/10.1002/j.1538-7305.1948.tb01338.x"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3C452-C885-7317-E131-0BDB4C1BDA72}"/>
              </a:ext>
            </a:extLst>
          </p:cNvPr>
          <p:cNvSpPr>
            <a:spLocks noGrp="1"/>
          </p:cNvSpPr>
          <p:nvPr>
            <p:ph type="ctrTitle"/>
          </p:nvPr>
        </p:nvSpPr>
        <p:spPr/>
        <p:txBody>
          <a:bodyPr/>
          <a:lstStyle/>
          <a:p>
            <a:r>
              <a:rPr lang="en-US" dirty="0"/>
              <a:t>Information Theory</a:t>
            </a:r>
          </a:p>
        </p:txBody>
      </p:sp>
      <p:sp>
        <p:nvSpPr>
          <p:cNvPr id="3" name="Subtitle 2">
            <a:extLst>
              <a:ext uri="{FF2B5EF4-FFF2-40B4-BE49-F238E27FC236}">
                <a16:creationId xmlns:a16="http://schemas.microsoft.com/office/drawing/2014/main" id="{9E35C64A-9086-C8A2-A885-C195BB063508}"/>
              </a:ext>
            </a:extLst>
          </p:cNvPr>
          <p:cNvSpPr>
            <a:spLocks noGrp="1"/>
          </p:cNvSpPr>
          <p:nvPr>
            <p:ph type="subTitle" idx="1"/>
          </p:nvPr>
        </p:nvSpPr>
        <p:spPr/>
        <p:txBody>
          <a:bodyPr/>
          <a:lstStyle/>
          <a:p>
            <a:r>
              <a:rPr lang="en-US" dirty="0"/>
              <a:t>NDBI046 - Introduction to Data Engineering</a:t>
            </a:r>
          </a:p>
        </p:txBody>
      </p:sp>
      <p:sp>
        <p:nvSpPr>
          <p:cNvPr id="4" name="Text Placeholder 3">
            <a:extLst>
              <a:ext uri="{FF2B5EF4-FFF2-40B4-BE49-F238E27FC236}">
                <a16:creationId xmlns:a16="http://schemas.microsoft.com/office/drawing/2014/main" id="{83D77CA2-8171-135B-E44F-1C7F469B2EE4}"/>
              </a:ext>
            </a:extLst>
          </p:cNvPr>
          <p:cNvSpPr>
            <a:spLocks noGrp="1"/>
          </p:cNvSpPr>
          <p:nvPr>
            <p:ph type="body" sz="quarter" idx="12"/>
          </p:nvPr>
        </p:nvSpPr>
        <p:spPr/>
        <p:txBody>
          <a:bodyPr/>
          <a:lstStyle/>
          <a:p>
            <a:r>
              <a:rPr lang="cs-CZ" dirty="0"/>
              <a:t>202</a:t>
            </a:r>
            <a:r>
              <a:rPr lang="en-US" dirty="0"/>
              <a:t>4/2025</a:t>
            </a:r>
          </a:p>
        </p:txBody>
      </p:sp>
      <p:sp>
        <p:nvSpPr>
          <p:cNvPr id="5" name="Text Placeholder 4">
            <a:extLst>
              <a:ext uri="{FF2B5EF4-FFF2-40B4-BE49-F238E27FC236}">
                <a16:creationId xmlns:a16="http://schemas.microsoft.com/office/drawing/2014/main" id="{B38A3DCA-7A4A-597B-3B42-628A19DFF7AD}"/>
              </a:ext>
            </a:extLst>
          </p:cNvPr>
          <p:cNvSpPr>
            <a:spLocks noGrp="1"/>
          </p:cNvSpPr>
          <p:nvPr>
            <p:ph type="body" sz="quarter" idx="13"/>
          </p:nvPr>
        </p:nvSpPr>
        <p:spPr/>
        <p:txBody>
          <a:bodyPr/>
          <a:lstStyle/>
          <a:p>
            <a:r>
              <a:rPr lang="en-US" dirty="0"/>
              <a:t>Petr </a:t>
            </a:r>
            <a:r>
              <a:rPr lang="cs-CZ" dirty="0"/>
              <a:t>Škoda</a:t>
            </a:r>
            <a:endParaRPr lang="en-US" dirty="0"/>
          </a:p>
        </p:txBody>
      </p:sp>
      <p:sp>
        <p:nvSpPr>
          <p:cNvPr id="6" name="Text Placeholder 5">
            <a:extLst>
              <a:ext uri="{FF2B5EF4-FFF2-40B4-BE49-F238E27FC236}">
                <a16:creationId xmlns:a16="http://schemas.microsoft.com/office/drawing/2014/main" id="{7FCF41A0-7ACE-A6B3-D30D-C368EAC69EDB}"/>
              </a:ext>
            </a:extLst>
          </p:cNvPr>
          <p:cNvSpPr>
            <a:spLocks noGrp="1"/>
          </p:cNvSpPr>
          <p:nvPr>
            <p:ph type="body" sz="quarter" idx="14"/>
          </p:nvPr>
        </p:nvSpPr>
        <p:spPr/>
        <p:txBody>
          <a:bodyPr/>
          <a:lstStyle/>
          <a:p>
            <a:pPr lvl="0"/>
            <a:r>
              <a:rPr lang="en-US" dirty="0"/>
              <a:t>https://github.com/skodapetr</a:t>
            </a:r>
          </a:p>
          <a:p>
            <a:r>
              <a:rPr lang="en-US" dirty="0"/>
              <a:t>https://www.ksi.mff.cuni.cz</a:t>
            </a:r>
            <a:endParaRPr lang="cs-CZ" dirty="0"/>
          </a:p>
        </p:txBody>
      </p:sp>
    </p:spTree>
    <p:extLst>
      <p:ext uri="{BB962C8B-B14F-4D97-AF65-F5344CB8AC3E}">
        <p14:creationId xmlns:p14="http://schemas.microsoft.com/office/powerpoint/2010/main" val="2139594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AB2391E-A9BD-04FD-0DBD-4F98C41740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0B3FB4-81BD-13CD-5F85-4E55CABD80F7}"/>
              </a:ext>
            </a:extLst>
          </p:cNvPr>
          <p:cNvSpPr>
            <a:spLocks noGrp="1"/>
          </p:cNvSpPr>
          <p:nvPr>
            <p:ph type="title"/>
          </p:nvPr>
        </p:nvSpPr>
        <p:spPr/>
        <p:txBody>
          <a:bodyPr>
            <a:normAutofit/>
          </a:bodyPr>
          <a:lstStyle/>
          <a:p>
            <a:r>
              <a:rPr lang="en-US" dirty="0"/>
              <a:t>Huffman Coding</a:t>
            </a:r>
          </a:p>
        </p:txBody>
      </p:sp>
      <p:sp>
        <p:nvSpPr>
          <p:cNvPr id="4" name="Slide Number Placeholder 3">
            <a:extLst>
              <a:ext uri="{FF2B5EF4-FFF2-40B4-BE49-F238E27FC236}">
                <a16:creationId xmlns:a16="http://schemas.microsoft.com/office/drawing/2014/main" id="{D1000052-D180-5809-A4C4-319EC25F9045}"/>
              </a:ext>
            </a:extLst>
          </p:cNvPr>
          <p:cNvSpPr>
            <a:spLocks noGrp="1"/>
          </p:cNvSpPr>
          <p:nvPr>
            <p:ph type="sldNum" sz="quarter" idx="12"/>
          </p:nvPr>
        </p:nvSpPr>
        <p:spPr/>
        <p:txBody>
          <a:bodyPr/>
          <a:lstStyle/>
          <a:p>
            <a:fld id="{6113E31D-E2AB-40D1-8B51-AFA5AFEF393A}" type="slidenum">
              <a:rPr lang="en-US" smtClean="0"/>
              <a:t>10</a:t>
            </a:fld>
            <a:endParaRPr lang="en-US" dirty="0"/>
          </a:p>
        </p:txBody>
      </p:sp>
      <p:sp>
        <p:nvSpPr>
          <p:cNvPr id="7" name="Content Placeholder 2">
            <a:extLst>
              <a:ext uri="{FF2B5EF4-FFF2-40B4-BE49-F238E27FC236}">
                <a16:creationId xmlns:a16="http://schemas.microsoft.com/office/drawing/2014/main" id="{E87B20BA-3B5E-14B0-75EF-A7E4687CB355}"/>
              </a:ext>
            </a:extLst>
          </p:cNvPr>
          <p:cNvSpPr txBox="1">
            <a:spLocks/>
          </p:cNvSpPr>
          <p:nvPr/>
        </p:nvSpPr>
        <p:spPr>
          <a:xfrm>
            <a:off x="335360" y="1268760"/>
            <a:ext cx="11449272" cy="1224136"/>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Arial" panose="020B0604020202020204" pitchFamily="34" charset="0"/>
              <a:buNone/>
            </a:pPr>
            <a:r>
              <a:rPr lang="en-US" dirty="0"/>
              <a:t>Input:</a:t>
            </a:r>
          </a:p>
          <a:p>
            <a:pPr marL="0" indent="0">
              <a:buFont typeface="Arial" panose="020B0604020202020204" pitchFamily="34" charset="0"/>
              <a:buNone/>
            </a:pPr>
            <a:r>
              <a:rPr lang="en-US" dirty="0"/>
              <a:t>CCCCCBBBBBDDDDBBBBBAAABBBBBDDDDEEEEEDDDDDDDCCCCCAA</a:t>
            </a:r>
          </a:p>
        </p:txBody>
      </p:sp>
      <p:grpSp>
        <p:nvGrpSpPr>
          <p:cNvPr id="76" name="Group 75">
            <a:extLst>
              <a:ext uri="{FF2B5EF4-FFF2-40B4-BE49-F238E27FC236}">
                <a16:creationId xmlns:a16="http://schemas.microsoft.com/office/drawing/2014/main" id="{1CF88E5B-F193-1864-0FB6-9CE84E7FE5F8}"/>
              </a:ext>
            </a:extLst>
          </p:cNvPr>
          <p:cNvGrpSpPr/>
          <p:nvPr/>
        </p:nvGrpSpPr>
        <p:grpSpPr>
          <a:xfrm>
            <a:off x="476649" y="2492896"/>
            <a:ext cx="7995615" cy="2880320"/>
            <a:chOff x="476649" y="2492896"/>
            <a:chExt cx="7995615" cy="2880320"/>
          </a:xfrm>
        </p:grpSpPr>
        <p:sp>
          <p:nvSpPr>
            <p:cNvPr id="5" name="TextBox 4">
              <a:extLst>
                <a:ext uri="{FF2B5EF4-FFF2-40B4-BE49-F238E27FC236}">
                  <a16:creationId xmlns:a16="http://schemas.microsoft.com/office/drawing/2014/main" id="{3A441726-FA72-4140-0BE0-3E9E01A5133E}"/>
                </a:ext>
              </a:extLst>
            </p:cNvPr>
            <p:cNvSpPr txBox="1"/>
            <p:nvPr/>
          </p:nvSpPr>
          <p:spPr>
            <a:xfrm>
              <a:off x="1271464" y="2636912"/>
              <a:ext cx="1440160" cy="369332"/>
            </a:xfrm>
            <a:prstGeom prst="rect">
              <a:avLst/>
            </a:prstGeom>
            <a:noFill/>
          </p:spPr>
          <p:txBody>
            <a:bodyPr wrap="square" rtlCol="0">
              <a:spAutoFit/>
            </a:bodyPr>
            <a:lstStyle/>
            <a:p>
              <a:r>
                <a:rPr lang="en-US" dirty="0"/>
                <a:t>B 15/50 = 0.3</a:t>
              </a:r>
            </a:p>
          </p:txBody>
        </p:sp>
        <p:sp>
          <p:nvSpPr>
            <p:cNvPr id="8" name="TextBox 7">
              <a:extLst>
                <a:ext uri="{FF2B5EF4-FFF2-40B4-BE49-F238E27FC236}">
                  <a16:creationId xmlns:a16="http://schemas.microsoft.com/office/drawing/2014/main" id="{628A88F0-EE98-2C2E-215F-8FFA9D3323C0}"/>
                </a:ext>
              </a:extLst>
            </p:cNvPr>
            <p:cNvSpPr txBox="1"/>
            <p:nvPr/>
          </p:nvSpPr>
          <p:spPr>
            <a:xfrm>
              <a:off x="1271464" y="3217889"/>
              <a:ext cx="1440160" cy="369332"/>
            </a:xfrm>
            <a:prstGeom prst="rect">
              <a:avLst/>
            </a:prstGeom>
            <a:noFill/>
          </p:spPr>
          <p:txBody>
            <a:bodyPr wrap="square" rtlCol="0">
              <a:spAutoFit/>
            </a:bodyPr>
            <a:lstStyle/>
            <a:p>
              <a:r>
                <a:rPr lang="en-US" dirty="0"/>
                <a:t>D 15/50 = 0.3</a:t>
              </a:r>
            </a:p>
          </p:txBody>
        </p:sp>
        <p:sp>
          <p:nvSpPr>
            <p:cNvPr id="9" name="TextBox 8">
              <a:extLst>
                <a:ext uri="{FF2B5EF4-FFF2-40B4-BE49-F238E27FC236}">
                  <a16:creationId xmlns:a16="http://schemas.microsoft.com/office/drawing/2014/main" id="{472F36A7-3D00-8C57-A4A4-AACEECD1E29F}"/>
                </a:ext>
              </a:extLst>
            </p:cNvPr>
            <p:cNvSpPr txBox="1"/>
            <p:nvPr/>
          </p:nvSpPr>
          <p:spPr>
            <a:xfrm>
              <a:off x="1271464" y="3798866"/>
              <a:ext cx="1440160" cy="369332"/>
            </a:xfrm>
            <a:prstGeom prst="rect">
              <a:avLst/>
            </a:prstGeom>
            <a:noFill/>
          </p:spPr>
          <p:txBody>
            <a:bodyPr wrap="square" rtlCol="0">
              <a:spAutoFit/>
            </a:bodyPr>
            <a:lstStyle/>
            <a:p>
              <a:r>
                <a:rPr lang="en-US" dirty="0"/>
                <a:t>C 10/50 = 0.2</a:t>
              </a:r>
            </a:p>
          </p:txBody>
        </p:sp>
        <p:sp>
          <p:nvSpPr>
            <p:cNvPr id="10" name="TextBox 9">
              <a:extLst>
                <a:ext uri="{FF2B5EF4-FFF2-40B4-BE49-F238E27FC236}">
                  <a16:creationId xmlns:a16="http://schemas.microsoft.com/office/drawing/2014/main" id="{17D13547-7AEE-AF43-542C-D0DF0CD64476}"/>
                </a:ext>
              </a:extLst>
            </p:cNvPr>
            <p:cNvSpPr txBox="1"/>
            <p:nvPr/>
          </p:nvSpPr>
          <p:spPr>
            <a:xfrm>
              <a:off x="1260476" y="4379844"/>
              <a:ext cx="1440160" cy="369332"/>
            </a:xfrm>
            <a:prstGeom prst="rect">
              <a:avLst/>
            </a:prstGeom>
            <a:noFill/>
          </p:spPr>
          <p:txBody>
            <a:bodyPr wrap="square" rtlCol="0">
              <a:spAutoFit/>
            </a:bodyPr>
            <a:lstStyle/>
            <a:p>
              <a:r>
                <a:rPr lang="en-US" dirty="0"/>
                <a:t>A   5/50 = 0.1</a:t>
              </a:r>
            </a:p>
          </p:txBody>
        </p:sp>
        <p:sp>
          <p:nvSpPr>
            <p:cNvPr id="11" name="TextBox 10">
              <a:extLst>
                <a:ext uri="{FF2B5EF4-FFF2-40B4-BE49-F238E27FC236}">
                  <a16:creationId xmlns:a16="http://schemas.microsoft.com/office/drawing/2014/main" id="{6E8AEFC5-3DD5-005C-0C5B-CB2BA4B258F1}"/>
                </a:ext>
              </a:extLst>
            </p:cNvPr>
            <p:cNvSpPr txBox="1"/>
            <p:nvPr/>
          </p:nvSpPr>
          <p:spPr>
            <a:xfrm>
              <a:off x="1292350" y="4960822"/>
              <a:ext cx="1440160" cy="369332"/>
            </a:xfrm>
            <a:prstGeom prst="rect">
              <a:avLst/>
            </a:prstGeom>
            <a:noFill/>
          </p:spPr>
          <p:txBody>
            <a:bodyPr wrap="square" rtlCol="0">
              <a:spAutoFit/>
            </a:bodyPr>
            <a:lstStyle/>
            <a:p>
              <a:r>
                <a:rPr lang="en-US" dirty="0"/>
                <a:t>E   5/50 = 0.1</a:t>
              </a:r>
            </a:p>
          </p:txBody>
        </p:sp>
        <p:sp>
          <p:nvSpPr>
            <p:cNvPr id="12" name="TextBox 11">
              <a:extLst>
                <a:ext uri="{FF2B5EF4-FFF2-40B4-BE49-F238E27FC236}">
                  <a16:creationId xmlns:a16="http://schemas.microsoft.com/office/drawing/2014/main" id="{B15C5D0F-3826-054F-2046-53639CDA6679}"/>
                </a:ext>
              </a:extLst>
            </p:cNvPr>
            <p:cNvSpPr txBox="1"/>
            <p:nvPr/>
          </p:nvSpPr>
          <p:spPr>
            <a:xfrm>
              <a:off x="3575720" y="2636912"/>
              <a:ext cx="576064" cy="369332"/>
            </a:xfrm>
            <a:prstGeom prst="rect">
              <a:avLst/>
            </a:prstGeom>
            <a:noFill/>
          </p:spPr>
          <p:txBody>
            <a:bodyPr wrap="square" rtlCol="0">
              <a:spAutoFit/>
            </a:bodyPr>
            <a:lstStyle/>
            <a:p>
              <a:pPr algn="ctr"/>
              <a:r>
                <a:rPr lang="en-US" dirty="0"/>
                <a:t>0.3</a:t>
              </a:r>
            </a:p>
          </p:txBody>
        </p:sp>
        <p:sp>
          <p:nvSpPr>
            <p:cNvPr id="13" name="TextBox 12">
              <a:extLst>
                <a:ext uri="{FF2B5EF4-FFF2-40B4-BE49-F238E27FC236}">
                  <a16:creationId xmlns:a16="http://schemas.microsoft.com/office/drawing/2014/main" id="{F3398FC9-1D45-2456-3A72-98B5B9AF0E2F}"/>
                </a:ext>
              </a:extLst>
            </p:cNvPr>
            <p:cNvSpPr txBox="1"/>
            <p:nvPr/>
          </p:nvSpPr>
          <p:spPr>
            <a:xfrm>
              <a:off x="3575720" y="3224680"/>
              <a:ext cx="576064" cy="369332"/>
            </a:xfrm>
            <a:prstGeom prst="rect">
              <a:avLst/>
            </a:prstGeom>
            <a:noFill/>
          </p:spPr>
          <p:txBody>
            <a:bodyPr wrap="square" rtlCol="0">
              <a:spAutoFit/>
            </a:bodyPr>
            <a:lstStyle/>
            <a:p>
              <a:pPr algn="ctr"/>
              <a:r>
                <a:rPr lang="en-US" dirty="0"/>
                <a:t>0.3</a:t>
              </a:r>
            </a:p>
          </p:txBody>
        </p:sp>
        <p:sp>
          <p:nvSpPr>
            <p:cNvPr id="14" name="TextBox 13">
              <a:extLst>
                <a:ext uri="{FF2B5EF4-FFF2-40B4-BE49-F238E27FC236}">
                  <a16:creationId xmlns:a16="http://schemas.microsoft.com/office/drawing/2014/main" id="{BC6B04F7-AEC0-639C-375E-2A9C56D51556}"/>
                </a:ext>
              </a:extLst>
            </p:cNvPr>
            <p:cNvSpPr txBox="1"/>
            <p:nvPr/>
          </p:nvSpPr>
          <p:spPr>
            <a:xfrm>
              <a:off x="3575720" y="3808694"/>
              <a:ext cx="576064" cy="369332"/>
            </a:xfrm>
            <a:prstGeom prst="rect">
              <a:avLst/>
            </a:prstGeom>
            <a:noFill/>
          </p:spPr>
          <p:txBody>
            <a:bodyPr wrap="square" rtlCol="0">
              <a:spAutoFit/>
            </a:bodyPr>
            <a:lstStyle/>
            <a:p>
              <a:pPr algn="ctr"/>
              <a:r>
                <a:rPr lang="en-US" dirty="0"/>
                <a:t>0.2</a:t>
              </a:r>
            </a:p>
          </p:txBody>
        </p:sp>
        <p:sp>
          <p:nvSpPr>
            <p:cNvPr id="15" name="TextBox 14">
              <a:extLst>
                <a:ext uri="{FF2B5EF4-FFF2-40B4-BE49-F238E27FC236}">
                  <a16:creationId xmlns:a16="http://schemas.microsoft.com/office/drawing/2014/main" id="{064E0DBC-3D01-C008-3645-BD405D1CCF57}"/>
                </a:ext>
              </a:extLst>
            </p:cNvPr>
            <p:cNvSpPr txBox="1"/>
            <p:nvPr/>
          </p:nvSpPr>
          <p:spPr>
            <a:xfrm>
              <a:off x="3575720" y="4379844"/>
              <a:ext cx="576064" cy="369332"/>
            </a:xfrm>
            <a:prstGeom prst="rect">
              <a:avLst/>
            </a:prstGeom>
            <a:noFill/>
          </p:spPr>
          <p:txBody>
            <a:bodyPr wrap="square" rtlCol="0">
              <a:spAutoFit/>
            </a:bodyPr>
            <a:lstStyle/>
            <a:p>
              <a:pPr algn="ctr"/>
              <a:r>
                <a:rPr lang="en-US" dirty="0"/>
                <a:t>0.2</a:t>
              </a:r>
            </a:p>
          </p:txBody>
        </p:sp>
        <p:sp>
          <p:nvSpPr>
            <p:cNvPr id="16" name="TextBox 15">
              <a:extLst>
                <a:ext uri="{FF2B5EF4-FFF2-40B4-BE49-F238E27FC236}">
                  <a16:creationId xmlns:a16="http://schemas.microsoft.com/office/drawing/2014/main" id="{82D64647-2C86-BA62-96D7-7AA14A7D5841}"/>
                </a:ext>
              </a:extLst>
            </p:cNvPr>
            <p:cNvSpPr txBox="1"/>
            <p:nvPr/>
          </p:nvSpPr>
          <p:spPr>
            <a:xfrm>
              <a:off x="5015880" y="3817986"/>
              <a:ext cx="576064" cy="369332"/>
            </a:xfrm>
            <a:prstGeom prst="rect">
              <a:avLst/>
            </a:prstGeom>
            <a:noFill/>
          </p:spPr>
          <p:txBody>
            <a:bodyPr wrap="square" rtlCol="0">
              <a:spAutoFit/>
            </a:bodyPr>
            <a:lstStyle/>
            <a:p>
              <a:pPr algn="ctr"/>
              <a:r>
                <a:rPr lang="en-US" dirty="0"/>
                <a:t>0.4</a:t>
              </a:r>
            </a:p>
          </p:txBody>
        </p:sp>
        <p:sp>
          <p:nvSpPr>
            <p:cNvPr id="17" name="TextBox 16">
              <a:extLst>
                <a:ext uri="{FF2B5EF4-FFF2-40B4-BE49-F238E27FC236}">
                  <a16:creationId xmlns:a16="http://schemas.microsoft.com/office/drawing/2014/main" id="{8D4E3923-C83A-2401-E60A-8EC7A59B5ED7}"/>
                </a:ext>
              </a:extLst>
            </p:cNvPr>
            <p:cNvSpPr txBox="1"/>
            <p:nvPr/>
          </p:nvSpPr>
          <p:spPr>
            <a:xfrm>
              <a:off x="5015880" y="2644862"/>
              <a:ext cx="576064" cy="369332"/>
            </a:xfrm>
            <a:prstGeom prst="rect">
              <a:avLst/>
            </a:prstGeom>
            <a:noFill/>
          </p:spPr>
          <p:txBody>
            <a:bodyPr wrap="square" rtlCol="0">
              <a:spAutoFit/>
            </a:bodyPr>
            <a:lstStyle/>
            <a:p>
              <a:pPr algn="ctr"/>
              <a:r>
                <a:rPr lang="en-US" dirty="0"/>
                <a:t>0.3</a:t>
              </a:r>
            </a:p>
          </p:txBody>
        </p:sp>
        <p:sp>
          <p:nvSpPr>
            <p:cNvPr id="18" name="TextBox 17">
              <a:extLst>
                <a:ext uri="{FF2B5EF4-FFF2-40B4-BE49-F238E27FC236}">
                  <a16:creationId xmlns:a16="http://schemas.microsoft.com/office/drawing/2014/main" id="{AF93B591-A1C1-F14C-87DB-E09B94E56449}"/>
                </a:ext>
              </a:extLst>
            </p:cNvPr>
            <p:cNvSpPr txBox="1"/>
            <p:nvPr/>
          </p:nvSpPr>
          <p:spPr>
            <a:xfrm>
              <a:off x="5015880" y="3232630"/>
              <a:ext cx="576064" cy="369332"/>
            </a:xfrm>
            <a:prstGeom prst="rect">
              <a:avLst/>
            </a:prstGeom>
            <a:noFill/>
          </p:spPr>
          <p:txBody>
            <a:bodyPr wrap="square" rtlCol="0">
              <a:spAutoFit/>
            </a:bodyPr>
            <a:lstStyle/>
            <a:p>
              <a:pPr algn="ctr"/>
              <a:r>
                <a:rPr lang="en-US" dirty="0"/>
                <a:t>0.3</a:t>
              </a:r>
            </a:p>
          </p:txBody>
        </p:sp>
        <p:sp>
          <p:nvSpPr>
            <p:cNvPr id="19" name="TextBox 18">
              <a:extLst>
                <a:ext uri="{FF2B5EF4-FFF2-40B4-BE49-F238E27FC236}">
                  <a16:creationId xmlns:a16="http://schemas.microsoft.com/office/drawing/2014/main" id="{968E3A3A-8CF2-5883-3EF5-F6B24E33AFDA}"/>
                </a:ext>
              </a:extLst>
            </p:cNvPr>
            <p:cNvSpPr txBox="1"/>
            <p:nvPr/>
          </p:nvSpPr>
          <p:spPr>
            <a:xfrm>
              <a:off x="6456040" y="2656566"/>
              <a:ext cx="576064" cy="369332"/>
            </a:xfrm>
            <a:prstGeom prst="rect">
              <a:avLst/>
            </a:prstGeom>
            <a:noFill/>
          </p:spPr>
          <p:txBody>
            <a:bodyPr wrap="square" rtlCol="0">
              <a:spAutoFit/>
            </a:bodyPr>
            <a:lstStyle/>
            <a:p>
              <a:pPr algn="ctr"/>
              <a:r>
                <a:rPr lang="en-US" dirty="0"/>
                <a:t>0.6</a:t>
              </a:r>
            </a:p>
          </p:txBody>
        </p:sp>
        <p:sp>
          <p:nvSpPr>
            <p:cNvPr id="20" name="TextBox 19">
              <a:extLst>
                <a:ext uri="{FF2B5EF4-FFF2-40B4-BE49-F238E27FC236}">
                  <a16:creationId xmlns:a16="http://schemas.microsoft.com/office/drawing/2014/main" id="{28E58151-70F0-BCEC-64C8-928E47F2D172}"/>
                </a:ext>
              </a:extLst>
            </p:cNvPr>
            <p:cNvSpPr txBox="1"/>
            <p:nvPr/>
          </p:nvSpPr>
          <p:spPr>
            <a:xfrm>
              <a:off x="6456040" y="3808694"/>
              <a:ext cx="576064" cy="369332"/>
            </a:xfrm>
            <a:prstGeom prst="rect">
              <a:avLst/>
            </a:prstGeom>
            <a:noFill/>
          </p:spPr>
          <p:txBody>
            <a:bodyPr wrap="square" rtlCol="0">
              <a:spAutoFit/>
            </a:bodyPr>
            <a:lstStyle/>
            <a:p>
              <a:pPr algn="ctr"/>
              <a:r>
                <a:rPr lang="en-US" dirty="0"/>
                <a:t>0.4</a:t>
              </a:r>
            </a:p>
          </p:txBody>
        </p:sp>
        <p:sp>
          <p:nvSpPr>
            <p:cNvPr id="21" name="TextBox 20">
              <a:extLst>
                <a:ext uri="{FF2B5EF4-FFF2-40B4-BE49-F238E27FC236}">
                  <a16:creationId xmlns:a16="http://schemas.microsoft.com/office/drawing/2014/main" id="{2428F0B9-EC89-81EC-68A7-4BA163F06144}"/>
                </a:ext>
              </a:extLst>
            </p:cNvPr>
            <p:cNvSpPr txBox="1"/>
            <p:nvPr/>
          </p:nvSpPr>
          <p:spPr>
            <a:xfrm>
              <a:off x="7896200" y="2656566"/>
              <a:ext cx="576064" cy="369332"/>
            </a:xfrm>
            <a:prstGeom prst="rect">
              <a:avLst/>
            </a:prstGeom>
            <a:noFill/>
          </p:spPr>
          <p:txBody>
            <a:bodyPr wrap="square" rtlCol="0">
              <a:spAutoFit/>
            </a:bodyPr>
            <a:lstStyle/>
            <a:p>
              <a:pPr algn="ctr"/>
              <a:r>
                <a:rPr lang="en-US" dirty="0"/>
                <a:t>1.0</a:t>
              </a:r>
            </a:p>
          </p:txBody>
        </p:sp>
        <p:cxnSp>
          <p:nvCxnSpPr>
            <p:cNvPr id="23" name="Straight Connector 22">
              <a:extLst>
                <a:ext uri="{FF2B5EF4-FFF2-40B4-BE49-F238E27FC236}">
                  <a16:creationId xmlns:a16="http://schemas.microsoft.com/office/drawing/2014/main" id="{4783AA71-64BB-A783-D980-E4A8362B6F0D}"/>
                </a:ext>
              </a:extLst>
            </p:cNvPr>
            <p:cNvCxnSpPr>
              <a:stCxn id="5" idx="3"/>
              <a:endCxn id="12" idx="1"/>
            </p:cNvCxnSpPr>
            <p:nvPr/>
          </p:nvCxnSpPr>
          <p:spPr>
            <a:xfrm>
              <a:off x="2711624" y="2821578"/>
              <a:ext cx="864096" cy="0"/>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4AC70892-9C01-73D7-DE1B-3A59695C0581}"/>
                </a:ext>
              </a:extLst>
            </p:cNvPr>
            <p:cNvCxnSpPr>
              <a:stCxn id="8" idx="3"/>
              <a:endCxn id="13" idx="1"/>
            </p:cNvCxnSpPr>
            <p:nvPr/>
          </p:nvCxnSpPr>
          <p:spPr>
            <a:xfrm>
              <a:off x="2711624" y="3402555"/>
              <a:ext cx="864096" cy="6791"/>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07EF18A6-A568-5CFD-2045-4042008BC260}"/>
                </a:ext>
              </a:extLst>
            </p:cNvPr>
            <p:cNvCxnSpPr>
              <a:cxnSpLocks/>
              <a:stCxn id="9" idx="3"/>
              <a:endCxn id="14" idx="1"/>
            </p:cNvCxnSpPr>
            <p:nvPr/>
          </p:nvCxnSpPr>
          <p:spPr>
            <a:xfrm>
              <a:off x="2711624" y="3983532"/>
              <a:ext cx="864096" cy="9828"/>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1A625808-E7C5-72D0-9DA7-A423F3C902B9}"/>
                </a:ext>
              </a:extLst>
            </p:cNvPr>
            <p:cNvCxnSpPr>
              <a:cxnSpLocks/>
              <a:endCxn id="15" idx="1"/>
            </p:cNvCxnSpPr>
            <p:nvPr/>
          </p:nvCxnSpPr>
          <p:spPr>
            <a:xfrm>
              <a:off x="2732510" y="4564510"/>
              <a:ext cx="84321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32" name="Straight Connector 31">
              <a:extLst>
                <a:ext uri="{FF2B5EF4-FFF2-40B4-BE49-F238E27FC236}">
                  <a16:creationId xmlns:a16="http://schemas.microsoft.com/office/drawing/2014/main" id="{65EB69F1-13A6-8016-F8DC-AED6D211C5CA}"/>
                </a:ext>
              </a:extLst>
            </p:cNvPr>
            <p:cNvCxnSpPr>
              <a:cxnSpLocks/>
              <a:stCxn id="11" idx="3"/>
              <a:endCxn id="15" idx="1"/>
            </p:cNvCxnSpPr>
            <p:nvPr/>
          </p:nvCxnSpPr>
          <p:spPr>
            <a:xfrm flipV="1">
              <a:off x="2732510" y="4564510"/>
              <a:ext cx="843210" cy="580978"/>
            </a:xfrm>
            <a:prstGeom prst="line">
              <a:avLst/>
            </a:prstGeom>
          </p:spPr>
          <p:style>
            <a:lnRef idx="1">
              <a:schemeClr val="accent2"/>
            </a:lnRef>
            <a:fillRef idx="0">
              <a:schemeClr val="accent2"/>
            </a:fillRef>
            <a:effectRef idx="0">
              <a:schemeClr val="accent2"/>
            </a:effectRef>
            <a:fontRef idx="minor">
              <a:schemeClr val="tx1"/>
            </a:fontRef>
          </p:style>
        </p:cxnSp>
        <p:cxnSp>
          <p:nvCxnSpPr>
            <p:cNvPr id="35" name="Straight Connector 34">
              <a:extLst>
                <a:ext uri="{FF2B5EF4-FFF2-40B4-BE49-F238E27FC236}">
                  <a16:creationId xmlns:a16="http://schemas.microsoft.com/office/drawing/2014/main" id="{CC4F4FF3-1ABB-A50E-3902-F177AFA3AAF4}"/>
                </a:ext>
              </a:extLst>
            </p:cNvPr>
            <p:cNvCxnSpPr>
              <a:cxnSpLocks/>
              <a:stCxn id="15" idx="3"/>
              <a:endCxn id="16" idx="1"/>
            </p:cNvCxnSpPr>
            <p:nvPr/>
          </p:nvCxnSpPr>
          <p:spPr>
            <a:xfrm flipV="1">
              <a:off x="4151784" y="4002652"/>
              <a:ext cx="864096" cy="561858"/>
            </a:xfrm>
            <a:prstGeom prst="line">
              <a:avLst/>
            </a:prstGeom>
          </p:spPr>
          <p:style>
            <a:lnRef idx="1">
              <a:schemeClr val="accent2"/>
            </a:lnRef>
            <a:fillRef idx="0">
              <a:schemeClr val="accent2"/>
            </a:fillRef>
            <a:effectRef idx="0">
              <a:schemeClr val="accent2"/>
            </a:effectRef>
            <a:fontRef idx="minor">
              <a:schemeClr val="tx1"/>
            </a:fontRef>
          </p:style>
        </p:cxnSp>
        <p:cxnSp>
          <p:nvCxnSpPr>
            <p:cNvPr id="38" name="Straight Connector 37">
              <a:extLst>
                <a:ext uri="{FF2B5EF4-FFF2-40B4-BE49-F238E27FC236}">
                  <a16:creationId xmlns:a16="http://schemas.microsoft.com/office/drawing/2014/main" id="{D8FABF7A-8D05-4002-1C99-A23B69906866}"/>
                </a:ext>
              </a:extLst>
            </p:cNvPr>
            <p:cNvCxnSpPr>
              <a:cxnSpLocks/>
              <a:stCxn id="14" idx="3"/>
              <a:endCxn id="16" idx="1"/>
            </p:cNvCxnSpPr>
            <p:nvPr/>
          </p:nvCxnSpPr>
          <p:spPr>
            <a:xfrm>
              <a:off x="4151784" y="3993360"/>
              <a:ext cx="864096" cy="9292"/>
            </a:xfrm>
            <a:prstGeom prst="line">
              <a:avLst/>
            </a:prstGeom>
          </p:spPr>
          <p:style>
            <a:lnRef idx="1">
              <a:schemeClr val="accent2"/>
            </a:lnRef>
            <a:fillRef idx="0">
              <a:schemeClr val="accent2"/>
            </a:fillRef>
            <a:effectRef idx="0">
              <a:schemeClr val="accent2"/>
            </a:effectRef>
            <a:fontRef idx="minor">
              <a:schemeClr val="tx1"/>
            </a:fontRef>
          </p:style>
        </p:cxnSp>
        <p:cxnSp>
          <p:nvCxnSpPr>
            <p:cNvPr id="41" name="Straight Connector 40">
              <a:extLst>
                <a:ext uri="{FF2B5EF4-FFF2-40B4-BE49-F238E27FC236}">
                  <a16:creationId xmlns:a16="http://schemas.microsoft.com/office/drawing/2014/main" id="{64788499-C6F6-0B81-7C4A-360C95AAFD7F}"/>
                </a:ext>
              </a:extLst>
            </p:cNvPr>
            <p:cNvCxnSpPr>
              <a:cxnSpLocks/>
              <a:stCxn id="13" idx="3"/>
              <a:endCxn id="18" idx="1"/>
            </p:cNvCxnSpPr>
            <p:nvPr/>
          </p:nvCxnSpPr>
          <p:spPr>
            <a:xfrm>
              <a:off x="4151784" y="3409346"/>
              <a:ext cx="864096" cy="7950"/>
            </a:xfrm>
            <a:prstGeom prst="line">
              <a:avLst/>
            </a:prstGeom>
          </p:spPr>
          <p:style>
            <a:lnRef idx="1">
              <a:schemeClr val="dk1"/>
            </a:lnRef>
            <a:fillRef idx="0">
              <a:schemeClr val="dk1"/>
            </a:fillRef>
            <a:effectRef idx="0">
              <a:schemeClr val="dk1"/>
            </a:effectRef>
            <a:fontRef idx="minor">
              <a:schemeClr val="tx1"/>
            </a:fontRef>
          </p:style>
        </p:cxnSp>
        <p:cxnSp>
          <p:nvCxnSpPr>
            <p:cNvPr id="44" name="Straight Connector 43">
              <a:extLst>
                <a:ext uri="{FF2B5EF4-FFF2-40B4-BE49-F238E27FC236}">
                  <a16:creationId xmlns:a16="http://schemas.microsoft.com/office/drawing/2014/main" id="{DF838DDC-67F2-050C-7E0F-B83E4B73BB4E}"/>
                </a:ext>
              </a:extLst>
            </p:cNvPr>
            <p:cNvCxnSpPr>
              <a:cxnSpLocks/>
              <a:stCxn id="12" idx="3"/>
              <a:endCxn id="17" idx="1"/>
            </p:cNvCxnSpPr>
            <p:nvPr/>
          </p:nvCxnSpPr>
          <p:spPr>
            <a:xfrm>
              <a:off x="4151784" y="2821578"/>
              <a:ext cx="864096" cy="7950"/>
            </a:xfrm>
            <a:prstGeom prst="line">
              <a:avLst/>
            </a:prstGeom>
          </p:spPr>
          <p:style>
            <a:lnRef idx="1">
              <a:schemeClr val="dk1"/>
            </a:lnRef>
            <a:fillRef idx="0">
              <a:schemeClr val="dk1"/>
            </a:fillRef>
            <a:effectRef idx="0">
              <a:schemeClr val="dk1"/>
            </a:effectRef>
            <a:fontRef idx="minor">
              <a:schemeClr val="tx1"/>
            </a:fontRef>
          </p:style>
        </p:cxnSp>
        <p:cxnSp>
          <p:nvCxnSpPr>
            <p:cNvPr id="47" name="Straight Connector 46">
              <a:extLst>
                <a:ext uri="{FF2B5EF4-FFF2-40B4-BE49-F238E27FC236}">
                  <a16:creationId xmlns:a16="http://schemas.microsoft.com/office/drawing/2014/main" id="{69AC3E4C-3431-116A-B113-8D2B67536208}"/>
                </a:ext>
              </a:extLst>
            </p:cNvPr>
            <p:cNvCxnSpPr>
              <a:cxnSpLocks/>
              <a:stCxn id="17" idx="3"/>
              <a:endCxn id="19" idx="1"/>
            </p:cNvCxnSpPr>
            <p:nvPr/>
          </p:nvCxnSpPr>
          <p:spPr>
            <a:xfrm>
              <a:off x="5591944" y="2829528"/>
              <a:ext cx="864096" cy="11704"/>
            </a:xfrm>
            <a:prstGeom prst="line">
              <a:avLst/>
            </a:prstGeom>
          </p:spPr>
          <p:style>
            <a:lnRef idx="1">
              <a:schemeClr val="accent2"/>
            </a:lnRef>
            <a:fillRef idx="0">
              <a:schemeClr val="accent2"/>
            </a:fillRef>
            <a:effectRef idx="0">
              <a:schemeClr val="accent2"/>
            </a:effectRef>
            <a:fontRef idx="minor">
              <a:schemeClr val="tx1"/>
            </a:fontRef>
          </p:style>
        </p:cxnSp>
        <p:cxnSp>
          <p:nvCxnSpPr>
            <p:cNvPr id="50" name="Straight Connector 49">
              <a:extLst>
                <a:ext uri="{FF2B5EF4-FFF2-40B4-BE49-F238E27FC236}">
                  <a16:creationId xmlns:a16="http://schemas.microsoft.com/office/drawing/2014/main" id="{90DF37F7-246A-30B8-4F9B-747D9A15E737}"/>
                </a:ext>
              </a:extLst>
            </p:cNvPr>
            <p:cNvCxnSpPr>
              <a:cxnSpLocks/>
              <a:stCxn id="16" idx="3"/>
              <a:endCxn id="20" idx="1"/>
            </p:cNvCxnSpPr>
            <p:nvPr/>
          </p:nvCxnSpPr>
          <p:spPr>
            <a:xfrm flipV="1">
              <a:off x="5591944" y="3993360"/>
              <a:ext cx="864096" cy="9292"/>
            </a:xfrm>
            <a:prstGeom prst="line">
              <a:avLst/>
            </a:prstGeom>
          </p:spPr>
          <p:style>
            <a:lnRef idx="1">
              <a:schemeClr val="dk1"/>
            </a:lnRef>
            <a:fillRef idx="0">
              <a:schemeClr val="dk1"/>
            </a:fillRef>
            <a:effectRef idx="0">
              <a:schemeClr val="dk1"/>
            </a:effectRef>
            <a:fontRef idx="minor">
              <a:schemeClr val="tx1"/>
            </a:fontRef>
          </p:style>
        </p:cxnSp>
        <p:cxnSp>
          <p:nvCxnSpPr>
            <p:cNvPr id="53" name="Straight Connector 52">
              <a:extLst>
                <a:ext uri="{FF2B5EF4-FFF2-40B4-BE49-F238E27FC236}">
                  <a16:creationId xmlns:a16="http://schemas.microsoft.com/office/drawing/2014/main" id="{5F76A6E5-7D1A-19B4-935E-7566C1A0F6EA}"/>
                </a:ext>
              </a:extLst>
            </p:cNvPr>
            <p:cNvCxnSpPr>
              <a:cxnSpLocks/>
              <a:stCxn id="18" idx="3"/>
              <a:endCxn id="19" idx="1"/>
            </p:cNvCxnSpPr>
            <p:nvPr/>
          </p:nvCxnSpPr>
          <p:spPr>
            <a:xfrm flipV="1">
              <a:off x="5591944" y="2841232"/>
              <a:ext cx="864096" cy="576064"/>
            </a:xfrm>
            <a:prstGeom prst="line">
              <a:avLst/>
            </a:prstGeom>
          </p:spPr>
          <p:style>
            <a:lnRef idx="1">
              <a:schemeClr val="accent2"/>
            </a:lnRef>
            <a:fillRef idx="0">
              <a:schemeClr val="accent2"/>
            </a:fillRef>
            <a:effectRef idx="0">
              <a:schemeClr val="accent2"/>
            </a:effectRef>
            <a:fontRef idx="minor">
              <a:schemeClr val="tx1"/>
            </a:fontRef>
          </p:style>
        </p:cxnSp>
        <p:cxnSp>
          <p:nvCxnSpPr>
            <p:cNvPr id="56" name="Straight Connector 55">
              <a:extLst>
                <a:ext uri="{FF2B5EF4-FFF2-40B4-BE49-F238E27FC236}">
                  <a16:creationId xmlns:a16="http://schemas.microsoft.com/office/drawing/2014/main" id="{465A66FE-EF24-B7B6-1924-FEE762344720}"/>
                </a:ext>
              </a:extLst>
            </p:cNvPr>
            <p:cNvCxnSpPr>
              <a:cxnSpLocks/>
              <a:stCxn id="20" idx="3"/>
              <a:endCxn id="21" idx="1"/>
            </p:cNvCxnSpPr>
            <p:nvPr/>
          </p:nvCxnSpPr>
          <p:spPr>
            <a:xfrm flipV="1">
              <a:off x="7032104" y="2841232"/>
              <a:ext cx="864096" cy="1152128"/>
            </a:xfrm>
            <a:prstGeom prst="line">
              <a:avLst/>
            </a:prstGeom>
          </p:spPr>
          <p:style>
            <a:lnRef idx="1">
              <a:schemeClr val="accent2"/>
            </a:lnRef>
            <a:fillRef idx="0">
              <a:schemeClr val="accent2"/>
            </a:fillRef>
            <a:effectRef idx="0">
              <a:schemeClr val="accent2"/>
            </a:effectRef>
            <a:fontRef idx="minor">
              <a:schemeClr val="tx1"/>
            </a:fontRef>
          </p:style>
        </p:cxnSp>
        <p:cxnSp>
          <p:nvCxnSpPr>
            <p:cNvPr id="60" name="Straight Connector 59">
              <a:extLst>
                <a:ext uri="{FF2B5EF4-FFF2-40B4-BE49-F238E27FC236}">
                  <a16:creationId xmlns:a16="http://schemas.microsoft.com/office/drawing/2014/main" id="{B01EE255-DC26-E612-AA85-5035C6B8ACB4}"/>
                </a:ext>
              </a:extLst>
            </p:cNvPr>
            <p:cNvCxnSpPr>
              <a:cxnSpLocks/>
              <a:stCxn id="19" idx="3"/>
              <a:endCxn id="21" idx="1"/>
            </p:cNvCxnSpPr>
            <p:nvPr/>
          </p:nvCxnSpPr>
          <p:spPr>
            <a:xfrm>
              <a:off x="7032104" y="2841232"/>
              <a:ext cx="864096" cy="0"/>
            </a:xfrm>
            <a:prstGeom prst="line">
              <a:avLst/>
            </a:prstGeom>
          </p:spPr>
          <p:style>
            <a:lnRef idx="1">
              <a:schemeClr val="accent2"/>
            </a:lnRef>
            <a:fillRef idx="0">
              <a:schemeClr val="accent2"/>
            </a:fillRef>
            <a:effectRef idx="0">
              <a:schemeClr val="accent2"/>
            </a:effectRef>
            <a:fontRef idx="minor">
              <a:schemeClr val="tx1"/>
            </a:fontRef>
          </p:style>
        </p:cxnSp>
        <p:sp>
          <p:nvSpPr>
            <p:cNvPr id="63" name="TextBox 62">
              <a:extLst>
                <a:ext uri="{FF2B5EF4-FFF2-40B4-BE49-F238E27FC236}">
                  <a16:creationId xmlns:a16="http://schemas.microsoft.com/office/drawing/2014/main" id="{DEDD2AE5-BB97-6752-7EE9-B2595260CAE0}"/>
                </a:ext>
              </a:extLst>
            </p:cNvPr>
            <p:cNvSpPr txBox="1"/>
            <p:nvPr/>
          </p:nvSpPr>
          <p:spPr>
            <a:xfrm>
              <a:off x="5726583" y="2503929"/>
              <a:ext cx="576064" cy="369332"/>
            </a:xfrm>
            <a:prstGeom prst="rect">
              <a:avLst/>
            </a:prstGeom>
            <a:noFill/>
          </p:spPr>
          <p:txBody>
            <a:bodyPr wrap="square" rtlCol="0">
              <a:spAutoFit/>
            </a:bodyPr>
            <a:lstStyle/>
            <a:p>
              <a:pPr algn="ctr"/>
              <a:r>
                <a:rPr lang="en-US" dirty="0">
                  <a:solidFill>
                    <a:schemeClr val="accent2"/>
                  </a:solidFill>
                </a:rPr>
                <a:t>0</a:t>
              </a:r>
            </a:p>
          </p:txBody>
        </p:sp>
        <p:sp>
          <p:nvSpPr>
            <p:cNvPr id="64" name="TextBox 63">
              <a:extLst>
                <a:ext uri="{FF2B5EF4-FFF2-40B4-BE49-F238E27FC236}">
                  <a16:creationId xmlns:a16="http://schemas.microsoft.com/office/drawing/2014/main" id="{A6E83507-F740-5DCC-E05A-6498E73DAB5D}"/>
                </a:ext>
              </a:extLst>
            </p:cNvPr>
            <p:cNvSpPr txBox="1"/>
            <p:nvPr/>
          </p:nvSpPr>
          <p:spPr>
            <a:xfrm>
              <a:off x="7166743" y="2492896"/>
              <a:ext cx="576064" cy="369332"/>
            </a:xfrm>
            <a:prstGeom prst="rect">
              <a:avLst/>
            </a:prstGeom>
            <a:noFill/>
          </p:spPr>
          <p:txBody>
            <a:bodyPr wrap="square" rtlCol="0">
              <a:spAutoFit/>
            </a:bodyPr>
            <a:lstStyle/>
            <a:p>
              <a:pPr algn="ctr"/>
              <a:r>
                <a:rPr lang="en-US" dirty="0">
                  <a:solidFill>
                    <a:schemeClr val="accent2"/>
                  </a:solidFill>
                </a:rPr>
                <a:t>0</a:t>
              </a:r>
            </a:p>
          </p:txBody>
        </p:sp>
        <p:sp>
          <p:nvSpPr>
            <p:cNvPr id="65" name="TextBox 64">
              <a:extLst>
                <a:ext uri="{FF2B5EF4-FFF2-40B4-BE49-F238E27FC236}">
                  <a16:creationId xmlns:a16="http://schemas.microsoft.com/office/drawing/2014/main" id="{A87FC609-F92B-5A40-4A2A-0B1CA683C8CC}"/>
                </a:ext>
              </a:extLst>
            </p:cNvPr>
            <p:cNvSpPr txBox="1"/>
            <p:nvPr/>
          </p:nvSpPr>
          <p:spPr>
            <a:xfrm>
              <a:off x="4295800" y="3635472"/>
              <a:ext cx="576064" cy="369332"/>
            </a:xfrm>
            <a:prstGeom prst="rect">
              <a:avLst/>
            </a:prstGeom>
            <a:noFill/>
          </p:spPr>
          <p:txBody>
            <a:bodyPr wrap="square" rtlCol="0">
              <a:spAutoFit/>
            </a:bodyPr>
            <a:lstStyle/>
            <a:p>
              <a:pPr algn="ctr"/>
              <a:r>
                <a:rPr lang="en-US" dirty="0">
                  <a:solidFill>
                    <a:schemeClr val="accent2"/>
                  </a:solidFill>
                </a:rPr>
                <a:t>0</a:t>
              </a:r>
            </a:p>
          </p:txBody>
        </p:sp>
        <p:sp>
          <p:nvSpPr>
            <p:cNvPr id="66" name="TextBox 65">
              <a:extLst>
                <a:ext uri="{FF2B5EF4-FFF2-40B4-BE49-F238E27FC236}">
                  <a16:creationId xmlns:a16="http://schemas.microsoft.com/office/drawing/2014/main" id="{BFB72ACB-AE08-8DD5-5992-CE0C65795D4D}"/>
                </a:ext>
              </a:extLst>
            </p:cNvPr>
            <p:cNvSpPr txBox="1"/>
            <p:nvPr/>
          </p:nvSpPr>
          <p:spPr>
            <a:xfrm>
              <a:off x="5739730" y="3177864"/>
              <a:ext cx="576064" cy="369332"/>
            </a:xfrm>
            <a:prstGeom prst="rect">
              <a:avLst/>
            </a:prstGeom>
            <a:noFill/>
          </p:spPr>
          <p:txBody>
            <a:bodyPr wrap="square" rtlCol="0">
              <a:spAutoFit/>
            </a:bodyPr>
            <a:lstStyle/>
            <a:p>
              <a:pPr algn="ctr"/>
              <a:r>
                <a:rPr lang="en-US" dirty="0">
                  <a:solidFill>
                    <a:schemeClr val="accent2"/>
                  </a:solidFill>
                </a:rPr>
                <a:t>1</a:t>
              </a:r>
            </a:p>
          </p:txBody>
        </p:sp>
        <p:sp>
          <p:nvSpPr>
            <p:cNvPr id="67" name="TextBox 66">
              <a:extLst>
                <a:ext uri="{FF2B5EF4-FFF2-40B4-BE49-F238E27FC236}">
                  <a16:creationId xmlns:a16="http://schemas.microsoft.com/office/drawing/2014/main" id="{2497C3DE-8BC9-F993-4A4D-7C188BCC5461}"/>
                </a:ext>
              </a:extLst>
            </p:cNvPr>
            <p:cNvSpPr txBox="1"/>
            <p:nvPr/>
          </p:nvSpPr>
          <p:spPr>
            <a:xfrm>
              <a:off x="7479902" y="3324962"/>
              <a:ext cx="576064" cy="369332"/>
            </a:xfrm>
            <a:prstGeom prst="rect">
              <a:avLst/>
            </a:prstGeom>
            <a:noFill/>
          </p:spPr>
          <p:txBody>
            <a:bodyPr wrap="square" rtlCol="0">
              <a:spAutoFit/>
            </a:bodyPr>
            <a:lstStyle/>
            <a:p>
              <a:pPr algn="ctr"/>
              <a:r>
                <a:rPr lang="en-US" dirty="0">
                  <a:solidFill>
                    <a:schemeClr val="accent2"/>
                  </a:solidFill>
                </a:rPr>
                <a:t>1</a:t>
              </a:r>
            </a:p>
          </p:txBody>
        </p:sp>
        <p:sp>
          <p:nvSpPr>
            <p:cNvPr id="68" name="TextBox 67">
              <a:extLst>
                <a:ext uri="{FF2B5EF4-FFF2-40B4-BE49-F238E27FC236}">
                  <a16:creationId xmlns:a16="http://schemas.microsoft.com/office/drawing/2014/main" id="{572F42C6-A743-A4D1-73AF-5244C7A8F21F}"/>
                </a:ext>
              </a:extLst>
            </p:cNvPr>
            <p:cNvSpPr txBox="1"/>
            <p:nvPr/>
          </p:nvSpPr>
          <p:spPr>
            <a:xfrm>
              <a:off x="4450804" y="4287511"/>
              <a:ext cx="576064" cy="369332"/>
            </a:xfrm>
            <a:prstGeom prst="rect">
              <a:avLst/>
            </a:prstGeom>
            <a:noFill/>
          </p:spPr>
          <p:txBody>
            <a:bodyPr wrap="square" rtlCol="0">
              <a:spAutoFit/>
            </a:bodyPr>
            <a:lstStyle/>
            <a:p>
              <a:pPr algn="ctr"/>
              <a:r>
                <a:rPr lang="en-US" dirty="0">
                  <a:solidFill>
                    <a:schemeClr val="accent2"/>
                  </a:solidFill>
                </a:rPr>
                <a:t>1</a:t>
              </a:r>
            </a:p>
          </p:txBody>
        </p:sp>
        <p:sp>
          <p:nvSpPr>
            <p:cNvPr id="69" name="TextBox 68">
              <a:extLst>
                <a:ext uri="{FF2B5EF4-FFF2-40B4-BE49-F238E27FC236}">
                  <a16:creationId xmlns:a16="http://schemas.microsoft.com/office/drawing/2014/main" id="{63458D44-7C8A-5432-1C82-9D0A74BAA130}"/>
                </a:ext>
              </a:extLst>
            </p:cNvPr>
            <p:cNvSpPr txBox="1"/>
            <p:nvPr/>
          </p:nvSpPr>
          <p:spPr>
            <a:xfrm>
              <a:off x="3011339" y="4786759"/>
              <a:ext cx="576064" cy="369332"/>
            </a:xfrm>
            <a:prstGeom prst="rect">
              <a:avLst/>
            </a:prstGeom>
            <a:noFill/>
          </p:spPr>
          <p:txBody>
            <a:bodyPr wrap="square" rtlCol="0">
              <a:spAutoFit/>
            </a:bodyPr>
            <a:lstStyle/>
            <a:p>
              <a:pPr algn="ctr"/>
              <a:r>
                <a:rPr lang="en-US" dirty="0">
                  <a:solidFill>
                    <a:schemeClr val="accent2"/>
                  </a:solidFill>
                </a:rPr>
                <a:t>1</a:t>
              </a:r>
            </a:p>
          </p:txBody>
        </p:sp>
        <p:sp>
          <p:nvSpPr>
            <p:cNvPr id="70" name="TextBox 69">
              <a:extLst>
                <a:ext uri="{FF2B5EF4-FFF2-40B4-BE49-F238E27FC236}">
                  <a16:creationId xmlns:a16="http://schemas.microsoft.com/office/drawing/2014/main" id="{9852A638-35A9-D891-5F90-06E58FEB7823}"/>
                </a:ext>
              </a:extLst>
            </p:cNvPr>
            <p:cNvSpPr txBox="1"/>
            <p:nvPr/>
          </p:nvSpPr>
          <p:spPr>
            <a:xfrm>
              <a:off x="2850146" y="4187798"/>
              <a:ext cx="576064" cy="369332"/>
            </a:xfrm>
            <a:prstGeom prst="rect">
              <a:avLst/>
            </a:prstGeom>
            <a:noFill/>
          </p:spPr>
          <p:txBody>
            <a:bodyPr wrap="square" rtlCol="0">
              <a:spAutoFit/>
            </a:bodyPr>
            <a:lstStyle/>
            <a:p>
              <a:pPr algn="ctr"/>
              <a:r>
                <a:rPr lang="en-US" dirty="0">
                  <a:solidFill>
                    <a:schemeClr val="accent2"/>
                  </a:solidFill>
                </a:rPr>
                <a:t>0</a:t>
              </a:r>
            </a:p>
          </p:txBody>
        </p:sp>
        <p:sp>
          <p:nvSpPr>
            <p:cNvPr id="71" name="TextBox 70">
              <a:extLst>
                <a:ext uri="{FF2B5EF4-FFF2-40B4-BE49-F238E27FC236}">
                  <a16:creationId xmlns:a16="http://schemas.microsoft.com/office/drawing/2014/main" id="{C1BF24E0-5E5E-BCBB-DEDD-486F5F2026F0}"/>
                </a:ext>
              </a:extLst>
            </p:cNvPr>
            <p:cNvSpPr txBox="1"/>
            <p:nvPr/>
          </p:nvSpPr>
          <p:spPr>
            <a:xfrm>
              <a:off x="479376" y="2630858"/>
              <a:ext cx="576064" cy="369332"/>
            </a:xfrm>
            <a:prstGeom prst="rect">
              <a:avLst/>
            </a:prstGeom>
            <a:noFill/>
          </p:spPr>
          <p:txBody>
            <a:bodyPr wrap="square" rtlCol="0">
              <a:spAutoFit/>
            </a:bodyPr>
            <a:lstStyle/>
            <a:p>
              <a:pPr algn="ctr"/>
              <a:r>
                <a:rPr lang="en-US" dirty="0">
                  <a:solidFill>
                    <a:schemeClr val="accent2"/>
                  </a:solidFill>
                </a:rPr>
                <a:t>00</a:t>
              </a:r>
            </a:p>
          </p:txBody>
        </p:sp>
        <p:sp>
          <p:nvSpPr>
            <p:cNvPr id="72" name="TextBox 71">
              <a:extLst>
                <a:ext uri="{FF2B5EF4-FFF2-40B4-BE49-F238E27FC236}">
                  <a16:creationId xmlns:a16="http://schemas.microsoft.com/office/drawing/2014/main" id="{59C0DB55-797C-A0F2-F2B3-6A3D5D148314}"/>
                </a:ext>
              </a:extLst>
            </p:cNvPr>
            <p:cNvSpPr txBox="1"/>
            <p:nvPr/>
          </p:nvSpPr>
          <p:spPr>
            <a:xfrm>
              <a:off x="476649" y="3212976"/>
              <a:ext cx="576064" cy="369332"/>
            </a:xfrm>
            <a:prstGeom prst="rect">
              <a:avLst/>
            </a:prstGeom>
            <a:noFill/>
          </p:spPr>
          <p:txBody>
            <a:bodyPr wrap="square" rtlCol="0">
              <a:spAutoFit/>
            </a:bodyPr>
            <a:lstStyle/>
            <a:p>
              <a:pPr algn="ctr"/>
              <a:r>
                <a:rPr lang="en-US" dirty="0">
                  <a:solidFill>
                    <a:schemeClr val="accent2"/>
                  </a:solidFill>
                </a:rPr>
                <a:t>01</a:t>
              </a:r>
            </a:p>
          </p:txBody>
        </p:sp>
        <p:sp>
          <p:nvSpPr>
            <p:cNvPr id="73" name="TextBox 72">
              <a:extLst>
                <a:ext uri="{FF2B5EF4-FFF2-40B4-BE49-F238E27FC236}">
                  <a16:creationId xmlns:a16="http://schemas.microsoft.com/office/drawing/2014/main" id="{7D26471F-C33C-CB72-FEF4-D21FF49609C2}"/>
                </a:ext>
              </a:extLst>
            </p:cNvPr>
            <p:cNvSpPr txBox="1"/>
            <p:nvPr/>
          </p:nvSpPr>
          <p:spPr>
            <a:xfrm>
              <a:off x="476649" y="3795094"/>
              <a:ext cx="576064" cy="369332"/>
            </a:xfrm>
            <a:prstGeom prst="rect">
              <a:avLst/>
            </a:prstGeom>
            <a:noFill/>
          </p:spPr>
          <p:txBody>
            <a:bodyPr wrap="square" rtlCol="0">
              <a:spAutoFit/>
            </a:bodyPr>
            <a:lstStyle/>
            <a:p>
              <a:pPr algn="ctr"/>
              <a:r>
                <a:rPr lang="en-US" dirty="0">
                  <a:solidFill>
                    <a:schemeClr val="accent2"/>
                  </a:solidFill>
                </a:rPr>
                <a:t>10</a:t>
              </a:r>
            </a:p>
          </p:txBody>
        </p:sp>
        <p:sp>
          <p:nvSpPr>
            <p:cNvPr id="74" name="TextBox 73">
              <a:extLst>
                <a:ext uri="{FF2B5EF4-FFF2-40B4-BE49-F238E27FC236}">
                  <a16:creationId xmlns:a16="http://schemas.microsoft.com/office/drawing/2014/main" id="{69DE5CBF-1647-21A5-53BE-740B62338D3D}"/>
                </a:ext>
              </a:extLst>
            </p:cNvPr>
            <p:cNvSpPr txBox="1"/>
            <p:nvPr/>
          </p:nvSpPr>
          <p:spPr>
            <a:xfrm>
              <a:off x="476649" y="4427820"/>
              <a:ext cx="576064" cy="369332"/>
            </a:xfrm>
            <a:prstGeom prst="rect">
              <a:avLst/>
            </a:prstGeom>
            <a:noFill/>
          </p:spPr>
          <p:txBody>
            <a:bodyPr wrap="square" rtlCol="0">
              <a:spAutoFit/>
            </a:bodyPr>
            <a:lstStyle/>
            <a:p>
              <a:pPr algn="ctr"/>
              <a:r>
                <a:rPr lang="en-US" dirty="0">
                  <a:solidFill>
                    <a:schemeClr val="accent2"/>
                  </a:solidFill>
                </a:rPr>
                <a:t>110</a:t>
              </a:r>
            </a:p>
          </p:txBody>
        </p:sp>
        <p:sp>
          <p:nvSpPr>
            <p:cNvPr id="75" name="TextBox 74">
              <a:extLst>
                <a:ext uri="{FF2B5EF4-FFF2-40B4-BE49-F238E27FC236}">
                  <a16:creationId xmlns:a16="http://schemas.microsoft.com/office/drawing/2014/main" id="{0B666D79-9111-DFFE-6EBA-43EA85727F54}"/>
                </a:ext>
              </a:extLst>
            </p:cNvPr>
            <p:cNvSpPr txBox="1"/>
            <p:nvPr/>
          </p:nvSpPr>
          <p:spPr>
            <a:xfrm>
              <a:off x="476649" y="5003884"/>
              <a:ext cx="576064" cy="369332"/>
            </a:xfrm>
            <a:prstGeom prst="rect">
              <a:avLst/>
            </a:prstGeom>
            <a:noFill/>
          </p:spPr>
          <p:txBody>
            <a:bodyPr wrap="square" rtlCol="0">
              <a:spAutoFit/>
            </a:bodyPr>
            <a:lstStyle/>
            <a:p>
              <a:pPr algn="ctr"/>
              <a:r>
                <a:rPr lang="en-US" dirty="0">
                  <a:solidFill>
                    <a:schemeClr val="accent2"/>
                  </a:solidFill>
                </a:rPr>
                <a:t>111</a:t>
              </a:r>
            </a:p>
          </p:txBody>
        </p:sp>
      </p:grpSp>
    </p:spTree>
    <p:extLst>
      <p:ext uri="{BB962C8B-B14F-4D97-AF65-F5344CB8AC3E}">
        <p14:creationId xmlns:p14="http://schemas.microsoft.com/office/powerpoint/2010/main" val="2322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fade">
                                      <p:cBhvr>
                                        <p:cTn id="7"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78E0-475F-1077-D49F-E76A0EDD4D40}"/>
              </a:ext>
            </a:extLst>
          </p:cNvPr>
          <p:cNvSpPr>
            <a:spLocks noGrp="1"/>
          </p:cNvSpPr>
          <p:nvPr>
            <p:ph type="title"/>
          </p:nvPr>
        </p:nvSpPr>
        <p:spPr/>
        <p:txBody>
          <a:bodyPr>
            <a:normAutofit/>
          </a:bodyPr>
          <a:lstStyle/>
          <a:p>
            <a:r>
              <a:rPr lang="en-US" dirty="0"/>
              <a:t>Lempel-Ziv 1977 : Idea</a:t>
            </a:r>
          </a:p>
        </p:txBody>
      </p:sp>
      <p:sp>
        <p:nvSpPr>
          <p:cNvPr id="3" name="Content Placeholder 2">
            <a:extLst>
              <a:ext uri="{FF2B5EF4-FFF2-40B4-BE49-F238E27FC236}">
                <a16:creationId xmlns:a16="http://schemas.microsoft.com/office/drawing/2014/main" id="{D73813A8-D323-B70B-E583-5C6560BAF3B0}"/>
              </a:ext>
            </a:extLst>
          </p:cNvPr>
          <p:cNvSpPr>
            <a:spLocks noGrp="1"/>
          </p:cNvSpPr>
          <p:nvPr>
            <p:ph idx="1"/>
          </p:nvPr>
        </p:nvSpPr>
        <p:spPr/>
        <p:txBody>
          <a:bodyPr/>
          <a:lstStyle/>
          <a:p>
            <a:pPr marL="0" indent="0">
              <a:buNone/>
            </a:pPr>
            <a:r>
              <a:rPr lang="en-US" dirty="0"/>
              <a:t>Input:</a:t>
            </a:r>
          </a:p>
          <a:p>
            <a:pPr marL="0" indent="0">
              <a:buNone/>
            </a:pPr>
            <a:r>
              <a:rPr lang="en-US" dirty="0"/>
              <a:t>Lorem ipsum dolor sit </a:t>
            </a:r>
            <a:r>
              <a:rPr lang="en-US" dirty="0" err="1">
                <a:solidFill>
                  <a:schemeClr val="accent2"/>
                </a:solidFill>
              </a:rPr>
              <a:t>amet</a:t>
            </a:r>
            <a:r>
              <a:rPr lang="en-US" dirty="0"/>
              <a:t>, </a:t>
            </a:r>
            <a:r>
              <a:rPr lang="en-US" dirty="0" err="1"/>
              <a:t>consectetuer</a:t>
            </a:r>
            <a:r>
              <a:rPr lang="en-US" dirty="0"/>
              <a:t> </a:t>
            </a:r>
            <a:r>
              <a:rPr lang="en-US" dirty="0" err="1"/>
              <a:t>adipiscing</a:t>
            </a:r>
            <a:r>
              <a:rPr lang="en-US" dirty="0"/>
              <a:t> </a:t>
            </a:r>
            <a:r>
              <a:rPr lang="en-US" dirty="0" err="1"/>
              <a:t>elit</a:t>
            </a:r>
            <a:r>
              <a:rPr lang="en-US" dirty="0"/>
              <a:t>. Integer lacinia. </a:t>
            </a:r>
            <a:r>
              <a:rPr lang="en-US" dirty="0" err="1"/>
              <a:t>Curabitur</a:t>
            </a:r>
            <a:r>
              <a:rPr lang="en-US" dirty="0"/>
              <a:t> ligula </a:t>
            </a:r>
            <a:r>
              <a:rPr lang="en-US" dirty="0" err="1">
                <a:solidFill>
                  <a:schemeClr val="accent2"/>
                </a:solidFill>
              </a:rPr>
              <a:t>amet</a:t>
            </a:r>
            <a:r>
              <a:rPr lang="en-US" dirty="0"/>
              <a:t>, pulvinar a vestibulum </a:t>
            </a:r>
            <a:r>
              <a:rPr lang="en-US" dirty="0" err="1"/>
              <a:t>quis</a:t>
            </a:r>
            <a:r>
              <a:rPr lang="en-US" dirty="0"/>
              <a:t>, </a:t>
            </a:r>
            <a:r>
              <a:rPr lang="en-US" dirty="0" err="1"/>
              <a:t>facilisis</a:t>
            </a:r>
            <a:r>
              <a:rPr lang="en-US" dirty="0"/>
              <a:t> vel </a:t>
            </a:r>
            <a:r>
              <a:rPr lang="en-US" dirty="0" err="1"/>
              <a:t>sapien</a:t>
            </a:r>
            <a:r>
              <a:rPr lang="en-US" dirty="0"/>
              <a:t>. </a:t>
            </a:r>
            <a:r>
              <a:rPr lang="en-US" dirty="0" err="1"/>
              <a:t>Nullam</a:t>
            </a:r>
            <a:r>
              <a:rPr lang="en-US" dirty="0"/>
              <a:t> </a:t>
            </a:r>
            <a:r>
              <a:rPr lang="en-US" dirty="0" err="1"/>
              <a:t>feugiat</a:t>
            </a:r>
            <a:r>
              <a:rPr lang="en-US" dirty="0"/>
              <a:t>, </a:t>
            </a:r>
            <a:r>
              <a:rPr lang="en-US" dirty="0" err="1"/>
              <a:t>turpis</a:t>
            </a:r>
            <a:r>
              <a:rPr lang="en-US" dirty="0"/>
              <a:t> at pulvinar </a:t>
            </a:r>
            <a:r>
              <a:rPr lang="en-US" dirty="0" err="1"/>
              <a:t>vulputate</a:t>
            </a:r>
            <a:r>
              <a:rPr lang="en-US" dirty="0"/>
              <a:t>, </a:t>
            </a:r>
            <a:r>
              <a:rPr lang="en-US" dirty="0" err="1"/>
              <a:t>erat</a:t>
            </a:r>
            <a:r>
              <a:rPr lang="en-US" dirty="0"/>
              <a:t> libero </a:t>
            </a:r>
            <a:r>
              <a:rPr lang="en-US" dirty="0" err="1"/>
              <a:t>tristique</a:t>
            </a:r>
            <a:r>
              <a:rPr lang="en-US" dirty="0"/>
              <a:t> </a:t>
            </a:r>
            <a:r>
              <a:rPr lang="en-US" dirty="0" err="1"/>
              <a:t>tellus</a:t>
            </a:r>
            <a:r>
              <a:rPr lang="en-US" dirty="0"/>
              <a:t>, </a:t>
            </a:r>
            <a:r>
              <a:rPr lang="en-US" dirty="0" err="1"/>
              <a:t>nec</a:t>
            </a:r>
            <a:r>
              <a:rPr lang="en-US" dirty="0"/>
              <a:t> </a:t>
            </a:r>
            <a:r>
              <a:rPr lang="en-US" dirty="0" err="1"/>
              <a:t>bibendum</a:t>
            </a:r>
            <a:r>
              <a:rPr lang="en-US" dirty="0"/>
              <a:t> </a:t>
            </a:r>
            <a:r>
              <a:rPr lang="en-US" dirty="0" err="1"/>
              <a:t>odio</a:t>
            </a:r>
            <a:r>
              <a:rPr lang="en-US" dirty="0"/>
              <a:t> </a:t>
            </a:r>
            <a:r>
              <a:rPr lang="en-US" dirty="0" err="1"/>
              <a:t>risus</a:t>
            </a:r>
            <a:r>
              <a:rPr lang="en-US" dirty="0"/>
              <a:t> sit </a:t>
            </a:r>
            <a:r>
              <a:rPr lang="en-US" dirty="0" err="1">
                <a:solidFill>
                  <a:schemeClr val="accent2"/>
                </a:solidFill>
              </a:rPr>
              <a:t>amet</a:t>
            </a:r>
            <a:r>
              <a:rPr lang="en-US" dirty="0"/>
              <a:t> ante.</a:t>
            </a:r>
          </a:p>
          <a:p>
            <a:pPr marL="0" indent="0">
              <a:buNone/>
            </a:pPr>
            <a:r>
              <a:rPr lang="en-US" dirty="0"/>
              <a:t>Output:</a:t>
            </a:r>
          </a:p>
          <a:p>
            <a:pPr marL="0" indent="0">
              <a:buNone/>
            </a:pPr>
            <a:r>
              <a:rPr lang="en-US" dirty="0"/>
              <a:t>Lorem ipsum dolor sit </a:t>
            </a:r>
            <a:r>
              <a:rPr lang="en-US" dirty="0" err="1">
                <a:solidFill>
                  <a:schemeClr val="accent2"/>
                </a:solidFill>
              </a:rPr>
              <a:t>amet</a:t>
            </a:r>
            <a:r>
              <a:rPr lang="en-US" dirty="0"/>
              <a:t>, </a:t>
            </a:r>
            <a:r>
              <a:rPr lang="en-US" dirty="0" err="1"/>
              <a:t>consectetuer</a:t>
            </a:r>
            <a:r>
              <a:rPr lang="en-US" dirty="0"/>
              <a:t> </a:t>
            </a:r>
            <a:r>
              <a:rPr lang="en-US" dirty="0" err="1"/>
              <a:t>adipiscing</a:t>
            </a:r>
            <a:r>
              <a:rPr lang="en-US" dirty="0"/>
              <a:t> </a:t>
            </a:r>
            <a:r>
              <a:rPr lang="en-US" dirty="0" err="1"/>
              <a:t>elit</a:t>
            </a:r>
            <a:r>
              <a:rPr lang="en-US" dirty="0"/>
              <a:t>. Integer lacinia. </a:t>
            </a:r>
            <a:r>
              <a:rPr lang="en-US" dirty="0" err="1"/>
              <a:t>Curabitur</a:t>
            </a:r>
            <a:r>
              <a:rPr lang="en-US" dirty="0"/>
              <a:t> ligula </a:t>
            </a:r>
            <a:r>
              <a:rPr lang="en-US" dirty="0">
                <a:solidFill>
                  <a:schemeClr val="accent2"/>
                </a:solidFill>
              </a:rPr>
              <a:t>(71,5) </a:t>
            </a:r>
            <a:r>
              <a:rPr lang="en-US" dirty="0"/>
              <a:t>pulvinar a vestibulum </a:t>
            </a:r>
            <a:r>
              <a:rPr lang="en-US" dirty="0" err="1"/>
              <a:t>quis</a:t>
            </a:r>
            <a:r>
              <a:rPr lang="en-US" dirty="0"/>
              <a:t>, </a:t>
            </a:r>
            <a:r>
              <a:rPr lang="en-US" dirty="0" err="1"/>
              <a:t>facilisis</a:t>
            </a:r>
            <a:r>
              <a:rPr lang="en-US" dirty="0"/>
              <a:t> vel </a:t>
            </a:r>
            <a:r>
              <a:rPr lang="en-US" dirty="0" err="1"/>
              <a:t>sapien</a:t>
            </a:r>
            <a:r>
              <a:rPr lang="en-US" dirty="0"/>
              <a:t>. </a:t>
            </a:r>
            <a:r>
              <a:rPr lang="en-US" dirty="0" err="1"/>
              <a:t>Nullam</a:t>
            </a:r>
            <a:r>
              <a:rPr lang="en-US" dirty="0"/>
              <a:t> </a:t>
            </a:r>
            <a:r>
              <a:rPr lang="en-US" dirty="0" err="1"/>
              <a:t>feugiat</a:t>
            </a:r>
            <a:r>
              <a:rPr lang="en-US" dirty="0"/>
              <a:t>, </a:t>
            </a:r>
            <a:r>
              <a:rPr lang="en-US" dirty="0" err="1"/>
              <a:t>turpis</a:t>
            </a:r>
            <a:r>
              <a:rPr lang="en-US" dirty="0"/>
              <a:t> at pulvinar </a:t>
            </a:r>
            <a:r>
              <a:rPr lang="en-US" dirty="0" err="1"/>
              <a:t>vulputate</a:t>
            </a:r>
            <a:r>
              <a:rPr lang="en-US" dirty="0"/>
              <a:t>, </a:t>
            </a:r>
            <a:r>
              <a:rPr lang="en-US" dirty="0" err="1"/>
              <a:t>erat</a:t>
            </a:r>
            <a:r>
              <a:rPr lang="en-US" dirty="0"/>
              <a:t> libero </a:t>
            </a:r>
            <a:r>
              <a:rPr lang="en-US" dirty="0" err="1"/>
              <a:t>tristique</a:t>
            </a:r>
            <a:r>
              <a:rPr lang="en-US" dirty="0"/>
              <a:t> </a:t>
            </a:r>
            <a:r>
              <a:rPr lang="en-US" dirty="0" err="1"/>
              <a:t>tellus</a:t>
            </a:r>
            <a:r>
              <a:rPr lang="en-US" dirty="0"/>
              <a:t>, </a:t>
            </a:r>
            <a:r>
              <a:rPr lang="en-US" dirty="0" err="1"/>
              <a:t>nec</a:t>
            </a:r>
            <a:r>
              <a:rPr lang="en-US" dirty="0"/>
              <a:t> </a:t>
            </a:r>
            <a:r>
              <a:rPr lang="en-US" dirty="0" err="1"/>
              <a:t>bibendum</a:t>
            </a:r>
            <a:r>
              <a:rPr lang="en-US" dirty="0"/>
              <a:t> </a:t>
            </a:r>
            <a:r>
              <a:rPr lang="en-US" dirty="0" err="1"/>
              <a:t>odio</a:t>
            </a:r>
            <a:r>
              <a:rPr lang="en-US" dirty="0"/>
              <a:t> </a:t>
            </a:r>
            <a:r>
              <a:rPr lang="en-US" dirty="0" err="1"/>
              <a:t>risus</a:t>
            </a:r>
            <a:r>
              <a:rPr lang="en-US" dirty="0"/>
              <a:t> sit </a:t>
            </a:r>
            <a:r>
              <a:rPr lang="en-US" dirty="0" err="1">
                <a:solidFill>
                  <a:schemeClr val="accent2"/>
                </a:solidFill>
              </a:rPr>
              <a:t>amet</a:t>
            </a:r>
            <a:r>
              <a:rPr lang="en-US" dirty="0"/>
              <a:t> ante.</a:t>
            </a:r>
          </a:p>
          <a:p>
            <a:pPr marL="0" indent="0">
              <a:buNone/>
            </a:pPr>
            <a:endParaRPr lang="en-US" dirty="0"/>
          </a:p>
        </p:txBody>
      </p:sp>
      <p:sp>
        <p:nvSpPr>
          <p:cNvPr id="4" name="Slide Number Placeholder 3">
            <a:extLst>
              <a:ext uri="{FF2B5EF4-FFF2-40B4-BE49-F238E27FC236}">
                <a16:creationId xmlns:a16="http://schemas.microsoft.com/office/drawing/2014/main" id="{8D21CBF6-30B3-9CA5-2E0C-38E1470532C5}"/>
              </a:ext>
            </a:extLst>
          </p:cNvPr>
          <p:cNvSpPr>
            <a:spLocks noGrp="1"/>
          </p:cNvSpPr>
          <p:nvPr>
            <p:ph type="sldNum" sz="quarter" idx="12"/>
          </p:nvPr>
        </p:nvSpPr>
        <p:spPr/>
        <p:txBody>
          <a:bodyPr/>
          <a:lstStyle/>
          <a:p>
            <a:fld id="{6113E31D-E2AB-40D1-8B51-AFA5AFEF393A}" type="slidenum">
              <a:rPr lang="en-US" smtClean="0"/>
              <a:t>11</a:t>
            </a:fld>
            <a:endParaRPr lang="en-US" dirty="0"/>
          </a:p>
        </p:txBody>
      </p:sp>
      <p:sp>
        <p:nvSpPr>
          <p:cNvPr id="5" name="TextBox 4">
            <a:extLst>
              <a:ext uri="{FF2B5EF4-FFF2-40B4-BE49-F238E27FC236}">
                <a16:creationId xmlns:a16="http://schemas.microsoft.com/office/drawing/2014/main" id="{B8A4EF30-A20F-3D2F-CDA4-00C55A3CBE08}"/>
              </a:ext>
            </a:extLst>
          </p:cNvPr>
          <p:cNvSpPr txBox="1"/>
          <p:nvPr/>
        </p:nvSpPr>
        <p:spPr>
          <a:xfrm>
            <a:off x="0" y="6493334"/>
            <a:ext cx="10344472" cy="369332"/>
          </a:xfrm>
          <a:prstGeom prst="rect">
            <a:avLst/>
          </a:prstGeom>
          <a:noFill/>
        </p:spPr>
        <p:txBody>
          <a:bodyPr wrap="square" rtlCol="0">
            <a:spAutoFit/>
          </a:bodyPr>
          <a:lstStyle/>
          <a:p>
            <a:r>
              <a:rPr lang="fr-FR" dirty="0">
                <a:solidFill>
                  <a:schemeClr val="bg1"/>
                </a:solidFill>
              </a:rPr>
              <a:t>Source: https://doi.org/10.1109/TIT.1977.1055714</a:t>
            </a:r>
          </a:p>
        </p:txBody>
      </p:sp>
    </p:spTree>
    <p:extLst>
      <p:ext uri="{BB962C8B-B14F-4D97-AF65-F5344CB8AC3E}">
        <p14:creationId xmlns:p14="http://schemas.microsoft.com/office/powerpoint/2010/main" val="1015106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222EB-C53A-6C6C-4B48-6C60DE3BC85D}"/>
              </a:ext>
            </a:extLst>
          </p:cNvPr>
          <p:cNvSpPr>
            <a:spLocks noGrp="1"/>
          </p:cNvSpPr>
          <p:nvPr>
            <p:ph type="title"/>
          </p:nvPr>
        </p:nvSpPr>
        <p:spPr/>
        <p:txBody>
          <a:bodyPr>
            <a:normAutofit/>
          </a:bodyPr>
          <a:lstStyle/>
          <a:p>
            <a:r>
              <a:rPr lang="en-US" dirty="0"/>
              <a:t>Lempel-Ziv 1977 : Algorithm</a:t>
            </a:r>
          </a:p>
        </p:txBody>
      </p:sp>
      <p:sp>
        <p:nvSpPr>
          <p:cNvPr id="3" name="Content Placeholder 2">
            <a:extLst>
              <a:ext uri="{FF2B5EF4-FFF2-40B4-BE49-F238E27FC236}">
                <a16:creationId xmlns:a16="http://schemas.microsoft.com/office/drawing/2014/main" id="{90F307D0-EAF3-75E5-E2BB-C074189CE2BA}"/>
              </a:ext>
            </a:extLst>
          </p:cNvPr>
          <p:cNvSpPr>
            <a:spLocks noGrp="1"/>
          </p:cNvSpPr>
          <p:nvPr>
            <p:ph idx="1"/>
          </p:nvPr>
        </p:nvSpPr>
        <p:spPr>
          <a:xfrm>
            <a:off x="335360" y="1268760"/>
            <a:ext cx="11449272" cy="1008112"/>
          </a:xfrm>
        </p:spPr>
        <p:txBody>
          <a:bodyPr/>
          <a:lstStyle/>
          <a:p>
            <a:pPr marL="0" indent="0">
              <a:buNone/>
            </a:pPr>
            <a:r>
              <a:rPr lang="en-US" dirty="0"/>
              <a:t>Input (with spaces for readability):</a:t>
            </a:r>
          </a:p>
          <a:p>
            <a:pPr marL="0" indent="0">
              <a:buNone/>
            </a:pPr>
            <a:r>
              <a:rPr lang="en-US" dirty="0"/>
              <a:t> 001 010 210 210 212 021 021 200...</a:t>
            </a:r>
          </a:p>
          <a:p>
            <a:pPr marL="0" indent="0">
              <a:buNone/>
            </a:pPr>
            <a:endParaRPr lang="en-US" dirty="0"/>
          </a:p>
        </p:txBody>
      </p:sp>
      <p:sp>
        <p:nvSpPr>
          <p:cNvPr id="4" name="Slide Number Placeholder 3">
            <a:extLst>
              <a:ext uri="{FF2B5EF4-FFF2-40B4-BE49-F238E27FC236}">
                <a16:creationId xmlns:a16="http://schemas.microsoft.com/office/drawing/2014/main" id="{45F4CB49-CF9C-6780-86F0-024CCA450F44}"/>
              </a:ext>
            </a:extLst>
          </p:cNvPr>
          <p:cNvSpPr>
            <a:spLocks noGrp="1"/>
          </p:cNvSpPr>
          <p:nvPr>
            <p:ph type="sldNum" sz="quarter" idx="12"/>
          </p:nvPr>
        </p:nvSpPr>
        <p:spPr/>
        <p:txBody>
          <a:bodyPr/>
          <a:lstStyle/>
          <a:p>
            <a:fld id="{6113E31D-E2AB-40D1-8B51-AFA5AFEF393A}" type="slidenum">
              <a:rPr lang="en-US" smtClean="0"/>
              <a:t>12</a:t>
            </a:fld>
            <a:endParaRPr lang="en-US" dirty="0"/>
          </a:p>
        </p:txBody>
      </p:sp>
      <p:sp>
        <p:nvSpPr>
          <p:cNvPr id="5" name="TextBox 4">
            <a:extLst>
              <a:ext uri="{FF2B5EF4-FFF2-40B4-BE49-F238E27FC236}">
                <a16:creationId xmlns:a16="http://schemas.microsoft.com/office/drawing/2014/main" id="{02058885-CEBE-690A-6C94-66C3F8E51199}"/>
              </a:ext>
            </a:extLst>
          </p:cNvPr>
          <p:cNvSpPr txBox="1"/>
          <p:nvPr/>
        </p:nvSpPr>
        <p:spPr>
          <a:xfrm>
            <a:off x="335360" y="2636912"/>
            <a:ext cx="1584176" cy="369332"/>
          </a:xfrm>
          <a:prstGeom prst="rect">
            <a:avLst/>
          </a:prstGeom>
          <a:noFill/>
        </p:spPr>
        <p:txBody>
          <a:bodyPr wrap="square" rtlCol="0">
            <a:spAutoFit/>
          </a:bodyPr>
          <a:lstStyle/>
          <a:p>
            <a:r>
              <a:rPr lang="en-US" dirty="0"/>
              <a:t>Buffer:</a:t>
            </a:r>
          </a:p>
        </p:txBody>
      </p:sp>
      <p:sp>
        <p:nvSpPr>
          <p:cNvPr id="6" name="Rectangle 5">
            <a:extLst>
              <a:ext uri="{FF2B5EF4-FFF2-40B4-BE49-F238E27FC236}">
                <a16:creationId xmlns:a16="http://schemas.microsoft.com/office/drawing/2014/main" id="{6116C0FB-9606-42D2-9C7D-3597074A84D1}"/>
              </a:ext>
            </a:extLst>
          </p:cNvPr>
          <p:cNvSpPr/>
          <p:nvPr/>
        </p:nvSpPr>
        <p:spPr>
          <a:xfrm>
            <a:off x="360000" y="3078252"/>
            <a:ext cx="1703552" cy="4227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chemeClr val="tx1"/>
                </a:solidFill>
              </a:rPr>
              <a:t>00</a:t>
            </a:r>
            <a:r>
              <a:rPr lang="en-US" dirty="0">
                <a:solidFill>
                  <a:schemeClr val="tx1"/>
                </a:solidFill>
              </a:rPr>
              <a:t>0 000 000</a:t>
            </a:r>
          </a:p>
        </p:txBody>
      </p:sp>
      <p:sp>
        <p:nvSpPr>
          <p:cNvPr id="7" name="Rectangle 6">
            <a:extLst>
              <a:ext uri="{FF2B5EF4-FFF2-40B4-BE49-F238E27FC236}">
                <a16:creationId xmlns:a16="http://schemas.microsoft.com/office/drawing/2014/main" id="{133389BE-36C8-443A-9CF6-BC91202FBEFF}"/>
              </a:ext>
            </a:extLst>
          </p:cNvPr>
          <p:cNvSpPr/>
          <p:nvPr/>
        </p:nvSpPr>
        <p:spPr>
          <a:xfrm>
            <a:off x="2120066" y="3078252"/>
            <a:ext cx="1703552" cy="4227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solidFill>
              </a:rPr>
              <a:t>00</a:t>
            </a:r>
            <a:r>
              <a:rPr lang="en-US" dirty="0">
                <a:solidFill>
                  <a:srgbClr val="FF0000"/>
                </a:solidFill>
              </a:rPr>
              <a:t>1</a:t>
            </a:r>
            <a:r>
              <a:rPr lang="en-US" dirty="0">
                <a:solidFill>
                  <a:schemeClr val="tx1"/>
                </a:solidFill>
              </a:rPr>
              <a:t> 010 210</a:t>
            </a:r>
          </a:p>
        </p:txBody>
      </p:sp>
      <p:sp>
        <p:nvSpPr>
          <p:cNvPr id="8" name="Rectangle 7">
            <a:extLst>
              <a:ext uri="{FF2B5EF4-FFF2-40B4-BE49-F238E27FC236}">
                <a16:creationId xmlns:a16="http://schemas.microsoft.com/office/drawing/2014/main" id="{B770ADAD-6031-57AC-7FDD-E2F948A93024}"/>
              </a:ext>
            </a:extLst>
          </p:cNvPr>
          <p:cNvSpPr/>
          <p:nvPr/>
        </p:nvSpPr>
        <p:spPr>
          <a:xfrm>
            <a:off x="360000" y="3719703"/>
            <a:ext cx="1703552" cy="4227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000 000 0</a:t>
            </a:r>
            <a:r>
              <a:rPr lang="en-US" u="sng" dirty="0">
                <a:solidFill>
                  <a:schemeClr val="tx1"/>
                </a:solidFill>
              </a:rPr>
              <a:t>01</a:t>
            </a:r>
          </a:p>
        </p:txBody>
      </p:sp>
      <p:sp>
        <p:nvSpPr>
          <p:cNvPr id="9" name="Rectangle 8">
            <a:extLst>
              <a:ext uri="{FF2B5EF4-FFF2-40B4-BE49-F238E27FC236}">
                <a16:creationId xmlns:a16="http://schemas.microsoft.com/office/drawing/2014/main" id="{19C29EDE-777E-E9C3-419C-C98C7DBB8A50}"/>
              </a:ext>
            </a:extLst>
          </p:cNvPr>
          <p:cNvSpPr/>
          <p:nvPr/>
        </p:nvSpPr>
        <p:spPr>
          <a:xfrm>
            <a:off x="2120066" y="3719703"/>
            <a:ext cx="1703552" cy="4227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chemeClr val="accent2"/>
                </a:solidFill>
              </a:rPr>
              <a:t>0</a:t>
            </a:r>
            <a:r>
              <a:rPr lang="en-US" dirty="0">
                <a:solidFill>
                  <a:schemeClr val="accent2"/>
                </a:solidFill>
              </a:rPr>
              <a:t>10 </a:t>
            </a:r>
            <a:r>
              <a:rPr lang="en-US" dirty="0">
                <a:solidFill>
                  <a:srgbClr val="FF0000"/>
                </a:solidFill>
              </a:rPr>
              <a:t>2</a:t>
            </a:r>
            <a:r>
              <a:rPr lang="en-US" dirty="0">
                <a:solidFill>
                  <a:schemeClr val="tx1"/>
                </a:solidFill>
              </a:rPr>
              <a:t>10 210</a:t>
            </a:r>
          </a:p>
        </p:txBody>
      </p:sp>
      <p:sp>
        <p:nvSpPr>
          <p:cNvPr id="10" name="Rectangle 9">
            <a:extLst>
              <a:ext uri="{FF2B5EF4-FFF2-40B4-BE49-F238E27FC236}">
                <a16:creationId xmlns:a16="http://schemas.microsoft.com/office/drawing/2014/main" id="{A7DE49BC-BE38-4EAE-8B97-958A17B00CC8}"/>
              </a:ext>
            </a:extLst>
          </p:cNvPr>
          <p:cNvSpPr/>
          <p:nvPr/>
        </p:nvSpPr>
        <p:spPr>
          <a:xfrm>
            <a:off x="360000" y="4391579"/>
            <a:ext cx="1703552" cy="4227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000 010 </a:t>
            </a:r>
            <a:r>
              <a:rPr lang="en-US" u="sng" dirty="0">
                <a:solidFill>
                  <a:schemeClr val="tx1"/>
                </a:solidFill>
              </a:rPr>
              <a:t>102</a:t>
            </a:r>
          </a:p>
        </p:txBody>
      </p:sp>
      <p:sp>
        <p:nvSpPr>
          <p:cNvPr id="11" name="Rectangle 10">
            <a:extLst>
              <a:ext uri="{FF2B5EF4-FFF2-40B4-BE49-F238E27FC236}">
                <a16:creationId xmlns:a16="http://schemas.microsoft.com/office/drawing/2014/main" id="{CD1F963C-CA9E-EDD0-BADB-F23D9E930510}"/>
              </a:ext>
            </a:extLst>
          </p:cNvPr>
          <p:cNvSpPr/>
          <p:nvPr/>
        </p:nvSpPr>
        <p:spPr>
          <a:xfrm>
            <a:off x="2120066" y="4391579"/>
            <a:ext cx="1703552" cy="4227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chemeClr val="accent2"/>
                </a:solidFill>
              </a:rPr>
              <a:t>102</a:t>
            </a:r>
            <a:r>
              <a:rPr lang="en-US" dirty="0">
                <a:solidFill>
                  <a:schemeClr val="accent2"/>
                </a:solidFill>
              </a:rPr>
              <a:t> </a:t>
            </a:r>
            <a:r>
              <a:rPr lang="en-US" u="sng" dirty="0">
                <a:solidFill>
                  <a:schemeClr val="accent2"/>
                </a:solidFill>
              </a:rPr>
              <a:t>1</a:t>
            </a:r>
            <a:r>
              <a:rPr lang="en-US" dirty="0">
                <a:solidFill>
                  <a:schemeClr val="accent2"/>
                </a:solidFill>
              </a:rPr>
              <a:t>02 1</a:t>
            </a:r>
            <a:r>
              <a:rPr lang="en-US" dirty="0">
                <a:solidFill>
                  <a:srgbClr val="FF0000"/>
                </a:solidFill>
              </a:rPr>
              <a:t>2</a:t>
            </a:r>
            <a:r>
              <a:rPr lang="en-US" dirty="0">
                <a:solidFill>
                  <a:schemeClr val="tx1"/>
                </a:solidFill>
              </a:rPr>
              <a:t>0</a:t>
            </a:r>
          </a:p>
        </p:txBody>
      </p:sp>
      <p:sp>
        <p:nvSpPr>
          <p:cNvPr id="12" name="Rectangle 11">
            <a:extLst>
              <a:ext uri="{FF2B5EF4-FFF2-40B4-BE49-F238E27FC236}">
                <a16:creationId xmlns:a16="http://schemas.microsoft.com/office/drawing/2014/main" id="{C7E6F73D-2DAD-4CBA-F539-D4B26B49B638}"/>
              </a:ext>
            </a:extLst>
          </p:cNvPr>
          <p:cNvSpPr/>
          <p:nvPr/>
        </p:nvSpPr>
        <p:spPr>
          <a:xfrm>
            <a:off x="347871" y="5063455"/>
            <a:ext cx="1703552" cy="4227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21</a:t>
            </a:r>
            <a:r>
              <a:rPr lang="en-US" u="sng" dirty="0">
                <a:solidFill>
                  <a:schemeClr val="tx1"/>
                </a:solidFill>
              </a:rPr>
              <a:t>0</a:t>
            </a:r>
            <a:r>
              <a:rPr lang="en-US" dirty="0">
                <a:solidFill>
                  <a:schemeClr val="tx1"/>
                </a:solidFill>
              </a:rPr>
              <a:t> </a:t>
            </a:r>
            <a:r>
              <a:rPr lang="en-US" u="sng" dirty="0">
                <a:solidFill>
                  <a:schemeClr val="tx1"/>
                </a:solidFill>
              </a:rPr>
              <a:t>210</a:t>
            </a:r>
            <a:r>
              <a:rPr lang="en-US" dirty="0">
                <a:solidFill>
                  <a:schemeClr val="tx1"/>
                </a:solidFill>
              </a:rPr>
              <a:t> </a:t>
            </a:r>
            <a:r>
              <a:rPr lang="en-US" u="sng" dirty="0">
                <a:solidFill>
                  <a:schemeClr val="tx1"/>
                </a:solidFill>
              </a:rPr>
              <a:t>212</a:t>
            </a:r>
          </a:p>
        </p:txBody>
      </p:sp>
      <p:sp>
        <p:nvSpPr>
          <p:cNvPr id="13" name="Rectangle 12">
            <a:extLst>
              <a:ext uri="{FF2B5EF4-FFF2-40B4-BE49-F238E27FC236}">
                <a16:creationId xmlns:a16="http://schemas.microsoft.com/office/drawing/2014/main" id="{0630A833-774A-C9C0-5350-063DBBFDEBC7}"/>
              </a:ext>
            </a:extLst>
          </p:cNvPr>
          <p:cNvSpPr/>
          <p:nvPr/>
        </p:nvSpPr>
        <p:spPr>
          <a:xfrm>
            <a:off x="2107937" y="5063455"/>
            <a:ext cx="1703552" cy="4227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chemeClr val="accent2"/>
                </a:solidFill>
              </a:rPr>
              <a:t>0</a:t>
            </a:r>
            <a:r>
              <a:rPr lang="en-US" dirty="0">
                <a:solidFill>
                  <a:schemeClr val="accent2"/>
                </a:solidFill>
              </a:rPr>
              <a:t>21 021 20</a:t>
            </a:r>
            <a:r>
              <a:rPr lang="en-US" dirty="0">
                <a:solidFill>
                  <a:srgbClr val="FF0000"/>
                </a:solidFill>
              </a:rPr>
              <a:t>0</a:t>
            </a:r>
          </a:p>
        </p:txBody>
      </p:sp>
      <p:sp>
        <p:nvSpPr>
          <p:cNvPr id="16" name="TextBox 15">
            <a:extLst>
              <a:ext uri="{FF2B5EF4-FFF2-40B4-BE49-F238E27FC236}">
                <a16:creationId xmlns:a16="http://schemas.microsoft.com/office/drawing/2014/main" id="{CBC4C39D-6800-87CD-B22C-8A9430370A31}"/>
              </a:ext>
            </a:extLst>
          </p:cNvPr>
          <p:cNvSpPr txBox="1"/>
          <p:nvPr/>
        </p:nvSpPr>
        <p:spPr>
          <a:xfrm>
            <a:off x="4223792" y="3131676"/>
            <a:ext cx="4536504" cy="369332"/>
          </a:xfrm>
          <a:prstGeom prst="rect">
            <a:avLst/>
          </a:prstGeom>
          <a:noFill/>
        </p:spPr>
        <p:txBody>
          <a:bodyPr wrap="square" rtlCol="0">
            <a:spAutoFit/>
          </a:bodyPr>
          <a:lstStyle/>
          <a:p>
            <a:r>
              <a:rPr lang="en-US" dirty="0"/>
              <a:t>P</a:t>
            </a:r>
            <a:r>
              <a:rPr lang="en-US" baseline="-25000" dirty="0"/>
              <a:t>1</a:t>
            </a:r>
            <a:r>
              <a:rPr lang="en-US" dirty="0"/>
              <a:t>= 1	I</a:t>
            </a:r>
            <a:r>
              <a:rPr lang="en-US" baseline="-25000" dirty="0"/>
              <a:t>1</a:t>
            </a:r>
            <a:r>
              <a:rPr lang="en-US" dirty="0"/>
              <a:t>= 3 	C</a:t>
            </a:r>
            <a:r>
              <a:rPr lang="en-US" baseline="-25000" dirty="0"/>
              <a:t>1</a:t>
            </a:r>
            <a:r>
              <a:rPr lang="en-US" dirty="0"/>
              <a:t>~ 0 2 </a:t>
            </a:r>
            <a:r>
              <a:rPr lang="en-US" dirty="0">
                <a:solidFill>
                  <a:srgbClr val="FF0000"/>
                </a:solidFill>
              </a:rPr>
              <a:t>1</a:t>
            </a:r>
            <a:r>
              <a:rPr lang="en-US" dirty="0"/>
              <a:t> </a:t>
            </a:r>
          </a:p>
        </p:txBody>
      </p:sp>
      <p:sp>
        <p:nvSpPr>
          <p:cNvPr id="17" name="TextBox 16">
            <a:extLst>
              <a:ext uri="{FF2B5EF4-FFF2-40B4-BE49-F238E27FC236}">
                <a16:creationId xmlns:a16="http://schemas.microsoft.com/office/drawing/2014/main" id="{C58B081F-D60A-7106-3205-0A6257AA4CC1}"/>
              </a:ext>
            </a:extLst>
          </p:cNvPr>
          <p:cNvSpPr txBox="1"/>
          <p:nvPr/>
        </p:nvSpPr>
        <p:spPr>
          <a:xfrm>
            <a:off x="4223792" y="3779748"/>
            <a:ext cx="4536504" cy="369332"/>
          </a:xfrm>
          <a:prstGeom prst="rect">
            <a:avLst/>
          </a:prstGeom>
          <a:noFill/>
        </p:spPr>
        <p:txBody>
          <a:bodyPr wrap="square" rtlCol="0">
            <a:spAutoFit/>
          </a:bodyPr>
          <a:lstStyle/>
          <a:p>
            <a:r>
              <a:rPr lang="en-US" dirty="0"/>
              <a:t>P</a:t>
            </a:r>
            <a:r>
              <a:rPr lang="en-US" baseline="-25000" dirty="0"/>
              <a:t>2</a:t>
            </a:r>
            <a:r>
              <a:rPr lang="en-US" dirty="0"/>
              <a:t>= 8	I</a:t>
            </a:r>
            <a:r>
              <a:rPr lang="en-US" baseline="-25000" dirty="0"/>
              <a:t>2</a:t>
            </a:r>
            <a:r>
              <a:rPr lang="en-US" dirty="0"/>
              <a:t>= 4 	C</a:t>
            </a:r>
            <a:r>
              <a:rPr lang="en-US" baseline="-25000" dirty="0"/>
              <a:t>2</a:t>
            </a:r>
            <a:r>
              <a:rPr lang="en-US" dirty="0"/>
              <a:t>~ 7 3 </a:t>
            </a:r>
            <a:r>
              <a:rPr lang="en-US" dirty="0">
                <a:solidFill>
                  <a:srgbClr val="FF0000"/>
                </a:solidFill>
              </a:rPr>
              <a:t>2</a:t>
            </a:r>
            <a:r>
              <a:rPr lang="en-US" dirty="0"/>
              <a:t> </a:t>
            </a:r>
          </a:p>
        </p:txBody>
      </p:sp>
      <p:sp>
        <p:nvSpPr>
          <p:cNvPr id="18" name="TextBox 17">
            <a:extLst>
              <a:ext uri="{FF2B5EF4-FFF2-40B4-BE49-F238E27FC236}">
                <a16:creationId xmlns:a16="http://schemas.microsoft.com/office/drawing/2014/main" id="{C95E3016-CC48-4288-85CC-E7F71B7D6D00}"/>
              </a:ext>
            </a:extLst>
          </p:cNvPr>
          <p:cNvSpPr txBox="1"/>
          <p:nvPr/>
        </p:nvSpPr>
        <p:spPr>
          <a:xfrm>
            <a:off x="4223792" y="4445003"/>
            <a:ext cx="4536504" cy="369332"/>
          </a:xfrm>
          <a:prstGeom prst="rect">
            <a:avLst/>
          </a:prstGeom>
          <a:noFill/>
        </p:spPr>
        <p:txBody>
          <a:bodyPr wrap="square" rtlCol="0">
            <a:spAutoFit/>
          </a:bodyPr>
          <a:lstStyle/>
          <a:p>
            <a:r>
              <a:rPr lang="en-US" dirty="0"/>
              <a:t>P</a:t>
            </a:r>
            <a:r>
              <a:rPr lang="en-US" baseline="-25000" dirty="0"/>
              <a:t>3</a:t>
            </a:r>
            <a:r>
              <a:rPr lang="en-US" dirty="0"/>
              <a:t>= 7	I</a:t>
            </a:r>
            <a:r>
              <a:rPr lang="en-US" baseline="-25000" dirty="0"/>
              <a:t>3</a:t>
            </a:r>
            <a:r>
              <a:rPr lang="en-US" dirty="0"/>
              <a:t>= 8 	C</a:t>
            </a:r>
            <a:r>
              <a:rPr lang="en-US" baseline="-25000" dirty="0"/>
              <a:t>3</a:t>
            </a:r>
            <a:r>
              <a:rPr lang="en-US" dirty="0"/>
              <a:t>~ 6 7 </a:t>
            </a:r>
            <a:r>
              <a:rPr lang="en-US" dirty="0">
                <a:solidFill>
                  <a:srgbClr val="FF0000"/>
                </a:solidFill>
              </a:rPr>
              <a:t>2</a:t>
            </a:r>
            <a:r>
              <a:rPr lang="en-US" dirty="0"/>
              <a:t> </a:t>
            </a:r>
          </a:p>
        </p:txBody>
      </p:sp>
      <p:sp>
        <p:nvSpPr>
          <p:cNvPr id="19" name="TextBox 18">
            <a:extLst>
              <a:ext uri="{FF2B5EF4-FFF2-40B4-BE49-F238E27FC236}">
                <a16:creationId xmlns:a16="http://schemas.microsoft.com/office/drawing/2014/main" id="{8B640380-243E-E30D-752F-3B0C642AB6A8}"/>
              </a:ext>
            </a:extLst>
          </p:cNvPr>
          <p:cNvSpPr txBox="1"/>
          <p:nvPr/>
        </p:nvSpPr>
        <p:spPr>
          <a:xfrm>
            <a:off x="4223792" y="5090167"/>
            <a:ext cx="4536504" cy="369332"/>
          </a:xfrm>
          <a:prstGeom prst="rect">
            <a:avLst/>
          </a:prstGeom>
          <a:noFill/>
        </p:spPr>
        <p:txBody>
          <a:bodyPr wrap="square" rtlCol="0">
            <a:spAutoFit/>
          </a:bodyPr>
          <a:lstStyle/>
          <a:p>
            <a:r>
              <a:rPr lang="en-US" dirty="0"/>
              <a:t>P</a:t>
            </a:r>
            <a:r>
              <a:rPr lang="en-US" baseline="-25000" dirty="0"/>
              <a:t>4</a:t>
            </a:r>
            <a:r>
              <a:rPr lang="en-US" dirty="0"/>
              <a:t>= 3	I</a:t>
            </a:r>
            <a:r>
              <a:rPr lang="en-US" baseline="-25000" dirty="0"/>
              <a:t>4</a:t>
            </a:r>
            <a:r>
              <a:rPr lang="en-US" dirty="0"/>
              <a:t>= 9 	C</a:t>
            </a:r>
            <a:r>
              <a:rPr lang="en-US" baseline="-25000" dirty="0"/>
              <a:t>4</a:t>
            </a:r>
            <a:r>
              <a:rPr lang="en-US" dirty="0"/>
              <a:t>~ 2 8 </a:t>
            </a:r>
            <a:r>
              <a:rPr lang="en-US" dirty="0">
                <a:solidFill>
                  <a:srgbClr val="FF0000"/>
                </a:solidFill>
              </a:rPr>
              <a:t>0</a:t>
            </a:r>
            <a:r>
              <a:rPr lang="en-US" dirty="0"/>
              <a:t> </a:t>
            </a:r>
          </a:p>
        </p:txBody>
      </p:sp>
    </p:spTree>
    <p:extLst>
      <p:ext uri="{BB962C8B-B14F-4D97-AF65-F5344CB8AC3E}">
        <p14:creationId xmlns:p14="http://schemas.microsoft.com/office/powerpoint/2010/main" val="1282336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500"/>
                                        <p:tgtEl>
                                          <p:spTgt spid="16"/>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500"/>
                                        <p:tgtEl>
                                          <p:spTgt spid="18"/>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animBg="1"/>
      <p:bldP spid="9" grpId="0" animBg="1"/>
      <p:bldP spid="10" grpId="0" animBg="1"/>
      <p:bldP spid="11" grpId="0" animBg="1"/>
      <p:bldP spid="12" grpId="0" animBg="1"/>
      <p:bldP spid="13" grpId="0" animBg="1"/>
      <p:bldP spid="16" grpId="0"/>
      <p:bldP spid="17" grpId="0"/>
      <p:bldP spid="18"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67004-09C7-24EE-ABE8-CFF5EE0D97EA}"/>
              </a:ext>
            </a:extLst>
          </p:cNvPr>
          <p:cNvSpPr>
            <a:spLocks noGrp="1"/>
          </p:cNvSpPr>
          <p:nvPr>
            <p:ph type="title"/>
          </p:nvPr>
        </p:nvSpPr>
        <p:spPr/>
        <p:txBody>
          <a:bodyPr>
            <a:normAutofit/>
          </a:bodyPr>
          <a:lstStyle/>
          <a:p>
            <a:r>
              <a:rPr lang="en-US" dirty="0"/>
              <a:t>Lempel-Ziv-Welch : Idea</a:t>
            </a:r>
          </a:p>
        </p:txBody>
      </p:sp>
      <p:sp>
        <p:nvSpPr>
          <p:cNvPr id="3" name="Content Placeholder 2">
            <a:extLst>
              <a:ext uri="{FF2B5EF4-FFF2-40B4-BE49-F238E27FC236}">
                <a16:creationId xmlns:a16="http://schemas.microsoft.com/office/drawing/2014/main" id="{82F38274-FDD0-0BCF-7ED6-3843B153D1E8}"/>
              </a:ext>
            </a:extLst>
          </p:cNvPr>
          <p:cNvSpPr>
            <a:spLocks noGrp="1"/>
          </p:cNvSpPr>
          <p:nvPr>
            <p:ph idx="1"/>
          </p:nvPr>
        </p:nvSpPr>
        <p:spPr/>
        <p:txBody>
          <a:bodyPr/>
          <a:lstStyle/>
          <a:p>
            <a:r>
              <a:rPr lang="en-US" dirty="0"/>
              <a:t>Universal dictionary-based method.</a:t>
            </a:r>
          </a:p>
          <a:p>
            <a:r>
              <a:rPr lang="en-US" dirty="0"/>
              <a:t>Start with core dictionary ~ basic characters (ASCII).</a:t>
            </a:r>
          </a:p>
          <a:p>
            <a:r>
              <a:rPr lang="en-US" dirty="0"/>
              <a:t>Update dictionary as a part of the compression process.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0F6DA06-5709-BF04-1337-EB5174DD9CAD}"/>
              </a:ext>
            </a:extLst>
          </p:cNvPr>
          <p:cNvSpPr>
            <a:spLocks noGrp="1"/>
          </p:cNvSpPr>
          <p:nvPr>
            <p:ph type="sldNum" sz="quarter" idx="12"/>
          </p:nvPr>
        </p:nvSpPr>
        <p:spPr/>
        <p:txBody>
          <a:bodyPr/>
          <a:lstStyle/>
          <a:p>
            <a:fld id="{6113E31D-E2AB-40D1-8B51-AFA5AFEF393A}" type="slidenum">
              <a:rPr lang="en-US" smtClean="0"/>
              <a:t>13</a:t>
            </a:fld>
            <a:endParaRPr lang="en-US" dirty="0"/>
          </a:p>
        </p:txBody>
      </p:sp>
    </p:spTree>
    <p:extLst>
      <p:ext uri="{BB962C8B-B14F-4D97-AF65-F5344CB8AC3E}">
        <p14:creationId xmlns:p14="http://schemas.microsoft.com/office/powerpoint/2010/main" val="2929913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DAAB1-E96D-7837-6A10-A6C1A714C774}"/>
              </a:ext>
            </a:extLst>
          </p:cNvPr>
          <p:cNvSpPr>
            <a:spLocks noGrp="1"/>
          </p:cNvSpPr>
          <p:nvPr>
            <p:ph type="title"/>
          </p:nvPr>
        </p:nvSpPr>
        <p:spPr/>
        <p:txBody>
          <a:bodyPr>
            <a:normAutofit/>
          </a:bodyPr>
          <a:lstStyle/>
          <a:p>
            <a:r>
              <a:rPr lang="en-US" dirty="0"/>
              <a:t>Lempel-Ziv-Welch : Algorithm</a:t>
            </a:r>
          </a:p>
        </p:txBody>
      </p:sp>
      <p:sp>
        <p:nvSpPr>
          <p:cNvPr id="3" name="Slide Number Placeholder 2">
            <a:extLst>
              <a:ext uri="{FF2B5EF4-FFF2-40B4-BE49-F238E27FC236}">
                <a16:creationId xmlns:a16="http://schemas.microsoft.com/office/drawing/2014/main" id="{9007C1FC-1BFC-4A20-5901-525F9699E919}"/>
              </a:ext>
            </a:extLst>
          </p:cNvPr>
          <p:cNvSpPr>
            <a:spLocks noGrp="1"/>
          </p:cNvSpPr>
          <p:nvPr>
            <p:ph type="sldNum" sz="quarter" idx="12"/>
          </p:nvPr>
        </p:nvSpPr>
        <p:spPr/>
        <p:txBody>
          <a:bodyPr/>
          <a:lstStyle/>
          <a:p>
            <a:fld id="{4FAB73BC-B049-4115-A692-8D63A059BFB8}" type="slidenum">
              <a:rPr lang="en-US" smtClean="0"/>
              <a:t>14</a:t>
            </a:fld>
            <a:endParaRPr lang="en-US" dirty="0"/>
          </a:p>
        </p:txBody>
      </p:sp>
      <p:graphicFrame>
        <p:nvGraphicFramePr>
          <p:cNvPr id="4" name="Table 4">
            <a:extLst>
              <a:ext uri="{FF2B5EF4-FFF2-40B4-BE49-F238E27FC236}">
                <a16:creationId xmlns:a16="http://schemas.microsoft.com/office/drawing/2014/main" id="{90160830-E543-5586-F3D3-F7623C0307B4}"/>
              </a:ext>
            </a:extLst>
          </p:cNvPr>
          <p:cNvGraphicFramePr>
            <a:graphicFrameLocks noGrp="1"/>
          </p:cNvGraphicFramePr>
          <p:nvPr>
            <p:extLst>
              <p:ext uri="{D42A27DB-BD31-4B8C-83A1-F6EECF244321}">
                <p14:modId xmlns:p14="http://schemas.microsoft.com/office/powerpoint/2010/main" val="774834538"/>
              </p:ext>
            </p:extLst>
          </p:nvPr>
        </p:nvGraphicFramePr>
        <p:xfrm>
          <a:off x="360000" y="2456904"/>
          <a:ext cx="4637800" cy="3708400"/>
        </p:xfrm>
        <a:graphic>
          <a:graphicData uri="http://schemas.openxmlformats.org/drawingml/2006/table">
            <a:tbl>
              <a:tblPr firstRow="1" bandRow="1">
                <a:tableStyleId>{5940675A-B579-460E-94D1-54222C63F5DA}</a:tableStyleId>
              </a:tblPr>
              <a:tblGrid>
                <a:gridCol w="1159450">
                  <a:extLst>
                    <a:ext uri="{9D8B030D-6E8A-4147-A177-3AD203B41FA5}">
                      <a16:colId xmlns:a16="http://schemas.microsoft.com/office/drawing/2014/main" val="1762318351"/>
                    </a:ext>
                  </a:extLst>
                </a:gridCol>
                <a:gridCol w="1159450">
                  <a:extLst>
                    <a:ext uri="{9D8B030D-6E8A-4147-A177-3AD203B41FA5}">
                      <a16:colId xmlns:a16="http://schemas.microsoft.com/office/drawing/2014/main" val="3555620045"/>
                    </a:ext>
                  </a:extLst>
                </a:gridCol>
                <a:gridCol w="1159450">
                  <a:extLst>
                    <a:ext uri="{9D8B030D-6E8A-4147-A177-3AD203B41FA5}">
                      <a16:colId xmlns:a16="http://schemas.microsoft.com/office/drawing/2014/main" val="2438318488"/>
                    </a:ext>
                  </a:extLst>
                </a:gridCol>
                <a:gridCol w="1159450">
                  <a:extLst>
                    <a:ext uri="{9D8B030D-6E8A-4147-A177-3AD203B41FA5}">
                      <a16:colId xmlns:a16="http://schemas.microsoft.com/office/drawing/2014/main" val="1241723223"/>
                    </a:ext>
                  </a:extLst>
                </a:gridCol>
              </a:tblGrid>
              <a:tr h="370840">
                <a:tc>
                  <a:txBody>
                    <a:bodyPr/>
                    <a:lstStyle/>
                    <a:p>
                      <a:pPr algn="ctr"/>
                      <a:r>
                        <a:rPr lang="en-US" dirty="0"/>
                        <a:t>Read</a:t>
                      </a:r>
                    </a:p>
                  </a:txBody>
                  <a:tcPr/>
                </a:tc>
                <a:tc>
                  <a:txBody>
                    <a:bodyPr/>
                    <a:lstStyle/>
                    <a:p>
                      <a:pPr algn="ctr"/>
                      <a:r>
                        <a:rPr lang="en-US" dirty="0"/>
                        <a:t>Buffer</a:t>
                      </a:r>
                    </a:p>
                  </a:txBody>
                  <a:tcPr/>
                </a:tc>
                <a:tc>
                  <a:txBody>
                    <a:bodyPr/>
                    <a:lstStyle/>
                    <a:p>
                      <a:pPr algn="ctr"/>
                      <a:r>
                        <a:rPr lang="en-US" dirty="0"/>
                        <a:t>Output</a:t>
                      </a:r>
                    </a:p>
                  </a:txBody>
                  <a:tcPr/>
                </a:tc>
                <a:tc>
                  <a:txBody>
                    <a:bodyPr/>
                    <a:lstStyle/>
                    <a:p>
                      <a:pPr algn="ctr"/>
                      <a:r>
                        <a:rPr lang="en-US" dirty="0"/>
                        <a:t>Dictionary</a:t>
                      </a:r>
                    </a:p>
                  </a:txBody>
                  <a:tcPr/>
                </a:tc>
                <a:extLst>
                  <a:ext uri="{0D108BD9-81ED-4DB2-BD59-A6C34878D82A}">
                    <a16:rowId xmlns:a16="http://schemas.microsoft.com/office/drawing/2014/main" val="3624679392"/>
                  </a:ext>
                </a:extLst>
              </a:tr>
              <a:tr h="370840">
                <a:tc>
                  <a:txBody>
                    <a:bodyPr/>
                    <a:lstStyle/>
                    <a:p>
                      <a:pPr algn="ctr"/>
                      <a:r>
                        <a:rPr lang="en-US" dirty="0"/>
                        <a:t>a</a:t>
                      </a:r>
                    </a:p>
                  </a:txBody>
                  <a:tcPr/>
                </a:tc>
                <a:tc>
                  <a:txBody>
                    <a:bodyPr/>
                    <a:lstStyle/>
                    <a:p>
                      <a:pPr algn="ctr"/>
                      <a:r>
                        <a:rPr lang="en-US" dirty="0"/>
                        <a:t>a</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3645807162"/>
                  </a:ext>
                </a:extLst>
              </a:tr>
              <a:tr h="370840">
                <a:tc>
                  <a:txBody>
                    <a:bodyPr/>
                    <a:lstStyle/>
                    <a:p>
                      <a:pPr algn="ctr"/>
                      <a:r>
                        <a:rPr lang="en-US" dirty="0"/>
                        <a:t>b</a:t>
                      </a:r>
                    </a:p>
                  </a:txBody>
                  <a:tcPr/>
                </a:tc>
                <a:tc>
                  <a:txBody>
                    <a:bodyPr/>
                    <a:lstStyle/>
                    <a:p>
                      <a:pPr algn="ctr"/>
                      <a:r>
                        <a:rPr lang="en-US" dirty="0"/>
                        <a:t>ab</a:t>
                      </a:r>
                    </a:p>
                  </a:txBody>
                  <a:tcPr/>
                </a:tc>
                <a:tc>
                  <a:txBody>
                    <a:bodyPr/>
                    <a:lstStyle/>
                    <a:p>
                      <a:pPr algn="ctr"/>
                      <a:r>
                        <a:rPr lang="en-US" dirty="0"/>
                        <a:t>a</a:t>
                      </a:r>
                    </a:p>
                  </a:txBody>
                  <a:tcPr/>
                </a:tc>
                <a:tc>
                  <a:txBody>
                    <a:bodyPr/>
                    <a:lstStyle/>
                    <a:p>
                      <a:pPr algn="ctr"/>
                      <a:r>
                        <a:rPr lang="en-US" dirty="0"/>
                        <a:t>ab = 256</a:t>
                      </a:r>
                    </a:p>
                  </a:txBody>
                  <a:tcPr/>
                </a:tc>
                <a:extLst>
                  <a:ext uri="{0D108BD9-81ED-4DB2-BD59-A6C34878D82A}">
                    <a16:rowId xmlns:a16="http://schemas.microsoft.com/office/drawing/2014/main" val="3357398530"/>
                  </a:ext>
                </a:extLst>
              </a:tr>
              <a:tr h="370840">
                <a:tc>
                  <a:txBody>
                    <a:bodyPr/>
                    <a:lstStyle/>
                    <a:p>
                      <a:pPr algn="ctr"/>
                      <a:r>
                        <a:rPr lang="en-US" dirty="0"/>
                        <a:t>c</a:t>
                      </a:r>
                    </a:p>
                  </a:txBody>
                  <a:tcPr/>
                </a:tc>
                <a:tc>
                  <a:txBody>
                    <a:bodyPr/>
                    <a:lstStyle/>
                    <a:p>
                      <a:pPr algn="ctr"/>
                      <a:r>
                        <a:rPr lang="en-US" dirty="0" err="1"/>
                        <a:t>bc</a:t>
                      </a:r>
                      <a:endParaRPr lang="en-US" dirty="0"/>
                    </a:p>
                  </a:txBody>
                  <a:tcPr/>
                </a:tc>
                <a:tc>
                  <a:txBody>
                    <a:bodyPr/>
                    <a:lstStyle/>
                    <a:p>
                      <a:pPr algn="ctr"/>
                      <a:r>
                        <a:rPr lang="en-US" dirty="0"/>
                        <a:t>b</a:t>
                      </a:r>
                    </a:p>
                  </a:txBody>
                  <a:tcPr/>
                </a:tc>
                <a:tc>
                  <a:txBody>
                    <a:bodyPr/>
                    <a:lstStyle/>
                    <a:p>
                      <a:pPr algn="ctr"/>
                      <a:r>
                        <a:rPr lang="en-US" dirty="0" err="1"/>
                        <a:t>bc</a:t>
                      </a:r>
                      <a:r>
                        <a:rPr lang="en-US" dirty="0"/>
                        <a:t> = 257</a:t>
                      </a:r>
                    </a:p>
                  </a:txBody>
                  <a:tcPr/>
                </a:tc>
                <a:extLst>
                  <a:ext uri="{0D108BD9-81ED-4DB2-BD59-A6C34878D82A}">
                    <a16:rowId xmlns:a16="http://schemas.microsoft.com/office/drawing/2014/main" val="765377913"/>
                  </a:ext>
                </a:extLst>
              </a:tr>
              <a:tr h="370840">
                <a:tc>
                  <a:txBody>
                    <a:bodyPr/>
                    <a:lstStyle/>
                    <a:p>
                      <a:pPr algn="ctr"/>
                      <a:r>
                        <a:rPr lang="en-US" dirty="0"/>
                        <a:t>a</a:t>
                      </a:r>
                    </a:p>
                  </a:txBody>
                  <a:tcPr/>
                </a:tc>
                <a:tc>
                  <a:txBody>
                    <a:bodyPr/>
                    <a:lstStyle/>
                    <a:p>
                      <a:pPr algn="ctr"/>
                      <a:r>
                        <a:rPr lang="en-US" dirty="0"/>
                        <a:t>ca</a:t>
                      </a:r>
                    </a:p>
                  </a:txBody>
                  <a:tcPr/>
                </a:tc>
                <a:tc>
                  <a:txBody>
                    <a:bodyPr/>
                    <a:lstStyle/>
                    <a:p>
                      <a:pPr algn="ctr"/>
                      <a:r>
                        <a:rPr lang="en-US" dirty="0"/>
                        <a:t>c</a:t>
                      </a:r>
                    </a:p>
                  </a:txBody>
                  <a:tcPr/>
                </a:tc>
                <a:tc>
                  <a:txBody>
                    <a:bodyPr/>
                    <a:lstStyle/>
                    <a:p>
                      <a:pPr algn="ctr"/>
                      <a:r>
                        <a:rPr lang="en-US" dirty="0"/>
                        <a:t>ca  = 258</a:t>
                      </a:r>
                    </a:p>
                  </a:txBody>
                  <a:tcPr/>
                </a:tc>
                <a:extLst>
                  <a:ext uri="{0D108BD9-81ED-4DB2-BD59-A6C34878D82A}">
                    <a16:rowId xmlns:a16="http://schemas.microsoft.com/office/drawing/2014/main" val="2856446413"/>
                  </a:ext>
                </a:extLst>
              </a:tr>
              <a:tr h="370840">
                <a:tc>
                  <a:txBody>
                    <a:bodyPr/>
                    <a:lstStyle/>
                    <a:p>
                      <a:pPr algn="ctr"/>
                      <a:r>
                        <a:rPr lang="en-US" dirty="0"/>
                        <a:t>b</a:t>
                      </a:r>
                    </a:p>
                  </a:txBody>
                  <a:tcPr/>
                </a:tc>
                <a:tc>
                  <a:txBody>
                    <a:bodyPr/>
                    <a:lstStyle/>
                    <a:p>
                      <a:pPr algn="ctr"/>
                      <a:r>
                        <a:rPr lang="en-US" dirty="0"/>
                        <a:t>ab</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1383872523"/>
                  </a:ext>
                </a:extLst>
              </a:tr>
              <a:tr h="370840">
                <a:tc>
                  <a:txBody>
                    <a:bodyPr/>
                    <a:lstStyle/>
                    <a:p>
                      <a:pPr algn="ctr"/>
                      <a:r>
                        <a:rPr lang="en-US" dirty="0"/>
                        <a:t>c</a:t>
                      </a:r>
                    </a:p>
                  </a:txBody>
                  <a:tcPr/>
                </a:tc>
                <a:tc>
                  <a:txBody>
                    <a:bodyPr/>
                    <a:lstStyle/>
                    <a:p>
                      <a:pPr algn="ctr"/>
                      <a:r>
                        <a:rPr lang="en-US" dirty="0" err="1"/>
                        <a:t>abc</a:t>
                      </a:r>
                      <a:endParaRPr lang="en-US" dirty="0"/>
                    </a:p>
                  </a:txBody>
                  <a:tcPr/>
                </a:tc>
                <a:tc>
                  <a:txBody>
                    <a:bodyPr/>
                    <a:lstStyle/>
                    <a:p>
                      <a:pPr algn="ctr"/>
                      <a:r>
                        <a:rPr lang="en-US" dirty="0"/>
                        <a:t>ab</a:t>
                      </a:r>
                    </a:p>
                  </a:txBody>
                  <a:tcPr/>
                </a:tc>
                <a:tc>
                  <a:txBody>
                    <a:bodyPr/>
                    <a:lstStyle/>
                    <a:p>
                      <a:pPr algn="ctr"/>
                      <a:r>
                        <a:rPr lang="en-US" dirty="0" err="1"/>
                        <a:t>abc</a:t>
                      </a:r>
                      <a:r>
                        <a:rPr lang="en-US" dirty="0"/>
                        <a:t> = 259</a:t>
                      </a:r>
                    </a:p>
                  </a:txBody>
                  <a:tcPr/>
                </a:tc>
                <a:extLst>
                  <a:ext uri="{0D108BD9-81ED-4DB2-BD59-A6C34878D82A}">
                    <a16:rowId xmlns:a16="http://schemas.microsoft.com/office/drawing/2014/main" val="3405909723"/>
                  </a:ext>
                </a:extLst>
              </a:tr>
              <a:tr h="370840">
                <a:tc>
                  <a:txBody>
                    <a:bodyPr/>
                    <a:lstStyle/>
                    <a:p>
                      <a:pPr algn="ctr"/>
                      <a:r>
                        <a:rPr lang="en-US" dirty="0"/>
                        <a:t>a</a:t>
                      </a:r>
                    </a:p>
                  </a:txBody>
                  <a:tcPr/>
                </a:tc>
                <a:tc>
                  <a:txBody>
                    <a:bodyPr/>
                    <a:lstStyle/>
                    <a:p>
                      <a:pPr algn="ctr"/>
                      <a:r>
                        <a:rPr lang="en-US" dirty="0"/>
                        <a:t>ca</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3207223070"/>
                  </a:ext>
                </a:extLst>
              </a:tr>
              <a:tr h="370840">
                <a:tc>
                  <a:txBody>
                    <a:bodyPr/>
                    <a:lstStyle/>
                    <a:p>
                      <a:pPr algn="ctr"/>
                      <a:r>
                        <a:rPr lang="en-US" dirty="0"/>
                        <a:t>b</a:t>
                      </a:r>
                    </a:p>
                  </a:txBody>
                  <a:tcPr/>
                </a:tc>
                <a:tc>
                  <a:txBody>
                    <a:bodyPr/>
                    <a:lstStyle/>
                    <a:p>
                      <a:pPr algn="ctr"/>
                      <a:r>
                        <a:rPr lang="en-US" dirty="0"/>
                        <a:t>cab</a:t>
                      </a:r>
                    </a:p>
                  </a:txBody>
                  <a:tcPr/>
                </a:tc>
                <a:tc>
                  <a:txBody>
                    <a:bodyPr/>
                    <a:lstStyle/>
                    <a:p>
                      <a:pPr algn="ctr"/>
                      <a:r>
                        <a:rPr lang="en-US" dirty="0"/>
                        <a:t>ca</a:t>
                      </a:r>
                    </a:p>
                  </a:txBody>
                  <a:tcPr/>
                </a:tc>
                <a:tc>
                  <a:txBody>
                    <a:bodyPr/>
                    <a:lstStyle/>
                    <a:p>
                      <a:pPr algn="ctr"/>
                      <a:r>
                        <a:rPr lang="en-US" dirty="0" err="1"/>
                        <a:t>cav</a:t>
                      </a:r>
                      <a:r>
                        <a:rPr lang="en-US" dirty="0"/>
                        <a:t> = 260</a:t>
                      </a:r>
                    </a:p>
                  </a:txBody>
                  <a:tcPr/>
                </a:tc>
                <a:extLst>
                  <a:ext uri="{0D108BD9-81ED-4DB2-BD59-A6C34878D82A}">
                    <a16:rowId xmlns:a16="http://schemas.microsoft.com/office/drawing/2014/main" val="3673385124"/>
                  </a:ext>
                </a:extLst>
              </a:tr>
              <a:tr h="370840">
                <a:tc>
                  <a:txBody>
                    <a:bodyPr/>
                    <a:lstStyle/>
                    <a:p>
                      <a:pPr algn="ctr"/>
                      <a:r>
                        <a:rPr lang="en-US" dirty="0"/>
                        <a:t>c</a:t>
                      </a:r>
                    </a:p>
                  </a:txBody>
                  <a:tcPr/>
                </a:tc>
                <a:tc>
                  <a:txBody>
                    <a:bodyPr/>
                    <a:lstStyle/>
                    <a:p>
                      <a:pPr algn="ctr"/>
                      <a:r>
                        <a:rPr lang="en-US" dirty="0" err="1"/>
                        <a:t>bc</a:t>
                      </a:r>
                      <a:endParaRPr lang="en-US" dirty="0"/>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2686784412"/>
                  </a:ext>
                </a:extLst>
              </a:tr>
            </a:tbl>
          </a:graphicData>
        </a:graphic>
      </p:graphicFrame>
      <p:sp>
        <p:nvSpPr>
          <p:cNvPr id="5" name="Content Placeholder 2">
            <a:extLst>
              <a:ext uri="{FF2B5EF4-FFF2-40B4-BE49-F238E27FC236}">
                <a16:creationId xmlns:a16="http://schemas.microsoft.com/office/drawing/2014/main" id="{E4D01B9C-5CB4-AC01-0BD8-9497A61C6A08}"/>
              </a:ext>
            </a:extLst>
          </p:cNvPr>
          <p:cNvSpPr txBox="1">
            <a:spLocks/>
          </p:cNvSpPr>
          <p:nvPr/>
        </p:nvSpPr>
        <p:spPr>
          <a:xfrm>
            <a:off x="335360" y="1268760"/>
            <a:ext cx="11449272" cy="936104"/>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dirty="0"/>
              <a:t>Input (with spaces for readability):</a:t>
            </a:r>
          </a:p>
          <a:p>
            <a:pPr marL="0" indent="0">
              <a:buFont typeface="Arial" panose="020B0604020202020204" pitchFamily="34" charset="0"/>
              <a:buNone/>
            </a:pPr>
            <a:r>
              <a:rPr lang="en-US" dirty="0" err="1"/>
              <a:t>abc</a:t>
            </a:r>
            <a:r>
              <a:rPr lang="en-US" dirty="0"/>
              <a:t> </a:t>
            </a:r>
            <a:r>
              <a:rPr lang="en-US" dirty="0" err="1"/>
              <a:t>abc</a:t>
            </a:r>
            <a:r>
              <a:rPr lang="en-US" dirty="0"/>
              <a:t> </a:t>
            </a:r>
            <a:r>
              <a:rPr lang="en-US" dirty="0" err="1"/>
              <a:t>abc</a:t>
            </a:r>
            <a:r>
              <a:rPr lang="en-US" dirty="0"/>
              <a:t> </a:t>
            </a:r>
            <a:r>
              <a:rPr lang="en-US" dirty="0" err="1"/>
              <a:t>abc</a:t>
            </a:r>
            <a:r>
              <a:rPr lang="en-US" dirty="0"/>
              <a:t> </a:t>
            </a:r>
            <a:r>
              <a:rPr lang="en-US" dirty="0" err="1"/>
              <a:t>abc</a:t>
            </a:r>
            <a:r>
              <a:rPr lang="en-US" dirty="0"/>
              <a:t> ab</a:t>
            </a:r>
          </a:p>
        </p:txBody>
      </p:sp>
      <p:graphicFrame>
        <p:nvGraphicFramePr>
          <p:cNvPr id="6" name="Table 4">
            <a:extLst>
              <a:ext uri="{FF2B5EF4-FFF2-40B4-BE49-F238E27FC236}">
                <a16:creationId xmlns:a16="http://schemas.microsoft.com/office/drawing/2014/main" id="{2392D938-615E-FCA6-BD31-2E9DD6D38B96}"/>
              </a:ext>
            </a:extLst>
          </p:cNvPr>
          <p:cNvGraphicFramePr>
            <a:graphicFrameLocks noGrp="1"/>
          </p:cNvGraphicFramePr>
          <p:nvPr>
            <p:extLst>
              <p:ext uri="{D42A27DB-BD31-4B8C-83A1-F6EECF244321}">
                <p14:modId xmlns:p14="http://schemas.microsoft.com/office/powerpoint/2010/main" val="1365340283"/>
              </p:ext>
            </p:extLst>
          </p:nvPr>
        </p:nvGraphicFramePr>
        <p:xfrm>
          <a:off x="5663952" y="2485918"/>
          <a:ext cx="5548530" cy="3708400"/>
        </p:xfrm>
        <a:graphic>
          <a:graphicData uri="http://schemas.openxmlformats.org/drawingml/2006/table">
            <a:tbl>
              <a:tblPr firstRow="1" bandRow="1">
                <a:tableStyleId>{5940675A-B579-460E-94D1-54222C63F5DA}</a:tableStyleId>
              </a:tblPr>
              <a:tblGrid>
                <a:gridCol w="1296144">
                  <a:extLst>
                    <a:ext uri="{9D8B030D-6E8A-4147-A177-3AD203B41FA5}">
                      <a16:colId xmlns:a16="http://schemas.microsoft.com/office/drawing/2014/main" val="1762318351"/>
                    </a:ext>
                  </a:extLst>
                </a:gridCol>
                <a:gridCol w="1224136">
                  <a:extLst>
                    <a:ext uri="{9D8B030D-6E8A-4147-A177-3AD203B41FA5}">
                      <a16:colId xmlns:a16="http://schemas.microsoft.com/office/drawing/2014/main" val="3555620045"/>
                    </a:ext>
                  </a:extLst>
                </a:gridCol>
                <a:gridCol w="1152128">
                  <a:extLst>
                    <a:ext uri="{9D8B030D-6E8A-4147-A177-3AD203B41FA5}">
                      <a16:colId xmlns:a16="http://schemas.microsoft.com/office/drawing/2014/main" val="2438318488"/>
                    </a:ext>
                  </a:extLst>
                </a:gridCol>
                <a:gridCol w="1876122">
                  <a:extLst>
                    <a:ext uri="{9D8B030D-6E8A-4147-A177-3AD203B41FA5}">
                      <a16:colId xmlns:a16="http://schemas.microsoft.com/office/drawing/2014/main" val="1241723223"/>
                    </a:ext>
                  </a:extLst>
                </a:gridCol>
              </a:tblGrid>
              <a:tr h="370840">
                <a:tc>
                  <a:txBody>
                    <a:bodyPr/>
                    <a:lstStyle/>
                    <a:p>
                      <a:pPr algn="ctr"/>
                      <a:r>
                        <a:rPr lang="en-US" dirty="0"/>
                        <a:t>Read</a:t>
                      </a:r>
                    </a:p>
                  </a:txBody>
                  <a:tcPr/>
                </a:tc>
                <a:tc>
                  <a:txBody>
                    <a:bodyPr/>
                    <a:lstStyle/>
                    <a:p>
                      <a:pPr algn="ctr"/>
                      <a:r>
                        <a:rPr lang="en-US" dirty="0"/>
                        <a:t>Buffer</a:t>
                      </a:r>
                    </a:p>
                  </a:txBody>
                  <a:tcPr/>
                </a:tc>
                <a:tc>
                  <a:txBody>
                    <a:bodyPr/>
                    <a:lstStyle/>
                    <a:p>
                      <a:pPr algn="ctr"/>
                      <a:r>
                        <a:rPr lang="en-US" dirty="0"/>
                        <a:t>Output</a:t>
                      </a:r>
                    </a:p>
                  </a:txBody>
                  <a:tcPr/>
                </a:tc>
                <a:tc>
                  <a:txBody>
                    <a:bodyPr/>
                    <a:lstStyle/>
                    <a:p>
                      <a:pPr algn="ctr"/>
                      <a:r>
                        <a:rPr lang="en-US" dirty="0"/>
                        <a:t>Dictionary</a:t>
                      </a:r>
                    </a:p>
                  </a:txBody>
                  <a:tcPr/>
                </a:tc>
                <a:extLst>
                  <a:ext uri="{0D108BD9-81ED-4DB2-BD59-A6C34878D82A}">
                    <a16:rowId xmlns:a16="http://schemas.microsoft.com/office/drawing/2014/main" val="3624679392"/>
                  </a:ext>
                </a:extLst>
              </a:tr>
              <a:tr h="370840">
                <a:tc>
                  <a:txBody>
                    <a:bodyPr/>
                    <a:lstStyle/>
                    <a:p>
                      <a:pPr algn="ctr"/>
                      <a:r>
                        <a:rPr lang="en-US" dirty="0"/>
                        <a:t>a</a:t>
                      </a:r>
                    </a:p>
                  </a:txBody>
                  <a:tcPr/>
                </a:tc>
                <a:tc>
                  <a:txBody>
                    <a:bodyPr/>
                    <a:lstStyle/>
                    <a:p>
                      <a:pPr algn="ctr"/>
                      <a:r>
                        <a:rPr lang="en-US" dirty="0" err="1"/>
                        <a:t>bca</a:t>
                      </a:r>
                      <a:endParaRPr lang="en-US" dirty="0"/>
                    </a:p>
                  </a:txBody>
                  <a:tcPr/>
                </a:tc>
                <a:tc>
                  <a:txBody>
                    <a:bodyPr/>
                    <a:lstStyle/>
                    <a:p>
                      <a:pPr algn="ctr"/>
                      <a:r>
                        <a:rPr lang="en-US" dirty="0" err="1"/>
                        <a:t>bc</a:t>
                      </a:r>
                      <a:endParaRPr lang="en-US" dirty="0"/>
                    </a:p>
                  </a:txBody>
                  <a:tcPr/>
                </a:tc>
                <a:tc>
                  <a:txBody>
                    <a:bodyPr/>
                    <a:lstStyle/>
                    <a:p>
                      <a:pPr algn="ctr"/>
                      <a:r>
                        <a:rPr lang="en-US" dirty="0" err="1"/>
                        <a:t>bca</a:t>
                      </a:r>
                      <a:r>
                        <a:rPr lang="en-US" dirty="0"/>
                        <a:t> = 261</a:t>
                      </a:r>
                    </a:p>
                  </a:txBody>
                  <a:tcPr/>
                </a:tc>
                <a:extLst>
                  <a:ext uri="{0D108BD9-81ED-4DB2-BD59-A6C34878D82A}">
                    <a16:rowId xmlns:a16="http://schemas.microsoft.com/office/drawing/2014/main" val="3645807162"/>
                  </a:ext>
                </a:extLst>
              </a:tr>
              <a:tr h="370840">
                <a:tc>
                  <a:txBody>
                    <a:bodyPr/>
                    <a:lstStyle/>
                    <a:p>
                      <a:pPr algn="ctr"/>
                      <a:r>
                        <a:rPr lang="en-US" dirty="0"/>
                        <a:t>b</a:t>
                      </a:r>
                    </a:p>
                  </a:txBody>
                  <a:tcPr/>
                </a:tc>
                <a:tc>
                  <a:txBody>
                    <a:bodyPr/>
                    <a:lstStyle/>
                    <a:p>
                      <a:pPr algn="ctr"/>
                      <a:r>
                        <a:rPr lang="en-US" dirty="0"/>
                        <a:t>ab</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3357398530"/>
                  </a:ext>
                </a:extLst>
              </a:tr>
              <a:tr h="370840">
                <a:tc>
                  <a:txBody>
                    <a:bodyPr/>
                    <a:lstStyle/>
                    <a:p>
                      <a:pPr algn="ctr"/>
                      <a:r>
                        <a:rPr lang="en-US" dirty="0"/>
                        <a:t>c</a:t>
                      </a:r>
                    </a:p>
                  </a:txBody>
                  <a:tcPr/>
                </a:tc>
                <a:tc>
                  <a:txBody>
                    <a:bodyPr/>
                    <a:lstStyle/>
                    <a:p>
                      <a:pPr algn="ctr"/>
                      <a:r>
                        <a:rPr lang="en-US" dirty="0" err="1"/>
                        <a:t>abc</a:t>
                      </a:r>
                      <a:endParaRPr lang="en-US" dirty="0"/>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765377913"/>
                  </a:ext>
                </a:extLst>
              </a:tr>
              <a:tr h="370840">
                <a:tc>
                  <a:txBody>
                    <a:bodyPr/>
                    <a:lstStyle/>
                    <a:p>
                      <a:pPr algn="ctr"/>
                      <a:r>
                        <a:rPr lang="en-US" dirty="0"/>
                        <a:t>a</a:t>
                      </a:r>
                    </a:p>
                  </a:txBody>
                  <a:tcPr/>
                </a:tc>
                <a:tc>
                  <a:txBody>
                    <a:bodyPr/>
                    <a:lstStyle/>
                    <a:p>
                      <a:pPr algn="ctr"/>
                      <a:r>
                        <a:rPr lang="en-US" dirty="0" err="1"/>
                        <a:t>abca</a:t>
                      </a:r>
                      <a:endParaRPr lang="en-US" dirty="0"/>
                    </a:p>
                  </a:txBody>
                  <a:tcPr/>
                </a:tc>
                <a:tc>
                  <a:txBody>
                    <a:bodyPr/>
                    <a:lstStyle/>
                    <a:p>
                      <a:pPr algn="ctr"/>
                      <a:r>
                        <a:rPr lang="en-US" dirty="0" err="1"/>
                        <a:t>abc</a:t>
                      </a:r>
                      <a:endParaRPr lang="en-US" dirty="0"/>
                    </a:p>
                  </a:txBody>
                  <a:tcPr/>
                </a:tc>
                <a:tc>
                  <a:txBody>
                    <a:bodyPr/>
                    <a:lstStyle/>
                    <a:p>
                      <a:pPr algn="ctr"/>
                      <a:r>
                        <a:rPr lang="en-US" dirty="0" err="1"/>
                        <a:t>abca</a:t>
                      </a:r>
                      <a:r>
                        <a:rPr lang="en-US" dirty="0"/>
                        <a:t> = 262</a:t>
                      </a:r>
                    </a:p>
                  </a:txBody>
                  <a:tcPr/>
                </a:tc>
                <a:extLst>
                  <a:ext uri="{0D108BD9-81ED-4DB2-BD59-A6C34878D82A}">
                    <a16:rowId xmlns:a16="http://schemas.microsoft.com/office/drawing/2014/main" val="2856446413"/>
                  </a:ext>
                </a:extLst>
              </a:tr>
              <a:tr h="370840">
                <a:tc>
                  <a:txBody>
                    <a:bodyPr/>
                    <a:lstStyle/>
                    <a:p>
                      <a:pPr algn="ctr"/>
                      <a:r>
                        <a:rPr lang="en-US" dirty="0"/>
                        <a:t>b</a:t>
                      </a:r>
                    </a:p>
                  </a:txBody>
                  <a:tcPr/>
                </a:tc>
                <a:tc>
                  <a:txBody>
                    <a:bodyPr/>
                    <a:lstStyle/>
                    <a:p>
                      <a:pPr algn="ctr"/>
                      <a:r>
                        <a:rPr lang="en-US" dirty="0"/>
                        <a:t>ab</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1383872523"/>
                  </a:ext>
                </a:extLst>
              </a:tr>
              <a:tr h="370840">
                <a:tc>
                  <a:txBody>
                    <a:bodyPr/>
                    <a:lstStyle/>
                    <a:p>
                      <a:pPr algn="ctr"/>
                      <a:r>
                        <a:rPr lang="en-US" dirty="0"/>
                        <a:t>c</a:t>
                      </a:r>
                    </a:p>
                  </a:txBody>
                  <a:tcPr/>
                </a:tc>
                <a:tc>
                  <a:txBody>
                    <a:bodyPr/>
                    <a:lstStyle/>
                    <a:p>
                      <a:pPr algn="ctr"/>
                      <a:r>
                        <a:rPr lang="en-US" dirty="0" err="1"/>
                        <a:t>abc</a:t>
                      </a:r>
                      <a:endParaRPr lang="en-US" dirty="0"/>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3405909723"/>
                  </a:ext>
                </a:extLst>
              </a:tr>
              <a:tr h="370840">
                <a:tc>
                  <a:txBody>
                    <a:bodyPr/>
                    <a:lstStyle/>
                    <a:p>
                      <a:pPr algn="ctr"/>
                      <a:r>
                        <a:rPr lang="en-US" dirty="0"/>
                        <a:t>a</a:t>
                      </a:r>
                    </a:p>
                  </a:txBody>
                  <a:tcPr/>
                </a:tc>
                <a:tc>
                  <a:txBody>
                    <a:bodyPr/>
                    <a:lstStyle/>
                    <a:p>
                      <a:pPr algn="ctr"/>
                      <a:r>
                        <a:rPr lang="en-US" dirty="0" err="1"/>
                        <a:t>abca</a:t>
                      </a:r>
                      <a:endParaRPr lang="en-US" dirty="0"/>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3207223070"/>
                  </a:ext>
                </a:extLst>
              </a:tr>
              <a:tr h="370840">
                <a:tc>
                  <a:txBody>
                    <a:bodyPr/>
                    <a:lstStyle/>
                    <a:p>
                      <a:pPr algn="ctr"/>
                      <a:r>
                        <a:rPr lang="en-US" dirty="0"/>
                        <a:t>b</a:t>
                      </a:r>
                    </a:p>
                  </a:txBody>
                  <a:tcPr/>
                </a:tc>
                <a:tc>
                  <a:txBody>
                    <a:bodyPr/>
                    <a:lstStyle/>
                    <a:p>
                      <a:pPr algn="ctr"/>
                      <a:r>
                        <a:rPr lang="en-US" dirty="0" err="1"/>
                        <a:t>abcab</a:t>
                      </a:r>
                      <a:endParaRPr lang="en-US" dirty="0"/>
                    </a:p>
                  </a:txBody>
                  <a:tcPr/>
                </a:tc>
                <a:tc>
                  <a:txBody>
                    <a:bodyPr/>
                    <a:lstStyle/>
                    <a:p>
                      <a:pPr algn="ctr"/>
                      <a:r>
                        <a:rPr lang="en-US" dirty="0" err="1"/>
                        <a:t>abca</a:t>
                      </a:r>
                      <a:endParaRPr lang="en-US" dirty="0"/>
                    </a:p>
                  </a:txBody>
                  <a:tcPr/>
                </a:tc>
                <a:tc>
                  <a:txBody>
                    <a:bodyPr/>
                    <a:lstStyle/>
                    <a:p>
                      <a:pPr algn="ctr"/>
                      <a:r>
                        <a:rPr lang="en-US" dirty="0" err="1"/>
                        <a:t>abcab</a:t>
                      </a:r>
                      <a:r>
                        <a:rPr lang="en-US" dirty="0"/>
                        <a:t> = 263</a:t>
                      </a:r>
                    </a:p>
                  </a:txBody>
                  <a:tcPr/>
                </a:tc>
                <a:extLst>
                  <a:ext uri="{0D108BD9-81ED-4DB2-BD59-A6C34878D82A}">
                    <a16:rowId xmlns:a16="http://schemas.microsoft.com/office/drawing/2014/main" val="3673385124"/>
                  </a:ext>
                </a:extLst>
              </a:tr>
              <a:tr h="370840">
                <a:tc>
                  <a:txBody>
                    <a:bodyPr/>
                    <a:lstStyle/>
                    <a:p>
                      <a:pPr algn="ctr"/>
                      <a:r>
                        <a:rPr lang="en-US" dirty="0"/>
                        <a:t>-</a:t>
                      </a:r>
                    </a:p>
                  </a:txBody>
                  <a:tcPr/>
                </a:tc>
                <a:tc>
                  <a:txBody>
                    <a:bodyPr/>
                    <a:lstStyle/>
                    <a:p>
                      <a:pPr algn="ctr"/>
                      <a:r>
                        <a:rPr lang="en-US" dirty="0"/>
                        <a:t>-</a:t>
                      </a:r>
                    </a:p>
                  </a:txBody>
                  <a:tcPr/>
                </a:tc>
                <a:tc>
                  <a:txBody>
                    <a:bodyPr/>
                    <a:lstStyle/>
                    <a:p>
                      <a:pPr algn="ctr"/>
                      <a:r>
                        <a:rPr lang="en-US" dirty="0"/>
                        <a:t>b</a:t>
                      </a:r>
                    </a:p>
                  </a:txBody>
                  <a:tcPr/>
                </a:tc>
                <a:tc>
                  <a:txBody>
                    <a:bodyPr/>
                    <a:lstStyle/>
                    <a:p>
                      <a:pPr algn="ctr"/>
                      <a:r>
                        <a:rPr lang="en-US" dirty="0"/>
                        <a:t>-</a:t>
                      </a:r>
                    </a:p>
                  </a:txBody>
                  <a:tcPr/>
                </a:tc>
                <a:extLst>
                  <a:ext uri="{0D108BD9-81ED-4DB2-BD59-A6C34878D82A}">
                    <a16:rowId xmlns:a16="http://schemas.microsoft.com/office/drawing/2014/main" val="258720775"/>
                  </a:ext>
                </a:extLst>
              </a:tr>
            </a:tbl>
          </a:graphicData>
        </a:graphic>
      </p:graphicFrame>
    </p:spTree>
    <p:extLst>
      <p:ext uri="{BB962C8B-B14F-4D97-AF65-F5344CB8AC3E}">
        <p14:creationId xmlns:p14="http://schemas.microsoft.com/office/powerpoint/2010/main" val="970732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DAAB1-E96D-7837-6A10-A6C1A714C774}"/>
              </a:ext>
            </a:extLst>
          </p:cNvPr>
          <p:cNvSpPr>
            <a:spLocks noGrp="1"/>
          </p:cNvSpPr>
          <p:nvPr>
            <p:ph type="title"/>
          </p:nvPr>
        </p:nvSpPr>
        <p:spPr/>
        <p:txBody>
          <a:bodyPr>
            <a:normAutofit/>
          </a:bodyPr>
          <a:lstStyle/>
          <a:p>
            <a:r>
              <a:rPr lang="en-US" dirty="0"/>
              <a:t>Lempel-Ziv-Welch : Algorithm</a:t>
            </a:r>
          </a:p>
        </p:txBody>
      </p:sp>
      <p:sp>
        <p:nvSpPr>
          <p:cNvPr id="3" name="Slide Number Placeholder 2">
            <a:extLst>
              <a:ext uri="{FF2B5EF4-FFF2-40B4-BE49-F238E27FC236}">
                <a16:creationId xmlns:a16="http://schemas.microsoft.com/office/drawing/2014/main" id="{9007C1FC-1BFC-4A20-5901-525F9699E919}"/>
              </a:ext>
            </a:extLst>
          </p:cNvPr>
          <p:cNvSpPr>
            <a:spLocks noGrp="1"/>
          </p:cNvSpPr>
          <p:nvPr>
            <p:ph type="sldNum" sz="quarter" idx="12"/>
          </p:nvPr>
        </p:nvSpPr>
        <p:spPr/>
        <p:txBody>
          <a:bodyPr/>
          <a:lstStyle/>
          <a:p>
            <a:fld id="{4FAB73BC-B049-4115-A692-8D63A059BFB8}" type="slidenum">
              <a:rPr lang="en-US" smtClean="0"/>
              <a:t>15</a:t>
            </a:fld>
            <a:endParaRPr lang="en-US" dirty="0"/>
          </a:p>
        </p:txBody>
      </p:sp>
      <p:graphicFrame>
        <p:nvGraphicFramePr>
          <p:cNvPr id="4" name="Table 4">
            <a:extLst>
              <a:ext uri="{FF2B5EF4-FFF2-40B4-BE49-F238E27FC236}">
                <a16:creationId xmlns:a16="http://schemas.microsoft.com/office/drawing/2014/main" id="{90160830-E543-5586-F3D3-F7623C0307B4}"/>
              </a:ext>
            </a:extLst>
          </p:cNvPr>
          <p:cNvGraphicFramePr>
            <a:graphicFrameLocks noGrp="1"/>
          </p:cNvGraphicFramePr>
          <p:nvPr>
            <p:extLst>
              <p:ext uri="{D42A27DB-BD31-4B8C-83A1-F6EECF244321}">
                <p14:modId xmlns:p14="http://schemas.microsoft.com/office/powerpoint/2010/main" val="3408548900"/>
              </p:ext>
            </p:extLst>
          </p:nvPr>
        </p:nvGraphicFramePr>
        <p:xfrm>
          <a:off x="360000" y="2456904"/>
          <a:ext cx="4637800" cy="3708400"/>
        </p:xfrm>
        <a:graphic>
          <a:graphicData uri="http://schemas.openxmlformats.org/drawingml/2006/table">
            <a:tbl>
              <a:tblPr firstRow="1" bandRow="1">
                <a:tableStyleId>{5940675A-B579-460E-94D1-54222C63F5DA}</a:tableStyleId>
              </a:tblPr>
              <a:tblGrid>
                <a:gridCol w="1159450">
                  <a:extLst>
                    <a:ext uri="{9D8B030D-6E8A-4147-A177-3AD203B41FA5}">
                      <a16:colId xmlns:a16="http://schemas.microsoft.com/office/drawing/2014/main" val="1762318351"/>
                    </a:ext>
                  </a:extLst>
                </a:gridCol>
                <a:gridCol w="1159450">
                  <a:extLst>
                    <a:ext uri="{9D8B030D-6E8A-4147-A177-3AD203B41FA5}">
                      <a16:colId xmlns:a16="http://schemas.microsoft.com/office/drawing/2014/main" val="3555620045"/>
                    </a:ext>
                  </a:extLst>
                </a:gridCol>
                <a:gridCol w="1159450">
                  <a:extLst>
                    <a:ext uri="{9D8B030D-6E8A-4147-A177-3AD203B41FA5}">
                      <a16:colId xmlns:a16="http://schemas.microsoft.com/office/drawing/2014/main" val="2438318488"/>
                    </a:ext>
                  </a:extLst>
                </a:gridCol>
                <a:gridCol w="1159450">
                  <a:extLst>
                    <a:ext uri="{9D8B030D-6E8A-4147-A177-3AD203B41FA5}">
                      <a16:colId xmlns:a16="http://schemas.microsoft.com/office/drawing/2014/main" val="1241723223"/>
                    </a:ext>
                  </a:extLst>
                </a:gridCol>
              </a:tblGrid>
              <a:tr h="370840">
                <a:tc>
                  <a:txBody>
                    <a:bodyPr/>
                    <a:lstStyle/>
                    <a:p>
                      <a:pPr algn="ctr"/>
                      <a:r>
                        <a:rPr lang="en-US" dirty="0"/>
                        <a:t>Input</a:t>
                      </a:r>
                    </a:p>
                  </a:txBody>
                  <a:tcPr/>
                </a:tc>
                <a:tc>
                  <a:txBody>
                    <a:bodyPr/>
                    <a:lstStyle/>
                    <a:p>
                      <a:pPr algn="ctr"/>
                      <a:r>
                        <a:rPr lang="en-US" dirty="0"/>
                        <a:t>Buffer</a:t>
                      </a:r>
                    </a:p>
                  </a:txBody>
                  <a:tcPr/>
                </a:tc>
                <a:tc>
                  <a:txBody>
                    <a:bodyPr/>
                    <a:lstStyle/>
                    <a:p>
                      <a:pPr algn="ctr"/>
                      <a:r>
                        <a:rPr lang="en-US" dirty="0"/>
                        <a:t>Output</a:t>
                      </a:r>
                    </a:p>
                  </a:txBody>
                  <a:tcPr/>
                </a:tc>
                <a:tc>
                  <a:txBody>
                    <a:bodyPr/>
                    <a:lstStyle/>
                    <a:p>
                      <a:pPr algn="ctr"/>
                      <a:r>
                        <a:rPr lang="en-US" dirty="0"/>
                        <a:t>Dictionary</a:t>
                      </a:r>
                    </a:p>
                  </a:txBody>
                  <a:tcPr/>
                </a:tc>
                <a:extLst>
                  <a:ext uri="{0D108BD9-81ED-4DB2-BD59-A6C34878D82A}">
                    <a16:rowId xmlns:a16="http://schemas.microsoft.com/office/drawing/2014/main" val="3624679392"/>
                  </a:ext>
                </a:extLst>
              </a:tr>
              <a:tr h="370840">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3645807162"/>
                  </a:ext>
                </a:extLst>
              </a:tr>
              <a:tr h="370840">
                <a:tc>
                  <a:txBody>
                    <a:bodyPr/>
                    <a:lstStyle/>
                    <a:p>
                      <a:pPr algn="ctr"/>
                      <a:r>
                        <a:rPr lang="en-US" dirty="0"/>
                        <a:t>a</a:t>
                      </a:r>
                    </a:p>
                  </a:txBody>
                  <a:tcPr/>
                </a:tc>
                <a:tc>
                  <a:txBody>
                    <a:bodyPr/>
                    <a:lstStyle/>
                    <a:p>
                      <a:pPr algn="ctr"/>
                      <a:r>
                        <a:rPr lang="en-US" dirty="0"/>
                        <a:t>a</a:t>
                      </a:r>
                    </a:p>
                  </a:txBody>
                  <a:tcPr/>
                </a:tc>
                <a:tc>
                  <a:txBody>
                    <a:bodyPr/>
                    <a:lstStyle/>
                    <a:p>
                      <a:pPr algn="ctr"/>
                      <a:r>
                        <a:rPr lang="en-US" dirty="0"/>
                        <a:t>a</a:t>
                      </a:r>
                    </a:p>
                  </a:txBody>
                  <a:tcPr/>
                </a:tc>
                <a:tc>
                  <a:txBody>
                    <a:bodyPr/>
                    <a:lstStyle/>
                    <a:p>
                      <a:pPr algn="ctr"/>
                      <a:r>
                        <a:rPr lang="en-US" dirty="0"/>
                        <a:t>-</a:t>
                      </a:r>
                    </a:p>
                  </a:txBody>
                  <a:tcPr/>
                </a:tc>
                <a:extLst>
                  <a:ext uri="{0D108BD9-81ED-4DB2-BD59-A6C34878D82A}">
                    <a16:rowId xmlns:a16="http://schemas.microsoft.com/office/drawing/2014/main" val="3357398530"/>
                  </a:ext>
                </a:extLst>
              </a:tr>
              <a:tr h="370840">
                <a:tc>
                  <a:txBody>
                    <a:bodyPr/>
                    <a:lstStyle/>
                    <a:p>
                      <a:pPr algn="ctr"/>
                      <a:r>
                        <a:rPr lang="en-US" dirty="0"/>
                        <a:t>b</a:t>
                      </a:r>
                    </a:p>
                  </a:txBody>
                  <a:tcPr/>
                </a:tc>
                <a:tc>
                  <a:txBody>
                    <a:bodyPr/>
                    <a:lstStyle/>
                    <a:p>
                      <a:pPr algn="ctr"/>
                      <a:r>
                        <a:rPr lang="en-US" dirty="0"/>
                        <a:t>ab</a:t>
                      </a:r>
                    </a:p>
                  </a:txBody>
                  <a:tcPr/>
                </a:tc>
                <a:tc>
                  <a:txBody>
                    <a:bodyPr/>
                    <a:lstStyle/>
                    <a:p>
                      <a:pPr algn="ctr"/>
                      <a:r>
                        <a:rPr lang="en-US" dirty="0"/>
                        <a:t>b</a:t>
                      </a:r>
                    </a:p>
                  </a:txBody>
                  <a:tcPr/>
                </a:tc>
                <a:tc>
                  <a:txBody>
                    <a:bodyPr/>
                    <a:lstStyle/>
                    <a:p>
                      <a:pPr algn="ctr"/>
                      <a:r>
                        <a:rPr lang="en-US" dirty="0"/>
                        <a:t>ab = 256</a:t>
                      </a:r>
                    </a:p>
                  </a:txBody>
                  <a:tcPr/>
                </a:tc>
                <a:extLst>
                  <a:ext uri="{0D108BD9-81ED-4DB2-BD59-A6C34878D82A}">
                    <a16:rowId xmlns:a16="http://schemas.microsoft.com/office/drawing/2014/main" val="765377913"/>
                  </a:ext>
                </a:extLst>
              </a:tr>
              <a:tr h="370840">
                <a:tc>
                  <a:txBody>
                    <a:bodyPr/>
                    <a:lstStyle/>
                    <a:p>
                      <a:pPr algn="ctr"/>
                      <a:r>
                        <a:rPr lang="en-US" dirty="0"/>
                        <a:t>c</a:t>
                      </a:r>
                    </a:p>
                  </a:txBody>
                  <a:tcPr/>
                </a:tc>
                <a:tc>
                  <a:txBody>
                    <a:bodyPr/>
                    <a:lstStyle/>
                    <a:p>
                      <a:pPr algn="ctr"/>
                      <a:r>
                        <a:rPr lang="en-US" dirty="0" err="1"/>
                        <a:t>bc</a:t>
                      </a:r>
                      <a:endParaRPr lang="en-US" dirty="0"/>
                    </a:p>
                  </a:txBody>
                  <a:tcPr/>
                </a:tc>
                <a:tc>
                  <a:txBody>
                    <a:bodyPr/>
                    <a:lstStyle/>
                    <a:p>
                      <a:pPr algn="ctr"/>
                      <a:r>
                        <a:rPr lang="en-US" dirty="0"/>
                        <a:t>c</a:t>
                      </a:r>
                    </a:p>
                  </a:txBody>
                  <a:tcPr/>
                </a:tc>
                <a:tc>
                  <a:txBody>
                    <a:bodyPr/>
                    <a:lstStyle/>
                    <a:p>
                      <a:pPr algn="ctr"/>
                      <a:r>
                        <a:rPr lang="en-US" dirty="0" err="1"/>
                        <a:t>bc</a:t>
                      </a:r>
                      <a:r>
                        <a:rPr lang="en-US" dirty="0"/>
                        <a:t> = 257</a:t>
                      </a:r>
                    </a:p>
                  </a:txBody>
                  <a:tcPr/>
                </a:tc>
                <a:extLst>
                  <a:ext uri="{0D108BD9-81ED-4DB2-BD59-A6C34878D82A}">
                    <a16:rowId xmlns:a16="http://schemas.microsoft.com/office/drawing/2014/main" val="2856446413"/>
                  </a:ext>
                </a:extLst>
              </a:tr>
              <a:tr h="370840">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1383872523"/>
                  </a:ext>
                </a:extLst>
              </a:tr>
              <a:tr h="370840">
                <a:tc>
                  <a:txBody>
                    <a:bodyPr/>
                    <a:lstStyle/>
                    <a:p>
                      <a:pPr algn="ctr"/>
                      <a:r>
                        <a:rPr lang="en-US" dirty="0"/>
                        <a:t>ab</a:t>
                      </a:r>
                    </a:p>
                  </a:txBody>
                  <a:tcPr/>
                </a:tc>
                <a:tc>
                  <a:txBody>
                    <a:bodyPr/>
                    <a:lstStyle/>
                    <a:p>
                      <a:pPr algn="ctr"/>
                      <a:r>
                        <a:rPr lang="en-US" dirty="0">
                          <a:solidFill>
                            <a:schemeClr val="accent2"/>
                          </a:solidFill>
                        </a:rPr>
                        <a:t>ca</a:t>
                      </a:r>
                      <a:r>
                        <a:rPr lang="en-US" dirty="0"/>
                        <a:t>b</a:t>
                      </a:r>
                    </a:p>
                  </a:txBody>
                  <a:tcPr/>
                </a:tc>
                <a:tc>
                  <a:txBody>
                    <a:bodyPr/>
                    <a:lstStyle/>
                    <a:p>
                      <a:pPr algn="ctr"/>
                      <a:r>
                        <a:rPr lang="en-US" dirty="0"/>
                        <a:t>ab</a:t>
                      </a:r>
                    </a:p>
                  </a:txBody>
                  <a:tcPr/>
                </a:tc>
                <a:tc>
                  <a:txBody>
                    <a:bodyPr/>
                    <a:lstStyle/>
                    <a:p>
                      <a:pPr algn="ctr"/>
                      <a:r>
                        <a:rPr lang="en-US" dirty="0"/>
                        <a:t>ca = 258</a:t>
                      </a:r>
                    </a:p>
                  </a:txBody>
                  <a:tcPr/>
                </a:tc>
                <a:extLst>
                  <a:ext uri="{0D108BD9-81ED-4DB2-BD59-A6C34878D82A}">
                    <a16:rowId xmlns:a16="http://schemas.microsoft.com/office/drawing/2014/main" val="3405909723"/>
                  </a:ext>
                </a:extLst>
              </a:tr>
              <a:tr h="370840">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3207223070"/>
                  </a:ext>
                </a:extLst>
              </a:tr>
              <a:tr h="370840">
                <a:tc>
                  <a:txBody>
                    <a:bodyPr/>
                    <a:lstStyle/>
                    <a:p>
                      <a:pPr algn="ctr"/>
                      <a:r>
                        <a:rPr lang="en-US" dirty="0"/>
                        <a:t>ca</a:t>
                      </a:r>
                    </a:p>
                  </a:txBody>
                  <a:tcPr/>
                </a:tc>
                <a:tc>
                  <a:txBody>
                    <a:bodyPr/>
                    <a:lstStyle/>
                    <a:p>
                      <a:pPr algn="ctr"/>
                      <a:r>
                        <a:rPr lang="en-US" dirty="0" err="1">
                          <a:solidFill>
                            <a:schemeClr val="accent2"/>
                          </a:solidFill>
                        </a:rPr>
                        <a:t>abc</a:t>
                      </a:r>
                      <a:r>
                        <a:rPr lang="en-US" dirty="0" err="1"/>
                        <a:t>a</a:t>
                      </a:r>
                      <a:endParaRPr lang="en-US" dirty="0"/>
                    </a:p>
                  </a:txBody>
                  <a:tcPr/>
                </a:tc>
                <a:tc>
                  <a:txBody>
                    <a:bodyPr/>
                    <a:lstStyle/>
                    <a:p>
                      <a:pPr algn="ctr"/>
                      <a:r>
                        <a:rPr lang="en-US" dirty="0"/>
                        <a:t>ca</a:t>
                      </a:r>
                    </a:p>
                  </a:txBody>
                  <a:tcPr/>
                </a:tc>
                <a:tc>
                  <a:txBody>
                    <a:bodyPr/>
                    <a:lstStyle/>
                    <a:p>
                      <a:pPr algn="ctr"/>
                      <a:r>
                        <a:rPr lang="en-US" dirty="0" err="1"/>
                        <a:t>abc</a:t>
                      </a:r>
                      <a:r>
                        <a:rPr lang="en-US" dirty="0"/>
                        <a:t> = 259</a:t>
                      </a:r>
                    </a:p>
                  </a:txBody>
                  <a:tcPr/>
                </a:tc>
                <a:extLst>
                  <a:ext uri="{0D108BD9-81ED-4DB2-BD59-A6C34878D82A}">
                    <a16:rowId xmlns:a16="http://schemas.microsoft.com/office/drawing/2014/main" val="3673385124"/>
                  </a:ext>
                </a:extLst>
              </a:tr>
              <a:tr h="370840">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2686784412"/>
                  </a:ext>
                </a:extLst>
              </a:tr>
            </a:tbl>
          </a:graphicData>
        </a:graphic>
      </p:graphicFrame>
      <p:graphicFrame>
        <p:nvGraphicFramePr>
          <p:cNvPr id="6" name="Table 4">
            <a:extLst>
              <a:ext uri="{FF2B5EF4-FFF2-40B4-BE49-F238E27FC236}">
                <a16:creationId xmlns:a16="http://schemas.microsoft.com/office/drawing/2014/main" id="{2392D938-615E-FCA6-BD31-2E9DD6D38B96}"/>
              </a:ext>
            </a:extLst>
          </p:cNvPr>
          <p:cNvGraphicFramePr>
            <a:graphicFrameLocks noGrp="1"/>
          </p:cNvGraphicFramePr>
          <p:nvPr>
            <p:extLst>
              <p:ext uri="{D42A27DB-BD31-4B8C-83A1-F6EECF244321}">
                <p14:modId xmlns:p14="http://schemas.microsoft.com/office/powerpoint/2010/main" val="1394462462"/>
              </p:ext>
            </p:extLst>
          </p:nvPr>
        </p:nvGraphicFramePr>
        <p:xfrm>
          <a:off x="5663951" y="2485918"/>
          <a:ext cx="5548531" cy="3708400"/>
        </p:xfrm>
        <a:graphic>
          <a:graphicData uri="http://schemas.openxmlformats.org/drawingml/2006/table">
            <a:tbl>
              <a:tblPr firstRow="1" bandRow="1">
                <a:tableStyleId>{5940675A-B579-460E-94D1-54222C63F5DA}</a:tableStyleId>
              </a:tblPr>
              <a:tblGrid>
                <a:gridCol w="1296145">
                  <a:extLst>
                    <a:ext uri="{9D8B030D-6E8A-4147-A177-3AD203B41FA5}">
                      <a16:colId xmlns:a16="http://schemas.microsoft.com/office/drawing/2014/main" val="1762318351"/>
                    </a:ext>
                  </a:extLst>
                </a:gridCol>
                <a:gridCol w="1224136">
                  <a:extLst>
                    <a:ext uri="{9D8B030D-6E8A-4147-A177-3AD203B41FA5}">
                      <a16:colId xmlns:a16="http://schemas.microsoft.com/office/drawing/2014/main" val="3555620045"/>
                    </a:ext>
                  </a:extLst>
                </a:gridCol>
                <a:gridCol w="1152128">
                  <a:extLst>
                    <a:ext uri="{9D8B030D-6E8A-4147-A177-3AD203B41FA5}">
                      <a16:colId xmlns:a16="http://schemas.microsoft.com/office/drawing/2014/main" val="2438318488"/>
                    </a:ext>
                  </a:extLst>
                </a:gridCol>
                <a:gridCol w="1876122">
                  <a:extLst>
                    <a:ext uri="{9D8B030D-6E8A-4147-A177-3AD203B41FA5}">
                      <a16:colId xmlns:a16="http://schemas.microsoft.com/office/drawing/2014/main" val="1241723223"/>
                    </a:ext>
                  </a:extLst>
                </a:gridCol>
              </a:tblGrid>
              <a:tr h="370840">
                <a:tc>
                  <a:txBody>
                    <a:bodyPr/>
                    <a:lstStyle/>
                    <a:p>
                      <a:pPr algn="ctr"/>
                      <a:r>
                        <a:rPr lang="en-US" dirty="0"/>
                        <a:t>Input</a:t>
                      </a:r>
                    </a:p>
                  </a:txBody>
                  <a:tcPr/>
                </a:tc>
                <a:tc>
                  <a:txBody>
                    <a:bodyPr/>
                    <a:lstStyle/>
                    <a:p>
                      <a:pPr algn="ctr"/>
                      <a:r>
                        <a:rPr lang="en-US" dirty="0"/>
                        <a:t>Buffer</a:t>
                      </a:r>
                    </a:p>
                  </a:txBody>
                  <a:tcPr/>
                </a:tc>
                <a:tc>
                  <a:txBody>
                    <a:bodyPr/>
                    <a:lstStyle/>
                    <a:p>
                      <a:pPr algn="ctr"/>
                      <a:r>
                        <a:rPr lang="en-US" dirty="0"/>
                        <a:t>Output</a:t>
                      </a:r>
                    </a:p>
                  </a:txBody>
                  <a:tcPr/>
                </a:tc>
                <a:tc>
                  <a:txBody>
                    <a:bodyPr/>
                    <a:lstStyle/>
                    <a:p>
                      <a:pPr algn="ctr"/>
                      <a:r>
                        <a:rPr lang="en-US" dirty="0"/>
                        <a:t>Dictionary</a:t>
                      </a:r>
                    </a:p>
                  </a:txBody>
                  <a:tcPr/>
                </a:tc>
                <a:extLst>
                  <a:ext uri="{0D108BD9-81ED-4DB2-BD59-A6C34878D82A}">
                    <a16:rowId xmlns:a16="http://schemas.microsoft.com/office/drawing/2014/main" val="3624679392"/>
                  </a:ext>
                </a:extLst>
              </a:tr>
              <a:tr h="370840">
                <a:tc>
                  <a:txBody>
                    <a:bodyPr/>
                    <a:lstStyle/>
                    <a:p>
                      <a:pPr algn="ctr"/>
                      <a:r>
                        <a:rPr lang="en-US" dirty="0" err="1"/>
                        <a:t>bc</a:t>
                      </a:r>
                      <a:endParaRPr lang="en-US" dirty="0"/>
                    </a:p>
                  </a:txBody>
                  <a:tcPr/>
                </a:tc>
                <a:tc>
                  <a:txBody>
                    <a:bodyPr/>
                    <a:lstStyle/>
                    <a:p>
                      <a:pPr algn="ctr"/>
                      <a:r>
                        <a:rPr lang="en-US" dirty="0" err="1">
                          <a:solidFill>
                            <a:schemeClr val="accent2"/>
                          </a:solidFill>
                        </a:rPr>
                        <a:t>cab</a:t>
                      </a:r>
                      <a:r>
                        <a:rPr lang="en-US" dirty="0" err="1"/>
                        <a:t>c</a:t>
                      </a:r>
                      <a:endParaRPr lang="en-US" dirty="0"/>
                    </a:p>
                  </a:txBody>
                  <a:tcPr/>
                </a:tc>
                <a:tc>
                  <a:txBody>
                    <a:bodyPr/>
                    <a:lstStyle/>
                    <a:p>
                      <a:pPr algn="ctr"/>
                      <a:r>
                        <a:rPr lang="en-US" dirty="0" err="1"/>
                        <a:t>bc</a:t>
                      </a:r>
                      <a:endParaRPr lang="en-US" dirty="0"/>
                    </a:p>
                  </a:txBody>
                  <a:tcPr/>
                </a:tc>
                <a:tc>
                  <a:txBody>
                    <a:bodyPr/>
                    <a:lstStyle/>
                    <a:p>
                      <a:pPr algn="ctr"/>
                      <a:r>
                        <a:rPr lang="en-US" dirty="0"/>
                        <a:t>cab = 260</a:t>
                      </a:r>
                    </a:p>
                  </a:txBody>
                  <a:tcPr/>
                </a:tc>
                <a:extLst>
                  <a:ext uri="{0D108BD9-81ED-4DB2-BD59-A6C34878D82A}">
                    <a16:rowId xmlns:a16="http://schemas.microsoft.com/office/drawing/2014/main" val="3645807162"/>
                  </a:ext>
                </a:extLst>
              </a:tr>
              <a:tr h="370840">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3357398530"/>
                  </a:ext>
                </a:extLst>
              </a:tr>
              <a:tr h="370840">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765377913"/>
                  </a:ext>
                </a:extLst>
              </a:tr>
              <a:tr h="370840">
                <a:tc>
                  <a:txBody>
                    <a:bodyPr/>
                    <a:lstStyle/>
                    <a:p>
                      <a:pPr algn="ctr"/>
                      <a:r>
                        <a:rPr lang="en-US" dirty="0" err="1"/>
                        <a:t>abc</a:t>
                      </a:r>
                      <a:endParaRPr lang="en-US" dirty="0"/>
                    </a:p>
                  </a:txBody>
                  <a:tcPr/>
                </a:tc>
                <a:tc>
                  <a:txBody>
                    <a:bodyPr/>
                    <a:lstStyle/>
                    <a:p>
                      <a:pPr algn="ctr"/>
                      <a:r>
                        <a:rPr lang="en-US" dirty="0" err="1">
                          <a:solidFill>
                            <a:schemeClr val="accent2"/>
                          </a:solidFill>
                        </a:rPr>
                        <a:t>bca</a:t>
                      </a:r>
                      <a:r>
                        <a:rPr lang="en-US" dirty="0" err="1"/>
                        <a:t>bc</a:t>
                      </a:r>
                      <a:endParaRPr lang="en-US" dirty="0"/>
                    </a:p>
                  </a:txBody>
                  <a:tcPr/>
                </a:tc>
                <a:tc>
                  <a:txBody>
                    <a:bodyPr/>
                    <a:lstStyle/>
                    <a:p>
                      <a:pPr algn="ctr"/>
                      <a:r>
                        <a:rPr lang="en-US" dirty="0" err="1"/>
                        <a:t>abc</a:t>
                      </a:r>
                      <a:endParaRPr lang="en-US" dirty="0"/>
                    </a:p>
                  </a:txBody>
                  <a:tcPr/>
                </a:tc>
                <a:tc>
                  <a:txBody>
                    <a:bodyPr/>
                    <a:lstStyle/>
                    <a:p>
                      <a:pPr algn="ctr"/>
                      <a:r>
                        <a:rPr lang="en-US" dirty="0" err="1"/>
                        <a:t>bca</a:t>
                      </a:r>
                      <a:r>
                        <a:rPr lang="en-US" dirty="0"/>
                        <a:t> = 261</a:t>
                      </a:r>
                    </a:p>
                  </a:txBody>
                  <a:tcPr/>
                </a:tc>
                <a:extLst>
                  <a:ext uri="{0D108BD9-81ED-4DB2-BD59-A6C34878D82A}">
                    <a16:rowId xmlns:a16="http://schemas.microsoft.com/office/drawing/2014/main" val="2856446413"/>
                  </a:ext>
                </a:extLst>
              </a:tr>
              <a:tr h="370840">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1383872523"/>
                  </a:ext>
                </a:extLst>
              </a:tr>
              <a:tr h="370840">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3405909723"/>
                  </a:ext>
                </a:extLst>
              </a:tr>
              <a:tr h="370840">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3207223070"/>
                  </a:ext>
                </a:extLst>
              </a:tr>
              <a:tr h="370840">
                <a:tc>
                  <a:txBody>
                    <a:bodyPr/>
                    <a:lstStyle/>
                    <a:p>
                      <a:pPr algn="ctr"/>
                      <a:r>
                        <a:rPr lang="en-US" dirty="0" err="1"/>
                        <a:t>abca</a:t>
                      </a:r>
                      <a:r>
                        <a:rPr lang="en-US" dirty="0"/>
                        <a:t> = 262</a:t>
                      </a:r>
                    </a:p>
                  </a:txBody>
                  <a:tcPr/>
                </a:tc>
                <a:tc>
                  <a:txBody>
                    <a:bodyPr/>
                    <a:lstStyle/>
                    <a:p>
                      <a:pPr algn="ctr"/>
                      <a:r>
                        <a:rPr lang="en-US" dirty="0" err="1">
                          <a:solidFill>
                            <a:schemeClr val="accent2"/>
                          </a:solidFill>
                        </a:rPr>
                        <a:t>abca</a:t>
                      </a:r>
                      <a:r>
                        <a:rPr lang="en-US" dirty="0" err="1"/>
                        <a:t>bca</a:t>
                      </a:r>
                      <a:endParaRPr lang="en-US" dirty="0"/>
                    </a:p>
                  </a:txBody>
                  <a:tcPr/>
                </a:tc>
                <a:tc>
                  <a:txBody>
                    <a:bodyPr/>
                    <a:lstStyle/>
                    <a:p>
                      <a:pPr algn="ctr"/>
                      <a:r>
                        <a:rPr lang="en-US" dirty="0" err="1"/>
                        <a:t>abca</a:t>
                      </a:r>
                      <a:endParaRPr lang="en-US" dirty="0"/>
                    </a:p>
                  </a:txBody>
                  <a:tcPr/>
                </a:tc>
                <a:tc>
                  <a:txBody>
                    <a:bodyPr/>
                    <a:lstStyle/>
                    <a:p>
                      <a:pPr algn="ctr"/>
                      <a:r>
                        <a:rPr lang="en-US" dirty="0" err="1"/>
                        <a:t>abca</a:t>
                      </a:r>
                      <a:r>
                        <a:rPr lang="en-US" dirty="0"/>
                        <a:t> = 262</a:t>
                      </a:r>
                    </a:p>
                  </a:txBody>
                  <a:tcPr/>
                </a:tc>
                <a:extLst>
                  <a:ext uri="{0D108BD9-81ED-4DB2-BD59-A6C34878D82A}">
                    <a16:rowId xmlns:a16="http://schemas.microsoft.com/office/drawing/2014/main" val="3673385124"/>
                  </a:ext>
                </a:extLst>
              </a:tr>
              <a:tr h="370840">
                <a:tc>
                  <a:txBody>
                    <a:bodyPr/>
                    <a:lstStyle/>
                    <a:p>
                      <a:pPr algn="ctr"/>
                      <a:r>
                        <a:rPr lang="en-US" dirty="0"/>
                        <a:t>b</a:t>
                      </a:r>
                    </a:p>
                  </a:txBody>
                  <a:tcPr/>
                </a:tc>
                <a:tc>
                  <a:txBody>
                    <a:bodyPr/>
                    <a:lstStyle/>
                    <a:p>
                      <a:pPr algn="ctr"/>
                      <a:r>
                        <a:rPr lang="en-US" dirty="0" err="1"/>
                        <a:t>abcab</a:t>
                      </a:r>
                      <a:endParaRPr lang="en-US" dirty="0"/>
                    </a:p>
                  </a:txBody>
                  <a:tcPr/>
                </a:tc>
                <a:tc>
                  <a:txBody>
                    <a:bodyPr/>
                    <a:lstStyle/>
                    <a:p>
                      <a:pPr algn="ctr"/>
                      <a:r>
                        <a:rPr lang="en-US" dirty="0"/>
                        <a:t>b</a:t>
                      </a:r>
                    </a:p>
                  </a:txBody>
                  <a:tcPr/>
                </a:tc>
                <a:tc>
                  <a:txBody>
                    <a:bodyPr/>
                    <a:lstStyle/>
                    <a:p>
                      <a:pPr algn="ctr"/>
                      <a:r>
                        <a:rPr lang="en-US" dirty="0" err="1"/>
                        <a:t>abcab</a:t>
                      </a:r>
                      <a:r>
                        <a:rPr lang="en-US" dirty="0"/>
                        <a:t> = 263</a:t>
                      </a:r>
                    </a:p>
                  </a:txBody>
                  <a:tcPr/>
                </a:tc>
                <a:extLst>
                  <a:ext uri="{0D108BD9-81ED-4DB2-BD59-A6C34878D82A}">
                    <a16:rowId xmlns:a16="http://schemas.microsoft.com/office/drawing/2014/main" val="258720775"/>
                  </a:ext>
                </a:extLst>
              </a:tr>
            </a:tbl>
          </a:graphicData>
        </a:graphic>
      </p:graphicFrame>
    </p:spTree>
    <p:extLst>
      <p:ext uri="{BB962C8B-B14F-4D97-AF65-F5344CB8AC3E}">
        <p14:creationId xmlns:p14="http://schemas.microsoft.com/office/powerpoint/2010/main" val="4194248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75E370B4-AAC8-940C-41F0-B3E6A0756278}"/>
              </a:ext>
            </a:extLst>
          </p:cNvPr>
          <p:cNvSpPr/>
          <p:nvPr/>
        </p:nvSpPr>
        <p:spPr>
          <a:xfrm>
            <a:off x="2207568" y="3501007"/>
            <a:ext cx="3888432" cy="19988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C2F85C-0DC5-65FA-48D3-EADD0977432B}"/>
              </a:ext>
            </a:extLst>
          </p:cNvPr>
          <p:cNvSpPr>
            <a:spLocks noGrp="1"/>
          </p:cNvSpPr>
          <p:nvPr>
            <p:ph type="title"/>
          </p:nvPr>
        </p:nvSpPr>
        <p:spPr/>
        <p:txBody>
          <a:bodyPr>
            <a:normAutofit/>
          </a:bodyPr>
          <a:lstStyle/>
          <a:p>
            <a:r>
              <a:rPr lang="en-US" dirty="0"/>
              <a:t>Arithmetic coding</a:t>
            </a:r>
          </a:p>
        </p:txBody>
      </p:sp>
      <p:sp>
        <p:nvSpPr>
          <p:cNvPr id="4" name="Slide Number Placeholder 3">
            <a:extLst>
              <a:ext uri="{FF2B5EF4-FFF2-40B4-BE49-F238E27FC236}">
                <a16:creationId xmlns:a16="http://schemas.microsoft.com/office/drawing/2014/main" id="{4B10DF5C-73A0-473D-CFF3-04BC231D7BC1}"/>
              </a:ext>
            </a:extLst>
          </p:cNvPr>
          <p:cNvSpPr>
            <a:spLocks noGrp="1"/>
          </p:cNvSpPr>
          <p:nvPr>
            <p:ph type="sldNum" sz="quarter" idx="12"/>
          </p:nvPr>
        </p:nvSpPr>
        <p:spPr/>
        <p:txBody>
          <a:bodyPr/>
          <a:lstStyle/>
          <a:p>
            <a:fld id="{6113E31D-E2AB-40D1-8B51-AFA5AFEF393A}" type="slidenum">
              <a:rPr lang="en-US" smtClean="0"/>
              <a:t>16</a:t>
            </a:fld>
            <a:endParaRPr lang="en-US" dirty="0"/>
          </a:p>
        </p:txBody>
      </p:sp>
      <p:sp>
        <p:nvSpPr>
          <p:cNvPr id="8" name="Content Placeholder 2">
            <a:extLst>
              <a:ext uri="{FF2B5EF4-FFF2-40B4-BE49-F238E27FC236}">
                <a16:creationId xmlns:a16="http://schemas.microsoft.com/office/drawing/2014/main" id="{F05C2A35-64D3-6582-FBB4-571C62AFC502}"/>
              </a:ext>
            </a:extLst>
          </p:cNvPr>
          <p:cNvSpPr txBox="1">
            <a:spLocks/>
          </p:cNvSpPr>
          <p:nvPr/>
        </p:nvSpPr>
        <p:spPr>
          <a:xfrm>
            <a:off x="335360" y="1268760"/>
            <a:ext cx="11449272" cy="936104"/>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dirty="0"/>
              <a:t>Input (with spaces for readability):</a:t>
            </a:r>
          </a:p>
          <a:p>
            <a:pPr marL="0" indent="0">
              <a:buFont typeface="Arial" panose="020B0604020202020204" pitchFamily="34" charset="0"/>
              <a:buNone/>
            </a:pPr>
            <a:r>
              <a:rPr lang="en-US" dirty="0" err="1">
                <a:solidFill>
                  <a:schemeClr val="accent2"/>
                </a:solidFill>
              </a:rPr>
              <a:t>aab</a:t>
            </a:r>
            <a:r>
              <a:rPr lang="en-US" dirty="0">
                <a:solidFill>
                  <a:schemeClr val="accent2"/>
                </a:solidFill>
              </a:rPr>
              <a:t> a</a:t>
            </a:r>
            <a:r>
              <a:rPr lang="en-US" dirty="0"/>
              <a:t>ba cba ...</a:t>
            </a:r>
          </a:p>
        </p:txBody>
      </p:sp>
      <p:sp>
        <p:nvSpPr>
          <p:cNvPr id="9" name="Rectangle 8">
            <a:extLst>
              <a:ext uri="{FF2B5EF4-FFF2-40B4-BE49-F238E27FC236}">
                <a16:creationId xmlns:a16="http://schemas.microsoft.com/office/drawing/2014/main" id="{A5EBC6B7-5CF9-AF2C-28BB-E595243EF7D3}"/>
              </a:ext>
            </a:extLst>
          </p:cNvPr>
          <p:cNvSpPr/>
          <p:nvPr/>
        </p:nvSpPr>
        <p:spPr>
          <a:xfrm>
            <a:off x="1055440" y="2852936"/>
            <a:ext cx="288032" cy="33843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Rectangle 9">
            <a:extLst>
              <a:ext uri="{FF2B5EF4-FFF2-40B4-BE49-F238E27FC236}">
                <a16:creationId xmlns:a16="http://schemas.microsoft.com/office/drawing/2014/main" id="{87242FED-3F8E-B02B-0371-940DA2C1B685}"/>
              </a:ext>
            </a:extLst>
          </p:cNvPr>
          <p:cNvSpPr/>
          <p:nvPr/>
        </p:nvSpPr>
        <p:spPr>
          <a:xfrm>
            <a:off x="1343472" y="2852936"/>
            <a:ext cx="288032" cy="23762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solidFill>
              </a:rPr>
              <a:t>a</a:t>
            </a:r>
          </a:p>
        </p:txBody>
      </p:sp>
      <p:sp>
        <p:nvSpPr>
          <p:cNvPr id="11" name="Rectangle 10">
            <a:extLst>
              <a:ext uri="{FF2B5EF4-FFF2-40B4-BE49-F238E27FC236}">
                <a16:creationId xmlns:a16="http://schemas.microsoft.com/office/drawing/2014/main" id="{DA207E1F-2F0F-42DF-C2E1-24354CCDEF9F}"/>
              </a:ext>
            </a:extLst>
          </p:cNvPr>
          <p:cNvSpPr/>
          <p:nvPr/>
        </p:nvSpPr>
        <p:spPr>
          <a:xfrm>
            <a:off x="1343472" y="5229200"/>
            <a:ext cx="28803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t>
            </a:r>
          </a:p>
        </p:txBody>
      </p:sp>
      <p:sp>
        <p:nvSpPr>
          <p:cNvPr id="12" name="Rectangle 11">
            <a:extLst>
              <a:ext uri="{FF2B5EF4-FFF2-40B4-BE49-F238E27FC236}">
                <a16:creationId xmlns:a16="http://schemas.microsoft.com/office/drawing/2014/main" id="{92303084-3325-AE5B-C200-D06040F08834}"/>
              </a:ext>
            </a:extLst>
          </p:cNvPr>
          <p:cNvSpPr/>
          <p:nvPr/>
        </p:nvSpPr>
        <p:spPr>
          <a:xfrm>
            <a:off x="1343472" y="5661248"/>
            <a:ext cx="288032"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13" name="Rectangle 12">
            <a:extLst>
              <a:ext uri="{FF2B5EF4-FFF2-40B4-BE49-F238E27FC236}">
                <a16:creationId xmlns:a16="http://schemas.microsoft.com/office/drawing/2014/main" id="{CC02DD21-4052-12E1-8FB1-407122496730}"/>
              </a:ext>
            </a:extLst>
          </p:cNvPr>
          <p:cNvSpPr/>
          <p:nvPr/>
        </p:nvSpPr>
        <p:spPr>
          <a:xfrm>
            <a:off x="1631504" y="2852936"/>
            <a:ext cx="288032" cy="180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solidFill>
              </a:rPr>
              <a:t>a</a:t>
            </a:r>
          </a:p>
        </p:txBody>
      </p:sp>
      <p:sp>
        <p:nvSpPr>
          <p:cNvPr id="14" name="Rectangle 13">
            <a:extLst>
              <a:ext uri="{FF2B5EF4-FFF2-40B4-BE49-F238E27FC236}">
                <a16:creationId xmlns:a16="http://schemas.microsoft.com/office/drawing/2014/main" id="{F33157D2-9F1C-6750-2610-4FF9B49F9035}"/>
              </a:ext>
            </a:extLst>
          </p:cNvPr>
          <p:cNvSpPr/>
          <p:nvPr/>
        </p:nvSpPr>
        <p:spPr>
          <a:xfrm>
            <a:off x="1631504" y="4653136"/>
            <a:ext cx="288032"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t>
            </a:r>
          </a:p>
        </p:txBody>
      </p:sp>
      <p:sp>
        <p:nvSpPr>
          <p:cNvPr id="15" name="Rectangle 14">
            <a:extLst>
              <a:ext uri="{FF2B5EF4-FFF2-40B4-BE49-F238E27FC236}">
                <a16:creationId xmlns:a16="http://schemas.microsoft.com/office/drawing/2014/main" id="{E3CCE68E-2C68-D094-557B-83599853E3CE}"/>
              </a:ext>
            </a:extLst>
          </p:cNvPr>
          <p:cNvSpPr/>
          <p:nvPr/>
        </p:nvSpPr>
        <p:spPr>
          <a:xfrm>
            <a:off x="1631504" y="4941168"/>
            <a:ext cx="288032"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16" name="Rectangle 15">
            <a:extLst>
              <a:ext uri="{FF2B5EF4-FFF2-40B4-BE49-F238E27FC236}">
                <a16:creationId xmlns:a16="http://schemas.microsoft.com/office/drawing/2014/main" id="{2FA2A5FA-37E1-3A13-8842-05709353E895}"/>
              </a:ext>
            </a:extLst>
          </p:cNvPr>
          <p:cNvSpPr/>
          <p:nvPr/>
        </p:nvSpPr>
        <p:spPr>
          <a:xfrm>
            <a:off x="1919536" y="2852936"/>
            <a:ext cx="288032"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a:t>
            </a:r>
          </a:p>
        </p:txBody>
      </p:sp>
      <p:sp>
        <p:nvSpPr>
          <p:cNvPr id="17" name="Rectangle 16">
            <a:extLst>
              <a:ext uri="{FF2B5EF4-FFF2-40B4-BE49-F238E27FC236}">
                <a16:creationId xmlns:a16="http://schemas.microsoft.com/office/drawing/2014/main" id="{F051461C-2C64-8C8D-6554-E910644DEAB4}"/>
              </a:ext>
            </a:extLst>
          </p:cNvPr>
          <p:cNvSpPr/>
          <p:nvPr/>
        </p:nvSpPr>
        <p:spPr>
          <a:xfrm>
            <a:off x="1919536" y="3429000"/>
            <a:ext cx="288032" cy="9361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solidFill>
              </a:rPr>
              <a:t>b</a:t>
            </a:r>
          </a:p>
        </p:txBody>
      </p:sp>
      <p:sp>
        <p:nvSpPr>
          <p:cNvPr id="18" name="Rectangle 17">
            <a:extLst>
              <a:ext uri="{FF2B5EF4-FFF2-40B4-BE49-F238E27FC236}">
                <a16:creationId xmlns:a16="http://schemas.microsoft.com/office/drawing/2014/main" id="{938D3DC1-FE05-D44F-43DD-A19BE2C4288F}"/>
              </a:ext>
            </a:extLst>
          </p:cNvPr>
          <p:cNvSpPr/>
          <p:nvPr/>
        </p:nvSpPr>
        <p:spPr>
          <a:xfrm>
            <a:off x="1919536" y="4365104"/>
            <a:ext cx="288032"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19" name="Rectangle 18">
            <a:extLst>
              <a:ext uri="{FF2B5EF4-FFF2-40B4-BE49-F238E27FC236}">
                <a16:creationId xmlns:a16="http://schemas.microsoft.com/office/drawing/2014/main" id="{0B238D22-7FFB-30E4-1B87-72419240758E}"/>
              </a:ext>
            </a:extLst>
          </p:cNvPr>
          <p:cNvSpPr/>
          <p:nvPr/>
        </p:nvSpPr>
        <p:spPr>
          <a:xfrm>
            <a:off x="2207568" y="3429000"/>
            <a:ext cx="288032" cy="5040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solidFill>
              </a:rPr>
              <a:t>a</a:t>
            </a:r>
          </a:p>
        </p:txBody>
      </p:sp>
      <p:sp>
        <p:nvSpPr>
          <p:cNvPr id="20" name="Rectangle 19">
            <a:extLst>
              <a:ext uri="{FF2B5EF4-FFF2-40B4-BE49-F238E27FC236}">
                <a16:creationId xmlns:a16="http://schemas.microsoft.com/office/drawing/2014/main" id="{FDACC9DB-FDB1-6CF1-4015-2E236BCDCEA6}"/>
              </a:ext>
            </a:extLst>
          </p:cNvPr>
          <p:cNvSpPr/>
          <p:nvPr/>
        </p:nvSpPr>
        <p:spPr>
          <a:xfrm>
            <a:off x="2207568" y="3933056"/>
            <a:ext cx="288032" cy="1440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t>
            </a:r>
          </a:p>
        </p:txBody>
      </p:sp>
      <p:sp>
        <p:nvSpPr>
          <p:cNvPr id="21" name="Rectangle 20">
            <a:extLst>
              <a:ext uri="{FF2B5EF4-FFF2-40B4-BE49-F238E27FC236}">
                <a16:creationId xmlns:a16="http://schemas.microsoft.com/office/drawing/2014/main" id="{3F526B23-CC9A-1674-26FC-F1D3EB4B0254}"/>
              </a:ext>
            </a:extLst>
          </p:cNvPr>
          <p:cNvSpPr/>
          <p:nvPr/>
        </p:nvSpPr>
        <p:spPr>
          <a:xfrm>
            <a:off x="2207568" y="4077072"/>
            <a:ext cx="288032"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22" name="Rectangle 21">
            <a:extLst>
              <a:ext uri="{FF2B5EF4-FFF2-40B4-BE49-F238E27FC236}">
                <a16:creationId xmlns:a16="http://schemas.microsoft.com/office/drawing/2014/main" id="{4623249C-3E44-B5D9-A91A-A75355C74F4C}"/>
              </a:ext>
            </a:extLst>
          </p:cNvPr>
          <p:cNvSpPr/>
          <p:nvPr/>
        </p:nvSpPr>
        <p:spPr>
          <a:xfrm>
            <a:off x="4151784" y="2852936"/>
            <a:ext cx="288032" cy="33843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Rectangle 22">
            <a:extLst>
              <a:ext uri="{FF2B5EF4-FFF2-40B4-BE49-F238E27FC236}">
                <a16:creationId xmlns:a16="http://schemas.microsoft.com/office/drawing/2014/main" id="{A26AD729-591D-86C3-3A79-338B7FBD7B94}"/>
              </a:ext>
            </a:extLst>
          </p:cNvPr>
          <p:cNvSpPr/>
          <p:nvPr/>
        </p:nvSpPr>
        <p:spPr>
          <a:xfrm>
            <a:off x="4439816" y="2852936"/>
            <a:ext cx="288032" cy="17281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a:t>
            </a:r>
          </a:p>
        </p:txBody>
      </p:sp>
      <p:sp>
        <p:nvSpPr>
          <p:cNvPr id="24" name="Rectangle 23">
            <a:extLst>
              <a:ext uri="{FF2B5EF4-FFF2-40B4-BE49-F238E27FC236}">
                <a16:creationId xmlns:a16="http://schemas.microsoft.com/office/drawing/2014/main" id="{A91CEC5D-6436-8B9B-D495-3A7A7A3C192E}"/>
              </a:ext>
            </a:extLst>
          </p:cNvPr>
          <p:cNvSpPr/>
          <p:nvPr/>
        </p:nvSpPr>
        <p:spPr>
          <a:xfrm>
            <a:off x="4439816" y="4581128"/>
            <a:ext cx="288032" cy="16561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27" name="Rectangle 26">
            <a:extLst>
              <a:ext uri="{FF2B5EF4-FFF2-40B4-BE49-F238E27FC236}">
                <a16:creationId xmlns:a16="http://schemas.microsoft.com/office/drawing/2014/main" id="{748E7B00-D3EF-8B16-E375-BC0AEDC24654}"/>
              </a:ext>
            </a:extLst>
          </p:cNvPr>
          <p:cNvSpPr/>
          <p:nvPr/>
        </p:nvSpPr>
        <p:spPr>
          <a:xfrm>
            <a:off x="4727848" y="2852936"/>
            <a:ext cx="288032"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a:t>
            </a:r>
          </a:p>
        </p:txBody>
      </p:sp>
      <p:sp>
        <p:nvSpPr>
          <p:cNvPr id="28" name="Rectangle 27">
            <a:extLst>
              <a:ext uri="{FF2B5EF4-FFF2-40B4-BE49-F238E27FC236}">
                <a16:creationId xmlns:a16="http://schemas.microsoft.com/office/drawing/2014/main" id="{C1D4B474-F162-02A5-8244-22D41F42E04E}"/>
              </a:ext>
            </a:extLst>
          </p:cNvPr>
          <p:cNvSpPr/>
          <p:nvPr/>
        </p:nvSpPr>
        <p:spPr>
          <a:xfrm>
            <a:off x="4727848" y="3717032"/>
            <a:ext cx="288032"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29" name="Rectangle 28">
            <a:extLst>
              <a:ext uri="{FF2B5EF4-FFF2-40B4-BE49-F238E27FC236}">
                <a16:creationId xmlns:a16="http://schemas.microsoft.com/office/drawing/2014/main" id="{799848D2-E698-45F1-0BB3-2A79A0A78108}"/>
              </a:ext>
            </a:extLst>
          </p:cNvPr>
          <p:cNvSpPr/>
          <p:nvPr/>
        </p:nvSpPr>
        <p:spPr>
          <a:xfrm>
            <a:off x="5015880" y="2852936"/>
            <a:ext cx="28803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a:t>
            </a:r>
          </a:p>
        </p:txBody>
      </p:sp>
      <p:sp>
        <p:nvSpPr>
          <p:cNvPr id="30" name="Rectangle 29">
            <a:extLst>
              <a:ext uri="{FF2B5EF4-FFF2-40B4-BE49-F238E27FC236}">
                <a16:creationId xmlns:a16="http://schemas.microsoft.com/office/drawing/2014/main" id="{49671FEF-DC19-1708-E8C9-9B96DFDC203A}"/>
              </a:ext>
            </a:extLst>
          </p:cNvPr>
          <p:cNvSpPr/>
          <p:nvPr/>
        </p:nvSpPr>
        <p:spPr>
          <a:xfrm>
            <a:off x="5015880" y="3284984"/>
            <a:ext cx="28803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31" name="Rectangle 30">
            <a:extLst>
              <a:ext uri="{FF2B5EF4-FFF2-40B4-BE49-F238E27FC236}">
                <a16:creationId xmlns:a16="http://schemas.microsoft.com/office/drawing/2014/main" id="{AA1B86EB-DC6C-E4D1-6FA5-4958EA0F9EE3}"/>
              </a:ext>
            </a:extLst>
          </p:cNvPr>
          <p:cNvSpPr/>
          <p:nvPr/>
        </p:nvSpPr>
        <p:spPr>
          <a:xfrm>
            <a:off x="5303912" y="3284984"/>
            <a:ext cx="28803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Rectangle 31">
            <a:extLst>
              <a:ext uri="{FF2B5EF4-FFF2-40B4-BE49-F238E27FC236}">
                <a16:creationId xmlns:a16="http://schemas.microsoft.com/office/drawing/2014/main" id="{9BF347DF-8C11-FB8C-4B63-A43FD523C7BE}"/>
              </a:ext>
            </a:extLst>
          </p:cNvPr>
          <p:cNvSpPr/>
          <p:nvPr/>
        </p:nvSpPr>
        <p:spPr>
          <a:xfrm>
            <a:off x="5303912" y="3501008"/>
            <a:ext cx="28803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Rectangle 33">
            <a:extLst>
              <a:ext uri="{FF2B5EF4-FFF2-40B4-BE49-F238E27FC236}">
                <a16:creationId xmlns:a16="http://schemas.microsoft.com/office/drawing/2014/main" id="{FB2B58ED-F075-4441-8BC3-DB83F21E3600}"/>
              </a:ext>
            </a:extLst>
          </p:cNvPr>
          <p:cNvSpPr/>
          <p:nvPr/>
        </p:nvSpPr>
        <p:spPr>
          <a:xfrm>
            <a:off x="2495600" y="3429000"/>
            <a:ext cx="288032" cy="5040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t>
            </a:r>
          </a:p>
        </p:txBody>
      </p:sp>
      <p:sp>
        <p:nvSpPr>
          <p:cNvPr id="35" name="Rectangle 34">
            <a:extLst>
              <a:ext uri="{FF2B5EF4-FFF2-40B4-BE49-F238E27FC236}">
                <a16:creationId xmlns:a16="http://schemas.microsoft.com/office/drawing/2014/main" id="{164620B1-390A-DEED-2E8F-2C536C099D9A}"/>
              </a:ext>
            </a:extLst>
          </p:cNvPr>
          <p:cNvSpPr/>
          <p:nvPr/>
        </p:nvSpPr>
        <p:spPr>
          <a:xfrm>
            <a:off x="5591944" y="3501008"/>
            <a:ext cx="28803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t>
            </a:r>
          </a:p>
        </p:txBody>
      </p:sp>
    </p:spTree>
    <p:extLst>
      <p:ext uri="{BB962C8B-B14F-4D97-AF65-F5344CB8AC3E}">
        <p14:creationId xmlns:p14="http://schemas.microsoft.com/office/powerpoint/2010/main" val="878215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500"/>
                                        <p:tgtEl>
                                          <p:spTgt spid="20"/>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500"/>
                                        <p:tgtEl>
                                          <p:spTgt spid="21"/>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fade">
                                      <p:cBhvr>
                                        <p:cTn id="46" dur="500"/>
                                        <p:tgtEl>
                                          <p:spTgt spid="34"/>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500"/>
                                        <p:tgtEl>
                                          <p:spTgt spid="22"/>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500"/>
                                        <p:tgtEl>
                                          <p:spTgt spid="23"/>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500"/>
                                        <p:tgtEl>
                                          <p:spTgt spid="24"/>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500"/>
                                        <p:tgtEl>
                                          <p:spTgt spid="27"/>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fade">
                                      <p:cBhvr>
                                        <p:cTn id="63" dur="500"/>
                                        <p:tgtEl>
                                          <p:spTgt spid="28"/>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9"/>
                                        </p:tgtEl>
                                        <p:attrNameLst>
                                          <p:attrName>style.visibility</p:attrName>
                                        </p:attrNameLst>
                                      </p:cBhvr>
                                      <p:to>
                                        <p:strVal val="visible"/>
                                      </p:to>
                                    </p:set>
                                    <p:animEffect transition="in" filter="fade">
                                      <p:cBhvr>
                                        <p:cTn id="66" dur="500"/>
                                        <p:tgtEl>
                                          <p:spTgt spid="29"/>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30"/>
                                        </p:tgtEl>
                                        <p:attrNameLst>
                                          <p:attrName>style.visibility</p:attrName>
                                        </p:attrNameLst>
                                      </p:cBhvr>
                                      <p:to>
                                        <p:strVal val="visible"/>
                                      </p:to>
                                    </p:set>
                                    <p:animEffect transition="in" filter="fade">
                                      <p:cBhvr>
                                        <p:cTn id="69" dur="500"/>
                                        <p:tgtEl>
                                          <p:spTgt spid="30"/>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31"/>
                                        </p:tgtEl>
                                        <p:attrNameLst>
                                          <p:attrName>style.visibility</p:attrName>
                                        </p:attrNameLst>
                                      </p:cBhvr>
                                      <p:to>
                                        <p:strVal val="visible"/>
                                      </p:to>
                                    </p:set>
                                    <p:animEffect transition="in" filter="fade">
                                      <p:cBhvr>
                                        <p:cTn id="72" dur="500"/>
                                        <p:tgtEl>
                                          <p:spTgt spid="31"/>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fade">
                                      <p:cBhvr>
                                        <p:cTn id="75" dur="500"/>
                                        <p:tgtEl>
                                          <p:spTgt spid="32"/>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35"/>
                                        </p:tgtEl>
                                        <p:attrNameLst>
                                          <p:attrName>style.visibility</p:attrName>
                                        </p:attrNameLst>
                                      </p:cBhvr>
                                      <p:to>
                                        <p:strVal val="visible"/>
                                      </p:to>
                                    </p:set>
                                    <p:animEffect transition="in" filter="fade">
                                      <p:cBhvr>
                                        <p:cTn id="78" dur="500"/>
                                        <p:tgtEl>
                                          <p:spTgt spid="35"/>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33"/>
                                        </p:tgtEl>
                                        <p:attrNameLst>
                                          <p:attrName>style.visibility</p:attrName>
                                        </p:attrNameLst>
                                      </p:cBhvr>
                                      <p:to>
                                        <p:strVal val="visible"/>
                                      </p:to>
                                    </p:set>
                                    <p:animEffect transition="in" filter="fade">
                                      <p:cBhvr>
                                        <p:cTn id="81"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7" grpId="0" animBg="1"/>
      <p:bldP spid="28" grpId="0" animBg="1"/>
      <p:bldP spid="29" grpId="0" animBg="1"/>
      <p:bldP spid="30" grpId="0" animBg="1"/>
      <p:bldP spid="31" grpId="0" animBg="1"/>
      <p:bldP spid="32" grpId="0" animBg="1"/>
      <p:bldP spid="34" grpId="0" animBg="1"/>
      <p:bldP spid="3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0642-698D-973E-CBC4-E1EF1889578A}"/>
              </a:ext>
            </a:extLst>
          </p:cNvPr>
          <p:cNvSpPr>
            <a:spLocks noGrp="1"/>
          </p:cNvSpPr>
          <p:nvPr>
            <p:ph type="title"/>
          </p:nvPr>
        </p:nvSpPr>
        <p:spPr/>
        <p:txBody>
          <a:bodyPr>
            <a:normAutofit/>
          </a:bodyPr>
          <a:lstStyle/>
          <a:p>
            <a:r>
              <a:rPr lang="en-US" dirty="0"/>
              <a:t>Effective and Reliable Communication </a:t>
            </a:r>
          </a:p>
        </p:txBody>
      </p:sp>
      <p:sp>
        <p:nvSpPr>
          <p:cNvPr id="3" name="Slide Number Placeholder 2">
            <a:extLst>
              <a:ext uri="{FF2B5EF4-FFF2-40B4-BE49-F238E27FC236}">
                <a16:creationId xmlns:a16="http://schemas.microsoft.com/office/drawing/2014/main" id="{7FF73B0F-29F5-28C8-CD9B-2DFC94CC35FB}"/>
              </a:ext>
            </a:extLst>
          </p:cNvPr>
          <p:cNvSpPr>
            <a:spLocks noGrp="1"/>
          </p:cNvSpPr>
          <p:nvPr>
            <p:ph type="sldNum" sz="quarter" idx="12"/>
          </p:nvPr>
        </p:nvSpPr>
        <p:spPr/>
        <p:txBody>
          <a:bodyPr/>
          <a:lstStyle/>
          <a:p>
            <a:fld id="{4FAB73BC-B049-4115-A692-8D63A059BFB8}" type="slidenum">
              <a:rPr lang="en-US" smtClean="0"/>
              <a:t>17</a:t>
            </a:fld>
            <a:endParaRPr lang="en-US" dirty="0"/>
          </a:p>
        </p:txBody>
      </p:sp>
      <p:sp>
        <p:nvSpPr>
          <p:cNvPr id="6" name="Rectangle 5">
            <a:extLst>
              <a:ext uri="{FF2B5EF4-FFF2-40B4-BE49-F238E27FC236}">
                <a16:creationId xmlns:a16="http://schemas.microsoft.com/office/drawing/2014/main" id="{860DC10E-6EC9-27FB-BCAE-2B05D59B771B}"/>
              </a:ext>
            </a:extLst>
          </p:cNvPr>
          <p:cNvSpPr/>
          <p:nvPr/>
        </p:nvSpPr>
        <p:spPr>
          <a:xfrm>
            <a:off x="770086" y="1644273"/>
            <a:ext cx="2082876" cy="833150"/>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Source</a:t>
            </a:r>
          </a:p>
        </p:txBody>
      </p:sp>
      <p:sp>
        <p:nvSpPr>
          <p:cNvPr id="7" name="Rectangle 6">
            <a:extLst>
              <a:ext uri="{FF2B5EF4-FFF2-40B4-BE49-F238E27FC236}">
                <a16:creationId xmlns:a16="http://schemas.microsoft.com/office/drawing/2014/main" id="{ADF68311-0B82-9BEF-2D19-59694A913DD8}"/>
              </a:ext>
            </a:extLst>
          </p:cNvPr>
          <p:cNvSpPr/>
          <p:nvPr/>
        </p:nvSpPr>
        <p:spPr>
          <a:xfrm>
            <a:off x="770086" y="3588489"/>
            <a:ext cx="2082876" cy="833150"/>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Transmitter</a:t>
            </a:r>
          </a:p>
        </p:txBody>
      </p:sp>
      <p:sp>
        <p:nvSpPr>
          <p:cNvPr id="8" name="Rectangle 7">
            <a:extLst>
              <a:ext uri="{FF2B5EF4-FFF2-40B4-BE49-F238E27FC236}">
                <a16:creationId xmlns:a16="http://schemas.microsoft.com/office/drawing/2014/main" id="{6AC59223-A658-9BF7-553D-C9FD9481DD51}"/>
              </a:ext>
            </a:extLst>
          </p:cNvPr>
          <p:cNvSpPr/>
          <p:nvPr/>
        </p:nvSpPr>
        <p:spPr>
          <a:xfrm>
            <a:off x="5054562" y="3588489"/>
            <a:ext cx="2082876" cy="833150"/>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Channel</a:t>
            </a:r>
          </a:p>
        </p:txBody>
      </p:sp>
      <p:sp>
        <p:nvSpPr>
          <p:cNvPr id="9" name="Rectangle 8">
            <a:extLst>
              <a:ext uri="{FF2B5EF4-FFF2-40B4-BE49-F238E27FC236}">
                <a16:creationId xmlns:a16="http://schemas.microsoft.com/office/drawing/2014/main" id="{3C5AD1DC-A31F-9FDD-772F-88349E5C9978}"/>
              </a:ext>
            </a:extLst>
          </p:cNvPr>
          <p:cNvSpPr/>
          <p:nvPr/>
        </p:nvSpPr>
        <p:spPr>
          <a:xfrm>
            <a:off x="5054562" y="5244673"/>
            <a:ext cx="2082876" cy="833150"/>
          </a:xfrm>
          <a:prstGeom prst="rect">
            <a:avLst/>
          </a:prstGeom>
          <a:solidFill>
            <a:schemeClr val="accent2">
              <a:lumMod val="20000"/>
              <a:lumOff val="8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Noise</a:t>
            </a:r>
          </a:p>
        </p:txBody>
      </p:sp>
      <p:sp>
        <p:nvSpPr>
          <p:cNvPr id="10" name="Rectangle 9">
            <a:extLst>
              <a:ext uri="{FF2B5EF4-FFF2-40B4-BE49-F238E27FC236}">
                <a16:creationId xmlns:a16="http://schemas.microsoft.com/office/drawing/2014/main" id="{FEC97EAF-21EE-028C-3601-5F54E9F28F19}"/>
              </a:ext>
            </a:extLst>
          </p:cNvPr>
          <p:cNvSpPr/>
          <p:nvPr/>
        </p:nvSpPr>
        <p:spPr>
          <a:xfrm>
            <a:off x="9339040" y="1644273"/>
            <a:ext cx="2082876" cy="833150"/>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Destination</a:t>
            </a:r>
          </a:p>
        </p:txBody>
      </p:sp>
      <p:sp>
        <p:nvSpPr>
          <p:cNvPr id="11" name="Rectangle 10">
            <a:extLst>
              <a:ext uri="{FF2B5EF4-FFF2-40B4-BE49-F238E27FC236}">
                <a16:creationId xmlns:a16="http://schemas.microsoft.com/office/drawing/2014/main" id="{E08F53FD-6394-E823-8A5C-2204526C7168}"/>
              </a:ext>
            </a:extLst>
          </p:cNvPr>
          <p:cNvSpPr/>
          <p:nvPr/>
        </p:nvSpPr>
        <p:spPr>
          <a:xfrm>
            <a:off x="9339040" y="3588489"/>
            <a:ext cx="2082876" cy="833150"/>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Receiver</a:t>
            </a:r>
          </a:p>
        </p:txBody>
      </p:sp>
      <p:cxnSp>
        <p:nvCxnSpPr>
          <p:cNvPr id="13" name="Straight Arrow Connector 12">
            <a:extLst>
              <a:ext uri="{FF2B5EF4-FFF2-40B4-BE49-F238E27FC236}">
                <a16:creationId xmlns:a16="http://schemas.microsoft.com/office/drawing/2014/main" id="{74A4C57E-FD5E-3E20-B36E-A5CE658B459F}"/>
              </a:ext>
            </a:extLst>
          </p:cNvPr>
          <p:cNvCxnSpPr>
            <a:stCxn id="6" idx="2"/>
            <a:endCxn id="7" idx="0"/>
          </p:cNvCxnSpPr>
          <p:nvPr/>
        </p:nvCxnSpPr>
        <p:spPr>
          <a:xfrm>
            <a:off x="1811524" y="2477423"/>
            <a:ext cx="0" cy="111106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7764BDE-33F1-A971-FC2D-F274CA10C802}"/>
              </a:ext>
            </a:extLst>
          </p:cNvPr>
          <p:cNvCxnSpPr>
            <a:cxnSpLocks/>
            <a:stCxn id="11" idx="0"/>
            <a:endCxn id="10" idx="2"/>
          </p:cNvCxnSpPr>
          <p:nvPr/>
        </p:nvCxnSpPr>
        <p:spPr>
          <a:xfrm flipV="1">
            <a:off x="10380478" y="2477423"/>
            <a:ext cx="0" cy="111106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56E7205-AD96-6BD2-EB9A-6E5C53C668CE}"/>
              </a:ext>
            </a:extLst>
          </p:cNvPr>
          <p:cNvCxnSpPr>
            <a:cxnSpLocks/>
            <a:stCxn id="8" idx="3"/>
            <a:endCxn id="11" idx="1"/>
          </p:cNvCxnSpPr>
          <p:nvPr/>
        </p:nvCxnSpPr>
        <p:spPr>
          <a:xfrm>
            <a:off x="7137438" y="4005064"/>
            <a:ext cx="2201602"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A601489-C77A-E18F-65C4-687F475C9005}"/>
              </a:ext>
            </a:extLst>
          </p:cNvPr>
          <p:cNvCxnSpPr>
            <a:cxnSpLocks/>
            <a:stCxn id="7" idx="3"/>
            <a:endCxn id="8" idx="1"/>
          </p:cNvCxnSpPr>
          <p:nvPr/>
        </p:nvCxnSpPr>
        <p:spPr>
          <a:xfrm>
            <a:off x="2852962" y="4005064"/>
            <a:ext cx="2201600"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8ABB3C04-1623-4181-042D-4068D761C437}"/>
              </a:ext>
            </a:extLst>
          </p:cNvPr>
          <p:cNvCxnSpPr>
            <a:cxnSpLocks/>
            <a:stCxn id="9" idx="0"/>
            <a:endCxn id="8" idx="2"/>
          </p:cNvCxnSpPr>
          <p:nvPr/>
        </p:nvCxnSpPr>
        <p:spPr>
          <a:xfrm flipV="1">
            <a:off x="6096000" y="4421639"/>
            <a:ext cx="0" cy="82303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8180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B6CA6-6D60-7DA3-6C6B-D47BE2AD43C1}"/>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EB4A9BD5-017B-2E4F-C837-F2FA7CE863A5}"/>
              </a:ext>
            </a:extLst>
          </p:cNvPr>
          <p:cNvSpPr>
            <a:spLocks noGrp="1"/>
          </p:cNvSpPr>
          <p:nvPr>
            <p:ph idx="1"/>
          </p:nvPr>
        </p:nvSpPr>
        <p:spPr>
          <a:xfrm>
            <a:off x="457929" y="5013176"/>
            <a:ext cx="11449272" cy="1224136"/>
          </a:xfrm>
        </p:spPr>
        <p:txBody>
          <a:bodyPr/>
          <a:lstStyle/>
          <a:p>
            <a:pPr marL="0" indent="0">
              <a:buNone/>
            </a:pPr>
            <a:r>
              <a:rPr lang="en-US" dirty="0"/>
              <a:t>We can try to add redundancy using repetition : 0 to 000, 1, to 111</a:t>
            </a:r>
          </a:p>
          <a:p>
            <a:pPr marL="0" indent="0">
              <a:buNone/>
            </a:pPr>
            <a:r>
              <a:rPr lang="en-US" dirty="0"/>
              <a:t>  P(error) = P(send != decoded) = P( 3 flips ) + P( 2 flips ) = f</a:t>
            </a:r>
            <a:r>
              <a:rPr lang="en-US" baseline="30000" dirty="0"/>
              <a:t>3</a:t>
            </a:r>
            <a:r>
              <a:rPr lang="en-US" dirty="0"/>
              <a:t> + 3 * f</a:t>
            </a:r>
            <a:r>
              <a:rPr lang="en-US" baseline="30000" dirty="0"/>
              <a:t>2</a:t>
            </a:r>
            <a:r>
              <a:rPr lang="en-US" dirty="0"/>
              <a:t> * (1 - f) = 3f</a:t>
            </a:r>
            <a:r>
              <a:rPr lang="en-US" baseline="30000" dirty="0"/>
              <a:t>2</a:t>
            </a:r>
            <a:r>
              <a:rPr lang="en-US" dirty="0"/>
              <a:t> - 2f</a:t>
            </a:r>
            <a:r>
              <a:rPr lang="en-US" baseline="30000" dirty="0"/>
              <a:t>3 </a:t>
            </a:r>
            <a:r>
              <a:rPr lang="en-US" dirty="0"/>
              <a:t>~ 3f</a:t>
            </a:r>
            <a:r>
              <a:rPr lang="en-US" baseline="30000" dirty="0"/>
              <a:t>2</a:t>
            </a:r>
          </a:p>
          <a:p>
            <a:pPr marL="0" indent="0">
              <a:buNone/>
            </a:pPr>
            <a:r>
              <a:rPr lang="en-US" dirty="0"/>
              <a:t> </a:t>
            </a:r>
          </a:p>
        </p:txBody>
      </p:sp>
      <p:sp>
        <p:nvSpPr>
          <p:cNvPr id="4" name="Slide Number Placeholder 3">
            <a:extLst>
              <a:ext uri="{FF2B5EF4-FFF2-40B4-BE49-F238E27FC236}">
                <a16:creationId xmlns:a16="http://schemas.microsoft.com/office/drawing/2014/main" id="{A6629409-0A87-2CB4-EE4F-14646FA6EBE6}"/>
              </a:ext>
            </a:extLst>
          </p:cNvPr>
          <p:cNvSpPr>
            <a:spLocks noGrp="1"/>
          </p:cNvSpPr>
          <p:nvPr>
            <p:ph type="sldNum" sz="quarter" idx="12"/>
          </p:nvPr>
        </p:nvSpPr>
        <p:spPr/>
        <p:txBody>
          <a:bodyPr/>
          <a:lstStyle/>
          <a:p>
            <a:fld id="{6113E31D-E2AB-40D1-8B51-AFA5AFEF393A}" type="slidenum">
              <a:rPr lang="en-US" smtClean="0"/>
              <a:t>18</a:t>
            </a:fld>
            <a:endParaRPr lang="en-US" dirty="0"/>
          </a:p>
        </p:txBody>
      </p:sp>
      <p:sp>
        <p:nvSpPr>
          <p:cNvPr id="5" name="Content Placeholder 2">
            <a:extLst>
              <a:ext uri="{FF2B5EF4-FFF2-40B4-BE49-F238E27FC236}">
                <a16:creationId xmlns:a16="http://schemas.microsoft.com/office/drawing/2014/main" id="{8FDB9CCE-4E2C-E16A-1DA4-9A4D682BC4F6}"/>
              </a:ext>
            </a:extLst>
          </p:cNvPr>
          <p:cNvSpPr txBox="1">
            <a:spLocks/>
          </p:cNvSpPr>
          <p:nvPr/>
        </p:nvSpPr>
        <p:spPr>
          <a:xfrm>
            <a:off x="487760" y="1421160"/>
            <a:ext cx="11449272" cy="766132"/>
          </a:xfrm>
          <a:prstGeom prst="rect">
            <a:avLst/>
          </a:prstGeom>
        </p:spPr>
        <p:txBody>
          <a:bodyPr vert="horz" lIns="0" tIns="36000" rIns="0" bIns="36000" rtlCol="0">
            <a:noAutofit/>
          </a:bodyPr>
          <a:lst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Arial" panose="020B0604020202020204" pitchFamily="34" charset="0"/>
              <a:buNone/>
            </a:pPr>
            <a:r>
              <a:rPr lang="en-US" dirty="0"/>
              <a:t>We use 1 GB HDD, with P(a single bit flip) = 0.1 = f, we store 1 GB every day for 5 years.</a:t>
            </a:r>
            <a:br>
              <a:rPr lang="en-US" dirty="0"/>
            </a:br>
            <a:r>
              <a:rPr lang="en-US" dirty="0"/>
              <a:t>How to make this reliable?</a:t>
            </a:r>
          </a:p>
        </p:txBody>
      </p:sp>
      <p:sp>
        <p:nvSpPr>
          <p:cNvPr id="6" name="Content Placeholder 2">
            <a:extLst>
              <a:ext uri="{FF2B5EF4-FFF2-40B4-BE49-F238E27FC236}">
                <a16:creationId xmlns:a16="http://schemas.microsoft.com/office/drawing/2014/main" id="{57D657F7-3C74-431B-88E1-BCE4789F5757}"/>
              </a:ext>
            </a:extLst>
          </p:cNvPr>
          <p:cNvSpPr txBox="1">
            <a:spLocks/>
          </p:cNvSpPr>
          <p:nvPr/>
        </p:nvSpPr>
        <p:spPr>
          <a:xfrm>
            <a:off x="496995" y="3219891"/>
            <a:ext cx="11449272" cy="929189"/>
          </a:xfrm>
          <a:prstGeom prst="rect">
            <a:avLst/>
          </a:prstGeom>
        </p:spPr>
        <p:txBody>
          <a:bodyPr vert="horz" lIns="0" tIns="36000" rIns="0" bIns="36000" rtlCol="0">
            <a:noAutofit/>
          </a:bodyPr>
          <a:lst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Arial" panose="020B0604020202020204" pitchFamily="34" charset="0"/>
              <a:buNone/>
            </a:pPr>
            <a:r>
              <a:rPr lang="en-US" dirty="0"/>
              <a:t>In total we transfer 5 * 365 * 8 * 10</a:t>
            </a:r>
            <a:r>
              <a:rPr lang="en-US" baseline="30000" dirty="0"/>
              <a:t>9</a:t>
            </a:r>
            <a:r>
              <a:rPr lang="en-US" dirty="0"/>
              <a:t> bits ~ 10</a:t>
            </a:r>
            <a:r>
              <a:rPr lang="en-US" baseline="30000" dirty="0"/>
              <a:t>4 </a:t>
            </a:r>
            <a:r>
              <a:rPr lang="en-US" dirty="0"/>
              <a:t>* 10</a:t>
            </a:r>
            <a:r>
              <a:rPr lang="en-US" baseline="30000" dirty="0"/>
              <a:t>9</a:t>
            </a:r>
            <a:r>
              <a:rPr lang="en-US" dirty="0"/>
              <a:t> = 10</a:t>
            </a:r>
            <a:r>
              <a:rPr lang="en-US" baseline="30000" dirty="0"/>
              <a:t>13</a:t>
            </a:r>
          </a:p>
          <a:p>
            <a:pPr marL="0" indent="0">
              <a:buFont typeface="Arial" panose="020B0604020202020204" pitchFamily="34" charset="0"/>
              <a:buNone/>
            </a:pPr>
            <a:r>
              <a:rPr lang="en-US" dirty="0"/>
              <a:t>If we want 1% failure chance, we need the P(flip) &lt; 10</a:t>
            </a:r>
            <a:r>
              <a:rPr lang="en-US" baseline="30000" dirty="0"/>
              <a:t>-15</a:t>
            </a:r>
            <a:endParaRPr lang="en-US" dirty="0"/>
          </a:p>
        </p:txBody>
      </p:sp>
      <p:sp>
        <p:nvSpPr>
          <p:cNvPr id="8" name="TextBox 7">
            <a:extLst>
              <a:ext uri="{FF2B5EF4-FFF2-40B4-BE49-F238E27FC236}">
                <a16:creationId xmlns:a16="http://schemas.microsoft.com/office/drawing/2014/main" id="{122E4029-0A40-CB1F-478C-03E07590894B}"/>
              </a:ext>
            </a:extLst>
          </p:cNvPr>
          <p:cNvSpPr txBox="1"/>
          <p:nvPr/>
        </p:nvSpPr>
        <p:spPr>
          <a:xfrm>
            <a:off x="0" y="6515574"/>
            <a:ext cx="6096000" cy="369332"/>
          </a:xfrm>
          <a:prstGeom prst="rect">
            <a:avLst/>
          </a:prstGeom>
          <a:noFill/>
        </p:spPr>
        <p:txBody>
          <a:bodyPr wrap="square" rtlCol="0">
            <a:spAutoFit/>
          </a:bodyPr>
          <a:lstStyle/>
          <a:p>
            <a:r>
              <a:rPr lang="en-US" dirty="0">
                <a:solidFill>
                  <a:schemeClr val="bg1"/>
                </a:solidFill>
              </a:rPr>
              <a:t>Optional 2024/2025</a:t>
            </a:r>
          </a:p>
        </p:txBody>
      </p:sp>
    </p:spTree>
    <p:extLst>
      <p:ext uri="{BB962C8B-B14F-4D97-AF65-F5344CB8AC3E}">
        <p14:creationId xmlns:p14="http://schemas.microsoft.com/office/powerpoint/2010/main" val="399255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B6CA6-6D60-7DA3-6C6B-D47BE2AD43C1}"/>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EB4A9BD5-017B-2E4F-C837-F2FA7CE863A5}"/>
              </a:ext>
            </a:extLst>
          </p:cNvPr>
          <p:cNvSpPr>
            <a:spLocks noGrp="1"/>
          </p:cNvSpPr>
          <p:nvPr>
            <p:ph idx="1"/>
          </p:nvPr>
        </p:nvSpPr>
        <p:spPr>
          <a:xfrm>
            <a:off x="335360" y="1268760"/>
            <a:ext cx="11449272" cy="766132"/>
          </a:xfrm>
        </p:spPr>
        <p:txBody>
          <a:bodyPr/>
          <a:lstStyle/>
          <a:p>
            <a:pPr marL="0" indent="0">
              <a:buNone/>
            </a:pPr>
            <a:r>
              <a:rPr lang="en-US" dirty="0"/>
              <a:t>We use 1 GB HDD, with P(a single bit flip) = 0.1 = f, we store 1 GB every day for 5 years.</a:t>
            </a:r>
            <a:br>
              <a:rPr lang="en-US" dirty="0"/>
            </a:br>
            <a:r>
              <a:rPr lang="en-US" dirty="0"/>
              <a:t>How to make this reliable?</a:t>
            </a:r>
          </a:p>
          <a:p>
            <a:pPr marL="0" indent="0">
              <a:buNone/>
            </a:pPr>
            <a:endParaRPr lang="en-US" dirty="0"/>
          </a:p>
        </p:txBody>
      </p:sp>
      <p:sp>
        <p:nvSpPr>
          <p:cNvPr id="4" name="Slide Number Placeholder 3">
            <a:extLst>
              <a:ext uri="{FF2B5EF4-FFF2-40B4-BE49-F238E27FC236}">
                <a16:creationId xmlns:a16="http://schemas.microsoft.com/office/drawing/2014/main" id="{A6629409-0A87-2CB4-EE4F-14646FA6EBE6}"/>
              </a:ext>
            </a:extLst>
          </p:cNvPr>
          <p:cNvSpPr>
            <a:spLocks noGrp="1"/>
          </p:cNvSpPr>
          <p:nvPr>
            <p:ph type="sldNum" sz="quarter" idx="12"/>
          </p:nvPr>
        </p:nvSpPr>
        <p:spPr/>
        <p:txBody>
          <a:bodyPr/>
          <a:lstStyle/>
          <a:p>
            <a:fld id="{6113E31D-E2AB-40D1-8B51-AFA5AFEF393A}" type="slidenum">
              <a:rPr lang="en-US" smtClean="0"/>
              <a:t>19</a:t>
            </a:fld>
            <a:endParaRPr lang="en-US" dirty="0"/>
          </a:p>
        </p:txBody>
      </p:sp>
      <p:cxnSp>
        <p:nvCxnSpPr>
          <p:cNvPr id="6" name="Straight Arrow Connector 5">
            <a:extLst>
              <a:ext uri="{FF2B5EF4-FFF2-40B4-BE49-F238E27FC236}">
                <a16:creationId xmlns:a16="http://schemas.microsoft.com/office/drawing/2014/main" id="{62AB07D8-0864-13F1-6554-87CCF56070B4}"/>
              </a:ext>
            </a:extLst>
          </p:cNvPr>
          <p:cNvCxnSpPr/>
          <p:nvPr/>
        </p:nvCxnSpPr>
        <p:spPr>
          <a:xfrm flipV="1">
            <a:off x="2351584" y="2348880"/>
            <a:ext cx="0" cy="338437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6">
            <a:extLst>
              <a:ext uri="{FF2B5EF4-FFF2-40B4-BE49-F238E27FC236}">
                <a16:creationId xmlns:a16="http://schemas.microsoft.com/office/drawing/2014/main" id="{2D37BD0F-12EF-87D2-7E42-8C30C7D5B2A4}"/>
              </a:ext>
            </a:extLst>
          </p:cNvPr>
          <p:cNvCxnSpPr>
            <a:cxnSpLocks/>
          </p:cNvCxnSpPr>
          <p:nvPr/>
        </p:nvCxnSpPr>
        <p:spPr>
          <a:xfrm>
            <a:off x="2351584" y="5733256"/>
            <a:ext cx="6480720"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E134B0D8-A4E8-E60A-A916-73153BE85491}"/>
              </a:ext>
            </a:extLst>
          </p:cNvPr>
          <p:cNvSpPr txBox="1"/>
          <p:nvPr/>
        </p:nvSpPr>
        <p:spPr>
          <a:xfrm>
            <a:off x="8184232" y="5877271"/>
            <a:ext cx="864096" cy="369332"/>
          </a:xfrm>
          <a:prstGeom prst="rect">
            <a:avLst/>
          </a:prstGeom>
          <a:noFill/>
        </p:spPr>
        <p:txBody>
          <a:bodyPr wrap="square" rtlCol="0">
            <a:spAutoFit/>
          </a:bodyPr>
          <a:lstStyle/>
          <a:p>
            <a:r>
              <a:rPr lang="en-US" dirty="0"/>
              <a:t>Rate</a:t>
            </a:r>
          </a:p>
        </p:txBody>
      </p:sp>
      <p:sp>
        <p:nvSpPr>
          <p:cNvPr id="11" name="TextBox 10">
            <a:extLst>
              <a:ext uri="{FF2B5EF4-FFF2-40B4-BE49-F238E27FC236}">
                <a16:creationId xmlns:a16="http://schemas.microsoft.com/office/drawing/2014/main" id="{4FE818DA-035A-271D-3A30-4A7967A2E4AD}"/>
              </a:ext>
            </a:extLst>
          </p:cNvPr>
          <p:cNvSpPr txBox="1"/>
          <p:nvPr/>
        </p:nvSpPr>
        <p:spPr>
          <a:xfrm>
            <a:off x="1311629" y="2377929"/>
            <a:ext cx="967947" cy="369332"/>
          </a:xfrm>
          <a:prstGeom prst="rect">
            <a:avLst/>
          </a:prstGeom>
          <a:noFill/>
        </p:spPr>
        <p:txBody>
          <a:bodyPr wrap="square" rtlCol="0">
            <a:spAutoFit/>
          </a:bodyPr>
          <a:lstStyle/>
          <a:p>
            <a:pPr algn="r"/>
            <a:r>
              <a:rPr lang="en-US" dirty="0"/>
              <a:t>P(error)</a:t>
            </a:r>
          </a:p>
        </p:txBody>
      </p:sp>
      <p:sp>
        <p:nvSpPr>
          <p:cNvPr id="12" name="TextBox 11">
            <a:extLst>
              <a:ext uri="{FF2B5EF4-FFF2-40B4-BE49-F238E27FC236}">
                <a16:creationId xmlns:a16="http://schemas.microsoft.com/office/drawing/2014/main" id="{6AE54CAF-456E-6682-FEDF-A7C838AEE125}"/>
              </a:ext>
            </a:extLst>
          </p:cNvPr>
          <p:cNvSpPr txBox="1"/>
          <p:nvPr/>
        </p:nvSpPr>
        <p:spPr>
          <a:xfrm>
            <a:off x="3863752" y="5877271"/>
            <a:ext cx="648072" cy="369332"/>
          </a:xfrm>
          <a:prstGeom prst="rect">
            <a:avLst/>
          </a:prstGeom>
          <a:noFill/>
        </p:spPr>
        <p:txBody>
          <a:bodyPr wrap="square" rtlCol="0">
            <a:spAutoFit/>
          </a:bodyPr>
          <a:lstStyle/>
          <a:p>
            <a:pPr algn="ctr"/>
            <a:r>
              <a:rPr lang="en-US" dirty="0"/>
              <a:t>1/3</a:t>
            </a:r>
          </a:p>
        </p:txBody>
      </p:sp>
      <p:sp>
        <p:nvSpPr>
          <p:cNvPr id="13" name="TextBox 12">
            <a:extLst>
              <a:ext uri="{FF2B5EF4-FFF2-40B4-BE49-F238E27FC236}">
                <a16:creationId xmlns:a16="http://schemas.microsoft.com/office/drawing/2014/main" id="{82FACDEB-2155-2666-4AF1-DC5E902CC0CA}"/>
              </a:ext>
            </a:extLst>
          </p:cNvPr>
          <p:cNvSpPr txBox="1"/>
          <p:nvPr/>
        </p:nvSpPr>
        <p:spPr>
          <a:xfrm>
            <a:off x="6023992" y="5878876"/>
            <a:ext cx="648072" cy="369332"/>
          </a:xfrm>
          <a:prstGeom prst="rect">
            <a:avLst/>
          </a:prstGeom>
          <a:noFill/>
        </p:spPr>
        <p:txBody>
          <a:bodyPr wrap="square" rtlCol="0">
            <a:spAutoFit/>
          </a:bodyPr>
          <a:lstStyle/>
          <a:p>
            <a:pPr algn="ctr"/>
            <a:r>
              <a:rPr lang="en-US" dirty="0"/>
              <a:t>1</a:t>
            </a:r>
          </a:p>
        </p:txBody>
      </p:sp>
      <p:sp>
        <p:nvSpPr>
          <p:cNvPr id="14" name="TextBox 13">
            <a:extLst>
              <a:ext uri="{FF2B5EF4-FFF2-40B4-BE49-F238E27FC236}">
                <a16:creationId xmlns:a16="http://schemas.microsoft.com/office/drawing/2014/main" id="{432689E2-3B6E-7EED-71D2-FBA9F85AA8C3}"/>
              </a:ext>
            </a:extLst>
          </p:cNvPr>
          <p:cNvSpPr txBox="1"/>
          <p:nvPr/>
        </p:nvSpPr>
        <p:spPr>
          <a:xfrm>
            <a:off x="1008070" y="3068960"/>
            <a:ext cx="1271503" cy="369332"/>
          </a:xfrm>
          <a:prstGeom prst="rect">
            <a:avLst/>
          </a:prstGeom>
          <a:noFill/>
        </p:spPr>
        <p:txBody>
          <a:bodyPr wrap="square" rtlCol="0">
            <a:spAutoFit/>
          </a:bodyPr>
          <a:lstStyle/>
          <a:p>
            <a:pPr algn="r"/>
            <a:r>
              <a:rPr lang="en-US" dirty="0"/>
              <a:t>f = 10</a:t>
            </a:r>
            <a:r>
              <a:rPr lang="en-US" baseline="30000" dirty="0"/>
              <a:t>-1</a:t>
            </a:r>
            <a:endParaRPr lang="en-US" dirty="0"/>
          </a:p>
        </p:txBody>
      </p:sp>
      <p:sp>
        <p:nvSpPr>
          <p:cNvPr id="15" name="TextBox 14">
            <a:extLst>
              <a:ext uri="{FF2B5EF4-FFF2-40B4-BE49-F238E27FC236}">
                <a16:creationId xmlns:a16="http://schemas.microsoft.com/office/drawing/2014/main" id="{EF43BC55-8B93-0519-611B-D4206E777726}"/>
              </a:ext>
            </a:extLst>
          </p:cNvPr>
          <p:cNvSpPr txBox="1"/>
          <p:nvPr/>
        </p:nvSpPr>
        <p:spPr>
          <a:xfrm>
            <a:off x="839416" y="3717032"/>
            <a:ext cx="1440160" cy="369332"/>
          </a:xfrm>
          <a:prstGeom prst="rect">
            <a:avLst/>
          </a:prstGeom>
          <a:noFill/>
        </p:spPr>
        <p:txBody>
          <a:bodyPr wrap="square" rtlCol="0">
            <a:spAutoFit/>
          </a:bodyPr>
          <a:lstStyle/>
          <a:p>
            <a:pPr algn="r"/>
            <a:r>
              <a:rPr lang="en-US" dirty="0"/>
              <a:t>3f</a:t>
            </a:r>
            <a:r>
              <a:rPr lang="en-US" baseline="30000" dirty="0"/>
              <a:t>2</a:t>
            </a:r>
            <a:r>
              <a:rPr lang="en-US" dirty="0"/>
              <a:t> = 3 *10</a:t>
            </a:r>
            <a:r>
              <a:rPr lang="en-US" baseline="30000" dirty="0"/>
              <a:t>-2</a:t>
            </a:r>
            <a:endParaRPr lang="en-US" dirty="0"/>
          </a:p>
        </p:txBody>
      </p:sp>
      <p:sp>
        <p:nvSpPr>
          <p:cNvPr id="16" name="TextBox 15">
            <a:extLst>
              <a:ext uri="{FF2B5EF4-FFF2-40B4-BE49-F238E27FC236}">
                <a16:creationId xmlns:a16="http://schemas.microsoft.com/office/drawing/2014/main" id="{C59EAB27-EA85-E3C0-BC30-DA8D39C66D3F}"/>
              </a:ext>
            </a:extLst>
          </p:cNvPr>
          <p:cNvSpPr txBox="1"/>
          <p:nvPr/>
        </p:nvSpPr>
        <p:spPr>
          <a:xfrm>
            <a:off x="847834" y="5217411"/>
            <a:ext cx="1440160" cy="369332"/>
          </a:xfrm>
          <a:prstGeom prst="rect">
            <a:avLst/>
          </a:prstGeom>
          <a:noFill/>
        </p:spPr>
        <p:txBody>
          <a:bodyPr wrap="square" rtlCol="0">
            <a:spAutoFit/>
          </a:bodyPr>
          <a:lstStyle/>
          <a:p>
            <a:pPr algn="r"/>
            <a:r>
              <a:rPr lang="en-US" dirty="0"/>
              <a:t>10</a:t>
            </a:r>
            <a:r>
              <a:rPr lang="en-US" baseline="30000" dirty="0"/>
              <a:t>-15</a:t>
            </a:r>
            <a:endParaRPr lang="en-US" dirty="0"/>
          </a:p>
        </p:txBody>
      </p:sp>
      <p:cxnSp>
        <p:nvCxnSpPr>
          <p:cNvPr id="18" name="Straight Connector 17">
            <a:extLst>
              <a:ext uri="{FF2B5EF4-FFF2-40B4-BE49-F238E27FC236}">
                <a16:creationId xmlns:a16="http://schemas.microsoft.com/office/drawing/2014/main" id="{DEF304DA-A92B-3317-4425-7408EECA662D}"/>
              </a:ext>
            </a:extLst>
          </p:cNvPr>
          <p:cNvCxnSpPr>
            <a:cxnSpLocks/>
          </p:cNvCxnSpPr>
          <p:nvPr/>
        </p:nvCxnSpPr>
        <p:spPr>
          <a:xfrm>
            <a:off x="4187788" y="5658548"/>
            <a:ext cx="0" cy="218724"/>
          </a:xfrm>
          <a:prstGeom prst="line">
            <a:avLst/>
          </a:prstGeom>
          <a:ln w="28575"/>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7E10EB82-EA9A-D399-0E2C-32CD85126BA8}"/>
              </a:ext>
            </a:extLst>
          </p:cNvPr>
          <p:cNvCxnSpPr>
            <a:cxnSpLocks/>
          </p:cNvCxnSpPr>
          <p:nvPr/>
        </p:nvCxnSpPr>
        <p:spPr>
          <a:xfrm>
            <a:off x="6348028" y="5658548"/>
            <a:ext cx="0" cy="218724"/>
          </a:xfrm>
          <a:prstGeom prst="line">
            <a:avLst/>
          </a:prstGeom>
          <a:ln w="28575"/>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B4D40A6A-E3A3-2CA1-89BC-95BE6A071BF0}"/>
              </a:ext>
            </a:extLst>
          </p:cNvPr>
          <p:cNvCxnSpPr>
            <a:cxnSpLocks/>
          </p:cNvCxnSpPr>
          <p:nvPr/>
        </p:nvCxnSpPr>
        <p:spPr>
          <a:xfrm>
            <a:off x="2220949" y="3249977"/>
            <a:ext cx="216024"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D2D6E82-C5DD-3DAB-5AA4-B3FE6200FF58}"/>
              </a:ext>
            </a:extLst>
          </p:cNvPr>
          <p:cNvCxnSpPr>
            <a:cxnSpLocks/>
          </p:cNvCxnSpPr>
          <p:nvPr/>
        </p:nvCxnSpPr>
        <p:spPr>
          <a:xfrm>
            <a:off x="2220949" y="3901698"/>
            <a:ext cx="216024"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A1A7EA8B-1A19-8A8D-A1E5-ABDE9E6392E6}"/>
              </a:ext>
            </a:extLst>
          </p:cNvPr>
          <p:cNvCxnSpPr>
            <a:cxnSpLocks/>
          </p:cNvCxnSpPr>
          <p:nvPr/>
        </p:nvCxnSpPr>
        <p:spPr>
          <a:xfrm>
            <a:off x="2234652" y="5402077"/>
            <a:ext cx="216024" cy="0"/>
          </a:xfrm>
          <a:prstGeom prst="line">
            <a:avLst/>
          </a:prstGeom>
          <a:ln w="28575"/>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66EBAEDD-CBD7-419C-E90C-F5DADE5FBA16}"/>
              </a:ext>
            </a:extLst>
          </p:cNvPr>
          <p:cNvSpPr txBox="1"/>
          <p:nvPr/>
        </p:nvSpPr>
        <p:spPr>
          <a:xfrm>
            <a:off x="3787122" y="3717032"/>
            <a:ext cx="648072" cy="369332"/>
          </a:xfrm>
          <a:prstGeom prst="rect">
            <a:avLst/>
          </a:prstGeom>
          <a:noFill/>
        </p:spPr>
        <p:txBody>
          <a:bodyPr wrap="square" rtlCol="0">
            <a:spAutoFit/>
          </a:bodyPr>
          <a:lstStyle/>
          <a:p>
            <a:pPr algn="ctr"/>
            <a:r>
              <a:rPr lang="en-US" dirty="0"/>
              <a:t>R3</a:t>
            </a:r>
          </a:p>
        </p:txBody>
      </p:sp>
      <p:sp>
        <p:nvSpPr>
          <p:cNvPr id="27" name="TextBox 26">
            <a:extLst>
              <a:ext uri="{FF2B5EF4-FFF2-40B4-BE49-F238E27FC236}">
                <a16:creationId xmlns:a16="http://schemas.microsoft.com/office/drawing/2014/main" id="{E2D9C936-1ACE-933D-0ADC-FBA3DC875E71}"/>
              </a:ext>
            </a:extLst>
          </p:cNvPr>
          <p:cNvSpPr txBox="1"/>
          <p:nvPr/>
        </p:nvSpPr>
        <p:spPr>
          <a:xfrm>
            <a:off x="6003918" y="3059668"/>
            <a:ext cx="648072" cy="369332"/>
          </a:xfrm>
          <a:prstGeom prst="rect">
            <a:avLst/>
          </a:prstGeom>
          <a:noFill/>
        </p:spPr>
        <p:txBody>
          <a:bodyPr wrap="square" rtlCol="0">
            <a:spAutoFit/>
          </a:bodyPr>
          <a:lstStyle/>
          <a:p>
            <a:pPr algn="ctr"/>
            <a:r>
              <a:rPr lang="en-US" dirty="0"/>
              <a:t>R1</a:t>
            </a:r>
          </a:p>
        </p:txBody>
      </p:sp>
      <p:sp>
        <p:nvSpPr>
          <p:cNvPr id="17" name="TextBox 16">
            <a:extLst>
              <a:ext uri="{FF2B5EF4-FFF2-40B4-BE49-F238E27FC236}">
                <a16:creationId xmlns:a16="http://schemas.microsoft.com/office/drawing/2014/main" id="{608B57D6-00CA-9687-BF3A-3D8AB90FA7B5}"/>
              </a:ext>
            </a:extLst>
          </p:cNvPr>
          <p:cNvSpPr txBox="1"/>
          <p:nvPr/>
        </p:nvSpPr>
        <p:spPr>
          <a:xfrm>
            <a:off x="0" y="6515574"/>
            <a:ext cx="6096000" cy="369332"/>
          </a:xfrm>
          <a:prstGeom prst="rect">
            <a:avLst/>
          </a:prstGeom>
          <a:noFill/>
        </p:spPr>
        <p:txBody>
          <a:bodyPr wrap="square" rtlCol="0">
            <a:spAutoFit/>
          </a:bodyPr>
          <a:lstStyle/>
          <a:p>
            <a:r>
              <a:rPr lang="en-US" dirty="0">
                <a:solidFill>
                  <a:schemeClr val="bg1"/>
                </a:solidFill>
              </a:rPr>
              <a:t>Optional 2024/2025</a:t>
            </a:r>
          </a:p>
        </p:txBody>
      </p:sp>
    </p:spTree>
    <p:extLst>
      <p:ext uri="{BB962C8B-B14F-4D97-AF65-F5344CB8AC3E}">
        <p14:creationId xmlns:p14="http://schemas.microsoft.com/office/powerpoint/2010/main" val="316777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500"/>
                                        <p:tgtEl>
                                          <p:spTgt spid="21"/>
                                        </p:tgtEl>
                                      </p:cBhvr>
                                    </p:animEffect>
                                  </p:childTnLst>
                                </p:cTn>
                              </p:par>
                              <p:par>
                                <p:cTn id="14" presetID="10" presetClass="entr" presetSubtype="0" fill="hold"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500"/>
                                        <p:tgtEl>
                                          <p:spTgt spid="2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500"/>
                                        <p:tgtEl>
                                          <p:spTgt spid="2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fade">
                                      <p:cBhvr>
                                        <p:cTn id="30" dur="500"/>
                                        <p:tgtEl>
                                          <p:spTgt spid="26"/>
                                        </p:tgtEl>
                                      </p:cBhvr>
                                    </p:animEffect>
                                  </p:childTnLst>
                                </p:cTn>
                              </p:par>
                              <p:par>
                                <p:cTn id="31" presetID="10" presetClass="entr" presetSubtype="0"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500"/>
                                        <p:tgtEl>
                                          <p:spTgt spid="18"/>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500"/>
                                        <p:tgtEl>
                                          <p:spTgt spid="16"/>
                                        </p:tgtEl>
                                      </p:cBhvr>
                                    </p:animEffect>
                                  </p:childTnLst>
                                </p:cTn>
                              </p:par>
                              <p:par>
                                <p:cTn id="42" presetID="10" presetClass="entr" presetSubtype="0" fill="hold" nodeType="with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fade">
                                      <p:cBhvr>
                                        <p:cTn id="4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A0C70-C37D-B7D7-5BBE-1EB61338DEC3}"/>
              </a:ext>
            </a:extLst>
          </p:cNvPr>
          <p:cNvSpPr>
            <a:spLocks noGrp="1"/>
          </p:cNvSpPr>
          <p:nvPr>
            <p:ph type="title"/>
          </p:nvPr>
        </p:nvSpPr>
        <p:spPr/>
        <p:txBody>
          <a:bodyPr/>
          <a:lstStyle/>
          <a:p>
            <a:r>
              <a:rPr lang="en-US" dirty="0"/>
              <a:t>We have data, we have problems ...</a:t>
            </a:r>
          </a:p>
        </p:txBody>
      </p:sp>
      <p:sp>
        <p:nvSpPr>
          <p:cNvPr id="3" name="Content Placeholder 2">
            <a:extLst>
              <a:ext uri="{FF2B5EF4-FFF2-40B4-BE49-F238E27FC236}">
                <a16:creationId xmlns:a16="http://schemas.microsoft.com/office/drawing/2014/main" id="{8418C4B2-B04D-5D4E-3420-632839C0A09C}"/>
              </a:ext>
            </a:extLst>
          </p:cNvPr>
          <p:cNvSpPr>
            <a:spLocks noGrp="1"/>
          </p:cNvSpPr>
          <p:nvPr>
            <p:ph idx="1"/>
          </p:nvPr>
        </p:nvSpPr>
        <p:spPr/>
        <p:txBody>
          <a:bodyPr/>
          <a:lstStyle/>
          <a:p>
            <a:pPr marL="0" indent="0">
              <a:buNone/>
            </a:pPr>
            <a:r>
              <a:rPr lang="en-US" dirty="0"/>
              <a:t>Data communication</a:t>
            </a:r>
          </a:p>
          <a:p>
            <a:r>
              <a:rPr lang="en-US" dirty="0"/>
              <a:t>Data sharing</a:t>
            </a:r>
          </a:p>
          <a:p>
            <a:r>
              <a:rPr lang="en-US" dirty="0"/>
              <a:t>Data storage</a:t>
            </a:r>
          </a:p>
          <a:p>
            <a:r>
              <a:rPr lang="en-US" dirty="0"/>
              <a:t>Data archiving</a:t>
            </a:r>
          </a:p>
          <a:p>
            <a:r>
              <a:rPr lang="en-US" dirty="0"/>
              <a:t>….</a:t>
            </a:r>
          </a:p>
          <a:p>
            <a:pPr marL="0" indent="0">
              <a:buNone/>
            </a:pPr>
            <a:endParaRPr lang="en-US" dirty="0"/>
          </a:p>
          <a:p>
            <a:pPr marL="0" indent="0">
              <a:buNone/>
            </a:pPr>
            <a:r>
              <a:rPr lang="en-US" dirty="0"/>
              <a:t>Questions:</a:t>
            </a:r>
          </a:p>
          <a:p>
            <a:r>
              <a:rPr lang="en-US" dirty="0"/>
              <a:t>What is the size of the minimal representation of the data?</a:t>
            </a:r>
          </a:p>
          <a:p>
            <a:r>
              <a:rPr lang="en-US" dirty="0"/>
              <a:t>How to prevent data corruption?</a:t>
            </a:r>
          </a:p>
          <a:p>
            <a:endParaRPr lang="en-US" dirty="0"/>
          </a:p>
        </p:txBody>
      </p:sp>
      <p:sp>
        <p:nvSpPr>
          <p:cNvPr id="4" name="Slide Number Placeholder 3">
            <a:extLst>
              <a:ext uri="{FF2B5EF4-FFF2-40B4-BE49-F238E27FC236}">
                <a16:creationId xmlns:a16="http://schemas.microsoft.com/office/drawing/2014/main" id="{1ACFDB12-817D-4A6E-7E56-247E63B6DA4B}"/>
              </a:ext>
            </a:extLst>
          </p:cNvPr>
          <p:cNvSpPr>
            <a:spLocks noGrp="1"/>
          </p:cNvSpPr>
          <p:nvPr>
            <p:ph type="sldNum" sz="quarter" idx="12"/>
          </p:nvPr>
        </p:nvSpPr>
        <p:spPr/>
        <p:txBody>
          <a:bodyPr/>
          <a:lstStyle/>
          <a:p>
            <a:fld id="{6113E31D-E2AB-40D1-8B51-AFA5AFEF393A}" type="slidenum">
              <a:rPr lang="en-US" smtClean="0"/>
              <a:t>2</a:t>
            </a:fld>
            <a:endParaRPr lang="en-US" dirty="0"/>
          </a:p>
        </p:txBody>
      </p:sp>
    </p:spTree>
    <p:extLst>
      <p:ext uri="{BB962C8B-B14F-4D97-AF65-F5344CB8AC3E}">
        <p14:creationId xmlns:p14="http://schemas.microsoft.com/office/powerpoint/2010/main" val="1016968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72B64-BE5B-57F0-5EEF-A45123887AD3}"/>
              </a:ext>
            </a:extLst>
          </p:cNvPr>
          <p:cNvSpPr>
            <a:spLocks noGrp="1"/>
          </p:cNvSpPr>
          <p:nvPr>
            <p:ph type="title"/>
          </p:nvPr>
        </p:nvSpPr>
        <p:spPr/>
        <p:txBody>
          <a:bodyPr/>
          <a:lstStyle/>
          <a:p>
            <a:r>
              <a:rPr lang="en-US" dirty="0"/>
              <a:t>Capacity of Binary Symmetric Channel</a:t>
            </a:r>
          </a:p>
        </p:txBody>
      </p:sp>
      <p:sp>
        <p:nvSpPr>
          <p:cNvPr id="4" name="Slide Number Placeholder 3">
            <a:extLst>
              <a:ext uri="{FF2B5EF4-FFF2-40B4-BE49-F238E27FC236}">
                <a16:creationId xmlns:a16="http://schemas.microsoft.com/office/drawing/2014/main" id="{ADE26544-7453-7762-91A1-7F4B18F9239B}"/>
              </a:ext>
            </a:extLst>
          </p:cNvPr>
          <p:cNvSpPr>
            <a:spLocks noGrp="1"/>
          </p:cNvSpPr>
          <p:nvPr>
            <p:ph type="sldNum" sz="quarter" idx="12"/>
          </p:nvPr>
        </p:nvSpPr>
        <p:spPr/>
        <p:txBody>
          <a:bodyPr/>
          <a:lstStyle/>
          <a:p>
            <a:fld id="{6113E31D-E2AB-40D1-8B51-AFA5AFEF393A}" type="slidenum">
              <a:rPr lang="en-US" smtClean="0"/>
              <a:t>20</a:t>
            </a:fld>
            <a:endParaRPr lang="en-US" dirty="0"/>
          </a:p>
        </p:txBody>
      </p:sp>
      <p:pic>
        <p:nvPicPr>
          <p:cNvPr id="2050" name="Picture 2">
            <a:extLst>
              <a:ext uri="{FF2B5EF4-FFF2-40B4-BE49-F238E27FC236}">
                <a16:creationId xmlns:a16="http://schemas.microsoft.com/office/drawing/2014/main" id="{1F9583C6-3FFB-CE78-9CF1-9D1DB46143E1}"/>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790727" y="1406627"/>
            <a:ext cx="4537522" cy="47638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0394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9018E-4FB9-12D1-442E-2B3560999D36}"/>
              </a:ext>
            </a:extLst>
          </p:cNvPr>
          <p:cNvSpPr>
            <a:spLocks noGrp="1"/>
          </p:cNvSpPr>
          <p:nvPr>
            <p:ph type="title"/>
          </p:nvPr>
        </p:nvSpPr>
        <p:spPr/>
        <p:txBody>
          <a:bodyPr>
            <a:normAutofit/>
          </a:bodyPr>
          <a:lstStyle/>
          <a:p>
            <a:r>
              <a:rPr lang="en-US" dirty="0"/>
              <a:t>Shannon's Noisy-Channel Coding Theorem </a:t>
            </a:r>
          </a:p>
        </p:txBody>
      </p:sp>
      <p:sp>
        <p:nvSpPr>
          <p:cNvPr id="3" name="Content Placeholder 2">
            <a:extLst>
              <a:ext uri="{FF2B5EF4-FFF2-40B4-BE49-F238E27FC236}">
                <a16:creationId xmlns:a16="http://schemas.microsoft.com/office/drawing/2014/main" id="{D0023338-F3D8-EC8D-4287-C28131E6236B}"/>
              </a:ext>
            </a:extLst>
          </p:cNvPr>
          <p:cNvSpPr>
            <a:spLocks noGrp="1"/>
          </p:cNvSpPr>
          <p:nvPr>
            <p:ph idx="1"/>
          </p:nvPr>
        </p:nvSpPr>
        <p:spPr/>
        <p:txBody>
          <a:bodyPr/>
          <a:lstStyle/>
          <a:p>
            <a:pPr marL="0" indent="0" algn="ctr">
              <a:buNone/>
            </a:pPr>
            <a:endParaRPr lang="en-US" dirty="0"/>
          </a:p>
          <a:p>
            <a:pPr marL="0" indent="0" algn="ctr">
              <a:buNone/>
            </a:pPr>
            <a:r>
              <a:rPr lang="en-US" dirty="0"/>
              <a:t>It is possible to communicate over a noisy channel with arbitrarily small chance of error when the rate of communication is kept below a channel capacity (C).</a:t>
            </a:r>
          </a:p>
        </p:txBody>
      </p:sp>
      <p:sp>
        <p:nvSpPr>
          <p:cNvPr id="4" name="Slide Number Placeholder 3">
            <a:extLst>
              <a:ext uri="{FF2B5EF4-FFF2-40B4-BE49-F238E27FC236}">
                <a16:creationId xmlns:a16="http://schemas.microsoft.com/office/drawing/2014/main" id="{C09E54BE-4300-224B-78B4-33423C83A1FB}"/>
              </a:ext>
            </a:extLst>
          </p:cNvPr>
          <p:cNvSpPr>
            <a:spLocks noGrp="1"/>
          </p:cNvSpPr>
          <p:nvPr>
            <p:ph type="sldNum" sz="quarter" idx="12"/>
          </p:nvPr>
        </p:nvSpPr>
        <p:spPr/>
        <p:txBody>
          <a:bodyPr/>
          <a:lstStyle/>
          <a:p>
            <a:fld id="{6113E31D-E2AB-40D1-8B51-AFA5AFEF393A}" type="slidenum">
              <a:rPr lang="en-US" smtClean="0"/>
              <a:t>21</a:t>
            </a:fld>
            <a:endParaRPr lang="en-US" dirty="0"/>
          </a:p>
        </p:txBody>
      </p:sp>
    </p:spTree>
    <p:extLst>
      <p:ext uri="{BB962C8B-B14F-4D97-AF65-F5344CB8AC3E}">
        <p14:creationId xmlns:p14="http://schemas.microsoft.com/office/powerpoint/2010/main" val="267167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A14C3-FBB9-AC7D-2490-D0A4EA0B5FCE}"/>
              </a:ext>
            </a:extLst>
          </p:cNvPr>
          <p:cNvSpPr>
            <a:spLocks noGrp="1"/>
          </p:cNvSpPr>
          <p:nvPr>
            <p:ph type="title"/>
          </p:nvPr>
        </p:nvSpPr>
        <p:spPr/>
        <p:txBody>
          <a:bodyPr/>
          <a:lstStyle/>
          <a:p>
            <a:r>
              <a:rPr lang="en-US" dirty="0"/>
              <a:t>Idea</a:t>
            </a:r>
          </a:p>
        </p:txBody>
      </p:sp>
      <p:sp>
        <p:nvSpPr>
          <p:cNvPr id="3" name="Content Placeholder 2">
            <a:extLst>
              <a:ext uri="{FF2B5EF4-FFF2-40B4-BE49-F238E27FC236}">
                <a16:creationId xmlns:a16="http://schemas.microsoft.com/office/drawing/2014/main" id="{B6D53A2A-874C-9BDA-2F48-D8182D436427}"/>
              </a:ext>
            </a:extLst>
          </p:cNvPr>
          <p:cNvSpPr>
            <a:spLocks noGrp="1"/>
          </p:cNvSpPr>
          <p:nvPr>
            <p:ph idx="1"/>
          </p:nvPr>
        </p:nvSpPr>
        <p:spPr/>
        <p:txBody>
          <a:bodyPr/>
          <a:lstStyle/>
          <a:p>
            <a:r>
              <a:rPr lang="en-US" dirty="0"/>
              <a:t>For Binary Symmetric Channel (BSC) we have chance of flip f</a:t>
            </a:r>
          </a:p>
          <a:p>
            <a:r>
              <a:rPr lang="en-US" dirty="0"/>
              <a:t>C = 1 - H</a:t>
            </a:r>
            <a:r>
              <a:rPr lang="en-US" baseline="-25000" dirty="0"/>
              <a:t>2</a:t>
            </a:r>
            <a:r>
              <a:rPr lang="en-US" dirty="0"/>
              <a:t>(f) = 1 - [ f * log</a:t>
            </a:r>
            <a:r>
              <a:rPr lang="en-US" baseline="-25000" dirty="0"/>
              <a:t>2</a:t>
            </a:r>
            <a:r>
              <a:rPr lang="en-US" dirty="0"/>
              <a:t> 1/f + (1 - f) * log</a:t>
            </a:r>
            <a:r>
              <a:rPr lang="en-US" baseline="-25000" dirty="0"/>
              <a:t>2</a:t>
            </a:r>
            <a:r>
              <a:rPr lang="en-US" dirty="0"/>
              <a:t> 1/(1 - f)   ]</a:t>
            </a:r>
          </a:p>
          <a:p>
            <a:r>
              <a:rPr lang="en-US" dirty="0"/>
              <a:t>The Shannon prove is non-constructive </a:t>
            </a:r>
            <a:br>
              <a:rPr lang="en-US" dirty="0"/>
            </a:br>
            <a:r>
              <a:rPr lang="en-US" dirty="0"/>
              <a:t>We know what is possible, but we do know how.</a:t>
            </a:r>
          </a:p>
          <a:p>
            <a:r>
              <a:rPr lang="en-US" dirty="0"/>
              <a:t>Codes:</a:t>
            </a:r>
          </a:p>
          <a:p>
            <a:pPr lvl="1"/>
            <a:r>
              <a:rPr lang="en-US" dirty="0"/>
              <a:t>Hamming codes</a:t>
            </a:r>
          </a:p>
          <a:p>
            <a:pPr lvl="1"/>
            <a:r>
              <a:rPr lang="en-US" dirty="0"/>
              <a:t>Reed-Solomon code, Convolutional coding, …</a:t>
            </a:r>
          </a:p>
          <a:p>
            <a:pPr lvl="1"/>
            <a:r>
              <a:rPr lang="en-US" dirty="0"/>
              <a:t>...</a:t>
            </a:r>
          </a:p>
          <a:p>
            <a:endParaRPr lang="en-US" dirty="0"/>
          </a:p>
        </p:txBody>
      </p:sp>
      <p:sp>
        <p:nvSpPr>
          <p:cNvPr id="4" name="Slide Number Placeholder 3">
            <a:extLst>
              <a:ext uri="{FF2B5EF4-FFF2-40B4-BE49-F238E27FC236}">
                <a16:creationId xmlns:a16="http://schemas.microsoft.com/office/drawing/2014/main" id="{374A9F8D-6191-14C6-EBFB-59B56FB60D0F}"/>
              </a:ext>
            </a:extLst>
          </p:cNvPr>
          <p:cNvSpPr>
            <a:spLocks noGrp="1"/>
          </p:cNvSpPr>
          <p:nvPr>
            <p:ph type="sldNum" sz="quarter" idx="12"/>
          </p:nvPr>
        </p:nvSpPr>
        <p:spPr/>
        <p:txBody>
          <a:bodyPr/>
          <a:lstStyle/>
          <a:p>
            <a:fld id="{6113E31D-E2AB-40D1-8B51-AFA5AFEF393A}" type="slidenum">
              <a:rPr lang="en-US" smtClean="0"/>
              <a:t>22</a:t>
            </a:fld>
            <a:endParaRPr lang="en-US" dirty="0"/>
          </a:p>
        </p:txBody>
      </p:sp>
    </p:spTree>
    <p:extLst>
      <p:ext uri="{BB962C8B-B14F-4D97-AF65-F5344CB8AC3E}">
        <p14:creationId xmlns:p14="http://schemas.microsoft.com/office/powerpoint/2010/main" val="6888888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BD35D-5958-FB34-F304-1D53CE582A00}"/>
              </a:ext>
            </a:extLst>
          </p:cNvPr>
          <p:cNvSpPr>
            <a:spLocks noGrp="1"/>
          </p:cNvSpPr>
          <p:nvPr>
            <p:ph type="title"/>
          </p:nvPr>
        </p:nvSpPr>
        <p:spPr/>
        <p:txBody>
          <a:bodyPr>
            <a:normAutofit/>
          </a:bodyPr>
          <a:lstStyle/>
          <a:p>
            <a:r>
              <a:rPr lang="en-US" dirty="0"/>
              <a:t>Code idea</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CE1F442-33C8-B5C8-FE4D-D068A1A93A74}"/>
                  </a:ext>
                </a:extLst>
              </p:cNvPr>
              <p:cNvSpPr>
                <a:spLocks noGrp="1"/>
              </p:cNvSpPr>
              <p:nvPr>
                <p:ph idx="1"/>
              </p:nvPr>
            </p:nvSpPr>
            <p:spPr>
              <a:xfrm>
                <a:off x="335360" y="1268760"/>
                <a:ext cx="11449272" cy="2232248"/>
              </a:xfrm>
            </p:spPr>
            <p:txBody>
              <a:bodyPr/>
              <a:lstStyle/>
              <a:p>
                <a:r>
                  <a:rPr lang="en-US" dirty="0"/>
                  <a:t>We can use the channel multiple times (N) ~ extended channel</a:t>
                </a:r>
              </a:p>
              <a:p>
                <a:r>
                  <a:rPr lang="en-US" dirty="0"/>
                  <a:t>For large N we can define </a:t>
                </a:r>
                <a:r>
                  <a:rPr lang="en-US" dirty="0">
                    <a:solidFill>
                      <a:schemeClr val="accent1"/>
                    </a:solidFill>
                  </a:rPr>
                  <a:t>typical sets</a:t>
                </a:r>
                <a:br>
                  <a:rPr lang="en-US" b="0" i="1" dirty="0">
                    <a:latin typeface="Cambria Math" panose="02040503050406030204" pitchFamily="18" charset="0"/>
                  </a:rPr>
                </a:br>
                <a14:m>
                  <m:oMath xmlns:m="http://schemas.openxmlformats.org/officeDocument/2006/math">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𝑡𝑦𝑝𝑖𝑐𝑎𝑙</m:t>
                        </m:r>
                        <m:r>
                          <a:rPr lang="en-US" b="0" i="1" smtClean="0">
                            <a:latin typeface="Cambria Math" panose="02040503050406030204" pitchFamily="18" charset="0"/>
                          </a:rPr>
                          <m:t> </m:t>
                        </m:r>
                        <m:r>
                          <a:rPr lang="en-US" b="0" i="1" smtClean="0">
                            <a:latin typeface="Cambria Math" panose="02040503050406030204" pitchFamily="18" charset="0"/>
                          </a:rPr>
                          <m:t>𝑠𝑒𝑡</m:t>
                        </m:r>
                      </m:e>
                    </m:d>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𝑁</m:t>
                        </m:r>
                        <m:r>
                          <a:rPr lang="en-US" b="0" i="1" smtClean="0">
                            <a:latin typeface="Cambria Math" panose="02040503050406030204" pitchFamily="18" charset="0"/>
                          </a:rPr>
                          <m:t> ∗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rPr>
                          <m:t>𝑓</m:t>
                        </m:r>
                        <m:r>
                          <a:rPr lang="en-US" b="0" i="1" smtClean="0">
                            <a:latin typeface="Cambria Math" panose="02040503050406030204" pitchFamily="18" charset="0"/>
                          </a:rPr>
                          <m:t>)</m:t>
                        </m:r>
                      </m:sup>
                    </m:sSup>
                  </m:oMath>
                </a14:m>
                <a:r>
                  <a:rPr lang="en-US" dirty="0"/>
                  <a:t> for BSC</a:t>
                </a:r>
              </a:p>
              <a:p>
                <a:r>
                  <a:rPr lang="en-US" dirty="0"/>
                  <a:t>We can use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𝑁</m:t>
                        </m:r>
                        <m:r>
                          <a:rPr lang="en-US" b="0" i="1" smtClean="0">
                            <a:latin typeface="Cambria Math" panose="02040503050406030204" pitchFamily="18" charset="0"/>
                          </a:rPr>
                          <m:t> ∗(1 −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2</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𝑓</m:t>
                            </m:r>
                          </m:e>
                        </m:d>
                        <m:r>
                          <a:rPr lang="en-US" b="0" i="1" smtClean="0">
                            <a:latin typeface="Cambria Math" panose="02040503050406030204" pitchFamily="18" charset="0"/>
                          </a:rPr>
                          <m:t>)</m:t>
                        </m:r>
                      </m:sup>
                    </m:sSup>
                    <m:r>
                      <a:rPr lang="en-US" b="0" i="1" smtClean="0">
                        <a:latin typeface="Cambria Math" panose="02040503050406030204" pitchFamily="18" charset="0"/>
                      </a:rPr>
                      <m:t> </m:t>
                    </m:r>
                  </m:oMath>
                </a14:m>
                <a:r>
                  <a:rPr lang="en-US" dirty="0"/>
                  <a:t> </a:t>
                </a:r>
                <a:r>
                  <a:rPr lang="en-US" dirty="0">
                    <a:solidFill>
                      <a:schemeClr val="accent2"/>
                    </a:solidFill>
                  </a:rPr>
                  <a:t>code words</a:t>
                </a:r>
                <a:r>
                  <a:rPr lang="en-US" dirty="0"/>
                  <a:t> for BSC</a:t>
                </a:r>
                <a:endParaRPr lang="en-US" dirty="0">
                  <a:solidFill>
                    <a:schemeClr val="accent2"/>
                  </a:solidFill>
                </a:endParaRPr>
              </a:p>
              <a:p>
                <a:r>
                  <a:rPr lang="en-US" dirty="0"/>
                  <a:t>Similar idea to sphere-packing bound, or the volume bound </a:t>
                </a:r>
              </a:p>
              <a:p>
                <a:endParaRPr lang="en-US" dirty="0"/>
              </a:p>
            </p:txBody>
          </p:sp>
        </mc:Choice>
        <mc:Fallback xmlns="">
          <p:sp>
            <p:nvSpPr>
              <p:cNvPr id="3" name="Content Placeholder 2">
                <a:extLst>
                  <a:ext uri="{FF2B5EF4-FFF2-40B4-BE49-F238E27FC236}">
                    <a16:creationId xmlns:a16="http://schemas.microsoft.com/office/drawing/2014/main" id="{1CE1F442-33C8-B5C8-FE4D-D068A1A93A74}"/>
                  </a:ext>
                </a:extLst>
              </p:cNvPr>
              <p:cNvSpPr>
                <a:spLocks noGrp="1" noRot="1" noChangeAspect="1" noMove="1" noResize="1" noEditPoints="1" noAdjustHandles="1" noChangeArrowheads="1" noChangeShapeType="1" noTextEdit="1"/>
              </p:cNvSpPr>
              <p:nvPr>
                <p:ph idx="1"/>
              </p:nvPr>
            </p:nvSpPr>
            <p:spPr>
              <a:xfrm>
                <a:off x="335360" y="1268760"/>
                <a:ext cx="11449272" cy="2232248"/>
              </a:xfrm>
              <a:blipFill>
                <a:blip r:embed="rId3"/>
                <a:stretch>
                  <a:fillRect l="-1118" t="-3825" b="-218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4B6C7D60-E155-DE7A-A238-27548F33F333}"/>
              </a:ext>
            </a:extLst>
          </p:cNvPr>
          <p:cNvSpPr>
            <a:spLocks noGrp="1"/>
          </p:cNvSpPr>
          <p:nvPr>
            <p:ph type="sldNum" sz="quarter" idx="12"/>
          </p:nvPr>
        </p:nvSpPr>
        <p:spPr/>
        <p:txBody>
          <a:bodyPr/>
          <a:lstStyle/>
          <a:p>
            <a:fld id="{6113E31D-E2AB-40D1-8B51-AFA5AFEF393A}" type="slidenum">
              <a:rPr lang="en-US" smtClean="0"/>
              <a:t>23</a:t>
            </a:fld>
            <a:endParaRPr lang="en-US" dirty="0"/>
          </a:p>
        </p:txBody>
      </p:sp>
      <p:sp>
        <p:nvSpPr>
          <p:cNvPr id="5" name="Oval 4">
            <a:extLst>
              <a:ext uri="{FF2B5EF4-FFF2-40B4-BE49-F238E27FC236}">
                <a16:creationId xmlns:a16="http://schemas.microsoft.com/office/drawing/2014/main" id="{6760DBA5-7C34-775F-8159-746C8AB6C45D}"/>
              </a:ext>
            </a:extLst>
          </p:cNvPr>
          <p:cNvSpPr/>
          <p:nvPr/>
        </p:nvSpPr>
        <p:spPr>
          <a:xfrm>
            <a:off x="9457048" y="3763085"/>
            <a:ext cx="1440160" cy="14401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4F3A2F97-FE7C-0A41-5BFA-7C40B326A629}"/>
              </a:ext>
            </a:extLst>
          </p:cNvPr>
          <p:cNvSpPr/>
          <p:nvPr/>
        </p:nvSpPr>
        <p:spPr>
          <a:xfrm>
            <a:off x="10105120" y="3890205"/>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42684CC2-0B70-4E63-678B-9123D6EE799E}"/>
              </a:ext>
            </a:extLst>
          </p:cNvPr>
          <p:cNvSpPr/>
          <p:nvPr/>
        </p:nvSpPr>
        <p:spPr>
          <a:xfrm>
            <a:off x="9920954" y="4199574"/>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12152523-B96E-5777-6BA8-A479280A1868}"/>
              </a:ext>
            </a:extLst>
          </p:cNvPr>
          <p:cNvSpPr/>
          <p:nvPr/>
        </p:nvSpPr>
        <p:spPr>
          <a:xfrm>
            <a:off x="9941554" y="4613620"/>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E784DF5-544A-943E-2A45-795E787E1B37}"/>
              </a:ext>
            </a:extLst>
          </p:cNvPr>
          <p:cNvSpPr/>
          <p:nvPr/>
        </p:nvSpPr>
        <p:spPr>
          <a:xfrm>
            <a:off x="9628067" y="4429159"/>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0923A729-3629-B109-AD67-8730F0BFC5FB}"/>
              </a:ext>
            </a:extLst>
          </p:cNvPr>
          <p:cNvSpPr/>
          <p:nvPr/>
        </p:nvSpPr>
        <p:spPr>
          <a:xfrm>
            <a:off x="10346074" y="4178757"/>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700DB4DE-A91F-33BB-ACAF-7CDA686503E6}"/>
              </a:ext>
            </a:extLst>
          </p:cNvPr>
          <p:cNvSpPr/>
          <p:nvPr/>
        </p:nvSpPr>
        <p:spPr>
          <a:xfrm>
            <a:off x="10681184" y="4411157"/>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55CD61CC-AB0C-D21B-D797-ABAE17BA4028}"/>
              </a:ext>
            </a:extLst>
          </p:cNvPr>
          <p:cNvSpPr/>
          <p:nvPr/>
        </p:nvSpPr>
        <p:spPr>
          <a:xfrm>
            <a:off x="10105120" y="4411157"/>
            <a:ext cx="126014" cy="1260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C197B96-9A1F-FE58-E780-ACD270126582}"/>
              </a:ext>
            </a:extLst>
          </p:cNvPr>
          <p:cNvSpPr/>
          <p:nvPr/>
        </p:nvSpPr>
        <p:spPr>
          <a:xfrm>
            <a:off x="10149487" y="4921080"/>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0F34B188-F2FB-5E86-B801-8D8B311BF761}"/>
              </a:ext>
            </a:extLst>
          </p:cNvPr>
          <p:cNvSpPr/>
          <p:nvPr/>
        </p:nvSpPr>
        <p:spPr>
          <a:xfrm>
            <a:off x="10346074" y="4618143"/>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F5A19D6E-6833-6398-76F2-908F6CAAF7C6}"/>
              </a:ext>
            </a:extLst>
          </p:cNvPr>
          <p:cNvSpPr/>
          <p:nvPr/>
        </p:nvSpPr>
        <p:spPr>
          <a:xfrm>
            <a:off x="10428760" y="4893609"/>
            <a:ext cx="1440160" cy="14401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6942BBD-A8CA-783B-9290-E7F9C735D200}"/>
              </a:ext>
            </a:extLst>
          </p:cNvPr>
          <p:cNvSpPr/>
          <p:nvPr/>
        </p:nvSpPr>
        <p:spPr>
          <a:xfrm>
            <a:off x="11076832" y="5020729"/>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86A7241E-BFA4-F492-9D8B-D54C429F8F9B}"/>
              </a:ext>
            </a:extLst>
          </p:cNvPr>
          <p:cNvSpPr/>
          <p:nvPr/>
        </p:nvSpPr>
        <p:spPr>
          <a:xfrm>
            <a:off x="10892666" y="5330098"/>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0CC8DA90-96B3-3E10-57EE-81C017E1DFDD}"/>
              </a:ext>
            </a:extLst>
          </p:cNvPr>
          <p:cNvSpPr/>
          <p:nvPr/>
        </p:nvSpPr>
        <p:spPr>
          <a:xfrm>
            <a:off x="10913266" y="5744144"/>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2601325A-3AF3-53B3-438B-404BC2FB42B0}"/>
              </a:ext>
            </a:extLst>
          </p:cNvPr>
          <p:cNvSpPr/>
          <p:nvPr/>
        </p:nvSpPr>
        <p:spPr>
          <a:xfrm>
            <a:off x="10599779" y="5559683"/>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CB3E2468-362D-F1D6-3E04-B0BBA487162A}"/>
              </a:ext>
            </a:extLst>
          </p:cNvPr>
          <p:cNvSpPr/>
          <p:nvPr/>
        </p:nvSpPr>
        <p:spPr>
          <a:xfrm>
            <a:off x="11317786" y="5309281"/>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E2FE6B50-784B-79CF-259B-6C6CB07BA90C}"/>
              </a:ext>
            </a:extLst>
          </p:cNvPr>
          <p:cNvSpPr/>
          <p:nvPr/>
        </p:nvSpPr>
        <p:spPr>
          <a:xfrm>
            <a:off x="11652896" y="5541681"/>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3C763C2C-593F-E8F9-D8DE-B792E32F94CA}"/>
              </a:ext>
            </a:extLst>
          </p:cNvPr>
          <p:cNvSpPr/>
          <p:nvPr/>
        </p:nvSpPr>
        <p:spPr>
          <a:xfrm>
            <a:off x="11076832" y="5541681"/>
            <a:ext cx="126014" cy="1260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4B7AE924-AEC0-2674-44ED-E5B9EC9E4ABF}"/>
              </a:ext>
            </a:extLst>
          </p:cNvPr>
          <p:cNvSpPr/>
          <p:nvPr/>
        </p:nvSpPr>
        <p:spPr>
          <a:xfrm>
            <a:off x="11121199" y="6051604"/>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3FB16F9F-090C-3FD4-F001-C2322E9CE22B}"/>
              </a:ext>
            </a:extLst>
          </p:cNvPr>
          <p:cNvSpPr/>
          <p:nvPr/>
        </p:nvSpPr>
        <p:spPr>
          <a:xfrm>
            <a:off x="11317786" y="5748667"/>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683452A8-7C7C-FA23-4759-F46776DD0F92}"/>
              </a:ext>
            </a:extLst>
          </p:cNvPr>
          <p:cNvSpPr/>
          <p:nvPr/>
        </p:nvSpPr>
        <p:spPr>
          <a:xfrm>
            <a:off x="8538550" y="4919654"/>
            <a:ext cx="1440160" cy="14401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CDCC9E24-E49A-5733-D5EC-14DAF63C701C}"/>
              </a:ext>
            </a:extLst>
          </p:cNvPr>
          <p:cNvSpPr/>
          <p:nvPr/>
        </p:nvSpPr>
        <p:spPr>
          <a:xfrm>
            <a:off x="9186622" y="5046774"/>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F67C85BC-1FDE-0016-7C96-01684C5CCF33}"/>
              </a:ext>
            </a:extLst>
          </p:cNvPr>
          <p:cNvSpPr/>
          <p:nvPr/>
        </p:nvSpPr>
        <p:spPr>
          <a:xfrm>
            <a:off x="9002456" y="5356143"/>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ED14A77B-9FA4-6E99-2921-243AD8182234}"/>
              </a:ext>
            </a:extLst>
          </p:cNvPr>
          <p:cNvSpPr/>
          <p:nvPr/>
        </p:nvSpPr>
        <p:spPr>
          <a:xfrm>
            <a:off x="9023056" y="5770189"/>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A647B86F-1094-106A-1877-CBB0AAA0770A}"/>
              </a:ext>
            </a:extLst>
          </p:cNvPr>
          <p:cNvSpPr/>
          <p:nvPr/>
        </p:nvSpPr>
        <p:spPr>
          <a:xfrm>
            <a:off x="8709569" y="5585728"/>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CC141D73-30FC-18BD-66D2-6C37A01FCE77}"/>
              </a:ext>
            </a:extLst>
          </p:cNvPr>
          <p:cNvSpPr/>
          <p:nvPr/>
        </p:nvSpPr>
        <p:spPr>
          <a:xfrm>
            <a:off x="9427576" y="5335326"/>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0CA97DCF-9023-98C4-5369-30BFECF48287}"/>
              </a:ext>
            </a:extLst>
          </p:cNvPr>
          <p:cNvSpPr/>
          <p:nvPr/>
        </p:nvSpPr>
        <p:spPr>
          <a:xfrm>
            <a:off x="9762686" y="5567726"/>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82042903-76B4-CC0B-FD71-262EFFB3DC06}"/>
              </a:ext>
            </a:extLst>
          </p:cNvPr>
          <p:cNvSpPr/>
          <p:nvPr/>
        </p:nvSpPr>
        <p:spPr>
          <a:xfrm>
            <a:off x="9186622" y="5567726"/>
            <a:ext cx="126014" cy="1260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34F8B98D-BC1F-1E9B-5CCB-820E75CDA568}"/>
              </a:ext>
            </a:extLst>
          </p:cNvPr>
          <p:cNvSpPr/>
          <p:nvPr/>
        </p:nvSpPr>
        <p:spPr>
          <a:xfrm>
            <a:off x="9230989" y="6077649"/>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5B7140E2-0F07-0B99-D548-1106999FB744}"/>
              </a:ext>
            </a:extLst>
          </p:cNvPr>
          <p:cNvSpPr/>
          <p:nvPr/>
        </p:nvSpPr>
        <p:spPr>
          <a:xfrm>
            <a:off x="9427576" y="5774712"/>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ACD194F2-D68E-6286-A936-5A3743B30268}"/>
              </a:ext>
            </a:extLst>
          </p:cNvPr>
          <p:cNvSpPr/>
          <p:nvPr/>
        </p:nvSpPr>
        <p:spPr>
          <a:xfrm>
            <a:off x="8084625" y="3225246"/>
            <a:ext cx="1440160" cy="14401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99C1116D-0C90-C3BD-0361-63D44C1C322C}"/>
              </a:ext>
            </a:extLst>
          </p:cNvPr>
          <p:cNvSpPr/>
          <p:nvPr/>
        </p:nvSpPr>
        <p:spPr>
          <a:xfrm>
            <a:off x="8732697" y="3352366"/>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2D73A72D-185C-1D72-CF2C-4B84E12073BE}"/>
              </a:ext>
            </a:extLst>
          </p:cNvPr>
          <p:cNvSpPr/>
          <p:nvPr/>
        </p:nvSpPr>
        <p:spPr>
          <a:xfrm>
            <a:off x="8548531" y="3661735"/>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A0127469-BBAE-EBAB-3099-6CBF7F7EBEE0}"/>
              </a:ext>
            </a:extLst>
          </p:cNvPr>
          <p:cNvSpPr/>
          <p:nvPr/>
        </p:nvSpPr>
        <p:spPr>
          <a:xfrm>
            <a:off x="8569131" y="4075781"/>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F5ABF257-BAB3-8C7C-D35B-0D6A29A5E4E6}"/>
              </a:ext>
            </a:extLst>
          </p:cNvPr>
          <p:cNvSpPr/>
          <p:nvPr/>
        </p:nvSpPr>
        <p:spPr>
          <a:xfrm>
            <a:off x="8255644" y="3891320"/>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133422B8-F249-EFB8-9638-82274D7500E4}"/>
              </a:ext>
            </a:extLst>
          </p:cNvPr>
          <p:cNvSpPr/>
          <p:nvPr/>
        </p:nvSpPr>
        <p:spPr>
          <a:xfrm>
            <a:off x="8973651" y="3640918"/>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1B29E66E-BCD9-7551-F926-75FE412C26C8}"/>
              </a:ext>
            </a:extLst>
          </p:cNvPr>
          <p:cNvSpPr/>
          <p:nvPr/>
        </p:nvSpPr>
        <p:spPr>
          <a:xfrm>
            <a:off x="9308761" y="3873318"/>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FBD5FC89-375E-25DB-A19A-A9F96A5722AE}"/>
              </a:ext>
            </a:extLst>
          </p:cNvPr>
          <p:cNvSpPr/>
          <p:nvPr/>
        </p:nvSpPr>
        <p:spPr>
          <a:xfrm>
            <a:off x="8732697" y="3873318"/>
            <a:ext cx="126014" cy="1260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F64BB14F-A725-015F-4439-A26126914B0A}"/>
              </a:ext>
            </a:extLst>
          </p:cNvPr>
          <p:cNvSpPr/>
          <p:nvPr/>
        </p:nvSpPr>
        <p:spPr>
          <a:xfrm>
            <a:off x="8777064" y="4383241"/>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F9D6393B-39F6-4471-B506-87042ED31D75}"/>
              </a:ext>
            </a:extLst>
          </p:cNvPr>
          <p:cNvSpPr/>
          <p:nvPr/>
        </p:nvSpPr>
        <p:spPr>
          <a:xfrm>
            <a:off x="8973651" y="4080304"/>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EDC872A1-C464-9A28-CFF5-1195D885538A}"/>
              </a:ext>
            </a:extLst>
          </p:cNvPr>
          <p:cNvSpPr/>
          <p:nvPr/>
        </p:nvSpPr>
        <p:spPr>
          <a:xfrm>
            <a:off x="10694377" y="2979759"/>
            <a:ext cx="1440160" cy="14401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a:extLst>
              <a:ext uri="{FF2B5EF4-FFF2-40B4-BE49-F238E27FC236}">
                <a16:creationId xmlns:a16="http://schemas.microsoft.com/office/drawing/2014/main" id="{9AEC9C09-235C-030D-A015-A74E2897D894}"/>
              </a:ext>
            </a:extLst>
          </p:cNvPr>
          <p:cNvSpPr/>
          <p:nvPr/>
        </p:nvSpPr>
        <p:spPr>
          <a:xfrm>
            <a:off x="11342449" y="3106879"/>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9F970FF1-3F44-27C0-3514-2C21F809324E}"/>
              </a:ext>
            </a:extLst>
          </p:cNvPr>
          <p:cNvSpPr/>
          <p:nvPr/>
        </p:nvSpPr>
        <p:spPr>
          <a:xfrm>
            <a:off x="11158283" y="3416248"/>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5773F728-418D-8757-8ECD-D56028D5EF4C}"/>
              </a:ext>
            </a:extLst>
          </p:cNvPr>
          <p:cNvSpPr/>
          <p:nvPr/>
        </p:nvSpPr>
        <p:spPr>
          <a:xfrm>
            <a:off x="11178883" y="3830294"/>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AD15AAF6-FAB5-03D1-97E2-BD0278B840FE}"/>
              </a:ext>
            </a:extLst>
          </p:cNvPr>
          <p:cNvSpPr/>
          <p:nvPr/>
        </p:nvSpPr>
        <p:spPr>
          <a:xfrm>
            <a:off x="10865396" y="3645833"/>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099F3F36-BBE4-E211-70A7-BAA9D8FC3B84}"/>
              </a:ext>
            </a:extLst>
          </p:cNvPr>
          <p:cNvSpPr/>
          <p:nvPr/>
        </p:nvSpPr>
        <p:spPr>
          <a:xfrm>
            <a:off x="11583403" y="3395431"/>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F74AEAFD-0757-D2A4-FC73-7DD027150524}"/>
              </a:ext>
            </a:extLst>
          </p:cNvPr>
          <p:cNvSpPr/>
          <p:nvPr/>
        </p:nvSpPr>
        <p:spPr>
          <a:xfrm>
            <a:off x="11918513" y="3627831"/>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FD972C84-E245-E546-2E1F-C04313138314}"/>
              </a:ext>
            </a:extLst>
          </p:cNvPr>
          <p:cNvSpPr/>
          <p:nvPr/>
        </p:nvSpPr>
        <p:spPr>
          <a:xfrm>
            <a:off x="11342449" y="3627831"/>
            <a:ext cx="126014" cy="1260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C5A92F6E-8D94-46A5-3C3F-281CC109D513}"/>
              </a:ext>
            </a:extLst>
          </p:cNvPr>
          <p:cNvSpPr/>
          <p:nvPr/>
        </p:nvSpPr>
        <p:spPr>
          <a:xfrm>
            <a:off x="11386816" y="4137754"/>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27F4D4F2-04E3-4DF7-4A3C-FA4E2CF1193C}"/>
              </a:ext>
            </a:extLst>
          </p:cNvPr>
          <p:cNvSpPr/>
          <p:nvPr/>
        </p:nvSpPr>
        <p:spPr>
          <a:xfrm>
            <a:off x="11583403" y="3834817"/>
            <a:ext cx="126014" cy="1260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4937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07EF0-D0A2-3DFF-B978-18D8E75B6350}"/>
              </a:ext>
            </a:extLst>
          </p:cNvPr>
          <p:cNvSpPr>
            <a:spLocks noGrp="1"/>
          </p:cNvSpPr>
          <p:nvPr>
            <p:ph type="title"/>
          </p:nvPr>
        </p:nvSpPr>
        <p:spPr/>
        <p:txBody>
          <a:bodyPr>
            <a:normAutofit/>
          </a:bodyPr>
          <a:lstStyle/>
          <a:p>
            <a:r>
              <a:rPr lang="en-US" dirty="0"/>
              <a:t>Practical issues</a:t>
            </a:r>
          </a:p>
        </p:txBody>
      </p:sp>
      <p:sp>
        <p:nvSpPr>
          <p:cNvPr id="3" name="Content Placeholder 2">
            <a:extLst>
              <a:ext uri="{FF2B5EF4-FFF2-40B4-BE49-F238E27FC236}">
                <a16:creationId xmlns:a16="http://schemas.microsoft.com/office/drawing/2014/main" id="{251C9080-700D-CD01-D623-9A261A93C805}"/>
              </a:ext>
            </a:extLst>
          </p:cNvPr>
          <p:cNvSpPr>
            <a:spLocks noGrp="1"/>
          </p:cNvSpPr>
          <p:nvPr>
            <p:ph idx="1"/>
          </p:nvPr>
        </p:nvSpPr>
        <p:spPr/>
        <p:txBody>
          <a:bodyPr/>
          <a:lstStyle/>
          <a:p>
            <a:r>
              <a:rPr lang="en-US" dirty="0">
                <a:hlinkClick r:id="rId3"/>
              </a:rPr>
              <a:t>Apache Commons Compress</a:t>
            </a:r>
            <a:r>
              <a:rPr lang="en-US" dirty="0"/>
              <a:t> (Java)</a:t>
            </a:r>
            <a:br>
              <a:rPr lang="en-US" dirty="0"/>
            </a:br>
            <a:r>
              <a:rPr lang="en-US" dirty="0"/>
              <a:t>bzip2, </a:t>
            </a:r>
            <a:r>
              <a:rPr lang="en-US" dirty="0" err="1"/>
              <a:t>gzip</a:t>
            </a:r>
            <a:r>
              <a:rPr lang="en-US" dirty="0"/>
              <a:t>, pack200, </a:t>
            </a:r>
            <a:r>
              <a:rPr lang="en-US" dirty="0" err="1"/>
              <a:t>lzma</a:t>
            </a:r>
            <a:r>
              <a:rPr lang="en-US" dirty="0"/>
              <a:t>, </a:t>
            </a:r>
            <a:r>
              <a:rPr lang="en-US" dirty="0" err="1"/>
              <a:t>xz</a:t>
            </a:r>
            <a:r>
              <a:rPr lang="en-US" dirty="0"/>
              <a:t>, Snappy, traditional Unix Compress, DEFLATE, DEFLATE64, LZ4, </a:t>
            </a:r>
            <a:r>
              <a:rPr lang="en-US" dirty="0" err="1"/>
              <a:t>Brotli</a:t>
            </a:r>
            <a:r>
              <a:rPr lang="en-US" dirty="0"/>
              <a:t>, </a:t>
            </a:r>
            <a:r>
              <a:rPr lang="en-US" dirty="0" err="1"/>
              <a:t>Zstandard</a:t>
            </a:r>
            <a:r>
              <a:rPr lang="en-US" dirty="0"/>
              <a:t> and </a:t>
            </a:r>
            <a:r>
              <a:rPr lang="en-US" dirty="0" err="1"/>
              <a:t>ar</a:t>
            </a:r>
            <a:r>
              <a:rPr lang="en-US" dirty="0"/>
              <a:t>, </a:t>
            </a:r>
            <a:r>
              <a:rPr lang="en-US" dirty="0" err="1"/>
              <a:t>cpio</a:t>
            </a:r>
            <a:r>
              <a:rPr lang="en-US" dirty="0"/>
              <a:t>, jar, tar, zip, dump, 7z, </a:t>
            </a:r>
            <a:r>
              <a:rPr lang="en-US" dirty="0" err="1"/>
              <a:t>arj</a:t>
            </a:r>
            <a:r>
              <a:rPr lang="en-US" dirty="0"/>
              <a:t>, …</a:t>
            </a:r>
          </a:p>
          <a:p>
            <a:r>
              <a:rPr lang="en-US" dirty="0"/>
              <a:t>Compression for active documents</a:t>
            </a:r>
          </a:p>
          <a:p>
            <a:r>
              <a:rPr lang="en-US" dirty="0"/>
              <a:t>Service configuration</a:t>
            </a:r>
          </a:p>
          <a:p>
            <a:r>
              <a:rPr lang="en-US" dirty="0"/>
              <a:t>ČSN ISO/IEC 12042, </a:t>
            </a:r>
            <a:r>
              <a:rPr lang="en-US" dirty="0" err="1"/>
              <a:t>Kč</a:t>
            </a:r>
            <a:r>
              <a:rPr lang="en-US" dirty="0"/>
              <a:t> &gt; 0</a:t>
            </a:r>
          </a:p>
          <a:p>
            <a:endParaRPr lang="en-US" dirty="0"/>
          </a:p>
        </p:txBody>
      </p:sp>
      <p:sp>
        <p:nvSpPr>
          <p:cNvPr id="4" name="Slide Number Placeholder 3">
            <a:extLst>
              <a:ext uri="{FF2B5EF4-FFF2-40B4-BE49-F238E27FC236}">
                <a16:creationId xmlns:a16="http://schemas.microsoft.com/office/drawing/2014/main" id="{F87755F6-9FC4-79EC-2750-C0EBD792FD4C}"/>
              </a:ext>
            </a:extLst>
          </p:cNvPr>
          <p:cNvSpPr>
            <a:spLocks noGrp="1"/>
          </p:cNvSpPr>
          <p:nvPr>
            <p:ph type="sldNum" sz="quarter" idx="12"/>
          </p:nvPr>
        </p:nvSpPr>
        <p:spPr/>
        <p:txBody>
          <a:bodyPr/>
          <a:lstStyle/>
          <a:p>
            <a:fld id="{6113E31D-E2AB-40D1-8B51-AFA5AFEF393A}" type="slidenum">
              <a:rPr lang="en-US" smtClean="0"/>
              <a:t>24</a:t>
            </a:fld>
            <a:endParaRPr lang="en-US" dirty="0"/>
          </a:p>
        </p:txBody>
      </p:sp>
    </p:spTree>
    <p:extLst>
      <p:ext uri="{BB962C8B-B14F-4D97-AF65-F5344CB8AC3E}">
        <p14:creationId xmlns:p14="http://schemas.microsoft.com/office/powerpoint/2010/main" val="2097750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81F12-7058-CAC2-2FAD-9D6C6B57490D}"/>
              </a:ext>
            </a:extLst>
          </p:cNvPr>
          <p:cNvSpPr>
            <a:spLocks noGrp="1"/>
          </p:cNvSpPr>
          <p:nvPr>
            <p:ph type="title"/>
          </p:nvPr>
        </p:nvSpPr>
        <p:spPr/>
        <p:txBody>
          <a:bodyPr/>
          <a:lstStyle/>
          <a:p>
            <a:r>
              <a:rPr lang="en-US" dirty="0"/>
              <a:t>History</a:t>
            </a:r>
          </a:p>
        </p:txBody>
      </p:sp>
      <p:sp>
        <p:nvSpPr>
          <p:cNvPr id="3" name="Content Placeholder 2">
            <a:extLst>
              <a:ext uri="{FF2B5EF4-FFF2-40B4-BE49-F238E27FC236}">
                <a16:creationId xmlns:a16="http://schemas.microsoft.com/office/drawing/2014/main" id="{D7C2832E-37CF-7E5F-4BFE-4276B68D0AF9}"/>
              </a:ext>
            </a:extLst>
          </p:cNvPr>
          <p:cNvSpPr>
            <a:spLocks noGrp="1"/>
          </p:cNvSpPr>
          <p:nvPr>
            <p:ph idx="1"/>
          </p:nvPr>
        </p:nvSpPr>
        <p:spPr/>
        <p:txBody>
          <a:bodyPr/>
          <a:lstStyle/>
          <a:p>
            <a:r>
              <a:rPr lang="en-US" dirty="0"/>
              <a:t>1840 Samuel Finley Breese Morse, U.S. Patent No. 1,647A</a:t>
            </a:r>
            <a:br>
              <a:rPr lang="en-US" dirty="0"/>
            </a:br>
            <a:r>
              <a:rPr lang="en-US" dirty="0"/>
              <a:t>“IMPROVEMENT IN THE MODE OF COMMUNICATING INFORMATION BY SIGNALS BY THE APPLICATION OF ELECTROMAGNETISM.”</a:t>
            </a:r>
          </a:p>
          <a:p>
            <a:r>
              <a:rPr lang="en-US" dirty="0"/>
              <a:t>1858 Transatlantic Cable</a:t>
            </a:r>
          </a:p>
          <a:p>
            <a:r>
              <a:rPr lang="en-US" dirty="0"/>
              <a:t>1937 Shannon, MIT, Master thesis</a:t>
            </a:r>
            <a:br>
              <a:rPr lang="en-US" dirty="0"/>
            </a:br>
            <a:r>
              <a:rPr lang="en-US" dirty="0"/>
              <a:t>“A symbolic analysis of relay and switching circuits”</a:t>
            </a:r>
          </a:p>
          <a:p>
            <a:r>
              <a:rPr lang="en-US" dirty="0"/>
              <a:t>1948 Shannon</a:t>
            </a:r>
            <a:br>
              <a:rPr lang="en-US" dirty="0"/>
            </a:br>
            <a:r>
              <a:rPr lang="en-US" dirty="0"/>
              <a:t>“</a:t>
            </a:r>
            <a:r>
              <a:rPr lang="en-US" dirty="0">
                <a:hlinkClick r:id="rId3"/>
              </a:rPr>
              <a:t>A mathematical theory of communication</a:t>
            </a:r>
            <a:r>
              <a:rPr lang="en-US" dirty="0"/>
              <a:t>”</a:t>
            </a:r>
          </a:p>
          <a:p>
            <a:r>
              <a:rPr lang="en-US" dirty="0"/>
              <a:t>1876 Bell Laboratories</a:t>
            </a:r>
            <a:br>
              <a:rPr lang="en-US" dirty="0"/>
            </a:br>
            <a:r>
              <a:rPr lang="en-US" dirty="0"/>
              <a:t>“Improvement in Telegraphy”</a:t>
            </a:r>
          </a:p>
          <a:p>
            <a:endParaRPr lang="en-US" dirty="0"/>
          </a:p>
        </p:txBody>
      </p:sp>
      <p:sp>
        <p:nvSpPr>
          <p:cNvPr id="4" name="Slide Number Placeholder 3">
            <a:extLst>
              <a:ext uri="{FF2B5EF4-FFF2-40B4-BE49-F238E27FC236}">
                <a16:creationId xmlns:a16="http://schemas.microsoft.com/office/drawing/2014/main" id="{AC7C1F62-7484-6C04-2575-ECB9DDD95899}"/>
              </a:ext>
            </a:extLst>
          </p:cNvPr>
          <p:cNvSpPr>
            <a:spLocks noGrp="1"/>
          </p:cNvSpPr>
          <p:nvPr>
            <p:ph type="sldNum" sz="quarter" idx="12"/>
          </p:nvPr>
        </p:nvSpPr>
        <p:spPr/>
        <p:txBody>
          <a:bodyPr/>
          <a:lstStyle/>
          <a:p>
            <a:fld id="{6113E31D-E2AB-40D1-8B51-AFA5AFEF393A}" type="slidenum">
              <a:rPr lang="en-US" smtClean="0"/>
              <a:t>3</a:t>
            </a:fld>
            <a:endParaRPr lang="en-US" dirty="0"/>
          </a:p>
        </p:txBody>
      </p:sp>
      <p:sp>
        <p:nvSpPr>
          <p:cNvPr id="6" name="TextBox 5">
            <a:extLst>
              <a:ext uri="{FF2B5EF4-FFF2-40B4-BE49-F238E27FC236}">
                <a16:creationId xmlns:a16="http://schemas.microsoft.com/office/drawing/2014/main" id="{D6966F5D-AA27-5BF4-9331-CE517667B968}"/>
              </a:ext>
            </a:extLst>
          </p:cNvPr>
          <p:cNvSpPr txBox="1"/>
          <p:nvPr/>
        </p:nvSpPr>
        <p:spPr>
          <a:xfrm>
            <a:off x="0" y="6515574"/>
            <a:ext cx="6096000" cy="369332"/>
          </a:xfrm>
          <a:prstGeom prst="rect">
            <a:avLst/>
          </a:prstGeom>
          <a:noFill/>
        </p:spPr>
        <p:txBody>
          <a:bodyPr wrap="square" rtlCol="0">
            <a:spAutoFit/>
          </a:bodyPr>
          <a:lstStyle/>
          <a:p>
            <a:r>
              <a:rPr lang="en-US" dirty="0">
                <a:solidFill>
                  <a:schemeClr val="bg1"/>
                </a:solidFill>
              </a:rPr>
              <a:t>Optional 2024/2025</a:t>
            </a:r>
          </a:p>
        </p:txBody>
      </p:sp>
    </p:spTree>
    <p:extLst>
      <p:ext uri="{BB962C8B-B14F-4D97-AF65-F5344CB8AC3E}">
        <p14:creationId xmlns:p14="http://schemas.microsoft.com/office/powerpoint/2010/main" val="320451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E2935-971E-02D2-752D-FBAC76FF2B81}"/>
              </a:ext>
            </a:extLst>
          </p:cNvPr>
          <p:cNvSpPr>
            <a:spLocks noGrp="1"/>
          </p:cNvSpPr>
          <p:nvPr>
            <p:ph type="title"/>
          </p:nvPr>
        </p:nvSpPr>
        <p:spPr/>
        <p:txBody>
          <a:bodyPr>
            <a:normAutofit/>
          </a:bodyPr>
          <a:lstStyle/>
          <a:p>
            <a:r>
              <a:rPr lang="en-US" dirty="0"/>
              <a:t>Claude Shannon</a:t>
            </a:r>
          </a:p>
        </p:txBody>
      </p:sp>
      <p:pic>
        <p:nvPicPr>
          <p:cNvPr id="1026" name="Picture 2">
            <a:extLst>
              <a:ext uri="{FF2B5EF4-FFF2-40B4-BE49-F238E27FC236}">
                <a16:creationId xmlns:a16="http://schemas.microsoft.com/office/drawing/2014/main" id="{5AA951B9-6476-C45B-2ECC-239E6D90B89F}"/>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1354758" y="1206345"/>
            <a:ext cx="3661122" cy="515651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5358E816-A096-5C92-3C31-2605E17B7C8C}"/>
              </a:ext>
            </a:extLst>
          </p:cNvPr>
          <p:cNvSpPr>
            <a:spLocks noGrp="1"/>
          </p:cNvSpPr>
          <p:nvPr>
            <p:ph sz="half" idx="2"/>
          </p:nvPr>
        </p:nvSpPr>
        <p:spPr/>
        <p:txBody>
          <a:bodyPr/>
          <a:lstStyle/>
          <a:p>
            <a:r>
              <a:rPr lang="en-US" dirty="0"/>
              <a:t>April 30, 1916 – February 24, 2001</a:t>
            </a:r>
          </a:p>
          <a:p>
            <a:r>
              <a:rPr lang="en-US" dirty="0"/>
              <a:t>Source Coding Theorem</a:t>
            </a:r>
          </a:p>
          <a:p>
            <a:r>
              <a:rPr lang="en-US" dirty="0"/>
              <a:t>Noisy-Channel Coding Theorem</a:t>
            </a:r>
          </a:p>
        </p:txBody>
      </p:sp>
      <p:sp>
        <p:nvSpPr>
          <p:cNvPr id="4" name="Slide Number Placeholder 3">
            <a:extLst>
              <a:ext uri="{FF2B5EF4-FFF2-40B4-BE49-F238E27FC236}">
                <a16:creationId xmlns:a16="http://schemas.microsoft.com/office/drawing/2014/main" id="{13ACE548-814F-AA0E-ACD9-9A4B5AF7C0F2}"/>
              </a:ext>
            </a:extLst>
          </p:cNvPr>
          <p:cNvSpPr>
            <a:spLocks noGrp="1"/>
          </p:cNvSpPr>
          <p:nvPr>
            <p:ph type="sldNum" sz="quarter" idx="12"/>
          </p:nvPr>
        </p:nvSpPr>
        <p:spPr/>
        <p:txBody>
          <a:bodyPr/>
          <a:lstStyle/>
          <a:p>
            <a:fld id="{6113E31D-E2AB-40D1-8B51-AFA5AFEF393A}" type="slidenum">
              <a:rPr lang="en-US" smtClean="0"/>
              <a:t>4</a:t>
            </a:fld>
            <a:endParaRPr lang="en-US" dirty="0"/>
          </a:p>
        </p:txBody>
      </p:sp>
      <p:sp>
        <p:nvSpPr>
          <p:cNvPr id="5" name="TextBox 4">
            <a:extLst>
              <a:ext uri="{FF2B5EF4-FFF2-40B4-BE49-F238E27FC236}">
                <a16:creationId xmlns:a16="http://schemas.microsoft.com/office/drawing/2014/main" id="{C872E6E2-C62A-2124-F5FE-D610ED72BBA5}"/>
              </a:ext>
            </a:extLst>
          </p:cNvPr>
          <p:cNvSpPr txBox="1"/>
          <p:nvPr/>
        </p:nvSpPr>
        <p:spPr>
          <a:xfrm>
            <a:off x="0" y="6493334"/>
            <a:ext cx="10344472" cy="369332"/>
          </a:xfrm>
          <a:prstGeom prst="rect">
            <a:avLst/>
          </a:prstGeom>
          <a:noFill/>
        </p:spPr>
        <p:txBody>
          <a:bodyPr wrap="square" rtlCol="0">
            <a:spAutoFit/>
          </a:bodyPr>
          <a:lstStyle/>
          <a:p>
            <a:r>
              <a:rPr lang="fr-FR" dirty="0">
                <a:solidFill>
                  <a:schemeClr val="bg1"/>
                </a:solidFill>
              </a:rPr>
              <a:t>Source: https://en.wikipedia.org/wiki/File:ClaudeShannon_MFO3807.jpg</a:t>
            </a:r>
          </a:p>
        </p:txBody>
      </p:sp>
    </p:spTree>
    <p:extLst>
      <p:ext uri="{BB962C8B-B14F-4D97-AF65-F5344CB8AC3E}">
        <p14:creationId xmlns:p14="http://schemas.microsoft.com/office/powerpoint/2010/main" val="1130596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0642-698D-973E-CBC4-E1EF1889578A}"/>
              </a:ext>
            </a:extLst>
          </p:cNvPr>
          <p:cNvSpPr>
            <a:spLocks noGrp="1"/>
          </p:cNvSpPr>
          <p:nvPr>
            <p:ph type="title"/>
          </p:nvPr>
        </p:nvSpPr>
        <p:spPr/>
        <p:txBody>
          <a:bodyPr>
            <a:normAutofit/>
          </a:bodyPr>
          <a:lstStyle/>
          <a:p>
            <a:r>
              <a:rPr lang="en-US" dirty="0"/>
              <a:t>Effective and Reliable Communication </a:t>
            </a:r>
          </a:p>
        </p:txBody>
      </p:sp>
      <p:sp>
        <p:nvSpPr>
          <p:cNvPr id="3" name="Slide Number Placeholder 2">
            <a:extLst>
              <a:ext uri="{FF2B5EF4-FFF2-40B4-BE49-F238E27FC236}">
                <a16:creationId xmlns:a16="http://schemas.microsoft.com/office/drawing/2014/main" id="{7FF73B0F-29F5-28C8-CD9B-2DFC94CC35FB}"/>
              </a:ext>
            </a:extLst>
          </p:cNvPr>
          <p:cNvSpPr>
            <a:spLocks noGrp="1"/>
          </p:cNvSpPr>
          <p:nvPr>
            <p:ph type="sldNum" sz="quarter" idx="12"/>
          </p:nvPr>
        </p:nvSpPr>
        <p:spPr/>
        <p:txBody>
          <a:bodyPr/>
          <a:lstStyle/>
          <a:p>
            <a:fld id="{4FAB73BC-B049-4115-A692-8D63A059BFB8}" type="slidenum">
              <a:rPr lang="en-US" smtClean="0"/>
              <a:t>5</a:t>
            </a:fld>
            <a:endParaRPr lang="en-US" dirty="0"/>
          </a:p>
        </p:txBody>
      </p:sp>
      <p:sp>
        <p:nvSpPr>
          <p:cNvPr id="6" name="Rectangle 5">
            <a:extLst>
              <a:ext uri="{FF2B5EF4-FFF2-40B4-BE49-F238E27FC236}">
                <a16:creationId xmlns:a16="http://schemas.microsoft.com/office/drawing/2014/main" id="{860DC10E-6EC9-27FB-BCAE-2B05D59B771B}"/>
              </a:ext>
            </a:extLst>
          </p:cNvPr>
          <p:cNvSpPr/>
          <p:nvPr/>
        </p:nvSpPr>
        <p:spPr>
          <a:xfrm>
            <a:off x="770086" y="1644273"/>
            <a:ext cx="2082876" cy="833150"/>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Source</a:t>
            </a:r>
          </a:p>
        </p:txBody>
      </p:sp>
      <p:sp>
        <p:nvSpPr>
          <p:cNvPr id="7" name="Rectangle 6">
            <a:extLst>
              <a:ext uri="{FF2B5EF4-FFF2-40B4-BE49-F238E27FC236}">
                <a16:creationId xmlns:a16="http://schemas.microsoft.com/office/drawing/2014/main" id="{ADF68311-0B82-9BEF-2D19-59694A913DD8}"/>
              </a:ext>
            </a:extLst>
          </p:cNvPr>
          <p:cNvSpPr/>
          <p:nvPr/>
        </p:nvSpPr>
        <p:spPr>
          <a:xfrm>
            <a:off x="770086" y="3588489"/>
            <a:ext cx="2082876" cy="833150"/>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Transmitter</a:t>
            </a:r>
          </a:p>
        </p:txBody>
      </p:sp>
      <p:sp>
        <p:nvSpPr>
          <p:cNvPr id="8" name="Rectangle 7">
            <a:extLst>
              <a:ext uri="{FF2B5EF4-FFF2-40B4-BE49-F238E27FC236}">
                <a16:creationId xmlns:a16="http://schemas.microsoft.com/office/drawing/2014/main" id="{6AC59223-A658-9BF7-553D-C9FD9481DD51}"/>
              </a:ext>
            </a:extLst>
          </p:cNvPr>
          <p:cNvSpPr/>
          <p:nvPr/>
        </p:nvSpPr>
        <p:spPr>
          <a:xfrm>
            <a:off x="5054562" y="3588489"/>
            <a:ext cx="2082876" cy="833150"/>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Channel</a:t>
            </a:r>
          </a:p>
        </p:txBody>
      </p:sp>
      <p:sp>
        <p:nvSpPr>
          <p:cNvPr id="9" name="Rectangle 8">
            <a:extLst>
              <a:ext uri="{FF2B5EF4-FFF2-40B4-BE49-F238E27FC236}">
                <a16:creationId xmlns:a16="http://schemas.microsoft.com/office/drawing/2014/main" id="{3C5AD1DC-A31F-9FDD-772F-88349E5C9978}"/>
              </a:ext>
            </a:extLst>
          </p:cNvPr>
          <p:cNvSpPr/>
          <p:nvPr/>
        </p:nvSpPr>
        <p:spPr>
          <a:xfrm>
            <a:off x="5054562" y="5244673"/>
            <a:ext cx="2082876" cy="833150"/>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Noise</a:t>
            </a:r>
          </a:p>
        </p:txBody>
      </p:sp>
      <p:sp>
        <p:nvSpPr>
          <p:cNvPr id="10" name="Rectangle 9">
            <a:extLst>
              <a:ext uri="{FF2B5EF4-FFF2-40B4-BE49-F238E27FC236}">
                <a16:creationId xmlns:a16="http://schemas.microsoft.com/office/drawing/2014/main" id="{FEC97EAF-21EE-028C-3601-5F54E9F28F19}"/>
              </a:ext>
            </a:extLst>
          </p:cNvPr>
          <p:cNvSpPr/>
          <p:nvPr/>
        </p:nvSpPr>
        <p:spPr>
          <a:xfrm>
            <a:off x="9339040" y="1644273"/>
            <a:ext cx="2082876" cy="833150"/>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Destination</a:t>
            </a:r>
          </a:p>
        </p:txBody>
      </p:sp>
      <p:sp>
        <p:nvSpPr>
          <p:cNvPr id="11" name="Rectangle 10">
            <a:extLst>
              <a:ext uri="{FF2B5EF4-FFF2-40B4-BE49-F238E27FC236}">
                <a16:creationId xmlns:a16="http://schemas.microsoft.com/office/drawing/2014/main" id="{E08F53FD-6394-E823-8A5C-2204526C7168}"/>
              </a:ext>
            </a:extLst>
          </p:cNvPr>
          <p:cNvSpPr/>
          <p:nvPr/>
        </p:nvSpPr>
        <p:spPr>
          <a:xfrm>
            <a:off x="9339040" y="3588489"/>
            <a:ext cx="2082876" cy="833150"/>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Receiver</a:t>
            </a:r>
          </a:p>
        </p:txBody>
      </p:sp>
      <p:cxnSp>
        <p:nvCxnSpPr>
          <p:cNvPr id="13" name="Straight Arrow Connector 12">
            <a:extLst>
              <a:ext uri="{FF2B5EF4-FFF2-40B4-BE49-F238E27FC236}">
                <a16:creationId xmlns:a16="http://schemas.microsoft.com/office/drawing/2014/main" id="{74A4C57E-FD5E-3E20-B36E-A5CE658B459F}"/>
              </a:ext>
            </a:extLst>
          </p:cNvPr>
          <p:cNvCxnSpPr>
            <a:stCxn id="6" idx="2"/>
            <a:endCxn id="7" idx="0"/>
          </p:cNvCxnSpPr>
          <p:nvPr/>
        </p:nvCxnSpPr>
        <p:spPr>
          <a:xfrm>
            <a:off x="1811524" y="2477423"/>
            <a:ext cx="0" cy="111106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7764BDE-33F1-A971-FC2D-F274CA10C802}"/>
              </a:ext>
            </a:extLst>
          </p:cNvPr>
          <p:cNvCxnSpPr>
            <a:cxnSpLocks/>
            <a:stCxn id="11" idx="0"/>
            <a:endCxn id="10" idx="2"/>
          </p:cNvCxnSpPr>
          <p:nvPr/>
        </p:nvCxnSpPr>
        <p:spPr>
          <a:xfrm flipV="1">
            <a:off x="10380478" y="2477423"/>
            <a:ext cx="0" cy="111106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56E7205-AD96-6BD2-EB9A-6E5C53C668CE}"/>
              </a:ext>
            </a:extLst>
          </p:cNvPr>
          <p:cNvCxnSpPr>
            <a:cxnSpLocks/>
            <a:stCxn id="8" idx="3"/>
            <a:endCxn id="11" idx="1"/>
          </p:cNvCxnSpPr>
          <p:nvPr/>
        </p:nvCxnSpPr>
        <p:spPr>
          <a:xfrm>
            <a:off x="7137438" y="4005064"/>
            <a:ext cx="2201602"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A601489-C77A-E18F-65C4-687F475C9005}"/>
              </a:ext>
            </a:extLst>
          </p:cNvPr>
          <p:cNvCxnSpPr>
            <a:cxnSpLocks/>
            <a:stCxn id="7" idx="3"/>
            <a:endCxn id="8" idx="1"/>
          </p:cNvCxnSpPr>
          <p:nvPr/>
        </p:nvCxnSpPr>
        <p:spPr>
          <a:xfrm>
            <a:off x="2852962" y="4005064"/>
            <a:ext cx="2201600"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8ABB3C04-1623-4181-042D-4068D761C437}"/>
              </a:ext>
            </a:extLst>
          </p:cNvPr>
          <p:cNvCxnSpPr>
            <a:cxnSpLocks/>
            <a:stCxn id="9" idx="0"/>
            <a:endCxn id="8" idx="2"/>
          </p:cNvCxnSpPr>
          <p:nvPr/>
        </p:nvCxnSpPr>
        <p:spPr>
          <a:xfrm flipV="1">
            <a:off x="6096000" y="4421639"/>
            <a:ext cx="0" cy="82303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5345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fade">
                                      <p:cBhvr>
                                        <p:cTn id="30" dur="500"/>
                                        <p:tgtEl>
                                          <p:spTgt spid="2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D8219-74FB-758A-5F2A-F4665A47AD55}"/>
              </a:ext>
            </a:extLst>
          </p:cNvPr>
          <p:cNvSpPr>
            <a:spLocks noGrp="1"/>
          </p:cNvSpPr>
          <p:nvPr>
            <p:ph type="title"/>
          </p:nvPr>
        </p:nvSpPr>
        <p:spPr/>
        <p:txBody>
          <a:bodyPr>
            <a:normAutofit/>
          </a:bodyPr>
          <a:lstStyle/>
          <a:p>
            <a:r>
              <a:rPr lang="en-US" dirty="0"/>
              <a:t>Shannon Entropy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2E1C496-1583-766D-6B51-1D07AF2C6CA7}"/>
                  </a:ext>
                </a:extLst>
              </p:cNvPr>
              <p:cNvSpPr>
                <a:spLocks noGrp="1"/>
              </p:cNvSpPr>
              <p:nvPr>
                <p:ph idx="1"/>
              </p:nvPr>
            </p:nvSpPr>
            <p:spPr>
              <a:xfrm>
                <a:off x="335360" y="1268760"/>
                <a:ext cx="11449272" cy="4968552"/>
              </a:xfrm>
            </p:spPr>
            <p:txBody>
              <a:bodyPr anchor="t"/>
              <a:lstStyle/>
              <a:p>
                <a:pPr marL="0" indent="0">
                  <a:buNone/>
                </a:pPr>
                <a:endParaRPr lang="en-US" b="0"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𝐻</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e>
                      </m:d>
                      <m:r>
                        <a:rPr lang="en-US" b="0" i="1" smtClean="0">
                          <a:latin typeface="Cambria Math" panose="02040503050406030204" pitchFamily="18" charset="0"/>
                        </a:rPr>
                        <m:t>=−</m:t>
                      </m:r>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𝑖</m:t>
                          </m:r>
                        </m:sub>
                        <m:sup>
                          <m:r>
                            <a:rPr lang="en-US" b="0" i="1" smtClean="0">
                              <a:latin typeface="Cambria Math" panose="02040503050406030204" pitchFamily="18" charset="0"/>
                            </a:rPr>
                            <m:t>𝑛</m:t>
                          </m:r>
                        </m:sup>
                        <m:e>
                          <m:r>
                            <a:rPr lang="en-US" b="0" i="1" smtClean="0">
                              <a:latin typeface="Cambria Math" panose="02040503050406030204" pitchFamily="18" charset="0"/>
                            </a:rPr>
                            <m:t>𝑃</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m:t>
                                  </m:r>
                                </m:sub>
                              </m:sSub>
                            </m:e>
                          </m:d>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𝑙𝑜𝑔</m:t>
                              </m:r>
                            </m:e>
                            <m:sub>
                              <m:r>
                                <a:rPr lang="en-US" b="0" i="1" smtClean="0">
                                  <a:latin typeface="Cambria Math" panose="02040503050406030204" pitchFamily="18" charset="0"/>
                                </a:rPr>
                                <m:t>2</m:t>
                              </m:r>
                            </m:sub>
                          </m:sSub>
                          <m:r>
                            <a:rPr lang="en-US" b="0" i="1" smtClean="0">
                              <a:latin typeface="Cambria Math" panose="02040503050406030204" pitchFamily="18" charset="0"/>
                            </a:rPr>
                            <m:t> </m:t>
                          </m:r>
                          <m:r>
                            <a:rPr lang="en-US" b="0" i="1" smtClean="0">
                              <a:latin typeface="Cambria Math" panose="02040503050406030204" pitchFamily="18" charset="0"/>
                            </a:rPr>
                            <m:t>𝑃</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m:t>
                                  </m:r>
                                </m:sub>
                              </m:sSub>
                            </m:e>
                          </m:d>
                        </m:e>
                      </m:nary>
                    </m:oMath>
                  </m:oMathPara>
                </a14:m>
                <a:endParaRPr lang="en-US" b="0" dirty="0"/>
              </a:p>
              <a:p>
                <a:pPr marL="0" indent="0">
                  <a:buNone/>
                </a:pPr>
                <a:endParaRPr lang="en-US" b="0"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B2E1C496-1583-766D-6B51-1D07AF2C6CA7}"/>
                  </a:ext>
                </a:extLst>
              </p:cNvPr>
              <p:cNvSpPr>
                <a:spLocks noGrp="1" noRot="1" noChangeAspect="1" noMove="1" noResize="1" noEditPoints="1" noAdjustHandles="1" noChangeArrowheads="1" noChangeShapeType="1" noTextEdit="1"/>
              </p:cNvSpPr>
              <p:nvPr>
                <p:ph idx="1"/>
              </p:nvPr>
            </p:nvSpPr>
            <p:spPr>
              <a:xfrm>
                <a:off x="335360" y="1268760"/>
                <a:ext cx="11449272" cy="4968552"/>
              </a:xfrm>
              <a:blipFill>
                <a:blip r:embed="rId3"/>
                <a:stretch>
                  <a:fillRect/>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255C0CCB-DBD6-983B-E29D-FCE890E531E8}"/>
              </a:ext>
            </a:extLst>
          </p:cNvPr>
          <p:cNvSpPr>
            <a:spLocks noGrp="1"/>
          </p:cNvSpPr>
          <p:nvPr>
            <p:ph type="sldNum" sz="quarter" idx="12"/>
          </p:nvPr>
        </p:nvSpPr>
        <p:spPr/>
        <p:txBody>
          <a:bodyPr/>
          <a:lstStyle/>
          <a:p>
            <a:fld id="{6113E31D-E2AB-40D1-8B51-AFA5AFEF393A}" type="slidenum">
              <a:rPr lang="en-US" smtClean="0"/>
              <a:t>6</a:t>
            </a:fld>
            <a:endParaRPr lang="en-US" dirty="0"/>
          </a:p>
        </p:txBody>
      </p:sp>
    </p:spTree>
    <p:extLst>
      <p:ext uri="{BB962C8B-B14F-4D97-AF65-F5344CB8AC3E}">
        <p14:creationId xmlns:p14="http://schemas.microsoft.com/office/powerpoint/2010/main" val="597875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A705B-6736-F03A-6BDD-966558E2209C}"/>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2C7ABCDF-3EBE-78A5-D536-E2618F837BA3}"/>
              </a:ext>
            </a:extLst>
          </p:cNvPr>
          <p:cNvSpPr>
            <a:spLocks noGrp="1"/>
          </p:cNvSpPr>
          <p:nvPr>
            <p:ph idx="1"/>
          </p:nvPr>
        </p:nvSpPr>
        <p:spPr/>
        <p:txBody>
          <a:bodyPr/>
          <a:lstStyle/>
          <a:p>
            <a:pPr marL="0" indent="0">
              <a:buNone/>
            </a:pPr>
            <a:r>
              <a:rPr lang="en-US" dirty="0"/>
              <a:t>Input:</a:t>
            </a:r>
          </a:p>
          <a:p>
            <a:pPr marL="0" indent="0">
              <a:buNone/>
            </a:pPr>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Integer lacinia. </a:t>
            </a:r>
            <a:r>
              <a:rPr lang="en-US" dirty="0" err="1"/>
              <a:t>Curabitur</a:t>
            </a:r>
            <a:r>
              <a:rPr lang="en-US" dirty="0"/>
              <a:t> ligula </a:t>
            </a:r>
            <a:r>
              <a:rPr lang="en-US" dirty="0" err="1"/>
              <a:t>amet</a:t>
            </a:r>
            <a:r>
              <a:rPr lang="en-US" dirty="0"/>
              <a:t>, pulvinar a vestibulum </a:t>
            </a:r>
            <a:r>
              <a:rPr lang="en-US" dirty="0" err="1"/>
              <a:t>quis</a:t>
            </a:r>
            <a:r>
              <a:rPr lang="en-US" dirty="0"/>
              <a:t>, </a:t>
            </a:r>
            <a:r>
              <a:rPr lang="en-US" dirty="0" err="1"/>
              <a:t>facilisis</a:t>
            </a:r>
            <a:r>
              <a:rPr lang="en-US" dirty="0"/>
              <a:t> vel </a:t>
            </a:r>
            <a:r>
              <a:rPr lang="en-US" dirty="0" err="1"/>
              <a:t>sapien</a:t>
            </a:r>
            <a:r>
              <a:rPr lang="en-US" dirty="0"/>
              <a:t>. </a:t>
            </a:r>
            <a:r>
              <a:rPr lang="en-US" dirty="0" err="1"/>
              <a:t>Nullam</a:t>
            </a:r>
            <a:r>
              <a:rPr lang="en-US" dirty="0"/>
              <a:t> </a:t>
            </a:r>
            <a:r>
              <a:rPr lang="en-US" dirty="0" err="1"/>
              <a:t>feugiat</a:t>
            </a:r>
            <a:r>
              <a:rPr lang="en-US" dirty="0"/>
              <a:t>, </a:t>
            </a:r>
            <a:r>
              <a:rPr lang="en-US" dirty="0" err="1"/>
              <a:t>turpis</a:t>
            </a:r>
            <a:r>
              <a:rPr lang="en-US" dirty="0"/>
              <a:t> at pulvinar </a:t>
            </a:r>
            <a:r>
              <a:rPr lang="en-US" dirty="0" err="1"/>
              <a:t>vulputate</a:t>
            </a:r>
            <a:r>
              <a:rPr lang="en-US" dirty="0"/>
              <a:t>, </a:t>
            </a:r>
            <a:r>
              <a:rPr lang="en-US" dirty="0" err="1"/>
              <a:t>erat</a:t>
            </a:r>
            <a:r>
              <a:rPr lang="en-US" dirty="0"/>
              <a:t> libero </a:t>
            </a:r>
            <a:r>
              <a:rPr lang="en-US" dirty="0" err="1"/>
              <a:t>tristique</a:t>
            </a:r>
            <a:r>
              <a:rPr lang="en-US" dirty="0"/>
              <a:t> </a:t>
            </a:r>
            <a:r>
              <a:rPr lang="en-US" dirty="0" err="1"/>
              <a:t>tellus</a:t>
            </a:r>
            <a:r>
              <a:rPr lang="en-US" dirty="0"/>
              <a:t>, </a:t>
            </a:r>
            <a:r>
              <a:rPr lang="en-US" dirty="0" err="1"/>
              <a:t>nec</a:t>
            </a:r>
            <a:r>
              <a:rPr lang="en-US" dirty="0"/>
              <a:t> </a:t>
            </a:r>
            <a:r>
              <a:rPr lang="en-US" dirty="0" err="1"/>
              <a:t>bibendum</a:t>
            </a:r>
            <a:r>
              <a:rPr lang="en-US" dirty="0"/>
              <a:t> </a:t>
            </a:r>
            <a:r>
              <a:rPr lang="en-US" dirty="0" err="1"/>
              <a:t>odio</a:t>
            </a:r>
            <a:r>
              <a:rPr lang="en-US" dirty="0"/>
              <a:t> </a:t>
            </a:r>
            <a:r>
              <a:rPr lang="en-US" dirty="0" err="1"/>
              <a:t>risus</a:t>
            </a:r>
            <a:r>
              <a:rPr lang="en-US" dirty="0"/>
              <a:t> sit </a:t>
            </a:r>
            <a:r>
              <a:rPr lang="en-US" dirty="0" err="1"/>
              <a:t>amet</a:t>
            </a:r>
            <a:r>
              <a:rPr lang="en-US" dirty="0"/>
              <a:t> ante.</a:t>
            </a:r>
          </a:p>
          <a:p>
            <a:pPr marL="0" indent="0">
              <a:buNone/>
            </a:pPr>
            <a:br>
              <a:rPr lang="en-US" dirty="0"/>
            </a:br>
            <a:br>
              <a:rPr lang="en-US" dirty="0"/>
            </a:br>
            <a:r>
              <a:rPr lang="en-US" dirty="0"/>
              <a:t>Output:</a:t>
            </a:r>
          </a:p>
          <a:p>
            <a:pPr marL="0" indent="0">
              <a:buNone/>
            </a:pPr>
            <a:r>
              <a:rPr lang="en-US" dirty="0"/>
              <a:t>???</a:t>
            </a:r>
          </a:p>
          <a:p>
            <a:pPr marL="0" indent="0">
              <a:buNone/>
            </a:pPr>
            <a:endParaRPr lang="en-US" dirty="0"/>
          </a:p>
        </p:txBody>
      </p:sp>
      <p:sp>
        <p:nvSpPr>
          <p:cNvPr id="4" name="Slide Number Placeholder 3">
            <a:extLst>
              <a:ext uri="{FF2B5EF4-FFF2-40B4-BE49-F238E27FC236}">
                <a16:creationId xmlns:a16="http://schemas.microsoft.com/office/drawing/2014/main" id="{5D8CE2E8-8B1F-E0CE-21B5-40822FD4DA26}"/>
              </a:ext>
            </a:extLst>
          </p:cNvPr>
          <p:cNvSpPr>
            <a:spLocks noGrp="1"/>
          </p:cNvSpPr>
          <p:nvPr>
            <p:ph type="sldNum" sz="quarter" idx="12"/>
          </p:nvPr>
        </p:nvSpPr>
        <p:spPr/>
        <p:txBody>
          <a:bodyPr/>
          <a:lstStyle/>
          <a:p>
            <a:fld id="{6113E31D-E2AB-40D1-8B51-AFA5AFEF393A}" type="slidenum">
              <a:rPr lang="en-US" smtClean="0"/>
              <a:t>7</a:t>
            </a:fld>
            <a:endParaRPr lang="en-US" dirty="0"/>
          </a:p>
        </p:txBody>
      </p:sp>
    </p:spTree>
    <p:extLst>
      <p:ext uri="{BB962C8B-B14F-4D97-AF65-F5344CB8AC3E}">
        <p14:creationId xmlns:p14="http://schemas.microsoft.com/office/powerpoint/2010/main" val="901471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DDC1F-F4CB-F8F4-4E97-69776D08AE28}"/>
              </a:ext>
            </a:extLst>
          </p:cNvPr>
          <p:cNvSpPr>
            <a:spLocks noGrp="1"/>
          </p:cNvSpPr>
          <p:nvPr>
            <p:ph type="title"/>
          </p:nvPr>
        </p:nvSpPr>
        <p:spPr/>
        <p:txBody>
          <a:bodyPr>
            <a:normAutofit/>
          </a:bodyPr>
          <a:lstStyle/>
          <a:p>
            <a:r>
              <a:rPr lang="en-US" dirty="0"/>
              <a:t>Shannon's source coding theorem</a:t>
            </a:r>
          </a:p>
        </p:txBody>
      </p:sp>
      <p:sp>
        <p:nvSpPr>
          <p:cNvPr id="3" name="Content Placeholder 2">
            <a:extLst>
              <a:ext uri="{FF2B5EF4-FFF2-40B4-BE49-F238E27FC236}">
                <a16:creationId xmlns:a16="http://schemas.microsoft.com/office/drawing/2014/main" id="{9995C261-4B39-E13C-098F-8386F120AAB9}"/>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dirty="0"/>
              <a:t>N outcomes from a source X can be compressed into roughly N * H(X) bits.</a:t>
            </a:r>
          </a:p>
        </p:txBody>
      </p:sp>
      <p:sp>
        <p:nvSpPr>
          <p:cNvPr id="4" name="Slide Number Placeholder 3">
            <a:extLst>
              <a:ext uri="{FF2B5EF4-FFF2-40B4-BE49-F238E27FC236}">
                <a16:creationId xmlns:a16="http://schemas.microsoft.com/office/drawing/2014/main" id="{C2B26AA9-A605-984D-4618-607C555D3E20}"/>
              </a:ext>
            </a:extLst>
          </p:cNvPr>
          <p:cNvSpPr>
            <a:spLocks noGrp="1"/>
          </p:cNvSpPr>
          <p:nvPr>
            <p:ph type="sldNum" sz="quarter" idx="12"/>
          </p:nvPr>
        </p:nvSpPr>
        <p:spPr/>
        <p:txBody>
          <a:bodyPr/>
          <a:lstStyle/>
          <a:p>
            <a:fld id="{6113E31D-E2AB-40D1-8B51-AFA5AFEF393A}" type="slidenum">
              <a:rPr lang="en-US" smtClean="0"/>
              <a:t>8</a:t>
            </a:fld>
            <a:endParaRPr lang="en-US" dirty="0"/>
          </a:p>
        </p:txBody>
      </p:sp>
    </p:spTree>
    <p:extLst>
      <p:ext uri="{BB962C8B-B14F-4D97-AF65-F5344CB8AC3E}">
        <p14:creationId xmlns:p14="http://schemas.microsoft.com/office/powerpoint/2010/main" val="631828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DBA8-2DF1-C847-9629-AB896F38BAD2}"/>
              </a:ext>
            </a:extLst>
          </p:cNvPr>
          <p:cNvSpPr>
            <a:spLocks noGrp="1"/>
          </p:cNvSpPr>
          <p:nvPr>
            <p:ph type="title"/>
          </p:nvPr>
        </p:nvSpPr>
        <p:spPr/>
        <p:txBody>
          <a:bodyPr>
            <a:normAutofit/>
          </a:bodyPr>
          <a:lstStyle/>
          <a:p>
            <a:r>
              <a:rPr lang="en-US" dirty="0"/>
              <a:t>Run-Length Encoding</a:t>
            </a:r>
          </a:p>
        </p:txBody>
      </p:sp>
      <p:sp>
        <p:nvSpPr>
          <p:cNvPr id="3" name="Content Placeholder 2">
            <a:extLst>
              <a:ext uri="{FF2B5EF4-FFF2-40B4-BE49-F238E27FC236}">
                <a16:creationId xmlns:a16="http://schemas.microsoft.com/office/drawing/2014/main" id="{9552A610-B7EF-7A86-75E2-989F02EFC94C}"/>
              </a:ext>
            </a:extLst>
          </p:cNvPr>
          <p:cNvSpPr>
            <a:spLocks noGrp="1"/>
          </p:cNvSpPr>
          <p:nvPr>
            <p:ph idx="1"/>
          </p:nvPr>
        </p:nvSpPr>
        <p:spPr>
          <a:xfrm>
            <a:off x="335360" y="1268760"/>
            <a:ext cx="11449272" cy="864096"/>
          </a:xfrm>
        </p:spPr>
        <p:txBody>
          <a:bodyPr/>
          <a:lstStyle/>
          <a:p>
            <a:pPr marL="0" indent="0">
              <a:buNone/>
            </a:pPr>
            <a:r>
              <a:rPr lang="en-US" dirty="0"/>
              <a:t>Input (with spaces for readability):</a:t>
            </a:r>
          </a:p>
          <a:p>
            <a:pPr marL="0" indent="0">
              <a:buNone/>
            </a:pPr>
            <a:r>
              <a:rPr lang="en-US" dirty="0"/>
              <a:t>CCCCCBBBBBDDDDBBBBBAAABBBBBDDDDEEEEEDDDDDDDCCCCCAA</a:t>
            </a:r>
          </a:p>
        </p:txBody>
      </p:sp>
      <p:sp>
        <p:nvSpPr>
          <p:cNvPr id="4" name="Slide Number Placeholder 3">
            <a:extLst>
              <a:ext uri="{FF2B5EF4-FFF2-40B4-BE49-F238E27FC236}">
                <a16:creationId xmlns:a16="http://schemas.microsoft.com/office/drawing/2014/main" id="{B0A0C189-9D64-FB41-49C3-74EE68884245}"/>
              </a:ext>
            </a:extLst>
          </p:cNvPr>
          <p:cNvSpPr>
            <a:spLocks noGrp="1"/>
          </p:cNvSpPr>
          <p:nvPr>
            <p:ph type="sldNum" sz="quarter" idx="12"/>
          </p:nvPr>
        </p:nvSpPr>
        <p:spPr/>
        <p:txBody>
          <a:bodyPr/>
          <a:lstStyle/>
          <a:p>
            <a:fld id="{6113E31D-E2AB-40D1-8B51-AFA5AFEF393A}" type="slidenum">
              <a:rPr lang="en-US" smtClean="0"/>
              <a:t>9</a:t>
            </a:fld>
            <a:endParaRPr lang="en-US" dirty="0"/>
          </a:p>
        </p:txBody>
      </p:sp>
      <p:sp>
        <p:nvSpPr>
          <p:cNvPr id="5" name="Content Placeholder 2">
            <a:extLst>
              <a:ext uri="{FF2B5EF4-FFF2-40B4-BE49-F238E27FC236}">
                <a16:creationId xmlns:a16="http://schemas.microsoft.com/office/drawing/2014/main" id="{8E641768-C123-6F0C-2FBF-39B0795B7AD1}"/>
              </a:ext>
            </a:extLst>
          </p:cNvPr>
          <p:cNvSpPr txBox="1">
            <a:spLocks/>
          </p:cNvSpPr>
          <p:nvPr/>
        </p:nvSpPr>
        <p:spPr>
          <a:xfrm>
            <a:off x="335360" y="2348880"/>
            <a:ext cx="11449272" cy="949082"/>
          </a:xfrm>
          <a:prstGeom prst="rect">
            <a:avLst/>
          </a:prstGeom>
        </p:spPr>
        <p:txBody>
          <a:bodyPr vert="horz" lIns="0" tIns="36000" rIns="0" bIns="36000" rtlCol="0">
            <a:noAutofit/>
          </a:bodyPr>
          <a:lst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Arial" panose="020B0604020202020204" pitchFamily="34" charset="0"/>
              <a:buNone/>
            </a:pPr>
            <a:r>
              <a:rPr lang="en-US" dirty="0"/>
              <a:t>Output:</a:t>
            </a:r>
          </a:p>
          <a:p>
            <a:pPr marL="0" indent="0">
              <a:buFont typeface="Arial" panose="020B0604020202020204" pitchFamily="34" charset="0"/>
              <a:buNone/>
            </a:pPr>
            <a:r>
              <a:rPr lang="en-US" dirty="0"/>
              <a:t>5C5B4D5B3A5B4D5E7D5C2A</a:t>
            </a:r>
          </a:p>
        </p:txBody>
      </p:sp>
      <p:sp>
        <p:nvSpPr>
          <p:cNvPr id="6" name="Content Placeholder 2">
            <a:extLst>
              <a:ext uri="{FF2B5EF4-FFF2-40B4-BE49-F238E27FC236}">
                <a16:creationId xmlns:a16="http://schemas.microsoft.com/office/drawing/2014/main" id="{A2A5BECB-D81E-A068-7D9A-55FDE57CC4D4}"/>
              </a:ext>
            </a:extLst>
          </p:cNvPr>
          <p:cNvSpPr txBox="1">
            <a:spLocks/>
          </p:cNvSpPr>
          <p:nvPr/>
        </p:nvSpPr>
        <p:spPr>
          <a:xfrm>
            <a:off x="311574" y="4170698"/>
            <a:ext cx="11449272" cy="864096"/>
          </a:xfrm>
          <a:prstGeom prst="rect">
            <a:avLst/>
          </a:prstGeom>
        </p:spPr>
        <p:txBody>
          <a:bodyPr vert="horz" lIns="0" tIns="36000" rIns="0" bIns="36000" rtlCol="0">
            <a:noAutofit/>
          </a:bodyPr>
          <a:lst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Arial" panose="020B0604020202020204" pitchFamily="34" charset="0"/>
              <a:buNone/>
            </a:pPr>
            <a:r>
              <a:rPr lang="en-US" dirty="0"/>
              <a:t>Input (with spaces for readability):</a:t>
            </a:r>
          </a:p>
          <a:p>
            <a:pPr marL="0" indent="0">
              <a:buFont typeface="Arial" panose="020B0604020202020204" pitchFamily="34" charset="0"/>
              <a:buNone/>
            </a:pPr>
            <a:r>
              <a:rPr lang="en-US" dirty="0" err="1"/>
              <a:t>abc</a:t>
            </a:r>
            <a:r>
              <a:rPr lang="en-US" dirty="0"/>
              <a:t> </a:t>
            </a:r>
            <a:r>
              <a:rPr lang="en-US" dirty="0" err="1"/>
              <a:t>abc</a:t>
            </a:r>
            <a:r>
              <a:rPr lang="en-US" dirty="0"/>
              <a:t> </a:t>
            </a:r>
            <a:r>
              <a:rPr lang="en-US" dirty="0" err="1"/>
              <a:t>abc</a:t>
            </a:r>
            <a:r>
              <a:rPr lang="en-US" dirty="0"/>
              <a:t> </a:t>
            </a:r>
            <a:r>
              <a:rPr lang="en-US" dirty="0" err="1"/>
              <a:t>abc</a:t>
            </a:r>
            <a:r>
              <a:rPr lang="en-US" dirty="0"/>
              <a:t> </a:t>
            </a:r>
            <a:r>
              <a:rPr lang="en-US" dirty="0" err="1"/>
              <a:t>abc</a:t>
            </a:r>
            <a:r>
              <a:rPr lang="en-US" dirty="0"/>
              <a:t> ab</a:t>
            </a:r>
          </a:p>
        </p:txBody>
      </p:sp>
      <p:sp>
        <p:nvSpPr>
          <p:cNvPr id="7" name="Content Placeholder 2">
            <a:extLst>
              <a:ext uri="{FF2B5EF4-FFF2-40B4-BE49-F238E27FC236}">
                <a16:creationId xmlns:a16="http://schemas.microsoft.com/office/drawing/2014/main" id="{CAE2FCD7-F1B6-7547-0862-F9E434FC8CEF}"/>
              </a:ext>
            </a:extLst>
          </p:cNvPr>
          <p:cNvSpPr txBox="1">
            <a:spLocks/>
          </p:cNvSpPr>
          <p:nvPr/>
        </p:nvSpPr>
        <p:spPr>
          <a:xfrm>
            <a:off x="311574" y="5229200"/>
            <a:ext cx="11449272" cy="864096"/>
          </a:xfrm>
          <a:prstGeom prst="rect">
            <a:avLst/>
          </a:prstGeom>
        </p:spPr>
        <p:txBody>
          <a:bodyPr vert="horz" lIns="0" tIns="36000" rIns="0" bIns="36000" rtlCol="0">
            <a:noAutofit/>
          </a:bodyPr>
          <a:lst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Arial" panose="020B0604020202020204" pitchFamily="34" charset="0"/>
              <a:buNone/>
            </a:pPr>
            <a:r>
              <a:rPr lang="en-US" dirty="0"/>
              <a:t>Output:</a:t>
            </a:r>
          </a:p>
          <a:p>
            <a:pPr marL="0" indent="0">
              <a:buNone/>
            </a:pPr>
            <a:r>
              <a:rPr lang="en-US" dirty="0"/>
              <a:t>1A1B1C1A1B1C1A1B1C1A1B1C1A1B </a:t>
            </a:r>
          </a:p>
        </p:txBody>
      </p:sp>
    </p:spTree>
    <p:extLst>
      <p:ext uri="{BB962C8B-B14F-4D97-AF65-F5344CB8AC3E}">
        <p14:creationId xmlns:p14="http://schemas.microsoft.com/office/powerpoint/2010/main" val="1271756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theme/theme1.xml><?xml version="1.0" encoding="utf-8"?>
<a:theme xmlns:a="http://schemas.openxmlformats.org/drawingml/2006/main" name="Retrospect">
  <a:themeElements>
    <a:clrScheme name="Research Group">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17888</TotalTime>
  <Words>4104</Words>
  <Application>Microsoft Office PowerPoint</Application>
  <PresentationFormat>Widescreen</PresentationFormat>
  <Paragraphs>531</Paragraphs>
  <Slides>24</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Cambria Math</vt:lpstr>
      <vt:lpstr>Retrospect</vt:lpstr>
      <vt:lpstr>Information Theory</vt:lpstr>
      <vt:lpstr>We have data, we have problems ...</vt:lpstr>
      <vt:lpstr>History</vt:lpstr>
      <vt:lpstr>Claude Shannon</vt:lpstr>
      <vt:lpstr>Effective and Reliable Communication </vt:lpstr>
      <vt:lpstr>Shannon Entropy</vt:lpstr>
      <vt:lpstr>Motivation</vt:lpstr>
      <vt:lpstr>Shannon's source coding theorem</vt:lpstr>
      <vt:lpstr>Run-Length Encoding</vt:lpstr>
      <vt:lpstr>Huffman Coding</vt:lpstr>
      <vt:lpstr>Lempel-Ziv 1977 : Idea</vt:lpstr>
      <vt:lpstr>Lempel-Ziv 1977 : Algorithm</vt:lpstr>
      <vt:lpstr>Lempel-Ziv-Welch : Idea</vt:lpstr>
      <vt:lpstr>Lempel-Ziv-Welch : Algorithm</vt:lpstr>
      <vt:lpstr>Lempel-Ziv-Welch : Algorithm</vt:lpstr>
      <vt:lpstr>Arithmetic coding</vt:lpstr>
      <vt:lpstr>Effective and Reliable Communication </vt:lpstr>
      <vt:lpstr>Motivation</vt:lpstr>
      <vt:lpstr>Motivation</vt:lpstr>
      <vt:lpstr>Capacity of Binary Symmetric Channel</vt:lpstr>
      <vt:lpstr>Shannon's Noisy-Channel Coding Theorem </vt:lpstr>
      <vt:lpstr>Idea</vt:lpstr>
      <vt:lpstr>Code idea</vt:lpstr>
      <vt:lpstr>Practical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Beaver</dc:creator>
  <cp:lastModifiedBy>Petr Škoda</cp:lastModifiedBy>
  <cp:revision>508</cp:revision>
  <dcterms:created xsi:type="dcterms:W3CDTF">2011-06-05T13:18:40Z</dcterms:created>
  <dcterms:modified xsi:type="dcterms:W3CDTF">2025-05-11T16:43:29Z</dcterms:modified>
</cp:coreProperties>
</file>