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handoutMasterIdLst>
    <p:handoutMasterId r:id="rId21"/>
  </p:handoutMasterIdLst>
  <p:sldIdLst>
    <p:sldId id="259" r:id="rId2"/>
    <p:sldId id="302" r:id="rId3"/>
    <p:sldId id="352" r:id="rId4"/>
    <p:sldId id="354" r:id="rId5"/>
    <p:sldId id="366" r:id="rId6"/>
    <p:sldId id="367" r:id="rId7"/>
    <p:sldId id="356" r:id="rId8"/>
    <p:sldId id="368" r:id="rId9"/>
    <p:sldId id="357" r:id="rId10"/>
    <p:sldId id="361" r:id="rId11"/>
    <p:sldId id="365" r:id="rId12"/>
    <p:sldId id="370" r:id="rId13"/>
    <p:sldId id="358" r:id="rId14"/>
    <p:sldId id="371" r:id="rId15"/>
    <p:sldId id="360" r:id="rId16"/>
    <p:sldId id="362" r:id="rId17"/>
    <p:sldId id="363" r:id="rId18"/>
    <p:sldId id="36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B832"/>
    <a:srgbClr val="83C937"/>
    <a:srgbClr val="E69400"/>
    <a:srgbClr val="934757"/>
    <a:srgbClr val="823E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4" autoAdjust="0"/>
    <p:restoredTop sz="63001" autoAdjust="0"/>
  </p:normalViewPr>
  <p:slideViewPr>
    <p:cSldViewPr>
      <p:cViewPr varScale="1">
        <p:scale>
          <a:sx n="73" d="100"/>
          <a:sy n="73" d="100"/>
        </p:scale>
        <p:origin x="2052" y="78"/>
      </p:cViewPr>
      <p:guideLst>
        <p:guide orient="horz" pos="2160"/>
        <p:guide pos="3840"/>
      </p:guideLst>
    </p:cSldViewPr>
  </p:slideViewPr>
  <p:notesTextViewPr>
    <p:cViewPr>
      <p:scale>
        <a:sx n="1" d="1"/>
        <a:sy n="1" d="1"/>
      </p:scale>
      <p:origin x="0" y="0"/>
    </p:cViewPr>
  </p:notesText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0D51BE-CF1C-4F11-AAD2-453C1B638B0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1787A43-62AF-46D8-B926-E9D562EE489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16FAD5-DDCA-4654-93B6-DBD29433097C}" type="datetimeFigureOut">
              <a:rPr lang="en-US" smtClean="0"/>
              <a:t>5/11/2025</a:t>
            </a:fld>
            <a:endParaRPr lang="en-US"/>
          </a:p>
        </p:txBody>
      </p:sp>
      <p:sp>
        <p:nvSpPr>
          <p:cNvPr id="4" name="Footer Placeholder 3">
            <a:extLst>
              <a:ext uri="{FF2B5EF4-FFF2-40B4-BE49-F238E27FC236}">
                <a16:creationId xmlns:a16="http://schemas.microsoft.com/office/drawing/2014/main" id="{353DF6F5-1C99-4B6A-AC45-DDD6F7377C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76ECF2A-32D0-4276-8956-589BA282433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295301-4204-4F3F-ACA4-B38DAA633788}" type="slidenum">
              <a:rPr lang="en-US" smtClean="0"/>
              <a:t>‹#›</a:t>
            </a:fld>
            <a:endParaRPr lang="en-US"/>
          </a:p>
        </p:txBody>
      </p:sp>
    </p:spTree>
    <p:extLst>
      <p:ext uri="{BB962C8B-B14F-4D97-AF65-F5344CB8AC3E}">
        <p14:creationId xmlns:p14="http://schemas.microsoft.com/office/powerpoint/2010/main" val="885065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62FB9-24EC-482A-A27C-5C03C0816037}" type="datetimeFigureOut">
              <a:rPr lang="cs-CZ" smtClean="0"/>
              <a:t>11.05.2025</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869DF-6110-41A2-A008-13AD35443CEC}" type="slidenum">
              <a:rPr lang="cs-CZ" smtClean="0"/>
              <a:t>‹#›</a:t>
            </a:fld>
            <a:endParaRPr lang="cs-CZ"/>
          </a:p>
        </p:txBody>
      </p:sp>
    </p:spTree>
    <p:extLst>
      <p:ext uri="{BB962C8B-B14F-4D97-AF65-F5344CB8AC3E}">
        <p14:creationId xmlns:p14="http://schemas.microsoft.com/office/powerpoint/2010/main" val="27034657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a:t>
            </a:fld>
            <a:endParaRPr lang="cs-CZ" dirty="0"/>
          </a:p>
        </p:txBody>
      </p:sp>
    </p:spTree>
    <p:extLst>
      <p:ext uri="{BB962C8B-B14F-4D97-AF65-F5344CB8AC3E}">
        <p14:creationId xmlns:p14="http://schemas.microsoft.com/office/powerpoint/2010/main" val="3569246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certificate use advanced electronic signatures (AES) with a private key. We take the document compute hash (SHA256), add metadata, sign (encode) with our private key. That is a proof that the document has been created by certain entity (us). </a:t>
            </a:r>
          </a:p>
          <a:p>
            <a:r>
              <a:rPr lang="en-US" dirty="0"/>
              <a:t>Not really, we talk about certificates later.</a:t>
            </a:r>
          </a:p>
          <a:p>
            <a:endParaRPr lang="en-US" dirty="0"/>
          </a:p>
          <a:p>
            <a:r>
              <a:rPr lang="en-US" dirty="0"/>
              <a:t>There are legal perspective connected to digital signature, for example the European legislation commission directory 130/2011/ES defines format of signatures  (</a:t>
            </a:r>
            <a:r>
              <a:rPr lang="en-US" dirty="0" err="1"/>
              <a:t>CAdES</a:t>
            </a:r>
            <a:r>
              <a:rPr lang="en-US" dirty="0"/>
              <a:t>-T, </a:t>
            </a:r>
            <a:r>
              <a:rPr lang="en-US" dirty="0" err="1"/>
              <a:t>XAdES</a:t>
            </a:r>
            <a:r>
              <a:rPr lang="en-US" dirty="0"/>
              <a:t>-T, </a:t>
            </a:r>
            <a:r>
              <a:rPr lang="en-US" dirty="0" err="1"/>
              <a:t>PAdES</a:t>
            </a:r>
            <a:r>
              <a:rPr lang="en-US" dirty="0"/>
              <a:t>-T, </a:t>
            </a:r>
            <a:r>
              <a:rPr lang="en-US" dirty="0" err="1"/>
              <a:t>CAdES</a:t>
            </a:r>
            <a:r>
              <a:rPr lang="en-US" dirty="0"/>
              <a:t>-EPES, </a:t>
            </a:r>
            <a:r>
              <a:rPr lang="en-US" dirty="0" err="1"/>
              <a:t>XAdES</a:t>
            </a:r>
            <a:r>
              <a:rPr lang="en-US" dirty="0"/>
              <a:t>-EPES, </a:t>
            </a:r>
            <a:r>
              <a:rPr lang="en-US" dirty="0" err="1"/>
              <a:t>PAdES</a:t>
            </a:r>
            <a:r>
              <a:rPr lang="en-US" dirty="0"/>
              <a:t>-EPES), countries may have some national specifics.</a:t>
            </a:r>
          </a:p>
          <a:p>
            <a:endParaRPr lang="en-US" dirty="0"/>
          </a:p>
          <a:p>
            <a:r>
              <a:rPr lang="en-US" dirty="0"/>
              <a:t>Source:</a:t>
            </a:r>
          </a:p>
          <a:p>
            <a:pPr marL="171450" indent="-171450">
              <a:buFont typeface="Arial" panose="020B0604020202020204" pitchFamily="34" charset="0"/>
              <a:buChar char="•"/>
            </a:pPr>
            <a:r>
              <a:rPr lang="en-US" sz="1800" b="0" i="0" u="none" strike="noStrike" dirty="0">
                <a:solidFill>
                  <a:srgbClr val="FFFFFF"/>
                </a:solidFill>
                <a:effectLst/>
                <a:latin typeface="Arial" panose="020B0604020202020204" pitchFamily="34" charset="0"/>
              </a:rPr>
              <a:t>http://www.earchiv.cz/</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10</a:t>
            </a:fld>
            <a:endParaRPr lang="cs-CZ"/>
          </a:p>
        </p:txBody>
      </p:sp>
    </p:spTree>
    <p:extLst>
      <p:ext uri="{BB962C8B-B14F-4D97-AF65-F5344CB8AC3E}">
        <p14:creationId xmlns:p14="http://schemas.microsoft.com/office/powerpoint/2010/main" val="16648654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can be encrypted but we won’t focus on that here. By default, the content is visible. </a:t>
            </a:r>
          </a:p>
          <a:p>
            <a:endParaRPr lang="en-US" dirty="0"/>
          </a:p>
          <a:p>
            <a:r>
              <a:rPr lang="en-US" dirty="0"/>
              <a:t>JWT can also be signed using HMAC / RSA / ECDSA. This guarantees that the content is authentic (can not be altered). So we can use it for example as a security token.</a:t>
            </a:r>
          </a:p>
          <a:p>
            <a:endParaRPr lang="en-US" dirty="0"/>
          </a:p>
          <a:p>
            <a:r>
              <a:rPr lang="en-US" dirty="0"/>
              <a:t>There are alternatives:</a:t>
            </a:r>
          </a:p>
          <a:p>
            <a:pPr marL="171450" indent="-171450">
              <a:buFont typeface="Arial" panose="020B0604020202020204" pitchFamily="34" charset="0"/>
              <a:buChar char="•"/>
            </a:pPr>
            <a:r>
              <a:rPr lang="en-US" dirty="0"/>
              <a:t>Security Assertion Markup Language Tokens (SAML) - but JWT is smaller as XML and JSON.</a:t>
            </a:r>
          </a:p>
          <a:p>
            <a:pPr marL="171450" indent="-171450">
              <a:buFont typeface="Arial" panose="020B0604020202020204" pitchFamily="34" charset="0"/>
              <a:buChar char="•"/>
            </a:pPr>
            <a:r>
              <a:rPr lang="en-US" dirty="0"/>
              <a:t>Simple Web Tokens (SWT) - allows only for symmetric sign. The JWT can be asymmetric with certificate, so everybody can verify it.</a:t>
            </a:r>
          </a:p>
          <a:p>
            <a:endParaRPr lang="en-US" dirty="0"/>
          </a:p>
          <a:p>
            <a:r>
              <a:rPr lang="en-US" dirty="0"/>
              <a:t>Source:</a:t>
            </a:r>
          </a:p>
          <a:p>
            <a:pPr marL="171450" indent="-171450">
              <a:buFont typeface="Arial" panose="020B0604020202020204" pitchFamily="34" charset="0"/>
              <a:buChar char="•"/>
            </a:pPr>
            <a:r>
              <a:rPr lang="en-US" dirty="0"/>
              <a:t>https://jwt.io/</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11</a:t>
            </a:fld>
            <a:endParaRPr lang="cs-CZ"/>
          </a:p>
        </p:txBody>
      </p:sp>
    </p:spTree>
    <p:extLst>
      <p:ext uri="{BB962C8B-B14F-4D97-AF65-F5344CB8AC3E}">
        <p14:creationId xmlns:p14="http://schemas.microsoft.com/office/powerpoint/2010/main" val="2258989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12</a:t>
            </a:fld>
            <a:endParaRPr lang="cs-CZ"/>
          </a:p>
        </p:txBody>
      </p:sp>
    </p:spTree>
    <p:extLst>
      <p:ext uri="{BB962C8B-B14F-4D97-AF65-F5344CB8AC3E}">
        <p14:creationId xmlns:p14="http://schemas.microsoft.com/office/powerpoint/2010/main" val="256731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 passport, there is a third side we trust (for passport it is the state). For digital certificate it is the issuer or certification authority.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problem is, that once the certificate expires it is no longer possible to verify it and thus the signature can not be verified. We need to update the document “signature” for example every 5 years.</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13</a:t>
            </a:fld>
            <a:endParaRPr lang="cs-CZ"/>
          </a:p>
        </p:txBody>
      </p:sp>
    </p:spTree>
    <p:extLst>
      <p:ext uri="{BB962C8B-B14F-4D97-AF65-F5344CB8AC3E}">
        <p14:creationId xmlns:p14="http://schemas.microsoft.com/office/powerpoint/2010/main" val="25441760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 in the middle attack.</a:t>
            </a:r>
          </a:p>
          <a:p>
            <a:endParaRPr lang="en-US" dirty="0"/>
          </a:p>
          <a:p>
            <a:r>
              <a:rPr lang="en-US" dirty="0"/>
              <a:t>When client asks for public key server send certificate. If public key is sent there is possibility of man in the middle attack. But for the certificate the client can verify the content. But how?</a:t>
            </a:r>
          </a:p>
          <a:p>
            <a:endParaRPr lang="en-US" dirty="0"/>
          </a:p>
          <a:p>
            <a:r>
              <a:rPr lang="en-US" dirty="0"/>
              <a:t>The certificate is signed by the issuer, authority. But how we know we can trust the authority?</a:t>
            </a:r>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14</a:t>
            </a:fld>
            <a:endParaRPr lang="cs-CZ"/>
          </a:p>
        </p:txBody>
      </p:sp>
    </p:spTree>
    <p:extLst>
      <p:ext uri="{BB962C8B-B14F-4D97-AF65-F5344CB8AC3E}">
        <p14:creationId xmlns:p14="http://schemas.microsoft.com/office/powerpoint/2010/main" val="25856307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confuse with KPI - key performance indicators.</a:t>
            </a:r>
          </a:p>
          <a:p>
            <a:endParaRPr lang="en-US" dirty="0"/>
          </a:p>
          <a:p>
            <a:r>
              <a:rPr lang="en-US" dirty="0"/>
              <a:t>It is not based on any technology, instead if provide specifications that must be implemented. </a:t>
            </a:r>
          </a:p>
          <a:p>
            <a:endParaRPr lang="en-US" dirty="0"/>
          </a:p>
          <a:p>
            <a:r>
              <a:rPr lang="en-US" dirty="0"/>
              <a:t>The ideas is that there are root certification authorities that are trusted: DigiCert, VeriSign the certificates of those root authorities are delivered as a pat of operating system or software (web-browser). Together with all other certificates it form a chain of trust. If somebody want certificate, they need to file a request, then the CA verify them (call, personal, .. ). Part of the request is content of the certificate (e.g., public key). After verification, the CA sign the certificate and send it back. It is crucial that CA private keys are kept secure. </a:t>
            </a:r>
          </a:p>
          <a:p>
            <a:endParaRPr lang="en-US" dirty="0"/>
          </a:p>
          <a:p>
            <a:r>
              <a:rPr lang="en-US" dirty="0"/>
              <a:t>Certificate Revocation Lists (CLR)</a:t>
            </a:r>
          </a:p>
          <a:p>
            <a:pPr marL="171450" indent="-171450">
              <a:buFont typeface="Arial" panose="020B0604020202020204" pitchFamily="34" charset="0"/>
              <a:buChar char="•"/>
            </a:pPr>
            <a:r>
              <a:rPr lang="en-US" dirty="0"/>
              <a:t>List of all certificates that can no longer be used</a:t>
            </a:r>
          </a:p>
          <a:p>
            <a:pPr marL="171450" indent="-171450">
              <a:buFont typeface="Arial" panose="020B0604020202020204" pitchFamily="34" charset="0"/>
              <a:buChar char="•"/>
            </a:pPr>
            <a:r>
              <a:rPr lang="en-US" dirty="0"/>
              <a:t>Certificate owners can request the certificate to be revoked</a:t>
            </a:r>
          </a:p>
          <a:p>
            <a:pPr marL="171450" indent="-171450">
              <a:buFont typeface="Arial" panose="020B0604020202020204" pitchFamily="34" charset="0"/>
              <a:buChar char="•"/>
            </a:pPr>
            <a:r>
              <a:rPr lang="en-US" dirty="0"/>
              <a:t>Available on request to anyone</a:t>
            </a:r>
          </a:p>
          <a:p>
            <a:endParaRPr lang="en-US" dirty="0"/>
          </a:p>
          <a:p>
            <a:r>
              <a:rPr lang="en-US" dirty="0"/>
              <a:t>Key Escrow</a:t>
            </a:r>
          </a:p>
          <a:p>
            <a:pPr marL="171450" indent="-171450">
              <a:buFont typeface="Arial" panose="020B0604020202020204" pitchFamily="34" charset="0"/>
              <a:buChar char="•"/>
            </a:pPr>
            <a:r>
              <a:rPr lang="en-US" dirty="0"/>
              <a:t>Agency keep copies of private keys safely stored (distributed)</a:t>
            </a:r>
          </a:p>
          <a:p>
            <a:pPr marL="171450" indent="-171450">
              <a:buFont typeface="Arial" panose="020B0604020202020204" pitchFamily="34" charset="0"/>
              <a:buChar char="•"/>
            </a:pPr>
            <a:r>
              <a:rPr lang="en-US" dirty="0"/>
              <a:t>The aim is to allow authorized agencies (law enforcement) to access the private keys</a:t>
            </a:r>
          </a:p>
          <a:p>
            <a:pPr marL="171450" indent="-171450">
              <a:buFont typeface="Arial" panose="020B0604020202020204" pitchFamily="34" charset="0"/>
              <a:buChar char="•"/>
            </a:pPr>
            <a:r>
              <a:rPr lang="en-US" dirty="0"/>
              <a:t>There may be special (government) agency that stores the keys</a:t>
            </a:r>
          </a:p>
          <a:p>
            <a:pPr marL="171450" indent="-171450">
              <a:buFont typeface="Arial" panose="020B0604020202020204" pitchFamily="34" charset="0"/>
              <a:buChar char="•"/>
            </a:pPr>
            <a:r>
              <a:rPr lang="en-US" dirty="0"/>
              <a:t>Nowadays it is about the legal perspective here. The private keys can be used to decipher any communication. Related to idea of fair cryptography. There intentional backdoors are left open.</a:t>
            </a:r>
          </a:p>
          <a:p>
            <a:endParaRPr lang="en-US" dirty="0"/>
          </a:p>
          <a:p>
            <a:r>
              <a:rPr lang="en-US" dirty="0"/>
              <a:t>There is an alternative ~ Pretty Good Privacy (PGP) / OpenPGP. Users trust other users by signing their certificate, by doing so they verify their identities. The more interconnected this get, the more likely is that particular user can be verified ~ there is chain of trust from me to him. This concept is called the “Web of Trust.”</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15</a:t>
            </a:fld>
            <a:endParaRPr lang="cs-CZ"/>
          </a:p>
        </p:txBody>
      </p:sp>
    </p:spTree>
    <p:extLst>
      <p:ext uri="{BB962C8B-B14F-4D97-AF65-F5344CB8AC3E}">
        <p14:creationId xmlns:p14="http://schemas.microsoft.com/office/powerpoint/2010/main" val="21440059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SSL 1.0 already existed in 1994, but it was never released as a protocol, because it was soon discovered that it was severely broken.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SSL 2.0 was released in 1995, the same year as SSH. SSL is still used for SSH. Mostly historical reasons + specific environment. You can not really spam connections for example. </a:t>
            </a:r>
          </a:p>
          <a:p>
            <a:endParaRPr lang="en-US" dirty="0"/>
          </a:p>
          <a:p>
            <a:r>
              <a:rPr lang="en-US" dirty="0"/>
              <a:t>There was SSL version 3 by </a:t>
            </a:r>
            <a:r>
              <a:rPr lang="en-US" dirty="0" err="1"/>
              <a:t>NetScape</a:t>
            </a:r>
            <a:r>
              <a:rPr lang="en-US" dirty="0"/>
              <a:t>, and MS PCT (private communication technology). They were similar, almost compatible. Internet Engineering Task Force (IETF) create working group “Tier Transport Layer Security”, with object to merge the specifications. The first TLS was a minor modification of SSL version 3 (stated in specification). The named was changed from SSL to TLS, as SSL was “owned” by </a:t>
            </a:r>
            <a:r>
              <a:rPr lang="en-US" dirty="0" err="1"/>
              <a:t>NetScape</a:t>
            </a:r>
            <a:r>
              <a:rPr lang="en-US" dirty="0"/>
              <a:t>. </a:t>
            </a:r>
          </a:p>
          <a:p>
            <a:endParaRPr lang="en-US" dirty="0"/>
          </a:p>
          <a:p>
            <a:r>
              <a:rPr lang="en-US" dirty="0"/>
              <a:t>TLS is above TCP layer, bellow HTTP. TLS 3.0 can establish the protocol in 2 round trips. Why we need it:</a:t>
            </a:r>
          </a:p>
          <a:p>
            <a:pPr marL="171450" indent="-171450">
              <a:buFont typeface="Arial" panose="020B0604020202020204" pitchFamily="34" charset="0"/>
              <a:buChar char="•"/>
            </a:pPr>
            <a:r>
              <a:rPr lang="en-US" dirty="0"/>
              <a:t>Define what cyphers can be used, deprecated weak ones</a:t>
            </a:r>
          </a:p>
          <a:p>
            <a:pPr marL="171450" indent="-171450">
              <a:buFont typeface="Arial" panose="020B0604020202020204" pitchFamily="34" charset="0"/>
              <a:buChar char="•"/>
            </a:pPr>
            <a:r>
              <a:rPr lang="en-US" dirty="0"/>
              <a:t>Authentication ~ demonstrates that one party is who they claim to be</a:t>
            </a:r>
          </a:p>
          <a:p>
            <a:pPr marL="171450" indent="-171450">
              <a:buFont typeface="Arial" panose="020B0604020202020204" pitchFamily="34" charset="0"/>
              <a:buChar char="•"/>
            </a:pPr>
            <a:r>
              <a:rPr lang="en-US" dirty="0"/>
              <a:t>Robust to: Main In The Middle, Replay (send same message again), Downgrade (force use of weak cypher)</a:t>
            </a:r>
          </a:p>
          <a:p>
            <a:r>
              <a:rPr lang="en-US" dirty="0"/>
              <a:t>TLS is used by HTTP, although not all servers support TLS 1.3.</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16</a:t>
            </a:fld>
            <a:endParaRPr lang="cs-CZ"/>
          </a:p>
        </p:txBody>
      </p:sp>
    </p:spTree>
    <p:extLst>
      <p:ext uri="{BB962C8B-B14F-4D97-AF65-F5344CB8AC3E}">
        <p14:creationId xmlns:p14="http://schemas.microsoft.com/office/powerpoint/2010/main" val="8605487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Source:</a:t>
            </a:r>
          </a:p>
          <a:p>
            <a:pPr marL="171450" indent="-171450">
              <a:buFont typeface="Arial" panose="020B0604020202020204" pitchFamily="34" charset="0"/>
              <a:buChar char="•"/>
            </a:pPr>
            <a:r>
              <a:rPr lang="en-US" dirty="0"/>
              <a:t>https://cryptography.io/en/latest/hazmat/primitives/asymmetric/rsa/</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17</a:t>
            </a:fld>
            <a:endParaRPr lang="cs-CZ"/>
          </a:p>
        </p:txBody>
      </p:sp>
    </p:spTree>
    <p:extLst>
      <p:ext uri="{BB962C8B-B14F-4D97-AF65-F5344CB8AC3E}">
        <p14:creationId xmlns:p14="http://schemas.microsoft.com/office/powerpoint/2010/main" val="2033767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easily break this using frequency analysis. It is about the principle, we have a message, alphabet, algorithm, key. This would be symmetric cipher.</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a:t>
            </a:fld>
            <a:endParaRPr lang="cs-CZ"/>
          </a:p>
        </p:txBody>
      </p:sp>
    </p:spTree>
    <p:extLst>
      <p:ext uri="{BB962C8B-B14F-4D97-AF65-F5344CB8AC3E}">
        <p14:creationId xmlns:p14="http://schemas.microsoft.com/office/powerpoint/2010/main" val="4139348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divide cyphers into two types, which nicely combine. </a:t>
            </a:r>
          </a:p>
          <a:p>
            <a:endParaRPr lang="en-US" dirty="0"/>
          </a:p>
          <a:p>
            <a:r>
              <a:rPr lang="en-US" dirty="0"/>
              <a:t>Asymmetric Ciphers - we need one key to encrypt and other to decrypt. We can utilize that so anyone can send us private message (secure communication).  There is another use I will talk about later.</a:t>
            </a:r>
          </a:p>
          <a:p>
            <a:endParaRPr lang="en-US" dirty="0"/>
          </a:p>
          <a:p>
            <a:r>
              <a:rPr lang="en-US" dirty="0"/>
              <a:t>So let us start with the symmetric ciphers. We already see the Caesar cypher, but let's look on something more up to date.</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a:t>
            </a:fld>
            <a:endParaRPr lang="cs-CZ"/>
          </a:p>
        </p:txBody>
      </p:sp>
    </p:spTree>
    <p:extLst>
      <p:ext uri="{BB962C8B-B14F-4D97-AF65-F5344CB8AC3E}">
        <p14:creationId xmlns:p14="http://schemas.microsoft.com/office/powerpoint/2010/main" val="260489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table is carefully crafted, for example there are no fixed points (no number map on in self).</a:t>
            </a:r>
          </a:p>
          <a:p>
            <a:pPr marL="171450" indent="-171450">
              <a:buFont typeface="Arial" panose="020B0604020202020204" pitchFamily="34" charset="0"/>
              <a:buChar char="•"/>
            </a:pPr>
            <a:r>
              <a:rPr lang="en-US" dirty="0"/>
              <a:t>Shift rows (not in last round). First stay, next shift one to left, then two, then last rows shifts three.</a:t>
            </a:r>
          </a:p>
          <a:p>
            <a:pPr marL="171450" indent="-171450">
              <a:buFont typeface="Arial" panose="020B0604020202020204" pitchFamily="34" charset="0"/>
              <a:buChar char="•"/>
            </a:pPr>
            <a:r>
              <a:rPr lang="en-US" dirty="0"/>
              <a:t>Mix Columns (not in last round) use matrix multiplication with predefined matrix in Gallian Field.</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There are processor AES instructions to perform one round or last round, so that it is secured and super fast. Used mostly to encrypt data at rest (not being moved) - database encryption, hard-drive encryption … </a:t>
            </a:r>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a:t>
            </a:fld>
            <a:endParaRPr lang="cs-CZ"/>
          </a:p>
        </p:txBody>
      </p:sp>
    </p:spTree>
    <p:extLst>
      <p:ext uri="{BB962C8B-B14F-4D97-AF65-F5344CB8AC3E}">
        <p14:creationId xmlns:p14="http://schemas.microsoft.com/office/powerpoint/2010/main" val="3531480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possible to extend the algorithm to multiple parties.</a:t>
            </a:r>
          </a:p>
          <a:p>
            <a:endParaRPr lang="en-US" dirty="0"/>
          </a:p>
          <a:p>
            <a:endParaRPr lang="en-US" dirty="0"/>
          </a:p>
          <a:p>
            <a:r>
              <a:rPr lang="en-US" dirty="0"/>
              <a:t>Public: G - primitive root modulo  P, P - prime number (size of finite field). They can be agreed upon or specified up front. If wrong are chosen it may be easier to break the cypher. </a:t>
            </a:r>
          </a:p>
          <a:p>
            <a:r>
              <a:rPr lang="en-US" dirty="0"/>
              <a:t>It is very hard to decompose </a:t>
            </a:r>
            <a:r>
              <a:rPr lang="en-US" i="1" dirty="0"/>
              <a:t>ga</a:t>
            </a:r>
            <a:r>
              <a:rPr lang="en-US" dirty="0"/>
              <a:t> or </a:t>
            </a:r>
            <a:r>
              <a:rPr lang="en-US" i="1" dirty="0" err="1"/>
              <a:t>gb</a:t>
            </a:r>
            <a:r>
              <a:rPr lang="en-US" dirty="0"/>
              <a:t> back to </a:t>
            </a:r>
            <a:r>
              <a:rPr lang="en-US" i="1" dirty="0"/>
              <a:t>A</a:t>
            </a:r>
            <a:r>
              <a:rPr lang="en-US" dirty="0"/>
              <a:t>, </a:t>
            </a:r>
            <a:r>
              <a:rPr lang="en-US" i="1" dirty="0"/>
              <a:t>G</a:t>
            </a:r>
            <a:r>
              <a:rPr lang="en-US" dirty="0"/>
              <a:t> and </a:t>
            </a:r>
            <a:r>
              <a:rPr lang="en-US" i="1" dirty="0"/>
              <a:t>B</a:t>
            </a:r>
            <a:r>
              <a:rPr lang="en-US" dirty="0"/>
              <a:t>.</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5</a:t>
            </a:fld>
            <a:endParaRPr lang="cs-CZ"/>
          </a:p>
        </p:txBody>
      </p:sp>
    </p:spTree>
    <p:extLst>
      <p:ext uri="{BB962C8B-B14F-4D97-AF65-F5344CB8AC3E}">
        <p14:creationId xmlns:p14="http://schemas.microsoft.com/office/powerpoint/2010/main" val="3027327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 in the middle attack.</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6</a:t>
            </a:fld>
            <a:endParaRPr lang="cs-CZ"/>
          </a:p>
        </p:txBody>
      </p:sp>
    </p:spTree>
    <p:extLst>
      <p:ext uri="{BB962C8B-B14F-4D97-AF65-F5344CB8AC3E}">
        <p14:creationId xmlns:p14="http://schemas.microsoft.com/office/powerpoint/2010/main" val="361895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big prime numbers; this is just a toy example. </a:t>
            </a:r>
          </a:p>
          <a:p>
            <a:endParaRPr lang="en-US" dirty="0"/>
          </a:p>
          <a:p>
            <a:r>
              <a:rPr lang="en-US" dirty="0"/>
              <a:t>Algorithm:</a:t>
            </a:r>
          </a:p>
          <a:p>
            <a:pPr marL="171450" indent="-171450">
              <a:buFont typeface="Arial" panose="020B0604020202020204" pitchFamily="34" charset="0"/>
              <a:buChar char="•"/>
            </a:pPr>
            <a:r>
              <a:rPr lang="en-US" dirty="0"/>
              <a:t>Then we need the </a:t>
            </a:r>
            <a:r>
              <a:rPr lang="el-GR" b="0" i="1" dirty="0">
                <a:solidFill>
                  <a:srgbClr val="202122"/>
                </a:solidFill>
                <a:effectLst/>
                <a:latin typeface="Nimbus Roman No9 L"/>
              </a:rPr>
              <a:t>φ</a:t>
            </a:r>
            <a:r>
              <a:rPr lang="en-US" dirty="0"/>
              <a:t> function, i.e., number smaller of smaller numbers than N with no-common factor.</a:t>
            </a:r>
          </a:p>
          <a:p>
            <a:pPr marL="171450" indent="-171450">
              <a:buFont typeface="Arial" panose="020B0604020202020204" pitchFamily="34" charset="0"/>
              <a:buChar char="•"/>
            </a:pPr>
            <a:r>
              <a:rPr lang="en-US" dirty="0"/>
              <a:t>Co-prime (share no common factor).</a:t>
            </a:r>
          </a:p>
          <a:p>
            <a:pPr marL="171450" indent="-171450">
              <a:buFont typeface="Arial" panose="020B0604020202020204" pitchFamily="34" charset="0"/>
              <a:buChar char="•"/>
            </a:pPr>
            <a:r>
              <a:rPr lang="en-US" dirty="0"/>
              <a:t>But as N is from two prime number, so we can compute that faster.</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The pair of private/public key allow us not only to securely send message to someone, but also to make sure that certain message was created by someone.</a:t>
            </a:r>
          </a:p>
          <a:p>
            <a:pPr marL="0" indent="0">
              <a:buFont typeface="Arial" panose="020B0604020202020204" pitchFamily="34" charset="0"/>
              <a:buNone/>
            </a:pPr>
            <a:r>
              <a:rPr lang="en-US" dirty="0"/>
              <a:t>There is an alternative based on elliptic curves.</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7</a:t>
            </a:fld>
            <a:endParaRPr lang="cs-CZ"/>
          </a:p>
        </p:txBody>
      </p:sp>
    </p:spTree>
    <p:extLst>
      <p:ext uri="{BB962C8B-B14F-4D97-AF65-F5344CB8AC3E}">
        <p14:creationId xmlns:p14="http://schemas.microsoft.com/office/powerpoint/2010/main" val="4129787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8</a:t>
            </a:fld>
            <a:endParaRPr lang="cs-CZ"/>
          </a:p>
        </p:txBody>
      </p:sp>
    </p:spTree>
    <p:extLst>
      <p:ext uri="{BB962C8B-B14F-4D97-AF65-F5344CB8AC3E}">
        <p14:creationId xmlns:p14="http://schemas.microsoft.com/office/powerpoint/2010/main" val="2757569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the requirements? What we need to trust a document.</a:t>
            </a:r>
          </a:p>
          <a:p>
            <a:endParaRPr lang="en-US" dirty="0"/>
          </a:p>
          <a:p>
            <a:r>
              <a:rPr lang="en-US" dirty="0"/>
              <a:t>Those can be defined by law or public agencies, see the first source video.</a:t>
            </a:r>
          </a:p>
          <a:p>
            <a:endParaRPr lang="en-US" dirty="0"/>
          </a:p>
          <a:p>
            <a:r>
              <a:rPr lang="en-US" dirty="0"/>
              <a:t>Source:</a:t>
            </a:r>
          </a:p>
          <a:p>
            <a:pPr marL="171450" indent="-171450">
              <a:buFont typeface="Arial" panose="020B0604020202020204" pitchFamily="34" charset="0"/>
              <a:buChar char="•"/>
            </a:pPr>
            <a:r>
              <a:rPr lang="en-US" dirty="0"/>
              <a:t>https://www.youtube.com/watch?v=y2CcIpANqWQ</a:t>
            </a:r>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9</a:t>
            </a:fld>
            <a:endParaRPr lang="cs-CZ"/>
          </a:p>
        </p:txBody>
      </p:sp>
    </p:spTree>
    <p:extLst>
      <p:ext uri="{BB962C8B-B14F-4D97-AF65-F5344CB8AC3E}">
        <p14:creationId xmlns:p14="http://schemas.microsoft.com/office/powerpoint/2010/main" val="4163648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42CB01-0606-AD8B-8CDE-0F8FFB8E3C47}"/>
              </a:ext>
            </a:extLst>
          </p:cNvPr>
          <p:cNvSpPr/>
          <p:nvPr userDrawn="1"/>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15635"/>
          </a:xfrm>
        </p:spPr>
        <p:txBody>
          <a:bodyPr anchor="b">
            <a:no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0"/>
            <a:ext cx="7948277" cy="439653"/>
          </a:xfrm>
        </p:spPr>
        <p:txBody>
          <a:bodyPr wrap="none" lIns="91440" rIns="91440" anchor="ctr" anchorCtr="0">
            <a:noAutofit/>
          </a:bodyPr>
          <a:lstStyle>
            <a:lvl1pPr marL="0" indent="0" algn="l">
              <a:buNone/>
              <a:defRPr sz="2400" b="1"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Presentation group</a:t>
            </a:r>
          </a:p>
        </p:txBody>
      </p:sp>
      <p:sp>
        <p:nvSpPr>
          <p:cNvPr id="5" name="Footer Placeholder 4"/>
          <p:cNvSpPr>
            <a:spLocks noGrp="1"/>
          </p:cNvSpPr>
          <p:nvPr>
            <p:ph type="ftr" sz="quarter" idx="11"/>
          </p:nvPr>
        </p:nvSpPr>
        <p:spPr/>
        <p:txBody>
          <a:bodyPr/>
          <a:lstStyle/>
          <a:p>
            <a:endParaRPr lang="en-US" dirty="0"/>
          </a:p>
        </p:txBody>
      </p:sp>
      <p:cxnSp>
        <p:nvCxnSpPr>
          <p:cNvPr id="9" name="Straight Connector 8"/>
          <p:cNvCxnSpPr/>
          <p:nvPr/>
        </p:nvCxnSpPr>
        <p:spPr>
          <a:xfrm>
            <a:off x="1207658" y="4365104"/>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65665A35-B15A-1F1B-E7BB-06D54184D5F9}"/>
              </a:ext>
            </a:extLst>
          </p:cNvPr>
          <p:cNvSpPr>
            <a:spLocks noGrp="1"/>
          </p:cNvSpPr>
          <p:nvPr>
            <p:ph type="body" sz="quarter" idx="12" hasCustomPrompt="1"/>
          </p:nvPr>
        </p:nvSpPr>
        <p:spPr>
          <a:xfrm>
            <a:off x="9264650" y="4456113"/>
            <a:ext cx="1891030" cy="503237"/>
          </a:xfrm>
        </p:spPr>
        <p:txBody>
          <a:bodyPr rIns="90000" anchor="ctr" anchorCtr="0"/>
          <a:lstStyle>
            <a:lvl1pPr marL="0" indent="0" algn="r">
              <a:buNone/>
              <a:defRPr lang="en-US" sz="2400" b="1" kern="1200" cap="none" spc="200" baseline="0" dirty="0">
                <a:solidFill>
                  <a:schemeClr val="tx2"/>
                </a:solidFill>
                <a:latin typeface="+mj-lt"/>
                <a:ea typeface="+mn-ea"/>
                <a:cs typeface="+mn-cs"/>
              </a:defRPr>
            </a:lvl1pPr>
          </a:lstStyle>
          <a:p>
            <a:pPr lvl="0"/>
            <a:r>
              <a:rPr lang="en-US" dirty="0"/>
              <a:t>Year</a:t>
            </a:r>
          </a:p>
        </p:txBody>
      </p:sp>
      <p:sp>
        <p:nvSpPr>
          <p:cNvPr id="12" name="Text Placeholder 11">
            <a:extLst>
              <a:ext uri="{FF2B5EF4-FFF2-40B4-BE49-F238E27FC236}">
                <a16:creationId xmlns:a16="http://schemas.microsoft.com/office/drawing/2014/main" id="{FE211867-31A4-8500-D606-C5CD767A2639}"/>
              </a:ext>
            </a:extLst>
          </p:cNvPr>
          <p:cNvSpPr>
            <a:spLocks noGrp="1"/>
          </p:cNvSpPr>
          <p:nvPr>
            <p:ph type="body" sz="quarter" idx="13" hasCustomPrompt="1"/>
          </p:nvPr>
        </p:nvSpPr>
        <p:spPr>
          <a:xfrm>
            <a:off x="1097814" y="4942294"/>
            <a:ext cx="7948277" cy="437358"/>
          </a:xfrm>
        </p:spPr>
        <p:txBody>
          <a:bodyPr wrap="none" lIns="90000" rIns="90000" anchor="ctr" anchorCtr="0"/>
          <a:lstStyle>
            <a:lvl1pPr marL="0" indent="0" algn="l">
              <a:buNone/>
              <a:defRPr lang="en-US" sz="2400" b="1" kern="1200" cap="none" spc="200" baseline="0" dirty="0">
                <a:solidFill>
                  <a:schemeClr val="tx2"/>
                </a:solidFill>
                <a:latin typeface="+mj-lt"/>
                <a:ea typeface="+mn-ea"/>
                <a:cs typeface="+mn-cs"/>
              </a:defRPr>
            </a:lvl1pPr>
          </a:lstStyle>
          <a:p>
            <a:pPr lvl="0"/>
            <a:r>
              <a:rPr lang="en-US" dirty="0"/>
              <a:t>Presenting person</a:t>
            </a:r>
          </a:p>
        </p:txBody>
      </p:sp>
      <p:sp>
        <p:nvSpPr>
          <p:cNvPr id="13" name="Text Placeholder 11">
            <a:extLst>
              <a:ext uri="{FF2B5EF4-FFF2-40B4-BE49-F238E27FC236}">
                <a16:creationId xmlns:a16="http://schemas.microsoft.com/office/drawing/2014/main" id="{3EE7B3D2-877F-B924-8BD1-76C44B2778D5}"/>
              </a:ext>
            </a:extLst>
          </p:cNvPr>
          <p:cNvSpPr>
            <a:spLocks noGrp="1"/>
          </p:cNvSpPr>
          <p:nvPr>
            <p:ph type="body" sz="quarter" idx="14" hasCustomPrompt="1"/>
          </p:nvPr>
        </p:nvSpPr>
        <p:spPr>
          <a:xfrm>
            <a:off x="1097279" y="5592755"/>
            <a:ext cx="7948277" cy="809511"/>
          </a:xfrm>
        </p:spPr>
        <p:txBody>
          <a:bodyPr wrap="none" lIns="90000" rIns="90000"/>
          <a:lstStyle>
            <a:lvl1pPr marL="0" indent="0" algn="l">
              <a:buNone/>
              <a:defRPr lang="en-US" sz="1800" b="1" kern="1200" cap="none" spc="200" baseline="0" dirty="0">
                <a:solidFill>
                  <a:schemeClr val="tx2"/>
                </a:solidFill>
                <a:latin typeface="+mj-lt"/>
                <a:ea typeface="+mn-ea"/>
                <a:cs typeface="+mn-cs"/>
              </a:defRPr>
            </a:lvl1pPr>
          </a:lstStyle>
          <a:p>
            <a:pPr lvl="0"/>
            <a:r>
              <a:rPr lang="en-US" dirty="0"/>
              <a:t>Links</a:t>
            </a:r>
          </a:p>
        </p:txBody>
      </p:sp>
    </p:spTree>
    <p:extLst>
      <p:ext uri="{BB962C8B-B14F-4D97-AF65-F5344CB8AC3E}">
        <p14:creationId xmlns:p14="http://schemas.microsoft.com/office/powerpoint/2010/main" val="237744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headin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99535DF1-3CEE-4FC7-9E2D-6DF64CF0951A}"/>
              </a:ext>
            </a:extLst>
          </p:cNvPr>
          <p:cNvSpPr>
            <a:spLocks noGrp="1"/>
          </p:cNvSpPr>
          <p:nvPr>
            <p:ph type="body" sz="quarter" idx="13" hasCustomPrompt="1"/>
          </p:nvPr>
        </p:nvSpPr>
        <p:spPr>
          <a:xfrm>
            <a:off x="2279650" y="1980093"/>
            <a:ext cx="7561263" cy="863352"/>
          </a:xfrm>
          <a:prstGeom prst="rect">
            <a:avLst/>
          </a:prstGeom>
        </p:spPr>
        <p:txBody>
          <a:bodyPr anchor="ctr"/>
          <a:lstStyle>
            <a:lvl1pPr marL="0" indent="0" algn="ctr">
              <a:buNone/>
              <a:defRPr sz="3600" cap="none" baseline="0">
                <a:latin typeface="+mj-lt"/>
              </a:defRPr>
            </a:lvl1pPr>
          </a:lstStyle>
          <a:p>
            <a:pPr lvl="0"/>
            <a:r>
              <a:rPr lang="en-US" dirty="0"/>
              <a:t>Click to edit heading</a:t>
            </a:r>
          </a:p>
        </p:txBody>
      </p:sp>
      <p:sp>
        <p:nvSpPr>
          <p:cNvPr id="11" name="Text Placeholder 9">
            <a:extLst>
              <a:ext uri="{FF2B5EF4-FFF2-40B4-BE49-F238E27FC236}">
                <a16:creationId xmlns:a16="http://schemas.microsoft.com/office/drawing/2014/main" id="{5999B4DE-4528-497E-83DE-B439F1DB28BA}"/>
              </a:ext>
            </a:extLst>
          </p:cNvPr>
          <p:cNvSpPr>
            <a:spLocks noGrp="1"/>
          </p:cNvSpPr>
          <p:nvPr>
            <p:ph type="body" sz="quarter" idx="14" hasCustomPrompt="1"/>
          </p:nvPr>
        </p:nvSpPr>
        <p:spPr>
          <a:xfrm>
            <a:off x="1415480" y="3140968"/>
            <a:ext cx="9217023" cy="1872208"/>
          </a:xfrm>
          <a:prstGeom prst="rect">
            <a:avLst/>
          </a:prstGeom>
        </p:spPr>
        <p:txBody>
          <a:bodyPr anchor="t"/>
          <a:lstStyle>
            <a:lvl1pPr marL="0" indent="0" algn="ctr">
              <a:buNone/>
              <a:defRPr sz="3600">
                <a:latin typeface="+mj-lt"/>
              </a:defRPr>
            </a:lvl1pPr>
          </a:lstStyle>
          <a:p>
            <a:pPr lvl="0"/>
            <a:r>
              <a:rPr lang="en-US" dirty="0"/>
              <a:t>Click to edit sub heading</a:t>
            </a:r>
          </a:p>
        </p:txBody>
      </p:sp>
      <p:cxnSp>
        <p:nvCxnSpPr>
          <p:cNvPr id="2" name="Straight Connector 1">
            <a:extLst>
              <a:ext uri="{FF2B5EF4-FFF2-40B4-BE49-F238E27FC236}">
                <a16:creationId xmlns:a16="http://schemas.microsoft.com/office/drawing/2014/main" id="{9B46B549-2DF5-2605-A7E2-507EC6741B81}"/>
              </a:ext>
            </a:extLst>
          </p:cNvPr>
          <p:cNvCxnSpPr>
            <a:cxnSpLocks/>
          </p:cNvCxnSpPr>
          <p:nvPr userDrawn="1"/>
        </p:nvCxnSpPr>
        <p:spPr>
          <a:xfrm>
            <a:off x="335360" y="2996952"/>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3979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9272" cy="766132"/>
          </a:xfr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335360" y="1268760"/>
            <a:ext cx="11449272" cy="50405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cxnSp>
        <p:nvCxnSpPr>
          <p:cNvPr id="7" name="Straight Connector 6">
            <a:extLst>
              <a:ext uri="{FF2B5EF4-FFF2-40B4-BE49-F238E27FC236}">
                <a16:creationId xmlns:a16="http://schemas.microsoft.com/office/drawing/2014/main" id="{6D7F9E1D-3FFE-E5D5-8168-CE30DC4521EC}"/>
              </a:ext>
            </a:extLst>
          </p:cNvPr>
          <p:cNvCxnSpPr>
            <a:cxnSpLocks/>
          </p:cNvCxnSpPr>
          <p:nvPr userDrawn="1"/>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3261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360000" y="180000"/>
            <a:ext cx="11448000" cy="766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35360" y="1260583"/>
            <a:ext cx="5699679" cy="50487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260583"/>
            <a:ext cx="5566712" cy="50487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cxnSp>
        <p:nvCxnSpPr>
          <p:cNvPr id="2" name="Straight Connector 1">
            <a:extLst>
              <a:ext uri="{FF2B5EF4-FFF2-40B4-BE49-F238E27FC236}">
                <a16:creationId xmlns:a16="http://schemas.microsoft.com/office/drawing/2014/main" id="{2EC59EFB-1B84-A66B-9566-F2885C8BF9CA}"/>
              </a:ext>
            </a:extLst>
          </p:cNvPr>
          <p:cNvCxnSpPr>
            <a:cxnSpLocks/>
          </p:cNvCxnSpPr>
          <p:nvPr userDrawn="1"/>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622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8000" cy="766132"/>
          </a:xfrm>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cxnSp>
        <p:nvCxnSpPr>
          <p:cNvPr id="6" name="Straight Connector 5">
            <a:extLst>
              <a:ext uri="{FF2B5EF4-FFF2-40B4-BE49-F238E27FC236}">
                <a16:creationId xmlns:a16="http://schemas.microsoft.com/office/drawing/2014/main" id="{AF6BAB6C-A9D1-4572-ED9D-D7E9722E3C65}"/>
              </a:ext>
            </a:extLst>
          </p:cNvPr>
          <p:cNvCxnSpPr>
            <a:cxnSpLocks/>
          </p:cNvCxnSpPr>
          <p:nvPr userDrawn="1"/>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7111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372268-EBF9-1072-0F76-51E4D5460321}"/>
              </a:ext>
            </a:extLst>
          </p:cNvPr>
          <p:cNvSpPr/>
          <p:nvPr userDrawn="1"/>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2650129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66800" y="199277"/>
            <a:ext cx="10058400" cy="76613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335360" y="1268759"/>
            <a:ext cx="11449272" cy="5152007"/>
          </a:xfrm>
          <a:prstGeom prst="rect">
            <a:avLst/>
          </a:prstGeom>
        </p:spPr>
        <p:txBody>
          <a:bodyPr vert="horz" lIns="0" tIns="36000" rIns="0" bIns="3600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686185" y="6571397"/>
            <a:ext cx="4822804" cy="253513"/>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571397"/>
            <a:ext cx="1312025" cy="253513"/>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711185180"/>
      </p:ext>
    </p:extLst>
  </p:cSld>
  <p:clrMap bg1="lt1" tx1="dk1" bg2="lt2" tx2="dk2" accent1="accent1" accent2="accent2" accent3="accent3" accent4="accent4" accent5="accent5" accent6="accent6" hlink="hlink" folHlink="folHlink"/>
  <p:sldLayoutIdLst>
    <p:sldLayoutId id="2147483733" r:id="rId1"/>
    <p:sldLayoutId id="2147483731" r:id="rId2"/>
    <p:sldLayoutId id="2147483734" r:id="rId3"/>
    <p:sldLayoutId id="2147483736" r:id="rId4"/>
    <p:sldLayoutId id="2147483738" r:id="rId5"/>
    <p:sldLayoutId id="2147483739" r:id="rId6"/>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tools.ietf.org/html/rfc7519"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3C452-C885-7317-E131-0BDB4C1BDA72}"/>
              </a:ext>
            </a:extLst>
          </p:cNvPr>
          <p:cNvSpPr>
            <a:spLocks noGrp="1"/>
          </p:cNvSpPr>
          <p:nvPr>
            <p:ph type="ctrTitle"/>
          </p:nvPr>
        </p:nvSpPr>
        <p:spPr/>
        <p:txBody>
          <a:bodyPr/>
          <a:lstStyle/>
          <a:p>
            <a:r>
              <a:rPr lang="en-US" dirty="0"/>
              <a:t>Building trust</a:t>
            </a:r>
          </a:p>
        </p:txBody>
      </p:sp>
      <p:sp>
        <p:nvSpPr>
          <p:cNvPr id="3" name="Subtitle 2">
            <a:extLst>
              <a:ext uri="{FF2B5EF4-FFF2-40B4-BE49-F238E27FC236}">
                <a16:creationId xmlns:a16="http://schemas.microsoft.com/office/drawing/2014/main" id="{9E35C64A-9086-C8A2-A885-C195BB063508}"/>
              </a:ext>
            </a:extLst>
          </p:cNvPr>
          <p:cNvSpPr>
            <a:spLocks noGrp="1"/>
          </p:cNvSpPr>
          <p:nvPr>
            <p:ph type="subTitle" idx="1"/>
          </p:nvPr>
        </p:nvSpPr>
        <p:spPr/>
        <p:txBody>
          <a:bodyPr/>
          <a:lstStyle/>
          <a:p>
            <a:r>
              <a:rPr lang="en-US" dirty="0"/>
              <a:t>NDBI046 - Introduction to Data Engineering</a:t>
            </a:r>
          </a:p>
        </p:txBody>
      </p:sp>
      <p:sp>
        <p:nvSpPr>
          <p:cNvPr id="4" name="Text Placeholder 3">
            <a:extLst>
              <a:ext uri="{FF2B5EF4-FFF2-40B4-BE49-F238E27FC236}">
                <a16:creationId xmlns:a16="http://schemas.microsoft.com/office/drawing/2014/main" id="{83D77CA2-8171-135B-E44F-1C7F469B2EE4}"/>
              </a:ext>
            </a:extLst>
          </p:cNvPr>
          <p:cNvSpPr>
            <a:spLocks noGrp="1"/>
          </p:cNvSpPr>
          <p:nvPr>
            <p:ph type="body" sz="quarter" idx="12"/>
          </p:nvPr>
        </p:nvSpPr>
        <p:spPr/>
        <p:txBody>
          <a:bodyPr/>
          <a:lstStyle/>
          <a:p>
            <a:r>
              <a:rPr lang="cs-CZ" dirty="0"/>
              <a:t>202</a:t>
            </a:r>
            <a:r>
              <a:rPr lang="en-US" dirty="0"/>
              <a:t>4/2025</a:t>
            </a:r>
          </a:p>
        </p:txBody>
      </p:sp>
      <p:sp>
        <p:nvSpPr>
          <p:cNvPr id="5" name="Text Placeholder 4">
            <a:extLst>
              <a:ext uri="{FF2B5EF4-FFF2-40B4-BE49-F238E27FC236}">
                <a16:creationId xmlns:a16="http://schemas.microsoft.com/office/drawing/2014/main" id="{B38A3DCA-7A4A-597B-3B42-628A19DFF7AD}"/>
              </a:ext>
            </a:extLst>
          </p:cNvPr>
          <p:cNvSpPr>
            <a:spLocks noGrp="1"/>
          </p:cNvSpPr>
          <p:nvPr>
            <p:ph type="body" sz="quarter" idx="13"/>
          </p:nvPr>
        </p:nvSpPr>
        <p:spPr/>
        <p:txBody>
          <a:bodyPr/>
          <a:lstStyle/>
          <a:p>
            <a:r>
              <a:rPr lang="en-US" dirty="0"/>
              <a:t>Petr </a:t>
            </a:r>
            <a:r>
              <a:rPr lang="cs-CZ" dirty="0"/>
              <a:t>Škoda</a:t>
            </a:r>
            <a:endParaRPr lang="en-US" dirty="0"/>
          </a:p>
        </p:txBody>
      </p:sp>
      <p:sp>
        <p:nvSpPr>
          <p:cNvPr id="6" name="Text Placeholder 5">
            <a:extLst>
              <a:ext uri="{FF2B5EF4-FFF2-40B4-BE49-F238E27FC236}">
                <a16:creationId xmlns:a16="http://schemas.microsoft.com/office/drawing/2014/main" id="{7FCF41A0-7ACE-A6B3-D30D-C368EAC69EDB}"/>
              </a:ext>
            </a:extLst>
          </p:cNvPr>
          <p:cNvSpPr>
            <a:spLocks noGrp="1"/>
          </p:cNvSpPr>
          <p:nvPr>
            <p:ph type="body" sz="quarter" idx="14"/>
          </p:nvPr>
        </p:nvSpPr>
        <p:spPr/>
        <p:txBody>
          <a:bodyPr/>
          <a:lstStyle/>
          <a:p>
            <a:pPr lvl="0"/>
            <a:r>
              <a:rPr lang="en-US" dirty="0"/>
              <a:t>https://github.com/skodapetr</a:t>
            </a:r>
          </a:p>
          <a:p>
            <a:r>
              <a:rPr lang="en-US" dirty="0"/>
              <a:t>https://www.ksi.mff.cuni.cz</a:t>
            </a:r>
            <a:endParaRPr lang="cs-CZ" dirty="0"/>
          </a:p>
        </p:txBody>
      </p:sp>
    </p:spTree>
    <p:extLst>
      <p:ext uri="{BB962C8B-B14F-4D97-AF65-F5344CB8AC3E}">
        <p14:creationId xmlns:p14="http://schemas.microsoft.com/office/powerpoint/2010/main" val="2139594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3E12C-40F3-BBB6-0985-212A4140AAFD}"/>
              </a:ext>
            </a:extLst>
          </p:cNvPr>
          <p:cNvSpPr>
            <a:spLocks noGrp="1"/>
          </p:cNvSpPr>
          <p:nvPr>
            <p:ph type="title"/>
          </p:nvPr>
        </p:nvSpPr>
        <p:spPr/>
        <p:txBody>
          <a:bodyPr>
            <a:normAutofit/>
          </a:bodyPr>
          <a:lstStyle/>
          <a:p>
            <a:r>
              <a:rPr lang="en-US" dirty="0"/>
              <a:t>Digital signature</a:t>
            </a:r>
          </a:p>
        </p:txBody>
      </p:sp>
      <p:sp>
        <p:nvSpPr>
          <p:cNvPr id="3" name="Content Placeholder 2">
            <a:extLst>
              <a:ext uri="{FF2B5EF4-FFF2-40B4-BE49-F238E27FC236}">
                <a16:creationId xmlns:a16="http://schemas.microsoft.com/office/drawing/2014/main" id="{8C6DB04F-4631-539B-C03F-99415D4C2628}"/>
              </a:ext>
            </a:extLst>
          </p:cNvPr>
          <p:cNvSpPr>
            <a:spLocks noGrp="1"/>
          </p:cNvSpPr>
          <p:nvPr>
            <p:ph idx="1"/>
          </p:nvPr>
        </p:nvSpPr>
        <p:spPr/>
        <p:txBody>
          <a:bodyPr/>
          <a:lstStyle/>
          <a:p>
            <a:r>
              <a:rPr lang="en-US" dirty="0"/>
              <a:t>The signature depends on the signed document. It is thus not possible to create one ahead of time</a:t>
            </a:r>
          </a:p>
          <a:p>
            <a:r>
              <a:rPr lang="en-US" dirty="0"/>
              <a:t>Can be a single number / bit-string</a:t>
            </a:r>
          </a:p>
          <a:p>
            <a:endParaRPr lang="en-US" dirty="0"/>
          </a:p>
          <a:p>
            <a:pPr marL="0" indent="0">
              <a:buNone/>
            </a:pPr>
            <a:r>
              <a:rPr lang="en-US" b="1" dirty="0"/>
              <a:t>Digital signature</a:t>
            </a:r>
          </a:p>
          <a:p>
            <a:r>
              <a:rPr lang="en-US" dirty="0"/>
              <a:t>The document owner must ensure validity</a:t>
            </a:r>
          </a:p>
          <a:p>
            <a:r>
              <a:rPr lang="en-US" dirty="0"/>
              <a:t>Legal perspective (European legislation commission directory 130/2011/ES, …)</a:t>
            </a:r>
          </a:p>
        </p:txBody>
      </p:sp>
      <p:sp>
        <p:nvSpPr>
          <p:cNvPr id="4" name="Slide Number Placeholder 3">
            <a:extLst>
              <a:ext uri="{FF2B5EF4-FFF2-40B4-BE49-F238E27FC236}">
                <a16:creationId xmlns:a16="http://schemas.microsoft.com/office/drawing/2014/main" id="{FED82427-CCE6-0A6A-A225-D7E317B1EED1}"/>
              </a:ext>
            </a:extLst>
          </p:cNvPr>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1831272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41977-A932-73C3-E8F3-AF9F7A6E6DCC}"/>
              </a:ext>
            </a:extLst>
          </p:cNvPr>
          <p:cNvSpPr>
            <a:spLocks noGrp="1"/>
          </p:cNvSpPr>
          <p:nvPr>
            <p:ph type="title"/>
          </p:nvPr>
        </p:nvSpPr>
        <p:spPr/>
        <p:txBody>
          <a:bodyPr>
            <a:normAutofit/>
          </a:bodyPr>
          <a:lstStyle/>
          <a:p>
            <a:r>
              <a:rPr lang="en-US" dirty="0"/>
              <a:t>JSON Web Tokens</a:t>
            </a:r>
          </a:p>
        </p:txBody>
      </p:sp>
      <p:sp>
        <p:nvSpPr>
          <p:cNvPr id="3" name="Content Placeholder 2">
            <a:extLst>
              <a:ext uri="{FF2B5EF4-FFF2-40B4-BE49-F238E27FC236}">
                <a16:creationId xmlns:a16="http://schemas.microsoft.com/office/drawing/2014/main" id="{AB73F11F-6297-3107-27F9-3668F6E6B53E}"/>
              </a:ext>
            </a:extLst>
          </p:cNvPr>
          <p:cNvSpPr>
            <a:spLocks noGrp="1"/>
          </p:cNvSpPr>
          <p:nvPr>
            <p:ph idx="1"/>
          </p:nvPr>
        </p:nvSpPr>
        <p:spPr/>
        <p:txBody>
          <a:bodyPr/>
          <a:lstStyle/>
          <a:p>
            <a:r>
              <a:rPr lang="en-US" dirty="0"/>
              <a:t>Industry standard </a:t>
            </a:r>
            <a:r>
              <a:rPr lang="en-US" dirty="0">
                <a:hlinkClick r:id="rId3"/>
              </a:rPr>
              <a:t>RFC 7519</a:t>
            </a:r>
            <a:r>
              <a:rPr lang="en-US" dirty="0"/>
              <a:t> </a:t>
            </a:r>
          </a:p>
          <a:p>
            <a:r>
              <a:rPr lang="en-US" dirty="0"/>
              <a:t>Can be encrypted</a:t>
            </a:r>
          </a:p>
          <a:p>
            <a:r>
              <a:rPr lang="en-US" dirty="0"/>
              <a:t>JWT provides integrity</a:t>
            </a:r>
          </a:p>
          <a:p>
            <a:r>
              <a:rPr lang="en-US" dirty="0"/>
              <a:t>Structure {header}.{payload}.{signature}</a:t>
            </a:r>
          </a:p>
          <a:p>
            <a:endParaRPr lang="en-US" dirty="0"/>
          </a:p>
        </p:txBody>
      </p:sp>
      <p:sp>
        <p:nvSpPr>
          <p:cNvPr id="4" name="Slide Number Placeholder 3">
            <a:extLst>
              <a:ext uri="{FF2B5EF4-FFF2-40B4-BE49-F238E27FC236}">
                <a16:creationId xmlns:a16="http://schemas.microsoft.com/office/drawing/2014/main" id="{B197A97A-2B46-48FC-8E7C-CA5C264D0B1D}"/>
              </a:ext>
            </a:extLst>
          </p:cNvPr>
          <p:cNvSpPr>
            <a:spLocks noGrp="1"/>
          </p:cNvSpPr>
          <p:nvPr>
            <p:ph type="sldNum" sz="quarter" idx="12"/>
          </p:nvPr>
        </p:nvSpPr>
        <p:spPr/>
        <p:txBody>
          <a:bodyPr/>
          <a:lstStyle/>
          <a:p>
            <a:fld id="{6113E31D-E2AB-40D1-8B51-AFA5AFEF393A}" type="slidenum">
              <a:rPr lang="en-US" smtClean="0"/>
              <a:t>11</a:t>
            </a:fld>
            <a:endParaRPr lang="en-US" dirty="0"/>
          </a:p>
        </p:txBody>
      </p:sp>
    </p:spTree>
    <p:extLst>
      <p:ext uri="{BB962C8B-B14F-4D97-AF65-F5344CB8AC3E}">
        <p14:creationId xmlns:p14="http://schemas.microsoft.com/office/powerpoint/2010/main" val="4204176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EDF84FB-B4F8-7B16-75C2-BD8D8758BAC1}"/>
              </a:ext>
            </a:extLst>
          </p:cNvPr>
          <p:cNvSpPr>
            <a:spLocks noGrp="1"/>
          </p:cNvSpPr>
          <p:nvPr>
            <p:ph type="body" sz="quarter" idx="13"/>
          </p:nvPr>
        </p:nvSpPr>
        <p:spPr/>
        <p:txBody>
          <a:bodyPr/>
          <a:lstStyle/>
          <a:p>
            <a:r>
              <a:rPr lang="en-US" dirty="0"/>
              <a:t>Demo</a:t>
            </a:r>
          </a:p>
        </p:txBody>
      </p:sp>
      <p:sp>
        <p:nvSpPr>
          <p:cNvPr id="3" name="Text Placeholder 2">
            <a:extLst>
              <a:ext uri="{FF2B5EF4-FFF2-40B4-BE49-F238E27FC236}">
                <a16:creationId xmlns:a16="http://schemas.microsoft.com/office/drawing/2014/main" id="{DC7D15C4-473B-D58C-2CE0-779C7271A233}"/>
              </a:ext>
            </a:extLst>
          </p:cNvPr>
          <p:cNvSpPr>
            <a:spLocks noGrp="1"/>
          </p:cNvSpPr>
          <p:nvPr>
            <p:ph type="body" sz="quarter" idx="14"/>
          </p:nvPr>
        </p:nvSpPr>
        <p:spPr/>
        <p:txBody>
          <a:bodyPr/>
          <a:lstStyle/>
          <a:p>
            <a:r>
              <a:rPr lang="en-US" dirty="0"/>
              <a:t>JSON Web Token</a:t>
            </a:r>
          </a:p>
          <a:p>
            <a:r>
              <a:rPr lang="en-US" dirty="0"/>
              <a:t>Is it enough?</a:t>
            </a:r>
          </a:p>
        </p:txBody>
      </p:sp>
    </p:spTree>
    <p:extLst>
      <p:ext uri="{BB962C8B-B14F-4D97-AF65-F5344CB8AC3E}">
        <p14:creationId xmlns:p14="http://schemas.microsoft.com/office/powerpoint/2010/main" val="2326096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FC060-0383-A7B2-D881-60A7E3E1958B}"/>
              </a:ext>
            </a:extLst>
          </p:cNvPr>
          <p:cNvSpPr>
            <a:spLocks noGrp="1"/>
          </p:cNvSpPr>
          <p:nvPr>
            <p:ph type="title"/>
          </p:nvPr>
        </p:nvSpPr>
        <p:spPr/>
        <p:txBody>
          <a:bodyPr/>
          <a:lstStyle/>
          <a:p>
            <a:r>
              <a:rPr lang="en-US" dirty="0"/>
              <a:t>Digital certificate</a:t>
            </a:r>
          </a:p>
        </p:txBody>
      </p:sp>
      <p:sp>
        <p:nvSpPr>
          <p:cNvPr id="3" name="Content Placeholder 2">
            <a:extLst>
              <a:ext uri="{FF2B5EF4-FFF2-40B4-BE49-F238E27FC236}">
                <a16:creationId xmlns:a16="http://schemas.microsoft.com/office/drawing/2014/main" id="{5F1BEA48-A7E3-FBC6-C3DD-5293C1C305CA}"/>
              </a:ext>
            </a:extLst>
          </p:cNvPr>
          <p:cNvSpPr>
            <a:spLocks noGrp="1"/>
          </p:cNvSpPr>
          <p:nvPr>
            <p:ph idx="1"/>
          </p:nvPr>
        </p:nvSpPr>
        <p:spPr/>
        <p:txBody>
          <a:bodyPr/>
          <a:lstStyle/>
          <a:p>
            <a:r>
              <a:rPr lang="en-US" dirty="0"/>
              <a:t>Provide user with trust to certain authority</a:t>
            </a:r>
          </a:p>
          <a:p>
            <a:r>
              <a:rPr lang="en-US" dirty="0"/>
              <a:t>Certificate is a public declaration of a private key ownership</a:t>
            </a:r>
          </a:p>
          <a:p>
            <a:r>
              <a:rPr lang="en-US" dirty="0"/>
              <a:t>Certificate expiration</a:t>
            </a:r>
          </a:p>
          <a:p>
            <a:r>
              <a:rPr lang="en-US" dirty="0"/>
              <a:t>Assert an online identity on a network</a:t>
            </a:r>
          </a:p>
          <a:p>
            <a:r>
              <a:rPr lang="en-US" dirty="0"/>
              <a:t>Should contain the public key</a:t>
            </a:r>
          </a:p>
          <a:p>
            <a:r>
              <a:rPr lang="en-US" dirty="0"/>
              <a:t>X.509 digital certificate standard</a:t>
            </a:r>
          </a:p>
          <a:p>
            <a:endParaRPr lang="en-US" dirty="0"/>
          </a:p>
        </p:txBody>
      </p:sp>
      <p:sp>
        <p:nvSpPr>
          <p:cNvPr id="4" name="Slide Number Placeholder 3">
            <a:extLst>
              <a:ext uri="{FF2B5EF4-FFF2-40B4-BE49-F238E27FC236}">
                <a16:creationId xmlns:a16="http://schemas.microsoft.com/office/drawing/2014/main" id="{74B7294C-C85F-C8E4-CDC6-C7AEC026FE92}"/>
              </a:ext>
            </a:extLst>
          </p:cNvPr>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1532449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EDF84FB-B4F8-7B16-75C2-BD8D8758BAC1}"/>
              </a:ext>
            </a:extLst>
          </p:cNvPr>
          <p:cNvSpPr>
            <a:spLocks noGrp="1"/>
          </p:cNvSpPr>
          <p:nvPr>
            <p:ph type="body" sz="quarter" idx="13"/>
          </p:nvPr>
        </p:nvSpPr>
        <p:spPr/>
        <p:txBody>
          <a:bodyPr/>
          <a:lstStyle/>
          <a:p>
            <a:r>
              <a:rPr lang="en-US" dirty="0"/>
              <a:t>Demo</a:t>
            </a:r>
          </a:p>
        </p:txBody>
      </p:sp>
      <p:sp>
        <p:nvSpPr>
          <p:cNvPr id="3" name="Text Placeholder 2">
            <a:extLst>
              <a:ext uri="{FF2B5EF4-FFF2-40B4-BE49-F238E27FC236}">
                <a16:creationId xmlns:a16="http://schemas.microsoft.com/office/drawing/2014/main" id="{DC7D15C4-473B-D58C-2CE0-779C7271A233}"/>
              </a:ext>
            </a:extLst>
          </p:cNvPr>
          <p:cNvSpPr>
            <a:spLocks noGrp="1"/>
          </p:cNvSpPr>
          <p:nvPr>
            <p:ph type="body" sz="quarter" idx="14"/>
          </p:nvPr>
        </p:nvSpPr>
        <p:spPr/>
        <p:txBody>
          <a:bodyPr/>
          <a:lstStyle/>
          <a:p>
            <a:r>
              <a:rPr lang="en-US" dirty="0"/>
              <a:t>X.509</a:t>
            </a:r>
          </a:p>
          <a:p>
            <a:r>
              <a:rPr lang="en-US" dirty="0"/>
              <a:t>Is it enough?</a:t>
            </a:r>
          </a:p>
        </p:txBody>
      </p:sp>
    </p:spTree>
    <p:extLst>
      <p:ext uri="{BB962C8B-B14F-4D97-AF65-F5344CB8AC3E}">
        <p14:creationId xmlns:p14="http://schemas.microsoft.com/office/powerpoint/2010/main" val="3540966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B4DF7-9A44-D433-7DE9-A57296F2F5A1}"/>
              </a:ext>
            </a:extLst>
          </p:cNvPr>
          <p:cNvSpPr>
            <a:spLocks noGrp="1"/>
          </p:cNvSpPr>
          <p:nvPr>
            <p:ph type="title"/>
          </p:nvPr>
        </p:nvSpPr>
        <p:spPr/>
        <p:txBody>
          <a:bodyPr>
            <a:normAutofit/>
          </a:bodyPr>
          <a:lstStyle/>
          <a:p>
            <a:r>
              <a:rPr lang="en-US" dirty="0"/>
              <a:t>Public Key Infrastructure (PKI)</a:t>
            </a:r>
          </a:p>
        </p:txBody>
      </p:sp>
      <p:sp>
        <p:nvSpPr>
          <p:cNvPr id="3" name="Content Placeholder 2">
            <a:extLst>
              <a:ext uri="{FF2B5EF4-FFF2-40B4-BE49-F238E27FC236}">
                <a16:creationId xmlns:a16="http://schemas.microsoft.com/office/drawing/2014/main" id="{E2EE103B-CF93-A35A-3748-FAD9C6D1277C}"/>
              </a:ext>
            </a:extLst>
          </p:cNvPr>
          <p:cNvSpPr>
            <a:spLocks noGrp="1"/>
          </p:cNvSpPr>
          <p:nvPr>
            <p:ph idx="1"/>
          </p:nvPr>
        </p:nvSpPr>
        <p:spPr/>
        <p:txBody>
          <a:bodyPr/>
          <a:lstStyle/>
          <a:p>
            <a:r>
              <a:rPr lang="en-US" dirty="0"/>
              <a:t>Framework </a:t>
            </a:r>
          </a:p>
          <a:p>
            <a:r>
              <a:rPr lang="en-US" dirty="0"/>
              <a:t>Certification authority</a:t>
            </a:r>
          </a:p>
          <a:p>
            <a:r>
              <a:rPr lang="en-US" dirty="0"/>
              <a:t>Certificate revocation lists (CLR)</a:t>
            </a:r>
          </a:p>
          <a:p>
            <a:r>
              <a:rPr lang="en-US" dirty="0"/>
              <a:t>Key escrow</a:t>
            </a:r>
          </a:p>
          <a:p>
            <a:r>
              <a:rPr lang="en-US" dirty="0"/>
              <a:t>There are alternatives</a:t>
            </a:r>
          </a:p>
        </p:txBody>
      </p:sp>
      <p:sp>
        <p:nvSpPr>
          <p:cNvPr id="4" name="Slide Number Placeholder 3">
            <a:extLst>
              <a:ext uri="{FF2B5EF4-FFF2-40B4-BE49-F238E27FC236}">
                <a16:creationId xmlns:a16="http://schemas.microsoft.com/office/drawing/2014/main" id="{FCDBE9AD-B5DE-E847-18CC-8D322F22E989}"/>
              </a:ext>
            </a:extLst>
          </p:cNvPr>
          <p:cNvSpPr>
            <a:spLocks noGrp="1"/>
          </p:cNvSpPr>
          <p:nvPr>
            <p:ph type="sldNum" sz="quarter" idx="12"/>
          </p:nvPr>
        </p:nvSpPr>
        <p:spPr/>
        <p:txBody>
          <a:bodyPr/>
          <a:lstStyle/>
          <a:p>
            <a:fld id="{6113E31D-E2AB-40D1-8B51-AFA5AFEF393A}" type="slidenum">
              <a:rPr lang="en-US" smtClean="0"/>
              <a:t>15</a:t>
            </a:fld>
            <a:endParaRPr lang="en-US" dirty="0"/>
          </a:p>
        </p:txBody>
      </p:sp>
    </p:spTree>
    <p:extLst>
      <p:ext uri="{BB962C8B-B14F-4D97-AF65-F5344CB8AC3E}">
        <p14:creationId xmlns:p14="http://schemas.microsoft.com/office/powerpoint/2010/main" val="3679501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448A7-303D-A992-AC26-4B61E3C55AD2}"/>
              </a:ext>
            </a:extLst>
          </p:cNvPr>
          <p:cNvSpPr>
            <a:spLocks noGrp="1"/>
          </p:cNvSpPr>
          <p:nvPr>
            <p:ph type="title"/>
          </p:nvPr>
        </p:nvSpPr>
        <p:spPr/>
        <p:txBody>
          <a:bodyPr>
            <a:normAutofit/>
          </a:bodyPr>
          <a:lstStyle/>
          <a:p>
            <a:r>
              <a:rPr lang="en-US" dirty="0"/>
              <a:t>HTTPS, SSL, TLS</a:t>
            </a:r>
          </a:p>
        </p:txBody>
      </p:sp>
      <p:sp>
        <p:nvSpPr>
          <p:cNvPr id="3" name="Content Placeholder 2">
            <a:extLst>
              <a:ext uri="{FF2B5EF4-FFF2-40B4-BE49-F238E27FC236}">
                <a16:creationId xmlns:a16="http://schemas.microsoft.com/office/drawing/2014/main" id="{64FA9611-FE51-1777-8481-827213DE6F24}"/>
              </a:ext>
            </a:extLst>
          </p:cNvPr>
          <p:cNvSpPr>
            <a:spLocks noGrp="1"/>
          </p:cNvSpPr>
          <p:nvPr>
            <p:ph idx="1"/>
          </p:nvPr>
        </p:nvSpPr>
        <p:spPr/>
        <p:txBody>
          <a:bodyPr/>
          <a:lstStyle/>
          <a:p>
            <a:r>
              <a:rPr lang="en-US" dirty="0"/>
              <a:t>Secure Sockets Layer (SSL) replaced by Transport Layer Security (TLS)</a:t>
            </a:r>
          </a:p>
          <a:p>
            <a:r>
              <a:rPr lang="en-US" dirty="0"/>
              <a:t>HTTPS = HTTP send over encrypted channel (TLS)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6455CB29-9AF4-3621-E32B-6456EA3AA46F}"/>
              </a:ext>
            </a:extLst>
          </p:cNvPr>
          <p:cNvSpPr>
            <a:spLocks noGrp="1"/>
          </p:cNvSpPr>
          <p:nvPr>
            <p:ph type="sldNum" sz="quarter" idx="12"/>
          </p:nvPr>
        </p:nvSpPr>
        <p:spPr/>
        <p:txBody>
          <a:bodyPr/>
          <a:lstStyle/>
          <a:p>
            <a:fld id="{6113E31D-E2AB-40D1-8B51-AFA5AFEF393A}" type="slidenum">
              <a:rPr lang="en-US" smtClean="0"/>
              <a:t>16</a:t>
            </a:fld>
            <a:endParaRPr lang="en-US" dirty="0"/>
          </a:p>
        </p:txBody>
      </p:sp>
    </p:spTree>
    <p:extLst>
      <p:ext uri="{BB962C8B-B14F-4D97-AF65-F5344CB8AC3E}">
        <p14:creationId xmlns:p14="http://schemas.microsoft.com/office/powerpoint/2010/main" val="575213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E8F71-E7F3-A407-D82D-358B0F59A599}"/>
              </a:ext>
            </a:extLst>
          </p:cNvPr>
          <p:cNvSpPr>
            <a:spLocks noGrp="1"/>
          </p:cNvSpPr>
          <p:nvPr>
            <p:ph type="title"/>
          </p:nvPr>
        </p:nvSpPr>
        <p:spPr/>
        <p:txBody>
          <a:bodyPr>
            <a:normAutofit/>
          </a:bodyPr>
          <a:lstStyle/>
          <a:p>
            <a:r>
              <a:rPr lang="en-US" dirty="0"/>
              <a:t>Cryptography API</a:t>
            </a:r>
          </a:p>
        </p:txBody>
      </p:sp>
      <p:sp>
        <p:nvSpPr>
          <p:cNvPr id="3" name="Content Placeholder 2">
            <a:extLst>
              <a:ext uri="{FF2B5EF4-FFF2-40B4-BE49-F238E27FC236}">
                <a16:creationId xmlns:a16="http://schemas.microsoft.com/office/drawing/2014/main" id="{561FA2F6-5D68-BA96-D7D6-F7C3379FFF8D}"/>
              </a:ext>
            </a:extLst>
          </p:cNvPr>
          <p:cNvSpPr>
            <a:spLocks noGrp="1"/>
          </p:cNvSpPr>
          <p:nvPr>
            <p:ph sz="half" idx="1"/>
          </p:nvPr>
        </p:nvSpPr>
        <p:spPr>
          <a:xfrm>
            <a:off x="335360" y="1260583"/>
            <a:ext cx="5699679" cy="2168417"/>
          </a:xfrm>
        </p:spPr>
        <p:txBody>
          <a:bodyPr/>
          <a:lstStyle/>
          <a:p>
            <a:pPr marL="0" indent="0">
              <a:buNone/>
            </a:pPr>
            <a:r>
              <a:rPr lang="en-US" dirty="0"/>
              <a:t>Client-side Java Script</a:t>
            </a:r>
          </a:p>
          <a:p>
            <a:r>
              <a:rPr lang="en-US" dirty="0"/>
              <a:t>Available with </a:t>
            </a:r>
            <a:r>
              <a:rPr lang="en-US" dirty="0" err="1"/>
              <a:t>window.crypto</a:t>
            </a:r>
            <a:endParaRPr lang="en-US" dirty="0"/>
          </a:p>
          <a:p>
            <a:r>
              <a:rPr lang="en-US" dirty="0"/>
              <a:t>Supported algorithms:</a:t>
            </a:r>
          </a:p>
          <a:p>
            <a:pPr lvl="1"/>
            <a:r>
              <a:rPr lang="en-US" dirty="0"/>
              <a:t>RSA-OAEP, AES-CTR, </a:t>
            </a:r>
          </a:p>
          <a:p>
            <a:pPr lvl="1"/>
            <a:r>
              <a:rPr lang="en-US" dirty="0"/>
              <a:t>AES-CBC, AES-GCM</a:t>
            </a:r>
          </a:p>
          <a:p>
            <a:endParaRPr lang="en-US" dirty="0"/>
          </a:p>
        </p:txBody>
      </p:sp>
      <p:sp>
        <p:nvSpPr>
          <p:cNvPr id="5" name="Content Placeholder 4">
            <a:extLst>
              <a:ext uri="{FF2B5EF4-FFF2-40B4-BE49-F238E27FC236}">
                <a16:creationId xmlns:a16="http://schemas.microsoft.com/office/drawing/2014/main" id="{4A002C7F-421A-9D7B-4FB1-4E6F750EC187}"/>
              </a:ext>
            </a:extLst>
          </p:cNvPr>
          <p:cNvSpPr>
            <a:spLocks noGrp="1"/>
          </p:cNvSpPr>
          <p:nvPr>
            <p:ph sz="half" idx="2"/>
          </p:nvPr>
        </p:nvSpPr>
        <p:spPr>
          <a:xfrm>
            <a:off x="6217920" y="1260583"/>
            <a:ext cx="5566712" cy="1592353"/>
          </a:xfrm>
        </p:spPr>
        <p:txBody>
          <a:bodyPr/>
          <a:lstStyle/>
          <a:p>
            <a:pPr marL="0" indent="0">
              <a:buNone/>
            </a:pPr>
            <a:r>
              <a:rPr lang="en-US" dirty="0"/>
              <a:t>Python</a:t>
            </a:r>
          </a:p>
          <a:p>
            <a:r>
              <a:rPr lang="en-US" dirty="0"/>
              <a:t>Library cryptography</a:t>
            </a:r>
          </a:p>
          <a:p>
            <a:r>
              <a:rPr lang="en-US" dirty="0"/>
              <a:t>Support X.509</a:t>
            </a:r>
          </a:p>
        </p:txBody>
      </p:sp>
      <p:sp>
        <p:nvSpPr>
          <p:cNvPr id="4" name="Slide Number Placeholder 3">
            <a:extLst>
              <a:ext uri="{FF2B5EF4-FFF2-40B4-BE49-F238E27FC236}">
                <a16:creationId xmlns:a16="http://schemas.microsoft.com/office/drawing/2014/main" id="{C215029E-CCFF-CA25-1E9B-B1FE576D60AC}"/>
              </a:ext>
            </a:extLst>
          </p:cNvPr>
          <p:cNvSpPr>
            <a:spLocks noGrp="1"/>
          </p:cNvSpPr>
          <p:nvPr>
            <p:ph type="sldNum" sz="quarter" idx="12"/>
          </p:nvPr>
        </p:nvSpPr>
        <p:spPr/>
        <p:txBody>
          <a:bodyPr/>
          <a:lstStyle/>
          <a:p>
            <a:fld id="{6113E31D-E2AB-40D1-8B51-AFA5AFEF393A}" type="slidenum">
              <a:rPr lang="en-US" smtClean="0"/>
              <a:t>17</a:t>
            </a:fld>
            <a:endParaRPr lang="en-US" dirty="0"/>
          </a:p>
        </p:txBody>
      </p:sp>
      <p:pic>
        <p:nvPicPr>
          <p:cNvPr id="1026" name="Picture 2">
            <a:extLst>
              <a:ext uri="{FF2B5EF4-FFF2-40B4-BE49-F238E27FC236}">
                <a16:creationId xmlns:a16="http://schemas.microsoft.com/office/drawing/2014/main" id="{232D0380-7AEE-E8B0-516B-99D89343E1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360" y="3645024"/>
            <a:ext cx="6372225" cy="10382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A970D8A-245E-E46D-57F5-7E3167034B9A}"/>
              </a:ext>
            </a:extLst>
          </p:cNvPr>
          <p:cNvSpPr txBox="1"/>
          <p:nvPr/>
        </p:nvSpPr>
        <p:spPr>
          <a:xfrm>
            <a:off x="0" y="6515574"/>
            <a:ext cx="6096000" cy="369332"/>
          </a:xfrm>
          <a:prstGeom prst="rect">
            <a:avLst/>
          </a:prstGeom>
          <a:noFill/>
        </p:spPr>
        <p:txBody>
          <a:bodyPr wrap="square" rtlCol="0">
            <a:spAutoFit/>
          </a:bodyPr>
          <a:lstStyle/>
          <a:p>
            <a:r>
              <a:rPr lang="en-US" dirty="0">
                <a:solidFill>
                  <a:schemeClr val="bg1"/>
                </a:solidFill>
              </a:rPr>
              <a:t>Optional 2024/2025</a:t>
            </a:r>
          </a:p>
        </p:txBody>
      </p:sp>
    </p:spTree>
    <p:extLst>
      <p:ext uri="{BB962C8B-B14F-4D97-AF65-F5344CB8AC3E}">
        <p14:creationId xmlns:p14="http://schemas.microsoft.com/office/powerpoint/2010/main" val="2419716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B885C-0B7B-F2C6-CA4B-BEC4AEBD55C5}"/>
              </a:ext>
            </a:extLst>
          </p:cNvPr>
          <p:cNvSpPr>
            <a:spLocks noGrp="1"/>
          </p:cNvSpPr>
          <p:nvPr>
            <p:ph type="title"/>
          </p:nvPr>
        </p:nvSpPr>
        <p:spPr/>
        <p:txBody>
          <a:bodyPr/>
          <a:lstStyle/>
          <a:p>
            <a:r>
              <a:rPr lang="en-US" dirty="0"/>
              <a:t>Cryptography tools</a:t>
            </a:r>
          </a:p>
        </p:txBody>
      </p:sp>
      <p:sp>
        <p:nvSpPr>
          <p:cNvPr id="5" name="Content Placeholder 4">
            <a:extLst>
              <a:ext uri="{FF2B5EF4-FFF2-40B4-BE49-F238E27FC236}">
                <a16:creationId xmlns:a16="http://schemas.microsoft.com/office/drawing/2014/main" id="{4C084E6C-A1CD-549A-C6FA-82601FD231FA}"/>
              </a:ext>
            </a:extLst>
          </p:cNvPr>
          <p:cNvSpPr>
            <a:spLocks noGrp="1"/>
          </p:cNvSpPr>
          <p:nvPr>
            <p:ph idx="1"/>
          </p:nvPr>
        </p:nvSpPr>
        <p:spPr/>
        <p:txBody>
          <a:bodyPr/>
          <a:lstStyle/>
          <a:p>
            <a:r>
              <a:rPr lang="en-US" dirty="0"/>
              <a:t>Generate SHA1 hash:</a:t>
            </a:r>
            <a:br>
              <a:rPr lang="en-US" dirty="0"/>
            </a:br>
            <a:r>
              <a:rPr lang="en-US" dirty="0" err="1"/>
              <a:t>openssl</a:t>
            </a:r>
            <a:r>
              <a:rPr lang="en-US" dirty="0"/>
              <a:t> </a:t>
            </a:r>
            <a:r>
              <a:rPr lang="en-US" dirty="0" err="1"/>
              <a:t>dgst</a:t>
            </a:r>
            <a:r>
              <a:rPr lang="en-US" dirty="0"/>
              <a:t> -sha1 {path-to-a-file}</a:t>
            </a:r>
          </a:p>
          <a:p>
            <a:r>
              <a:rPr lang="en-US" dirty="0"/>
              <a:t>Generate certificate request:</a:t>
            </a:r>
            <a:br>
              <a:rPr lang="en-US" dirty="0"/>
            </a:br>
            <a:r>
              <a:rPr lang="en-US" dirty="0" err="1"/>
              <a:t>openssl</a:t>
            </a:r>
            <a:r>
              <a:rPr lang="en-US" dirty="0"/>
              <a:t> req -</a:t>
            </a:r>
            <a:r>
              <a:rPr lang="en-US" dirty="0" err="1"/>
              <a:t>newkey</a:t>
            </a:r>
            <a:r>
              <a:rPr lang="en-US" dirty="0"/>
              <a:t> rsa:2048 -nodes -</a:t>
            </a:r>
            <a:r>
              <a:rPr lang="en-US" dirty="0" err="1"/>
              <a:t>keyout</a:t>
            </a:r>
            <a:r>
              <a:rPr lang="en-US" dirty="0"/>
              <a:t> {</a:t>
            </a:r>
            <a:r>
              <a:rPr lang="en-US" dirty="0" err="1"/>
              <a:t>private.key</a:t>
            </a:r>
            <a:r>
              <a:rPr lang="en-US" dirty="0"/>
              <a:t>} --out {request-</a:t>
            </a:r>
            <a:r>
              <a:rPr lang="en-US" dirty="0" err="1"/>
              <a:t>file.csr</a:t>
            </a:r>
            <a:r>
              <a:rPr lang="en-US" dirty="0"/>
              <a:t>}</a:t>
            </a:r>
          </a:p>
          <a:p>
            <a:r>
              <a:rPr lang="en-US" dirty="0"/>
              <a:t>Generate self signed certificate:</a:t>
            </a:r>
            <a:br>
              <a:rPr lang="en-US" dirty="0"/>
            </a:br>
            <a:r>
              <a:rPr lang="en-US" dirty="0" err="1"/>
              <a:t>openssl</a:t>
            </a:r>
            <a:r>
              <a:rPr lang="en-US" dirty="0"/>
              <a:t> req -x509 -</a:t>
            </a:r>
            <a:r>
              <a:rPr lang="en-US" dirty="0" err="1"/>
              <a:t>newkey</a:t>
            </a:r>
            <a:r>
              <a:rPr lang="en-US" dirty="0"/>
              <a:t> rsa:4096 -sha256 -nodes -</a:t>
            </a:r>
            <a:r>
              <a:rPr lang="en-US" dirty="0" err="1"/>
              <a:t>keyout</a:t>
            </a:r>
            <a:r>
              <a:rPr lang="en-US" dirty="0"/>
              <a:t> {</a:t>
            </a:r>
            <a:r>
              <a:rPr lang="en-US" dirty="0" err="1"/>
              <a:t>private.key</a:t>
            </a:r>
            <a:r>
              <a:rPr lang="en-US" dirty="0"/>
              <a:t>} -out {certificate.crt}</a:t>
            </a:r>
          </a:p>
          <a:p>
            <a:r>
              <a:rPr lang="en-US" dirty="0"/>
              <a:t>Sign document:</a:t>
            </a:r>
            <a:br>
              <a:rPr lang="en-US" dirty="0"/>
            </a:br>
            <a:r>
              <a:rPr lang="en-US" dirty="0" err="1"/>
              <a:t>openssl</a:t>
            </a:r>
            <a:r>
              <a:rPr lang="en-US" dirty="0"/>
              <a:t> </a:t>
            </a:r>
            <a:r>
              <a:rPr lang="en-US" dirty="0" err="1"/>
              <a:t>dgst</a:t>
            </a:r>
            <a:r>
              <a:rPr lang="en-US" dirty="0"/>
              <a:t> -sha256 -sign {</a:t>
            </a:r>
            <a:r>
              <a:rPr lang="en-US" dirty="0" err="1"/>
              <a:t>private.key</a:t>
            </a:r>
            <a:r>
              <a:rPr lang="en-US" dirty="0"/>
              <a:t>} -out {signature-file.sha256} {file-to-sign}</a:t>
            </a:r>
            <a:br>
              <a:rPr lang="en-US" dirty="0"/>
            </a:br>
            <a:r>
              <a:rPr lang="en-US" dirty="0" err="1"/>
              <a:t>openssl</a:t>
            </a:r>
            <a:r>
              <a:rPr lang="en-US" dirty="0"/>
              <a:t> base64 -in {signature-file.sha256} -out {file-with-save-to-share-</a:t>
            </a:r>
            <a:r>
              <a:rPr lang="en-US" dirty="0" err="1"/>
              <a:t>signature.sign</a:t>
            </a:r>
            <a:r>
              <a:rPr lang="en-US" dirty="0"/>
              <a:t>}</a:t>
            </a:r>
          </a:p>
          <a:p>
            <a:endParaRPr lang="en-US" dirty="0"/>
          </a:p>
        </p:txBody>
      </p:sp>
      <p:sp>
        <p:nvSpPr>
          <p:cNvPr id="4" name="Slide Number Placeholder 3">
            <a:extLst>
              <a:ext uri="{FF2B5EF4-FFF2-40B4-BE49-F238E27FC236}">
                <a16:creationId xmlns:a16="http://schemas.microsoft.com/office/drawing/2014/main" id="{DCA68E3D-544F-228F-44AC-299C8A4E1E7A}"/>
              </a:ext>
            </a:extLst>
          </p:cNvPr>
          <p:cNvSpPr>
            <a:spLocks noGrp="1"/>
          </p:cNvSpPr>
          <p:nvPr>
            <p:ph type="sldNum" sz="quarter" idx="12"/>
          </p:nvPr>
        </p:nvSpPr>
        <p:spPr/>
        <p:txBody>
          <a:bodyPr/>
          <a:lstStyle/>
          <a:p>
            <a:fld id="{6113E31D-E2AB-40D1-8B51-AFA5AFEF393A}" type="slidenum">
              <a:rPr lang="en-US" smtClean="0"/>
              <a:t>18</a:t>
            </a:fld>
            <a:endParaRPr lang="en-US" dirty="0"/>
          </a:p>
        </p:txBody>
      </p:sp>
      <p:sp>
        <p:nvSpPr>
          <p:cNvPr id="7" name="TextBox 6">
            <a:extLst>
              <a:ext uri="{FF2B5EF4-FFF2-40B4-BE49-F238E27FC236}">
                <a16:creationId xmlns:a16="http://schemas.microsoft.com/office/drawing/2014/main" id="{BBFEB139-2A68-E445-123A-C45AEC63A43C}"/>
              </a:ext>
            </a:extLst>
          </p:cNvPr>
          <p:cNvSpPr txBox="1"/>
          <p:nvPr/>
        </p:nvSpPr>
        <p:spPr>
          <a:xfrm>
            <a:off x="0" y="6515574"/>
            <a:ext cx="9624392" cy="369332"/>
          </a:xfrm>
          <a:prstGeom prst="rect">
            <a:avLst/>
          </a:prstGeom>
          <a:noFill/>
        </p:spPr>
        <p:txBody>
          <a:bodyPr wrap="square" rtlCol="0">
            <a:spAutoFit/>
          </a:bodyPr>
          <a:lstStyle/>
          <a:p>
            <a:r>
              <a:rPr lang="en-US" dirty="0">
                <a:solidFill>
                  <a:schemeClr val="bg1"/>
                </a:solidFill>
              </a:rPr>
              <a:t>Remove 2023/2024</a:t>
            </a:r>
          </a:p>
        </p:txBody>
      </p:sp>
    </p:spTree>
    <p:extLst>
      <p:ext uri="{BB962C8B-B14F-4D97-AF65-F5344CB8AC3E}">
        <p14:creationId xmlns:p14="http://schemas.microsoft.com/office/powerpoint/2010/main" val="851336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A0C70-C37D-B7D7-5BBE-1EB61338DEC3}"/>
              </a:ext>
            </a:extLst>
          </p:cNvPr>
          <p:cNvSpPr>
            <a:spLocks noGrp="1"/>
          </p:cNvSpPr>
          <p:nvPr>
            <p:ph type="title"/>
          </p:nvPr>
        </p:nvSpPr>
        <p:spPr/>
        <p:txBody>
          <a:bodyPr/>
          <a:lstStyle/>
          <a:p>
            <a:r>
              <a:rPr lang="en-US" dirty="0"/>
              <a:t>Caesar cipher</a:t>
            </a:r>
          </a:p>
        </p:txBody>
      </p:sp>
      <p:sp>
        <p:nvSpPr>
          <p:cNvPr id="3" name="Content Placeholder 2">
            <a:extLst>
              <a:ext uri="{FF2B5EF4-FFF2-40B4-BE49-F238E27FC236}">
                <a16:creationId xmlns:a16="http://schemas.microsoft.com/office/drawing/2014/main" id="{8418C4B2-B04D-5D4E-3420-632839C0A09C}"/>
              </a:ext>
            </a:extLst>
          </p:cNvPr>
          <p:cNvSpPr>
            <a:spLocks noGrp="1"/>
          </p:cNvSpPr>
          <p:nvPr>
            <p:ph idx="1"/>
          </p:nvPr>
        </p:nvSpPr>
        <p:spPr>
          <a:xfrm>
            <a:off x="335360" y="1268760"/>
            <a:ext cx="11449272" cy="902087"/>
          </a:xfrm>
        </p:spPr>
        <p:txBody>
          <a:bodyPr/>
          <a:lstStyle/>
          <a:p>
            <a:r>
              <a:rPr lang="en-US" dirty="0"/>
              <a:t>Fixed alphabet.</a:t>
            </a:r>
          </a:p>
          <a:p>
            <a:r>
              <a:rPr lang="en-US" dirty="0"/>
              <a:t>Shift alphabet by given offset.</a:t>
            </a:r>
          </a:p>
        </p:txBody>
      </p:sp>
      <p:sp>
        <p:nvSpPr>
          <p:cNvPr id="4" name="Slide Number Placeholder 3">
            <a:extLst>
              <a:ext uri="{FF2B5EF4-FFF2-40B4-BE49-F238E27FC236}">
                <a16:creationId xmlns:a16="http://schemas.microsoft.com/office/drawing/2014/main" id="{1ACFDB12-817D-4A6E-7E56-247E63B6DA4B}"/>
              </a:ext>
            </a:extLst>
          </p:cNvPr>
          <p:cNvSpPr>
            <a:spLocks noGrp="1"/>
          </p:cNvSpPr>
          <p:nvPr>
            <p:ph type="sldNum" sz="quarter" idx="12"/>
          </p:nvPr>
        </p:nvSpPr>
        <p:spPr/>
        <p:txBody>
          <a:bodyPr/>
          <a:lstStyle/>
          <a:p>
            <a:fld id="{6113E31D-E2AB-40D1-8B51-AFA5AFEF393A}" type="slidenum">
              <a:rPr lang="en-US" smtClean="0"/>
              <a:t>2</a:t>
            </a:fld>
            <a:endParaRPr lang="en-US" dirty="0"/>
          </a:p>
        </p:txBody>
      </p:sp>
      <p:sp>
        <p:nvSpPr>
          <p:cNvPr id="5" name="TextBox 4">
            <a:extLst>
              <a:ext uri="{FF2B5EF4-FFF2-40B4-BE49-F238E27FC236}">
                <a16:creationId xmlns:a16="http://schemas.microsoft.com/office/drawing/2014/main" id="{AE7F3546-E068-DE5B-F0A7-6CC1E2264508}"/>
              </a:ext>
            </a:extLst>
          </p:cNvPr>
          <p:cNvSpPr txBox="1"/>
          <p:nvPr/>
        </p:nvSpPr>
        <p:spPr>
          <a:xfrm>
            <a:off x="335360" y="2350041"/>
            <a:ext cx="6180368" cy="430887"/>
          </a:xfrm>
          <a:prstGeom prst="rect">
            <a:avLst/>
          </a:prstGeom>
          <a:noFill/>
        </p:spPr>
        <p:txBody>
          <a:bodyPr wrap="square" rtlCol="0">
            <a:spAutoFit/>
          </a:bodyPr>
          <a:lstStyle/>
          <a:p>
            <a:r>
              <a:rPr lang="en-US" sz="2200" dirty="0"/>
              <a:t>Input:	in theory practice and theory are the same </a:t>
            </a:r>
          </a:p>
        </p:txBody>
      </p:sp>
      <p:sp>
        <p:nvSpPr>
          <p:cNvPr id="6" name="TextBox 5">
            <a:extLst>
              <a:ext uri="{FF2B5EF4-FFF2-40B4-BE49-F238E27FC236}">
                <a16:creationId xmlns:a16="http://schemas.microsoft.com/office/drawing/2014/main" id="{E3022BD3-F1B9-5D6A-61AF-053B525D1717}"/>
              </a:ext>
            </a:extLst>
          </p:cNvPr>
          <p:cNvSpPr txBox="1"/>
          <p:nvPr/>
        </p:nvSpPr>
        <p:spPr>
          <a:xfrm>
            <a:off x="347680" y="5540258"/>
            <a:ext cx="6180368" cy="430887"/>
          </a:xfrm>
          <a:prstGeom prst="rect">
            <a:avLst/>
          </a:prstGeom>
          <a:noFill/>
        </p:spPr>
        <p:txBody>
          <a:bodyPr wrap="square" rtlCol="0">
            <a:spAutoFit/>
          </a:bodyPr>
          <a:lstStyle/>
          <a:p>
            <a:r>
              <a:rPr lang="en-US" sz="2200" dirty="0"/>
              <a:t>Output:	ns </a:t>
            </a:r>
            <a:r>
              <a:rPr lang="en-US" sz="2200" dirty="0" err="1"/>
              <a:t>ymjtwd</a:t>
            </a:r>
            <a:r>
              <a:rPr lang="en-US" sz="2200" dirty="0"/>
              <a:t> </a:t>
            </a:r>
            <a:r>
              <a:rPr lang="en-US" sz="2200" dirty="0" err="1"/>
              <a:t>uwfhynhj</a:t>
            </a:r>
            <a:r>
              <a:rPr lang="en-US" sz="2200" dirty="0"/>
              <a:t> </a:t>
            </a:r>
            <a:r>
              <a:rPr lang="en-US" sz="2200" dirty="0" err="1"/>
              <a:t>fsi</a:t>
            </a:r>
            <a:r>
              <a:rPr lang="en-US" sz="2200" dirty="0"/>
              <a:t> </a:t>
            </a:r>
            <a:r>
              <a:rPr lang="en-US" sz="2200" dirty="0" err="1"/>
              <a:t>ymjtwd</a:t>
            </a:r>
            <a:r>
              <a:rPr lang="en-US" sz="2200" dirty="0"/>
              <a:t> </a:t>
            </a:r>
            <a:r>
              <a:rPr lang="en-US" sz="2200" dirty="0" err="1"/>
              <a:t>fwj</a:t>
            </a:r>
            <a:r>
              <a:rPr lang="en-US" sz="2200" dirty="0"/>
              <a:t> </a:t>
            </a:r>
            <a:r>
              <a:rPr lang="en-US" sz="2200" dirty="0" err="1"/>
              <a:t>ymj</a:t>
            </a:r>
            <a:r>
              <a:rPr lang="en-US" sz="2200" dirty="0"/>
              <a:t> </a:t>
            </a:r>
            <a:r>
              <a:rPr lang="en-US" sz="2200" dirty="0" err="1"/>
              <a:t>xfrj</a:t>
            </a:r>
            <a:endParaRPr lang="en-US" sz="2200" dirty="0"/>
          </a:p>
        </p:txBody>
      </p:sp>
      <p:sp>
        <p:nvSpPr>
          <p:cNvPr id="7" name="TextBox 6">
            <a:extLst>
              <a:ext uri="{FF2B5EF4-FFF2-40B4-BE49-F238E27FC236}">
                <a16:creationId xmlns:a16="http://schemas.microsoft.com/office/drawing/2014/main" id="{A234123F-3125-837C-4D44-66656F48B3FC}"/>
              </a:ext>
            </a:extLst>
          </p:cNvPr>
          <p:cNvSpPr txBox="1"/>
          <p:nvPr/>
        </p:nvSpPr>
        <p:spPr>
          <a:xfrm>
            <a:off x="5735960" y="3790201"/>
            <a:ext cx="906260" cy="430887"/>
          </a:xfrm>
          <a:prstGeom prst="rect">
            <a:avLst/>
          </a:prstGeom>
          <a:noFill/>
        </p:spPr>
        <p:txBody>
          <a:bodyPr wrap="square" rtlCol="0">
            <a:spAutoFit/>
          </a:bodyPr>
          <a:lstStyle/>
          <a:p>
            <a:r>
              <a:rPr lang="en-US" sz="2200" dirty="0"/>
              <a:t>Key: 5</a:t>
            </a:r>
          </a:p>
        </p:txBody>
      </p:sp>
      <p:grpSp>
        <p:nvGrpSpPr>
          <p:cNvPr id="12" name="Group 11">
            <a:extLst>
              <a:ext uri="{FF2B5EF4-FFF2-40B4-BE49-F238E27FC236}">
                <a16:creationId xmlns:a16="http://schemas.microsoft.com/office/drawing/2014/main" id="{BCAE4B7C-015B-1115-2B39-22F2BA949E12}"/>
              </a:ext>
            </a:extLst>
          </p:cNvPr>
          <p:cNvGrpSpPr/>
          <p:nvPr/>
        </p:nvGrpSpPr>
        <p:grpSpPr>
          <a:xfrm>
            <a:off x="1343472" y="3098142"/>
            <a:ext cx="3960440" cy="1915034"/>
            <a:chOff x="1343472" y="3098142"/>
            <a:chExt cx="3960440" cy="1915034"/>
          </a:xfrm>
        </p:grpSpPr>
        <p:sp>
          <p:nvSpPr>
            <p:cNvPr id="9" name="Rectangle 8">
              <a:extLst>
                <a:ext uri="{FF2B5EF4-FFF2-40B4-BE49-F238E27FC236}">
                  <a16:creationId xmlns:a16="http://schemas.microsoft.com/office/drawing/2014/main" id="{73547BD4-27CC-12A3-4A6B-ED35FCA497DD}"/>
                </a:ext>
              </a:extLst>
            </p:cNvPr>
            <p:cNvSpPr/>
            <p:nvPr/>
          </p:nvSpPr>
          <p:spPr>
            <a:xfrm>
              <a:off x="1343472" y="3098142"/>
              <a:ext cx="3960440" cy="1915034"/>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pPr algn="ctr"/>
              <a:r>
                <a:rPr lang="en-US" dirty="0"/>
                <a:t>Algorithm</a:t>
              </a:r>
            </a:p>
          </p:txBody>
        </p:sp>
        <p:sp>
          <p:nvSpPr>
            <p:cNvPr id="10" name="Rectangle 9">
              <a:extLst>
                <a:ext uri="{FF2B5EF4-FFF2-40B4-BE49-F238E27FC236}">
                  <a16:creationId xmlns:a16="http://schemas.microsoft.com/office/drawing/2014/main" id="{3ED8B61E-67BE-12FE-FF16-D38C74E73C0C}"/>
                </a:ext>
              </a:extLst>
            </p:cNvPr>
            <p:cNvSpPr/>
            <p:nvPr/>
          </p:nvSpPr>
          <p:spPr>
            <a:xfrm>
              <a:off x="1631504" y="3861048"/>
              <a:ext cx="1296144" cy="720080"/>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dirty="0"/>
                <a:t>Encrypt</a:t>
              </a:r>
            </a:p>
            <a:p>
              <a:pPr algn="ctr"/>
              <a:r>
                <a:rPr lang="en-US" dirty="0"/>
                <a:t>(shift)</a:t>
              </a:r>
            </a:p>
          </p:txBody>
        </p:sp>
        <p:sp>
          <p:nvSpPr>
            <p:cNvPr id="11" name="Rectangle 10">
              <a:extLst>
                <a:ext uri="{FF2B5EF4-FFF2-40B4-BE49-F238E27FC236}">
                  <a16:creationId xmlns:a16="http://schemas.microsoft.com/office/drawing/2014/main" id="{20F08CD2-7C78-728B-5F89-5B1DBC000479}"/>
                </a:ext>
              </a:extLst>
            </p:cNvPr>
            <p:cNvSpPr/>
            <p:nvPr/>
          </p:nvSpPr>
          <p:spPr>
            <a:xfrm>
              <a:off x="3600425" y="3861048"/>
              <a:ext cx="1296144" cy="720080"/>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dirty="0"/>
                <a:t>Decrypt</a:t>
              </a:r>
            </a:p>
            <a:p>
              <a:pPr algn="ctr"/>
              <a:r>
                <a:rPr lang="en-US" dirty="0"/>
                <a:t>(shift)</a:t>
              </a:r>
            </a:p>
          </p:txBody>
        </p:sp>
      </p:grpSp>
    </p:spTree>
    <p:extLst>
      <p:ext uri="{BB962C8B-B14F-4D97-AF65-F5344CB8AC3E}">
        <p14:creationId xmlns:p14="http://schemas.microsoft.com/office/powerpoint/2010/main" val="101696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445D1-ECC0-1DB5-0051-A071F45F016B}"/>
              </a:ext>
            </a:extLst>
          </p:cNvPr>
          <p:cNvSpPr>
            <a:spLocks noGrp="1"/>
          </p:cNvSpPr>
          <p:nvPr>
            <p:ph type="title"/>
          </p:nvPr>
        </p:nvSpPr>
        <p:spPr/>
        <p:txBody>
          <a:bodyPr>
            <a:normAutofit/>
          </a:bodyPr>
          <a:lstStyle/>
          <a:p>
            <a:r>
              <a:rPr lang="en-US" dirty="0"/>
              <a:t>Ciphers</a:t>
            </a:r>
          </a:p>
        </p:txBody>
      </p:sp>
      <p:sp>
        <p:nvSpPr>
          <p:cNvPr id="3" name="Content Placeholder 2">
            <a:extLst>
              <a:ext uri="{FF2B5EF4-FFF2-40B4-BE49-F238E27FC236}">
                <a16:creationId xmlns:a16="http://schemas.microsoft.com/office/drawing/2014/main" id="{EE0779C8-9728-CDF4-9CD5-455F03B5C55F}"/>
              </a:ext>
            </a:extLst>
          </p:cNvPr>
          <p:cNvSpPr>
            <a:spLocks noGrp="1"/>
          </p:cNvSpPr>
          <p:nvPr>
            <p:ph sz="half" idx="1"/>
          </p:nvPr>
        </p:nvSpPr>
        <p:spPr/>
        <p:txBody>
          <a:bodyPr/>
          <a:lstStyle/>
          <a:p>
            <a:pPr marL="0" indent="0">
              <a:buNone/>
            </a:pPr>
            <a:r>
              <a:rPr lang="en-US" dirty="0"/>
              <a:t>Symmetric Ciphers</a:t>
            </a:r>
          </a:p>
          <a:p>
            <a:r>
              <a:rPr lang="en-US" dirty="0"/>
              <a:t>Shared key </a:t>
            </a:r>
          </a:p>
          <a:p>
            <a:r>
              <a:rPr lang="en-US" dirty="0"/>
              <a:t>|key| = 256 bits</a:t>
            </a:r>
          </a:p>
          <a:p>
            <a:r>
              <a:rPr lang="en-US" dirty="0"/>
              <a:t>Fast</a:t>
            </a:r>
          </a:p>
          <a:p>
            <a:endParaRPr lang="en-US" dirty="0"/>
          </a:p>
          <a:p>
            <a:endParaRPr lang="en-US" dirty="0"/>
          </a:p>
        </p:txBody>
      </p:sp>
      <p:sp>
        <p:nvSpPr>
          <p:cNvPr id="4" name="Content Placeholder 3">
            <a:extLst>
              <a:ext uri="{FF2B5EF4-FFF2-40B4-BE49-F238E27FC236}">
                <a16:creationId xmlns:a16="http://schemas.microsoft.com/office/drawing/2014/main" id="{AE53B099-6ED2-066C-F532-CE663B8DED37}"/>
              </a:ext>
            </a:extLst>
          </p:cNvPr>
          <p:cNvSpPr>
            <a:spLocks noGrp="1"/>
          </p:cNvSpPr>
          <p:nvPr>
            <p:ph sz="half" idx="2"/>
          </p:nvPr>
        </p:nvSpPr>
        <p:spPr/>
        <p:txBody>
          <a:bodyPr/>
          <a:lstStyle/>
          <a:p>
            <a:pPr marL="0" indent="0">
              <a:buNone/>
            </a:pPr>
            <a:r>
              <a:rPr lang="en-US" dirty="0"/>
              <a:t>Asymmetric Ciphers</a:t>
            </a:r>
          </a:p>
          <a:p>
            <a:r>
              <a:rPr lang="en-US" dirty="0"/>
              <a:t>Private/Public key</a:t>
            </a:r>
          </a:p>
          <a:p>
            <a:r>
              <a:rPr lang="en-US" dirty="0"/>
              <a:t>|key| = 2048 bits</a:t>
            </a:r>
          </a:p>
          <a:p>
            <a:r>
              <a:rPr lang="en-US" dirty="0"/>
              <a:t>Slow</a:t>
            </a:r>
          </a:p>
          <a:p>
            <a:r>
              <a:rPr lang="en-US" dirty="0"/>
              <a:t>Use to exchange symmetric key</a:t>
            </a:r>
          </a:p>
          <a:p>
            <a:endParaRPr lang="en-US" dirty="0"/>
          </a:p>
        </p:txBody>
      </p:sp>
      <p:sp>
        <p:nvSpPr>
          <p:cNvPr id="5" name="Slide Number Placeholder 4">
            <a:extLst>
              <a:ext uri="{FF2B5EF4-FFF2-40B4-BE49-F238E27FC236}">
                <a16:creationId xmlns:a16="http://schemas.microsoft.com/office/drawing/2014/main" id="{7B0CFBD8-6411-0883-779E-758950BF36C2}"/>
              </a:ext>
            </a:extLst>
          </p:cNvPr>
          <p:cNvSpPr>
            <a:spLocks noGrp="1"/>
          </p:cNvSpPr>
          <p:nvPr>
            <p:ph type="sldNum" sz="quarter" idx="12"/>
          </p:nvPr>
        </p:nvSpPr>
        <p:spPr/>
        <p:txBody>
          <a:bodyPr/>
          <a:lstStyle/>
          <a:p>
            <a:fld id="{4FAB73BC-B049-4115-A692-8D63A059BFB8}" type="slidenum">
              <a:rPr lang="en-US" smtClean="0"/>
              <a:t>3</a:t>
            </a:fld>
            <a:endParaRPr lang="en-US" dirty="0"/>
          </a:p>
        </p:txBody>
      </p:sp>
    </p:spTree>
    <p:extLst>
      <p:ext uri="{BB962C8B-B14F-4D97-AF65-F5344CB8AC3E}">
        <p14:creationId xmlns:p14="http://schemas.microsoft.com/office/powerpoint/2010/main" val="2934985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8D306-34B8-CAF2-C9F4-0EA89038B167}"/>
              </a:ext>
            </a:extLst>
          </p:cNvPr>
          <p:cNvSpPr>
            <a:spLocks noGrp="1"/>
          </p:cNvSpPr>
          <p:nvPr>
            <p:ph type="title"/>
          </p:nvPr>
        </p:nvSpPr>
        <p:spPr/>
        <p:txBody>
          <a:bodyPr>
            <a:normAutofit/>
          </a:bodyPr>
          <a:lstStyle/>
          <a:p>
            <a:r>
              <a:rPr lang="en-US" dirty="0"/>
              <a:t>Advanced Encryption Standard (AES)</a:t>
            </a:r>
          </a:p>
        </p:txBody>
      </p:sp>
      <p:sp>
        <p:nvSpPr>
          <p:cNvPr id="3" name="Content Placeholder 2">
            <a:extLst>
              <a:ext uri="{FF2B5EF4-FFF2-40B4-BE49-F238E27FC236}">
                <a16:creationId xmlns:a16="http://schemas.microsoft.com/office/drawing/2014/main" id="{E60D22B6-1106-48D9-6400-7D9326C02FAE}"/>
              </a:ext>
            </a:extLst>
          </p:cNvPr>
          <p:cNvSpPr>
            <a:spLocks noGrp="1"/>
          </p:cNvSpPr>
          <p:nvPr>
            <p:ph idx="1"/>
          </p:nvPr>
        </p:nvSpPr>
        <p:spPr/>
        <p:txBody>
          <a:bodyPr/>
          <a:lstStyle/>
          <a:p>
            <a:r>
              <a:rPr lang="en-US" dirty="0"/>
              <a:t>128-bit symmetric cypher with 128/192/256 bits long key</a:t>
            </a:r>
          </a:p>
          <a:p>
            <a:r>
              <a:rPr lang="en-US" dirty="0"/>
              <a:t>Algorithm</a:t>
            </a:r>
          </a:p>
          <a:p>
            <a:pPr lvl="1"/>
            <a:r>
              <a:rPr lang="en-US" dirty="0"/>
              <a:t>Apply padding to get 128-bit blocks</a:t>
            </a:r>
          </a:p>
          <a:p>
            <a:pPr lvl="1"/>
            <a:r>
              <a:rPr lang="en-US" dirty="0"/>
              <a:t>Organize data into 4 x 4 matrix with 8 bits per cell</a:t>
            </a:r>
          </a:p>
          <a:p>
            <a:pPr lvl="1"/>
            <a:r>
              <a:rPr lang="en-US" dirty="0"/>
              <a:t>XOR with part of the key</a:t>
            </a:r>
          </a:p>
          <a:p>
            <a:pPr lvl="1"/>
            <a:r>
              <a:rPr lang="en-US" dirty="0"/>
              <a:t>Rounds 10/12/14 based on key size:</a:t>
            </a:r>
          </a:p>
          <a:p>
            <a:pPr lvl="2"/>
            <a:r>
              <a:rPr lang="en-US" dirty="0"/>
              <a:t>Substitute bytes using predefined table</a:t>
            </a:r>
          </a:p>
          <a:p>
            <a:pPr lvl="2"/>
            <a:r>
              <a:rPr lang="en-US" dirty="0"/>
              <a:t>Shift Rows</a:t>
            </a:r>
          </a:p>
          <a:p>
            <a:pPr lvl="2"/>
            <a:r>
              <a:rPr lang="en-US" dirty="0"/>
              <a:t>Mix Columns</a:t>
            </a:r>
          </a:p>
          <a:p>
            <a:pPr lvl="2"/>
            <a:r>
              <a:rPr lang="en-US" dirty="0"/>
              <a:t>XOR with Round Key</a:t>
            </a:r>
          </a:p>
          <a:p>
            <a:endParaRPr lang="en-US" dirty="0"/>
          </a:p>
        </p:txBody>
      </p:sp>
      <p:sp>
        <p:nvSpPr>
          <p:cNvPr id="4" name="Slide Number Placeholder 3">
            <a:extLst>
              <a:ext uri="{FF2B5EF4-FFF2-40B4-BE49-F238E27FC236}">
                <a16:creationId xmlns:a16="http://schemas.microsoft.com/office/drawing/2014/main" id="{29497963-784F-512E-567A-9069623F85F2}"/>
              </a:ext>
            </a:extLst>
          </p:cNvPr>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2602944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BE41E-D3C1-8AA9-DCE0-94B57B723D67}"/>
              </a:ext>
            </a:extLst>
          </p:cNvPr>
          <p:cNvSpPr>
            <a:spLocks noGrp="1"/>
          </p:cNvSpPr>
          <p:nvPr>
            <p:ph type="title"/>
          </p:nvPr>
        </p:nvSpPr>
        <p:spPr/>
        <p:txBody>
          <a:bodyPr>
            <a:normAutofit/>
          </a:bodyPr>
          <a:lstStyle/>
          <a:p>
            <a:r>
              <a:rPr lang="en-US" dirty="0"/>
              <a:t>Diffie-Hellman</a:t>
            </a:r>
          </a:p>
        </p:txBody>
      </p:sp>
      <p:sp>
        <p:nvSpPr>
          <p:cNvPr id="3" name="Content Placeholder 2">
            <a:extLst>
              <a:ext uri="{FF2B5EF4-FFF2-40B4-BE49-F238E27FC236}">
                <a16:creationId xmlns:a16="http://schemas.microsoft.com/office/drawing/2014/main" id="{DDD39602-295A-86E0-613A-748193AB791F}"/>
              </a:ext>
            </a:extLst>
          </p:cNvPr>
          <p:cNvSpPr>
            <a:spLocks noGrp="1"/>
          </p:cNvSpPr>
          <p:nvPr>
            <p:ph idx="1"/>
          </p:nvPr>
        </p:nvSpPr>
        <p:spPr>
          <a:xfrm>
            <a:off x="335360" y="1268760"/>
            <a:ext cx="11449272" cy="2016224"/>
          </a:xfrm>
        </p:spPr>
        <p:txBody>
          <a:bodyPr/>
          <a:lstStyle/>
          <a:p>
            <a:r>
              <a:rPr lang="en-US" dirty="0"/>
              <a:t>Secret key exchange</a:t>
            </a:r>
          </a:p>
          <a:p>
            <a:r>
              <a:rPr lang="en-US" dirty="0"/>
              <a:t>Operation with multiple parties</a:t>
            </a:r>
          </a:p>
          <a:p>
            <a:r>
              <a:rPr lang="en-US" dirty="0"/>
              <a:t>Elliptic curve Diffie-Hellman</a:t>
            </a:r>
          </a:p>
          <a:p>
            <a:r>
              <a:rPr lang="en-US" dirty="0"/>
              <a:t>Man in the middle</a:t>
            </a:r>
          </a:p>
          <a:p>
            <a:endParaRPr lang="en-US" dirty="0"/>
          </a:p>
        </p:txBody>
      </p:sp>
      <p:sp>
        <p:nvSpPr>
          <p:cNvPr id="4" name="Slide Number Placeholder 3">
            <a:extLst>
              <a:ext uri="{FF2B5EF4-FFF2-40B4-BE49-F238E27FC236}">
                <a16:creationId xmlns:a16="http://schemas.microsoft.com/office/drawing/2014/main" id="{A8B50DD3-3482-B64B-6774-6FD1FB96776F}"/>
              </a:ext>
            </a:extLst>
          </p:cNvPr>
          <p:cNvSpPr>
            <a:spLocks noGrp="1"/>
          </p:cNvSpPr>
          <p:nvPr>
            <p:ph type="sldNum" sz="quarter" idx="12"/>
          </p:nvPr>
        </p:nvSpPr>
        <p:spPr/>
        <p:txBody>
          <a:bodyPr/>
          <a:lstStyle/>
          <a:p>
            <a:fld id="{6113E31D-E2AB-40D1-8B51-AFA5AFEF393A}" type="slidenum">
              <a:rPr lang="en-US" smtClean="0"/>
              <a:t>5</a:t>
            </a:fld>
            <a:endParaRPr lang="en-US" dirty="0"/>
          </a:p>
        </p:txBody>
      </p:sp>
      <p:sp>
        <p:nvSpPr>
          <p:cNvPr id="5" name="Rectangle 4">
            <a:extLst>
              <a:ext uri="{FF2B5EF4-FFF2-40B4-BE49-F238E27FC236}">
                <a16:creationId xmlns:a16="http://schemas.microsoft.com/office/drawing/2014/main" id="{A905445E-F792-99C0-C562-64DFAD9A04F7}"/>
              </a:ext>
            </a:extLst>
          </p:cNvPr>
          <p:cNvSpPr/>
          <p:nvPr/>
        </p:nvSpPr>
        <p:spPr>
          <a:xfrm>
            <a:off x="335360" y="3429000"/>
            <a:ext cx="3455373" cy="2016224"/>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dirty="0"/>
              <a:t>Alice</a:t>
            </a:r>
          </a:p>
          <a:p>
            <a:endParaRPr lang="en-US" dirty="0"/>
          </a:p>
          <a:p>
            <a:r>
              <a:rPr lang="en-US" dirty="0"/>
              <a:t>A</a:t>
            </a:r>
          </a:p>
          <a:p>
            <a:r>
              <a:rPr lang="en-US" dirty="0"/>
              <a:t>ga = G</a:t>
            </a:r>
            <a:r>
              <a:rPr lang="en-US" baseline="30000" dirty="0"/>
              <a:t>A</a:t>
            </a:r>
            <a:r>
              <a:rPr lang="en-US" dirty="0"/>
              <a:t> mod P</a:t>
            </a:r>
          </a:p>
          <a:p>
            <a:endParaRPr lang="en-US" dirty="0"/>
          </a:p>
          <a:p>
            <a:endParaRPr lang="en-US" dirty="0"/>
          </a:p>
          <a:p>
            <a:r>
              <a:rPr lang="en-US" dirty="0"/>
              <a:t>key : </a:t>
            </a:r>
            <a:r>
              <a:rPr lang="en-US" dirty="0" err="1"/>
              <a:t>gb</a:t>
            </a:r>
            <a:r>
              <a:rPr lang="en-US" baseline="30000" dirty="0" err="1"/>
              <a:t>A</a:t>
            </a:r>
            <a:r>
              <a:rPr lang="en-US" dirty="0"/>
              <a:t> mod P = G</a:t>
            </a:r>
            <a:r>
              <a:rPr lang="en-US" baseline="30000" dirty="0"/>
              <a:t>B * A</a:t>
            </a:r>
            <a:r>
              <a:rPr lang="en-US" dirty="0"/>
              <a:t> mod P</a:t>
            </a:r>
          </a:p>
        </p:txBody>
      </p:sp>
      <p:sp>
        <p:nvSpPr>
          <p:cNvPr id="6" name="Rectangle 5">
            <a:extLst>
              <a:ext uri="{FF2B5EF4-FFF2-40B4-BE49-F238E27FC236}">
                <a16:creationId xmlns:a16="http://schemas.microsoft.com/office/drawing/2014/main" id="{B79CD19F-6457-92FB-11BD-57334C56FC3C}"/>
              </a:ext>
            </a:extLst>
          </p:cNvPr>
          <p:cNvSpPr/>
          <p:nvPr/>
        </p:nvSpPr>
        <p:spPr>
          <a:xfrm>
            <a:off x="4668160" y="3429000"/>
            <a:ext cx="2855680" cy="2016224"/>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dirty="0"/>
              <a:t>Public</a:t>
            </a:r>
          </a:p>
          <a:p>
            <a:r>
              <a:rPr lang="en-US" dirty="0"/>
              <a:t>G, P</a:t>
            </a:r>
          </a:p>
          <a:p>
            <a:endParaRPr lang="en-US" dirty="0"/>
          </a:p>
          <a:p>
            <a:r>
              <a:rPr lang="en-US" dirty="0"/>
              <a:t>ga = G</a:t>
            </a:r>
            <a:r>
              <a:rPr lang="en-US" baseline="30000" dirty="0"/>
              <a:t>A</a:t>
            </a:r>
            <a:r>
              <a:rPr lang="en-US" dirty="0"/>
              <a:t> mod P</a:t>
            </a:r>
          </a:p>
          <a:p>
            <a:r>
              <a:rPr lang="en-US" dirty="0" err="1"/>
              <a:t>gb</a:t>
            </a:r>
            <a:r>
              <a:rPr lang="en-US" dirty="0"/>
              <a:t> = G</a:t>
            </a:r>
            <a:r>
              <a:rPr lang="en-US" baseline="30000" dirty="0"/>
              <a:t>B</a:t>
            </a:r>
            <a:r>
              <a:rPr lang="en-US" dirty="0"/>
              <a:t> mod P</a:t>
            </a:r>
          </a:p>
        </p:txBody>
      </p:sp>
      <p:sp>
        <p:nvSpPr>
          <p:cNvPr id="7" name="Rectangle 6">
            <a:extLst>
              <a:ext uri="{FF2B5EF4-FFF2-40B4-BE49-F238E27FC236}">
                <a16:creationId xmlns:a16="http://schemas.microsoft.com/office/drawing/2014/main" id="{055FCDA9-D63E-8B89-0E3F-8FBD0575452F}"/>
              </a:ext>
            </a:extLst>
          </p:cNvPr>
          <p:cNvSpPr/>
          <p:nvPr/>
        </p:nvSpPr>
        <p:spPr>
          <a:xfrm>
            <a:off x="8329259" y="3429000"/>
            <a:ext cx="3455373" cy="2016224"/>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da-DK" dirty="0"/>
              <a:t>Bob</a:t>
            </a:r>
          </a:p>
          <a:p>
            <a:endParaRPr lang="da-DK" dirty="0"/>
          </a:p>
          <a:p>
            <a:r>
              <a:rPr lang="da-DK" dirty="0"/>
              <a:t>B</a:t>
            </a:r>
          </a:p>
          <a:p>
            <a:r>
              <a:rPr lang="da-DK" dirty="0"/>
              <a:t>gb = G</a:t>
            </a:r>
            <a:r>
              <a:rPr lang="da-DK" baseline="30000" dirty="0"/>
              <a:t>B</a:t>
            </a:r>
            <a:r>
              <a:rPr lang="da-DK" dirty="0"/>
              <a:t> mod P</a:t>
            </a:r>
          </a:p>
          <a:p>
            <a:endParaRPr lang="da-DK" dirty="0"/>
          </a:p>
          <a:p>
            <a:endParaRPr lang="da-DK" dirty="0"/>
          </a:p>
          <a:p>
            <a:r>
              <a:rPr lang="da-DK" dirty="0"/>
              <a:t>key : ga</a:t>
            </a:r>
            <a:r>
              <a:rPr lang="da-DK" baseline="30000" dirty="0"/>
              <a:t>B</a:t>
            </a:r>
            <a:r>
              <a:rPr lang="da-DK" dirty="0"/>
              <a:t> mod P = </a:t>
            </a:r>
            <a:r>
              <a:rPr lang="en-US" dirty="0"/>
              <a:t>G</a:t>
            </a:r>
            <a:r>
              <a:rPr lang="en-US" baseline="30000" dirty="0"/>
              <a:t>A * B</a:t>
            </a:r>
            <a:r>
              <a:rPr lang="en-US" dirty="0"/>
              <a:t> mod P</a:t>
            </a:r>
            <a:endParaRPr lang="da-DK" dirty="0"/>
          </a:p>
        </p:txBody>
      </p:sp>
    </p:spTree>
    <p:extLst>
      <p:ext uri="{BB962C8B-B14F-4D97-AF65-F5344CB8AC3E}">
        <p14:creationId xmlns:p14="http://schemas.microsoft.com/office/powerpoint/2010/main" val="4289520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EDF84FB-B4F8-7B16-75C2-BD8D8758BAC1}"/>
              </a:ext>
            </a:extLst>
          </p:cNvPr>
          <p:cNvSpPr>
            <a:spLocks noGrp="1"/>
          </p:cNvSpPr>
          <p:nvPr>
            <p:ph type="body" sz="quarter" idx="13"/>
          </p:nvPr>
        </p:nvSpPr>
        <p:spPr/>
        <p:txBody>
          <a:bodyPr/>
          <a:lstStyle/>
          <a:p>
            <a:r>
              <a:rPr lang="en-US" dirty="0"/>
              <a:t>Question</a:t>
            </a:r>
          </a:p>
        </p:txBody>
      </p:sp>
      <p:sp>
        <p:nvSpPr>
          <p:cNvPr id="3" name="Text Placeholder 2">
            <a:extLst>
              <a:ext uri="{FF2B5EF4-FFF2-40B4-BE49-F238E27FC236}">
                <a16:creationId xmlns:a16="http://schemas.microsoft.com/office/drawing/2014/main" id="{DC7D15C4-473B-D58C-2CE0-779C7271A233}"/>
              </a:ext>
            </a:extLst>
          </p:cNvPr>
          <p:cNvSpPr>
            <a:spLocks noGrp="1"/>
          </p:cNvSpPr>
          <p:nvPr>
            <p:ph type="body" sz="quarter" idx="14"/>
          </p:nvPr>
        </p:nvSpPr>
        <p:spPr/>
        <p:txBody>
          <a:bodyPr/>
          <a:lstStyle/>
          <a:p>
            <a:r>
              <a:rPr lang="en-US" dirty="0"/>
              <a:t>Is it enough?</a:t>
            </a:r>
          </a:p>
        </p:txBody>
      </p:sp>
    </p:spTree>
    <p:extLst>
      <p:ext uri="{BB962C8B-B14F-4D97-AF65-F5344CB8AC3E}">
        <p14:creationId xmlns:p14="http://schemas.microsoft.com/office/powerpoint/2010/main" val="3903947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E200A-123B-7587-435B-ACA83D1B5FF0}"/>
              </a:ext>
            </a:extLst>
          </p:cNvPr>
          <p:cNvSpPr>
            <a:spLocks noGrp="1"/>
          </p:cNvSpPr>
          <p:nvPr>
            <p:ph type="title"/>
          </p:nvPr>
        </p:nvSpPr>
        <p:spPr/>
        <p:txBody>
          <a:bodyPr>
            <a:normAutofit/>
          </a:bodyPr>
          <a:lstStyle/>
          <a:p>
            <a:r>
              <a:rPr lang="en-US" dirty="0"/>
              <a:t>Rivest-Shamir-Adleman (RSA)</a:t>
            </a:r>
          </a:p>
        </p:txBody>
      </p:sp>
      <p:sp>
        <p:nvSpPr>
          <p:cNvPr id="3" name="Content Placeholder 2">
            <a:extLst>
              <a:ext uri="{FF2B5EF4-FFF2-40B4-BE49-F238E27FC236}">
                <a16:creationId xmlns:a16="http://schemas.microsoft.com/office/drawing/2014/main" id="{018CAE6E-6EE2-331F-B2DD-85C8C883406B}"/>
              </a:ext>
            </a:extLst>
          </p:cNvPr>
          <p:cNvSpPr>
            <a:spLocks noGrp="1"/>
          </p:cNvSpPr>
          <p:nvPr>
            <p:ph sz="half" idx="1"/>
          </p:nvPr>
        </p:nvSpPr>
        <p:spPr/>
        <p:txBody>
          <a:bodyPr/>
          <a:lstStyle/>
          <a:p>
            <a:r>
              <a:rPr lang="en-US" dirty="0"/>
              <a:t>Asymmetric cipher</a:t>
            </a:r>
          </a:p>
          <a:p>
            <a:endParaRPr lang="en-US" dirty="0"/>
          </a:p>
          <a:p>
            <a:endParaRPr lang="en-US" dirty="0"/>
          </a:p>
          <a:p>
            <a:endParaRPr lang="en-US" dirty="0"/>
          </a:p>
        </p:txBody>
      </p:sp>
      <p:sp>
        <p:nvSpPr>
          <p:cNvPr id="5" name="Content Placeholder 4">
            <a:extLst>
              <a:ext uri="{FF2B5EF4-FFF2-40B4-BE49-F238E27FC236}">
                <a16:creationId xmlns:a16="http://schemas.microsoft.com/office/drawing/2014/main" id="{317E69A7-1E9C-8304-6EE5-C0209EE7D522}"/>
              </a:ext>
            </a:extLst>
          </p:cNvPr>
          <p:cNvSpPr>
            <a:spLocks noGrp="1"/>
          </p:cNvSpPr>
          <p:nvPr>
            <p:ph sz="half" idx="2"/>
          </p:nvPr>
        </p:nvSpPr>
        <p:spPr/>
        <p:txBody>
          <a:bodyPr/>
          <a:lstStyle/>
          <a:p>
            <a:r>
              <a:rPr lang="en-US" dirty="0"/>
              <a:t>Algorithm</a:t>
            </a:r>
          </a:p>
          <a:p>
            <a:pPr lvl="1"/>
            <a:r>
              <a:rPr lang="en-US" dirty="0"/>
              <a:t>Select two prime numbers: </a:t>
            </a:r>
            <a:br>
              <a:rPr lang="en-US" dirty="0"/>
            </a:br>
            <a:r>
              <a:rPr lang="en-US" i="1" dirty="0"/>
              <a:t>(p, q) = (2, 7)</a:t>
            </a:r>
            <a:br>
              <a:rPr lang="en-US" i="1" dirty="0"/>
            </a:br>
            <a:r>
              <a:rPr lang="en-US" i="1" dirty="0"/>
              <a:t>N = p * q = 14</a:t>
            </a:r>
          </a:p>
          <a:p>
            <a:pPr lvl="1"/>
            <a:r>
              <a:rPr lang="en-US" dirty="0"/>
              <a:t>Compute:</a:t>
            </a:r>
            <a:br>
              <a:rPr lang="en-US" dirty="0"/>
            </a:br>
            <a:r>
              <a:rPr lang="el-GR" b="0" i="1" dirty="0">
                <a:solidFill>
                  <a:srgbClr val="202122"/>
                </a:solidFill>
                <a:effectLst/>
                <a:latin typeface="Nimbus Roman No9 L"/>
              </a:rPr>
              <a:t>φ</a:t>
            </a:r>
            <a:r>
              <a:rPr lang="en-US" b="0" i="1" dirty="0">
                <a:solidFill>
                  <a:srgbClr val="202122"/>
                </a:solidFill>
                <a:effectLst/>
                <a:latin typeface="Nimbus Roman No9 L"/>
              </a:rPr>
              <a:t>(N) = </a:t>
            </a:r>
            <a:r>
              <a:rPr lang="en-US" i="1" dirty="0"/>
              <a:t>(p-1) * (q-1) = 1 * 6 = 6</a:t>
            </a:r>
          </a:p>
          <a:p>
            <a:pPr lvl="1"/>
            <a:r>
              <a:rPr lang="en-US" dirty="0"/>
              <a:t>Select </a:t>
            </a:r>
            <a:r>
              <a:rPr lang="en-US" i="1" dirty="0"/>
              <a:t>e</a:t>
            </a:r>
            <a:r>
              <a:rPr lang="en-US" dirty="0"/>
              <a:t> such as  </a:t>
            </a:r>
            <a:r>
              <a:rPr lang="en-US" i="1" dirty="0"/>
              <a:t>1 &lt; e &lt; 6</a:t>
            </a:r>
            <a:r>
              <a:rPr lang="en-US" dirty="0"/>
              <a:t>,</a:t>
            </a:r>
            <a:br>
              <a:rPr lang="en-US" dirty="0"/>
            </a:br>
            <a:r>
              <a:rPr lang="en-US" dirty="0"/>
              <a:t>and coprime with </a:t>
            </a:r>
            <a:r>
              <a:rPr lang="en-US" i="1" dirty="0"/>
              <a:t>N=14</a:t>
            </a:r>
            <a:r>
              <a:rPr lang="en-US" dirty="0"/>
              <a:t>, and </a:t>
            </a:r>
            <a:r>
              <a:rPr lang="el-GR" b="0" i="1" dirty="0">
                <a:solidFill>
                  <a:srgbClr val="202122"/>
                </a:solidFill>
                <a:effectLst/>
                <a:latin typeface="Nimbus Roman No9 L"/>
              </a:rPr>
              <a:t>φ</a:t>
            </a:r>
            <a:r>
              <a:rPr lang="en-US" i="1" dirty="0"/>
              <a:t>(N)=6</a:t>
            </a:r>
            <a:br>
              <a:rPr lang="en-US" dirty="0"/>
            </a:br>
            <a:r>
              <a:rPr lang="en-US" i="1" dirty="0"/>
              <a:t>e = 5</a:t>
            </a:r>
            <a:r>
              <a:rPr lang="en-US" dirty="0"/>
              <a:t> = </a:t>
            </a:r>
            <a:r>
              <a:rPr lang="en-US" dirty="0">
                <a:solidFill>
                  <a:schemeClr val="accent2"/>
                </a:solidFill>
              </a:rPr>
              <a:t>encryption key</a:t>
            </a:r>
          </a:p>
          <a:p>
            <a:pPr lvl="1"/>
            <a:r>
              <a:rPr lang="en-US" dirty="0"/>
              <a:t>Select d: </a:t>
            </a:r>
            <a:r>
              <a:rPr lang="en-US" i="1" dirty="0"/>
              <a:t>d * e mod 6 = 1</a:t>
            </a:r>
            <a:r>
              <a:rPr lang="en-US" dirty="0"/>
              <a:t> </a:t>
            </a:r>
            <a:br>
              <a:rPr lang="en-US" dirty="0"/>
            </a:br>
            <a:r>
              <a:rPr lang="en-US" i="1" dirty="0"/>
              <a:t>d = 11</a:t>
            </a:r>
            <a:r>
              <a:rPr lang="en-US" dirty="0"/>
              <a:t> = </a:t>
            </a:r>
            <a:r>
              <a:rPr lang="en-US" dirty="0">
                <a:solidFill>
                  <a:schemeClr val="accent2"/>
                </a:solidFill>
              </a:rPr>
              <a:t>decryption key</a:t>
            </a:r>
          </a:p>
          <a:p>
            <a:pPr lvl="1"/>
            <a:r>
              <a:rPr lang="en-US" dirty="0"/>
              <a:t>Public: 5, 14 Private: 11, 14</a:t>
            </a:r>
          </a:p>
          <a:p>
            <a:pPr lvl="1"/>
            <a:r>
              <a:rPr lang="en-US" dirty="0"/>
              <a:t>Encryption (2) - 2</a:t>
            </a:r>
            <a:r>
              <a:rPr lang="en-US" baseline="30000" dirty="0"/>
              <a:t>5</a:t>
            </a:r>
            <a:r>
              <a:rPr lang="en-US" dirty="0"/>
              <a:t> mod 14 = 4</a:t>
            </a:r>
          </a:p>
          <a:p>
            <a:pPr lvl="1"/>
            <a:r>
              <a:rPr lang="en-US" dirty="0"/>
              <a:t>Decryption (4) - 4</a:t>
            </a:r>
            <a:r>
              <a:rPr lang="en-US" baseline="30000" dirty="0"/>
              <a:t>11</a:t>
            </a:r>
            <a:r>
              <a:rPr lang="en-US" dirty="0"/>
              <a:t> mod 14 = 2</a:t>
            </a:r>
          </a:p>
          <a:p>
            <a:endParaRPr lang="en-US" dirty="0"/>
          </a:p>
        </p:txBody>
      </p:sp>
      <p:sp>
        <p:nvSpPr>
          <p:cNvPr id="4" name="Slide Number Placeholder 3">
            <a:extLst>
              <a:ext uri="{FF2B5EF4-FFF2-40B4-BE49-F238E27FC236}">
                <a16:creationId xmlns:a16="http://schemas.microsoft.com/office/drawing/2014/main" id="{F53C31B1-931E-9492-B146-795536A56AF4}"/>
              </a:ext>
            </a:extLst>
          </p:cNvPr>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156138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1350C-E832-39F4-A41D-47E653100C11}"/>
              </a:ext>
            </a:extLst>
          </p:cNvPr>
          <p:cNvSpPr>
            <a:spLocks noGrp="1"/>
          </p:cNvSpPr>
          <p:nvPr>
            <p:ph type="title"/>
          </p:nvPr>
        </p:nvSpPr>
        <p:spPr/>
        <p:txBody>
          <a:bodyPr/>
          <a:lstStyle/>
          <a:p>
            <a:r>
              <a:rPr lang="en-US" dirty="0"/>
              <a:t>Hashing</a:t>
            </a:r>
          </a:p>
        </p:txBody>
      </p:sp>
      <p:sp>
        <p:nvSpPr>
          <p:cNvPr id="3" name="Content Placeholder 2">
            <a:extLst>
              <a:ext uri="{FF2B5EF4-FFF2-40B4-BE49-F238E27FC236}">
                <a16:creationId xmlns:a16="http://schemas.microsoft.com/office/drawing/2014/main" id="{49FA5E25-CBE3-D542-AE21-74F5058318E8}"/>
              </a:ext>
            </a:extLst>
          </p:cNvPr>
          <p:cNvSpPr>
            <a:spLocks noGrp="1"/>
          </p:cNvSpPr>
          <p:nvPr>
            <p:ph idx="1"/>
          </p:nvPr>
        </p:nvSpPr>
        <p:spPr>
          <a:xfrm>
            <a:off x="335360" y="1268759"/>
            <a:ext cx="11449272" cy="2427075"/>
          </a:xfrm>
        </p:spPr>
        <p:txBody>
          <a:bodyPr/>
          <a:lstStyle/>
          <a:p>
            <a:r>
              <a:rPr lang="en-US" dirty="0"/>
              <a:t>One-way transformation of data into a fingerprint of fixed size</a:t>
            </a:r>
          </a:p>
          <a:p>
            <a:r>
              <a:rPr lang="en-US" dirty="0"/>
              <a:t>Similar (but different) inputs have completely different hashes</a:t>
            </a:r>
          </a:p>
          <a:p>
            <a:r>
              <a:rPr lang="en-US" dirty="0"/>
              <a:t>One way is easy</a:t>
            </a:r>
          </a:p>
          <a:p>
            <a:r>
              <a:rPr lang="en-US" dirty="0"/>
              <a:t>Hard to find collisions</a:t>
            </a:r>
          </a:p>
        </p:txBody>
      </p:sp>
      <p:sp>
        <p:nvSpPr>
          <p:cNvPr id="4" name="Slide Number Placeholder 3">
            <a:extLst>
              <a:ext uri="{FF2B5EF4-FFF2-40B4-BE49-F238E27FC236}">
                <a16:creationId xmlns:a16="http://schemas.microsoft.com/office/drawing/2014/main" id="{278B1509-D0A1-8028-5FE2-D861D094D6EC}"/>
              </a:ext>
            </a:extLst>
          </p:cNvPr>
          <p:cNvSpPr>
            <a:spLocks noGrp="1"/>
          </p:cNvSpPr>
          <p:nvPr>
            <p:ph type="sldNum" sz="quarter" idx="12"/>
          </p:nvPr>
        </p:nvSpPr>
        <p:spPr/>
        <p:txBody>
          <a:bodyPr/>
          <a:lstStyle/>
          <a:p>
            <a:fld id="{6113E31D-E2AB-40D1-8B51-AFA5AFEF393A}" type="slidenum">
              <a:rPr lang="en-US" smtClean="0"/>
              <a:t>8</a:t>
            </a:fld>
            <a:endParaRPr lang="en-US" dirty="0"/>
          </a:p>
        </p:txBody>
      </p:sp>
      <p:grpSp>
        <p:nvGrpSpPr>
          <p:cNvPr id="9" name="Group 8">
            <a:extLst>
              <a:ext uri="{FF2B5EF4-FFF2-40B4-BE49-F238E27FC236}">
                <a16:creationId xmlns:a16="http://schemas.microsoft.com/office/drawing/2014/main" id="{FA761E59-9EF7-D089-366E-38F73E8C277E}"/>
              </a:ext>
            </a:extLst>
          </p:cNvPr>
          <p:cNvGrpSpPr/>
          <p:nvPr/>
        </p:nvGrpSpPr>
        <p:grpSpPr>
          <a:xfrm>
            <a:off x="1775520" y="4127883"/>
            <a:ext cx="7767572" cy="1821397"/>
            <a:chOff x="1775520" y="3695835"/>
            <a:chExt cx="7767572" cy="1821397"/>
          </a:xfrm>
        </p:grpSpPr>
        <p:sp>
          <p:nvSpPr>
            <p:cNvPr id="6" name="Ohnutý roh 6">
              <a:extLst>
                <a:ext uri="{FF2B5EF4-FFF2-40B4-BE49-F238E27FC236}">
                  <a16:creationId xmlns:a16="http://schemas.microsoft.com/office/drawing/2014/main" id="{BB0663ED-618D-84BD-B14E-0DF2DF2D3FC0}"/>
                </a:ext>
              </a:extLst>
            </p:cNvPr>
            <p:cNvSpPr/>
            <p:nvPr/>
          </p:nvSpPr>
          <p:spPr>
            <a:xfrm>
              <a:off x="1775520" y="3695835"/>
              <a:ext cx="3036168" cy="1821397"/>
            </a:xfrm>
            <a:prstGeom prst="foldedCorner">
              <a:avLst/>
            </a:prstGeom>
          </p:spPr>
          <p:style>
            <a:lnRef idx="1">
              <a:schemeClr val="accent1"/>
            </a:lnRef>
            <a:fillRef idx="2">
              <a:schemeClr val="accent1"/>
            </a:fillRef>
            <a:effectRef idx="1">
              <a:schemeClr val="accent1"/>
            </a:effectRef>
            <a:fontRef idx="minor">
              <a:schemeClr val="dk1"/>
            </a:fontRef>
          </p:style>
          <p:txBody>
            <a:bodyPr rtlCol="0" anchor="t" anchorCtr="0"/>
            <a:lstStyle/>
            <a:p>
              <a:r>
                <a:rPr lang="cs-CZ" sz="1600" b="1" dirty="0">
                  <a:latin typeface="Courier New" panose="02070309020205020404" pitchFamily="49" charset="0"/>
                  <a:cs typeface="Courier New" panose="02070309020205020404" pitchFamily="49" charset="0"/>
                </a:rPr>
                <a:t>6a d9 06 82 71 </a:t>
              </a:r>
              <a:r>
                <a:rPr lang="cs-CZ" sz="1600" b="1" dirty="0" err="1">
                  <a:latin typeface="Courier New" panose="02070309020205020404" pitchFamily="49" charset="0"/>
                  <a:cs typeface="Courier New" panose="02070309020205020404" pitchFamily="49" charset="0"/>
                </a:rPr>
                <a:t>cc</a:t>
              </a:r>
              <a:r>
                <a:rPr lang="cs-CZ" sz="1600" b="1" dirty="0">
                  <a:latin typeface="Courier New" panose="02070309020205020404" pitchFamily="49" charset="0"/>
                  <a:cs typeface="Courier New" panose="02070309020205020404" pitchFamily="49" charset="0"/>
                </a:rPr>
                <a:t> 73 75 11 63 85 </a:t>
              </a:r>
              <a:r>
                <a:rPr lang="cs-CZ" sz="1600" b="1" dirty="0" err="1">
                  <a:latin typeface="Courier New" panose="02070309020205020404" pitchFamily="49" charset="0"/>
                  <a:cs typeface="Courier New" panose="02070309020205020404" pitchFamily="49" charset="0"/>
                </a:rPr>
                <a:t>ed</a:t>
              </a:r>
              <a:r>
                <a:rPr lang="cs-CZ" sz="1600" b="1" dirty="0">
                  <a:latin typeface="Courier New" panose="02070309020205020404" pitchFamily="49" charset="0"/>
                  <a:cs typeface="Courier New" panose="02070309020205020404" pitchFamily="49" charset="0"/>
                </a:rPr>
                <a:t> c0 f1 b8 10 1f 5d 2f 4f 02 b4 97 6b </a:t>
              </a:r>
              <a:r>
                <a:rPr lang="cs-CZ" sz="1600" b="1" dirty="0" err="1">
                  <a:latin typeface="Courier New" panose="02070309020205020404" pitchFamily="49" charset="0"/>
                  <a:cs typeface="Courier New" panose="02070309020205020404" pitchFamily="49" charset="0"/>
                </a:rPr>
                <a:t>be</a:t>
              </a:r>
              <a:r>
                <a:rPr lang="cs-CZ" sz="1600" b="1" dirty="0">
                  <a:latin typeface="Courier New" panose="02070309020205020404" pitchFamily="49" charset="0"/>
                  <a:cs typeface="Courier New" panose="02070309020205020404" pitchFamily="49" charset="0"/>
                </a:rPr>
                <a:t> 13 36 </a:t>
              </a:r>
              <a:r>
                <a:rPr lang="cs-CZ" sz="1600" b="1" dirty="0" err="1">
                  <a:latin typeface="Courier New" panose="02070309020205020404" pitchFamily="49" charset="0"/>
                  <a:cs typeface="Courier New" panose="02070309020205020404" pitchFamily="49" charset="0"/>
                </a:rPr>
                <a:t>cc</a:t>
              </a:r>
              <a:r>
                <a:rPr lang="cs-CZ" sz="1600" b="1" dirty="0">
                  <a:latin typeface="Courier New" panose="02070309020205020404" pitchFamily="49" charset="0"/>
                  <a:cs typeface="Courier New" panose="02070309020205020404" pitchFamily="49" charset="0"/>
                </a:rPr>
                <a:t> 81 77 c7 f9 28 e8 93 5d 8b 79 </a:t>
              </a:r>
              <a:r>
                <a:rPr lang="cs-CZ" sz="1600" b="1" dirty="0" err="1">
                  <a:latin typeface="Courier New" panose="02070309020205020404" pitchFamily="49" charset="0"/>
                  <a:cs typeface="Courier New" panose="02070309020205020404" pitchFamily="49" charset="0"/>
                </a:rPr>
                <a:t>dc</a:t>
              </a:r>
              <a:r>
                <a:rPr lang="cs-CZ" sz="1600" b="1" dirty="0">
                  <a:latin typeface="Courier New" panose="02070309020205020404" pitchFamily="49" charset="0"/>
                  <a:cs typeface="Courier New" panose="02070309020205020404" pitchFamily="49" charset="0"/>
                </a:rPr>
                <a:t> 6e 8a f0 13 28 27 21 8a b2 </a:t>
              </a:r>
            </a:p>
            <a:p>
              <a:r>
                <a:rPr lang="cs-CZ" sz="1600" b="1" dirty="0">
                  <a:latin typeface="Courier New" panose="02070309020205020404" pitchFamily="49" charset="0"/>
                  <a:cs typeface="Courier New" panose="02070309020205020404" pitchFamily="49" charset="0"/>
                </a:rPr>
                <a:t>84 </a:t>
              </a:r>
              <a:r>
                <a:rPr lang="cs-CZ" sz="1600" b="1" dirty="0" err="1">
                  <a:latin typeface="Courier New" panose="02070309020205020404" pitchFamily="49" charset="0"/>
                  <a:cs typeface="Courier New" panose="02070309020205020404" pitchFamily="49" charset="0"/>
                </a:rPr>
                <a:t>bd</a:t>
              </a:r>
              <a:r>
                <a:rPr lang="cs-CZ" sz="1600" b="1" dirty="0">
                  <a:latin typeface="Courier New" panose="02070309020205020404" pitchFamily="49" charset="0"/>
                  <a:cs typeface="Courier New" panose="02070309020205020404" pitchFamily="49" charset="0"/>
                </a:rPr>
                <a:t> 31 5b 82 05 ...</a:t>
              </a:r>
            </a:p>
          </p:txBody>
        </p:sp>
        <p:sp>
          <p:nvSpPr>
            <p:cNvPr id="7" name="TextovéPole 8">
              <a:extLst>
                <a:ext uri="{FF2B5EF4-FFF2-40B4-BE49-F238E27FC236}">
                  <a16:creationId xmlns:a16="http://schemas.microsoft.com/office/drawing/2014/main" id="{2C264814-854F-AE41-0470-A48FBA5416EC}"/>
                </a:ext>
              </a:extLst>
            </p:cNvPr>
            <p:cNvSpPr txBox="1"/>
            <p:nvPr/>
          </p:nvSpPr>
          <p:spPr>
            <a:xfrm>
              <a:off x="7356571" y="4375700"/>
              <a:ext cx="2186521" cy="461665"/>
            </a:xfrm>
            <a:prstGeom prst="rect">
              <a:avLst/>
            </a:prstGeom>
            <a:noFill/>
          </p:spPr>
          <p:txBody>
            <a:bodyPr wrap="square" rtlCol="0">
              <a:spAutoFit/>
            </a:bodyPr>
            <a:lstStyle/>
            <a:p>
              <a:r>
                <a:rPr lang="cs-CZ" sz="2400" b="1" dirty="0">
                  <a:latin typeface="Courier New" panose="02070309020205020404" pitchFamily="49" charset="0"/>
                  <a:cs typeface="Courier New" panose="02070309020205020404" pitchFamily="49" charset="0"/>
                </a:rPr>
                <a:t>D0F297FE</a:t>
              </a:r>
              <a:r>
                <a:rPr lang="en-US" sz="2400" b="1" dirty="0">
                  <a:latin typeface="Courier New" panose="02070309020205020404" pitchFamily="49" charset="0"/>
                  <a:cs typeface="Courier New" panose="02070309020205020404" pitchFamily="49" charset="0"/>
                </a:rPr>
                <a:t>42</a:t>
              </a:r>
              <a:endParaRPr lang="cs-CZ" sz="2400" b="1" dirty="0"/>
            </a:p>
          </p:txBody>
        </p:sp>
        <p:graphicFrame>
          <p:nvGraphicFramePr>
            <p:cNvPr id="8" name="Objekt 9">
              <a:extLst>
                <a:ext uri="{FF2B5EF4-FFF2-40B4-BE49-F238E27FC236}">
                  <a16:creationId xmlns:a16="http://schemas.microsoft.com/office/drawing/2014/main" id="{191AFF62-C94C-394B-C3EE-354EBC900973}"/>
                </a:ext>
              </a:extLst>
            </p:cNvPr>
            <p:cNvGraphicFramePr>
              <a:graphicFrameLocks noChangeAspect="1"/>
            </p:cNvGraphicFramePr>
            <p:nvPr>
              <p:extLst>
                <p:ext uri="{D42A27DB-BD31-4B8C-83A1-F6EECF244321}">
                  <p14:modId xmlns:p14="http://schemas.microsoft.com/office/powerpoint/2010/main" val="3509167081"/>
                </p:ext>
              </p:extLst>
            </p:nvPr>
          </p:nvGraphicFramePr>
          <p:xfrm>
            <a:off x="5087887" y="4037095"/>
            <a:ext cx="1992485" cy="1138876"/>
          </p:xfrm>
          <a:graphic>
            <a:graphicData uri="http://schemas.openxmlformats.org/presentationml/2006/ole">
              <mc:AlternateContent xmlns:mc="http://schemas.openxmlformats.org/markup-compatibility/2006">
                <mc:Choice xmlns:v="urn:schemas-microsoft-com:vml" Requires="v">
                  <p:oleObj name="Image" r:id="rId3" imgW="5777640" imgH="3301560" progId="Photoshop.Image.12">
                    <p:embed/>
                  </p:oleObj>
                </mc:Choice>
                <mc:Fallback>
                  <p:oleObj name="Image" r:id="rId3" imgW="5777640" imgH="3301560" progId="Photoshop.Image.12">
                    <p:embed/>
                    <p:pic>
                      <p:nvPicPr>
                        <p:cNvPr id="8" name="Objekt 9">
                          <a:extLst>
                            <a:ext uri="{FF2B5EF4-FFF2-40B4-BE49-F238E27FC236}">
                              <a16:creationId xmlns:a16="http://schemas.microsoft.com/office/drawing/2014/main" id="{3F9B2169-F447-407A-B785-39025512F4CB}"/>
                            </a:ext>
                          </a:extLst>
                        </p:cNvPr>
                        <p:cNvPicPr/>
                        <p:nvPr/>
                      </p:nvPicPr>
                      <p:blipFill>
                        <a:blip r:embed="rId4"/>
                        <a:stretch>
                          <a:fillRect/>
                        </a:stretch>
                      </p:blipFill>
                      <p:spPr>
                        <a:xfrm>
                          <a:off x="5087887" y="4037095"/>
                          <a:ext cx="1992485" cy="1138876"/>
                        </a:xfrm>
                        <a:prstGeom prst="rect">
                          <a:avLst/>
                        </a:prstGeom>
                      </p:spPr>
                    </p:pic>
                  </p:oleObj>
                </mc:Fallback>
              </mc:AlternateContent>
            </a:graphicData>
          </a:graphic>
        </p:graphicFrame>
      </p:grpSp>
    </p:spTree>
    <p:extLst>
      <p:ext uri="{BB962C8B-B14F-4D97-AF65-F5344CB8AC3E}">
        <p14:creationId xmlns:p14="http://schemas.microsoft.com/office/powerpoint/2010/main" val="2676080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6DAE9-5B80-0FA6-58C8-25A162250504}"/>
              </a:ext>
            </a:extLst>
          </p:cNvPr>
          <p:cNvSpPr>
            <a:spLocks noGrp="1"/>
          </p:cNvSpPr>
          <p:nvPr>
            <p:ph type="title"/>
          </p:nvPr>
        </p:nvSpPr>
        <p:spPr/>
        <p:txBody>
          <a:bodyPr>
            <a:normAutofit/>
          </a:bodyPr>
          <a:lstStyle/>
          <a:p>
            <a:r>
              <a:rPr lang="en-US" dirty="0"/>
              <a:t>Digital signature requirements</a:t>
            </a:r>
          </a:p>
        </p:txBody>
      </p:sp>
      <p:sp>
        <p:nvSpPr>
          <p:cNvPr id="3" name="Content Placeholder 2">
            <a:extLst>
              <a:ext uri="{FF2B5EF4-FFF2-40B4-BE49-F238E27FC236}">
                <a16:creationId xmlns:a16="http://schemas.microsoft.com/office/drawing/2014/main" id="{5E9BE297-FF17-AFEB-BD32-C776BBC77E85}"/>
              </a:ext>
            </a:extLst>
          </p:cNvPr>
          <p:cNvSpPr>
            <a:spLocks noGrp="1"/>
          </p:cNvSpPr>
          <p:nvPr>
            <p:ph sz="half" idx="1"/>
          </p:nvPr>
        </p:nvSpPr>
        <p:spPr/>
        <p:txBody>
          <a:bodyPr/>
          <a:lstStyle/>
          <a:p>
            <a:pPr marL="0" indent="0">
              <a:buNone/>
            </a:pPr>
            <a:r>
              <a:rPr lang="en-US" dirty="0"/>
              <a:t>Authenticity</a:t>
            </a:r>
          </a:p>
          <a:p>
            <a:pPr marL="0" indent="0">
              <a:buNone/>
            </a:pPr>
            <a:r>
              <a:rPr lang="en-US" dirty="0"/>
              <a:t>Data are same as provided by the source</a:t>
            </a:r>
            <a:br>
              <a:rPr lang="en-US" dirty="0"/>
            </a:br>
            <a:endParaRPr lang="en-US" dirty="0"/>
          </a:p>
          <a:p>
            <a:r>
              <a:rPr lang="en-US" dirty="0"/>
              <a:t>You may see it as a special case of integrity</a:t>
            </a:r>
          </a:p>
          <a:p>
            <a:r>
              <a:rPr lang="en-US" dirty="0"/>
              <a:t>Use of asymmetric cipher and signatures</a:t>
            </a:r>
          </a:p>
          <a:p>
            <a:endParaRPr lang="en-US" dirty="0"/>
          </a:p>
          <a:p>
            <a:pPr marL="0" indent="0">
              <a:buNone/>
            </a:pPr>
            <a:endParaRPr lang="en-US" dirty="0"/>
          </a:p>
        </p:txBody>
      </p:sp>
      <p:sp>
        <p:nvSpPr>
          <p:cNvPr id="5" name="Content Placeholder 4">
            <a:extLst>
              <a:ext uri="{FF2B5EF4-FFF2-40B4-BE49-F238E27FC236}">
                <a16:creationId xmlns:a16="http://schemas.microsoft.com/office/drawing/2014/main" id="{7333B408-45A0-C403-B4C4-0B39C6EF255F}"/>
              </a:ext>
            </a:extLst>
          </p:cNvPr>
          <p:cNvSpPr>
            <a:spLocks noGrp="1"/>
          </p:cNvSpPr>
          <p:nvPr>
            <p:ph sz="half" idx="2"/>
          </p:nvPr>
        </p:nvSpPr>
        <p:spPr/>
        <p:txBody>
          <a:bodyPr/>
          <a:lstStyle/>
          <a:p>
            <a:pPr marL="0" indent="0">
              <a:buNone/>
            </a:pPr>
            <a:r>
              <a:rPr lang="en-US" dirty="0"/>
              <a:t>Integrity</a:t>
            </a:r>
          </a:p>
          <a:p>
            <a:pPr marL="0" indent="0">
              <a:buNone/>
            </a:pPr>
            <a:r>
              <a:rPr lang="en-US" dirty="0"/>
              <a:t>Document has not been altered</a:t>
            </a:r>
            <a:br>
              <a:rPr lang="en-US" dirty="0"/>
            </a:br>
            <a:endParaRPr lang="en-US" dirty="0"/>
          </a:p>
          <a:p>
            <a:r>
              <a:rPr lang="en-US" dirty="0"/>
              <a:t>Document hash</a:t>
            </a:r>
          </a:p>
        </p:txBody>
      </p:sp>
      <p:sp>
        <p:nvSpPr>
          <p:cNvPr id="4" name="Slide Number Placeholder 3">
            <a:extLst>
              <a:ext uri="{FF2B5EF4-FFF2-40B4-BE49-F238E27FC236}">
                <a16:creationId xmlns:a16="http://schemas.microsoft.com/office/drawing/2014/main" id="{1F729B5A-ABEE-71FA-F362-179837EE4412}"/>
              </a:ext>
            </a:extLst>
          </p:cNvPr>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414607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theme/theme1.xml><?xml version="1.0" encoding="utf-8"?>
<a:theme xmlns:a="http://schemas.openxmlformats.org/drawingml/2006/main" name="Retrospect">
  <a:themeElements>
    <a:clrScheme name="Research Group">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18223</TotalTime>
  <Words>2197</Words>
  <Application>Microsoft Office PowerPoint</Application>
  <PresentationFormat>Widescreen</PresentationFormat>
  <Paragraphs>267</Paragraphs>
  <Slides>18</Slides>
  <Notes>17</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Calibri Light</vt:lpstr>
      <vt:lpstr>Courier New</vt:lpstr>
      <vt:lpstr>Nimbus Roman No9 L</vt:lpstr>
      <vt:lpstr>Retrospect</vt:lpstr>
      <vt:lpstr>Image</vt:lpstr>
      <vt:lpstr>Building trust</vt:lpstr>
      <vt:lpstr>Caesar cipher</vt:lpstr>
      <vt:lpstr>Ciphers</vt:lpstr>
      <vt:lpstr>Advanced Encryption Standard (AES)</vt:lpstr>
      <vt:lpstr>Diffie-Hellman</vt:lpstr>
      <vt:lpstr>PowerPoint Presentation</vt:lpstr>
      <vt:lpstr>Rivest-Shamir-Adleman (RSA)</vt:lpstr>
      <vt:lpstr>Hashing</vt:lpstr>
      <vt:lpstr>Digital signature requirements</vt:lpstr>
      <vt:lpstr>Digital signature</vt:lpstr>
      <vt:lpstr>JSON Web Tokens</vt:lpstr>
      <vt:lpstr>PowerPoint Presentation</vt:lpstr>
      <vt:lpstr>Digital certificate</vt:lpstr>
      <vt:lpstr>PowerPoint Presentation</vt:lpstr>
      <vt:lpstr>Public Key Infrastructure (PKI)</vt:lpstr>
      <vt:lpstr>HTTPS, SSL, TLS</vt:lpstr>
      <vt:lpstr>Cryptography API</vt:lpstr>
      <vt:lpstr>Cryptography tools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Beaver</dc:creator>
  <cp:lastModifiedBy>Petr Škoda</cp:lastModifiedBy>
  <cp:revision>505</cp:revision>
  <dcterms:created xsi:type="dcterms:W3CDTF">2011-06-05T13:18:40Z</dcterms:created>
  <dcterms:modified xsi:type="dcterms:W3CDTF">2025-05-11T16:27:20Z</dcterms:modified>
</cp:coreProperties>
</file>