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handoutMasterIdLst>
    <p:handoutMasterId r:id="rId13"/>
  </p:handoutMasterIdLst>
  <p:sldIdLst>
    <p:sldId id="259" r:id="rId2"/>
    <p:sldId id="290" r:id="rId3"/>
    <p:sldId id="288" r:id="rId4"/>
    <p:sldId id="291" r:id="rId5"/>
    <p:sldId id="292" r:id="rId6"/>
    <p:sldId id="260" r:id="rId7"/>
    <p:sldId id="294" r:id="rId8"/>
    <p:sldId id="293" r:id="rId9"/>
    <p:sldId id="261" r:id="rId10"/>
    <p:sldId id="29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7676" autoAdjust="0"/>
  </p:normalViewPr>
  <p:slideViewPr>
    <p:cSldViewPr>
      <p:cViewPr varScale="1">
        <p:scale>
          <a:sx n="79" d="100"/>
          <a:sy n="79" d="100"/>
        </p:scale>
        <p:origin x="1602" y="8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5/5/2025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05.05.2025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presentation is heavily inspired by DAMA Book.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D4D4D4"/>
                </a:solidFill>
                <a:effectLst/>
                <a:latin typeface="Consolas" panose="020B0609020204030204" pitchFamily="49" charset="0"/>
              </a:rPr>
              <a:t>There can be multiple layers to address consents at different levels - local, divisional, and enterprise-wide.</a:t>
            </a:r>
          </a:p>
          <a:p>
            <a:pPr marL="171450" indent="-171450">
              <a:buFont typeface="Arial" panose="020B0604020202020204" pitchFamily="34" charset="0"/>
              <a:buChar char="•"/>
            </a:pPr>
            <a:r>
              <a:rPr lang="en-US" dirty="0"/>
              <a:t>Data Governance Steering Committee - financing and highest authority.</a:t>
            </a:r>
          </a:p>
          <a:p>
            <a:pPr marL="171450" indent="-171450">
              <a:buFont typeface="Arial" panose="020B0604020202020204" pitchFamily="34" charset="0"/>
              <a:buChar char="•"/>
            </a:pPr>
            <a:r>
              <a:rPr lang="en-US" dirty="0"/>
              <a:t>Data Governance Council (DGC) - executives, managers of the Data Governance initiatives.</a:t>
            </a:r>
          </a:p>
          <a:p>
            <a:pPr marL="171450" indent="-171450">
              <a:buFont typeface="Arial" panose="020B0604020202020204" pitchFamily="34" charset="0"/>
              <a:buChar char="•"/>
            </a:pPr>
            <a:r>
              <a:rPr lang="en-US" dirty="0"/>
              <a:t>Data Stewardship Teams - teams focused on subject-areas or projects. Can be formal and informal. </a:t>
            </a:r>
          </a:p>
          <a:p>
            <a:pPr marL="0" indent="0">
              <a:buFont typeface="Arial" panose="020B0604020202020204" pitchFamily="34" charset="0"/>
              <a:buNone/>
            </a:pPr>
            <a:br>
              <a:rPr lang="en-US" dirty="0"/>
            </a:br>
            <a:r>
              <a:rPr lang="en-US" dirty="0"/>
              <a:t>A steward is a person whose job it is to manage the property of another person.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Stewards manage data assets on behalf of others and in the best interests of the organization. There is whole hierarchy of data stewards from Chief Data Officer, Data Owner to Technical and Coordinating Data Stewards.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Stewardship </a:t>
            </a:r>
          </a:p>
          <a:p>
            <a:pPr marL="171450" indent="-171450">
              <a:buFont typeface="Arial" panose="020B0604020202020204" pitchFamily="34" charset="0"/>
              <a:buChar char="•"/>
            </a:pPr>
            <a:r>
              <a:rPr lang="en-US" dirty="0"/>
              <a:t>Creating and managing core Metadata</a:t>
            </a:r>
          </a:p>
          <a:p>
            <a:pPr marL="171450" indent="-171450">
              <a:buFont typeface="Arial" panose="020B0604020202020204" pitchFamily="34" charset="0"/>
              <a:buChar char="•"/>
            </a:pPr>
            <a:r>
              <a:rPr lang="en-US" dirty="0"/>
              <a:t>Documenting rules and standards</a:t>
            </a:r>
          </a:p>
          <a:p>
            <a:pPr marL="171450" indent="-171450">
              <a:buFont typeface="Arial" panose="020B0604020202020204" pitchFamily="34" charset="0"/>
              <a:buChar char="•"/>
            </a:pPr>
            <a:r>
              <a:rPr lang="en-US" dirty="0"/>
              <a:t>Managing data quality issue</a:t>
            </a:r>
          </a:p>
          <a:p>
            <a:pPr marL="171450" indent="-171450">
              <a:buFont typeface="Arial" panose="020B0604020202020204" pitchFamily="34" charset="0"/>
              <a:buChar char="•"/>
            </a:pPr>
            <a:r>
              <a:rPr lang="en-US" dirty="0"/>
              <a:t>Executing operational data governance activities</a:t>
            </a:r>
          </a:p>
          <a:p>
            <a:pPr marL="0" indent="0">
              <a:buFont typeface="Arial" panose="020B0604020202020204" pitchFamily="34" charset="0"/>
              <a:buNone/>
            </a:pPr>
            <a:r>
              <a:rPr lang="en-US" dirty="0"/>
              <a:t>Since data management is happing throughout the company, data stewards are there to support people when dealing with data. They should not be an external team or department; they should be part of the business teams.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06256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44191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Management Professional is any person who works in any facet of data management (from technical management of data throughout its lifecycle to ensuring that data is properly utilized and leveraged to meet strategic organizational goals.</a:t>
            </a:r>
          </a:p>
          <a:p>
            <a:endParaRPr lang="en-US" dirty="0"/>
          </a:p>
          <a:p>
            <a:r>
              <a:rPr lang="en-US" dirty="0"/>
              <a:t>Data management requires both technical and non-technical (business) skills. </a:t>
            </a:r>
          </a:p>
          <a:p>
            <a:endParaRPr lang="en-US" dirty="0"/>
          </a:p>
          <a:p>
            <a:r>
              <a:rPr lang="en-US" dirty="0"/>
              <a:t>Goals:</a:t>
            </a:r>
          </a:p>
          <a:p>
            <a:pPr marL="171450" indent="-171450">
              <a:buFont typeface="Arial" panose="020B0604020202020204" pitchFamily="34" charset="0"/>
              <a:buChar char="•"/>
            </a:pPr>
            <a:r>
              <a:rPr lang="en-US" dirty="0"/>
              <a:t>Understanding and supporting the information needs.</a:t>
            </a:r>
          </a:p>
          <a:p>
            <a:pPr marL="171450" indent="-171450">
              <a:buFont typeface="Arial" panose="020B0604020202020204" pitchFamily="34" charset="0"/>
              <a:buChar char="•"/>
            </a:pPr>
            <a:r>
              <a:rPr lang="en-US" dirty="0"/>
              <a:t>Capturing, storing, protecting, and ensuring the integrity of data assets.</a:t>
            </a:r>
          </a:p>
          <a:p>
            <a:pPr marL="171450" indent="-171450">
              <a:buFont typeface="Arial" panose="020B0604020202020204" pitchFamily="34" charset="0"/>
              <a:buChar char="•"/>
            </a:pPr>
            <a:r>
              <a:rPr lang="en-US" dirty="0"/>
              <a:t>Ensuring the quality.</a:t>
            </a:r>
          </a:p>
          <a:p>
            <a:pPr marL="171450" indent="-171450">
              <a:buFont typeface="Arial" panose="020B0604020202020204" pitchFamily="34" charset="0"/>
              <a:buChar char="•"/>
            </a:pPr>
            <a:r>
              <a:rPr lang="en-US" dirty="0"/>
              <a:t>Ensuring the privacy and confidentiality of stakeholder data.</a:t>
            </a:r>
          </a:p>
          <a:p>
            <a:pPr marL="171450" indent="-171450">
              <a:buFont typeface="Arial" panose="020B0604020202020204" pitchFamily="34" charset="0"/>
              <a:buChar char="•"/>
            </a:pPr>
            <a:r>
              <a:rPr lang="en-US" dirty="0"/>
              <a:t>Ensuring data can be used effectively to add value to the enterprise.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challenge is getting people with this range of skills and perspectives to recognize how the pieces fit together so that they collaborate well as they work toward common goals.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data strategy should include business plans to use information to competitive advantage and support enterprise goals. In many organizations, the data management strategy is owned and maintained by the CDO and enacted through a data governance team, supported by a Data Governance Council.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324609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to keep track of, which is why it helps to have a framework to understand the data management comprehensively and see relationships between its component pieces. Frameworks developed at different levels of abstraction provide a range of perspectives on how to approach data management.</a:t>
            </a:r>
          </a:p>
          <a:p>
            <a:endParaRPr lang="en-US" dirty="0"/>
          </a:p>
          <a:p>
            <a:pPr marL="171450" indent="-171450">
              <a:buFont typeface="Arial" panose="020B0604020202020204" pitchFamily="34" charset="0"/>
              <a:buChar char="•"/>
            </a:pPr>
            <a:r>
              <a:rPr lang="en-US" dirty="0"/>
              <a:t>Figure is just a simplification.</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It takes a strategic perspective on business and IT alignment. Known as the 9-cell, it recognizes a middle layer that focuses on structure and tactics, including planning and architecture.</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DAMA Wheel - we already saw that. There are alternatives how to visualize it, just like software diagrams.</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It shows the relationship between people, process, and technology and provides a key for reading the DMBOK context diagrams.</a:t>
            </a:r>
          </a:p>
          <a:p>
            <a:pPr marL="0" indent="0">
              <a:buFont typeface="Arial" panose="020B0604020202020204" pitchFamily="34" charset="0"/>
              <a:buNone/>
            </a:pPr>
            <a:endParaRPr lang="en-US" b="0" dirty="0">
              <a:solidFill>
                <a:srgbClr val="D4D4D4"/>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68180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Aiken's pyramid describes how organizations evolve toward better data management practices.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Phase 1: The organization purchases an application that includes database capabilities. This means the organization has a starting point for data modeling / design, data storage, and data security (e.g., let some people in and keep others out). To get the system functioning within their environment and with their data requires work on integration and interoperability.</a:t>
            </a:r>
          </a:p>
          <a:p>
            <a:pPr marL="171450" indent="-171450">
              <a:buFont typeface="Arial" panose="020B0604020202020204" pitchFamily="34" charset="0"/>
              <a:buChar char="•"/>
            </a:pPr>
            <a:r>
              <a:rPr lang="en-US" dirty="0"/>
              <a:t>Phase 2: Once they start using the application, they will find challenges with the quality of their data. But getting to higher quality data depends on reliable Metadata and consistent Data Architecture. These provide clarity on how data from different systems works together.</a:t>
            </a:r>
          </a:p>
          <a:p>
            <a:pPr marL="171450" indent="-171450">
              <a:buFont typeface="Arial" panose="020B0604020202020204" pitchFamily="34" charset="0"/>
              <a:buChar char="•"/>
            </a:pPr>
            <a:r>
              <a:rPr lang="en-US" dirty="0"/>
              <a:t>Phase 3: Disciplined practices for managing Data Quality, Metadata, and architecture require Data Governance that provides structural support for data management activities. Data Governance also enables execution of strategic initiatives, such as Document and Content Management, Reference Data Management, Master Data Management, Data Warehousing, and Business Intelligence, which fully enable the advanced practices within the golden pyramid.</a:t>
            </a:r>
          </a:p>
          <a:p>
            <a:pPr marL="171450" indent="-171450">
              <a:buFont typeface="Arial" panose="020B0604020202020204" pitchFamily="34" charset="0"/>
              <a:buChar char="•"/>
            </a:pPr>
            <a:r>
              <a:rPr lang="en-US" dirty="0"/>
              <a:t>Phase 4: The organization leverages the benefits of well-managed data and advances its analytic capabilities.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218861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strict definition. We can see it as a sequence of phase/steps without a strict definition. The core idea remains the same, we have a lots of data, there are different transformations, and we need to describe and manage all of that somehow.</a:t>
            </a:r>
          </a:p>
          <a:p>
            <a:endParaRPr lang="en-US" dirty="0"/>
          </a:p>
          <a:p>
            <a:r>
              <a:rPr lang="en-US" dirty="0"/>
              <a:t>If you have your personal project or a small business with single database and few table, it may look like data life cycle is a trivial thing. We create data in our application, we stored them in a database, we show them using our application and we may delete them some day.</a:t>
            </a:r>
          </a:p>
          <a:p>
            <a:endParaRPr lang="en-US" dirty="0"/>
          </a:p>
          <a:p>
            <a:endParaRPr lang="en-US" dirty="0"/>
          </a:p>
          <a:p>
            <a:r>
              <a:rPr lang="en-US" dirty="0"/>
              <a:t>Phases:</a:t>
            </a:r>
          </a:p>
          <a:p>
            <a:pPr marL="171450" indent="-171450">
              <a:buFont typeface="Arial" panose="020B0604020202020204" pitchFamily="34" charset="0"/>
              <a:buChar char="•"/>
            </a:pPr>
            <a:r>
              <a:rPr lang="en-US" dirty="0"/>
              <a:t>Data Capture / Creation : Specification may include legal contracts, basic types: </a:t>
            </a:r>
          </a:p>
          <a:p>
            <a:pPr marL="628650" lvl="1" indent="-171450">
              <a:buFont typeface="Arial" panose="020B0604020202020204" pitchFamily="34" charset="0"/>
              <a:buChar char="•"/>
            </a:pPr>
            <a:r>
              <a:rPr lang="en-US" dirty="0"/>
              <a:t>Data Acquisition : Use existing data produced outside the company</a:t>
            </a:r>
          </a:p>
          <a:p>
            <a:pPr marL="628650" lvl="1" indent="-171450">
              <a:buFont typeface="Arial" panose="020B0604020202020204" pitchFamily="34" charset="0"/>
              <a:buChar char="•"/>
            </a:pPr>
            <a:r>
              <a:rPr lang="en-US" dirty="0"/>
              <a:t>Data Entry  :  Humans of devices create new data. Sometimes without devices here.</a:t>
            </a:r>
          </a:p>
          <a:p>
            <a:pPr marL="628650" lvl="1" indent="-171450">
              <a:buFont typeface="Arial" panose="020B0604020202020204" pitchFamily="34" charset="0"/>
              <a:buChar char="•"/>
            </a:pPr>
            <a:r>
              <a:rPr lang="en-US" dirty="0"/>
              <a:t>Signal Receipt / Capture  :  Capture by a device, usually important in the control system. More for the Internet of Things.</a:t>
            </a:r>
          </a:p>
          <a:p>
            <a:pPr marL="171450" lvl="0" indent="-171450">
              <a:buFont typeface="Arial" panose="020B0604020202020204" pitchFamily="34" charset="0"/>
              <a:buChar char="•"/>
            </a:pPr>
            <a:r>
              <a:rPr lang="en-US" dirty="0"/>
              <a:t>Storage : Prevent data loss, allow efficient retrieval, NDBI007, and data protection. Data location for cloud storages.</a:t>
            </a:r>
          </a:p>
          <a:p>
            <a:pPr marL="171450" lvl="0" indent="-171450">
              <a:buFont typeface="Arial" panose="020B0604020202020204" pitchFamily="34" charset="0"/>
              <a:buChar char="•"/>
            </a:pPr>
            <a:r>
              <a:rPr lang="en-US" dirty="0"/>
              <a:t>Maintenance : Apply processing, like cleaning, so they can be effectively used by the business. Does not add a business value. May include ETL processes.</a:t>
            </a:r>
          </a:p>
          <a:p>
            <a:pPr marL="171450" lvl="0" indent="-171450">
              <a:buFont typeface="Arial" panose="020B0604020202020204" pitchFamily="34" charset="0"/>
              <a:buChar char="•"/>
            </a:pPr>
            <a:r>
              <a:rPr lang="en-US" dirty="0"/>
              <a:t>Synthesis :  Not common, make valuable data through inductive reasoning. This type of analysis is also used in risk modeling, accounting, and investment decisions. An example, Net Sales = Gross Sales – Taxes. If I know Gross Sales and Taxes, and I know the simple equation just outlined, then I can calculate Net Sales.</a:t>
            </a:r>
          </a:p>
          <a:p>
            <a:pPr marL="171450" lvl="0" indent="-171450">
              <a:buFont typeface="Arial" panose="020B0604020202020204" pitchFamily="34" charset="0"/>
              <a:buChar char="•"/>
            </a:pPr>
            <a:r>
              <a:rPr lang="en-US" dirty="0"/>
              <a:t>Usage : Depends on the business. Data can be viewed, processed, modified and saved. An audit trail should be maintained for all critical data to ensure that all modifications to data are fully traceable. There can be an extra phase for data processing (data cleaning, data wrangling, compression, encryption).</a:t>
            </a:r>
          </a:p>
          <a:p>
            <a:pPr marL="171450" lvl="0" indent="-171450">
              <a:buFont typeface="Arial" panose="020B0604020202020204" pitchFamily="34" charset="0"/>
              <a:buChar char="•"/>
            </a:pPr>
            <a:r>
              <a:rPr lang="en-US" dirty="0"/>
              <a:t>Publication : Even sending email with a table. How to handle incorrect data, they are outside our area of influence. Data governance may help to decide how to handle them.</a:t>
            </a:r>
          </a:p>
          <a:p>
            <a:pPr marL="171450" lvl="0" indent="-171450">
              <a:buFont typeface="Arial" panose="020B0604020202020204" pitchFamily="34" charset="0"/>
              <a:buChar char="•"/>
            </a:pPr>
            <a:r>
              <a:rPr lang="en-US" dirty="0"/>
              <a:t>Archival : May be required by a law (accounting data), data that are not needed.</a:t>
            </a:r>
          </a:p>
          <a:p>
            <a:pPr marL="171450" lvl="0" indent="-171450">
              <a:buFont typeface="Arial" panose="020B0604020202020204" pitchFamily="34" charset="0"/>
              <a:buChar char="•"/>
            </a:pPr>
            <a:r>
              <a:rPr lang="en-US" dirty="0"/>
              <a:t>Destruction / Data Purge : Some data must be deleted after there is no, legal, use for them - GDPR. Every copy must be deleted, even from the archive. From the perspective of Data Governance, the challenge is to make sure that has been done properly.</a:t>
            </a:r>
          </a:p>
          <a:p>
            <a:r>
              <a:rPr lang="en-US" dirty="0"/>
              <a:t>Defined by Linked Open Data 2 stack:</a:t>
            </a:r>
          </a:p>
          <a:p>
            <a:pPr marL="171450" indent="-171450">
              <a:buFont typeface="Arial" panose="020B0604020202020204" pitchFamily="34" charset="0"/>
              <a:buChar char="•"/>
            </a:pPr>
            <a:r>
              <a:rPr lang="en-US" dirty="0"/>
              <a:t>Interlinking (Creating and maintaining links)</a:t>
            </a:r>
          </a:p>
          <a:p>
            <a:pPr marL="171450" indent="-171450">
              <a:buFont typeface="Arial" panose="020B0604020202020204" pitchFamily="34" charset="0"/>
              <a:buChar char="•"/>
            </a:pPr>
            <a:r>
              <a:rPr lang="en-US" dirty="0"/>
              <a:t>Classification (Integration, Fusion) </a:t>
            </a:r>
          </a:p>
          <a:p>
            <a:pPr marL="171450" indent="-171450">
              <a:buFont typeface="Arial" panose="020B0604020202020204" pitchFamily="34" charset="0"/>
              <a:buChar char="•"/>
            </a:pPr>
            <a:r>
              <a:rPr lang="en-US" dirty="0"/>
              <a:t>Quality</a:t>
            </a:r>
          </a:p>
          <a:p>
            <a:pPr marL="171450" indent="-171450">
              <a:buFont typeface="Arial" panose="020B0604020202020204" pitchFamily="34" charset="0"/>
              <a:buChar char="•"/>
            </a:pPr>
            <a:r>
              <a:rPr lang="en-US" dirty="0"/>
              <a:t>Evolution</a:t>
            </a:r>
          </a:p>
          <a:p>
            <a:pPr marL="171450" indent="-171450">
              <a:buFont typeface="Arial" panose="020B0604020202020204" pitchFamily="34" charset="0"/>
              <a:buChar char="•"/>
            </a:pPr>
            <a:r>
              <a:rPr lang="en-US" dirty="0"/>
              <a:t>Exploration</a:t>
            </a:r>
          </a:p>
          <a:p>
            <a:endParaRPr lang="en-US" dirty="0"/>
          </a:p>
          <a:p>
            <a:r>
              <a:rPr lang="en-US" dirty="0"/>
              <a:t>If you have your personal project or a small business with single database and few table, it may look like data life cycle is a trivial thing. We create data in our application, we stored them in a database, we show them using our application and we may delete them some day.  On the other hand, there are some projects with outstanding amount of data.</a:t>
            </a:r>
          </a:p>
          <a:p>
            <a:pPr marL="171450" indent="-171450">
              <a:buFont typeface="Arial" panose="020B0604020202020204" pitchFamily="34" charset="0"/>
              <a:buChar char="•"/>
            </a:pPr>
            <a:r>
              <a:rPr lang="en-US" dirty="0"/>
              <a:t>The latest round of the Intergovernmental Panel on Climate Change (IPCC) will produce up to 80 petabytes of data (Balaji et al., 2018).</a:t>
            </a:r>
          </a:p>
          <a:p>
            <a:pPr marL="171450" indent="-171450">
              <a:buFont typeface="Arial" panose="020B0604020202020204" pitchFamily="34" charset="0"/>
              <a:buChar char="•"/>
            </a:pPr>
            <a:r>
              <a:rPr lang="en-US" dirty="0"/>
              <a:t>The Large Synoptic Survey Telescope is expected to build over a period of 10 years a 500-petabyte database of images and a 15-petabyte catalog of text data (LSST Project Office, 2018). </a:t>
            </a:r>
          </a:p>
          <a:p>
            <a:pPr marL="171450" indent="-171450">
              <a:buFont typeface="Arial" panose="020B0604020202020204" pitchFamily="34" charset="0"/>
              <a:buChar char="•"/>
            </a:pPr>
            <a:r>
              <a:rPr lang="en-US" dirty="0"/>
              <a:t>The first-ever image of a supermassive black hole was orders of magnitudes larger, needing approximately 4.5 petabytes of astronomy data.</a:t>
            </a:r>
          </a:p>
          <a:p>
            <a:pPr marL="171450" indent="-171450">
              <a:buFont typeface="Arial" panose="020B0604020202020204" pitchFamily="34" charset="0"/>
              <a:buChar char="•"/>
            </a:pPr>
            <a:r>
              <a:rPr lang="en-US" dirty="0"/>
              <a:t>Data at Sanger Institute ~ custom power plant.</a:t>
            </a:r>
          </a:p>
          <a:p>
            <a:r>
              <a:rPr lang="en-US" dirty="0"/>
              <a:t>It is not only about the amount of the data but also the transformations, owner ships, visualizations ~ data flow in general. Data Lifecycle Management (DLM) allows companies/teams to manage the data flow from the first contact to the last. </a:t>
            </a:r>
          </a:p>
          <a:p>
            <a:endParaRPr lang="en-US" dirty="0"/>
          </a:p>
          <a:p>
            <a:r>
              <a:rPr lang="en-US" dirty="0"/>
              <a:t>Image is from DMBOOK. Keep in mind that Data Life Cycle is specific for a particular type of data.</a:t>
            </a:r>
          </a:p>
          <a:p>
            <a:endParaRPr lang="en-US" dirty="0"/>
          </a:p>
          <a:p>
            <a:r>
              <a:rPr lang="en-US" dirty="0"/>
              <a:t>Sources:</a:t>
            </a:r>
          </a:p>
          <a:p>
            <a:pPr marL="171450" indent="-171450">
              <a:buFont typeface="Arial" panose="020B0604020202020204" pitchFamily="34" charset="0"/>
              <a:buChar char="•"/>
            </a:pPr>
            <a:r>
              <a:rPr lang="en-US" dirty="0"/>
              <a:t>https://link.springer.com/chapter/10.1007/978-3-642-35173-0_1</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31029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this presentation is based at the Data Management Body of Knowledge book.</a:t>
            </a:r>
          </a:p>
          <a:p>
            <a:endParaRPr lang="en-US" dirty="0"/>
          </a:p>
          <a:p>
            <a:r>
              <a:rPr lang="en-US" dirty="0"/>
              <a:t>Resources:</a:t>
            </a:r>
          </a:p>
          <a:p>
            <a:pPr marL="171450" indent="-171450">
              <a:buFont typeface="Arial" panose="020B0604020202020204" pitchFamily="34" charset="0"/>
              <a:buChar char="•"/>
            </a:pPr>
            <a:r>
              <a:rPr lang="en-US" dirty="0"/>
              <a:t>https://www.youtube.com/watch?v=EdOzZJd8DNk</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27024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organizations, adopting formal Data Governance requires the support of organizational change management as well as sponsorship from a C-level executive, such as Chief Risk Officer, Chief Financial Officer, or Chief Data Officer. For many organizations, cultural change is a major challenge.</a:t>
            </a:r>
          </a:p>
          <a:p>
            <a:endParaRPr lang="en-US" dirty="0"/>
          </a:p>
          <a:p>
            <a:r>
              <a:rPr lang="en-US" dirty="0"/>
              <a:t>A common analogy is to equate data governance to auditing and accounting. Auditors and controllers set the rules for managing financial assets. Data governance professionals set rules for managing data assets.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144365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Designing data governance requires stepping back from day-today decision making and focusing on identifying the fundamental decisions that need to be made and who should be making them. We should not reverse engineer it from a particular task.</a:t>
            </a:r>
          </a:p>
          <a:p>
            <a:endParaRPr lang="en-US" dirty="0"/>
          </a:p>
          <a:p>
            <a:r>
              <a:rPr lang="en-US" dirty="0"/>
              <a:t>The scope is business wide, so it is not only IT, but IT department can help with the implementations. Since </a:t>
            </a:r>
            <a:r>
              <a:rPr lang="en-US" b="0" dirty="0">
                <a:solidFill>
                  <a:srgbClr val="D4D4D4"/>
                </a:solidFill>
                <a:effectLst/>
                <a:latin typeface="Consolas" panose="020B0609020204030204" pitchFamily="49" charset="0"/>
              </a:rPr>
              <a:t>Data governance is fundamentally about organizational behavior, it can not be solved through technology. However, there are tools that support the overall process. For example, a collaboration portal with search capabilities for data and help to manage simple workflows.</a:t>
            </a:r>
          </a:p>
          <a:p>
            <a:endParaRPr lang="en-US" dirty="0"/>
          </a:p>
          <a:p>
            <a:r>
              <a:rPr lang="en-US" b="1" dirty="0"/>
              <a:t>Governance</a:t>
            </a:r>
            <a:r>
              <a:rPr lang="en-US" dirty="0"/>
              <a:t> refers to what decisions must be made to ensure effective management and use of IT (decision domains) and who makes the decisions (locus of accountability for decision making).</a:t>
            </a:r>
          </a:p>
          <a:p>
            <a:endParaRPr lang="en-US" b="1" dirty="0"/>
          </a:p>
          <a:p>
            <a:r>
              <a:rPr lang="en-US" b="1" dirty="0"/>
              <a:t>Management</a:t>
            </a:r>
            <a:r>
              <a:rPr lang="en-US" dirty="0"/>
              <a:t> involves making and implementing decisions. </a:t>
            </a:r>
          </a:p>
          <a:p>
            <a:endParaRPr lang="en-US" dirty="0"/>
          </a:p>
          <a:p>
            <a:r>
              <a:rPr lang="en-US" dirty="0"/>
              <a:t>Data governance ensures data (as an asset) is properly managed without directly executing data management. For example, </a:t>
            </a:r>
            <a:r>
              <a:rPr lang="en-US" b="1" dirty="0"/>
              <a:t>governance</a:t>
            </a:r>
            <a:r>
              <a:rPr lang="en-US" dirty="0"/>
              <a:t> includes establishing who in the organization holds decision rights for determining standards for data quality. </a:t>
            </a:r>
            <a:r>
              <a:rPr lang="en-US" b="1" dirty="0"/>
              <a:t>Management</a:t>
            </a:r>
            <a:r>
              <a:rPr lang="en-US" dirty="0"/>
              <a:t> involves determining the actual metrics employed for data quality. </a:t>
            </a:r>
          </a:p>
          <a:p>
            <a:endParaRPr lang="en-US" dirty="0"/>
          </a:p>
          <a:p>
            <a:r>
              <a:rPr lang="en-US" dirty="0"/>
              <a:t>Areas:</a:t>
            </a:r>
          </a:p>
          <a:p>
            <a:pPr marL="171450" indent="-171450">
              <a:buFont typeface="Arial" panose="020B0604020202020204" pitchFamily="34" charset="0"/>
              <a:buChar char="•"/>
            </a:pPr>
            <a:r>
              <a:rPr lang="en-US" dirty="0"/>
              <a:t>Data principles What are the uses of data for the business? How are opportunities for sharing and reuse of data identified? How does the regulatory environment influence the business uses of data?</a:t>
            </a:r>
          </a:p>
          <a:p>
            <a:pPr marL="171450" indent="-171450">
              <a:buFont typeface="Arial" panose="020B0604020202020204" pitchFamily="34" charset="0"/>
              <a:buChar char="•"/>
            </a:pPr>
            <a:r>
              <a:rPr lang="en-US" dirty="0"/>
              <a:t>Data quality What are the standards for data quality with respect to accuracy, timeliness, completeness and credibility? What is the program for establishing and communicating data quality? How will data quality as well as the associated program be evaluated?</a:t>
            </a:r>
          </a:p>
          <a:p>
            <a:pPr marL="171450" indent="-171450">
              <a:buFont typeface="Arial" panose="020B0604020202020204" pitchFamily="34" charset="0"/>
              <a:buChar char="•"/>
            </a:pPr>
            <a:r>
              <a:rPr lang="en-US" dirty="0"/>
              <a:t>Metadata What is the program for documenting the semantics of data? How will data be consistently defined and modeled so that it is interpretable? What is the plan to keep different types of metadata up-to-date?</a:t>
            </a:r>
          </a:p>
          <a:p>
            <a:pPr marL="171450" indent="-171450">
              <a:buFont typeface="Arial" panose="020B0604020202020204" pitchFamily="34" charset="0"/>
              <a:buChar char="•"/>
            </a:pPr>
            <a:r>
              <a:rPr lang="en-US" dirty="0"/>
              <a:t>Data access What is the program for periodic monitoring and audit for compliance? How is security awareness and education disseminated?  What is the program for backup and recovery?</a:t>
            </a:r>
          </a:p>
          <a:p>
            <a:pPr marL="171450" indent="-171450">
              <a:buFont typeface="Arial" panose="020B0604020202020204" pitchFamily="34" charset="0"/>
              <a:buChar char="•"/>
            </a:pPr>
            <a:r>
              <a:rPr lang="en-US" dirty="0"/>
              <a:t>Data lifecycle :  Determining the definition, production, retention and retirement of data. How is data inventoried? </a:t>
            </a:r>
          </a:p>
          <a:p>
            <a:endParaRPr lang="en-US" dirty="0"/>
          </a:p>
          <a:p>
            <a:endParaRPr lang="en-US" dirty="0"/>
          </a:p>
          <a:p>
            <a:r>
              <a:rPr lang="en-US" dirty="0"/>
              <a:t>Source</a:t>
            </a:r>
          </a:p>
          <a:p>
            <a:pPr marL="171450" indent="-171450">
              <a:buFont typeface="Arial" panose="020B0604020202020204" pitchFamily="34" charset="0"/>
              <a:buChar char="•"/>
            </a:pPr>
            <a:r>
              <a:rPr lang="en-US" dirty="0"/>
              <a:t>https://dl.acm.org/doi/abs/10.1145/1629175.1629210 [image]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285720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as.com/en_us/insights/data-management/data-management.html#nextstep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merriam-webster.com/dictionary/governa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Data Management</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4/2025</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E9A9-6D8A-FEC8-B0F5-A60198C829AF}"/>
              </a:ext>
            </a:extLst>
          </p:cNvPr>
          <p:cNvSpPr>
            <a:spLocks noGrp="1"/>
          </p:cNvSpPr>
          <p:nvPr>
            <p:ph type="title"/>
          </p:nvPr>
        </p:nvSpPr>
        <p:spPr/>
        <p:txBody>
          <a:bodyPr/>
          <a:lstStyle/>
          <a:p>
            <a:r>
              <a:rPr lang="en-US" dirty="0"/>
              <a:t>Data Governance Organization</a:t>
            </a:r>
          </a:p>
        </p:txBody>
      </p:sp>
      <p:sp>
        <p:nvSpPr>
          <p:cNvPr id="3" name="Content Placeholder 2">
            <a:extLst>
              <a:ext uri="{FF2B5EF4-FFF2-40B4-BE49-F238E27FC236}">
                <a16:creationId xmlns:a16="http://schemas.microsoft.com/office/drawing/2014/main" id="{FECCAA7B-5CE5-9F1F-EFAA-A374B6011526}"/>
              </a:ext>
            </a:extLst>
          </p:cNvPr>
          <p:cNvSpPr>
            <a:spLocks noGrp="1"/>
          </p:cNvSpPr>
          <p:nvPr>
            <p:ph sz="half" idx="1"/>
          </p:nvPr>
        </p:nvSpPr>
        <p:spPr/>
        <p:txBody>
          <a:bodyPr/>
          <a:lstStyle/>
          <a:p>
            <a:pPr marL="0" indent="0">
              <a:buNone/>
            </a:pPr>
            <a:r>
              <a:rPr lang="en-US" dirty="0"/>
              <a:t>Functions:</a:t>
            </a:r>
          </a:p>
          <a:p>
            <a:r>
              <a:rPr lang="en-US" dirty="0"/>
              <a:t>Legislative-like</a:t>
            </a:r>
            <a:br>
              <a:rPr lang="en-US" dirty="0"/>
            </a:br>
            <a:r>
              <a:rPr lang="en-US" dirty="0"/>
              <a:t>Defining policies, standards, and the Enterprise Data Architecture.</a:t>
            </a:r>
          </a:p>
          <a:p>
            <a:r>
              <a:rPr lang="en-US" dirty="0"/>
              <a:t>Judicial-like</a:t>
            </a:r>
            <a:br>
              <a:rPr lang="en-US" dirty="0"/>
            </a:br>
            <a:r>
              <a:rPr lang="en-US" dirty="0"/>
              <a:t>Issue management and escalation.</a:t>
            </a:r>
          </a:p>
          <a:p>
            <a:r>
              <a:rPr lang="en-US" dirty="0"/>
              <a:t>Executive</a:t>
            </a:r>
            <a:br>
              <a:rPr lang="en-US" dirty="0"/>
            </a:br>
            <a:r>
              <a:rPr lang="en-US" dirty="0"/>
              <a:t>Protecting and serving, administrative responsibilities.</a:t>
            </a:r>
          </a:p>
          <a:p>
            <a:endParaRPr lang="en-US" dirty="0"/>
          </a:p>
        </p:txBody>
      </p:sp>
      <p:sp>
        <p:nvSpPr>
          <p:cNvPr id="6" name="Content Placeholder 5">
            <a:extLst>
              <a:ext uri="{FF2B5EF4-FFF2-40B4-BE49-F238E27FC236}">
                <a16:creationId xmlns:a16="http://schemas.microsoft.com/office/drawing/2014/main" id="{B10F4F1D-6405-ACE7-1676-BF98E65CA902}"/>
              </a:ext>
            </a:extLst>
          </p:cNvPr>
          <p:cNvSpPr>
            <a:spLocks noGrp="1"/>
          </p:cNvSpPr>
          <p:nvPr>
            <p:ph sz="half" idx="2"/>
          </p:nvPr>
        </p:nvSpPr>
        <p:spPr/>
        <p:txBody>
          <a:bodyPr/>
          <a:lstStyle/>
          <a:p>
            <a:pPr marL="0" indent="0">
              <a:buNone/>
            </a:pPr>
            <a:r>
              <a:rPr lang="en-US" dirty="0"/>
              <a:t>Members:</a:t>
            </a:r>
          </a:p>
          <a:p>
            <a:r>
              <a:rPr lang="en-US" dirty="0"/>
              <a:t>Steering Committee </a:t>
            </a:r>
          </a:p>
          <a:p>
            <a:r>
              <a:rPr lang="en-US" dirty="0"/>
              <a:t>Council</a:t>
            </a:r>
          </a:p>
          <a:p>
            <a:r>
              <a:rPr lang="en-US" dirty="0"/>
              <a:t>Stewardship Teams </a:t>
            </a:r>
            <a:br>
              <a:rPr lang="en-US" dirty="0"/>
            </a:br>
            <a:r>
              <a:rPr lang="en-US" dirty="0"/>
              <a:t>Data Stewardship is the most common label to describe accountability and responsibility for data and processes that ensure effective control and use of data assets.</a:t>
            </a:r>
          </a:p>
          <a:p>
            <a:pPr marL="0" indent="0">
              <a:buNone/>
            </a:pPr>
            <a:endParaRPr lang="en-US" dirty="0"/>
          </a:p>
          <a:p>
            <a:pPr marL="0" indent="0">
              <a:buNone/>
            </a:pPr>
            <a:r>
              <a:rPr lang="en-US" dirty="0"/>
              <a:t>Operating Model Types</a:t>
            </a:r>
          </a:p>
          <a:p>
            <a:r>
              <a:rPr lang="en-US" dirty="0"/>
              <a:t>Centralized</a:t>
            </a:r>
          </a:p>
          <a:p>
            <a:r>
              <a:rPr lang="en-US" dirty="0"/>
              <a:t>Federated </a:t>
            </a:r>
            <a:br>
              <a:rPr lang="en-US" dirty="0"/>
            </a:br>
            <a:endParaRPr lang="en-US" dirty="0"/>
          </a:p>
        </p:txBody>
      </p:sp>
      <p:sp>
        <p:nvSpPr>
          <p:cNvPr id="4" name="Slide Number Placeholder 3">
            <a:extLst>
              <a:ext uri="{FF2B5EF4-FFF2-40B4-BE49-F238E27FC236}">
                <a16:creationId xmlns:a16="http://schemas.microsoft.com/office/drawing/2014/main" id="{7BEBCB65-BED3-2660-D257-B210C17C22D8}"/>
              </a:ext>
            </a:extLst>
          </p:cNvPr>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53980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495-EA45-9A62-0230-EE1714379DC4}"/>
              </a:ext>
            </a:extLst>
          </p:cNvPr>
          <p:cNvSpPr>
            <a:spLocks noGrp="1"/>
          </p:cNvSpPr>
          <p:nvPr>
            <p:ph type="title"/>
          </p:nvPr>
        </p:nvSpPr>
        <p:spPr/>
        <p:txBody>
          <a:bodyPr/>
          <a:lstStyle/>
          <a:p>
            <a:r>
              <a:rPr lang="en-US" dirty="0"/>
              <a:t>Data Asset</a:t>
            </a:r>
          </a:p>
        </p:txBody>
      </p:sp>
      <p:sp>
        <p:nvSpPr>
          <p:cNvPr id="3" name="Content Placeholder 2">
            <a:extLst>
              <a:ext uri="{FF2B5EF4-FFF2-40B4-BE49-F238E27FC236}">
                <a16:creationId xmlns:a16="http://schemas.microsoft.com/office/drawing/2014/main" id="{EA271186-ADE9-D2CE-C773-EC25AD22F93F}"/>
              </a:ext>
            </a:extLst>
          </p:cNvPr>
          <p:cNvSpPr>
            <a:spLocks noGrp="1"/>
          </p:cNvSpPr>
          <p:nvPr>
            <p:ph idx="1"/>
          </p:nvPr>
        </p:nvSpPr>
        <p:spPr>
          <a:xfrm>
            <a:off x="335360" y="1268759"/>
            <a:ext cx="11449272" cy="5302637"/>
          </a:xfrm>
        </p:spPr>
        <p:txBody>
          <a:bodyPr/>
          <a:lstStyle/>
          <a:p>
            <a:pPr marL="0" indent="0">
              <a:buNone/>
            </a:pPr>
            <a:r>
              <a:rPr lang="en-US" dirty="0"/>
              <a:t>“An asset is an economic resource, that can be owned or controlled, and that holds or produces value. Assets can be converted to money.” -- Data Management Body of Knowledge</a:t>
            </a:r>
            <a:br>
              <a:rPr lang="en-US" dirty="0"/>
            </a:br>
            <a:endParaRPr lang="en-US" dirty="0"/>
          </a:p>
          <a:p>
            <a:pPr marL="0" indent="0">
              <a:buNone/>
            </a:pPr>
            <a:r>
              <a:rPr lang="en-US" dirty="0"/>
              <a:t>Value is the difference between the cost of and the benefit:</a:t>
            </a:r>
          </a:p>
          <a:p>
            <a:r>
              <a:rPr lang="en-US" dirty="0"/>
              <a:t>Cost of obtaining and storing data</a:t>
            </a:r>
          </a:p>
          <a:p>
            <a:r>
              <a:rPr lang="en-US" dirty="0"/>
              <a:t>Cost of replacing data if it were lost</a:t>
            </a:r>
          </a:p>
          <a:p>
            <a:r>
              <a:rPr lang="en-US" dirty="0"/>
              <a:t>Impact to the organization if data were missing</a:t>
            </a:r>
          </a:p>
          <a:p>
            <a:r>
              <a:rPr lang="en-US" dirty="0"/>
              <a:t>Cost of improving data</a:t>
            </a:r>
          </a:p>
          <a:p>
            <a:r>
              <a:rPr lang="en-US" dirty="0"/>
              <a:t>Benefits of higher quality data</a:t>
            </a:r>
          </a:p>
          <a:p>
            <a:r>
              <a:rPr lang="en-US" dirty="0"/>
              <a:t>What the data could be sold for</a:t>
            </a:r>
          </a:p>
          <a:p>
            <a:r>
              <a:rPr lang="en-US" dirty="0"/>
              <a:t>Expected revenue from innovative uses of data</a:t>
            </a:r>
          </a:p>
          <a:p>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FE8464D1-EC53-E844-22E3-FAA65F61CF03}"/>
              </a:ext>
            </a:extLst>
          </p:cNvPr>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406998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5333-879E-1911-E07C-84A555D0328F}"/>
              </a:ext>
            </a:extLst>
          </p:cNvPr>
          <p:cNvSpPr>
            <a:spLocks noGrp="1"/>
          </p:cNvSpPr>
          <p:nvPr>
            <p:ph type="title"/>
          </p:nvPr>
        </p:nvSpPr>
        <p:spPr/>
        <p:txBody>
          <a:bodyPr/>
          <a:lstStyle/>
          <a:p>
            <a:r>
              <a:rPr lang="en-US" dirty="0"/>
              <a:t>Data Management</a:t>
            </a:r>
          </a:p>
        </p:txBody>
      </p:sp>
      <p:sp>
        <p:nvSpPr>
          <p:cNvPr id="3" name="Content Placeholder 2">
            <a:extLst>
              <a:ext uri="{FF2B5EF4-FFF2-40B4-BE49-F238E27FC236}">
                <a16:creationId xmlns:a16="http://schemas.microsoft.com/office/drawing/2014/main" id="{C8AF91F7-23A7-FF86-4179-3ACB583FA1CB}"/>
              </a:ext>
            </a:extLst>
          </p:cNvPr>
          <p:cNvSpPr>
            <a:spLocks noGrp="1"/>
          </p:cNvSpPr>
          <p:nvPr>
            <p:ph idx="1"/>
          </p:nvPr>
        </p:nvSpPr>
        <p:spPr>
          <a:xfrm>
            <a:off x="335360" y="1268760"/>
            <a:ext cx="11449272" cy="1152128"/>
          </a:xfrm>
        </p:spPr>
        <p:txBody>
          <a:bodyPr/>
          <a:lstStyle/>
          <a:p>
            <a:pPr marL="0" indent="0">
              <a:buNone/>
            </a:pPr>
            <a:r>
              <a:rPr lang="en-US" dirty="0"/>
              <a:t>“Data Management is the development, execution, and supervision of plans, policies, programs, and practices that deliver, control, protect, and enhance the value of data and information assets throughout their lifecycles.” -- Data Management Body of Knowledge</a:t>
            </a:r>
          </a:p>
        </p:txBody>
      </p:sp>
      <p:sp>
        <p:nvSpPr>
          <p:cNvPr id="4" name="Slide Number Placeholder 3">
            <a:extLst>
              <a:ext uri="{FF2B5EF4-FFF2-40B4-BE49-F238E27FC236}">
                <a16:creationId xmlns:a16="http://schemas.microsoft.com/office/drawing/2014/main" id="{9EAE2D3D-5814-2928-447D-0D8BE1BDBCDF}"/>
              </a:ext>
            </a:extLst>
          </p:cNvPr>
          <p:cNvSpPr>
            <a:spLocks noGrp="1"/>
          </p:cNvSpPr>
          <p:nvPr>
            <p:ph type="sldNum" sz="quarter" idx="12"/>
          </p:nvPr>
        </p:nvSpPr>
        <p:spPr/>
        <p:txBody>
          <a:bodyPr/>
          <a:lstStyle/>
          <a:p>
            <a:fld id="{6113E31D-E2AB-40D1-8B51-AFA5AFEF393A}" type="slidenum">
              <a:rPr lang="en-US" smtClean="0"/>
              <a:t>3</a:t>
            </a:fld>
            <a:endParaRPr lang="en-US" dirty="0"/>
          </a:p>
        </p:txBody>
      </p:sp>
      <p:sp>
        <p:nvSpPr>
          <p:cNvPr id="5" name="Content Placeholder 2">
            <a:extLst>
              <a:ext uri="{FF2B5EF4-FFF2-40B4-BE49-F238E27FC236}">
                <a16:creationId xmlns:a16="http://schemas.microsoft.com/office/drawing/2014/main" id="{82C4B5A4-1EA1-349E-FCBA-FF754F9EF299}"/>
              </a:ext>
            </a:extLst>
          </p:cNvPr>
          <p:cNvSpPr txBox="1">
            <a:spLocks/>
          </p:cNvSpPr>
          <p:nvPr/>
        </p:nvSpPr>
        <p:spPr>
          <a:xfrm>
            <a:off x="335360" y="2828237"/>
            <a:ext cx="5713272" cy="254914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management professionals (technical):</a:t>
            </a:r>
          </a:p>
          <a:p>
            <a:r>
              <a:rPr lang="en-US" dirty="0"/>
              <a:t>Database Administrators</a:t>
            </a:r>
          </a:p>
          <a:p>
            <a:r>
              <a:rPr lang="en-US" dirty="0"/>
              <a:t>Network Administrators</a:t>
            </a:r>
          </a:p>
          <a:p>
            <a:r>
              <a:rPr lang="en-US" dirty="0"/>
              <a:t>Developers</a:t>
            </a:r>
          </a:p>
        </p:txBody>
      </p:sp>
      <p:sp>
        <p:nvSpPr>
          <p:cNvPr id="6" name="Content Placeholder 2">
            <a:extLst>
              <a:ext uri="{FF2B5EF4-FFF2-40B4-BE49-F238E27FC236}">
                <a16:creationId xmlns:a16="http://schemas.microsoft.com/office/drawing/2014/main" id="{570109DE-2582-E3D5-1AE4-6E88E4622627}"/>
              </a:ext>
            </a:extLst>
          </p:cNvPr>
          <p:cNvSpPr txBox="1">
            <a:spLocks/>
          </p:cNvSpPr>
          <p:nvPr/>
        </p:nvSpPr>
        <p:spPr>
          <a:xfrm>
            <a:off x="6096000" y="2828237"/>
            <a:ext cx="5713272" cy="254914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management professionals (business):</a:t>
            </a:r>
          </a:p>
          <a:p>
            <a:r>
              <a:rPr lang="en-US" dirty="0"/>
              <a:t>Data Stewards</a:t>
            </a:r>
          </a:p>
          <a:p>
            <a:r>
              <a:rPr lang="en-US" dirty="0"/>
              <a:t>Data Strategists</a:t>
            </a:r>
          </a:p>
          <a:p>
            <a:r>
              <a:rPr lang="en-US" dirty="0"/>
              <a:t>Chief Data Officers</a:t>
            </a:r>
          </a:p>
          <a:p>
            <a:r>
              <a:rPr lang="en-US" dirty="0"/>
              <a:t>Data Governance Council</a:t>
            </a:r>
          </a:p>
        </p:txBody>
      </p:sp>
      <p:sp>
        <p:nvSpPr>
          <p:cNvPr id="7" name="Content Placeholder 2">
            <a:extLst>
              <a:ext uri="{FF2B5EF4-FFF2-40B4-BE49-F238E27FC236}">
                <a16:creationId xmlns:a16="http://schemas.microsoft.com/office/drawing/2014/main" id="{84721D3E-688F-F25D-213E-D0639A6AED34}"/>
              </a:ext>
            </a:extLst>
          </p:cNvPr>
          <p:cNvSpPr txBox="1">
            <a:spLocks/>
          </p:cNvSpPr>
          <p:nvPr/>
        </p:nvSpPr>
        <p:spPr>
          <a:xfrm>
            <a:off x="317605" y="5567456"/>
            <a:ext cx="11449272" cy="81387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 strategy is a set of choices and decisions that together chart a high-level course of action to achieve high-level goals. “-- Data Management Body of Knowledge</a:t>
            </a:r>
          </a:p>
        </p:txBody>
      </p:sp>
    </p:spTree>
    <p:extLst>
      <p:ext uri="{BB962C8B-B14F-4D97-AF65-F5344CB8AC3E}">
        <p14:creationId xmlns:p14="http://schemas.microsoft.com/office/powerpoint/2010/main" val="282764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B368A-243B-F3E7-67D6-821BA72C4F24}"/>
              </a:ext>
            </a:extLst>
          </p:cNvPr>
          <p:cNvPicPr>
            <a:picLocks noChangeAspect="1"/>
          </p:cNvPicPr>
          <p:nvPr/>
        </p:nvPicPr>
        <p:blipFill>
          <a:blip r:embed="rId3"/>
          <a:stretch>
            <a:fillRect/>
          </a:stretch>
        </p:blipFill>
        <p:spPr>
          <a:xfrm>
            <a:off x="8256240" y="3594173"/>
            <a:ext cx="3528392" cy="2859163"/>
          </a:xfrm>
          <a:prstGeom prst="rect">
            <a:avLst/>
          </a:prstGeom>
        </p:spPr>
      </p:pic>
      <p:sp>
        <p:nvSpPr>
          <p:cNvPr id="2" name="Title 1">
            <a:extLst>
              <a:ext uri="{FF2B5EF4-FFF2-40B4-BE49-F238E27FC236}">
                <a16:creationId xmlns:a16="http://schemas.microsoft.com/office/drawing/2014/main" id="{11D4282E-A762-E301-15CB-0D681F9EE1DA}"/>
              </a:ext>
            </a:extLst>
          </p:cNvPr>
          <p:cNvSpPr>
            <a:spLocks noGrp="1"/>
          </p:cNvSpPr>
          <p:nvPr>
            <p:ph type="title"/>
          </p:nvPr>
        </p:nvSpPr>
        <p:spPr/>
        <p:txBody>
          <a:bodyPr/>
          <a:lstStyle/>
          <a:p>
            <a:r>
              <a:rPr lang="en-US" dirty="0"/>
              <a:t>Data Management Frameworks</a:t>
            </a:r>
          </a:p>
        </p:txBody>
      </p:sp>
      <p:sp>
        <p:nvSpPr>
          <p:cNvPr id="3" name="Content Placeholder 2">
            <a:extLst>
              <a:ext uri="{FF2B5EF4-FFF2-40B4-BE49-F238E27FC236}">
                <a16:creationId xmlns:a16="http://schemas.microsoft.com/office/drawing/2014/main" id="{14BC1F60-2BB2-EDBD-A274-E006388A1500}"/>
              </a:ext>
            </a:extLst>
          </p:cNvPr>
          <p:cNvSpPr>
            <a:spLocks noGrp="1"/>
          </p:cNvSpPr>
          <p:nvPr>
            <p:ph idx="1"/>
          </p:nvPr>
        </p:nvSpPr>
        <p:spPr>
          <a:xfrm>
            <a:off x="335360" y="1268760"/>
            <a:ext cx="11449272" cy="2664296"/>
          </a:xfrm>
        </p:spPr>
        <p:txBody>
          <a:bodyPr/>
          <a:lstStyle/>
          <a:p>
            <a:r>
              <a:rPr lang="en-US" dirty="0"/>
              <a:t>Strategic Alignment Model</a:t>
            </a:r>
            <a:br>
              <a:rPr lang="en-US" dirty="0"/>
            </a:br>
            <a:r>
              <a:rPr lang="en-US" dirty="0"/>
              <a:t>(Henderson and Venkatraman, 1999)</a:t>
            </a:r>
          </a:p>
          <a:p>
            <a:r>
              <a:rPr lang="en-US" dirty="0"/>
              <a:t>Amsterdam Information Model</a:t>
            </a:r>
          </a:p>
          <a:p>
            <a:r>
              <a:rPr lang="en-US" dirty="0"/>
              <a:t>The DAMA DMBOK Framework (The DAMA Wheel)</a:t>
            </a:r>
          </a:p>
          <a:p>
            <a:r>
              <a:rPr lang="en-US" dirty="0"/>
              <a:t>Hexagon, and Context Diagram</a:t>
            </a:r>
          </a:p>
        </p:txBody>
      </p:sp>
      <p:sp>
        <p:nvSpPr>
          <p:cNvPr id="4" name="Slide Number Placeholder 3">
            <a:extLst>
              <a:ext uri="{FF2B5EF4-FFF2-40B4-BE49-F238E27FC236}">
                <a16:creationId xmlns:a16="http://schemas.microsoft.com/office/drawing/2014/main" id="{78195098-3986-6833-5F55-9F36379AACD7}"/>
              </a:ext>
            </a:extLst>
          </p:cNvPr>
          <p:cNvSpPr>
            <a:spLocks noGrp="1"/>
          </p:cNvSpPr>
          <p:nvPr>
            <p:ph type="sldNum" sz="quarter" idx="12"/>
          </p:nvPr>
        </p:nvSpPr>
        <p:spPr/>
        <p:txBody>
          <a:bodyPr/>
          <a:lstStyle/>
          <a:p>
            <a:fld id="{6113E31D-E2AB-40D1-8B51-AFA5AFEF393A}" type="slidenum">
              <a:rPr lang="en-US" smtClean="0"/>
              <a:t>4</a:t>
            </a:fld>
            <a:endParaRPr lang="en-US" dirty="0"/>
          </a:p>
        </p:txBody>
      </p:sp>
      <p:pic>
        <p:nvPicPr>
          <p:cNvPr id="6" name="Picture 5" descr="Diagram, shape&#10;&#10;Description automatically generated">
            <a:extLst>
              <a:ext uri="{FF2B5EF4-FFF2-40B4-BE49-F238E27FC236}">
                <a16:creationId xmlns:a16="http://schemas.microsoft.com/office/drawing/2014/main" id="{30F4E498-E2CD-9D38-3284-2BD7A0721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7" y="3908777"/>
            <a:ext cx="4147135" cy="2468247"/>
          </a:xfrm>
          <a:prstGeom prst="rect">
            <a:avLst/>
          </a:prstGeom>
        </p:spPr>
      </p:pic>
      <p:pic>
        <p:nvPicPr>
          <p:cNvPr id="10" name="Picture 9" descr="Shape&#10;&#10;Description automatically generated">
            <a:extLst>
              <a:ext uri="{FF2B5EF4-FFF2-40B4-BE49-F238E27FC236}">
                <a16:creationId xmlns:a16="http://schemas.microsoft.com/office/drawing/2014/main" id="{B8EBD217-3A51-A019-C1C3-67414FBBA3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4498" y="1207651"/>
            <a:ext cx="3120134" cy="2365365"/>
          </a:xfrm>
          <a:prstGeom prst="rect">
            <a:avLst/>
          </a:prstGeom>
        </p:spPr>
      </p:pic>
      <p:pic>
        <p:nvPicPr>
          <p:cNvPr id="8" name="Picture 7" descr="Chart, bubble chart&#10;&#10;Description automatically generated">
            <a:extLst>
              <a:ext uri="{FF2B5EF4-FFF2-40B4-BE49-F238E27FC236}">
                <a16:creationId xmlns:a16="http://schemas.microsoft.com/office/drawing/2014/main" id="{1C49A2BD-43B4-5126-F2C7-3BA6B0F8C8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958" y="3544377"/>
            <a:ext cx="4247282" cy="2856381"/>
          </a:xfrm>
          <a:prstGeom prst="rect">
            <a:avLst/>
          </a:prstGeom>
        </p:spPr>
      </p:pic>
    </p:spTree>
    <p:extLst>
      <p:ext uri="{BB962C8B-B14F-4D97-AF65-F5344CB8AC3E}">
        <p14:creationId xmlns:p14="http://schemas.microsoft.com/office/powerpoint/2010/main" val="194437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245-4307-0602-74B9-5811AD6E7E65}"/>
              </a:ext>
            </a:extLst>
          </p:cNvPr>
          <p:cNvSpPr>
            <a:spLocks noGrp="1"/>
          </p:cNvSpPr>
          <p:nvPr>
            <p:ph type="title"/>
          </p:nvPr>
        </p:nvSpPr>
        <p:spPr/>
        <p:txBody>
          <a:bodyPr/>
          <a:lstStyle/>
          <a:p>
            <a:r>
              <a:rPr lang="en-US" dirty="0"/>
              <a:t>Aiken's pyramid</a:t>
            </a:r>
          </a:p>
        </p:txBody>
      </p:sp>
      <p:pic>
        <p:nvPicPr>
          <p:cNvPr id="6" name="Content Placeholder 5" descr="Diagram&#10;&#10;Description automatically generated">
            <a:extLst>
              <a:ext uri="{FF2B5EF4-FFF2-40B4-BE49-F238E27FC236}">
                <a16:creationId xmlns:a16="http://schemas.microsoft.com/office/drawing/2014/main" id="{7127774E-94F0-368A-71B7-698D7E8211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3832" y="1268413"/>
            <a:ext cx="7173618" cy="5040312"/>
          </a:xfrm>
        </p:spPr>
      </p:pic>
      <p:sp>
        <p:nvSpPr>
          <p:cNvPr id="4" name="Slide Number Placeholder 3">
            <a:extLst>
              <a:ext uri="{FF2B5EF4-FFF2-40B4-BE49-F238E27FC236}">
                <a16:creationId xmlns:a16="http://schemas.microsoft.com/office/drawing/2014/main" id="{06AA56D0-0F13-D164-1AE0-B8CF1417FE27}"/>
              </a:ext>
            </a:extLst>
          </p:cNvPr>
          <p:cNvSpPr>
            <a:spLocks noGrp="1"/>
          </p:cNvSpPr>
          <p:nvPr>
            <p:ph type="sldNum" sz="quarter" idx="12"/>
          </p:nvPr>
        </p:nvSpPr>
        <p:spPr/>
        <p:txBody>
          <a:bodyPr/>
          <a:lstStyle/>
          <a:p>
            <a:fld id="{6113E31D-E2AB-40D1-8B51-AFA5AFEF393A}" type="slidenum">
              <a:rPr lang="en-US" smtClean="0"/>
              <a:t>5</a:t>
            </a:fld>
            <a:endParaRPr lang="en-US" dirty="0"/>
          </a:p>
        </p:txBody>
      </p:sp>
      <p:sp>
        <p:nvSpPr>
          <p:cNvPr id="7" name="Content Placeholder 2">
            <a:extLst>
              <a:ext uri="{FF2B5EF4-FFF2-40B4-BE49-F238E27FC236}">
                <a16:creationId xmlns:a16="http://schemas.microsoft.com/office/drawing/2014/main" id="{9599C810-89D6-FDB6-A41B-1300EE3E422F}"/>
              </a:ext>
            </a:extLst>
          </p:cNvPr>
          <p:cNvSpPr txBox="1">
            <a:spLocks/>
          </p:cNvSpPr>
          <p:nvPr/>
        </p:nvSpPr>
        <p:spPr>
          <a:xfrm>
            <a:off x="335360" y="1268759"/>
            <a:ext cx="4824536" cy="5039965"/>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Phase 1</a:t>
            </a:r>
            <a:br>
              <a:rPr lang="en-US" dirty="0"/>
            </a:br>
            <a:r>
              <a:rPr lang="en-US" dirty="0"/>
              <a:t>Application with database capabilities.</a:t>
            </a:r>
          </a:p>
          <a:p>
            <a:r>
              <a:rPr lang="en-US" dirty="0"/>
              <a:t>Phase 2</a:t>
            </a:r>
            <a:br>
              <a:rPr lang="en-US" dirty="0"/>
            </a:br>
            <a:r>
              <a:rPr lang="en-US" dirty="0"/>
              <a:t>There are issues with quality.</a:t>
            </a:r>
          </a:p>
          <a:p>
            <a:r>
              <a:rPr lang="en-US" dirty="0"/>
              <a:t>Phase 3</a:t>
            </a:r>
            <a:br>
              <a:rPr lang="en-US" dirty="0"/>
            </a:br>
            <a:r>
              <a:rPr lang="en-US" dirty="0"/>
              <a:t>Manage management ~ governance.</a:t>
            </a:r>
          </a:p>
          <a:p>
            <a:r>
              <a:rPr lang="en-US" dirty="0"/>
              <a:t>Phase 4</a:t>
            </a:r>
            <a:br>
              <a:rPr lang="en-US" dirty="0"/>
            </a:br>
            <a:r>
              <a:rPr lang="en-US" dirty="0"/>
              <a:t>Profit.</a:t>
            </a:r>
          </a:p>
        </p:txBody>
      </p:sp>
    </p:spTree>
    <p:extLst>
      <p:ext uri="{BB962C8B-B14F-4D97-AF65-F5344CB8AC3E}">
        <p14:creationId xmlns:p14="http://schemas.microsoft.com/office/powerpoint/2010/main" val="389041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3545-3F19-CBF3-39B4-7A247B54ED99}"/>
              </a:ext>
            </a:extLst>
          </p:cNvPr>
          <p:cNvSpPr>
            <a:spLocks noGrp="1"/>
          </p:cNvSpPr>
          <p:nvPr>
            <p:ph type="title"/>
          </p:nvPr>
        </p:nvSpPr>
        <p:spPr/>
        <p:txBody>
          <a:bodyPr/>
          <a:lstStyle/>
          <a:p>
            <a:r>
              <a:rPr lang="en-US" dirty="0"/>
              <a:t>Data Life Cycle</a:t>
            </a:r>
          </a:p>
        </p:txBody>
      </p:sp>
      <p:sp>
        <p:nvSpPr>
          <p:cNvPr id="3" name="Content Placeholder 2">
            <a:extLst>
              <a:ext uri="{FF2B5EF4-FFF2-40B4-BE49-F238E27FC236}">
                <a16:creationId xmlns:a16="http://schemas.microsoft.com/office/drawing/2014/main" id="{B864DAFC-3E40-1BD0-E649-048F8A74011B}"/>
              </a:ext>
            </a:extLst>
          </p:cNvPr>
          <p:cNvSpPr>
            <a:spLocks noGrp="1"/>
          </p:cNvSpPr>
          <p:nvPr>
            <p:ph idx="1"/>
          </p:nvPr>
        </p:nvSpPr>
        <p:spPr>
          <a:xfrm>
            <a:off x="335360" y="1268760"/>
            <a:ext cx="11449272" cy="936104"/>
          </a:xfrm>
        </p:spPr>
        <p:txBody>
          <a:bodyPr/>
          <a:lstStyle/>
          <a:p>
            <a:r>
              <a:rPr lang="en-US" dirty="0"/>
              <a:t>Manage data flow from the first contact to the last.</a:t>
            </a:r>
          </a:p>
          <a:p>
            <a:r>
              <a:rPr lang="en-US" dirty="0"/>
              <a:t>Phases (incomplete list):</a:t>
            </a:r>
          </a:p>
        </p:txBody>
      </p:sp>
      <p:sp>
        <p:nvSpPr>
          <p:cNvPr id="4" name="Slide Number Placeholder 3">
            <a:extLst>
              <a:ext uri="{FF2B5EF4-FFF2-40B4-BE49-F238E27FC236}">
                <a16:creationId xmlns:a16="http://schemas.microsoft.com/office/drawing/2014/main" id="{6CBA6956-B3DA-D8D5-F7D2-48DEF2F6B95D}"/>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5" name="Content Placeholder 2">
            <a:extLst>
              <a:ext uri="{FF2B5EF4-FFF2-40B4-BE49-F238E27FC236}">
                <a16:creationId xmlns:a16="http://schemas.microsoft.com/office/drawing/2014/main" id="{2529355C-9AC0-76CC-A211-C0A53CAE821F}"/>
              </a:ext>
            </a:extLst>
          </p:cNvPr>
          <p:cNvSpPr txBox="1">
            <a:spLocks/>
          </p:cNvSpPr>
          <p:nvPr/>
        </p:nvSpPr>
        <p:spPr>
          <a:xfrm>
            <a:off x="335360" y="2527492"/>
            <a:ext cx="3456384" cy="378182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Data capture / creation</a:t>
            </a:r>
          </a:p>
          <a:p>
            <a:r>
              <a:rPr lang="en-US" dirty="0"/>
              <a:t>Data storage</a:t>
            </a:r>
          </a:p>
          <a:p>
            <a:r>
              <a:rPr lang="en-US" dirty="0"/>
              <a:t>Data maintenance</a:t>
            </a:r>
          </a:p>
          <a:p>
            <a:r>
              <a:rPr lang="en-US" dirty="0"/>
              <a:t>Data synthesis</a:t>
            </a:r>
          </a:p>
          <a:p>
            <a:r>
              <a:rPr lang="en-US" dirty="0"/>
              <a:t>Data usage</a:t>
            </a:r>
          </a:p>
          <a:p>
            <a:r>
              <a:rPr lang="en-US" dirty="0"/>
              <a:t>Data publication</a:t>
            </a:r>
          </a:p>
          <a:p>
            <a:r>
              <a:rPr lang="en-US" dirty="0"/>
              <a:t>Data archival</a:t>
            </a:r>
          </a:p>
          <a:p>
            <a:r>
              <a:rPr lang="en-US" dirty="0"/>
              <a:t>Data destruction / purge</a:t>
            </a:r>
          </a:p>
        </p:txBody>
      </p:sp>
      <p:sp>
        <p:nvSpPr>
          <p:cNvPr id="6" name="Content Placeholder 2">
            <a:extLst>
              <a:ext uri="{FF2B5EF4-FFF2-40B4-BE49-F238E27FC236}">
                <a16:creationId xmlns:a16="http://schemas.microsoft.com/office/drawing/2014/main" id="{76118368-C3E5-E223-23DB-B40CE02193D4}"/>
              </a:ext>
            </a:extLst>
          </p:cNvPr>
          <p:cNvSpPr txBox="1">
            <a:spLocks/>
          </p:cNvSpPr>
          <p:nvPr/>
        </p:nvSpPr>
        <p:spPr>
          <a:xfrm>
            <a:off x="3791744" y="2527492"/>
            <a:ext cx="4608514" cy="378182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Personal to global:</a:t>
            </a:r>
          </a:p>
          <a:p>
            <a:r>
              <a:rPr lang="en-US" dirty="0"/>
              <a:t>Panel on Climate Change (IPCC) 	  </a:t>
            </a:r>
            <a:br>
              <a:rPr lang="en-US" dirty="0"/>
            </a:br>
            <a:r>
              <a:rPr lang="en-US" dirty="0"/>
              <a:t>expected &gt; 80 PB</a:t>
            </a:r>
          </a:p>
          <a:p>
            <a:r>
              <a:rPr lang="en-US" dirty="0"/>
              <a:t>Large Synoptic Survey Telescope </a:t>
            </a:r>
            <a:br>
              <a:rPr lang="en-US" dirty="0"/>
            </a:br>
            <a:r>
              <a:rPr lang="en-US" dirty="0"/>
              <a:t>expected &gt; 500 PB</a:t>
            </a:r>
          </a:p>
          <a:p>
            <a:r>
              <a:rPr lang="en-US" dirty="0"/>
              <a:t>Image of a supermassive black hole</a:t>
            </a:r>
            <a:br>
              <a:rPr lang="en-US" dirty="0"/>
            </a:br>
            <a:r>
              <a:rPr lang="en-US" dirty="0"/>
              <a:t>4.5 PB</a:t>
            </a:r>
          </a:p>
          <a:p>
            <a:r>
              <a:rPr lang="en-US" dirty="0"/>
              <a:t>…</a:t>
            </a:r>
          </a:p>
        </p:txBody>
      </p:sp>
      <p:pic>
        <p:nvPicPr>
          <p:cNvPr id="8" name="Picture 7">
            <a:extLst>
              <a:ext uri="{FF2B5EF4-FFF2-40B4-BE49-F238E27FC236}">
                <a16:creationId xmlns:a16="http://schemas.microsoft.com/office/drawing/2014/main" id="{99883FAE-705E-7D38-3720-BCCE2BB904F1}"/>
              </a:ext>
            </a:extLst>
          </p:cNvPr>
          <p:cNvPicPr>
            <a:picLocks noChangeAspect="1"/>
          </p:cNvPicPr>
          <p:nvPr/>
        </p:nvPicPr>
        <p:blipFill>
          <a:blip r:embed="rId3"/>
          <a:stretch>
            <a:fillRect/>
          </a:stretch>
        </p:blipFill>
        <p:spPr>
          <a:xfrm>
            <a:off x="8040216" y="1451488"/>
            <a:ext cx="3744416" cy="4362563"/>
          </a:xfrm>
          <a:prstGeom prst="rect">
            <a:avLst/>
          </a:prstGeom>
        </p:spPr>
      </p:pic>
    </p:spTree>
    <p:extLst>
      <p:ext uri="{BB962C8B-B14F-4D97-AF65-F5344CB8AC3E}">
        <p14:creationId xmlns:p14="http://schemas.microsoft.com/office/powerpoint/2010/main" val="147705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C907-CD36-E3CC-1D9D-93D904C48C49}"/>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D31154FF-61B1-F327-13E6-A85745618A6A}"/>
              </a:ext>
            </a:extLst>
          </p:cNvPr>
          <p:cNvSpPr>
            <a:spLocks noGrp="1"/>
          </p:cNvSpPr>
          <p:nvPr>
            <p:ph idx="1"/>
          </p:nvPr>
        </p:nvSpPr>
        <p:spPr>
          <a:xfrm>
            <a:off x="335360" y="1268760"/>
            <a:ext cx="11449272" cy="1440160"/>
          </a:xfrm>
        </p:spPr>
        <p:txBody>
          <a:bodyPr/>
          <a:lstStyle/>
          <a:p>
            <a:pPr marL="0" indent="0" algn="ctr">
              <a:buNone/>
            </a:pPr>
            <a:endParaRPr lang="en-US" dirty="0"/>
          </a:p>
          <a:p>
            <a:pPr marL="0" indent="0" algn="ctr">
              <a:buNone/>
            </a:pPr>
            <a:r>
              <a:rPr lang="en-US" dirty="0"/>
              <a:t>All organizations make decisions about data, </a:t>
            </a:r>
            <a:br>
              <a:rPr lang="en-US" dirty="0"/>
            </a:br>
            <a:r>
              <a:rPr lang="en-US" dirty="0"/>
              <a:t>regardless of whether they have a formal Data Governance function.</a:t>
            </a:r>
          </a:p>
        </p:txBody>
      </p:sp>
      <p:sp>
        <p:nvSpPr>
          <p:cNvPr id="4" name="Slide Number Placeholder 3">
            <a:extLst>
              <a:ext uri="{FF2B5EF4-FFF2-40B4-BE49-F238E27FC236}">
                <a16:creationId xmlns:a16="http://schemas.microsoft.com/office/drawing/2014/main" id="{FCFFCA01-0FFC-5D7F-3C9F-56DB0E6A94B5}"/>
              </a:ext>
            </a:extLst>
          </p:cNvPr>
          <p:cNvSpPr>
            <a:spLocks noGrp="1"/>
          </p:cNvSpPr>
          <p:nvPr>
            <p:ph type="sldNum" sz="quarter" idx="12"/>
          </p:nvPr>
        </p:nvSpPr>
        <p:spPr/>
        <p:txBody>
          <a:bodyPr/>
          <a:lstStyle/>
          <a:p>
            <a:fld id="{6113E31D-E2AB-40D1-8B51-AFA5AFEF393A}" type="slidenum">
              <a:rPr lang="en-US" smtClean="0"/>
              <a:t>7</a:t>
            </a:fld>
            <a:endParaRPr lang="en-US" dirty="0"/>
          </a:p>
        </p:txBody>
      </p:sp>
      <p:pic>
        <p:nvPicPr>
          <p:cNvPr id="5" name="Picture 4">
            <a:extLst>
              <a:ext uri="{FF2B5EF4-FFF2-40B4-BE49-F238E27FC236}">
                <a16:creationId xmlns:a16="http://schemas.microsoft.com/office/drawing/2014/main" id="{FAC79A83-4E03-AECE-7349-6084F8D696E2}"/>
              </a:ext>
            </a:extLst>
          </p:cNvPr>
          <p:cNvPicPr>
            <a:picLocks noChangeAspect="1"/>
          </p:cNvPicPr>
          <p:nvPr/>
        </p:nvPicPr>
        <p:blipFill>
          <a:blip r:embed="rId3"/>
          <a:stretch>
            <a:fillRect/>
          </a:stretch>
        </p:blipFill>
        <p:spPr>
          <a:xfrm>
            <a:off x="3199944" y="3031548"/>
            <a:ext cx="5720104" cy="3005842"/>
          </a:xfrm>
          <a:prstGeom prst="rect">
            <a:avLst/>
          </a:prstGeom>
        </p:spPr>
      </p:pic>
    </p:spTree>
    <p:extLst>
      <p:ext uri="{BB962C8B-B14F-4D97-AF65-F5344CB8AC3E}">
        <p14:creationId xmlns:p14="http://schemas.microsoft.com/office/powerpoint/2010/main" val="29265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875E-C8B5-4034-023F-3D6771C566FC}"/>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FAA11F4A-C2FB-3344-EEA8-2998D0258C40}"/>
              </a:ext>
            </a:extLst>
          </p:cNvPr>
          <p:cNvSpPr>
            <a:spLocks noGrp="1"/>
          </p:cNvSpPr>
          <p:nvPr>
            <p:ph idx="1"/>
          </p:nvPr>
        </p:nvSpPr>
        <p:spPr>
          <a:xfrm>
            <a:off x="335360" y="1268760"/>
            <a:ext cx="11449272" cy="3240360"/>
          </a:xfrm>
        </p:spPr>
        <p:txBody>
          <a:bodyPr/>
          <a:lstStyle/>
          <a:p>
            <a:pPr marL="0" indent="0" algn="ctr">
              <a:buNone/>
            </a:pPr>
            <a:r>
              <a:rPr lang="en-US" dirty="0"/>
              <a:t>“Framework of people, policies, processes and technologies that define how you manage your organization’s data.” -- </a:t>
            </a:r>
            <a:r>
              <a:rPr lang="en-US" dirty="0">
                <a:hlinkClick r:id="rId3"/>
              </a:rPr>
              <a:t>SAS</a:t>
            </a:r>
            <a:br>
              <a:rPr lang="en-US" dirty="0"/>
            </a:br>
            <a:endParaRPr lang="en-US" dirty="0"/>
          </a:p>
          <a:p>
            <a:pPr marL="0" indent="0" algn="ctr">
              <a:buNone/>
            </a:pPr>
            <a:r>
              <a:rPr lang="en-US" dirty="0"/>
              <a:t>“The act or process of governing or overseeing the control and direction of something.”</a:t>
            </a:r>
            <a:br>
              <a:rPr lang="en-US" dirty="0"/>
            </a:br>
            <a:r>
              <a:rPr lang="en-US" dirty="0"/>
              <a:t>										-- </a:t>
            </a:r>
            <a:r>
              <a:rPr lang="en-US" dirty="0">
                <a:hlinkClick r:id="rId4"/>
              </a:rPr>
              <a:t>Merriam-webster</a:t>
            </a:r>
            <a:br>
              <a:rPr lang="en-US" dirty="0"/>
            </a:br>
            <a:endParaRPr lang="en-US" dirty="0"/>
          </a:p>
          <a:p>
            <a:pPr marL="0" indent="0" algn="ctr">
              <a:buNone/>
            </a:pPr>
            <a:r>
              <a:rPr lang="en-US" dirty="0"/>
              <a:t>“the exercise of authority and control (planning, monitoring, and enforcement) over the management of data assets. The Data Governance function guides all other data management functions.” -- Data Management Body of Knowledge</a:t>
            </a:r>
          </a:p>
        </p:txBody>
      </p:sp>
      <p:sp>
        <p:nvSpPr>
          <p:cNvPr id="4" name="Slide Number Placeholder 3">
            <a:extLst>
              <a:ext uri="{FF2B5EF4-FFF2-40B4-BE49-F238E27FC236}">
                <a16:creationId xmlns:a16="http://schemas.microsoft.com/office/drawing/2014/main" id="{8D9D2794-335E-AFB3-212E-96F71902CB71}"/>
              </a:ext>
            </a:extLst>
          </p:cNvPr>
          <p:cNvSpPr>
            <a:spLocks noGrp="1"/>
          </p:cNvSpPr>
          <p:nvPr>
            <p:ph type="sldNum" sz="quarter" idx="12"/>
          </p:nvPr>
        </p:nvSpPr>
        <p:spPr/>
        <p:txBody>
          <a:bodyPr/>
          <a:lstStyle/>
          <a:p>
            <a:fld id="{6113E31D-E2AB-40D1-8B51-AFA5AFEF393A}" type="slidenum">
              <a:rPr lang="en-US" smtClean="0"/>
              <a:t>8</a:t>
            </a:fld>
            <a:endParaRPr lang="en-US" dirty="0"/>
          </a:p>
        </p:txBody>
      </p:sp>
      <p:sp>
        <p:nvSpPr>
          <p:cNvPr id="5" name="Content Placeholder 2">
            <a:extLst>
              <a:ext uri="{FF2B5EF4-FFF2-40B4-BE49-F238E27FC236}">
                <a16:creationId xmlns:a16="http://schemas.microsoft.com/office/drawing/2014/main" id="{15348400-337F-12CC-CF52-4B8CD2B46786}"/>
              </a:ext>
            </a:extLst>
          </p:cNvPr>
          <p:cNvSpPr txBox="1">
            <a:spLocks/>
          </p:cNvSpPr>
          <p:nvPr/>
        </p:nvSpPr>
        <p:spPr>
          <a:xfrm>
            <a:off x="335360" y="4581128"/>
            <a:ext cx="5713272" cy="18722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Strategy</a:t>
            </a:r>
          </a:p>
          <a:p>
            <a:r>
              <a:rPr lang="en-US" dirty="0"/>
              <a:t>Policy (e.g., metadata management)</a:t>
            </a:r>
          </a:p>
          <a:p>
            <a:r>
              <a:rPr lang="en-US" dirty="0"/>
              <a:t>Standards and quality</a:t>
            </a:r>
          </a:p>
          <a:p>
            <a:r>
              <a:rPr lang="en-US" dirty="0"/>
              <a:t>Oversight</a:t>
            </a:r>
          </a:p>
        </p:txBody>
      </p:sp>
      <p:sp>
        <p:nvSpPr>
          <p:cNvPr id="6" name="Content Placeholder 2">
            <a:extLst>
              <a:ext uri="{FF2B5EF4-FFF2-40B4-BE49-F238E27FC236}">
                <a16:creationId xmlns:a16="http://schemas.microsoft.com/office/drawing/2014/main" id="{32D3BDB7-9E8A-1281-8472-46375887983B}"/>
              </a:ext>
            </a:extLst>
          </p:cNvPr>
          <p:cNvSpPr txBox="1">
            <a:spLocks/>
          </p:cNvSpPr>
          <p:nvPr/>
        </p:nvSpPr>
        <p:spPr>
          <a:xfrm>
            <a:off x="6096000" y="4581128"/>
            <a:ext cx="5713272" cy="18722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Compliance</a:t>
            </a:r>
          </a:p>
          <a:p>
            <a:r>
              <a:rPr lang="en-US" dirty="0"/>
              <a:t>Issue management</a:t>
            </a:r>
          </a:p>
          <a:p>
            <a:r>
              <a:rPr lang="en-US" dirty="0"/>
              <a:t>Data management projects (sponsoring)</a:t>
            </a:r>
          </a:p>
          <a:p>
            <a:r>
              <a:rPr lang="en-US" dirty="0"/>
              <a:t>Data asset valuation</a:t>
            </a:r>
          </a:p>
        </p:txBody>
      </p:sp>
    </p:spTree>
    <p:extLst>
      <p:ext uri="{BB962C8B-B14F-4D97-AF65-F5344CB8AC3E}">
        <p14:creationId xmlns:p14="http://schemas.microsoft.com/office/powerpoint/2010/main" val="32023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5DD0-4C0D-197A-A01B-04D1D9564C79}"/>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FF863C85-7510-B5B2-7956-5CF772DE156D}"/>
              </a:ext>
            </a:extLst>
          </p:cNvPr>
          <p:cNvSpPr>
            <a:spLocks noGrp="1"/>
          </p:cNvSpPr>
          <p:nvPr>
            <p:ph idx="1"/>
          </p:nvPr>
        </p:nvSpPr>
        <p:spPr>
          <a:xfrm>
            <a:off x="335360" y="1268760"/>
            <a:ext cx="11449272" cy="1512168"/>
          </a:xfrm>
        </p:spPr>
        <p:txBody>
          <a:bodyPr/>
          <a:lstStyle/>
          <a:p>
            <a:r>
              <a:rPr lang="en-US" dirty="0"/>
              <a:t>Decisions that must be made to ensure effective data management.</a:t>
            </a:r>
          </a:p>
          <a:p>
            <a:r>
              <a:rPr lang="en-US" dirty="0"/>
              <a:t>Areas:</a:t>
            </a:r>
          </a:p>
          <a:p>
            <a:pPr lvl="1"/>
            <a:r>
              <a:rPr lang="en-US" dirty="0"/>
              <a:t>Data principles</a:t>
            </a:r>
          </a:p>
          <a:p>
            <a:pPr lvl="1"/>
            <a:r>
              <a:rPr lang="en-US" dirty="0"/>
              <a:t>Data quality</a:t>
            </a:r>
          </a:p>
          <a:p>
            <a:pPr lvl="1"/>
            <a:r>
              <a:rPr lang="en-US" dirty="0"/>
              <a:t>Metadata </a:t>
            </a:r>
          </a:p>
          <a:p>
            <a:pPr lvl="1"/>
            <a:r>
              <a:rPr lang="en-US" dirty="0"/>
              <a:t>Data access</a:t>
            </a:r>
          </a:p>
          <a:p>
            <a:pPr lvl="1"/>
            <a:r>
              <a:rPr lang="en-US" dirty="0"/>
              <a:t>Data lifecycle</a:t>
            </a:r>
          </a:p>
          <a:p>
            <a:pPr lvl="1"/>
            <a:r>
              <a:rPr lang="en-US" dirty="0"/>
              <a:t>…</a:t>
            </a:r>
          </a:p>
          <a:p>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8967DBF-FC3C-FDD3-46EE-D3F784480303}"/>
              </a:ext>
            </a:extLst>
          </p:cNvPr>
          <p:cNvSpPr>
            <a:spLocks noGrp="1"/>
          </p:cNvSpPr>
          <p:nvPr>
            <p:ph type="sldNum" sz="quarter" idx="12"/>
          </p:nvPr>
        </p:nvSpPr>
        <p:spPr/>
        <p:txBody>
          <a:bodyPr/>
          <a:lstStyle/>
          <a:p>
            <a:fld id="{6113E31D-E2AB-40D1-8B51-AFA5AFEF393A}" type="slidenum">
              <a:rPr lang="en-US" smtClean="0"/>
              <a:t>9</a:t>
            </a:fld>
            <a:endParaRPr lang="en-US" dirty="0"/>
          </a:p>
        </p:txBody>
      </p:sp>
      <p:pic>
        <p:nvPicPr>
          <p:cNvPr id="1026" name="Picture 2">
            <a:extLst>
              <a:ext uri="{FF2B5EF4-FFF2-40B4-BE49-F238E27FC236}">
                <a16:creationId xmlns:a16="http://schemas.microsoft.com/office/drawing/2014/main" id="{D473FDE8-10F5-6B08-8B21-0DBFF0F88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4221088"/>
            <a:ext cx="8924553" cy="2122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BE041A20-E5A6-BA3C-2025-B3ADF6CD1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848" y="1749604"/>
            <a:ext cx="5028594" cy="2327469"/>
          </a:xfrm>
          <a:prstGeom prst="rect">
            <a:avLst/>
          </a:prstGeom>
        </p:spPr>
      </p:pic>
    </p:spTree>
    <p:extLst>
      <p:ext uri="{BB962C8B-B14F-4D97-AF65-F5344CB8AC3E}">
        <p14:creationId xmlns:p14="http://schemas.microsoft.com/office/powerpoint/2010/main" val="1374376458"/>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17634</TotalTime>
  <Words>2561</Words>
  <Application>Microsoft Office PowerPoint</Application>
  <PresentationFormat>Widescreen</PresentationFormat>
  <Paragraphs>216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Consolas</vt:lpstr>
      <vt:lpstr>Retrospect</vt:lpstr>
      <vt:lpstr>Data Management</vt:lpstr>
      <vt:lpstr>Data Asset</vt:lpstr>
      <vt:lpstr>Data Management</vt:lpstr>
      <vt:lpstr>Data Management Frameworks</vt:lpstr>
      <vt:lpstr>Aiken's pyramid</vt:lpstr>
      <vt:lpstr>Data Life Cycle</vt:lpstr>
      <vt:lpstr>Data Governance</vt:lpstr>
      <vt:lpstr>Data Governance</vt:lpstr>
      <vt:lpstr>Data Governance</vt:lpstr>
      <vt:lpstr>Data Governance Organization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493</cp:revision>
  <dcterms:created xsi:type="dcterms:W3CDTF">2011-06-05T13:18:40Z</dcterms:created>
  <dcterms:modified xsi:type="dcterms:W3CDTF">2025-05-05T12:00:39Z</dcterms:modified>
</cp:coreProperties>
</file>