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1"/>
  </p:notesMasterIdLst>
  <p:handoutMasterIdLst>
    <p:handoutMasterId r:id="rId32"/>
  </p:handoutMasterIdLst>
  <p:sldIdLst>
    <p:sldId id="259" r:id="rId2"/>
    <p:sldId id="302" r:id="rId3"/>
    <p:sldId id="300" r:id="rId4"/>
    <p:sldId id="304" r:id="rId5"/>
    <p:sldId id="305" r:id="rId6"/>
    <p:sldId id="306" r:id="rId7"/>
    <p:sldId id="307" r:id="rId8"/>
    <p:sldId id="308" r:id="rId9"/>
    <p:sldId id="309" r:id="rId10"/>
    <p:sldId id="310" r:id="rId11"/>
    <p:sldId id="311" r:id="rId12"/>
    <p:sldId id="312" r:id="rId13"/>
    <p:sldId id="313" r:id="rId14"/>
    <p:sldId id="314" r:id="rId15"/>
    <p:sldId id="303" r:id="rId16"/>
    <p:sldId id="299" r:id="rId17"/>
    <p:sldId id="316" r:id="rId18"/>
    <p:sldId id="317" r:id="rId19"/>
    <p:sldId id="318" r:id="rId20"/>
    <p:sldId id="319" r:id="rId21"/>
    <p:sldId id="301" r:id="rId22"/>
    <p:sldId id="320" r:id="rId23"/>
    <p:sldId id="321" r:id="rId24"/>
    <p:sldId id="322" r:id="rId25"/>
    <p:sldId id="323" r:id="rId26"/>
    <p:sldId id="324" r:id="rId27"/>
    <p:sldId id="325" r:id="rId28"/>
    <p:sldId id="326" r:id="rId29"/>
    <p:sldId id="327"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B832"/>
    <a:srgbClr val="83C937"/>
    <a:srgbClr val="E69400"/>
    <a:srgbClr val="934757"/>
    <a:srgbClr val="823E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4" autoAdjust="0"/>
    <p:restoredTop sz="57729" autoAdjust="0"/>
  </p:normalViewPr>
  <p:slideViewPr>
    <p:cSldViewPr>
      <p:cViewPr varScale="1">
        <p:scale>
          <a:sx n="64" d="100"/>
          <a:sy n="64" d="100"/>
        </p:scale>
        <p:origin x="2412" y="60"/>
      </p:cViewPr>
      <p:guideLst>
        <p:guide orient="horz" pos="2160"/>
        <p:guide pos="3840"/>
      </p:guideLst>
    </p:cSldViewPr>
  </p:slideViewPr>
  <p:notesTextViewPr>
    <p:cViewPr>
      <p:scale>
        <a:sx n="1" d="1"/>
        <a:sy n="1" d="1"/>
      </p:scale>
      <p:origin x="0" y="0"/>
    </p:cViewPr>
  </p:notesText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0D51BE-CF1C-4F11-AAD2-453C1B638B0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1787A43-62AF-46D8-B926-E9D562EE489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16FAD5-DDCA-4654-93B6-DBD29433097C}" type="datetimeFigureOut">
              <a:rPr lang="en-US" smtClean="0"/>
              <a:t>4/29/2024</a:t>
            </a:fld>
            <a:endParaRPr lang="en-US"/>
          </a:p>
        </p:txBody>
      </p:sp>
      <p:sp>
        <p:nvSpPr>
          <p:cNvPr id="4" name="Footer Placeholder 3">
            <a:extLst>
              <a:ext uri="{FF2B5EF4-FFF2-40B4-BE49-F238E27FC236}">
                <a16:creationId xmlns:a16="http://schemas.microsoft.com/office/drawing/2014/main" id="{353DF6F5-1C99-4B6A-AC45-DDD6F7377C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76ECF2A-32D0-4276-8956-589BA282433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295301-4204-4F3F-ACA4-B38DAA633788}" type="slidenum">
              <a:rPr lang="en-US" smtClean="0"/>
              <a:t>‹#›</a:t>
            </a:fld>
            <a:endParaRPr lang="en-US"/>
          </a:p>
        </p:txBody>
      </p:sp>
    </p:spTree>
    <p:extLst>
      <p:ext uri="{BB962C8B-B14F-4D97-AF65-F5344CB8AC3E}">
        <p14:creationId xmlns:p14="http://schemas.microsoft.com/office/powerpoint/2010/main" val="885065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A62FB9-24EC-482A-A27C-5C03C0816037}" type="datetimeFigureOut">
              <a:rPr lang="cs-CZ" smtClean="0"/>
              <a:t>29.04.2024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869DF-6110-41A2-A008-13AD35443CEC}" type="slidenum">
              <a:rPr lang="cs-CZ" smtClean="0"/>
              <a:t>‹#›</a:t>
            </a:fld>
            <a:endParaRPr lang="cs-CZ"/>
          </a:p>
        </p:txBody>
      </p:sp>
    </p:spTree>
    <p:extLst>
      <p:ext uri="{BB962C8B-B14F-4D97-AF65-F5344CB8AC3E}">
        <p14:creationId xmlns:p14="http://schemas.microsoft.com/office/powerpoint/2010/main" val="27034657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The idea is that we have data and now we need to provide others with access to your data, so more users can benefit from them. The others may be users inside our company, or business partners or even services - there is no limit to that. </a:t>
            </a:r>
          </a:p>
        </p:txBody>
      </p:sp>
      <p:sp>
        <p:nvSpPr>
          <p:cNvPr id="4" name="Slide Number Placeholder 3"/>
          <p:cNvSpPr>
            <a:spLocks noGrp="1"/>
          </p:cNvSpPr>
          <p:nvPr>
            <p:ph type="sldNum" sz="quarter" idx="5"/>
          </p:nvPr>
        </p:nvSpPr>
        <p:spPr/>
        <p:txBody>
          <a:bodyPr/>
          <a:lstStyle/>
          <a:p>
            <a:fld id="{FEC869DF-6110-41A2-A008-13AD35443CEC}" type="slidenum">
              <a:rPr lang="cs-CZ" smtClean="0"/>
              <a:t>1</a:t>
            </a:fld>
            <a:endParaRPr lang="cs-CZ"/>
          </a:p>
        </p:txBody>
      </p:sp>
    </p:spTree>
    <p:extLst>
      <p:ext uri="{BB962C8B-B14F-4D97-AF65-F5344CB8AC3E}">
        <p14:creationId xmlns:p14="http://schemas.microsoft.com/office/powerpoint/2010/main" val="3569246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Arial" panose="020B0604020202020204" pitchFamily="34" charset="0"/>
              </a:rPr>
              <a:t>From 2013, one of the most widely supported.</a:t>
            </a:r>
          </a:p>
          <a:p>
            <a:endParaRPr lang="en-US" sz="1800" b="0" i="0" u="none" strike="noStrike" dirty="0">
              <a:solidFill>
                <a:srgbClr val="000000"/>
              </a:solidFill>
              <a:effectLst/>
              <a:latin typeface="Arial" panose="020B0604020202020204" pitchFamily="34" charset="0"/>
            </a:endParaRPr>
          </a:p>
          <a:p>
            <a:r>
              <a:rPr lang="en-US" sz="1800" b="0" i="0" u="none" strike="noStrike" dirty="0">
                <a:solidFill>
                  <a:srgbClr val="000000"/>
                </a:solidFill>
                <a:effectLst/>
                <a:latin typeface="Arial" panose="020B0604020202020204" pitchFamily="34" charset="0"/>
              </a:rPr>
              <a:t>Source:</a:t>
            </a:r>
          </a:p>
          <a:p>
            <a:pPr marL="171450" indent="-171450">
              <a:buFont typeface="Arial" panose="020B0604020202020204" pitchFamily="34" charset="0"/>
              <a:buChar char="•"/>
            </a:pPr>
            <a:r>
              <a:rPr lang="en-US" b="0" i="0" dirty="0">
                <a:solidFill>
                  <a:srgbClr val="000000"/>
                </a:solidFill>
                <a:effectLst/>
                <a:latin typeface="Times New Roman" panose="02020603050405020304" pitchFamily="18" charset="0"/>
              </a:rPr>
              <a:t>https://jsonapi.org/format/</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11</a:t>
            </a:fld>
            <a:endParaRPr lang="cs-CZ"/>
          </a:p>
        </p:txBody>
      </p:sp>
    </p:spTree>
    <p:extLst>
      <p:ext uri="{BB962C8B-B14F-4D97-AF65-F5344CB8AC3E}">
        <p14:creationId xmlns:p14="http://schemas.microsoft.com/office/powerpoint/2010/main" val="4042866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Arial" panose="020B0604020202020204" pitchFamily="34" charset="0"/>
              </a:rPr>
              <a:t>From 2013, one of the most widely supported.</a:t>
            </a:r>
          </a:p>
          <a:p>
            <a:endParaRPr lang="en-US" sz="1800" b="0" i="0" u="none" strike="noStrike" dirty="0">
              <a:solidFill>
                <a:srgbClr val="000000"/>
              </a:solidFill>
              <a:effectLst/>
              <a:latin typeface="Arial" panose="020B0604020202020204" pitchFamily="34" charset="0"/>
            </a:endParaRPr>
          </a:p>
          <a:p>
            <a:r>
              <a:rPr lang="en-US" sz="1800" b="0" i="0" u="none" strike="noStrike" dirty="0">
                <a:solidFill>
                  <a:srgbClr val="000000"/>
                </a:solidFill>
                <a:effectLst/>
                <a:latin typeface="Arial" panose="020B0604020202020204" pitchFamily="34" charset="0"/>
              </a:rPr>
              <a:t>Source:</a:t>
            </a:r>
          </a:p>
          <a:p>
            <a:pPr marL="171450" indent="-171450">
              <a:buFont typeface="Arial" panose="020B0604020202020204" pitchFamily="34" charset="0"/>
              <a:buChar char="•"/>
            </a:pPr>
            <a:r>
              <a:rPr lang="en-US" b="0" i="0" dirty="0">
                <a:solidFill>
                  <a:srgbClr val="000000"/>
                </a:solidFill>
                <a:effectLst/>
                <a:latin typeface="Times New Roman" panose="02020603050405020304" pitchFamily="18" charset="0"/>
              </a:rPr>
              <a:t>https://jsonapi.org/format/</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12</a:t>
            </a:fld>
            <a:endParaRPr lang="cs-CZ"/>
          </a:p>
        </p:txBody>
      </p:sp>
    </p:spTree>
    <p:extLst>
      <p:ext uri="{BB962C8B-B14F-4D97-AF65-F5344CB8AC3E}">
        <p14:creationId xmlns:p14="http://schemas.microsoft.com/office/powerpoint/2010/main" val="14503093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a:p>
            <a:pPr marL="0" indent="0">
              <a:buFont typeface="Arial" panose="020B0604020202020204" pitchFamily="34" charset="0"/>
              <a:buNone/>
            </a:pPr>
            <a:r>
              <a:rPr lang="en-US" dirty="0"/>
              <a:t>Source:</a:t>
            </a:r>
          </a:p>
          <a:p>
            <a:pPr marL="171450" indent="-171450">
              <a:buFont typeface="Arial" panose="020B0604020202020204" pitchFamily="34" charset="0"/>
              <a:buChar char="•"/>
            </a:pPr>
            <a:r>
              <a:rPr lang="en-US" dirty="0"/>
              <a:t>https://json-ld.org/playground/</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13</a:t>
            </a:fld>
            <a:endParaRPr lang="cs-CZ"/>
          </a:p>
        </p:txBody>
      </p:sp>
    </p:spTree>
    <p:extLst>
      <p:ext uri="{BB962C8B-B14F-4D97-AF65-F5344CB8AC3E}">
        <p14:creationId xmlns:p14="http://schemas.microsoft.com/office/powerpoint/2010/main" val="3825872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Source:</a:t>
            </a:r>
          </a:p>
          <a:p>
            <a:pPr marL="171450" indent="-171450">
              <a:buFont typeface="Arial" panose="020B0604020202020204" pitchFamily="34" charset="0"/>
              <a:buChar char="•"/>
            </a:pPr>
            <a:r>
              <a:rPr lang="en-US" dirty="0"/>
              <a:t>https://www.w3.org/TR/ldp-primer/</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14</a:t>
            </a:fld>
            <a:endParaRPr lang="cs-CZ"/>
          </a:p>
        </p:txBody>
      </p:sp>
    </p:spTree>
    <p:extLst>
      <p:ext uri="{BB962C8B-B14F-4D97-AF65-F5344CB8AC3E}">
        <p14:creationId xmlns:p14="http://schemas.microsoft.com/office/powerpoint/2010/main" val="10795426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User Interface, Dump files (</a:t>
            </a:r>
            <a:r>
              <a:rPr lang="en-US" dirty="0" err="1"/>
              <a:t>TriG</a:t>
            </a:r>
            <a:r>
              <a:rPr lang="en-US" dirty="0"/>
              <a:t>, HDT, JSON, CSV), SPARQL, Linked Data Fragments, GraphQL</a:t>
            </a:r>
          </a:p>
          <a:p>
            <a:endParaRPr lang="en-US" dirty="0"/>
          </a:p>
          <a:p>
            <a:r>
              <a:rPr lang="en-US" dirty="0"/>
              <a:t>On other hand tools like FTP would work fine as well for large data.</a:t>
            </a:r>
          </a:p>
          <a:p>
            <a:endParaRPr lang="en-US" dirty="0"/>
          </a:p>
          <a:p>
            <a:pPr marL="0" indent="0">
              <a:buFont typeface="Arial" panose="020B0604020202020204" pitchFamily="34" charset="0"/>
              <a:buNone/>
            </a:pPr>
            <a:r>
              <a:rPr lang="en-US" dirty="0"/>
              <a:t>Source:</a:t>
            </a:r>
          </a:p>
          <a:p>
            <a:pPr marL="171450" indent="-171450">
              <a:buFont typeface="Arial" panose="020B0604020202020204" pitchFamily="34" charset="0"/>
              <a:buChar char="•"/>
            </a:pPr>
            <a:r>
              <a:rPr lang="en-US" dirty="0"/>
              <a:t>https://data.gov.cz/</a:t>
            </a:r>
          </a:p>
          <a:p>
            <a:pPr mar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15</a:t>
            </a:fld>
            <a:endParaRPr lang="cs-CZ"/>
          </a:p>
        </p:txBody>
      </p:sp>
    </p:spTree>
    <p:extLst>
      <p:ext uri="{BB962C8B-B14F-4D97-AF65-F5344CB8AC3E}">
        <p14:creationId xmlns:p14="http://schemas.microsoft.com/office/powerpoint/2010/main" val="3221443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idea is that we have data and now we need to provide others with access to your data, so more users can benefit from them. The others may be users inside our company, or business partners or even services - there is no limit to that. To achieve this goal, we can expose the data using API. But the API is not only about services and calls, request .. but also, about communicating the information to the user. In order to use the API the user must be able to understand it. </a:t>
            </a:r>
            <a:r>
              <a:rPr lang="en-US" dirty="0" err="1"/>
              <a:t>OpenAPI</a:t>
            </a:r>
            <a:r>
              <a:rPr lang="en-US" dirty="0"/>
              <a:t> is a specification that allow us to describe the HTTP-based interface. </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was a competition like API Blueprint from Apiary, RAML from </a:t>
            </a:r>
            <a:r>
              <a:rPr lang="en-US" dirty="0" err="1"/>
              <a:t>Mulesoft</a:t>
            </a:r>
            <a:r>
              <a:rPr lang="en-US" dirty="0"/>
              <a:t> (now use </a:t>
            </a:r>
            <a:r>
              <a:rPr lang="en-US" dirty="0" err="1"/>
              <a:t>OpenAPI</a:t>
            </a:r>
            <a:r>
              <a:rPr lang="en-US" dirty="0"/>
              <a:t>). The power of </a:t>
            </a:r>
            <a:r>
              <a:rPr lang="en-US" dirty="0" err="1"/>
              <a:t>OpenAPI</a:t>
            </a:r>
            <a:r>
              <a:rPr lang="en-US" dirty="0"/>
              <a:t> is that it is open-standard, so the meetings decision, are open anyone can participate, and so single company has power to change it.</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16</a:t>
            </a:fld>
            <a:endParaRPr lang="cs-CZ"/>
          </a:p>
        </p:txBody>
      </p:sp>
    </p:spTree>
    <p:extLst>
      <p:ext uri="{BB962C8B-B14F-4D97-AF65-F5344CB8AC3E}">
        <p14:creationId xmlns:p14="http://schemas.microsoft.com/office/powerpoint/2010/main" val="3285050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Metadata section.</a:t>
            </a:r>
          </a:p>
        </p:txBody>
      </p:sp>
      <p:sp>
        <p:nvSpPr>
          <p:cNvPr id="4" name="Slide Number Placeholder 3"/>
          <p:cNvSpPr>
            <a:spLocks noGrp="1"/>
          </p:cNvSpPr>
          <p:nvPr>
            <p:ph type="sldNum" sz="quarter" idx="5"/>
          </p:nvPr>
        </p:nvSpPr>
        <p:spPr/>
        <p:txBody>
          <a:bodyPr/>
          <a:lstStyle/>
          <a:p>
            <a:fld id="{FEC869DF-6110-41A2-A008-13AD35443CEC}" type="slidenum">
              <a:rPr lang="cs-CZ" smtClean="0"/>
              <a:t>17</a:t>
            </a:fld>
            <a:endParaRPr lang="cs-CZ"/>
          </a:p>
        </p:txBody>
      </p:sp>
    </p:spTree>
    <p:extLst>
      <p:ext uri="{BB962C8B-B14F-4D97-AF65-F5344CB8AC3E}">
        <p14:creationId xmlns:p14="http://schemas.microsoft.com/office/powerpoint/2010/main" val="22259086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Metadata section.</a:t>
            </a:r>
          </a:p>
        </p:txBody>
      </p:sp>
      <p:sp>
        <p:nvSpPr>
          <p:cNvPr id="4" name="Slide Number Placeholder 3"/>
          <p:cNvSpPr>
            <a:spLocks noGrp="1"/>
          </p:cNvSpPr>
          <p:nvPr>
            <p:ph type="sldNum" sz="quarter" idx="5"/>
          </p:nvPr>
        </p:nvSpPr>
        <p:spPr/>
        <p:txBody>
          <a:bodyPr/>
          <a:lstStyle/>
          <a:p>
            <a:fld id="{FEC869DF-6110-41A2-A008-13AD35443CEC}" type="slidenum">
              <a:rPr lang="cs-CZ" smtClean="0"/>
              <a:t>18</a:t>
            </a:fld>
            <a:endParaRPr lang="cs-CZ"/>
          </a:p>
        </p:txBody>
      </p:sp>
    </p:spTree>
    <p:extLst>
      <p:ext uri="{BB962C8B-B14F-4D97-AF65-F5344CB8AC3E}">
        <p14:creationId xmlns:p14="http://schemas.microsoft.com/office/powerpoint/2010/main" val="20540825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ReDoc</a:t>
            </a:r>
            <a:r>
              <a:rPr lang="en-US" dirty="0"/>
              <a:t> - Generate Documentation, JavaScript tool, generates HTML, Heavy use of examples.</a:t>
            </a:r>
          </a:p>
          <a:p>
            <a:r>
              <a:rPr lang="en-US" dirty="0"/>
              <a:t>Prism Server - mockup server, using </a:t>
            </a:r>
            <a:r>
              <a:rPr lang="en-US" dirty="0" err="1"/>
              <a:t>NodeJs</a:t>
            </a:r>
            <a:r>
              <a:rPr lang="en-US" dirty="0"/>
              <a:t>, from </a:t>
            </a:r>
            <a:r>
              <a:rPr lang="en-US" dirty="0" err="1"/>
              <a:t>StopLight</a:t>
            </a:r>
            <a:r>
              <a:rPr lang="en-US" dirty="0"/>
              <a:t>, </a:t>
            </a:r>
          </a:p>
          <a:p>
            <a:r>
              <a:rPr lang="en-US" dirty="0" err="1"/>
              <a:t>OpenAPI</a:t>
            </a:r>
            <a:r>
              <a:rPr lang="en-US" dirty="0"/>
              <a:t> Generator - </a:t>
            </a:r>
            <a:r>
              <a:rPr lang="en-US" dirty="0" err="1"/>
              <a:t>OpenAPI</a:t>
            </a:r>
            <a:r>
              <a:rPr lang="en-US" dirty="0"/>
              <a:t> Generator allows generation of API client libraries (SDK generation), server stubs, documentation and configuration automatically. One of advantages is to have intellisense in your IDE.</a:t>
            </a:r>
          </a:p>
          <a:p>
            <a:endParaRPr lang="en-US" dirty="0"/>
          </a:p>
          <a:p>
            <a:pPr marL="171450" indent="-171450">
              <a:buFont typeface="Arial" panose="020B0604020202020204" pitchFamily="34" charset="0"/>
              <a:buChar char="•"/>
            </a:pPr>
            <a:r>
              <a:rPr lang="en-US" dirty="0"/>
              <a:t>Converters: Various tools to convert to and from </a:t>
            </a:r>
            <a:r>
              <a:rPr lang="en-US" dirty="0" err="1"/>
              <a:t>OpenAPI</a:t>
            </a:r>
            <a:r>
              <a:rPr lang="en-US" dirty="0"/>
              <a:t> and other API description formats.</a:t>
            </a:r>
          </a:p>
          <a:p>
            <a:pPr marL="171450" indent="-171450">
              <a:buFont typeface="Arial" panose="020B0604020202020204" pitchFamily="34" charset="0"/>
              <a:buChar char="•"/>
            </a:pPr>
            <a:r>
              <a:rPr lang="en-US" dirty="0"/>
              <a:t>Data Validators: Check to see if API requests and responses are lining up with the API description.</a:t>
            </a:r>
          </a:p>
          <a:p>
            <a:pPr marL="171450" indent="-171450">
              <a:buFont typeface="Arial" panose="020B0604020202020204" pitchFamily="34" charset="0"/>
              <a:buChar char="•"/>
            </a:pPr>
            <a:r>
              <a:rPr lang="en-US" dirty="0"/>
              <a:t>Description Validators: Check your API description to see if it is valid </a:t>
            </a:r>
            <a:r>
              <a:rPr lang="en-US" dirty="0" err="1"/>
              <a:t>OpenAPI</a:t>
            </a:r>
            <a:r>
              <a:rPr lang="en-US" dirty="0"/>
              <a:t>.</a:t>
            </a:r>
          </a:p>
          <a:p>
            <a:pPr marL="171450" indent="-171450">
              <a:buFont typeface="Arial" panose="020B0604020202020204" pitchFamily="34" charset="0"/>
              <a:buChar char="•"/>
            </a:pPr>
            <a:r>
              <a:rPr lang="en-US" dirty="0"/>
              <a:t>Documentation: Render API Description as HTML (or maybe a PDF) so slightly less technical people can figure out how to work with the API.</a:t>
            </a:r>
          </a:p>
          <a:p>
            <a:pPr marL="171450" indent="-171450">
              <a:buFont typeface="Arial" panose="020B0604020202020204" pitchFamily="34" charset="0"/>
              <a:buChar char="•"/>
            </a:pPr>
            <a:r>
              <a:rPr lang="en-US" dirty="0"/>
              <a:t>DSL: Writing YAML by hand is no fun, and maybe you don't want a GUI, so use a Domain Specific Language to write </a:t>
            </a:r>
            <a:r>
              <a:rPr lang="en-US" dirty="0" err="1"/>
              <a:t>OpenAPI</a:t>
            </a:r>
            <a:r>
              <a:rPr lang="en-US" dirty="0"/>
              <a:t> in your language of choice.</a:t>
            </a:r>
          </a:p>
          <a:p>
            <a:pPr marL="171450" indent="-171450">
              <a:buFont typeface="Arial" panose="020B0604020202020204" pitchFamily="34" charset="0"/>
              <a:buChar char="•"/>
            </a:pPr>
            <a:r>
              <a:rPr lang="en-US" dirty="0"/>
              <a:t>GUI Editors: Visual editors help you design APIs without needing to memorize the entire </a:t>
            </a:r>
            <a:r>
              <a:rPr lang="en-US" dirty="0" err="1"/>
              <a:t>OpenAPI</a:t>
            </a:r>
            <a:r>
              <a:rPr lang="en-US" dirty="0"/>
              <a:t> specification.</a:t>
            </a:r>
          </a:p>
          <a:p>
            <a:pPr marL="171450" indent="-171450">
              <a:buFont typeface="Arial" panose="020B0604020202020204" pitchFamily="34" charset="0"/>
              <a:buChar char="•"/>
            </a:pPr>
            <a:r>
              <a:rPr lang="en-US" dirty="0"/>
              <a:t>Learning: Whether you're trying to get documentation for a third-party API based on traffic or are trying to switch to design-first at an organization with no OpenAPI at all, learning can help you move your API spec forward and keep it up to date.</a:t>
            </a:r>
          </a:p>
          <a:p>
            <a:pPr marL="171450" indent="-171450">
              <a:buFont typeface="Arial" panose="020B0604020202020204" pitchFamily="34" charset="0"/>
              <a:buChar char="•"/>
            </a:pPr>
            <a:r>
              <a:rPr lang="en-US" dirty="0"/>
              <a:t>Miscellaneous: Anything else that does stuff with </a:t>
            </a:r>
            <a:r>
              <a:rPr lang="en-US" dirty="0" err="1"/>
              <a:t>OpenAPI</a:t>
            </a:r>
            <a:r>
              <a:rPr lang="en-US" dirty="0"/>
              <a:t> but hasn't quite got enough to warrant its own category.</a:t>
            </a:r>
          </a:p>
          <a:p>
            <a:pPr marL="171450" indent="-171450">
              <a:buFont typeface="Arial" panose="020B0604020202020204" pitchFamily="34" charset="0"/>
              <a:buChar char="•"/>
            </a:pPr>
            <a:r>
              <a:rPr lang="en-US" dirty="0"/>
              <a:t>Mock Servers: Fake servers that take description document as input, then route incoming HTTP requests to example responses or dynamically generates examples.</a:t>
            </a:r>
          </a:p>
          <a:p>
            <a:pPr marL="171450" indent="-171450">
              <a:buFont typeface="Arial" panose="020B0604020202020204" pitchFamily="34" charset="0"/>
              <a:buChar char="•"/>
            </a:pPr>
            <a:r>
              <a:rPr lang="en-US" dirty="0"/>
              <a:t>Parsers: Loads and read </a:t>
            </a:r>
            <a:r>
              <a:rPr lang="en-US" dirty="0" err="1"/>
              <a:t>OpenAPI</a:t>
            </a:r>
            <a:r>
              <a:rPr lang="en-US" dirty="0"/>
              <a:t> descriptions, so you can work with them programmatically.</a:t>
            </a:r>
          </a:p>
          <a:p>
            <a:pPr marL="171450" indent="-171450">
              <a:buFont typeface="Arial" panose="020B0604020202020204" pitchFamily="34" charset="0"/>
              <a:buChar char="•"/>
            </a:pPr>
            <a:r>
              <a:rPr lang="en-US" dirty="0"/>
              <a:t>SDK Generators: Generate code to give to consumers, to help them avoid interacting at a HTTP level.</a:t>
            </a:r>
          </a:p>
          <a:p>
            <a:pPr marL="171450" indent="-171450">
              <a:buFont typeface="Arial" panose="020B0604020202020204" pitchFamily="34" charset="0"/>
              <a:buChar char="•"/>
            </a:pPr>
            <a:r>
              <a:rPr lang="en-US" dirty="0"/>
              <a:t>Security: By poking around your </a:t>
            </a:r>
            <a:r>
              <a:rPr lang="en-US" dirty="0" err="1"/>
              <a:t>OpenAPI</a:t>
            </a:r>
            <a:r>
              <a:rPr lang="en-US" dirty="0"/>
              <a:t> description, some tools can look out for attack vectors you might not have noticed.</a:t>
            </a:r>
          </a:p>
          <a:p>
            <a:pPr marL="171450" indent="-171450">
              <a:buFont typeface="Arial" panose="020B0604020202020204" pitchFamily="34" charset="0"/>
              <a:buChar char="•"/>
            </a:pPr>
            <a:r>
              <a:rPr lang="en-US" dirty="0"/>
              <a:t>Server Implementations: Easily create and implement resources and routes for your APIs.</a:t>
            </a:r>
          </a:p>
          <a:p>
            <a:pPr marL="171450" indent="-171450">
              <a:buFont typeface="Arial" panose="020B0604020202020204" pitchFamily="34" charset="0"/>
              <a:buChar char="•"/>
            </a:pPr>
            <a:r>
              <a:rPr lang="en-US" dirty="0"/>
              <a:t>Testing: Quickly execute API requests and validate responses on the fly through command line or GUI interfaces.</a:t>
            </a:r>
          </a:p>
          <a:p>
            <a:pPr marL="171450" indent="-171450">
              <a:buFont typeface="Arial" panose="020B0604020202020204" pitchFamily="34" charset="0"/>
              <a:buChar char="•"/>
            </a:pPr>
            <a:r>
              <a:rPr lang="en-US" dirty="0"/>
              <a:t>Text Editors: Text editors give you visual feedback whilst you write </a:t>
            </a:r>
            <a:r>
              <a:rPr lang="en-US" dirty="0" err="1"/>
              <a:t>OpenAPI</a:t>
            </a:r>
            <a:r>
              <a:rPr lang="en-US" dirty="0"/>
              <a:t>, so you can see what docs might look like.</a:t>
            </a:r>
          </a:p>
          <a:p>
            <a:endParaRPr lang="en-US" dirty="0"/>
          </a:p>
          <a:p>
            <a:r>
              <a:rPr lang="en-US" dirty="0"/>
              <a:t>Source:</a:t>
            </a:r>
          </a:p>
          <a:p>
            <a:pPr marL="171450" indent="-171450">
              <a:buFont typeface="Arial" panose="020B0604020202020204" pitchFamily="34" charset="0"/>
              <a:buChar char="•"/>
            </a:pPr>
            <a:r>
              <a:rPr lang="en-US" dirty="0"/>
              <a:t>https://github.com/Redocly/redoc</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19</a:t>
            </a:fld>
            <a:endParaRPr lang="cs-CZ"/>
          </a:p>
        </p:txBody>
      </p:sp>
    </p:spTree>
    <p:extLst>
      <p:ext uri="{BB962C8B-B14F-4D97-AF65-F5344CB8AC3E}">
        <p14:creationId xmlns:p14="http://schemas.microsoft.com/office/powerpoint/2010/main" val="11332334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Documentation first has the benefit is that non-technical people can interact with documentation as well. Spec-First API Design, we can generate documentation, so it has all benefits of documentation first. In addition, we can also generate code such as mock servers. So, developers can go and try the API. Still many companies generate API from code.</a:t>
            </a:r>
          </a:p>
          <a:p>
            <a:endParaRPr lang="en-US" dirty="0"/>
          </a:p>
          <a:p>
            <a:r>
              <a:rPr lang="en-US" dirty="0"/>
              <a:t>On the other hand, you can use extensions to generate specification, and HTTP endpoint for it, from code annotations</a:t>
            </a:r>
          </a:p>
          <a:p>
            <a:endParaRPr lang="en-US" dirty="0"/>
          </a:p>
          <a:p>
            <a:r>
              <a:rPr lang="en-US" dirty="0"/>
              <a:t>(Wikipedia for WEB APIs) - the goal is to share API definitions and allow other developers to use existing APIs. There can be added functionality for a price.</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20</a:t>
            </a:fld>
            <a:endParaRPr lang="cs-CZ"/>
          </a:p>
        </p:txBody>
      </p:sp>
    </p:spTree>
    <p:extLst>
      <p:ext uri="{BB962C8B-B14F-4D97-AF65-F5344CB8AC3E}">
        <p14:creationId xmlns:p14="http://schemas.microsoft.com/office/powerpoint/2010/main" val="1840250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see it as a backup exposed to data consumers. </a:t>
            </a:r>
          </a:p>
          <a:p>
            <a:endParaRPr lang="en-US" dirty="0"/>
          </a:p>
          <a:p>
            <a:r>
              <a:rPr lang="en-US" dirty="0"/>
              <a:t>For incremental we may need to provide checkpoints.</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a:t>
            </a:fld>
            <a:endParaRPr lang="cs-CZ"/>
          </a:p>
        </p:txBody>
      </p:sp>
    </p:spTree>
    <p:extLst>
      <p:ext uri="{BB962C8B-B14F-4D97-AF65-F5344CB8AC3E}">
        <p14:creationId xmlns:p14="http://schemas.microsoft.com/office/powerpoint/2010/main" val="4139348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a representative of command-based approach. In 2023 we have discussion whether we should not replace GraphQL with RPC.</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21</a:t>
            </a:fld>
            <a:endParaRPr lang="cs-CZ"/>
          </a:p>
        </p:txBody>
      </p:sp>
    </p:spTree>
    <p:extLst>
      <p:ext uri="{BB962C8B-B14F-4D97-AF65-F5344CB8AC3E}">
        <p14:creationId xmlns:p14="http://schemas.microsoft.com/office/powerpoint/2010/main" val="27555738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us imagine a simple model, with three data sources. They can be tables, services, files .. does not matter. And we need to create an application that show us a list of articles, for each article we need to know the author details and also the comments. We can use REST and do bunch of queries to get the data. Now I’m not saying this is good REST design, but it may be what you get in most of the industry. </a:t>
            </a:r>
          </a:p>
          <a:p>
            <a:endParaRPr lang="en-US" dirty="0"/>
          </a:p>
          <a:p>
            <a:r>
              <a:rPr lang="en-US" dirty="0"/>
              <a:t>Imagine there is an alternative. What we need is something like this. What if we can just ask for data across multiple data sources ? Enter the world of GraphQL ...</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22</a:t>
            </a:fld>
            <a:endParaRPr lang="cs-CZ"/>
          </a:p>
        </p:txBody>
      </p:sp>
    </p:spTree>
    <p:extLst>
      <p:ext uri="{BB962C8B-B14F-4D97-AF65-F5344CB8AC3E}">
        <p14:creationId xmlns:p14="http://schemas.microsoft.com/office/powerpoint/2010/main" val="13116023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specification does not support Czech national characters as names of properties.</a:t>
            </a:r>
          </a:p>
          <a:p>
            <a:endParaRPr lang="en-US" dirty="0"/>
          </a:p>
          <a:p>
            <a:r>
              <a:rPr lang="en-US" dirty="0"/>
              <a:t>It is specification it is not restricted to certain language; you can implement the specification in any reasonable language.</a:t>
            </a:r>
          </a:p>
          <a:p>
            <a:endParaRPr lang="en-US" dirty="0"/>
          </a:p>
          <a:p>
            <a:r>
              <a:rPr lang="en-US" dirty="0"/>
              <a:t>The GraphQL website contains a lot of learning resources, so if you want to learn it yourself, do not waste time with this video :) The purpose of this video is to provide you with basic information, so you are able to consider GraphQL as a way to provide users with access to your data. </a:t>
            </a:r>
          </a:p>
          <a:p>
            <a:endParaRPr lang="en-US" dirty="0"/>
          </a:p>
          <a:p>
            <a:r>
              <a:rPr lang="en-US" dirty="0"/>
              <a:t>The GraphQL is specification but, there is a huge ecosystem build around it with tools/libraries.</a:t>
            </a:r>
          </a:p>
          <a:p>
            <a:endParaRPr lang="en-US" dirty="0"/>
          </a:p>
          <a:p>
            <a:r>
              <a:rPr lang="en-US" dirty="0"/>
              <a:t>The head of that ecosystem is the GraphQL Foundation, established in 2019. The members contribute and “sell” their technologies/tools. There is annual report, that can provide you with a good summary. Alternatively, there are other resources to follow, like a blog or Twitter. This is important not only to follow the progress on a new standard but also to stay in touch with tools. </a:t>
            </a:r>
          </a:p>
          <a:p>
            <a:endParaRPr lang="en-US" dirty="0"/>
          </a:p>
          <a:p>
            <a:r>
              <a:rPr lang="en-US" dirty="0"/>
              <a:t>Sources: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https://graphql.org/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23</a:t>
            </a:fld>
            <a:endParaRPr lang="cs-CZ"/>
          </a:p>
        </p:txBody>
      </p:sp>
    </p:spTree>
    <p:extLst>
      <p:ext uri="{BB962C8B-B14F-4D97-AF65-F5344CB8AC3E}">
        <p14:creationId xmlns:p14="http://schemas.microsoft.com/office/powerpoint/2010/main" val="20780394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us take a look on the basic principles and building blocks. The aim here is not to teach you the details, just to show you the basics. </a:t>
            </a:r>
          </a:p>
          <a:p>
            <a:endParaRPr lang="en-US" dirty="0"/>
          </a:p>
          <a:p>
            <a:r>
              <a:rPr lang="en-US" dirty="0"/>
              <a:t>Example is from the Czech national open data catalog. </a:t>
            </a:r>
          </a:p>
          <a:p>
            <a:endParaRPr lang="en-US" dirty="0"/>
          </a:p>
          <a:p>
            <a:r>
              <a:rPr lang="en-US" dirty="0"/>
              <a:t>Query features:</a:t>
            </a:r>
          </a:p>
          <a:p>
            <a:pPr marL="171450" indent="-171450">
              <a:buFont typeface="Arial" panose="020B0604020202020204" pitchFamily="34" charset="0"/>
              <a:buChar char="•"/>
            </a:pPr>
            <a:r>
              <a:rPr lang="en-US" dirty="0"/>
              <a:t>Aliases</a:t>
            </a:r>
            <a:br>
              <a:rPr lang="en-US" dirty="0"/>
            </a:br>
            <a:r>
              <a:rPr lang="en-US" dirty="0"/>
              <a:t>You can ask for the root objects multiple times, for example you ask for two articles with different IRI. But you can not have two same keys in JSON, so you can use aliases to rename them.</a:t>
            </a:r>
          </a:p>
          <a:p>
            <a:pPr marL="171450" indent="-171450">
              <a:buFont typeface="Arial" panose="020B0604020202020204" pitchFamily="34" charset="0"/>
              <a:buChar char="•"/>
            </a:pPr>
            <a:r>
              <a:rPr lang="en-US" dirty="0"/>
              <a:t>Fragments</a:t>
            </a:r>
            <a:br>
              <a:rPr lang="en-US" dirty="0"/>
            </a:br>
            <a:r>
              <a:rPr lang="en-US" dirty="0"/>
              <a:t>Reusable parts of the query that can be used, go well with aliases so you do not have to write the same code twice. We can mix it with other definitions using … (spread operator from JavaScript). We need to define type on which the fragment can be used. </a:t>
            </a:r>
          </a:p>
          <a:p>
            <a:pPr marL="171450" indent="-171450">
              <a:buFont typeface="Arial" panose="020B0604020202020204" pitchFamily="34" charset="0"/>
              <a:buChar char="•"/>
            </a:pPr>
            <a:r>
              <a:rPr lang="en-US" dirty="0"/>
              <a:t>Variables</a:t>
            </a:r>
            <a:br>
              <a:rPr lang="en-US" dirty="0"/>
            </a:br>
            <a:r>
              <a:rPr lang="en-US" dirty="0"/>
              <a:t>Similar to SQL, you can put variables into the query and then provide the values of the variables. This allow you to add parameters to the fragments but should also be best practice as you should never build up your query using strings. Some of you may remember SQL injections. We can see that a variable can have a default value.</a:t>
            </a:r>
          </a:p>
          <a:p>
            <a:pPr marL="171450" indent="-171450">
              <a:buFont typeface="Arial" panose="020B0604020202020204" pitchFamily="34" charset="0"/>
              <a:buChar char="•"/>
            </a:pPr>
            <a:r>
              <a:rPr lang="en-US" dirty="0"/>
              <a:t>Directives</a:t>
            </a:r>
            <a:br>
              <a:rPr lang="en-US" dirty="0"/>
            </a:br>
            <a:r>
              <a:rPr lang="en-US" dirty="0"/>
              <a:t>For example, the @include, it can have arguments. We can use this as extension points to add additional information.</a:t>
            </a:r>
          </a:p>
          <a:p>
            <a:pPr marL="171450" indent="-171450">
              <a:buFont typeface="Arial" panose="020B0604020202020204" pitchFamily="34" charset="0"/>
              <a:buChar char="•"/>
            </a:pPr>
            <a:r>
              <a:rPr lang="en-US" dirty="0"/>
              <a:t>Mutations</a:t>
            </a:r>
            <a:br>
              <a:rPr lang="en-US" dirty="0"/>
            </a:br>
            <a:r>
              <a:rPr lang="en-US" dirty="0"/>
              <a:t>While query fields are executed in parallel, mutation fields run in series, one after the other.</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24</a:t>
            </a:fld>
            <a:endParaRPr lang="cs-CZ"/>
          </a:p>
        </p:txBody>
      </p:sp>
    </p:spTree>
    <p:extLst>
      <p:ext uri="{BB962C8B-B14F-4D97-AF65-F5344CB8AC3E}">
        <p14:creationId xmlns:p14="http://schemas.microsoft.com/office/powerpoint/2010/main" val="16165603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0" i="0" u="none" strike="noStrike" dirty="0">
                <a:solidFill>
                  <a:srgbClr val="000000"/>
                </a:solidFill>
                <a:effectLst/>
                <a:latin typeface="Arial" panose="020B0604020202020204" pitchFamily="34" charset="0"/>
              </a:rPr>
              <a:t>In this case I use JavaScript example as it was easy to find. </a:t>
            </a:r>
            <a:endParaRPr lang="en-US" b="0" dirty="0">
              <a:effectLst/>
            </a:endParaRPr>
          </a:p>
          <a:p>
            <a:endParaRPr lang="en-US" dirty="0"/>
          </a:p>
          <a:p>
            <a:r>
              <a:rPr lang="en-US" dirty="0"/>
              <a:t>Schema features:</a:t>
            </a:r>
          </a:p>
          <a:p>
            <a:pPr marL="171450" indent="-171450">
              <a:buFont typeface="Arial" panose="020B0604020202020204" pitchFamily="34" charset="0"/>
              <a:buChar char="•"/>
            </a:pPr>
            <a:r>
              <a:rPr lang="en-US" dirty="0"/>
              <a:t>Schema design</a:t>
            </a:r>
            <a:br>
              <a:rPr lang="en-US" dirty="0"/>
            </a:br>
            <a:r>
              <a:rPr lang="en-US" dirty="0"/>
              <a:t>It is not easy to create good schema, it is not only about connecting tables together. On the other hand, some use-cases require specific design like https://graphql.org/learn/global-object-identification/ .</a:t>
            </a:r>
          </a:p>
          <a:p>
            <a:pPr marL="171450" indent="-171450">
              <a:buFont typeface="Arial" panose="020B0604020202020204" pitchFamily="34" charset="0"/>
              <a:buChar char="•"/>
            </a:pPr>
            <a:r>
              <a:rPr lang="en-US" dirty="0"/>
              <a:t>Pagination</a:t>
            </a:r>
            <a:br>
              <a:rPr lang="en-US" dirty="0"/>
            </a:br>
            <a:r>
              <a:rPr lang="en-US" dirty="0"/>
              <a:t>Limit / offset , next-page, cursor.</a:t>
            </a:r>
          </a:p>
          <a:p>
            <a:pPr marL="171450" indent="-171450">
              <a:buFont typeface="Arial" panose="020B0604020202020204" pitchFamily="34" charset="0"/>
              <a:buChar char="•"/>
            </a:pPr>
            <a:r>
              <a:rPr lang="en-US" dirty="0"/>
              <a:t>Caching</a:t>
            </a:r>
            <a:br>
              <a:rPr lang="en-US" dirty="0"/>
            </a:br>
            <a:r>
              <a:rPr lang="en-US" dirty="0"/>
              <a:t>Imagine you cache a list response, then user ask for detail and that may have changed. This is also issue for REST. But as GraphQL is more connected it gets a little more complicated. For example, the client may not know exact identification of the resources as they have no URL, so the schema may be designed to use unique identifiers.</a:t>
            </a:r>
          </a:p>
          <a:p>
            <a:br>
              <a:rPr lang="en-US" dirty="0"/>
            </a:br>
            <a:r>
              <a:rPr lang="en-US" dirty="0"/>
              <a:t>Source:</a:t>
            </a:r>
          </a:p>
          <a:p>
            <a:pPr marL="171450" indent="-171450">
              <a:buFont typeface="Arial" panose="020B0604020202020204" pitchFamily="34" charset="0"/>
              <a:buChar char="•"/>
            </a:pPr>
            <a:r>
              <a:rPr lang="en-US" dirty="0"/>
              <a:t>https://github.com/opendata-mvcr/nkod-graphql/blob/main/server/schema.js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25</a:t>
            </a:fld>
            <a:endParaRPr lang="cs-CZ"/>
          </a:p>
        </p:txBody>
      </p:sp>
    </p:spTree>
    <p:extLst>
      <p:ext uri="{BB962C8B-B14F-4D97-AF65-F5344CB8AC3E}">
        <p14:creationId xmlns:p14="http://schemas.microsoft.com/office/powerpoint/2010/main" val="28954906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0" i="0" u="none" strike="noStrike" dirty="0">
                <a:solidFill>
                  <a:srgbClr val="000000"/>
                </a:solidFill>
                <a:effectLst/>
                <a:latin typeface="Arial" panose="020B0604020202020204" pitchFamily="34" charset="0"/>
              </a:rPr>
              <a:t>The idea is that in the schema we have definition of properties, in this case we have a definition of a datasets - as a collection of datasets. Using the right library, we just need to implement the “resolve” function that returns representation of the datasets (full) - we provide resolver for each array and object and the library make sure it works just fine. </a:t>
            </a:r>
            <a:endParaRPr lang="en-US" sz="2800" b="0" dirty="0">
              <a:effectLst/>
            </a:endParaRPr>
          </a:p>
          <a:p>
            <a:br>
              <a:rPr lang="en-US" sz="2800" dirty="0"/>
            </a:b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26</a:t>
            </a:fld>
            <a:endParaRPr lang="cs-CZ"/>
          </a:p>
        </p:txBody>
      </p:sp>
    </p:spTree>
    <p:extLst>
      <p:ext uri="{BB962C8B-B14F-4D97-AF65-F5344CB8AC3E}">
        <p14:creationId xmlns:p14="http://schemas.microsoft.com/office/powerpoint/2010/main" val="17648077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you know the basic stuff, so let’s take a step back and see the marketing. The GraphQL FAQ page does good job in addressing some of the important questions. </a:t>
            </a:r>
          </a:p>
          <a:p>
            <a:endParaRPr lang="en-US" dirty="0"/>
          </a:p>
          <a:p>
            <a:pPr marL="171450" indent="-171450">
              <a:buFont typeface="Arial" panose="020B0604020202020204" pitchFamily="34" charset="0"/>
              <a:buChar char="•"/>
            </a:pPr>
            <a:r>
              <a:rPr lang="en-US" dirty="0"/>
              <a:t>This point talks about UI, so you have a page in you application and a bunch of components, and each component need some sort of data. You can either make several requests to get the data or you can use GraphQL and get all the data at once. </a:t>
            </a:r>
          </a:p>
          <a:p>
            <a:pPr marL="171450" indent="-171450">
              <a:buFont typeface="Arial" panose="020B0604020202020204" pitchFamily="34" charset="0"/>
              <a:buChar char="•"/>
            </a:pPr>
            <a:r>
              <a:rPr lang="en-US" dirty="0"/>
              <a:t>The graph representation may help, and it actually allows you to ask only what you need and connect the data.</a:t>
            </a:r>
          </a:p>
          <a:p>
            <a:pPr marL="171450" indent="-171450">
              <a:buFont typeface="Arial" panose="020B0604020202020204" pitchFamily="34" charset="0"/>
              <a:buChar char="•"/>
            </a:pPr>
            <a:r>
              <a:rPr lang="en-US" dirty="0"/>
              <a:t>This is true for REST and </a:t>
            </a:r>
            <a:r>
              <a:rPr lang="en-US" dirty="0" err="1"/>
              <a:t>OpenAPI</a:t>
            </a:r>
            <a:r>
              <a:rPr lang="en-US" dirty="0"/>
              <a:t> as well, but here you get it in a single package. Why is that important? so you can work with the data - imagine that you need to show a price tag (number). But perhaps it is stored as float or integer, or even a string. Perhaps there are multiple price options .. the fact that you know that you expect makes your life easier. We can see this with Typescript for example, or Python types .. the advantage of not using types is, that it allow you to move fast. However, once the code base reach certain size, it becomes hard to manage.</a:t>
            </a:r>
          </a:p>
          <a:p>
            <a:pPr marL="171450" indent="-171450">
              <a:buFont typeface="Arial" panose="020B0604020202020204" pitchFamily="34" charset="0"/>
              <a:buChar char="•"/>
            </a:pPr>
            <a:r>
              <a:rPr lang="en-US" dirty="0"/>
              <a:t>This is true, only if you design your schema right. No free lunch there. </a:t>
            </a:r>
          </a:p>
          <a:p>
            <a:pPr marL="171450" indent="-171450">
              <a:buFont typeface="Arial" panose="020B0604020202020204" pitchFamily="34" charset="0"/>
              <a:buChar char="•"/>
            </a:pPr>
            <a:r>
              <a:rPr lang="en-US" dirty="0"/>
              <a:t>The last one is actually true; the tooling ecosystem is huge and as the technology is trending many companies want their share of the market, so they compete to provide developers with the best experience. </a:t>
            </a:r>
          </a:p>
          <a:p>
            <a:endParaRPr lang="en-US" dirty="0"/>
          </a:p>
          <a:p>
            <a:endParaRPr lang="en-US" dirty="0"/>
          </a:p>
          <a:p>
            <a:r>
              <a:rPr lang="en-US" dirty="0"/>
              <a:t>Source:</a:t>
            </a:r>
          </a:p>
          <a:p>
            <a:pPr marL="171450" indent="-171450">
              <a:buFont typeface="Arial" panose="020B0604020202020204" pitchFamily="34" charset="0"/>
              <a:buChar char="•"/>
            </a:pPr>
            <a:r>
              <a:rPr lang="en-US" dirty="0"/>
              <a:t>https://graphql.org/faq/</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27</a:t>
            </a:fld>
            <a:endParaRPr lang="cs-CZ"/>
          </a:p>
        </p:txBody>
      </p:sp>
    </p:spTree>
    <p:extLst>
      <p:ext uri="{BB962C8B-B14F-4D97-AF65-F5344CB8AC3E}">
        <p14:creationId xmlns:p14="http://schemas.microsoft.com/office/powerpoint/2010/main" val="91888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ecosystem is really the key here, and it make it easy to use GraphQL, for that reason I’ve decided to highlight a few tools. Keep in mind that we aim mostly at mobile/web applications, so a lots of JavaScript. </a:t>
            </a:r>
          </a:p>
          <a:p>
            <a:endParaRPr lang="en-US" dirty="0"/>
          </a:p>
          <a:p>
            <a:pPr marL="171450" indent="-171450">
              <a:buFont typeface="Arial" panose="020B0604020202020204" pitchFamily="34" charset="0"/>
              <a:buChar char="•"/>
            </a:pPr>
            <a:r>
              <a:rPr lang="en-US" dirty="0"/>
              <a:t>The reference implementation of the GraphQL specification, designed for running GraphQL in a Node.js environment.</a:t>
            </a:r>
          </a:p>
          <a:p>
            <a:pPr marL="171450" indent="-171450">
              <a:buFont typeface="Arial" panose="020B0604020202020204" pitchFamily="34" charset="0"/>
              <a:buChar char="•"/>
            </a:pPr>
            <a:r>
              <a:rPr lang="en-US" dirty="0"/>
              <a:t>A set of GraphQL server packages from Apollo that work with various Node.js HTTP frameworks (Express, Connect, </a:t>
            </a:r>
            <a:r>
              <a:rPr lang="en-US" dirty="0" err="1"/>
              <a:t>Hapi</a:t>
            </a:r>
            <a:r>
              <a:rPr lang="en-US" dirty="0"/>
              <a:t>, Koa etc.). There is also a client, if you want to start with GraphQL with as little effort as possible, I recommend you use this. They are for JavaScript.</a:t>
            </a:r>
          </a:p>
          <a:p>
            <a:pPr marL="171450" indent="-171450">
              <a:buFont typeface="Arial" panose="020B0604020202020204" pitchFamily="34" charset="0"/>
              <a:buChar char="•"/>
            </a:pPr>
            <a:r>
              <a:rPr lang="en-US" dirty="0"/>
              <a:t>This is example of specific library for react. If you know React and want to try GraphQL definitely give it a look, if not to use it, just to see how others think it can be done. In general, it is not bad idea to do a survey before you start doing something, so you get some inspiration. </a:t>
            </a:r>
          </a:p>
          <a:p>
            <a:pPr marL="171450" indent="-171450">
              <a:buFont typeface="Arial" panose="020B0604020202020204" pitchFamily="34" charset="0"/>
              <a:buChar char="•"/>
            </a:pPr>
            <a:r>
              <a:rPr lang="en-US" dirty="0"/>
              <a:t>A client for easy query, with support of introspection (can be turned on and off at the server side) allow you to see the schema and query. It is basically the experience you may get from </a:t>
            </a:r>
            <a:r>
              <a:rPr lang="en-US" dirty="0" err="1"/>
              <a:t>OpenAPI</a:t>
            </a:r>
            <a:r>
              <a:rPr lang="en-US" dirty="0"/>
              <a:t>, but in a more compact form. In my opinion this is how API should look like - obviously for larger APIs or if the schema design do not fit your needs, it may not help.</a:t>
            </a:r>
          </a:p>
          <a:p>
            <a:pPr marL="171450" indent="-171450">
              <a:buFont typeface="Arial" panose="020B0604020202020204" pitchFamily="34" charset="0"/>
              <a:buChar char="•"/>
            </a:pPr>
            <a:r>
              <a:rPr lang="en-US" dirty="0"/>
              <a:t>And one for Python, obviously server side. The page list three more, I just pick the one with most stars. The thing is that GraphQL server is mostly about integration of other resources, perhaps calling services/databases. So, there may not be any logic included, that may give you more freedom to use language of choice. </a:t>
            </a:r>
          </a:p>
          <a:p>
            <a:pPr marL="171450" indent="-171450">
              <a:buFont typeface="Arial" panose="020B0604020202020204" pitchFamily="34" charset="0"/>
              <a:buChar char="•"/>
            </a:pPr>
            <a:r>
              <a:rPr lang="en-US" dirty="0"/>
              <a:t>Speaking about integration one tool that is not on the list - Apache Camel, it is a Java framework build for integration. The idea is that you have a data flow from one component to another and you can manage this flow in a reasonable way using Apache Camel - and obviously you can add GraphQL there too. In this case it is client. </a:t>
            </a:r>
          </a:p>
          <a:p>
            <a:pPr marL="171450" indent="-171450">
              <a:buFont typeface="Arial" panose="020B0604020202020204" pitchFamily="34" charset="0"/>
              <a:buChar char="•"/>
            </a:pPr>
            <a:r>
              <a:rPr lang="en-US" dirty="0"/>
              <a:t>Client, provide additional benefits. The project also deal with issues like optimization, pagination, </a:t>
            </a:r>
            <a:r>
              <a:rPr lang="en-US" dirty="0" err="1"/>
              <a:t>etc</a:t>
            </a:r>
            <a:r>
              <a:rPr lang="en-US" dirty="0"/>
              <a:t> … from certain perspective it is the tools like this that move GraphQL froward. </a:t>
            </a:r>
          </a:p>
          <a:p>
            <a:endParaRPr lang="en-US" dirty="0"/>
          </a:p>
          <a:p>
            <a:r>
              <a:rPr lang="en-US" dirty="0"/>
              <a:t>So, JavaScript, Python, Java .. all the languages I use, but there are more tools and there is a good chance that for any reasonable language there a is a library that you can use.</a:t>
            </a:r>
          </a:p>
          <a:p>
            <a:endParaRPr lang="en-US" dirty="0"/>
          </a:p>
          <a:p>
            <a:endParaRPr lang="en-US" dirty="0"/>
          </a:p>
          <a:p>
            <a:endParaRPr lang="en-US" dirty="0"/>
          </a:p>
          <a:p>
            <a:endParaRPr lang="en-US" dirty="0"/>
          </a:p>
          <a:p>
            <a:r>
              <a:rPr lang="fr-FR" dirty="0"/>
              <a:t>Source:</a:t>
            </a:r>
          </a:p>
          <a:p>
            <a:pPr marL="171450" indent="-171450">
              <a:buFont typeface="Arial" panose="020B0604020202020204" pitchFamily="34" charset="0"/>
              <a:buChar char="•"/>
            </a:pPr>
            <a:r>
              <a:rPr lang="fr-FR" dirty="0"/>
              <a:t>https://graphql.org/code/</a:t>
            </a: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28</a:t>
            </a:fld>
            <a:endParaRPr lang="cs-CZ"/>
          </a:p>
        </p:txBody>
      </p:sp>
    </p:spTree>
    <p:extLst>
      <p:ext uri="{BB962C8B-B14F-4D97-AF65-F5344CB8AC3E}">
        <p14:creationId xmlns:p14="http://schemas.microsoft.com/office/powerpoint/2010/main" val="28758758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0" i="0" u="none" strike="noStrike" dirty="0">
                <a:solidFill>
                  <a:srgbClr val="000000"/>
                </a:solidFill>
                <a:effectLst/>
                <a:latin typeface="Arial" panose="020B0604020202020204" pitchFamily="34" charset="0"/>
              </a:rPr>
              <a:t>So why it can be a bad idea to use GraphQL, use your search engine and there is a lot of opinions out there. Same as with any technology there is no silver bullet and no free lunch. So you need to do your research. As with any technology it is about opinion and use-case. So here are some reasons from some articles. I’m not going to list of </a:t>
            </a:r>
            <a:r>
              <a:rPr lang="en-US" sz="1800" b="0" i="0" u="none" strike="noStrike" dirty="0" err="1">
                <a:solidFill>
                  <a:srgbClr val="000000"/>
                </a:solidFill>
                <a:effectLst/>
                <a:latin typeface="Arial" panose="020B0604020202020204" pitchFamily="34" charset="0"/>
              </a:rPr>
              <a:t>of</a:t>
            </a:r>
            <a:r>
              <a:rPr lang="en-US" sz="1800" b="0" i="0" u="none" strike="noStrike" dirty="0">
                <a:solidFill>
                  <a:srgbClr val="000000"/>
                </a:solidFill>
                <a:effectLst/>
                <a:latin typeface="Arial" panose="020B0604020202020204" pitchFamily="34" charset="0"/>
              </a:rPr>
              <a:t> them just those that I PERSONALLY found relevant based on my research. </a:t>
            </a:r>
            <a:endParaRPr lang="en-US" b="0" dirty="0">
              <a:effectLst/>
            </a:endParaRPr>
          </a:p>
          <a:p>
            <a:pPr rtl="0">
              <a:spcBef>
                <a:spcPts val="0"/>
              </a:spcBef>
              <a:spcAft>
                <a:spcPts val="0"/>
              </a:spcAft>
            </a:pPr>
            <a:br>
              <a:rPr lang="en-US" b="0" dirty="0">
                <a:effectLst/>
              </a:rPr>
            </a:br>
            <a:r>
              <a:rPr lang="en-US" sz="1800" b="0" i="0" u="none" strike="noStrike" dirty="0">
                <a:solidFill>
                  <a:srgbClr val="000000"/>
                </a:solidFill>
                <a:effectLst/>
                <a:latin typeface="Arial" panose="020B0604020202020204" pitchFamily="34" charset="0"/>
              </a:rPr>
              <a:t>At the same time there are enough resources, that have the opposite perspective. But I believe we talk about the positives long enough. Keep in mind this is not to play down GraphQL, just to remind you that regardless of the hype we should always focus on both sides of the coins. And instead of saying the GraphQL is bad I want to comment on the promises and hopefully show you that it is not only about GraphQL. </a:t>
            </a:r>
            <a:endParaRPr lang="en-US" b="0" dirty="0">
              <a:effectLst/>
            </a:endParaRPr>
          </a:p>
          <a:p>
            <a:br>
              <a:rPr lang="en-US" dirty="0"/>
            </a:br>
            <a:endParaRPr lang="en-US" dirty="0"/>
          </a:p>
          <a:p>
            <a:pPr marL="171450" indent="-171450">
              <a:buFont typeface="Arial" panose="020B0604020202020204" pitchFamily="34" charset="0"/>
              <a:buChar char="•"/>
            </a:pPr>
            <a:r>
              <a:rPr lang="en-US" dirty="0"/>
              <a:t>No more Over- and Under-fetching</a:t>
            </a:r>
            <a:br>
              <a:rPr lang="en-US" dirty="0"/>
            </a:br>
            <a:r>
              <a:rPr lang="en-US" dirty="0"/>
              <a:t>The idea is that the client get only what is needed as the client defines what is needed, while in REST you get the whole resource. This can be solved by the “backend for frontend”  design, where you have extra REST API for each frontend application. The backend may not be complex, just integrating the resources - pretty much the same as done using GraphQL resolvers. It also provide you with better ability to perform caching, provide quality of service, you just have a single endpoint for application that gives you freedom. When you have just a single-entry point, there is a lot of weight on that - it is hard to change, restrict. It is owned by all, so any change may be actually hard to propagate.</a:t>
            </a:r>
          </a:p>
          <a:p>
            <a:pPr marL="171450" indent="-171450">
              <a:buFont typeface="Arial" panose="020B0604020202020204" pitchFamily="34" charset="0"/>
              <a:buChar char="•"/>
            </a:pPr>
            <a:r>
              <a:rPr lang="en-US" dirty="0"/>
              <a:t>No more versioned APIs</a:t>
            </a:r>
            <a:br>
              <a:rPr lang="en-US" dirty="0"/>
            </a:br>
            <a:r>
              <a:rPr lang="en-US" dirty="0"/>
              <a:t>The second promise is no more versions, the GraphQL does not support versions (although you may run multiple schemas side by side), instead the idea is to use the @deprated directive and just add a new fields as needed. You must need to make sure that you choose your names wisely. For example, you have a name as a string, but then some applications need </a:t>
            </a:r>
            <a:r>
              <a:rPr lang="en-US" dirty="0" err="1"/>
              <a:t>firstName</a:t>
            </a:r>
            <a:r>
              <a:rPr lang="en-US" dirty="0"/>
              <a:t> and </a:t>
            </a:r>
            <a:r>
              <a:rPr lang="en-US" dirty="0" err="1"/>
              <a:t>lastName</a:t>
            </a:r>
            <a:r>
              <a:rPr lang="en-US" dirty="0"/>
              <a:t> - you can just add them. So, the schema design is the key and if you are unlucky you may end up with some bad “names”.. with the concept of “backend for frontend” you know the application is used by a single frontend for example, so you can just change it or introduce another version.</a:t>
            </a:r>
          </a:p>
          <a:p>
            <a:pPr marL="171450" indent="-171450">
              <a:buFont typeface="Arial" panose="020B0604020202020204" pitchFamily="34" charset="0"/>
              <a:buChar char="•"/>
            </a:pPr>
            <a:r>
              <a:rPr lang="en-US" dirty="0"/>
              <a:t>Rapid Product Iterations on the Frontend</a:t>
            </a:r>
            <a:br>
              <a:rPr lang="en-US" dirty="0"/>
            </a:br>
            <a:r>
              <a:rPr lang="en-US" dirty="0"/>
              <a:t>The idea is that the client team can just ask for different data without the need to contact the backend team. As a result, they can move faster. That is true, but only if the backend team saw the future (or design the schema well enough) so the data that the new client feature need are in the schema. Otherwise, a change is required a change in a single endpoint.</a:t>
            </a:r>
          </a:p>
          <a:p>
            <a:pPr marL="171450" indent="-171450">
              <a:buFont typeface="Arial" panose="020B0604020202020204" pitchFamily="34" charset="0"/>
              <a:buChar char="•"/>
            </a:pPr>
            <a:r>
              <a:rPr lang="en-US" dirty="0"/>
              <a:t>Insightful Analytics on the Backend</a:t>
            </a:r>
            <a:br>
              <a:rPr lang="en-US" dirty="0"/>
            </a:br>
            <a:r>
              <a:rPr lang="en-US" dirty="0"/>
              <a:t>You can track the queries and know what users are asking for an optimize. This is true for the open world, but in closed business you know what your clients/applications need. If you do not have this knowledge, it is not issue of REST and benefit of GraphQL but rather bad practices like insufficient documentation/specification.</a:t>
            </a:r>
          </a:p>
          <a:p>
            <a:endParaRPr lang="en-US" dirty="0"/>
          </a:p>
          <a:p>
            <a:pPr rtl="0">
              <a:spcBef>
                <a:spcPts val="0"/>
              </a:spcBef>
              <a:spcAft>
                <a:spcPts val="0"/>
              </a:spcAft>
            </a:pPr>
            <a:br>
              <a:rPr lang="en-US" b="0" dirty="0">
                <a:effectLst/>
              </a:rPr>
            </a:br>
            <a:r>
              <a:rPr lang="en-US" sz="1800" b="0" i="0" u="none" strike="noStrike" dirty="0">
                <a:solidFill>
                  <a:srgbClr val="000000"/>
                </a:solidFill>
                <a:effectLst/>
                <a:latin typeface="Arial" panose="020B0604020202020204" pitchFamily="34" charset="0"/>
              </a:rPr>
              <a:t>There can be more, the goal here was to say that many benefits that are being connected with GraphQL can be obtained by using different means. And perhaps introducing new technology is not worthy and you can get same benefits, and even more, by fixing the origins of the issues you try to solve using GraphQL. </a:t>
            </a:r>
            <a:endParaRPr lang="en-US" b="0" dirty="0">
              <a:effectLst/>
            </a:endParaRPr>
          </a:p>
          <a:p>
            <a:endParaRPr lang="en-US" dirty="0"/>
          </a:p>
          <a:p>
            <a:r>
              <a:rPr lang="en-US" dirty="0"/>
              <a:t>Source:</a:t>
            </a:r>
          </a:p>
          <a:p>
            <a:pPr marL="171450" indent="-171450">
              <a:buFont typeface="Arial" panose="020B0604020202020204" pitchFamily="34" charset="0"/>
              <a:buChar char="•"/>
            </a:pPr>
            <a:r>
              <a:rPr lang="en-US" dirty="0"/>
              <a:t>https://www.howtographql.com/basics/1-graphql-is-the-better-rest/</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29</a:t>
            </a:fld>
            <a:endParaRPr lang="cs-CZ"/>
          </a:p>
        </p:txBody>
      </p:sp>
    </p:spTree>
    <p:extLst>
      <p:ext uri="{BB962C8B-B14F-4D97-AF65-F5344CB8AC3E}">
        <p14:creationId xmlns:p14="http://schemas.microsoft.com/office/powerpoint/2010/main" val="206772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 API is an option, yet there is no standardization an it is not clear how to design the API. </a:t>
            </a:r>
          </a:p>
        </p:txBody>
      </p:sp>
      <p:sp>
        <p:nvSpPr>
          <p:cNvPr id="4" name="Slide Number Placeholder 3"/>
          <p:cNvSpPr>
            <a:spLocks noGrp="1"/>
          </p:cNvSpPr>
          <p:nvPr>
            <p:ph type="sldNum" sz="quarter" idx="5"/>
          </p:nvPr>
        </p:nvSpPr>
        <p:spPr/>
        <p:txBody>
          <a:bodyPr/>
          <a:lstStyle/>
          <a:p>
            <a:fld id="{FEC869DF-6110-41A2-A008-13AD35443CEC}" type="slidenum">
              <a:rPr lang="cs-CZ" smtClean="0"/>
              <a:t>4</a:t>
            </a:fld>
            <a:endParaRPr lang="cs-CZ"/>
          </a:p>
        </p:txBody>
      </p:sp>
    </p:spTree>
    <p:extLst>
      <p:ext uri="{BB962C8B-B14F-4D97-AF65-F5344CB8AC3E}">
        <p14:creationId xmlns:p14="http://schemas.microsoft.com/office/powerpoint/2010/main" val="3733921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REST as an architectural pattern to design web applications. </a:t>
            </a:r>
          </a:p>
          <a:p>
            <a:endParaRPr lang="en-US" dirty="0"/>
          </a:p>
          <a:p>
            <a:pPr marL="171450" indent="-171450">
              <a:buFont typeface="Arial" panose="020B0604020202020204" pitchFamily="34" charset="0"/>
              <a:buChar char="•"/>
            </a:pPr>
            <a:r>
              <a:rPr lang="en-US" dirty="0"/>
              <a:t>Stateless : This constraint induces the properties of visibility, reliability, and scalability. Visibility is improved because a monitoring system does not have to look beyond a single request datum in order to determine the full nature of the request. </a:t>
            </a:r>
          </a:p>
          <a:p>
            <a:pPr marL="171450" indent="-171450">
              <a:buFont typeface="Arial" panose="020B0604020202020204" pitchFamily="34" charset="0"/>
              <a:buChar char="•"/>
            </a:pPr>
            <a:r>
              <a:rPr lang="en-US" dirty="0"/>
              <a:t>Cache : Cache constraints require that the data within a response to a request be implicitly or explicitly labeled as cacheable or non-cacheable. If a response is cacheable, then a client cache is given the right to reuse that response data for later, equivalent requests.</a:t>
            </a:r>
          </a:p>
          <a:p>
            <a:pPr marL="171450" indent="-171450">
              <a:buFont typeface="Arial" panose="020B0604020202020204" pitchFamily="34" charset="0"/>
              <a:buChar char="•"/>
            </a:pPr>
            <a:r>
              <a:rPr lang="en-US" dirty="0"/>
              <a:t>Layered System :  For </a:t>
            </a:r>
            <a:r>
              <a:rPr lang="en-US" b="0" i="0" dirty="0">
                <a:solidFill>
                  <a:srgbClr val="000000"/>
                </a:solidFill>
                <a:effectLst/>
                <a:latin typeface="Times New Roman" panose="02020603050405020304" pitchFamily="18" charset="0"/>
              </a:rPr>
              <a:t>Internet-scale requirements. </a:t>
            </a:r>
            <a:r>
              <a:rPr lang="en-US" dirty="0"/>
              <a:t>Component behavior such that each component cannot "see" beyond the immediate layer with which they are interacting. Latency can be offset by using caches.</a:t>
            </a:r>
          </a:p>
          <a:p>
            <a:pPr marL="171450" indent="-171450">
              <a:buFont typeface="Arial" panose="020B0604020202020204" pitchFamily="34" charset="0"/>
              <a:buChar char="•"/>
            </a:pPr>
            <a:r>
              <a:rPr lang="en-US" dirty="0"/>
              <a:t>Code-on-Demand : REST allows client functionality to be extended by downloading and executing code in the form of applets or scripts. This simplifies clients by reducing the number of features required to be pre-implemented. </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5</a:t>
            </a:fld>
            <a:endParaRPr lang="cs-CZ"/>
          </a:p>
        </p:txBody>
      </p:sp>
    </p:spTree>
    <p:extLst>
      <p:ext uri="{BB962C8B-B14F-4D97-AF65-F5344CB8AC3E}">
        <p14:creationId xmlns:p14="http://schemas.microsoft.com/office/powerpoint/2010/main" val="590450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main ideas for use are Level 1 (ability to identify a resource), Level 3 (connected data). We talk about each level in detail on next slides.</a:t>
            </a:r>
          </a:p>
          <a:p>
            <a:endParaRPr lang="en-US" dirty="0"/>
          </a:p>
          <a:p>
            <a:r>
              <a:rPr lang="en-US" dirty="0"/>
              <a:t>Source:</a:t>
            </a:r>
          </a:p>
          <a:p>
            <a:pPr marL="171450" indent="-171450">
              <a:buFont typeface="Arial" panose="020B0604020202020204" pitchFamily="34" charset="0"/>
              <a:buChar char="•"/>
            </a:pPr>
            <a:r>
              <a:rPr lang="en-US" dirty="0"/>
              <a:t>https://martinfowler.com/articles/richardsonMaturityModel.html</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6</a:t>
            </a:fld>
            <a:endParaRPr lang="cs-CZ"/>
          </a:p>
        </p:txBody>
      </p:sp>
    </p:spTree>
    <p:extLst>
      <p:ext uri="{BB962C8B-B14F-4D97-AF65-F5344CB8AC3E}">
        <p14:creationId xmlns:p14="http://schemas.microsoft.com/office/powerpoint/2010/main" val="2825762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REST API should not be dependent on any single communication protocol, though its successful mapping to a given protocol may be dependent on the availability of metadata, choice of methods, etc. </a:t>
            </a:r>
          </a:p>
          <a:p>
            <a:endParaRPr lang="en-US" dirty="0"/>
          </a:p>
          <a:p>
            <a:r>
              <a:rPr lang="en-US" dirty="0"/>
              <a:t>The service, for example HTTP,  may have single URI and mostly POST method for interaction.</a:t>
            </a:r>
          </a:p>
          <a:p>
            <a:endParaRPr lang="en-US" dirty="0"/>
          </a:p>
          <a:p>
            <a:r>
              <a:rPr lang="en-US" dirty="0"/>
              <a:t>Design recommendation:</a:t>
            </a:r>
          </a:p>
          <a:p>
            <a:pPr marL="171450" indent="-171450">
              <a:buFont typeface="Arial" panose="020B0604020202020204" pitchFamily="34" charset="0"/>
              <a:buChar char="•"/>
            </a:pPr>
            <a:r>
              <a:rPr lang="en-US" dirty="0"/>
              <a:t>Use “-” to increase readability, it is recommended to use spinal-case (which is highlighted by RFC 3986). </a:t>
            </a:r>
          </a:p>
          <a:p>
            <a:pPr marL="171450" indent="-171450">
              <a:buFont typeface="Arial" panose="020B0604020202020204" pitchFamily="34" charset="0"/>
              <a:buChar char="•"/>
            </a:pPr>
            <a:r>
              <a:rPr lang="en-US" dirty="0"/>
              <a:t>Do not use “_” as it gets visually obfuscated by browsers and editors that highlights URL by underlining it.</a:t>
            </a:r>
          </a:p>
          <a:p>
            <a:pPr marL="171450" indent="-171450">
              <a:buFont typeface="Arial" panose="020B0604020202020204" pitchFamily="34" charset="0"/>
              <a:buChar char="•"/>
            </a:pPr>
            <a:r>
              <a:rPr lang="en-US" dirty="0"/>
              <a:t>Use lowercase, as RFC 3986, defines URL as case-sensitive, so it is better to avoid confusion.</a:t>
            </a:r>
          </a:p>
          <a:p>
            <a:pPr marL="171450" indent="-171450">
              <a:buFont typeface="Arial" panose="020B0604020202020204" pitchFamily="34" charset="0"/>
              <a:buChar char="•"/>
            </a:pPr>
            <a:r>
              <a:rPr lang="en-US" dirty="0"/>
              <a:t>Do not include file extension, use content negotiation (headers) instead.</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Source:</a:t>
            </a:r>
          </a:p>
          <a:p>
            <a:pPr marL="171450" indent="-171450">
              <a:buFont typeface="Arial" panose="020B0604020202020204" pitchFamily="34" charset="0"/>
              <a:buChar char="•"/>
            </a:pPr>
            <a:r>
              <a:rPr lang="en-US" b="0" i="0" dirty="0">
                <a:solidFill>
                  <a:srgbClr val="000000"/>
                </a:solidFill>
                <a:effectLst/>
                <a:latin typeface="Times New Roman" panose="02020603050405020304" pitchFamily="18" charset="0"/>
              </a:rPr>
              <a:t>https://www.ietf.org/rfc/rfc3986.txt</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7</a:t>
            </a:fld>
            <a:endParaRPr lang="cs-CZ"/>
          </a:p>
        </p:txBody>
      </p:sp>
    </p:spTree>
    <p:extLst>
      <p:ext uri="{BB962C8B-B14F-4D97-AF65-F5344CB8AC3E}">
        <p14:creationId xmlns:p14="http://schemas.microsoft.com/office/powerpoint/2010/main" val="442984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REST’s ‘resources’ are the core pieces of data that your application acts on. These will often correspond to the Models in your application (especially if you’re following the MVC - model, view, controller pattern). </a:t>
            </a:r>
          </a:p>
          <a:p>
            <a:endParaRPr lang="en-US" dirty="0"/>
          </a:p>
          <a:p>
            <a:r>
              <a:rPr lang="en-US" dirty="0"/>
              <a:t>Resource is the key abstraction: document, image, temporal service, non-virtual object (person), collection of resources. Each resource have unique resource identifier. Further, resource representations shall be self-descriptive: the client does not need to know if a resource is employee or device. Ultimately the resource is what you decided it is. The decision should be motivated by business needs.</a:t>
            </a:r>
          </a:p>
          <a:p>
            <a:endParaRPr lang="en-US" dirty="0"/>
          </a:p>
          <a:p>
            <a:endParaRPr lang="en-US" dirty="0"/>
          </a:p>
          <a:p>
            <a:r>
              <a:rPr lang="en-US" dirty="0"/>
              <a:t>There are static and dynamic resources:</a:t>
            </a:r>
          </a:p>
          <a:p>
            <a:r>
              <a:rPr lang="en-US" dirty="0"/>
              <a:t>Roy Thomas Fielding: For example, the "authors' preferred version" of an academic paper is a mapping whose value changes over time, whereas a mapping to "the paper published in the proceedings of conference X" is static. These are two distinct resources, even if they both map to the same value at some point in time. The distinction is necessary so that both resources can be identified and referenced independently. </a:t>
            </a:r>
          </a:p>
          <a:p>
            <a:endParaRPr lang="en-US" dirty="0"/>
          </a:p>
          <a:p>
            <a:endParaRPr lang="en-US" dirty="0"/>
          </a:p>
          <a:p>
            <a:r>
              <a:rPr lang="en-US" dirty="0"/>
              <a:t>Consideration:</a:t>
            </a:r>
          </a:p>
          <a:p>
            <a:pPr marL="171450" indent="-171450">
              <a:buFont typeface="Arial" panose="020B0604020202020204" pitchFamily="34" charset="0"/>
              <a:buChar char="•"/>
            </a:pPr>
            <a:r>
              <a:rPr lang="en-US" dirty="0"/>
              <a:t>Do not use verbs in URL. For example: “/</a:t>
            </a:r>
            <a:r>
              <a:rPr lang="en-US" dirty="0" err="1"/>
              <a:t>addNewArticle</a:t>
            </a:r>
            <a:r>
              <a:rPr lang="en-US" dirty="0"/>
              <a:t>”, “/</a:t>
            </a:r>
            <a:r>
              <a:rPr lang="en-US" dirty="0" err="1"/>
              <a:t>updateArticle</a:t>
            </a:r>
            <a:r>
              <a:rPr lang="en-US" dirty="0"/>
              <a:t>”, “/</a:t>
            </a:r>
            <a:r>
              <a:rPr lang="en-US" dirty="0" err="1"/>
              <a:t>deleteArticle</a:t>
            </a:r>
            <a:r>
              <a:rPr lang="en-US" dirty="0"/>
              <a:t>”.</a:t>
            </a:r>
          </a:p>
          <a:p>
            <a:pPr marL="171450" indent="-171450">
              <a:buFont typeface="Arial" panose="020B0604020202020204" pitchFamily="34" charset="0"/>
              <a:buChar char="•"/>
            </a:pPr>
            <a:r>
              <a:rPr lang="en-US" dirty="0"/>
              <a:t>A trailing forward-slash (/) should not be included in URIs as it adds no semantic value (at the end of the resource).</a:t>
            </a:r>
          </a:p>
          <a:p>
            <a:pPr marL="171450" indent="-171450">
              <a:buFont typeface="Arial" panose="020B0604020202020204" pitchFamily="34" charset="0"/>
              <a:buChar char="•"/>
            </a:pPr>
            <a:r>
              <a:rPr lang="en-US" dirty="0"/>
              <a:t>Forward slash separator (/) must be used to indicate a hierarchical relationship</a:t>
            </a:r>
          </a:p>
          <a:p>
            <a:pPr marL="171450" indent="-171450">
              <a:buFont typeface="Arial" panose="020B0604020202020204" pitchFamily="34" charset="0"/>
              <a:buChar char="•"/>
            </a:pPr>
            <a:r>
              <a:rPr lang="en-US" dirty="0"/>
              <a:t>Should the endpoint name be singular or plural? No - keep it simple, use singular as some plurals are more complex (person/people).</a:t>
            </a:r>
          </a:p>
          <a:p>
            <a:pPr marL="171450" indent="-171450">
              <a:buFont typeface="Arial" panose="020B0604020202020204" pitchFamily="34" charset="0"/>
              <a:buChar char="•"/>
            </a:pPr>
            <a:r>
              <a:rPr lang="en-US" dirty="0"/>
              <a:t>Roy Fielding: A REST API must not define fixed resource names or hierarchies (an obvious coupling of client and server). Servers must have the freedom to control their own namespace. Instead, allow servers to instruct clients on how to construct appropriate URIs, such as is done in HTML forms and URI templates, by defining those instructions within media types and link relations.</a:t>
            </a:r>
          </a:p>
          <a:p>
            <a:pPr marL="171450" indent="-171450">
              <a:buFont typeface="Arial" panose="020B0604020202020204" pitchFamily="34" charset="0"/>
              <a:buChar char="•"/>
            </a:pPr>
            <a:r>
              <a:rPr lang="en-US" dirty="0"/>
              <a:t>Roy Fielding: A REST API should never have “typed” resources that are significant to the client. Specification authors may use resource types for describing server implementation behind the interface, but those types must be irrelevant and invisible to the client. The only types that are significant to a client are the current representation’s media type and standardized relation names.</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8</a:t>
            </a:fld>
            <a:endParaRPr lang="cs-CZ"/>
          </a:p>
        </p:txBody>
      </p:sp>
    </p:spTree>
    <p:extLst>
      <p:ext uri="{BB962C8B-B14F-4D97-AF65-F5344CB8AC3E}">
        <p14:creationId xmlns:p14="http://schemas.microsoft.com/office/powerpoint/2010/main" val="2749609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resources with names, now we need to act, we need “verbs”.</a:t>
            </a:r>
          </a:p>
          <a:p>
            <a:endParaRPr lang="en-US" dirty="0"/>
          </a:p>
          <a:p>
            <a:r>
              <a:rPr lang="en-US" dirty="0"/>
              <a:t>We should also be prepared for URL query parameters like pagination, search, filter, sort. </a:t>
            </a:r>
          </a:p>
          <a:p>
            <a:endParaRPr lang="en-US" dirty="0"/>
          </a:p>
          <a:p>
            <a:r>
              <a:rPr lang="en-US" dirty="0"/>
              <a:t>Sometimes we need operation that does not fit into REST design. For example, we have more actions that looks same from outside but differ with side-effects. We can use sub-resources to create those actions which are basically remote call procedures (RPC). The subcollection is then a queue of actions that are executed.</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9</a:t>
            </a:fld>
            <a:endParaRPr lang="cs-CZ"/>
          </a:p>
        </p:txBody>
      </p:sp>
    </p:spTree>
    <p:extLst>
      <p:ext uri="{BB962C8B-B14F-4D97-AF65-F5344CB8AC3E}">
        <p14:creationId xmlns:p14="http://schemas.microsoft.com/office/powerpoint/2010/main" val="897780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Servers provide clients with possible actions, and their URLs. This allows the client to “discover” the service, for example how to modify resources, where find other resources (pagination).</a:t>
            </a:r>
          </a:p>
          <a:p>
            <a:endParaRPr lang="en-US" dirty="0"/>
          </a:p>
          <a:p>
            <a:r>
              <a:rPr lang="en-US" dirty="0"/>
              <a:t>Content Negotiation - “Accept” header from client for response, “Content-Type” from client for payload.</a:t>
            </a:r>
          </a:p>
          <a:p>
            <a:endParaRPr lang="en-US" dirty="0"/>
          </a:p>
          <a:p>
            <a:r>
              <a:rPr lang="en-US" dirty="0"/>
              <a:t>Not many really get to the point of: Glory of REST possible reasons (personal opinion):</a:t>
            </a:r>
          </a:p>
          <a:p>
            <a:pPr marL="171450" indent="-171450">
              <a:buFont typeface="Arial" panose="020B0604020202020204" pitchFamily="34" charset="0"/>
              <a:buChar char="•"/>
            </a:pPr>
            <a:r>
              <a:rPr lang="en-US" dirty="0"/>
              <a:t>No benefit for strongly de-coupled client-server.</a:t>
            </a:r>
          </a:p>
          <a:p>
            <a:pPr marL="171450" indent="-171450">
              <a:buFont typeface="Arial" panose="020B0604020202020204" pitchFamily="34" charset="0"/>
              <a:buChar char="•"/>
            </a:pPr>
            <a:r>
              <a:rPr lang="en-US" dirty="0"/>
              <a:t>No code-as-extension, client know all upfront ~ bundle.</a:t>
            </a:r>
          </a:p>
          <a:p>
            <a:pPr marL="171450" indent="-171450">
              <a:buFont typeface="Arial" panose="020B0604020202020204" pitchFamily="34" charset="0"/>
              <a:buChar char="•"/>
            </a:pPr>
            <a:r>
              <a:rPr lang="en-US" dirty="0"/>
              <a:t>But it might be beneficial for data API, where there is no specific client.</a:t>
            </a:r>
          </a:p>
          <a:p>
            <a:endParaRPr lang="en-US"/>
          </a:p>
          <a:p>
            <a:endParaRPr lang="en-US"/>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RFC 5988</a:t>
            </a:r>
            <a:br>
              <a:rPr lang="en-US"/>
            </a:br>
            <a:r>
              <a:rPr lang="en-US"/>
              <a:t>Use HTTP header: Link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lang="en-US"/>
            </a:b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10</a:t>
            </a:fld>
            <a:endParaRPr lang="cs-CZ"/>
          </a:p>
        </p:txBody>
      </p:sp>
    </p:spTree>
    <p:extLst>
      <p:ext uri="{BB962C8B-B14F-4D97-AF65-F5344CB8AC3E}">
        <p14:creationId xmlns:p14="http://schemas.microsoft.com/office/powerpoint/2010/main" val="4271975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42CB01-0606-AD8B-8CDE-0F8FFB8E3C47}"/>
              </a:ext>
            </a:extLst>
          </p:cNvPr>
          <p:cNvSpPr/>
          <p:nvPr userDrawn="1"/>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15635"/>
          </a:xfrm>
        </p:spPr>
        <p:txBody>
          <a:bodyPr anchor="b">
            <a:no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0"/>
            <a:ext cx="7948277" cy="439653"/>
          </a:xfrm>
        </p:spPr>
        <p:txBody>
          <a:bodyPr wrap="none" lIns="91440" rIns="91440" anchor="ctr" anchorCtr="0">
            <a:noAutofit/>
          </a:bodyPr>
          <a:lstStyle>
            <a:lvl1pPr marL="0" indent="0" algn="l">
              <a:buNone/>
              <a:defRPr sz="2400" b="1"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Presentation group</a:t>
            </a:r>
          </a:p>
        </p:txBody>
      </p:sp>
      <p:sp>
        <p:nvSpPr>
          <p:cNvPr id="5" name="Footer Placeholder 4"/>
          <p:cNvSpPr>
            <a:spLocks noGrp="1"/>
          </p:cNvSpPr>
          <p:nvPr>
            <p:ph type="ftr" sz="quarter" idx="11"/>
          </p:nvPr>
        </p:nvSpPr>
        <p:spPr/>
        <p:txBody>
          <a:bodyPr/>
          <a:lstStyle/>
          <a:p>
            <a:endParaRPr lang="en-US" dirty="0"/>
          </a:p>
        </p:txBody>
      </p:sp>
      <p:cxnSp>
        <p:nvCxnSpPr>
          <p:cNvPr id="9" name="Straight Connector 8"/>
          <p:cNvCxnSpPr/>
          <p:nvPr/>
        </p:nvCxnSpPr>
        <p:spPr>
          <a:xfrm>
            <a:off x="1207658" y="4365104"/>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id="{65665A35-B15A-1F1B-E7BB-06D54184D5F9}"/>
              </a:ext>
            </a:extLst>
          </p:cNvPr>
          <p:cNvSpPr>
            <a:spLocks noGrp="1"/>
          </p:cNvSpPr>
          <p:nvPr>
            <p:ph type="body" sz="quarter" idx="12" hasCustomPrompt="1"/>
          </p:nvPr>
        </p:nvSpPr>
        <p:spPr>
          <a:xfrm>
            <a:off x="9264650" y="4456113"/>
            <a:ext cx="1891030" cy="503237"/>
          </a:xfrm>
        </p:spPr>
        <p:txBody>
          <a:bodyPr rIns="90000" anchor="ctr" anchorCtr="0"/>
          <a:lstStyle>
            <a:lvl1pPr marL="0" indent="0" algn="r">
              <a:buNone/>
              <a:defRPr lang="en-US" sz="2400" b="1" kern="1200" cap="none" spc="200" baseline="0" dirty="0">
                <a:solidFill>
                  <a:schemeClr val="tx2"/>
                </a:solidFill>
                <a:latin typeface="+mj-lt"/>
                <a:ea typeface="+mn-ea"/>
                <a:cs typeface="+mn-cs"/>
              </a:defRPr>
            </a:lvl1pPr>
          </a:lstStyle>
          <a:p>
            <a:pPr lvl="0"/>
            <a:r>
              <a:rPr lang="en-US" dirty="0"/>
              <a:t>Year</a:t>
            </a:r>
          </a:p>
        </p:txBody>
      </p:sp>
      <p:sp>
        <p:nvSpPr>
          <p:cNvPr id="12" name="Text Placeholder 11">
            <a:extLst>
              <a:ext uri="{FF2B5EF4-FFF2-40B4-BE49-F238E27FC236}">
                <a16:creationId xmlns:a16="http://schemas.microsoft.com/office/drawing/2014/main" id="{FE211867-31A4-8500-D606-C5CD767A2639}"/>
              </a:ext>
            </a:extLst>
          </p:cNvPr>
          <p:cNvSpPr>
            <a:spLocks noGrp="1"/>
          </p:cNvSpPr>
          <p:nvPr>
            <p:ph type="body" sz="quarter" idx="13" hasCustomPrompt="1"/>
          </p:nvPr>
        </p:nvSpPr>
        <p:spPr>
          <a:xfrm>
            <a:off x="1097814" y="4942294"/>
            <a:ext cx="7948277" cy="437358"/>
          </a:xfrm>
        </p:spPr>
        <p:txBody>
          <a:bodyPr wrap="none" lIns="90000" rIns="90000" anchor="ctr" anchorCtr="0"/>
          <a:lstStyle>
            <a:lvl1pPr marL="0" indent="0" algn="l">
              <a:buNone/>
              <a:defRPr lang="en-US" sz="2400" b="1" kern="1200" cap="none" spc="200" baseline="0" dirty="0">
                <a:solidFill>
                  <a:schemeClr val="tx2"/>
                </a:solidFill>
                <a:latin typeface="+mj-lt"/>
                <a:ea typeface="+mn-ea"/>
                <a:cs typeface="+mn-cs"/>
              </a:defRPr>
            </a:lvl1pPr>
          </a:lstStyle>
          <a:p>
            <a:pPr lvl="0"/>
            <a:r>
              <a:rPr lang="en-US" dirty="0"/>
              <a:t>Presenting person</a:t>
            </a:r>
          </a:p>
        </p:txBody>
      </p:sp>
      <p:sp>
        <p:nvSpPr>
          <p:cNvPr id="13" name="Text Placeholder 11">
            <a:extLst>
              <a:ext uri="{FF2B5EF4-FFF2-40B4-BE49-F238E27FC236}">
                <a16:creationId xmlns:a16="http://schemas.microsoft.com/office/drawing/2014/main" id="{3EE7B3D2-877F-B924-8BD1-76C44B2778D5}"/>
              </a:ext>
            </a:extLst>
          </p:cNvPr>
          <p:cNvSpPr>
            <a:spLocks noGrp="1"/>
          </p:cNvSpPr>
          <p:nvPr>
            <p:ph type="body" sz="quarter" idx="14" hasCustomPrompt="1"/>
          </p:nvPr>
        </p:nvSpPr>
        <p:spPr>
          <a:xfrm>
            <a:off x="1097279" y="5592755"/>
            <a:ext cx="7948277" cy="809511"/>
          </a:xfrm>
        </p:spPr>
        <p:txBody>
          <a:bodyPr wrap="none" lIns="90000" rIns="90000"/>
          <a:lstStyle>
            <a:lvl1pPr marL="0" indent="0" algn="l">
              <a:buNone/>
              <a:defRPr lang="en-US" sz="1800" b="1" kern="1200" cap="none" spc="200" baseline="0" dirty="0">
                <a:solidFill>
                  <a:schemeClr val="tx2"/>
                </a:solidFill>
                <a:latin typeface="+mj-lt"/>
                <a:ea typeface="+mn-ea"/>
                <a:cs typeface="+mn-cs"/>
              </a:defRPr>
            </a:lvl1pPr>
          </a:lstStyle>
          <a:p>
            <a:pPr lvl="0"/>
            <a:r>
              <a:rPr lang="en-US" dirty="0"/>
              <a:t>Links</a:t>
            </a:r>
          </a:p>
        </p:txBody>
      </p:sp>
    </p:spTree>
    <p:extLst>
      <p:ext uri="{BB962C8B-B14F-4D97-AF65-F5344CB8AC3E}">
        <p14:creationId xmlns:p14="http://schemas.microsoft.com/office/powerpoint/2010/main" val="237744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headin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99535DF1-3CEE-4FC7-9E2D-6DF64CF0951A}"/>
              </a:ext>
            </a:extLst>
          </p:cNvPr>
          <p:cNvSpPr>
            <a:spLocks noGrp="1"/>
          </p:cNvSpPr>
          <p:nvPr>
            <p:ph type="body" sz="quarter" idx="13" hasCustomPrompt="1"/>
          </p:nvPr>
        </p:nvSpPr>
        <p:spPr>
          <a:xfrm>
            <a:off x="2279650" y="1980093"/>
            <a:ext cx="7561263" cy="863352"/>
          </a:xfrm>
          <a:prstGeom prst="rect">
            <a:avLst/>
          </a:prstGeom>
        </p:spPr>
        <p:txBody>
          <a:bodyPr anchor="ctr"/>
          <a:lstStyle>
            <a:lvl1pPr marL="0" indent="0" algn="ctr">
              <a:buNone/>
              <a:defRPr sz="3600" cap="none" baseline="0">
                <a:latin typeface="+mj-lt"/>
              </a:defRPr>
            </a:lvl1pPr>
          </a:lstStyle>
          <a:p>
            <a:pPr lvl="0"/>
            <a:r>
              <a:rPr lang="en-US" dirty="0"/>
              <a:t>Click to edit heading</a:t>
            </a:r>
          </a:p>
        </p:txBody>
      </p:sp>
      <p:sp>
        <p:nvSpPr>
          <p:cNvPr id="11" name="Text Placeholder 9">
            <a:extLst>
              <a:ext uri="{FF2B5EF4-FFF2-40B4-BE49-F238E27FC236}">
                <a16:creationId xmlns:a16="http://schemas.microsoft.com/office/drawing/2014/main" id="{5999B4DE-4528-497E-83DE-B439F1DB28BA}"/>
              </a:ext>
            </a:extLst>
          </p:cNvPr>
          <p:cNvSpPr>
            <a:spLocks noGrp="1"/>
          </p:cNvSpPr>
          <p:nvPr>
            <p:ph type="body" sz="quarter" idx="14" hasCustomPrompt="1"/>
          </p:nvPr>
        </p:nvSpPr>
        <p:spPr>
          <a:xfrm>
            <a:off x="1415480" y="3140968"/>
            <a:ext cx="9217023" cy="1872208"/>
          </a:xfrm>
          <a:prstGeom prst="rect">
            <a:avLst/>
          </a:prstGeom>
        </p:spPr>
        <p:txBody>
          <a:bodyPr anchor="t"/>
          <a:lstStyle>
            <a:lvl1pPr marL="0" indent="0" algn="ctr">
              <a:buNone/>
              <a:defRPr sz="3600">
                <a:latin typeface="+mj-lt"/>
              </a:defRPr>
            </a:lvl1pPr>
          </a:lstStyle>
          <a:p>
            <a:pPr lvl="0"/>
            <a:r>
              <a:rPr lang="en-US" dirty="0"/>
              <a:t>Click to edit sub heading</a:t>
            </a:r>
          </a:p>
        </p:txBody>
      </p:sp>
      <p:cxnSp>
        <p:nvCxnSpPr>
          <p:cNvPr id="2" name="Straight Connector 1">
            <a:extLst>
              <a:ext uri="{FF2B5EF4-FFF2-40B4-BE49-F238E27FC236}">
                <a16:creationId xmlns:a16="http://schemas.microsoft.com/office/drawing/2014/main" id="{9B46B549-2DF5-2605-A7E2-507EC6741B81}"/>
              </a:ext>
            </a:extLst>
          </p:cNvPr>
          <p:cNvCxnSpPr>
            <a:cxnSpLocks/>
          </p:cNvCxnSpPr>
          <p:nvPr userDrawn="1"/>
        </p:nvCxnSpPr>
        <p:spPr>
          <a:xfrm>
            <a:off x="335360" y="2996952"/>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3979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
            <a:ext cx="11449272" cy="766132"/>
          </a:xfr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335360" y="1268760"/>
            <a:ext cx="11449272" cy="50405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cxnSp>
        <p:nvCxnSpPr>
          <p:cNvPr id="7" name="Straight Connector 6">
            <a:extLst>
              <a:ext uri="{FF2B5EF4-FFF2-40B4-BE49-F238E27FC236}">
                <a16:creationId xmlns:a16="http://schemas.microsoft.com/office/drawing/2014/main" id="{6D7F9E1D-3FFE-E5D5-8168-CE30DC4521EC}"/>
              </a:ext>
            </a:extLst>
          </p:cNvPr>
          <p:cNvCxnSpPr>
            <a:cxnSpLocks/>
          </p:cNvCxnSpPr>
          <p:nvPr userDrawn="1"/>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3261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360000" y="180000"/>
            <a:ext cx="11448000" cy="766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35360" y="1260583"/>
            <a:ext cx="5699679" cy="50487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260583"/>
            <a:ext cx="5566712" cy="50487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cxnSp>
        <p:nvCxnSpPr>
          <p:cNvPr id="2" name="Straight Connector 1">
            <a:extLst>
              <a:ext uri="{FF2B5EF4-FFF2-40B4-BE49-F238E27FC236}">
                <a16:creationId xmlns:a16="http://schemas.microsoft.com/office/drawing/2014/main" id="{2EC59EFB-1B84-A66B-9566-F2885C8BF9CA}"/>
              </a:ext>
            </a:extLst>
          </p:cNvPr>
          <p:cNvCxnSpPr>
            <a:cxnSpLocks/>
          </p:cNvCxnSpPr>
          <p:nvPr userDrawn="1"/>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622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
            <a:ext cx="11448000" cy="766132"/>
          </a:xfrm>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cxnSp>
        <p:nvCxnSpPr>
          <p:cNvPr id="6" name="Straight Connector 5">
            <a:extLst>
              <a:ext uri="{FF2B5EF4-FFF2-40B4-BE49-F238E27FC236}">
                <a16:creationId xmlns:a16="http://schemas.microsoft.com/office/drawing/2014/main" id="{AF6BAB6C-A9D1-4572-ED9D-D7E9722E3C65}"/>
              </a:ext>
            </a:extLst>
          </p:cNvPr>
          <p:cNvCxnSpPr>
            <a:cxnSpLocks/>
          </p:cNvCxnSpPr>
          <p:nvPr userDrawn="1"/>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7111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372268-EBF9-1072-0F76-51E4D5460321}"/>
              </a:ext>
            </a:extLst>
          </p:cNvPr>
          <p:cNvSpPr/>
          <p:nvPr userDrawn="1"/>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2650129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66800" y="199277"/>
            <a:ext cx="10058400" cy="76613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335360" y="1268759"/>
            <a:ext cx="11449272" cy="5152007"/>
          </a:xfrm>
          <a:prstGeom prst="rect">
            <a:avLst/>
          </a:prstGeom>
        </p:spPr>
        <p:txBody>
          <a:bodyPr vert="horz" lIns="0" tIns="36000" rIns="0" bIns="3600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686185" y="6571397"/>
            <a:ext cx="4822804" cy="253513"/>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571397"/>
            <a:ext cx="1312025" cy="253513"/>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711185180"/>
      </p:ext>
    </p:extLst>
  </p:cSld>
  <p:clrMap bg1="lt1" tx1="dk1" bg2="lt2" tx2="dk2" accent1="accent1" accent2="accent2" accent3="accent3" accent4="accent4" accent5="accent5" accent6="accent6" hlink="hlink" folHlink="folHlink"/>
  <p:sldLayoutIdLst>
    <p:sldLayoutId id="2147483733" r:id="rId1"/>
    <p:sldLayoutId id="2147483731" r:id="rId2"/>
    <p:sldLayoutId id="2147483734" r:id="rId3"/>
    <p:sldLayoutId id="2147483736" r:id="rId4"/>
    <p:sldLayoutId id="2147483738" r:id="rId5"/>
    <p:sldLayoutId id="2147483739" r:id="rId6"/>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ools.ietf.org/id/draft-kelly-json-hal-02.html" TargetMode="External"/><Relationship Id="rId7" Type="http://schemas.openxmlformats.org/officeDocument/2006/relationships/hyperlink" Target="https://github.com/kevinswiber/siren"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amundsen.com/media-types/collection/" TargetMode="External"/><Relationship Id="rId5" Type="http://schemas.openxmlformats.org/officeDocument/2006/relationships/hyperlink" Target="https://json-ld.org/" TargetMode="External"/><Relationship Id="rId4" Type="http://schemas.openxmlformats.org/officeDocument/2006/relationships/hyperlink" Target="https://jsonapi.org/format/"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hyperlink" Target="https://data.gov.cz/"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s://github.com/OpenAPITools/openapi-generator"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hyperlink" Target="https://github.com/Redocly/redoc" TargetMode="External"/><Relationship Id="rId4" Type="http://schemas.openxmlformats.org/officeDocument/2006/relationships/hyperlink" Target="https://stoplight.io/open-source/pris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apis.guru/openapi-directory/"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s://spec.graphql.org/" TargetMode="External"/><Relationship Id="rId7" Type="http://schemas.openxmlformats.org/officeDocument/2006/relationships/hyperlink" Target="https://graphql.org/blog/"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hyperlink" Target="https://graphql.org/foundation/annual-reports/2019/" TargetMode="External"/><Relationship Id="rId5" Type="http://schemas.openxmlformats.org/officeDocument/2006/relationships/hyperlink" Target="https://github.com/graphql/graphql-spec/releases/tag/June2018" TargetMode="External"/><Relationship Id="rId4" Type="http://schemas.openxmlformats.org/officeDocument/2006/relationships/hyperlink" Target="https://spec.graphql.org/June2018"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8" Type="http://schemas.openxmlformats.org/officeDocument/2006/relationships/hyperlink" Target="http://graphene-python.org/" TargetMode="External"/><Relationship Id="rId3" Type="http://schemas.openxmlformats.org/officeDocument/2006/relationships/hyperlink" Target="https://graphql.org/graphql-js/" TargetMode="External"/><Relationship Id="rId7" Type="http://schemas.openxmlformats.org/officeDocument/2006/relationships/hyperlink" Target="https://github.com/graphql/graphiql"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 Id="rId6" Type="http://schemas.openxmlformats.org/officeDocument/2006/relationships/hyperlink" Target="https://github.com/nearform/graphql-hooks" TargetMode="External"/><Relationship Id="rId11" Type="http://schemas.openxmlformats.org/officeDocument/2006/relationships/image" Target="../media/image5.png"/><Relationship Id="rId5" Type="http://schemas.openxmlformats.org/officeDocument/2006/relationships/hyperlink" Target="http://apollographql.com/client/" TargetMode="External"/><Relationship Id="rId10" Type="http://schemas.openxmlformats.org/officeDocument/2006/relationships/hyperlink" Target="https://relay.dev/" TargetMode="External"/><Relationship Id="rId4" Type="http://schemas.openxmlformats.org/officeDocument/2006/relationships/hyperlink" Target="https://www.apollographql.com/docs/apollo-server/" TargetMode="External"/><Relationship Id="rId9" Type="http://schemas.openxmlformats.org/officeDocument/2006/relationships/hyperlink" Target="https://camel.apache.org/components/3.7.x/graphql-component.html"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howtographql.com/basics/1-graphql-is-the-better-rest/"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roy.gbiv.com/untangled/tag/rest"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www.ics.uci.edu/~fielding/pubs/dissertation/top.ht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3C452-C885-7317-E131-0BDB4C1BDA72}"/>
              </a:ext>
            </a:extLst>
          </p:cNvPr>
          <p:cNvSpPr>
            <a:spLocks noGrp="1"/>
          </p:cNvSpPr>
          <p:nvPr>
            <p:ph type="ctrTitle"/>
          </p:nvPr>
        </p:nvSpPr>
        <p:spPr/>
        <p:txBody>
          <a:bodyPr/>
          <a:lstStyle/>
          <a:p>
            <a:r>
              <a:rPr lang="en-US" dirty="0"/>
              <a:t>Data API</a:t>
            </a:r>
          </a:p>
        </p:txBody>
      </p:sp>
      <p:sp>
        <p:nvSpPr>
          <p:cNvPr id="3" name="Subtitle 2">
            <a:extLst>
              <a:ext uri="{FF2B5EF4-FFF2-40B4-BE49-F238E27FC236}">
                <a16:creationId xmlns:a16="http://schemas.microsoft.com/office/drawing/2014/main" id="{9E35C64A-9086-C8A2-A885-C195BB063508}"/>
              </a:ext>
            </a:extLst>
          </p:cNvPr>
          <p:cNvSpPr>
            <a:spLocks noGrp="1"/>
          </p:cNvSpPr>
          <p:nvPr>
            <p:ph type="subTitle" idx="1"/>
          </p:nvPr>
        </p:nvSpPr>
        <p:spPr/>
        <p:txBody>
          <a:bodyPr/>
          <a:lstStyle/>
          <a:p>
            <a:r>
              <a:rPr lang="en-US" dirty="0"/>
              <a:t>NDBI046 - Introduction to Data Engineering</a:t>
            </a:r>
          </a:p>
        </p:txBody>
      </p:sp>
      <p:sp>
        <p:nvSpPr>
          <p:cNvPr id="4" name="Text Placeholder 3">
            <a:extLst>
              <a:ext uri="{FF2B5EF4-FFF2-40B4-BE49-F238E27FC236}">
                <a16:creationId xmlns:a16="http://schemas.microsoft.com/office/drawing/2014/main" id="{83D77CA2-8171-135B-E44F-1C7F469B2EE4}"/>
              </a:ext>
            </a:extLst>
          </p:cNvPr>
          <p:cNvSpPr>
            <a:spLocks noGrp="1"/>
          </p:cNvSpPr>
          <p:nvPr>
            <p:ph type="body" sz="quarter" idx="12"/>
          </p:nvPr>
        </p:nvSpPr>
        <p:spPr/>
        <p:txBody>
          <a:bodyPr/>
          <a:lstStyle/>
          <a:p>
            <a:r>
              <a:rPr lang="cs-CZ" dirty="0"/>
              <a:t>202</a:t>
            </a:r>
            <a:r>
              <a:rPr lang="en-US" dirty="0"/>
              <a:t>3/2024</a:t>
            </a:r>
          </a:p>
        </p:txBody>
      </p:sp>
      <p:sp>
        <p:nvSpPr>
          <p:cNvPr id="5" name="Text Placeholder 4">
            <a:extLst>
              <a:ext uri="{FF2B5EF4-FFF2-40B4-BE49-F238E27FC236}">
                <a16:creationId xmlns:a16="http://schemas.microsoft.com/office/drawing/2014/main" id="{B38A3DCA-7A4A-597B-3B42-628A19DFF7AD}"/>
              </a:ext>
            </a:extLst>
          </p:cNvPr>
          <p:cNvSpPr>
            <a:spLocks noGrp="1"/>
          </p:cNvSpPr>
          <p:nvPr>
            <p:ph type="body" sz="quarter" idx="13"/>
          </p:nvPr>
        </p:nvSpPr>
        <p:spPr/>
        <p:txBody>
          <a:bodyPr/>
          <a:lstStyle/>
          <a:p>
            <a:r>
              <a:rPr lang="en-US" dirty="0"/>
              <a:t>Petr </a:t>
            </a:r>
            <a:r>
              <a:rPr lang="cs-CZ" dirty="0"/>
              <a:t>Škoda</a:t>
            </a:r>
            <a:endParaRPr lang="en-US" dirty="0"/>
          </a:p>
        </p:txBody>
      </p:sp>
      <p:sp>
        <p:nvSpPr>
          <p:cNvPr id="6" name="Text Placeholder 5">
            <a:extLst>
              <a:ext uri="{FF2B5EF4-FFF2-40B4-BE49-F238E27FC236}">
                <a16:creationId xmlns:a16="http://schemas.microsoft.com/office/drawing/2014/main" id="{7FCF41A0-7ACE-A6B3-D30D-C368EAC69EDB}"/>
              </a:ext>
            </a:extLst>
          </p:cNvPr>
          <p:cNvSpPr>
            <a:spLocks noGrp="1"/>
          </p:cNvSpPr>
          <p:nvPr>
            <p:ph type="body" sz="quarter" idx="14"/>
          </p:nvPr>
        </p:nvSpPr>
        <p:spPr/>
        <p:txBody>
          <a:bodyPr/>
          <a:lstStyle/>
          <a:p>
            <a:pPr lvl="0"/>
            <a:r>
              <a:rPr lang="en-US" dirty="0"/>
              <a:t>https://github.com/skodapetr</a:t>
            </a:r>
          </a:p>
          <a:p>
            <a:r>
              <a:rPr lang="en-US" dirty="0"/>
              <a:t>https://www.ksi.mff.cuni.cz</a:t>
            </a:r>
            <a:endParaRPr lang="cs-CZ" dirty="0"/>
          </a:p>
        </p:txBody>
      </p:sp>
    </p:spTree>
    <p:extLst>
      <p:ext uri="{BB962C8B-B14F-4D97-AF65-F5344CB8AC3E}">
        <p14:creationId xmlns:p14="http://schemas.microsoft.com/office/powerpoint/2010/main" val="2139594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335FB-0D84-6BDA-4E57-B827BC3536F2}"/>
              </a:ext>
            </a:extLst>
          </p:cNvPr>
          <p:cNvSpPr>
            <a:spLocks noGrp="1"/>
          </p:cNvSpPr>
          <p:nvPr>
            <p:ph type="title"/>
          </p:nvPr>
        </p:nvSpPr>
        <p:spPr/>
        <p:txBody>
          <a:bodyPr>
            <a:normAutofit/>
          </a:bodyPr>
          <a:lstStyle/>
          <a:p>
            <a:r>
              <a:rPr lang="en-US" dirty="0"/>
              <a:t>Level 3: Hypermedia Controls</a:t>
            </a:r>
          </a:p>
        </p:txBody>
      </p:sp>
      <p:sp>
        <p:nvSpPr>
          <p:cNvPr id="3" name="Content Placeholder 2">
            <a:extLst>
              <a:ext uri="{FF2B5EF4-FFF2-40B4-BE49-F238E27FC236}">
                <a16:creationId xmlns:a16="http://schemas.microsoft.com/office/drawing/2014/main" id="{FA720127-4D99-8E06-882E-09B1150692F9}"/>
              </a:ext>
            </a:extLst>
          </p:cNvPr>
          <p:cNvSpPr>
            <a:spLocks noGrp="1"/>
          </p:cNvSpPr>
          <p:nvPr>
            <p:ph idx="1"/>
          </p:nvPr>
        </p:nvSpPr>
        <p:spPr>
          <a:xfrm>
            <a:off x="335360" y="1268760"/>
            <a:ext cx="11449272" cy="4968552"/>
          </a:xfrm>
        </p:spPr>
        <p:txBody>
          <a:bodyPr/>
          <a:lstStyle/>
          <a:p>
            <a:r>
              <a:rPr lang="en-US" dirty="0"/>
              <a:t>Content Negotiation</a:t>
            </a:r>
          </a:p>
          <a:p>
            <a:r>
              <a:rPr lang="en-US" dirty="0"/>
              <a:t>Hypertext as the Engine of Application State (HATEOAS)</a:t>
            </a:r>
          </a:p>
          <a:p>
            <a:pPr lvl="1"/>
            <a:r>
              <a:rPr lang="en-US" dirty="0"/>
              <a:t>RFC 5988</a:t>
            </a:r>
            <a:br>
              <a:rPr lang="en-US" dirty="0"/>
            </a:br>
            <a:r>
              <a:rPr lang="en-US" dirty="0"/>
              <a:t>Use HTTP header: Link</a:t>
            </a:r>
          </a:p>
          <a:p>
            <a:pPr lvl="1"/>
            <a:r>
              <a:rPr lang="en-US" dirty="0">
                <a:hlinkClick r:id="rId3"/>
              </a:rPr>
              <a:t>JSON Hypermedia API Language</a:t>
            </a:r>
            <a:endParaRPr lang="en-US" dirty="0"/>
          </a:p>
          <a:p>
            <a:pPr lvl="1"/>
            <a:r>
              <a:rPr lang="en-US" dirty="0">
                <a:hlinkClick r:id="rId4"/>
              </a:rPr>
              <a:t>JSON:API</a:t>
            </a:r>
            <a:endParaRPr lang="en-US" dirty="0"/>
          </a:p>
          <a:p>
            <a:pPr lvl="1"/>
            <a:r>
              <a:rPr lang="en-US" dirty="0">
                <a:hlinkClick r:id="rId5"/>
              </a:rPr>
              <a:t>JSON-LD</a:t>
            </a:r>
            <a:endParaRPr lang="en-US" dirty="0"/>
          </a:p>
          <a:p>
            <a:pPr lvl="1"/>
            <a:r>
              <a:rPr lang="en-US" dirty="0" err="1">
                <a:hlinkClick r:id="rId6"/>
              </a:rPr>
              <a:t>Collection+JSON</a:t>
            </a:r>
            <a:endParaRPr lang="en-US" dirty="0"/>
          </a:p>
          <a:p>
            <a:pPr lvl="1"/>
            <a:r>
              <a:rPr lang="en-US" dirty="0">
                <a:hlinkClick r:id="rId7"/>
              </a:rPr>
              <a:t>SIREN</a:t>
            </a:r>
            <a:endParaRPr lang="en-US" dirty="0"/>
          </a:p>
          <a:p>
            <a:pPr lvl="1"/>
            <a:r>
              <a:rPr lang="en-US" dirty="0"/>
              <a:t>HTML</a:t>
            </a:r>
          </a:p>
          <a:p>
            <a:pPr lvl="1"/>
            <a:r>
              <a:rPr lang="en-US" dirty="0"/>
              <a:t>…</a:t>
            </a:r>
          </a:p>
          <a:p>
            <a:endParaRPr lang="en-US" dirty="0"/>
          </a:p>
        </p:txBody>
      </p:sp>
      <p:sp>
        <p:nvSpPr>
          <p:cNvPr id="4" name="Slide Number Placeholder 3">
            <a:extLst>
              <a:ext uri="{FF2B5EF4-FFF2-40B4-BE49-F238E27FC236}">
                <a16:creationId xmlns:a16="http://schemas.microsoft.com/office/drawing/2014/main" id="{80011116-092B-B200-C83F-F9D78BB4A035}"/>
              </a:ext>
            </a:extLst>
          </p:cNvPr>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1320441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335FB-0D84-6BDA-4E57-B827BC3536F2}"/>
              </a:ext>
            </a:extLst>
          </p:cNvPr>
          <p:cNvSpPr>
            <a:spLocks noGrp="1"/>
          </p:cNvSpPr>
          <p:nvPr>
            <p:ph type="title"/>
          </p:nvPr>
        </p:nvSpPr>
        <p:spPr/>
        <p:txBody>
          <a:bodyPr>
            <a:normAutofit/>
          </a:bodyPr>
          <a:lstStyle/>
          <a:p>
            <a:r>
              <a:rPr lang="en-US" dirty="0"/>
              <a:t>HATEOAS : JSON:API</a:t>
            </a:r>
          </a:p>
        </p:txBody>
      </p:sp>
      <p:sp>
        <p:nvSpPr>
          <p:cNvPr id="4" name="Slide Number Placeholder 3">
            <a:extLst>
              <a:ext uri="{FF2B5EF4-FFF2-40B4-BE49-F238E27FC236}">
                <a16:creationId xmlns:a16="http://schemas.microsoft.com/office/drawing/2014/main" id="{80011116-092B-B200-C83F-F9D78BB4A035}"/>
              </a:ext>
            </a:extLst>
          </p:cNvPr>
          <p:cNvSpPr>
            <a:spLocks noGrp="1"/>
          </p:cNvSpPr>
          <p:nvPr>
            <p:ph type="sldNum" sz="quarter" idx="12"/>
          </p:nvPr>
        </p:nvSpPr>
        <p:spPr/>
        <p:txBody>
          <a:bodyPr/>
          <a:lstStyle/>
          <a:p>
            <a:fld id="{6113E31D-E2AB-40D1-8B51-AFA5AFEF393A}" type="slidenum">
              <a:rPr lang="en-US" smtClean="0"/>
              <a:t>11</a:t>
            </a:fld>
            <a:endParaRPr lang="en-US" dirty="0"/>
          </a:p>
        </p:txBody>
      </p:sp>
      <p:sp>
        <p:nvSpPr>
          <p:cNvPr id="5" name="Rectangle 4">
            <a:extLst>
              <a:ext uri="{FF2B5EF4-FFF2-40B4-BE49-F238E27FC236}">
                <a16:creationId xmlns:a16="http://schemas.microsoft.com/office/drawing/2014/main" id="{829F82CB-FBB4-4868-CDF6-C2EEC849DAB2}"/>
              </a:ext>
            </a:extLst>
          </p:cNvPr>
          <p:cNvSpPr/>
          <p:nvPr/>
        </p:nvSpPr>
        <p:spPr>
          <a:xfrm>
            <a:off x="335359" y="1196752"/>
            <a:ext cx="11448000" cy="51125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latin typeface="Courier New" panose="02070309020205020404" pitchFamily="49" charset="0"/>
                <a:cs typeface="Courier New" panose="02070309020205020404" pitchFamily="49" charset="0"/>
              </a:rPr>
              <a:t>{"data": {</a:t>
            </a:r>
          </a:p>
          <a:p>
            <a:r>
              <a:rPr lang="en-US" dirty="0">
                <a:solidFill>
                  <a:schemeClr val="tx1"/>
                </a:solidFill>
                <a:latin typeface="Courier New" panose="02070309020205020404" pitchFamily="49" charset="0"/>
                <a:cs typeface="Courier New" panose="02070309020205020404" pitchFamily="49" charset="0"/>
              </a:rPr>
              <a:t>  "id": "13e1892765c5",</a:t>
            </a:r>
          </a:p>
          <a:p>
            <a:r>
              <a:rPr lang="en-US" dirty="0">
                <a:solidFill>
                  <a:schemeClr val="tx1"/>
                </a:solidFill>
                <a:latin typeface="Courier New" panose="02070309020205020404" pitchFamily="49" charset="0"/>
                <a:cs typeface="Courier New" panose="02070309020205020404" pitchFamily="49" charset="0"/>
              </a:rPr>
              <a:t>  "type": "reservation",</a:t>
            </a:r>
          </a:p>
          <a:p>
            <a:r>
              <a:rPr lang="en-US" dirty="0">
                <a:solidFill>
                  <a:schemeClr val="tx1"/>
                </a:solidFill>
                <a:latin typeface="Courier New" panose="02070309020205020404" pitchFamily="49" charset="0"/>
                <a:cs typeface="Courier New" panose="02070309020205020404" pitchFamily="49" charset="0"/>
              </a:rPr>
              <a:t>  "links": { "self": "https://jcg.com/res/13e18" },</a:t>
            </a:r>
          </a:p>
          <a:p>
            <a:r>
              <a:rPr lang="en-US" dirty="0">
                <a:solidFill>
                  <a:schemeClr val="tx1"/>
                </a:solidFill>
                <a:latin typeface="Courier New" panose="02070309020205020404" pitchFamily="49" charset="0"/>
                <a:cs typeface="Courier New" panose="02070309020205020404" pitchFamily="49" charset="0"/>
              </a:rPr>
              <a:t>  "attributes": { </a:t>
            </a:r>
          </a:p>
          <a:p>
            <a:r>
              <a:rPr lang="en-US" dirty="0">
                <a:solidFill>
                  <a:schemeClr val="tx1"/>
                </a:solidFill>
                <a:latin typeface="Courier New" panose="02070309020205020404" pitchFamily="49" charset="0"/>
                <a:cs typeface="Courier New" panose="02070309020205020404" pitchFamily="49" charset="0"/>
              </a:rPr>
              <a:t>    "from": "2020-01-01",</a:t>
            </a:r>
          </a:p>
          <a:p>
            <a:r>
              <a:rPr lang="en-US" dirty="0">
                <a:solidFill>
                  <a:schemeClr val="tx1"/>
                </a:solidFill>
                <a:latin typeface="Courier New" panose="02070309020205020404" pitchFamily="49" charset="0"/>
                <a:cs typeface="Courier New" panose="02070309020205020404" pitchFamily="49" charset="0"/>
              </a:rPr>
              <a:t>    "to": "2020-01-05",</a:t>
            </a:r>
          </a:p>
          <a:p>
            <a:r>
              <a:rPr lang="en-US" dirty="0">
                <a:solidFill>
                  <a:schemeClr val="tx1"/>
                </a:solidFill>
                <a:latin typeface="Courier New" panose="02070309020205020404" pitchFamily="49" charset="0"/>
                <a:cs typeface="Courier New" panose="02070309020205020404" pitchFamily="49" charset="0"/>
              </a:rPr>
              <a:t>    "vehicle": "Skoda“</a:t>
            </a:r>
          </a:p>
          <a:p>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tx1"/>
                </a:solidFill>
                <a:latin typeface="Courier New" panose="02070309020205020404" pitchFamily="49" charset="0"/>
                <a:cs typeface="Courier New" panose="02070309020205020404" pitchFamily="49" charset="0"/>
              </a:rPr>
              <a:t>  "relationships": { </a:t>
            </a:r>
          </a:p>
          <a:p>
            <a:r>
              <a:rPr lang="en-US" dirty="0">
                <a:solidFill>
                  <a:schemeClr val="tx1"/>
                </a:solidFill>
                <a:latin typeface="Courier New" panose="02070309020205020404" pitchFamily="49" charset="0"/>
                <a:cs typeface="Courier New" panose="02070309020205020404" pitchFamily="49" charset="0"/>
              </a:rPr>
              <a:t>    "customer": {</a:t>
            </a:r>
          </a:p>
          <a:p>
            <a:r>
              <a:rPr lang="en-US" dirty="0">
                <a:solidFill>
                  <a:schemeClr val="tx1"/>
                </a:solidFill>
                <a:latin typeface="Courier New" panose="02070309020205020404" pitchFamily="49" charset="0"/>
                <a:cs typeface="Courier New" panose="02070309020205020404" pitchFamily="49" charset="0"/>
              </a:rPr>
              <a:t>      "links": {</a:t>
            </a:r>
          </a:p>
          <a:p>
            <a:r>
              <a:rPr lang="en-US" dirty="0">
                <a:solidFill>
                  <a:schemeClr val="tx1"/>
                </a:solidFill>
                <a:latin typeface="Courier New" panose="02070309020205020404" pitchFamily="49" charset="0"/>
                <a:cs typeface="Courier New" panose="02070309020205020404" pitchFamily="49" charset="0"/>
              </a:rPr>
              <a:t>        "self": "https://jcg.com/res/13e18/relationships/customer",</a:t>
            </a:r>
          </a:p>
          <a:p>
            <a:r>
              <a:rPr lang="en-US" dirty="0">
                <a:solidFill>
                  <a:schemeClr val="tx1"/>
                </a:solidFill>
                <a:latin typeface="Courier New" panose="02070309020205020404" pitchFamily="49" charset="0"/>
                <a:cs typeface="Courier New" panose="02070309020205020404" pitchFamily="49" charset="0"/>
              </a:rPr>
              <a:t>        "related": "https://jcg.com/res/13e18/customer"</a:t>
            </a:r>
          </a:p>
          <a:p>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tx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043112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335FB-0D84-6BDA-4E57-B827BC3536F2}"/>
              </a:ext>
            </a:extLst>
          </p:cNvPr>
          <p:cNvSpPr>
            <a:spLocks noGrp="1"/>
          </p:cNvSpPr>
          <p:nvPr>
            <p:ph type="title"/>
          </p:nvPr>
        </p:nvSpPr>
        <p:spPr/>
        <p:txBody>
          <a:bodyPr>
            <a:normAutofit/>
          </a:bodyPr>
          <a:lstStyle/>
          <a:p>
            <a:r>
              <a:rPr lang="en-US" dirty="0"/>
              <a:t>HATEOAS : JSON Hypermedia API Language</a:t>
            </a:r>
          </a:p>
        </p:txBody>
      </p:sp>
      <p:sp>
        <p:nvSpPr>
          <p:cNvPr id="4" name="Slide Number Placeholder 3">
            <a:extLst>
              <a:ext uri="{FF2B5EF4-FFF2-40B4-BE49-F238E27FC236}">
                <a16:creationId xmlns:a16="http://schemas.microsoft.com/office/drawing/2014/main" id="{80011116-092B-B200-C83F-F9D78BB4A035}"/>
              </a:ext>
            </a:extLst>
          </p:cNvPr>
          <p:cNvSpPr>
            <a:spLocks noGrp="1"/>
          </p:cNvSpPr>
          <p:nvPr>
            <p:ph type="sldNum" sz="quarter" idx="12"/>
          </p:nvPr>
        </p:nvSpPr>
        <p:spPr/>
        <p:txBody>
          <a:bodyPr/>
          <a:lstStyle/>
          <a:p>
            <a:fld id="{6113E31D-E2AB-40D1-8B51-AFA5AFEF393A}" type="slidenum">
              <a:rPr lang="en-US" smtClean="0"/>
              <a:t>12</a:t>
            </a:fld>
            <a:endParaRPr lang="en-US" dirty="0"/>
          </a:p>
        </p:txBody>
      </p:sp>
      <p:sp>
        <p:nvSpPr>
          <p:cNvPr id="5" name="Rectangle 4">
            <a:extLst>
              <a:ext uri="{FF2B5EF4-FFF2-40B4-BE49-F238E27FC236}">
                <a16:creationId xmlns:a16="http://schemas.microsoft.com/office/drawing/2014/main" id="{829F82CB-FBB4-4868-CDF6-C2EEC849DAB2}"/>
              </a:ext>
            </a:extLst>
          </p:cNvPr>
          <p:cNvSpPr/>
          <p:nvPr/>
        </p:nvSpPr>
        <p:spPr>
          <a:xfrm>
            <a:off x="335359" y="1196752"/>
            <a:ext cx="11448000" cy="51125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latin typeface="Courier New" panose="02070309020205020404" pitchFamily="49" charset="0"/>
                <a:cs typeface="Courier New" panose="02070309020205020404" pitchFamily="49" charset="0"/>
              </a:rPr>
              <a:t>{ "_links": {</a:t>
            </a:r>
          </a:p>
          <a:p>
            <a:r>
              <a:rPr lang="en-US" dirty="0">
                <a:solidFill>
                  <a:schemeClr val="tx1"/>
                </a:solidFill>
                <a:latin typeface="Courier New" panose="02070309020205020404" pitchFamily="49" charset="0"/>
                <a:cs typeface="Courier New" panose="02070309020205020404" pitchFamily="49" charset="0"/>
              </a:rPr>
              <a:t>    "self": { </a:t>
            </a:r>
          </a:p>
          <a:p>
            <a:r>
              <a:rPr lang="en-US" dirty="0">
                <a:solidFill>
                  <a:schemeClr val="tx1"/>
                </a:solidFill>
                <a:latin typeface="Courier New" panose="02070309020205020404" pitchFamily="49" charset="0"/>
                <a:cs typeface="Courier New" panose="02070309020205020404" pitchFamily="49" charset="0"/>
              </a:rPr>
              <a:t>      "</a:t>
            </a:r>
            <a:r>
              <a:rPr lang="en-US" dirty="0" err="1">
                <a:solidFill>
                  <a:schemeClr val="tx1"/>
                </a:solidFill>
                <a:latin typeface="Courier New" panose="02070309020205020404" pitchFamily="49" charset="0"/>
                <a:cs typeface="Courier New" panose="02070309020205020404" pitchFamily="49" charset="0"/>
              </a:rPr>
              <a:t>href</a:t>
            </a:r>
            <a:r>
              <a:rPr lang="en-US" dirty="0">
                <a:solidFill>
                  <a:schemeClr val="tx1"/>
                </a:solidFill>
                <a:latin typeface="Courier New" panose="02070309020205020404" pitchFamily="49" charset="0"/>
                <a:cs typeface="Courier New" panose="02070309020205020404" pitchFamily="49" charset="0"/>
              </a:rPr>
              <a:t>": "/orders/523" </a:t>
            </a:r>
          </a:p>
          <a:p>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tx1"/>
                </a:solidFill>
                <a:latin typeface="Courier New" panose="02070309020205020404" pitchFamily="49" charset="0"/>
                <a:cs typeface="Courier New" panose="02070309020205020404" pitchFamily="49" charset="0"/>
              </a:rPr>
              <a:t>    "warehouse": {</a:t>
            </a:r>
          </a:p>
          <a:p>
            <a:r>
              <a:rPr lang="en-US" dirty="0">
                <a:solidFill>
                  <a:schemeClr val="tx1"/>
                </a:solidFill>
                <a:latin typeface="Courier New" panose="02070309020205020404" pitchFamily="49" charset="0"/>
                <a:cs typeface="Courier New" panose="02070309020205020404" pitchFamily="49" charset="0"/>
              </a:rPr>
              <a:t>      "</a:t>
            </a:r>
            <a:r>
              <a:rPr lang="en-US" dirty="0" err="1">
                <a:solidFill>
                  <a:schemeClr val="tx1"/>
                </a:solidFill>
                <a:latin typeface="Courier New" panose="02070309020205020404" pitchFamily="49" charset="0"/>
                <a:cs typeface="Courier New" panose="02070309020205020404" pitchFamily="49" charset="0"/>
              </a:rPr>
              <a:t>href</a:t>
            </a:r>
            <a:r>
              <a:rPr lang="en-US" dirty="0">
                <a:solidFill>
                  <a:schemeClr val="tx1"/>
                </a:solidFill>
                <a:latin typeface="Courier New" panose="02070309020205020404" pitchFamily="49" charset="0"/>
                <a:cs typeface="Courier New" panose="02070309020205020404" pitchFamily="49" charset="0"/>
              </a:rPr>
              <a:t>": "/warehouse/56“</a:t>
            </a:r>
          </a:p>
          <a:p>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tx1"/>
                </a:solidFill>
                <a:latin typeface="Courier New" panose="02070309020205020404" pitchFamily="49" charset="0"/>
                <a:cs typeface="Courier New" panose="02070309020205020404" pitchFamily="49" charset="0"/>
              </a:rPr>
              <a:t>    "invoice": {</a:t>
            </a:r>
          </a:p>
          <a:p>
            <a:r>
              <a:rPr lang="en-US" dirty="0">
                <a:solidFill>
                  <a:schemeClr val="tx1"/>
                </a:solidFill>
                <a:latin typeface="Courier New" panose="02070309020205020404" pitchFamily="49" charset="0"/>
                <a:cs typeface="Courier New" panose="02070309020205020404" pitchFamily="49" charset="0"/>
              </a:rPr>
              <a:t>      "</a:t>
            </a:r>
            <a:r>
              <a:rPr lang="en-US" dirty="0" err="1">
                <a:solidFill>
                  <a:schemeClr val="tx1"/>
                </a:solidFill>
                <a:latin typeface="Courier New" panose="02070309020205020404" pitchFamily="49" charset="0"/>
                <a:cs typeface="Courier New" panose="02070309020205020404" pitchFamily="49" charset="0"/>
              </a:rPr>
              <a:t>href</a:t>
            </a:r>
            <a:r>
              <a:rPr lang="en-US" dirty="0">
                <a:solidFill>
                  <a:schemeClr val="tx1"/>
                </a:solidFill>
                <a:latin typeface="Courier New" panose="02070309020205020404" pitchFamily="49" charset="0"/>
                <a:cs typeface="Courier New" panose="02070309020205020404" pitchFamily="49" charset="0"/>
              </a:rPr>
              <a:t>": "/invoices/873“</a:t>
            </a:r>
          </a:p>
          <a:p>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tx1"/>
                </a:solidFill>
                <a:latin typeface="Courier New" panose="02070309020205020404" pitchFamily="49" charset="0"/>
                <a:cs typeface="Courier New" panose="02070309020205020404" pitchFamily="49" charset="0"/>
              </a:rPr>
              <a:t>  "currency": "USD",</a:t>
            </a:r>
          </a:p>
          <a:p>
            <a:r>
              <a:rPr lang="en-US" dirty="0">
                <a:solidFill>
                  <a:schemeClr val="tx1"/>
                </a:solidFill>
                <a:latin typeface="Courier New" panose="02070309020205020404" pitchFamily="49" charset="0"/>
                <a:cs typeface="Courier New" panose="02070309020205020404" pitchFamily="49" charset="0"/>
              </a:rPr>
              <a:t>  "status": "shipped",</a:t>
            </a:r>
          </a:p>
          <a:p>
            <a:r>
              <a:rPr lang="en-US" dirty="0">
                <a:solidFill>
                  <a:schemeClr val="tx1"/>
                </a:solidFill>
                <a:latin typeface="Courier New" panose="02070309020205020404" pitchFamily="49" charset="0"/>
                <a:cs typeface="Courier New" panose="02070309020205020404" pitchFamily="49" charset="0"/>
              </a:rPr>
              <a:t>  "total": 10.20</a:t>
            </a:r>
          </a:p>
          <a:p>
            <a:r>
              <a:rPr lang="en-US" dirty="0">
                <a:solidFill>
                  <a:schemeClr val="tx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873590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335FB-0D84-6BDA-4E57-B827BC3536F2}"/>
              </a:ext>
            </a:extLst>
          </p:cNvPr>
          <p:cNvSpPr>
            <a:spLocks noGrp="1"/>
          </p:cNvSpPr>
          <p:nvPr>
            <p:ph type="title"/>
          </p:nvPr>
        </p:nvSpPr>
        <p:spPr/>
        <p:txBody>
          <a:bodyPr>
            <a:normAutofit/>
          </a:bodyPr>
          <a:lstStyle/>
          <a:p>
            <a:r>
              <a:rPr lang="en-US" dirty="0"/>
              <a:t>HATEOAS : JSON-LD</a:t>
            </a:r>
          </a:p>
        </p:txBody>
      </p:sp>
      <p:sp>
        <p:nvSpPr>
          <p:cNvPr id="4" name="Slide Number Placeholder 3">
            <a:extLst>
              <a:ext uri="{FF2B5EF4-FFF2-40B4-BE49-F238E27FC236}">
                <a16:creationId xmlns:a16="http://schemas.microsoft.com/office/drawing/2014/main" id="{80011116-092B-B200-C83F-F9D78BB4A035}"/>
              </a:ext>
            </a:extLst>
          </p:cNvPr>
          <p:cNvSpPr>
            <a:spLocks noGrp="1"/>
          </p:cNvSpPr>
          <p:nvPr>
            <p:ph type="sldNum" sz="quarter" idx="12"/>
          </p:nvPr>
        </p:nvSpPr>
        <p:spPr/>
        <p:txBody>
          <a:bodyPr/>
          <a:lstStyle/>
          <a:p>
            <a:fld id="{6113E31D-E2AB-40D1-8B51-AFA5AFEF393A}" type="slidenum">
              <a:rPr lang="en-US" smtClean="0"/>
              <a:t>13</a:t>
            </a:fld>
            <a:endParaRPr lang="en-US" dirty="0"/>
          </a:p>
        </p:txBody>
      </p:sp>
      <p:sp>
        <p:nvSpPr>
          <p:cNvPr id="5" name="Rectangle 4">
            <a:extLst>
              <a:ext uri="{FF2B5EF4-FFF2-40B4-BE49-F238E27FC236}">
                <a16:creationId xmlns:a16="http://schemas.microsoft.com/office/drawing/2014/main" id="{829F82CB-FBB4-4868-CDF6-C2EEC849DAB2}"/>
              </a:ext>
            </a:extLst>
          </p:cNvPr>
          <p:cNvSpPr/>
          <p:nvPr/>
        </p:nvSpPr>
        <p:spPr>
          <a:xfrm>
            <a:off x="335359" y="1196752"/>
            <a:ext cx="5184577" cy="51125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latin typeface="Courier New" panose="02070309020205020404" pitchFamily="49" charset="0"/>
                <a:cs typeface="Courier New" panose="02070309020205020404" pitchFamily="49" charset="0"/>
              </a:rPr>
              <a:t>{</a:t>
            </a:r>
          </a:p>
          <a:p>
            <a:r>
              <a:rPr lang="en-US" dirty="0">
                <a:solidFill>
                  <a:schemeClr val="tx1"/>
                </a:solidFill>
                <a:latin typeface="Courier New" panose="02070309020205020404" pitchFamily="49" charset="0"/>
                <a:cs typeface="Courier New" panose="02070309020205020404" pitchFamily="49" charset="0"/>
              </a:rPr>
              <a:t>  "@context": "http://schema.org/",</a:t>
            </a:r>
          </a:p>
          <a:p>
            <a:r>
              <a:rPr lang="en-US" dirty="0">
                <a:solidFill>
                  <a:schemeClr val="tx1"/>
                </a:solidFill>
                <a:latin typeface="Courier New" panose="02070309020205020404" pitchFamily="49" charset="0"/>
                <a:cs typeface="Courier New" panose="02070309020205020404" pitchFamily="49" charset="0"/>
              </a:rPr>
              <a:t>  "@type": "Person",</a:t>
            </a:r>
          </a:p>
          <a:p>
            <a:r>
              <a:rPr lang="en-US" dirty="0">
                <a:solidFill>
                  <a:schemeClr val="tx1"/>
                </a:solidFill>
                <a:latin typeface="Courier New" panose="02070309020205020404" pitchFamily="49" charset="0"/>
                <a:cs typeface="Courier New" panose="02070309020205020404" pitchFamily="49" charset="0"/>
              </a:rPr>
              <a:t>  "name": "Jane Doe",</a:t>
            </a:r>
          </a:p>
          <a:p>
            <a:r>
              <a:rPr lang="en-US" dirty="0">
                <a:solidFill>
                  <a:schemeClr val="tx1"/>
                </a:solidFill>
                <a:latin typeface="Courier New" panose="02070309020205020404" pitchFamily="49" charset="0"/>
                <a:cs typeface="Courier New" panose="02070309020205020404" pitchFamily="49" charset="0"/>
              </a:rPr>
              <a:t>  "</a:t>
            </a:r>
            <a:r>
              <a:rPr lang="en-US" dirty="0" err="1">
                <a:solidFill>
                  <a:schemeClr val="tx1"/>
                </a:solidFill>
                <a:latin typeface="Courier New" panose="02070309020205020404" pitchFamily="49" charset="0"/>
                <a:cs typeface="Courier New" panose="02070309020205020404" pitchFamily="49" charset="0"/>
              </a:rPr>
              <a:t>jobTitle</a:t>
            </a:r>
            <a:r>
              <a:rPr lang="en-US" dirty="0">
                <a:solidFill>
                  <a:schemeClr val="tx1"/>
                </a:solidFill>
                <a:latin typeface="Courier New" panose="02070309020205020404" pitchFamily="49" charset="0"/>
                <a:cs typeface="Courier New" panose="02070309020205020404" pitchFamily="49" charset="0"/>
              </a:rPr>
              <a:t>": "Professor",</a:t>
            </a:r>
          </a:p>
          <a:p>
            <a:r>
              <a:rPr lang="en-US" dirty="0">
                <a:solidFill>
                  <a:schemeClr val="tx1"/>
                </a:solidFill>
                <a:latin typeface="Courier New" panose="02070309020205020404" pitchFamily="49" charset="0"/>
                <a:cs typeface="Courier New" panose="02070309020205020404" pitchFamily="49" charset="0"/>
              </a:rPr>
              <a:t>  "telephone": "(425) 123-4567",</a:t>
            </a:r>
          </a:p>
          <a:p>
            <a:r>
              <a:rPr lang="en-US" dirty="0">
                <a:solidFill>
                  <a:schemeClr val="tx1"/>
                </a:solidFill>
                <a:latin typeface="Courier New" panose="02070309020205020404" pitchFamily="49" charset="0"/>
                <a:cs typeface="Courier New" panose="02070309020205020404" pitchFamily="49" charset="0"/>
              </a:rPr>
              <a:t>  "</a:t>
            </a:r>
            <a:r>
              <a:rPr lang="en-US" dirty="0" err="1">
                <a:solidFill>
                  <a:schemeClr val="tx1"/>
                </a:solidFill>
                <a:latin typeface="Courier New" panose="02070309020205020404" pitchFamily="49" charset="0"/>
                <a:cs typeface="Courier New" panose="02070309020205020404" pitchFamily="49" charset="0"/>
              </a:rPr>
              <a:t>url</a:t>
            </a:r>
            <a:r>
              <a:rPr lang="en-US" dirty="0">
                <a:solidFill>
                  <a:schemeClr val="tx1"/>
                </a:solidFill>
                <a:latin typeface="Courier New" panose="02070309020205020404" pitchFamily="49" charset="0"/>
                <a:cs typeface="Courier New" panose="02070309020205020404" pitchFamily="49" charset="0"/>
              </a:rPr>
              <a:t>": "http://www.janedoe.com"</a:t>
            </a:r>
          </a:p>
          <a:p>
            <a:r>
              <a:rPr lang="en-US" dirty="0">
                <a:solidFill>
                  <a:schemeClr val="tx1"/>
                </a:solidFill>
                <a:latin typeface="Courier New" panose="02070309020205020404" pitchFamily="49" charset="0"/>
                <a:cs typeface="Courier New" panose="02070309020205020404" pitchFamily="49" charset="0"/>
              </a:rPr>
              <a:t>}</a:t>
            </a:r>
          </a:p>
        </p:txBody>
      </p:sp>
      <p:sp>
        <p:nvSpPr>
          <p:cNvPr id="3" name="Rectangle 2">
            <a:extLst>
              <a:ext uri="{FF2B5EF4-FFF2-40B4-BE49-F238E27FC236}">
                <a16:creationId xmlns:a16="http://schemas.microsoft.com/office/drawing/2014/main" id="{6F27C5C3-A1A1-76CB-CC09-9E9D8C90581B}"/>
              </a:ext>
            </a:extLst>
          </p:cNvPr>
          <p:cNvSpPr/>
          <p:nvPr/>
        </p:nvSpPr>
        <p:spPr>
          <a:xfrm>
            <a:off x="6095999" y="1196752"/>
            <a:ext cx="5712001" cy="51125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latin typeface="Courier New" panose="02070309020205020404" pitchFamily="49" charset="0"/>
                <a:cs typeface="Courier New" panose="02070309020205020404" pitchFamily="49" charset="0"/>
              </a:rPr>
              <a:t>@prefix schema: &lt;http://schema.org/&gt;</a:t>
            </a:r>
          </a:p>
          <a:p>
            <a:endParaRPr lang="en-US" dirty="0">
              <a:solidFill>
                <a:schemeClr val="tx1"/>
              </a:solidFill>
              <a:latin typeface="Courier New" panose="02070309020205020404" pitchFamily="49" charset="0"/>
              <a:cs typeface="Courier New" panose="02070309020205020404" pitchFamily="49" charset="0"/>
            </a:endParaRPr>
          </a:p>
          <a:p>
            <a:r>
              <a:rPr lang="en-US" dirty="0">
                <a:solidFill>
                  <a:schemeClr val="tx1"/>
                </a:solidFill>
                <a:latin typeface="Courier New" panose="02070309020205020404" pitchFamily="49" charset="0"/>
                <a:cs typeface="Courier New" panose="02070309020205020404" pitchFamily="49" charset="0"/>
              </a:rPr>
              <a:t>[</a:t>
            </a:r>
          </a:p>
          <a:p>
            <a:r>
              <a:rPr lang="en-US" dirty="0">
                <a:solidFill>
                  <a:schemeClr val="tx1"/>
                </a:solidFill>
                <a:latin typeface="Courier New" panose="02070309020205020404" pitchFamily="49" charset="0"/>
                <a:cs typeface="Courier New" panose="02070309020205020404" pitchFamily="49" charset="0"/>
              </a:rPr>
              <a:t>  </a:t>
            </a:r>
            <a:r>
              <a:rPr lang="en-US" dirty="0" err="1">
                <a:solidFill>
                  <a:schemeClr val="tx1"/>
                </a:solidFill>
                <a:latin typeface="Courier New" panose="02070309020205020404" pitchFamily="49" charset="0"/>
                <a:cs typeface="Courier New" panose="02070309020205020404" pitchFamily="49" charset="0"/>
              </a:rPr>
              <a:t>schema:jobTitle</a:t>
            </a:r>
            <a:r>
              <a:rPr lang="en-US" dirty="0">
                <a:solidFill>
                  <a:schemeClr val="tx1"/>
                </a:solidFill>
                <a:latin typeface="Courier New" panose="02070309020205020404" pitchFamily="49" charset="0"/>
                <a:cs typeface="Courier New" panose="02070309020205020404" pitchFamily="49" charset="0"/>
              </a:rPr>
              <a:t> 	"Professor" ;</a:t>
            </a:r>
          </a:p>
          <a:p>
            <a:r>
              <a:rPr lang="en-US" dirty="0">
                <a:solidFill>
                  <a:schemeClr val="tx1"/>
                </a:solidFill>
                <a:latin typeface="Courier New" panose="02070309020205020404" pitchFamily="49" charset="0"/>
                <a:cs typeface="Courier New" panose="02070309020205020404" pitchFamily="49" charset="0"/>
              </a:rPr>
              <a:t>  </a:t>
            </a:r>
            <a:r>
              <a:rPr lang="en-US" dirty="0" err="1">
                <a:solidFill>
                  <a:schemeClr val="tx1"/>
                </a:solidFill>
                <a:latin typeface="Courier New" panose="02070309020205020404" pitchFamily="49" charset="0"/>
                <a:cs typeface="Courier New" panose="02070309020205020404" pitchFamily="49" charset="0"/>
              </a:rPr>
              <a:t>schema:name</a:t>
            </a:r>
            <a:r>
              <a:rPr lang="en-US" dirty="0">
                <a:solidFill>
                  <a:schemeClr val="tx1"/>
                </a:solidFill>
                <a:latin typeface="Courier New" panose="02070309020205020404" pitchFamily="49" charset="0"/>
                <a:cs typeface="Courier New" panose="02070309020205020404" pitchFamily="49" charset="0"/>
              </a:rPr>
              <a:t>     	"Jane Doe" ;</a:t>
            </a:r>
          </a:p>
          <a:p>
            <a:r>
              <a:rPr lang="en-US" dirty="0">
                <a:solidFill>
                  <a:schemeClr val="tx1"/>
                </a:solidFill>
                <a:latin typeface="Courier New" panose="02070309020205020404" pitchFamily="49" charset="0"/>
                <a:cs typeface="Courier New" panose="02070309020205020404" pitchFamily="49" charset="0"/>
              </a:rPr>
              <a:t>  </a:t>
            </a:r>
            <a:r>
              <a:rPr lang="en-US" dirty="0" err="1">
                <a:solidFill>
                  <a:schemeClr val="tx1"/>
                </a:solidFill>
                <a:latin typeface="Courier New" panose="02070309020205020404" pitchFamily="49" charset="0"/>
                <a:cs typeface="Courier New" panose="02070309020205020404" pitchFamily="49" charset="0"/>
              </a:rPr>
              <a:t>schema:telephone</a:t>
            </a:r>
            <a:r>
              <a:rPr lang="en-US" dirty="0">
                <a:solidFill>
                  <a:schemeClr val="tx1"/>
                </a:solidFill>
                <a:latin typeface="Courier New" panose="02070309020205020404" pitchFamily="49" charset="0"/>
                <a:cs typeface="Courier New" panose="02070309020205020404" pitchFamily="49" charset="0"/>
              </a:rPr>
              <a:t>	"(425) 123-4567" ;</a:t>
            </a:r>
          </a:p>
          <a:p>
            <a:r>
              <a:rPr lang="en-US" dirty="0">
                <a:solidFill>
                  <a:schemeClr val="tx1"/>
                </a:solidFill>
                <a:latin typeface="Courier New" panose="02070309020205020404" pitchFamily="49" charset="0"/>
                <a:cs typeface="Courier New" panose="02070309020205020404" pitchFamily="49" charset="0"/>
              </a:rPr>
              <a:t>  </a:t>
            </a:r>
            <a:r>
              <a:rPr lang="en-US" dirty="0" err="1">
                <a:solidFill>
                  <a:schemeClr val="tx1"/>
                </a:solidFill>
                <a:latin typeface="Courier New" panose="02070309020205020404" pitchFamily="49" charset="0"/>
                <a:cs typeface="Courier New" panose="02070309020205020404" pitchFamily="49" charset="0"/>
              </a:rPr>
              <a:t>schema:url</a:t>
            </a:r>
            <a:r>
              <a:rPr lang="en-US" dirty="0">
                <a:solidFill>
                  <a:schemeClr val="tx1"/>
                </a:solidFill>
                <a:latin typeface="Courier New" panose="02070309020205020404" pitchFamily="49" charset="0"/>
                <a:cs typeface="Courier New" panose="02070309020205020404" pitchFamily="49" charset="0"/>
              </a:rPr>
              <a:t> &lt;http://www.janedoe.com&gt; ;</a:t>
            </a:r>
          </a:p>
          <a:p>
            <a:r>
              <a:rPr lang="en-US" dirty="0">
                <a:solidFill>
                  <a:schemeClr val="tx1"/>
                </a:solidFill>
                <a:latin typeface="Courier New" panose="02070309020205020404" pitchFamily="49" charset="0"/>
                <a:cs typeface="Courier New" panose="02070309020205020404" pitchFamily="49" charset="0"/>
              </a:rPr>
              <a:t>  a </a:t>
            </a:r>
            <a:r>
              <a:rPr lang="en-US" dirty="0" err="1">
                <a:solidFill>
                  <a:schemeClr val="tx1"/>
                </a:solidFill>
                <a:latin typeface="Courier New" panose="02070309020205020404" pitchFamily="49" charset="0"/>
                <a:cs typeface="Courier New" panose="02070309020205020404" pitchFamily="49" charset="0"/>
              </a:rPr>
              <a:t>schema:Person</a:t>
            </a:r>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tx1"/>
                </a:solidFill>
                <a:latin typeface="Courier New" panose="02070309020205020404" pitchFamily="49" charset="0"/>
                <a:cs typeface="Courier New" panose="02070309020205020404" pitchFamily="49" charset="0"/>
              </a:rPr>
              <a:t>]</a:t>
            </a:r>
          </a:p>
          <a:p>
            <a:endParaRPr lang="en-US" dirty="0">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079805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28536-1720-B217-F6EF-2E1FFBF6F9FA}"/>
              </a:ext>
            </a:extLst>
          </p:cNvPr>
          <p:cNvSpPr>
            <a:spLocks noGrp="1"/>
          </p:cNvSpPr>
          <p:nvPr>
            <p:ph type="title"/>
          </p:nvPr>
        </p:nvSpPr>
        <p:spPr/>
        <p:txBody>
          <a:bodyPr/>
          <a:lstStyle/>
          <a:p>
            <a:r>
              <a:rPr lang="en-US" dirty="0"/>
              <a:t>Linked Data Platform</a:t>
            </a:r>
          </a:p>
        </p:txBody>
      </p:sp>
      <p:sp>
        <p:nvSpPr>
          <p:cNvPr id="3" name="Content Placeholder 2">
            <a:extLst>
              <a:ext uri="{FF2B5EF4-FFF2-40B4-BE49-F238E27FC236}">
                <a16:creationId xmlns:a16="http://schemas.microsoft.com/office/drawing/2014/main" id="{4483CBBC-42AD-1E49-D895-62715F552EF1}"/>
              </a:ext>
            </a:extLst>
          </p:cNvPr>
          <p:cNvSpPr>
            <a:spLocks noGrp="1"/>
          </p:cNvSpPr>
          <p:nvPr>
            <p:ph idx="1"/>
          </p:nvPr>
        </p:nvSpPr>
        <p:spPr>
          <a:xfrm>
            <a:off x="335360" y="1268760"/>
            <a:ext cx="5760640" cy="5040560"/>
          </a:xfrm>
        </p:spPr>
        <p:txBody>
          <a:bodyPr/>
          <a:lstStyle/>
          <a:p>
            <a:r>
              <a:rPr lang="en-US" dirty="0"/>
              <a:t>Linking at the heart of the notion of data</a:t>
            </a:r>
          </a:p>
          <a:p>
            <a:r>
              <a:rPr lang="en-US" dirty="0"/>
              <a:t>Resources</a:t>
            </a:r>
          </a:p>
          <a:p>
            <a:r>
              <a:rPr lang="en-US" dirty="0"/>
              <a:t>Using HTTP:</a:t>
            </a:r>
          </a:p>
          <a:p>
            <a:pPr lvl="1"/>
            <a:r>
              <a:rPr lang="en-US" dirty="0"/>
              <a:t>find resources</a:t>
            </a:r>
          </a:p>
          <a:p>
            <a:pPr lvl="1"/>
            <a:r>
              <a:rPr lang="en-US" dirty="0"/>
              <a:t>follow links</a:t>
            </a:r>
          </a:p>
          <a:p>
            <a:pPr lvl="1"/>
            <a:r>
              <a:rPr lang="en-US" dirty="0"/>
              <a:t>publish new resources</a:t>
            </a:r>
          </a:p>
          <a:p>
            <a:pPr lvl="1"/>
            <a:r>
              <a:rPr lang="en-US" dirty="0"/>
              <a:t>edit resources</a:t>
            </a:r>
          </a:p>
          <a:p>
            <a:pPr lvl="1"/>
            <a:r>
              <a:rPr lang="en-US" dirty="0"/>
              <a:t>delete resources</a:t>
            </a:r>
          </a:p>
        </p:txBody>
      </p:sp>
      <p:sp>
        <p:nvSpPr>
          <p:cNvPr id="4" name="Slide Number Placeholder 3">
            <a:extLst>
              <a:ext uri="{FF2B5EF4-FFF2-40B4-BE49-F238E27FC236}">
                <a16:creationId xmlns:a16="http://schemas.microsoft.com/office/drawing/2014/main" id="{D036D72E-273C-29FB-AE4F-F8229A0D1042}"/>
              </a:ext>
            </a:extLst>
          </p:cNvPr>
          <p:cNvSpPr>
            <a:spLocks noGrp="1"/>
          </p:cNvSpPr>
          <p:nvPr>
            <p:ph type="sldNum" sz="quarter" idx="12"/>
          </p:nvPr>
        </p:nvSpPr>
        <p:spPr/>
        <p:txBody>
          <a:bodyPr/>
          <a:lstStyle/>
          <a:p>
            <a:fld id="{6113E31D-E2AB-40D1-8B51-AFA5AFEF393A}" type="slidenum">
              <a:rPr lang="en-US" smtClean="0"/>
              <a:t>14</a:t>
            </a:fld>
            <a:endParaRPr lang="en-US" dirty="0"/>
          </a:p>
        </p:txBody>
      </p:sp>
      <p:pic>
        <p:nvPicPr>
          <p:cNvPr id="2052" name="Picture 4" descr="..">
            <a:extLst>
              <a:ext uri="{FF2B5EF4-FFF2-40B4-BE49-F238E27FC236}">
                <a16:creationId xmlns:a16="http://schemas.microsoft.com/office/drawing/2014/main" id="{94D174E3-0782-1B9C-7D49-BFDB60376B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8088" y="1484784"/>
            <a:ext cx="4067175" cy="257175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
            <a:extLst>
              <a:ext uri="{FF2B5EF4-FFF2-40B4-BE49-F238E27FC236}">
                <a16:creationId xmlns:a16="http://schemas.microsoft.com/office/drawing/2014/main" id="{7EF32833-00BE-433F-0D57-890ECEFDA47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9896" y="4418615"/>
            <a:ext cx="5581650" cy="179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0467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bg>
      <p:bgPr>
        <a:solidFill>
          <a:schemeClr val="accent3"/>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ACE539C-CFB9-CA8E-A274-6ED399F647EA}"/>
              </a:ext>
            </a:extLst>
          </p:cNvPr>
          <p:cNvSpPr>
            <a:spLocks noGrp="1"/>
          </p:cNvSpPr>
          <p:nvPr>
            <p:ph type="body" sz="quarter" idx="13"/>
          </p:nvPr>
        </p:nvSpPr>
        <p:spPr/>
        <p:txBody>
          <a:bodyPr/>
          <a:lstStyle/>
          <a:p>
            <a:r>
              <a:rPr lang="en-US" dirty="0"/>
              <a:t>Demo</a:t>
            </a:r>
          </a:p>
        </p:txBody>
      </p:sp>
      <p:sp>
        <p:nvSpPr>
          <p:cNvPr id="3" name="Text Placeholder 2">
            <a:extLst>
              <a:ext uri="{FF2B5EF4-FFF2-40B4-BE49-F238E27FC236}">
                <a16:creationId xmlns:a16="http://schemas.microsoft.com/office/drawing/2014/main" id="{89F4CD85-83BA-19D9-304E-12B988C14409}"/>
              </a:ext>
            </a:extLst>
          </p:cNvPr>
          <p:cNvSpPr>
            <a:spLocks noGrp="1"/>
          </p:cNvSpPr>
          <p:nvPr>
            <p:ph type="body" sz="quarter" idx="14"/>
          </p:nvPr>
        </p:nvSpPr>
        <p:spPr/>
        <p:txBody>
          <a:bodyPr/>
          <a:lstStyle/>
          <a:p>
            <a:r>
              <a:rPr lang="en-US" dirty="0">
                <a:hlinkClick r:id="rId3"/>
              </a:rPr>
              <a:t>https://data.gov.cz/</a:t>
            </a:r>
            <a:r>
              <a:rPr lang="en-US" dirty="0"/>
              <a:t> </a:t>
            </a:r>
          </a:p>
          <a:p>
            <a:endParaRPr lang="en-US" dirty="0"/>
          </a:p>
        </p:txBody>
      </p:sp>
    </p:spTree>
    <p:extLst>
      <p:ext uri="{BB962C8B-B14F-4D97-AF65-F5344CB8AC3E}">
        <p14:creationId xmlns:p14="http://schemas.microsoft.com/office/powerpoint/2010/main" val="273892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0FC5752-55D9-7C9D-2C47-1F99EAC4A21C}"/>
              </a:ext>
            </a:extLst>
          </p:cNvPr>
          <p:cNvSpPr>
            <a:spLocks noGrp="1"/>
          </p:cNvSpPr>
          <p:nvPr>
            <p:ph type="body" sz="quarter" idx="13"/>
          </p:nvPr>
        </p:nvSpPr>
        <p:spPr/>
        <p:txBody>
          <a:bodyPr/>
          <a:lstStyle/>
          <a:p>
            <a:r>
              <a:rPr lang="en-US" dirty="0" err="1"/>
              <a:t>OpenAPI</a:t>
            </a:r>
            <a:endParaRPr lang="en-US" dirty="0"/>
          </a:p>
        </p:txBody>
      </p:sp>
      <p:sp>
        <p:nvSpPr>
          <p:cNvPr id="3" name="Text Placeholder 2">
            <a:extLst>
              <a:ext uri="{FF2B5EF4-FFF2-40B4-BE49-F238E27FC236}">
                <a16:creationId xmlns:a16="http://schemas.microsoft.com/office/drawing/2014/main" id="{70A218E3-AF56-B90B-1FDC-25D4E91EEF91}"/>
              </a:ext>
            </a:extLst>
          </p:cNvPr>
          <p:cNvSpPr>
            <a:spLocks noGrp="1"/>
          </p:cNvSpPr>
          <p:nvPr>
            <p:ph type="body" sz="quarter" idx="14"/>
          </p:nvPr>
        </p:nvSpPr>
        <p:spPr/>
        <p:txBody>
          <a:bodyPr/>
          <a:lstStyle/>
          <a:p>
            <a:r>
              <a:rPr lang="en-US" dirty="0"/>
              <a:t>Formerly known as Swagger</a:t>
            </a:r>
          </a:p>
        </p:txBody>
      </p:sp>
    </p:spTree>
    <p:extLst>
      <p:ext uri="{BB962C8B-B14F-4D97-AF65-F5344CB8AC3E}">
        <p14:creationId xmlns:p14="http://schemas.microsoft.com/office/powerpoint/2010/main" val="1704539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59FC-E3B9-E6B3-6CB7-5EE0B568963A}"/>
              </a:ext>
            </a:extLst>
          </p:cNvPr>
          <p:cNvSpPr>
            <a:spLocks noGrp="1"/>
          </p:cNvSpPr>
          <p:nvPr>
            <p:ph type="title"/>
          </p:nvPr>
        </p:nvSpPr>
        <p:spPr/>
        <p:txBody>
          <a:bodyPr/>
          <a:lstStyle/>
          <a:p>
            <a:r>
              <a:rPr lang="en-US" dirty="0"/>
              <a:t>YAML Example</a:t>
            </a:r>
          </a:p>
        </p:txBody>
      </p:sp>
      <p:sp>
        <p:nvSpPr>
          <p:cNvPr id="3" name="Slide Number Placeholder 2">
            <a:extLst>
              <a:ext uri="{FF2B5EF4-FFF2-40B4-BE49-F238E27FC236}">
                <a16:creationId xmlns:a16="http://schemas.microsoft.com/office/drawing/2014/main" id="{FD60F1AC-CAB0-CE82-C830-92B60B81CEDC}"/>
              </a:ext>
            </a:extLst>
          </p:cNvPr>
          <p:cNvSpPr>
            <a:spLocks noGrp="1"/>
          </p:cNvSpPr>
          <p:nvPr>
            <p:ph type="sldNum" sz="quarter" idx="12"/>
          </p:nvPr>
        </p:nvSpPr>
        <p:spPr/>
        <p:txBody>
          <a:bodyPr/>
          <a:lstStyle/>
          <a:p>
            <a:fld id="{4FAB73BC-B049-4115-A692-8D63A059BFB8}" type="slidenum">
              <a:rPr lang="en-US" smtClean="0"/>
              <a:t>17</a:t>
            </a:fld>
            <a:endParaRPr lang="en-US" dirty="0"/>
          </a:p>
        </p:txBody>
      </p:sp>
      <p:sp>
        <p:nvSpPr>
          <p:cNvPr id="4" name="Rectangle 3">
            <a:extLst>
              <a:ext uri="{FF2B5EF4-FFF2-40B4-BE49-F238E27FC236}">
                <a16:creationId xmlns:a16="http://schemas.microsoft.com/office/drawing/2014/main" id="{4818B571-C4FF-577A-4F0F-A022300E97AB}"/>
              </a:ext>
            </a:extLst>
          </p:cNvPr>
          <p:cNvSpPr/>
          <p:nvPr/>
        </p:nvSpPr>
        <p:spPr>
          <a:xfrm>
            <a:off x="335359" y="1196752"/>
            <a:ext cx="11448000" cy="51125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err="1">
                <a:solidFill>
                  <a:schemeClr val="tx1"/>
                </a:solidFill>
                <a:latin typeface="Courier New" panose="02070309020205020404" pitchFamily="49" charset="0"/>
                <a:cs typeface="Courier New" panose="02070309020205020404" pitchFamily="49" charset="0"/>
              </a:rPr>
              <a:t>openapi</a:t>
            </a:r>
            <a:r>
              <a:rPr lang="en-US" dirty="0">
                <a:solidFill>
                  <a:schemeClr val="tx1"/>
                </a:solidFill>
                <a:latin typeface="Courier New" panose="02070309020205020404" pitchFamily="49" charset="0"/>
                <a:cs typeface="Courier New" panose="02070309020205020404" pitchFamily="49" charset="0"/>
              </a:rPr>
              <a:t>: 3.0.0</a:t>
            </a:r>
          </a:p>
          <a:p>
            <a:r>
              <a:rPr lang="en-US" dirty="0">
                <a:solidFill>
                  <a:schemeClr val="tx1"/>
                </a:solidFill>
                <a:latin typeface="Courier New" panose="02070309020205020404" pitchFamily="49" charset="0"/>
                <a:cs typeface="Courier New" panose="02070309020205020404" pitchFamily="49" charset="0"/>
              </a:rPr>
              <a:t>servers:</a:t>
            </a:r>
          </a:p>
          <a:p>
            <a:r>
              <a:rPr lang="en-US" dirty="0">
                <a:solidFill>
                  <a:schemeClr val="tx1"/>
                </a:solidFill>
                <a:latin typeface="Courier New" panose="02070309020205020404" pitchFamily="49" charset="0"/>
                <a:cs typeface="Courier New" panose="02070309020205020404" pitchFamily="49" charset="0"/>
              </a:rPr>
              <a:t>  - url: ‘https://example.com/</a:t>
            </a:r>
            <a:r>
              <a:rPr lang="en-US" dirty="0" err="1">
                <a:solidFill>
                  <a:schemeClr val="tx1"/>
                </a:solidFill>
                <a:latin typeface="Courier New" panose="02070309020205020404" pitchFamily="49" charset="0"/>
                <a:cs typeface="Courier New" panose="02070309020205020404" pitchFamily="49" charset="0"/>
              </a:rPr>
              <a:t>api</a:t>
            </a:r>
            <a:r>
              <a:rPr lang="en-US" dirty="0">
                <a:solidFill>
                  <a:schemeClr val="tx1"/>
                </a:solidFill>
                <a:latin typeface="Courier New" panose="02070309020205020404" pitchFamily="49" charset="0"/>
                <a:cs typeface="Courier New" panose="02070309020205020404" pitchFamily="49" charset="0"/>
              </a:rPr>
              <a:t>’</a:t>
            </a:r>
          </a:p>
          <a:p>
            <a:r>
              <a:rPr lang="en-US" dirty="0">
                <a:solidFill>
                  <a:schemeClr val="tx1"/>
                </a:solidFill>
                <a:latin typeface="Courier New" panose="02070309020205020404" pitchFamily="49" charset="0"/>
                <a:cs typeface="Courier New" panose="02070309020205020404" pitchFamily="49" charset="0"/>
              </a:rPr>
              <a:t>info:</a:t>
            </a:r>
          </a:p>
          <a:p>
            <a:r>
              <a:rPr lang="en-US" dirty="0">
                <a:solidFill>
                  <a:schemeClr val="tx1"/>
                </a:solidFill>
                <a:latin typeface="Courier New" panose="02070309020205020404" pitchFamily="49" charset="0"/>
                <a:cs typeface="Courier New" panose="02070309020205020404" pitchFamily="49" charset="0"/>
              </a:rPr>
              <a:t>  title: My API</a:t>
            </a:r>
          </a:p>
          <a:p>
            <a:r>
              <a:rPr lang="en-US" dirty="0">
                <a:solidFill>
                  <a:schemeClr val="tx1"/>
                </a:solidFill>
                <a:latin typeface="Courier New" panose="02070309020205020404" pitchFamily="49" charset="0"/>
                <a:cs typeface="Courier New" panose="02070309020205020404" pitchFamily="49" charset="0"/>
              </a:rPr>
              <a:t>  version: 1.0.1</a:t>
            </a:r>
          </a:p>
          <a:p>
            <a:r>
              <a:rPr lang="en-US" dirty="0">
                <a:solidFill>
                  <a:schemeClr val="tx1"/>
                </a:solidFill>
                <a:latin typeface="Courier New" panose="02070309020205020404" pitchFamily="49" charset="0"/>
                <a:cs typeface="Courier New" panose="02070309020205020404" pitchFamily="49" charset="0"/>
              </a:rPr>
              <a:t>  description: Personal API for public</a:t>
            </a:r>
          </a:p>
          <a:p>
            <a:r>
              <a:rPr lang="en-US" dirty="0">
                <a:solidFill>
                  <a:schemeClr val="tx1"/>
                </a:solidFill>
                <a:latin typeface="Courier New" panose="02070309020205020404" pitchFamily="49" charset="0"/>
                <a:cs typeface="Courier New" panose="02070309020205020404" pitchFamily="49" charset="0"/>
              </a:rPr>
              <a:t>  contact:</a:t>
            </a:r>
          </a:p>
          <a:p>
            <a:r>
              <a:rPr lang="en-US" dirty="0">
                <a:solidFill>
                  <a:schemeClr val="tx1"/>
                </a:solidFill>
                <a:latin typeface="Courier New" panose="02070309020205020404" pitchFamily="49" charset="0"/>
                <a:cs typeface="Courier New" panose="02070309020205020404" pitchFamily="49" charset="0"/>
              </a:rPr>
              <a:t>    name: Petr Skoda</a:t>
            </a:r>
          </a:p>
          <a:p>
            <a:r>
              <a:rPr lang="en-US" dirty="0">
                <a:solidFill>
                  <a:schemeClr val="tx1"/>
                </a:solidFill>
                <a:latin typeface="Courier New" panose="02070309020205020404" pitchFamily="49" charset="0"/>
                <a:cs typeface="Courier New" panose="02070309020205020404" pitchFamily="49" charset="0"/>
              </a:rPr>
              <a:t>    email: skoda@ksi.ms.mff.cuni.cz</a:t>
            </a:r>
          </a:p>
          <a:p>
            <a:r>
              <a:rPr lang="en-US" dirty="0">
                <a:solidFill>
                  <a:schemeClr val="tx1"/>
                </a:solidFill>
                <a:latin typeface="Courier New" panose="02070309020205020404" pitchFamily="49" charset="0"/>
                <a:cs typeface="Courier New" panose="02070309020205020404" pitchFamily="49" charset="0"/>
              </a:rPr>
              <a:t>  </a:t>
            </a:r>
            <a:r>
              <a:rPr lang="en-US" dirty="0" err="1">
                <a:solidFill>
                  <a:schemeClr val="tx1"/>
                </a:solidFill>
                <a:latin typeface="Courier New" panose="02070309020205020404" pitchFamily="49" charset="0"/>
                <a:cs typeface="Courier New" panose="02070309020205020404" pitchFamily="49" charset="0"/>
              </a:rPr>
              <a:t>termsOfService</a:t>
            </a:r>
            <a:r>
              <a:rPr lang="en-US" dirty="0">
                <a:solidFill>
                  <a:schemeClr val="tx1"/>
                </a:solidFill>
                <a:latin typeface="Courier New" panose="02070309020205020404" pitchFamily="49" charset="0"/>
                <a:cs typeface="Courier New" panose="02070309020205020404" pitchFamily="49" charset="0"/>
              </a:rPr>
              <a:t>: ‘https://example.com/</a:t>
            </a:r>
            <a:r>
              <a:rPr lang="en-US" dirty="0" err="1">
                <a:solidFill>
                  <a:schemeClr val="tx1"/>
                </a:solidFill>
                <a:latin typeface="Courier New" panose="02070309020205020404" pitchFamily="49" charset="0"/>
                <a:cs typeface="Courier New" panose="02070309020205020404" pitchFamily="49" charset="0"/>
              </a:rPr>
              <a:t>api</a:t>
            </a:r>
            <a:r>
              <a:rPr lang="en-US" dirty="0">
                <a:solidFill>
                  <a:schemeClr val="tx1"/>
                </a:solidFill>
                <a:latin typeface="Courier New" panose="02070309020205020404" pitchFamily="49" charset="0"/>
                <a:cs typeface="Courier New" panose="02070309020205020404" pitchFamily="49" charset="0"/>
              </a:rPr>
              <a:t>/terms-of-use’</a:t>
            </a:r>
          </a:p>
          <a:p>
            <a:r>
              <a:rPr lang="en-US" dirty="0">
                <a:solidFill>
                  <a:schemeClr val="tx1"/>
                </a:solidFill>
                <a:latin typeface="Courier New" panose="02070309020205020404" pitchFamily="49" charset="0"/>
                <a:cs typeface="Courier New" panose="02070309020205020404" pitchFamily="49" charset="0"/>
              </a:rPr>
              <a:t>  license:</a:t>
            </a:r>
          </a:p>
          <a:p>
            <a:r>
              <a:rPr lang="en-US" dirty="0">
                <a:solidFill>
                  <a:schemeClr val="tx1"/>
                </a:solidFill>
                <a:latin typeface="Courier New" panose="02070309020205020404" pitchFamily="49" charset="0"/>
                <a:cs typeface="Courier New" panose="02070309020205020404" pitchFamily="49" charset="0"/>
              </a:rPr>
              <a:t>    name: ‘The MIT License (MIT)’</a:t>
            </a:r>
          </a:p>
          <a:p>
            <a:r>
              <a:rPr lang="en-US" dirty="0">
                <a:solidFill>
                  <a:schemeClr val="tx1"/>
                </a:solidFill>
                <a:latin typeface="Courier New" panose="02070309020205020404" pitchFamily="49" charset="0"/>
                <a:cs typeface="Courier New" panose="02070309020205020404" pitchFamily="49" charset="0"/>
              </a:rPr>
              <a:t>    url: ‘https://opensource.org/licenses/MIT’</a:t>
            </a:r>
          </a:p>
        </p:txBody>
      </p:sp>
      <p:sp>
        <p:nvSpPr>
          <p:cNvPr id="5" name="TextBox 4">
            <a:extLst>
              <a:ext uri="{FF2B5EF4-FFF2-40B4-BE49-F238E27FC236}">
                <a16:creationId xmlns:a16="http://schemas.microsoft.com/office/drawing/2014/main" id="{16049346-4493-3BFD-68FA-7CE3B00134FB}"/>
              </a:ext>
            </a:extLst>
          </p:cNvPr>
          <p:cNvSpPr txBox="1"/>
          <p:nvPr/>
        </p:nvSpPr>
        <p:spPr>
          <a:xfrm>
            <a:off x="0" y="6493334"/>
            <a:ext cx="10344472" cy="369332"/>
          </a:xfrm>
          <a:prstGeom prst="rect">
            <a:avLst/>
          </a:prstGeom>
          <a:noFill/>
        </p:spPr>
        <p:txBody>
          <a:bodyPr wrap="square" rtlCol="0">
            <a:spAutoFit/>
          </a:bodyPr>
          <a:lstStyle/>
          <a:p>
            <a:r>
              <a:rPr lang="en-US" dirty="0">
                <a:solidFill>
                  <a:schemeClr val="bg1"/>
                </a:solidFill>
              </a:rPr>
              <a:t>Optional: 2023/2024</a:t>
            </a:r>
          </a:p>
        </p:txBody>
      </p:sp>
    </p:spTree>
    <p:extLst>
      <p:ext uri="{BB962C8B-B14F-4D97-AF65-F5344CB8AC3E}">
        <p14:creationId xmlns:p14="http://schemas.microsoft.com/office/powerpoint/2010/main" val="50975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59FC-E3B9-E6B3-6CB7-5EE0B568963A}"/>
              </a:ext>
            </a:extLst>
          </p:cNvPr>
          <p:cNvSpPr>
            <a:spLocks noGrp="1"/>
          </p:cNvSpPr>
          <p:nvPr>
            <p:ph type="title"/>
          </p:nvPr>
        </p:nvSpPr>
        <p:spPr/>
        <p:txBody>
          <a:bodyPr/>
          <a:lstStyle/>
          <a:p>
            <a:r>
              <a:rPr lang="en-US" dirty="0"/>
              <a:t>YAML Example</a:t>
            </a:r>
          </a:p>
        </p:txBody>
      </p:sp>
      <p:sp>
        <p:nvSpPr>
          <p:cNvPr id="3" name="Slide Number Placeholder 2">
            <a:extLst>
              <a:ext uri="{FF2B5EF4-FFF2-40B4-BE49-F238E27FC236}">
                <a16:creationId xmlns:a16="http://schemas.microsoft.com/office/drawing/2014/main" id="{FD60F1AC-CAB0-CE82-C830-92B60B81CEDC}"/>
              </a:ext>
            </a:extLst>
          </p:cNvPr>
          <p:cNvSpPr>
            <a:spLocks noGrp="1"/>
          </p:cNvSpPr>
          <p:nvPr>
            <p:ph type="sldNum" sz="quarter" idx="12"/>
          </p:nvPr>
        </p:nvSpPr>
        <p:spPr/>
        <p:txBody>
          <a:bodyPr/>
          <a:lstStyle/>
          <a:p>
            <a:fld id="{4FAB73BC-B049-4115-A692-8D63A059BFB8}" type="slidenum">
              <a:rPr lang="en-US" smtClean="0"/>
              <a:t>18</a:t>
            </a:fld>
            <a:endParaRPr lang="en-US" dirty="0"/>
          </a:p>
        </p:txBody>
      </p:sp>
      <p:sp>
        <p:nvSpPr>
          <p:cNvPr id="4" name="Rectangle 3">
            <a:extLst>
              <a:ext uri="{FF2B5EF4-FFF2-40B4-BE49-F238E27FC236}">
                <a16:creationId xmlns:a16="http://schemas.microsoft.com/office/drawing/2014/main" id="{4818B571-C4FF-577A-4F0F-A022300E97AB}"/>
              </a:ext>
            </a:extLst>
          </p:cNvPr>
          <p:cNvSpPr/>
          <p:nvPr/>
        </p:nvSpPr>
        <p:spPr>
          <a:xfrm>
            <a:off x="335359" y="1196752"/>
            <a:ext cx="5760641" cy="51125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latin typeface="Courier New" panose="02070309020205020404" pitchFamily="49" charset="0"/>
                <a:cs typeface="Courier New" panose="02070309020205020404" pitchFamily="49" charset="0"/>
              </a:rPr>
              <a:t>paths</a:t>
            </a:r>
          </a:p>
          <a:p>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tx1"/>
                </a:solidFill>
                <a:latin typeface="Courier New" panose="02070309020205020404" pitchFamily="49" charset="0"/>
                <a:cs typeface="Courier New" panose="02070309020205020404" pitchFamily="49" charset="0"/>
              </a:rPr>
              <a:t>    get:</a:t>
            </a:r>
          </a:p>
          <a:p>
            <a:r>
              <a:rPr lang="en-US" dirty="0">
                <a:solidFill>
                  <a:schemeClr val="tx1"/>
                </a:solidFill>
                <a:latin typeface="Courier New" panose="02070309020205020404" pitchFamily="49" charset="0"/>
                <a:cs typeface="Courier New" panose="02070309020205020404" pitchFamily="49" charset="0"/>
              </a:rPr>
              <a:t>      responses:</a:t>
            </a:r>
          </a:p>
          <a:p>
            <a:r>
              <a:rPr lang="en-US" dirty="0">
                <a:solidFill>
                  <a:schemeClr val="tx1"/>
                </a:solidFill>
                <a:latin typeface="Courier New" panose="02070309020205020404" pitchFamily="49" charset="0"/>
                <a:cs typeface="Courier New" panose="02070309020205020404" pitchFamily="49" charset="0"/>
              </a:rPr>
              <a:t>        '200':</a:t>
            </a:r>
          </a:p>
          <a:p>
            <a:r>
              <a:rPr lang="en-US" dirty="0">
                <a:solidFill>
                  <a:schemeClr val="tx1"/>
                </a:solidFill>
                <a:latin typeface="Courier New" panose="02070309020205020404" pitchFamily="49" charset="0"/>
                <a:cs typeface="Courier New" panose="02070309020205020404" pitchFamily="49" charset="0"/>
              </a:rPr>
              <a:t>          description: Success</a:t>
            </a:r>
          </a:p>
          <a:p>
            <a:r>
              <a:rPr lang="en-US" dirty="0">
                <a:solidFill>
                  <a:schemeClr val="tx1"/>
                </a:solidFill>
                <a:latin typeface="Courier New" panose="02070309020205020404" pitchFamily="49" charset="0"/>
                <a:cs typeface="Courier New" panose="02070309020205020404" pitchFamily="49" charset="0"/>
              </a:rPr>
              <a:t>          schema:</a:t>
            </a:r>
          </a:p>
          <a:p>
            <a:r>
              <a:rPr lang="en-US" dirty="0">
                <a:solidFill>
                  <a:schemeClr val="tx1"/>
                </a:solidFill>
                <a:latin typeface="Courier New" panose="02070309020205020404" pitchFamily="49" charset="0"/>
                <a:cs typeface="Courier New" panose="02070309020205020404" pitchFamily="49" charset="0"/>
              </a:rPr>
              <a:t>            $ref: '#/definitions/Data'</a:t>
            </a:r>
          </a:p>
          <a:p>
            <a:r>
              <a:rPr lang="en-US" dirty="0">
                <a:solidFill>
                  <a:schemeClr val="tx1"/>
                </a:solidFill>
                <a:latin typeface="Courier New" panose="02070309020205020404" pitchFamily="49" charset="0"/>
                <a:cs typeface="Courier New" panose="02070309020205020404" pitchFamily="49" charset="0"/>
              </a:rPr>
              <a:t>      </a:t>
            </a:r>
            <a:r>
              <a:rPr lang="en-US" dirty="0" err="1">
                <a:solidFill>
                  <a:schemeClr val="tx1"/>
                </a:solidFill>
                <a:latin typeface="Courier New" panose="02070309020205020404" pitchFamily="49" charset="0"/>
                <a:cs typeface="Courier New" panose="02070309020205020404" pitchFamily="49" charset="0"/>
              </a:rPr>
              <a:t>operationId</a:t>
            </a:r>
            <a:r>
              <a:rPr lang="en-US" dirty="0">
                <a:solidFill>
                  <a:schemeClr val="tx1"/>
                </a:solidFill>
                <a:latin typeface="Courier New" panose="02070309020205020404" pitchFamily="49" charset="0"/>
                <a:cs typeface="Courier New" panose="02070309020205020404" pitchFamily="49" charset="0"/>
              </a:rPr>
              <a:t>: </a:t>
            </a:r>
            <a:r>
              <a:rPr lang="en-US" dirty="0" err="1">
                <a:solidFill>
                  <a:schemeClr val="tx1"/>
                </a:solidFill>
                <a:latin typeface="Courier New" panose="02070309020205020404" pitchFamily="49" charset="0"/>
                <a:cs typeface="Courier New" panose="02070309020205020404" pitchFamily="49" charset="0"/>
              </a:rPr>
              <a:t>get_root_resource</a:t>
            </a:r>
            <a:endParaRPr lang="en-US" dirty="0">
              <a:solidFill>
                <a:schemeClr val="tx1"/>
              </a:solidFill>
              <a:latin typeface="Courier New" panose="02070309020205020404" pitchFamily="49" charset="0"/>
              <a:cs typeface="Courier New" panose="02070309020205020404" pitchFamily="49" charset="0"/>
            </a:endParaRPr>
          </a:p>
          <a:p>
            <a:r>
              <a:rPr lang="en-US" dirty="0">
                <a:solidFill>
                  <a:schemeClr val="tx1"/>
                </a:solidFill>
                <a:latin typeface="Courier New" panose="02070309020205020404" pitchFamily="49" charset="0"/>
                <a:cs typeface="Courier New" panose="02070309020205020404" pitchFamily="49" charset="0"/>
              </a:rPr>
              <a:t>      tags:</a:t>
            </a:r>
          </a:p>
          <a:p>
            <a:r>
              <a:rPr lang="en-US" dirty="0">
                <a:solidFill>
                  <a:schemeClr val="tx1"/>
                </a:solidFill>
                <a:latin typeface="Courier New" panose="02070309020205020404" pitchFamily="49" charset="0"/>
                <a:cs typeface="Courier New" panose="02070309020205020404" pitchFamily="49" charset="0"/>
              </a:rPr>
              <a:t>        - root</a:t>
            </a:r>
          </a:p>
          <a:p>
            <a:endParaRPr lang="en-US" dirty="0">
              <a:solidFill>
                <a:schemeClr val="tx1"/>
              </a:solidFill>
              <a:latin typeface="Courier New" panose="02070309020205020404" pitchFamily="49" charset="0"/>
              <a:cs typeface="Courier New" panose="02070309020205020404" pitchFamily="49" charset="0"/>
            </a:endParaRPr>
          </a:p>
          <a:p>
            <a:endParaRPr lang="en-US" dirty="0">
              <a:solidFill>
                <a:schemeClr val="tx1"/>
              </a:solidFill>
              <a:latin typeface="Courier New" panose="02070309020205020404" pitchFamily="49" charset="0"/>
              <a:cs typeface="Courier New" panose="02070309020205020404" pitchFamily="49" charset="0"/>
            </a:endParaRPr>
          </a:p>
          <a:p>
            <a:endParaRPr lang="en-US" dirty="0">
              <a:solidFill>
                <a:schemeClr val="tx1"/>
              </a:solidFill>
              <a:latin typeface="Courier New" panose="02070309020205020404" pitchFamily="49" charset="0"/>
              <a:cs typeface="Courier New" panose="02070309020205020404" pitchFamily="49" charset="0"/>
            </a:endParaRPr>
          </a:p>
        </p:txBody>
      </p:sp>
      <p:sp>
        <p:nvSpPr>
          <p:cNvPr id="5" name="Rectangle 4">
            <a:extLst>
              <a:ext uri="{FF2B5EF4-FFF2-40B4-BE49-F238E27FC236}">
                <a16:creationId xmlns:a16="http://schemas.microsoft.com/office/drawing/2014/main" id="{AF504E26-3D18-B9BB-482F-27F1E5ADB0DC}"/>
              </a:ext>
            </a:extLst>
          </p:cNvPr>
          <p:cNvSpPr/>
          <p:nvPr/>
        </p:nvSpPr>
        <p:spPr>
          <a:xfrm>
            <a:off x="6240016" y="1196752"/>
            <a:ext cx="5567985" cy="51125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latin typeface="Courier New" panose="02070309020205020404" pitchFamily="49" charset="0"/>
                <a:cs typeface="Courier New" panose="02070309020205020404" pitchFamily="49" charset="0"/>
              </a:rPr>
              <a:t>definitions:</a:t>
            </a:r>
          </a:p>
          <a:p>
            <a:r>
              <a:rPr lang="en-US" dirty="0">
                <a:solidFill>
                  <a:schemeClr val="tx1"/>
                </a:solidFill>
                <a:latin typeface="Courier New" panose="02070309020205020404" pitchFamily="49" charset="0"/>
                <a:cs typeface="Courier New" panose="02070309020205020404" pitchFamily="49" charset="0"/>
              </a:rPr>
              <a:t>  Data:</a:t>
            </a:r>
          </a:p>
          <a:p>
            <a:r>
              <a:rPr lang="en-US" dirty="0">
                <a:solidFill>
                  <a:schemeClr val="tx1"/>
                </a:solidFill>
                <a:latin typeface="Courier New" panose="02070309020205020404" pitchFamily="49" charset="0"/>
                <a:cs typeface="Courier New" panose="02070309020205020404" pitchFamily="49" charset="0"/>
              </a:rPr>
              <a:t>    properties:</a:t>
            </a:r>
          </a:p>
          <a:p>
            <a:r>
              <a:rPr lang="en-US" dirty="0">
                <a:solidFill>
                  <a:schemeClr val="tx1"/>
                </a:solidFill>
                <a:latin typeface="Courier New" panose="02070309020205020404" pitchFamily="49" charset="0"/>
                <a:cs typeface="Courier New" panose="02070309020205020404" pitchFamily="49" charset="0"/>
              </a:rPr>
              <a:t>      _links:</a:t>
            </a:r>
          </a:p>
          <a:p>
            <a:r>
              <a:rPr lang="en-US" dirty="0">
                <a:solidFill>
                  <a:schemeClr val="tx1"/>
                </a:solidFill>
                <a:latin typeface="Courier New" panose="02070309020205020404" pitchFamily="49" charset="0"/>
                <a:cs typeface="Courier New" panose="02070309020205020404" pitchFamily="49" charset="0"/>
              </a:rPr>
              <a:t>        example:</a:t>
            </a:r>
          </a:p>
          <a:p>
            <a:r>
              <a:rPr lang="en-US" dirty="0">
                <a:solidFill>
                  <a:schemeClr val="tx1"/>
                </a:solidFill>
                <a:latin typeface="Courier New" panose="02070309020205020404" pitchFamily="49" charset="0"/>
                <a:cs typeface="Courier New" panose="02070309020205020404" pitchFamily="49" charset="0"/>
              </a:rPr>
              <a:t>          self:</a:t>
            </a:r>
          </a:p>
          <a:p>
            <a:r>
              <a:rPr lang="en-US" dirty="0">
                <a:solidFill>
                  <a:schemeClr val="tx1"/>
                </a:solidFill>
                <a:latin typeface="Courier New" panose="02070309020205020404" pitchFamily="49" charset="0"/>
                <a:cs typeface="Courier New" panose="02070309020205020404" pitchFamily="49" charset="0"/>
              </a:rPr>
              <a:t>            </a:t>
            </a:r>
            <a:r>
              <a:rPr lang="en-US" dirty="0" err="1">
                <a:solidFill>
                  <a:schemeClr val="tx1"/>
                </a:solidFill>
                <a:latin typeface="Courier New" panose="02070309020205020404" pitchFamily="49" charset="0"/>
                <a:cs typeface="Courier New" panose="02070309020205020404" pitchFamily="49" charset="0"/>
              </a:rPr>
              <a:t>href</a:t>
            </a:r>
            <a:r>
              <a:rPr lang="en-US" dirty="0">
                <a:solidFill>
                  <a:schemeClr val="tx1"/>
                </a:solidFill>
                <a:latin typeface="Courier New" panose="02070309020205020404" pitchFamily="49" charset="0"/>
                <a:cs typeface="Courier New" panose="02070309020205020404" pitchFamily="49" charset="0"/>
              </a:rPr>
              <a:t>: /</a:t>
            </a:r>
            <a:r>
              <a:rPr lang="en-US" dirty="0" err="1">
                <a:solidFill>
                  <a:schemeClr val="tx1"/>
                </a:solidFill>
                <a:latin typeface="Courier New" panose="02070309020205020404" pitchFamily="49" charset="0"/>
                <a:cs typeface="Courier New" panose="02070309020205020404" pitchFamily="49" charset="0"/>
              </a:rPr>
              <a:t>api</a:t>
            </a:r>
            <a:r>
              <a:rPr lang="en-US" dirty="0">
                <a:solidFill>
                  <a:schemeClr val="tx1"/>
                </a:solidFill>
                <a:latin typeface="Courier New" panose="02070309020205020404" pitchFamily="49" charset="0"/>
                <a:cs typeface="Courier New" panose="02070309020205020404" pitchFamily="49" charset="0"/>
              </a:rPr>
              <a:t>/v2/</a:t>
            </a:r>
          </a:p>
          <a:p>
            <a:r>
              <a:rPr lang="en-US" dirty="0">
                <a:solidFill>
                  <a:schemeClr val="tx1"/>
                </a:solidFill>
                <a:latin typeface="Courier New" panose="02070309020205020404" pitchFamily="49" charset="0"/>
                <a:cs typeface="Courier New" panose="02070309020205020404" pitchFamily="49" charset="0"/>
              </a:rPr>
              <a:t>          models:</a:t>
            </a:r>
          </a:p>
          <a:p>
            <a:r>
              <a:rPr lang="en-US" dirty="0">
                <a:solidFill>
                  <a:schemeClr val="tx1"/>
                </a:solidFill>
                <a:latin typeface="Courier New" panose="02070309020205020404" pitchFamily="49" charset="0"/>
                <a:cs typeface="Courier New" panose="02070309020205020404" pitchFamily="49" charset="0"/>
              </a:rPr>
              <a:t>            </a:t>
            </a:r>
            <a:r>
              <a:rPr lang="en-US" dirty="0" err="1">
                <a:solidFill>
                  <a:schemeClr val="tx1"/>
                </a:solidFill>
                <a:latin typeface="Courier New" panose="02070309020205020404" pitchFamily="49" charset="0"/>
                <a:cs typeface="Courier New" panose="02070309020205020404" pitchFamily="49" charset="0"/>
              </a:rPr>
              <a:t>href</a:t>
            </a:r>
            <a:r>
              <a:rPr lang="en-US" dirty="0">
                <a:solidFill>
                  <a:schemeClr val="tx1"/>
                </a:solidFill>
                <a:latin typeface="Courier New" panose="02070309020205020404" pitchFamily="49" charset="0"/>
                <a:cs typeface="Courier New" panose="02070309020205020404" pitchFamily="49" charset="0"/>
              </a:rPr>
              <a:t>: /</a:t>
            </a:r>
            <a:r>
              <a:rPr lang="en-US" dirty="0" err="1">
                <a:solidFill>
                  <a:schemeClr val="tx1"/>
                </a:solidFill>
                <a:latin typeface="Courier New" panose="02070309020205020404" pitchFamily="49" charset="0"/>
                <a:cs typeface="Courier New" panose="02070309020205020404" pitchFamily="49" charset="0"/>
              </a:rPr>
              <a:t>api</a:t>
            </a:r>
            <a:r>
              <a:rPr lang="en-US" dirty="0">
                <a:solidFill>
                  <a:schemeClr val="tx1"/>
                </a:solidFill>
                <a:latin typeface="Courier New" panose="02070309020205020404" pitchFamily="49" charset="0"/>
                <a:cs typeface="Courier New" panose="02070309020205020404" pitchFamily="49" charset="0"/>
              </a:rPr>
              <a:t>/v2/models/</a:t>
            </a:r>
          </a:p>
          <a:p>
            <a:r>
              <a:rPr lang="en-US" dirty="0">
                <a:solidFill>
                  <a:schemeClr val="tx1"/>
                </a:solidFill>
                <a:latin typeface="Courier New" panose="02070309020205020404" pitchFamily="49" charset="0"/>
                <a:cs typeface="Courier New" panose="02070309020205020404" pitchFamily="49" charset="0"/>
              </a:rPr>
              <a:t>            name: models</a:t>
            </a:r>
          </a:p>
          <a:p>
            <a:r>
              <a:rPr lang="en-US" dirty="0">
                <a:solidFill>
                  <a:schemeClr val="tx1"/>
                </a:solidFill>
                <a:latin typeface="Courier New" panose="02070309020205020404" pitchFamily="49" charset="0"/>
                <a:cs typeface="Courier New" panose="02070309020205020404" pitchFamily="49" charset="0"/>
              </a:rPr>
              <a:t>          languages:</a:t>
            </a:r>
          </a:p>
          <a:p>
            <a:r>
              <a:rPr lang="en-US" dirty="0">
                <a:solidFill>
                  <a:schemeClr val="tx1"/>
                </a:solidFill>
                <a:latin typeface="Courier New" panose="02070309020205020404" pitchFamily="49" charset="0"/>
                <a:cs typeface="Courier New" panose="02070309020205020404" pitchFamily="49" charset="0"/>
              </a:rPr>
              <a:t>            </a:t>
            </a:r>
            <a:r>
              <a:rPr lang="en-US" dirty="0" err="1">
                <a:solidFill>
                  <a:schemeClr val="tx1"/>
                </a:solidFill>
                <a:latin typeface="Courier New" panose="02070309020205020404" pitchFamily="49" charset="0"/>
                <a:cs typeface="Courier New" panose="02070309020205020404" pitchFamily="49" charset="0"/>
              </a:rPr>
              <a:t>href</a:t>
            </a:r>
            <a:r>
              <a:rPr lang="en-US" dirty="0">
                <a:solidFill>
                  <a:schemeClr val="tx1"/>
                </a:solidFill>
                <a:latin typeface="Courier New" panose="02070309020205020404" pitchFamily="49" charset="0"/>
                <a:cs typeface="Courier New" panose="02070309020205020404" pitchFamily="49" charset="0"/>
              </a:rPr>
              <a:t>: /</a:t>
            </a:r>
            <a:r>
              <a:rPr lang="en-US" dirty="0" err="1">
                <a:solidFill>
                  <a:schemeClr val="tx1"/>
                </a:solidFill>
                <a:latin typeface="Courier New" panose="02070309020205020404" pitchFamily="49" charset="0"/>
                <a:cs typeface="Courier New" panose="02070309020205020404" pitchFamily="49" charset="0"/>
              </a:rPr>
              <a:t>api</a:t>
            </a:r>
            <a:r>
              <a:rPr lang="en-US" dirty="0">
                <a:solidFill>
                  <a:schemeClr val="tx1"/>
                </a:solidFill>
                <a:latin typeface="Courier New" panose="02070309020205020404" pitchFamily="49" charset="0"/>
                <a:cs typeface="Courier New" panose="02070309020205020404" pitchFamily="49" charset="0"/>
              </a:rPr>
              <a:t>/v2/languages/</a:t>
            </a:r>
          </a:p>
          <a:p>
            <a:r>
              <a:rPr lang="en-US" dirty="0">
                <a:solidFill>
                  <a:schemeClr val="tx1"/>
                </a:solidFill>
                <a:latin typeface="Courier New" panose="02070309020205020404" pitchFamily="49" charset="0"/>
                <a:cs typeface="Courier New" panose="02070309020205020404" pitchFamily="49" charset="0"/>
              </a:rPr>
              <a:t>            name: languages</a:t>
            </a:r>
          </a:p>
          <a:p>
            <a:r>
              <a:rPr lang="en-US" dirty="0">
                <a:solidFill>
                  <a:schemeClr val="tx1"/>
                </a:solidFill>
                <a:latin typeface="Courier New" panose="02070309020205020404" pitchFamily="49" charset="0"/>
                <a:cs typeface="Courier New" panose="02070309020205020404" pitchFamily="49" charset="0"/>
              </a:rPr>
              <a:t>        </a:t>
            </a:r>
            <a:r>
              <a:rPr lang="en-US" dirty="0" err="1">
                <a:solidFill>
                  <a:schemeClr val="tx1"/>
                </a:solidFill>
                <a:latin typeface="Courier New" panose="02070309020205020404" pitchFamily="49" charset="0"/>
                <a:cs typeface="Courier New" panose="02070309020205020404" pitchFamily="49" charset="0"/>
              </a:rPr>
              <a:t>allOf</a:t>
            </a:r>
            <a:r>
              <a:rPr lang="en-US" dirty="0">
                <a:solidFill>
                  <a:schemeClr val="tx1"/>
                </a:solidFill>
                <a:latin typeface="Courier New" panose="02070309020205020404" pitchFamily="49" charset="0"/>
                <a:cs typeface="Courier New" panose="02070309020205020404" pitchFamily="49" charset="0"/>
              </a:rPr>
              <a:t>:</a:t>
            </a:r>
          </a:p>
          <a:p>
            <a:r>
              <a:rPr lang="en-US" dirty="0">
                <a:solidFill>
                  <a:schemeClr val="tx1"/>
                </a:solidFill>
                <a:latin typeface="Courier New" panose="02070309020205020404" pitchFamily="49" charset="0"/>
                <a:cs typeface="Courier New" panose="02070309020205020404" pitchFamily="49" charset="0"/>
              </a:rPr>
              <a:t>          - $ref: '#/definitions/Links'</a:t>
            </a:r>
          </a:p>
          <a:p>
            <a:r>
              <a:rPr lang="en-US" dirty="0">
                <a:solidFill>
                  <a:schemeClr val="tx1"/>
                </a:solidFill>
                <a:latin typeface="Courier New" panose="02070309020205020404" pitchFamily="49" charset="0"/>
                <a:cs typeface="Courier New" panose="02070309020205020404" pitchFamily="49" charset="0"/>
              </a:rPr>
              <a:t>    type: object</a:t>
            </a:r>
          </a:p>
          <a:p>
            <a:endParaRPr lang="en-US" dirty="0">
              <a:solidFill>
                <a:schemeClr val="tx1"/>
              </a:solidFill>
              <a:latin typeface="Courier New" panose="02070309020205020404" pitchFamily="49" charset="0"/>
              <a:cs typeface="Courier New" panose="02070309020205020404" pitchFamily="49" charset="0"/>
            </a:endParaRPr>
          </a:p>
          <a:p>
            <a:endParaRPr lang="en-US" dirty="0">
              <a:solidFill>
                <a:schemeClr val="tx1"/>
              </a:solidFill>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41AFDF64-7B1F-17BA-3311-26FD826EC3D6}"/>
              </a:ext>
            </a:extLst>
          </p:cNvPr>
          <p:cNvSpPr txBox="1"/>
          <p:nvPr/>
        </p:nvSpPr>
        <p:spPr>
          <a:xfrm>
            <a:off x="0" y="6493334"/>
            <a:ext cx="10344472" cy="369332"/>
          </a:xfrm>
          <a:prstGeom prst="rect">
            <a:avLst/>
          </a:prstGeom>
          <a:noFill/>
        </p:spPr>
        <p:txBody>
          <a:bodyPr wrap="square" rtlCol="0">
            <a:spAutoFit/>
          </a:bodyPr>
          <a:lstStyle/>
          <a:p>
            <a:r>
              <a:rPr lang="en-US" dirty="0">
                <a:solidFill>
                  <a:schemeClr val="bg1"/>
                </a:solidFill>
              </a:rPr>
              <a:t>Optional: 2023/2024</a:t>
            </a:r>
          </a:p>
        </p:txBody>
      </p:sp>
    </p:spTree>
    <p:extLst>
      <p:ext uri="{BB962C8B-B14F-4D97-AF65-F5344CB8AC3E}">
        <p14:creationId xmlns:p14="http://schemas.microsoft.com/office/powerpoint/2010/main" val="3287985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955D6-A720-634B-DBD0-D2D59FCDC65E}"/>
              </a:ext>
            </a:extLst>
          </p:cNvPr>
          <p:cNvSpPr>
            <a:spLocks noGrp="1"/>
          </p:cNvSpPr>
          <p:nvPr>
            <p:ph type="title"/>
          </p:nvPr>
        </p:nvSpPr>
        <p:spPr/>
        <p:txBody>
          <a:bodyPr/>
          <a:lstStyle/>
          <a:p>
            <a:r>
              <a:rPr lang="en-US" dirty="0"/>
              <a:t>Tools</a:t>
            </a:r>
          </a:p>
        </p:txBody>
      </p:sp>
      <p:sp>
        <p:nvSpPr>
          <p:cNvPr id="3" name="Content Placeholder 2">
            <a:extLst>
              <a:ext uri="{FF2B5EF4-FFF2-40B4-BE49-F238E27FC236}">
                <a16:creationId xmlns:a16="http://schemas.microsoft.com/office/drawing/2014/main" id="{2D5335E7-977F-6F24-EAD0-B9B89AFC8EFD}"/>
              </a:ext>
            </a:extLst>
          </p:cNvPr>
          <p:cNvSpPr>
            <a:spLocks noGrp="1"/>
          </p:cNvSpPr>
          <p:nvPr>
            <p:ph idx="1"/>
          </p:nvPr>
        </p:nvSpPr>
        <p:spPr>
          <a:xfrm>
            <a:off x="335360" y="1268760"/>
            <a:ext cx="5184576" cy="5040560"/>
          </a:xfrm>
        </p:spPr>
        <p:txBody>
          <a:bodyPr/>
          <a:lstStyle/>
          <a:p>
            <a:r>
              <a:rPr lang="en-US" dirty="0"/>
              <a:t>Validators</a:t>
            </a:r>
          </a:p>
          <a:p>
            <a:r>
              <a:rPr lang="en-US" dirty="0"/>
              <a:t>SDK Generators</a:t>
            </a:r>
          </a:p>
          <a:p>
            <a:r>
              <a:rPr lang="en-US" dirty="0"/>
              <a:t>DSL</a:t>
            </a:r>
          </a:p>
          <a:p>
            <a:r>
              <a:rPr lang="en-US" dirty="0"/>
              <a:t>Converters</a:t>
            </a:r>
          </a:p>
          <a:p>
            <a:r>
              <a:rPr lang="en-US" dirty="0"/>
              <a:t>GUI / Online Editors</a:t>
            </a:r>
          </a:p>
          <a:p>
            <a:r>
              <a:rPr lang="en-US" dirty="0" err="1">
                <a:hlinkClick r:id="rId3"/>
              </a:rPr>
              <a:t>OpenAPI</a:t>
            </a:r>
            <a:r>
              <a:rPr lang="en-US" dirty="0">
                <a:hlinkClick r:id="rId3"/>
              </a:rPr>
              <a:t> Generator</a:t>
            </a:r>
            <a:endParaRPr lang="en-US" dirty="0"/>
          </a:p>
          <a:p>
            <a:r>
              <a:rPr lang="en-US" dirty="0">
                <a:hlinkClick r:id="rId4"/>
              </a:rPr>
              <a:t>Prism Server</a:t>
            </a:r>
            <a:endParaRPr lang="en-US" dirty="0"/>
          </a:p>
          <a:p>
            <a:r>
              <a:rPr lang="en-US" dirty="0" err="1">
                <a:hlinkClick r:id="rId5"/>
              </a:rPr>
              <a:t>ReDoc</a:t>
            </a:r>
            <a:endParaRPr lang="en-US" dirty="0"/>
          </a:p>
          <a:p>
            <a:r>
              <a:rPr lang="en-US" dirty="0"/>
              <a:t>…</a:t>
            </a:r>
          </a:p>
          <a:p>
            <a:endParaRPr lang="en-US" dirty="0"/>
          </a:p>
        </p:txBody>
      </p:sp>
      <p:sp>
        <p:nvSpPr>
          <p:cNvPr id="4" name="Slide Number Placeholder 3">
            <a:extLst>
              <a:ext uri="{FF2B5EF4-FFF2-40B4-BE49-F238E27FC236}">
                <a16:creationId xmlns:a16="http://schemas.microsoft.com/office/drawing/2014/main" id="{BD11D436-FB1E-F255-B460-FB0161896162}"/>
              </a:ext>
            </a:extLst>
          </p:cNvPr>
          <p:cNvSpPr>
            <a:spLocks noGrp="1"/>
          </p:cNvSpPr>
          <p:nvPr>
            <p:ph type="sldNum" sz="quarter" idx="12"/>
          </p:nvPr>
        </p:nvSpPr>
        <p:spPr/>
        <p:txBody>
          <a:bodyPr/>
          <a:lstStyle/>
          <a:p>
            <a:fld id="{6113E31D-E2AB-40D1-8B51-AFA5AFEF393A}" type="slidenum">
              <a:rPr lang="en-US" smtClean="0"/>
              <a:t>19</a:t>
            </a:fld>
            <a:endParaRPr lang="en-US" dirty="0"/>
          </a:p>
        </p:txBody>
      </p:sp>
      <p:pic>
        <p:nvPicPr>
          <p:cNvPr id="3074" name="Picture 2">
            <a:extLst>
              <a:ext uri="{FF2B5EF4-FFF2-40B4-BE49-F238E27FC236}">
                <a16:creationId xmlns:a16="http://schemas.microsoft.com/office/drawing/2014/main" id="{AA9986E5-F75A-075F-DE35-7A96D206DB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25375" y="1628800"/>
            <a:ext cx="5610225" cy="2276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2097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A0C70-C37D-B7D7-5BBE-1EB61338DEC3}"/>
              </a:ext>
            </a:extLst>
          </p:cNvPr>
          <p:cNvSpPr>
            <a:spLocks noGrp="1"/>
          </p:cNvSpPr>
          <p:nvPr>
            <p:ph type="title"/>
          </p:nvPr>
        </p:nvSpPr>
        <p:spPr/>
        <p:txBody>
          <a:bodyPr/>
          <a:lstStyle/>
          <a:p>
            <a:r>
              <a:rPr lang="en-US" dirty="0"/>
              <a:t>Data dump</a:t>
            </a:r>
          </a:p>
        </p:txBody>
      </p:sp>
      <p:sp>
        <p:nvSpPr>
          <p:cNvPr id="3" name="Content Placeholder 2">
            <a:extLst>
              <a:ext uri="{FF2B5EF4-FFF2-40B4-BE49-F238E27FC236}">
                <a16:creationId xmlns:a16="http://schemas.microsoft.com/office/drawing/2014/main" id="{8418C4B2-B04D-5D4E-3420-632839C0A09C}"/>
              </a:ext>
            </a:extLst>
          </p:cNvPr>
          <p:cNvSpPr>
            <a:spLocks noGrp="1"/>
          </p:cNvSpPr>
          <p:nvPr>
            <p:ph idx="1"/>
          </p:nvPr>
        </p:nvSpPr>
        <p:spPr/>
        <p:txBody>
          <a:bodyPr/>
          <a:lstStyle/>
          <a:p>
            <a:r>
              <a:rPr lang="en-US" dirty="0"/>
              <a:t>Full</a:t>
            </a:r>
          </a:p>
          <a:p>
            <a:r>
              <a:rPr lang="en-US" dirty="0"/>
              <a:t>Differential / Incremental</a:t>
            </a:r>
          </a:p>
          <a:p>
            <a:endParaRPr lang="en-US" dirty="0"/>
          </a:p>
        </p:txBody>
      </p:sp>
      <p:sp>
        <p:nvSpPr>
          <p:cNvPr id="4" name="Slide Number Placeholder 3">
            <a:extLst>
              <a:ext uri="{FF2B5EF4-FFF2-40B4-BE49-F238E27FC236}">
                <a16:creationId xmlns:a16="http://schemas.microsoft.com/office/drawing/2014/main" id="{1ACFDB12-817D-4A6E-7E56-247E63B6DA4B}"/>
              </a:ext>
            </a:extLst>
          </p:cNvPr>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1016968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22B2E-ADF3-2C94-C9DE-500C2315B2AE}"/>
              </a:ext>
            </a:extLst>
          </p:cNvPr>
          <p:cNvSpPr>
            <a:spLocks noGrp="1"/>
          </p:cNvSpPr>
          <p:nvPr>
            <p:ph type="title"/>
          </p:nvPr>
        </p:nvSpPr>
        <p:spPr/>
        <p:txBody>
          <a:bodyPr/>
          <a:lstStyle/>
          <a:p>
            <a:r>
              <a:rPr lang="en-US" dirty="0" err="1"/>
              <a:t>OpenAPI</a:t>
            </a:r>
            <a:endParaRPr lang="en-US" dirty="0"/>
          </a:p>
        </p:txBody>
      </p:sp>
      <p:sp>
        <p:nvSpPr>
          <p:cNvPr id="3" name="Content Placeholder 2">
            <a:extLst>
              <a:ext uri="{FF2B5EF4-FFF2-40B4-BE49-F238E27FC236}">
                <a16:creationId xmlns:a16="http://schemas.microsoft.com/office/drawing/2014/main" id="{096B83E6-98C2-CCEC-EA3A-B395835419D6}"/>
              </a:ext>
            </a:extLst>
          </p:cNvPr>
          <p:cNvSpPr>
            <a:spLocks noGrp="1"/>
          </p:cNvSpPr>
          <p:nvPr>
            <p:ph idx="1"/>
          </p:nvPr>
        </p:nvSpPr>
        <p:spPr/>
        <p:txBody>
          <a:bodyPr/>
          <a:lstStyle/>
          <a:p>
            <a:r>
              <a:rPr lang="en-US" dirty="0"/>
              <a:t>Code First &lt; Documentation First &lt; Specification First</a:t>
            </a:r>
          </a:p>
          <a:p>
            <a:r>
              <a:rPr lang="en-US" dirty="0">
                <a:hlinkClick r:id="rId3"/>
              </a:rPr>
              <a:t>Wikipedia for WEB APIs</a:t>
            </a:r>
            <a:r>
              <a:rPr lang="en-US" dirty="0"/>
              <a:t> active 2017</a:t>
            </a:r>
          </a:p>
          <a:p>
            <a:endParaRPr lang="en-US" dirty="0"/>
          </a:p>
        </p:txBody>
      </p:sp>
      <p:sp>
        <p:nvSpPr>
          <p:cNvPr id="4" name="Slide Number Placeholder 3">
            <a:extLst>
              <a:ext uri="{FF2B5EF4-FFF2-40B4-BE49-F238E27FC236}">
                <a16:creationId xmlns:a16="http://schemas.microsoft.com/office/drawing/2014/main" id="{BF6905AA-2D9E-F685-6E53-1367B8F5C3F6}"/>
              </a:ext>
            </a:extLst>
          </p:cNvPr>
          <p:cNvSpPr>
            <a:spLocks noGrp="1"/>
          </p:cNvSpPr>
          <p:nvPr>
            <p:ph type="sldNum" sz="quarter" idx="12"/>
          </p:nvPr>
        </p:nvSpPr>
        <p:spPr/>
        <p:txBody>
          <a:bodyPr/>
          <a:lstStyle/>
          <a:p>
            <a:fld id="{6113E31D-E2AB-40D1-8B51-AFA5AFEF393A}" type="slidenum">
              <a:rPr lang="en-US" smtClean="0"/>
              <a:t>20</a:t>
            </a:fld>
            <a:endParaRPr lang="en-US" dirty="0"/>
          </a:p>
        </p:txBody>
      </p:sp>
    </p:spTree>
    <p:extLst>
      <p:ext uri="{BB962C8B-B14F-4D97-AF65-F5344CB8AC3E}">
        <p14:creationId xmlns:p14="http://schemas.microsoft.com/office/powerpoint/2010/main" val="1415513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0FC5752-55D9-7C9D-2C47-1F99EAC4A21C}"/>
              </a:ext>
            </a:extLst>
          </p:cNvPr>
          <p:cNvSpPr>
            <a:spLocks noGrp="1"/>
          </p:cNvSpPr>
          <p:nvPr>
            <p:ph type="body" sz="quarter" idx="13"/>
          </p:nvPr>
        </p:nvSpPr>
        <p:spPr/>
        <p:txBody>
          <a:bodyPr/>
          <a:lstStyle/>
          <a:p>
            <a:r>
              <a:rPr lang="en-US" dirty="0"/>
              <a:t>GraphQL</a:t>
            </a:r>
          </a:p>
        </p:txBody>
      </p:sp>
      <p:sp>
        <p:nvSpPr>
          <p:cNvPr id="3" name="Text Placeholder 2">
            <a:extLst>
              <a:ext uri="{FF2B5EF4-FFF2-40B4-BE49-F238E27FC236}">
                <a16:creationId xmlns:a16="http://schemas.microsoft.com/office/drawing/2014/main" id="{70A218E3-AF56-B90B-1FDC-25D4E91EEF91}"/>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4280337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C33B2-5881-54C9-6FD5-8A4E2BC4C07F}"/>
              </a:ext>
            </a:extLst>
          </p:cNvPr>
          <p:cNvSpPr>
            <a:spLocks noGrp="1"/>
          </p:cNvSpPr>
          <p:nvPr>
            <p:ph type="title"/>
          </p:nvPr>
        </p:nvSpPr>
        <p:spPr/>
        <p:txBody>
          <a:bodyPr/>
          <a:lstStyle/>
          <a:p>
            <a:r>
              <a:rPr lang="en-US" dirty="0"/>
              <a:t>Data model</a:t>
            </a:r>
          </a:p>
        </p:txBody>
      </p:sp>
      <p:sp>
        <p:nvSpPr>
          <p:cNvPr id="3" name="Slide Number Placeholder 2">
            <a:extLst>
              <a:ext uri="{FF2B5EF4-FFF2-40B4-BE49-F238E27FC236}">
                <a16:creationId xmlns:a16="http://schemas.microsoft.com/office/drawing/2014/main" id="{C6E19AFF-1F1B-5CEF-4B1F-B31CC4C598D5}"/>
              </a:ext>
            </a:extLst>
          </p:cNvPr>
          <p:cNvSpPr>
            <a:spLocks noGrp="1"/>
          </p:cNvSpPr>
          <p:nvPr>
            <p:ph type="sldNum" sz="quarter" idx="12"/>
          </p:nvPr>
        </p:nvSpPr>
        <p:spPr/>
        <p:txBody>
          <a:bodyPr/>
          <a:lstStyle/>
          <a:p>
            <a:fld id="{4FAB73BC-B049-4115-A692-8D63A059BFB8}" type="slidenum">
              <a:rPr lang="en-US" smtClean="0"/>
              <a:t>22</a:t>
            </a:fld>
            <a:endParaRPr lang="en-US" dirty="0"/>
          </a:p>
        </p:txBody>
      </p:sp>
      <p:sp>
        <p:nvSpPr>
          <p:cNvPr id="4" name="Rectangle 3">
            <a:extLst>
              <a:ext uri="{FF2B5EF4-FFF2-40B4-BE49-F238E27FC236}">
                <a16:creationId xmlns:a16="http://schemas.microsoft.com/office/drawing/2014/main" id="{88B748A1-3E6B-1D42-5F41-A1F3E19FD95E}"/>
              </a:ext>
            </a:extLst>
          </p:cNvPr>
          <p:cNvSpPr/>
          <p:nvPr/>
        </p:nvSpPr>
        <p:spPr>
          <a:xfrm>
            <a:off x="2999656" y="1700808"/>
            <a:ext cx="1728192" cy="5760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Article</a:t>
            </a:r>
          </a:p>
        </p:txBody>
      </p:sp>
      <p:sp>
        <p:nvSpPr>
          <p:cNvPr id="5" name="Rectangle 4">
            <a:extLst>
              <a:ext uri="{FF2B5EF4-FFF2-40B4-BE49-F238E27FC236}">
                <a16:creationId xmlns:a16="http://schemas.microsoft.com/office/drawing/2014/main" id="{06364CC3-030B-0580-4AA9-786E50CABFF4}"/>
              </a:ext>
            </a:extLst>
          </p:cNvPr>
          <p:cNvSpPr/>
          <p:nvPr/>
        </p:nvSpPr>
        <p:spPr>
          <a:xfrm>
            <a:off x="6816080" y="1700808"/>
            <a:ext cx="1728192" cy="5760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Author</a:t>
            </a:r>
          </a:p>
        </p:txBody>
      </p:sp>
      <p:sp>
        <p:nvSpPr>
          <p:cNvPr id="6" name="Rectangle 5">
            <a:extLst>
              <a:ext uri="{FF2B5EF4-FFF2-40B4-BE49-F238E27FC236}">
                <a16:creationId xmlns:a16="http://schemas.microsoft.com/office/drawing/2014/main" id="{3DFB2B81-FC85-7255-7199-40986A44516E}"/>
              </a:ext>
            </a:extLst>
          </p:cNvPr>
          <p:cNvSpPr/>
          <p:nvPr/>
        </p:nvSpPr>
        <p:spPr>
          <a:xfrm>
            <a:off x="4943872" y="3497519"/>
            <a:ext cx="1728192" cy="57606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Comment</a:t>
            </a:r>
          </a:p>
        </p:txBody>
      </p:sp>
      <p:cxnSp>
        <p:nvCxnSpPr>
          <p:cNvPr id="8" name="Straight Connector 7">
            <a:extLst>
              <a:ext uri="{FF2B5EF4-FFF2-40B4-BE49-F238E27FC236}">
                <a16:creationId xmlns:a16="http://schemas.microsoft.com/office/drawing/2014/main" id="{7F862A93-523D-3B7D-DFFE-C857F5392F65}"/>
              </a:ext>
            </a:extLst>
          </p:cNvPr>
          <p:cNvCxnSpPr>
            <a:cxnSpLocks/>
            <a:stCxn id="4" idx="3"/>
            <a:endCxn id="5" idx="1"/>
          </p:cNvCxnSpPr>
          <p:nvPr/>
        </p:nvCxnSpPr>
        <p:spPr>
          <a:xfrm>
            <a:off x="4727848" y="1988840"/>
            <a:ext cx="2088232"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843587F7-1098-3E78-7722-C57824DCC68A}"/>
              </a:ext>
            </a:extLst>
          </p:cNvPr>
          <p:cNvCxnSpPr>
            <a:cxnSpLocks/>
            <a:stCxn id="4" idx="2"/>
            <a:endCxn id="6" idx="1"/>
          </p:cNvCxnSpPr>
          <p:nvPr/>
        </p:nvCxnSpPr>
        <p:spPr>
          <a:xfrm>
            <a:off x="3863752" y="2276872"/>
            <a:ext cx="1080120" cy="1508679"/>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E5290D94-B197-2E0A-A685-E8EB7B60A903}"/>
              </a:ext>
            </a:extLst>
          </p:cNvPr>
          <p:cNvCxnSpPr>
            <a:cxnSpLocks/>
            <a:stCxn id="6" idx="3"/>
            <a:endCxn id="5" idx="2"/>
          </p:cNvCxnSpPr>
          <p:nvPr/>
        </p:nvCxnSpPr>
        <p:spPr>
          <a:xfrm flipV="1">
            <a:off x="6672064" y="2276872"/>
            <a:ext cx="1008112" cy="1508679"/>
          </a:xfrm>
          <a:prstGeom prst="line">
            <a:avLst/>
          </a:prstGeom>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id="{A46AF213-AEF0-79C6-8CF6-947E72223F8E}"/>
              </a:ext>
            </a:extLst>
          </p:cNvPr>
          <p:cNvSpPr txBox="1"/>
          <p:nvPr/>
        </p:nvSpPr>
        <p:spPr>
          <a:xfrm>
            <a:off x="367275" y="3299786"/>
            <a:ext cx="3791784" cy="2123658"/>
          </a:xfrm>
          <a:prstGeom prst="rect">
            <a:avLst/>
          </a:prstGeom>
          <a:noFill/>
        </p:spPr>
        <p:txBody>
          <a:bodyPr wrap="square" rtlCol="0">
            <a:spAutoFit/>
          </a:bodyPr>
          <a:lstStyle/>
          <a:p>
            <a:r>
              <a:rPr lang="en-US" sz="2200" dirty="0"/>
              <a:t>REST endpoints:</a:t>
            </a:r>
          </a:p>
          <a:p>
            <a:pPr marL="342900" indent="-342900">
              <a:buFont typeface="Arial" panose="020B0604020202020204" pitchFamily="34" charset="0"/>
              <a:buChar char="•"/>
            </a:pPr>
            <a:r>
              <a:rPr lang="en-US" sz="2200" dirty="0"/>
              <a:t>/article</a:t>
            </a:r>
          </a:p>
          <a:p>
            <a:pPr marL="342900" indent="-342900">
              <a:buFont typeface="Arial" panose="020B0604020202020204" pitchFamily="34" charset="0"/>
              <a:buChar char="•"/>
            </a:pPr>
            <a:r>
              <a:rPr lang="en-US" sz="2200" dirty="0"/>
              <a:t>/article/1</a:t>
            </a:r>
          </a:p>
          <a:p>
            <a:pPr marL="342900" indent="-342900">
              <a:buFont typeface="Arial" panose="020B0604020202020204" pitchFamily="34" charset="0"/>
              <a:buChar char="•"/>
            </a:pPr>
            <a:r>
              <a:rPr lang="en-US" sz="2200" dirty="0"/>
              <a:t>/author</a:t>
            </a:r>
          </a:p>
          <a:p>
            <a:pPr marL="342900" indent="-342900">
              <a:buFont typeface="Arial" panose="020B0604020202020204" pitchFamily="34" charset="0"/>
              <a:buChar char="•"/>
            </a:pPr>
            <a:r>
              <a:rPr lang="en-US" sz="2200" dirty="0"/>
              <a:t>/author/1</a:t>
            </a:r>
          </a:p>
          <a:p>
            <a:pPr marL="342900" indent="-342900">
              <a:buFont typeface="Arial" panose="020B0604020202020204" pitchFamily="34" charset="0"/>
              <a:buChar char="•"/>
            </a:pPr>
            <a:r>
              <a:rPr lang="en-US" sz="2200" dirty="0"/>
              <a:t>/article/1/comments</a:t>
            </a:r>
          </a:p>
        </p:txBody>
      </p:sp>
      <p:sp>
        <p:nvSpPr>
          <p:cNvPr id="19" name="TextBox 18">
            <a:extLst>
              <a:ext uri="{FF2B5EF4-FFF2-40B4-BE49-F238E27FC236}">
                <a16:creationId xmlns:a16="http://schemas.microsoft.com/office/drawing/2014/main" id="{BA102C2A-C0A7-D468-5E7D-40A8D5971F1C}"/>
              </a:ext>
            </a:extLst>
          </p:cNvPr>
          <p:cNvSpPr txBox="1"/>
          <p:nvPr/>
        </p:nvSpPr>
        <p:spPr>
          <a:xfrm>
            <a:off x="7896200" y="2708920"/>
            <a:ext cx="3791784" cy="3139321"/>
          </a:xfrm>
          <a:prstGeom prst="rect">
            <a:avLst/>
          </a:prstGeom>
          <a:noFill/>
        </p:spPr>
        <p:txBody>
          <a:bodyPr wrap="square" rtlCol="0">
            <a:spAutoFit/>
          </a:bodyPr>
          <a:lstStyle/>
          <a:p>
            <a:r>
              <a:rPr lang="en-US" sz="2200" dirty="0"/>
              <a:t>What if …</a:t>
            </a:r>
          </a:p>
          <a:p>
            <a:r>
              <a:rPr lang="en-US" sz="2200" dirty="0"/>
              <a:t>{ articles : [ {</a:t>
            </a:r>
          </a:p>
          <a:p>
            <a:r>
              <a:rPr lang="en-US" sz="2200" dirty="0"/>
              <a:t>  title </a:t>
            </a:r>
          </a:p>
          <a:p>
            <a:r>
              <a:rPr lang="en-US" sz="2200" dirty="0"/>
              <a:t>  author { name }</a:t>
            </a:r>
          </a:p>
          <a:p>
            <a:r>
              <a:rPr lang="en-US" sz="2200" dirty="0"/>
              <a:t>  comments {</a:t>
            </a:r>
          </a:p>
          <a:p>
            <a:r>
              <a:rPr lang="en-US" sz="2200" dirty="0"/>
              <a:t>    author { name }</a:t>
            </a:r>
          </a:p>
          <a:p>
            <a:r>
              <a:rPr lang="en-US" sz="2200" dirty="0"/>
              <a:t>    content</a:t>
            </a:r>
          </a:p>
          <a:p>
            <a:r>
              <a:rPr lang="en-US" sz="2200" dirty="0"/>
              <a:t>  } ]</a:t>
            </a:r>
          </a:p>
          <a:p>
            <a:r>
              <a:rPr lang="en-US" sz="2200" dirty="0"/>
              <a:t>}</a:t>
            </a:r>
          </a:p>
        </p:txBody>
      </p:sp>
    </p:spTree>
    <p:extLst>
      <p:ext uri="{BB962C8B-B14F-4D97-AF65-F5344CB8AC3E}">
        <p14:creationId xmlns:p14="http://schemas.microsoft.com/office/powerpoint/2010/main" val="2684622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763C-FCAB-BA51-E26A-AD072E5EB1AB}"/>
              </a:ext>
            </a:extLst>
          </p:cNvPr>
          <p:cNvSpPr>
            <a:spLocks noGrp="1"/>
          </p:cNvSpPr>
          <p:nvPr>
            <p:ph type="title"/>
          </p:nvPr>
        </p:nvSpPr>
        <p:spPr/>
        <p:txBody>
          <a:bodyPr/>
          <a:lstStyle/>
          <a:p>
            <a:r>
              <a:rPr lang="en-US" dirty="0"/>
              <a:t>GraphQL</a:t>
            </a:r>
          </a:p>
        </p:txBody>
      </p:sp>
      <p:sp>
        <p:nvSpPr>
          <p:cNvPr id="3" name="Content Placeholder 2">
            <a:extLst>
              <a:ext uri="{FF2B5EF4-FFF2-40B4-BE49-F238E27FC236}">
                <a16:creationId xmlns:a16="http://schemas.microsoft.com/office/drawing/2014/main" id="{F0E6B70D-FC06-1D39-FE9F-95404FCEACE8}"/>
              </a:ext>
            </a:extLst>
          </p:cNvPr>
          <p:cNvSpPr>
            <a:spLocks noGrp="1"/>
          </p:cNvSpPr>
          <p:nvPr>
            <p:ph idx="1"/>
          </p:nvPr>
        </p:nvSpPr>
        <p:spPr/>
        <p:txBody>
          <a:bodyPr/>
          <a:lstStyle/>
          <a:p>
            <a:r>
              <a:rPr lang="en-US" dirty="0"/>
              <a:t>2012, released 2015 by Facebook</a:t>
            </a:r>
          </a:p>
          <a:p>
            <a:r>
              <a:rPr lang="en-US" dirty="0"/>
              <a:t>Last </a:t>
            </a:r>
            <a:r>
              <a:rPr lang="en-US" dirty="0">
                <a:hlinkClick r:id="rId3"/>
              </a:rPr>
              <a:t>specification</a:t>
            </a:r>
            <a:r>
              <a:rPr lang="en-US" dirty="0"/>
              <a:t> from </a:t>
            </a:r>
            <a:r>
              <a:rPr lang="en-US" dirty="0">
                <a:hlinkClick r:id="rId4"/>
              </a:rPr>
              <a:t>2018</a:t>
            </a:r>
            <a:r>
              <a:rPr lang="en-US" dirty="0"/>
              <a:t> managed with GitHub and </a:t>
            </a:r>
            <a:r>
              <a:rPr lang="en-US" dirty="0">
                <a:hlinkClick r:id="rId5"/>
              </a:rPr>
              <a:t>tags for releases</a:t>
            </a:r>
            <a:endParaRPr lang="en-US" dirty="0"/>
          </a:p>
          <a:p>
            <a:r>
              <a:rPr lang="en-US" dirty="0"/>
              <a:t>Language agnostic</a:t>
            </a:r>
          </a:p>
          <a:p>
            <a:r>
              <a:rPr lang="en-US" dirty="0"/>
              <a:t>Ecosystem</a:t>
            </a:r>
          </a:p>
          <a:p>
            <a:r>
              <a:rPr lang="en-US" dirty="0"/>
              <a:t>GraphQL Foundation</a:t>
            </a:r>
            <a:br>
              <a:rPr lang="en-US" dirty="0"/>
            </a:br>
            <a:r>
              <a:rPr lang="en-US" dirty="0"/>
              <a:t> </a:t>
            </a:r>
            <a:r>
              <a:rPr lang="en-US" dirty="0">
                <a:hlinkClick r:id="rId6"/>
              </a:rPr>
              <a:t>2019 Annual report</a:t>
            </a:r>
            <a:r>
              <a:rPr lang="en-US" dirty="0"/>
              <a:t>, …</a:t>
            </a:r>
          </a:p>
          <a:p>
            <a:r>
              <a:rPr lang="en-US" dirty="0"/>
              <a:t>Resources</a:t>
            </a:r>
          </a:p>
          <a:p>
            <a:pPr lvl="1"/>
            <a:r>
              <a:rPr lang="en-US" dirty="0">
                <a:hlinkClick r:id="rId7"/>
              </a:rPr>
              <a:t>Blog GraphQL</a:t>
            </a:r>
            <a:endParaRPr lang="en-US" dirty="0"/>
          </a:p>
          <a:p>
            <a:pPr lvl="1"/>
            <a:r>
              <a:rPr lang="en-US" dirty="0"/>
              <a:t>@graphql</a:t>
            </a:r>
          </a:p>
          <a:p>
            <a:pPr lvl="1"/>
            <a:r>
              <a:rPr lang="en-US" dirty="0"/>
              <a:t>@graphqlsummit</a:t>
            </a:r>
          </a:p>
          <a:p>
            <a:endParaRPr lang="en-US" dirty="0"/>
          </a:p>
        </p:txBody>
      </p:sp>
      <p:sp>
        <p:nvSpPr>
          <p:cNvPr id="4" name="Slide Number Placeholder 3">
            <a:extLst>
              <a:ext uri="{FF2B5EF4-FFF2-40B4-BE49-F238E27FC236}">
                <a16:creationId xmlns:a16="http://schemas.microsoft.com/office/drawing/2014/main" id="{618FB0EE-C313-930C-7379-A1589AFF4593}"/>
              </a:ext>
            </a:extLst>
          </p:cNvPr>
          <p:cNvSpPr>
            <a:spLocks noGrp="1"/>
          </p:cNvSpPr>
          <p:nvPr>
            <p:ph type="sldNum" sz="quarter" idx="12"/>
          </p:nvPr>
        </p:nvSpPr>
        <p:spPr/>
        <p:txBody>
          <a:bodyPr/>
          <a:lstStyle/>
          <a:p>
            <a:fld id="{6113E31D-E2AB-40D1-8B51-AFA5AFEF393A}" type="slidenum">
              <a:rPr lang="en-US" smtClean="0"/>
              <a:t>23</a:t>
            </a:fld>
            <a:endParaRPr lang="en-US" dirty="0"/>
          </a:p>
        </p:txBody>
      </p:sp>
      <p:sp>
        <p:nvSpPr>
          <p:cNvPr id="5" name="TextBox 4">
            <a:extLst>
              <a:ext uri="{FF2B5EF4-FFF2-40B4-BE49-F238E27FC236}">
                <a16:creationId xmlns:a16="http://schemas.microsoft.com/office/drawing/2014/main" id="{AAFC15BC-C557-2E32-82D4-71AD9F5BF503}"/>
              </a:ext>
            </a:extLst>
          </p:cNvPr>
          <p:cNvSpPr txBox="1"/>
          <p:nvPr/>
        </p:nvSpPr>
        <p:spPr>
          <a:xfrm>
            <a:off x="0" y="6493334"/>
            <a:ext cx="10344472" cy="369332"/>
          </a:xfrm>
          <a:prstGeom prst="rect">
            <a:avLst/>
          </a:prstGeom>
          <a:noFill/>
        </p:spPr>
        <p:txBody>
          <a:bodyPr wrap="square" rtlCol="0">
            <a:spAutoFit/>
          </a:bodyPr>
          <a:lstStyle/>
          <a:p>
            <a:r>
              <a:rPr lang="en-US" dirty="0">
                <a:solidFill>
                  <a:schemeClr val="bg1"/>
                </a:solidFill>
              </a:rPr>
              <a:t>Optional: 2023/2024</a:t>
            </a:r>
          </a:p>
        </p:txBody>
      </p:sp>
    </p:spTree>
    <p:extLst>
      <p:ext uri="{BB962C8B-B14F-4D97-AF65-F5344CB8AC3E}">
        <p14:creationId xmlns:p14="http://schemas.microsoft.com/office/powerpoint/2010/main" val="1050801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0458F-C1AE-BC61-7C0B-383CD5338AE9}"/>
              </a:ext>
            </a:extLst>
          </p:cNvPr>
          <p:cNvSpPr>
            <a:spLocks noGrp="1"/>
          </p:cNvSpPr>
          <p:nvPr>
            <p:ph type="title"/>
          </p:nvPr>
        </p:nvSpPr>
        <p:spPr/>
        <p:txBody>
          <a:bodyPr>
            <a:normAutofit/>
          </a:bodyPr>
          <a:lstStyle/>
          <a:p>
            <a:r>
              <a:rPr lang="en-US" dirty="0"/>
              <a:t>Client Perspective</a:t>
            </a:r>
          </a:p>
        </p:txBody>
      </p:sp>
      <p:sp>
        <p:nvSpPr>
          <p:cNvPr id="7" name="Content Placeholder 6">
            <a:extLst>
              <a:ext uri="{FF2B5EF4-FFF2-40B4-BE49-F238E27FC236}">
                <a16:creationId xmlns:a16="http://schemas.microsoft.com/office/drawing/2014/main" id="{77DFE751-E5F0-0837-03B2-B062B6C85B5A}"/>
              </a:ext>
            </a:extLst>
          </p:cNvPr>
          <p:cNvSpPr>
            <a:spLocks noGrp="1"/>
          </p:cNvSpPr>
          <p:nvPr>
            <p:ph sz="half" idx="1"/>
          </p:nvPr>
        </p:nvSpPr>
        <p:spPr>
          <a:xfrm>
            <a:off x="335360" y="1260583"/>
            <a:ext cx="5699679" cy="440225"/>
          </a:xfrm>
        </p:spPr>
        <p:txBody>
          <a:bodyPr/>
          <a:lstStyle/>
          <a:p>
            <a:pPr marL="0" indent="0">
              <a:buNone/>
            </a:pPr>
            <a:r>
              <a:rPr lang="en-US" dirty="0"/>
              <a:t>Query:</a:t>
            </a:r>
          </a:p>
        </p:txBody>
      </p:sp>
      <p:sp>
        <p:nvSpPr>
          <p:cNvPr id="8" name="Content Placeholder 7">
            <a:extLst>
              <a:ext uri="{FF2B5EF4-FFF2-40B4-BE49-F238E27FC236}">
                <a16:creationId xmlns:a16="http://schemas.microsoft.com/office/drawing/2014/main" id="{93C27436-6605-95AF-143C-AA08DDEEAADA}"/>
              </a:ext>
            </a:extLst>
          </p:cNvPr>
          <p:cNvSpPr>
            <a:spLocks noGrp="1"/>
          </p:cNvSpPr>
          <p:nvPr>
            <p:ph sz="half" idx="2"/>
          </p:nvPr>
        </p:nvSpPr>
        <p:spPr>
          <a:xfrm>
            <a:off x="6217920" y="1260583"/>
            <a:ext cx="5566712" cy="440225"/>
          </a:xfrm>
        </p:spPr>
        <p:txBody>
          <a:bodyPr/>
          <a:lstStyle/>
          <a:p>
            <a:pPr marL="0" indent="0">
              <a:buNone/>
            </a:pPr>
            <a:r>
              <a:rPr lang="en-US" dirty="0"/>
              <a:t>Result:</a:t>
            </a:r>
          </a:p>
        </p:txBody>
      </p:sp>
      <p:sp>
        <p:nvSpPr>
          <p:cNvPr id="4" name="Slide Number Placeholder 3">
            <a:extLst>
              <a:ext uri="{FF2B5EF4-FFF2-40B4-BE49-F238E27FC236}">
                <a16:creationId xmlns:a16="http://schemas.microsoft.com/office/drawing/2014/main" id="{6D35D0F2-2EA4-A4A4-FD73-9F6BC9CD34AA}"/>
              </a:ext>
            </a:extLst>
          </p:cNvPr>
          <p:cNvSpPr>
            <a:spLocks noGrp="1"/>
          </p:cNvSpPr>
          <p:nvPr>
            <p:ph type="sldNum" sz="quarter" idx="12"/>
          </p:nvPr>
        </p:nvSpPr>
        <p:spPr/>
        <p:txBody>
          <a:bodyPr/>
          <a:lstStyle/>
          <a:p>
            <a:fld id="{6113E31D-E2AB-40D1-8B51-AFA5AFEF393A}" type="slidenum">
              <a:rPr lang="en-US" smtClean="0"/>
              <a:t>24</a:t>
            </a:fld>
            <a:endParaRPr lang="en-US" dirty="0"/>
          </a:p>
        </p:txBody>
      </p:sp>
      <p:sp>
        <p:nvSpPr>
          <p:cNvPr id="5" name="Rectangle 4">
            <a:extLst>
              <a:ext uri="{FF2B5EF4-FFF2-40B4-BE49-F238E27FC236}">
                <a16:creationId xmlns:a16="http://schemas.microsoft.com/office/drawing/2014/main" id="{3B55F29B-4E62-A0CC-9458-96199DDB4CB2}"/>
              </a:ext>
            </a:extLst>
          </p:cNvPr>
          <p:cNvSpPr/>
          <p:nvPr/>
        </p:nvSpPr>
        <p:spPr>
          <a:xfrm>
            <a:off x="335359" y="1844824"/>
            <a:ext cx="4824537" cy="44644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latin typeface="Courier New" panose="02070309020205020404" pitchFamily="49" charset="0"/>
                <a:cs typeface="Courier New" panose="02070309020205020404" pitchFamily="49" charset="0"/>
              </a:rPr>
              <a:t>{</a:t>
            </a:r>
          </a:p>
          <a:p>
            <a:r>
              <a:rPr lang="en-US" dirty="0">
                <a:solidFill>
                  <a:schemeClr val="tx1"/>
                </a:solidFill>
                <a:latin typeface="Courier New" panose="02070309020205020404" pitchFamily="49" charset="0"/>
                <a:cs typeface="Courier New" panose="02070309020205020404" pitchFamily="49" charset="0"/>
              </a:rPr>
              <a:t>  datasets {</a:t>
            </a:r>
          </a:p>
          <a:p>
            <a:r>
              <a:rPr lang="en-US" dirty="0">
                <a:solidFill>
                  <a:schemeClr val="tx1"/>
                </a:solidFill>
                <a:latin typeface="Courier New" panose="02070309020205020404" pitchFamily="49" charset="0"/>
                <a:cs typeface="Courier New" panose="02070309020205020404" pitchFamily="49" charset="0"/>
              </a:rPr>
              <a:t>    data {</a:t>
            </a:r>
          </a:p>
          <a:p>
            <a:r>
              <a:rPr lang="en-US" dirty="0">
                <a:solidFill>
                  <a:schemeClr val="tx1"/>
                </a:solidFill>
                <a:latin typeface="Courier New" panose="02070309020205020404" pitchFamily="49" charset="0"/>
                <a:cs typeface="Courier New" panose="02070309020205020404" pitchFamily="49" charset="0"/>
              </a:rPr>
              <a:t>      </a:t>
            </a:r>
            <a:r>
              <a:rPr lang="en-US" dirty="0" err="1">
                <a:solidFill>
                  <a:schemeClr val="tx1"/>
                </a:solidFill>
                <a:latin typeface="Courier New" panose="02070309020205020404" pitchFamily="49" charset="0"/>
                <a:cs typeface="Courier New" panose="02070309020205020404" pitchFamily="49" charset="0"/>
              </a:rPr>
              <a:t>iri</a:t>
            </a:r>
            <a:endParaRPr lang="en-US" dirty="0">
              <a:solidFill>
                <a:schemeClr val="tx1"/>
              </a:solidFill>
              <a:latin typeface="Courier New" panose="02070309020205020404" pitchFamily="49" charset="0"/>
              <a:cs typeface="Courier New" panose="02070309020205020404" pitchFamily="49" charset="0"/>
            </a:endParaRPr>
          </a:p>
          <a:p>
            <a:r>
              <a:rPr lang="en-US" dirty="0">
                <a:solidFill>
                  <a:schemeClr val="tx1"/>
                </a:solidFill>
                <a:latin typeface="Courier New" panose="02070309020205020404" pitchFamily="49" charset="0"/>
                <a:cs typeface="Courier New" panose="02070309020205020404" pitchFamily="49" charset="0"/>
              </a:rPr>
              <a:t>      title {</a:t>
            </a:r>
          </a:p>
          <a:p>
            <a:r>
              <a:rPr lang="en-US" dirty="0">
                <a:solidFill>
                  <a:schemeClr val="tx1"/>
                </a:solidFill>
                <a:latin typeface="Courier New" panose="02070309020205020404" pitchFamily="49" charset="0"/>
                <a:cs typeface="Courier New" panose="02070309020205020404" pitchFamily="49" charset="0"/>
              </a:rPr>
              <a:t>        cs</a:t>
            </a:r>
          </a:p>
          <a:p>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tx1"/>
                </a:solidFill>
                <a:latin typeface="Courier New" panose="02070309020205020404" pitchFamily="49" charset="0"/>
                <a:cs typeface="Courier New" panose="02070309020205020404" pitchFamily="49" charset="0"/>
              </a:rPr>
              <a:t>}</a:t>
            </a:r>
          </a:p>
        </p:txBody>
      </p:sp>
      <p:sp>
        <p:nvSpPr>
          <p:cNvPr id="9" name="Rectangle 8">
            <a:extLst>
              <a:ext uri="{FF2B5EF4-FFF2-40B4-BE49-F238E27FC236}">
                <a16:creationId xmlns:a16="http://schemas.microsoft.com/office/drawing/2014/main" id="{1B2C647A-D446-66D2-2666-23C4844DC885}"/>
              </a:ext>
            </a:extLst>
          </p:cNvPr>
          <p:cNvSpPr/>
          <p:nvPr/>
        </p:nvSpPr>
        <p:spPr>
          <a:xfrm>
            <a:off x="5663952" y="1829513"/>
            <a:ext cx="6120680" cy="44644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latin typeface="Courier New" panose="02070309020205020404" pitchFamily="49" charset="0"/>
                <a:cs typeface="Courier New" panose="02070309020205020404" pitchFamily="49" charset="0"/>
              </a:rPr>
              <a:t>{“data": {</a:t>
            </a:r>
          </a:p>
          <a:p>
            <a:r>
              <a:rPr lang="en-US" dirty="0">
                <a:solidFill>
                  <a:schemeClr val="tx1"/>
                </a:solidFill>
                <a:latin typeface="Courier New" panose="02070309020205020404" pitchFamily="49" charset="0"/>
                <a:cs typeface="Courier New" panose="02070309020205020404" pitchFamily="49" charset="0"/>
              </a:rPr>
              <a:t>  "datasets": {</a:t>
            </a:r>
          </a:p>
          <a:p>
            <a:r>
              <a:rPr lang="en-US" dirty="0">
                <a:solidFill>
                  <a:schemeClr val="tx1"/>
                </a:solidFill>
                <a:latin typeface="Courier New" panose="02070309020205020404" pitchFamily="49" charset="0"/>
                <a:cs typeface="Courier New" panose="02070309020205020404" pitchFamily="49" charset="0"/>
              </a:rPr>
              <a:t>    "data": [{</a:t>
            </a:r>
          </a:p>
          <a:p>
            <a:r>
              <a:rPr lang="en-US" dirty="0">
                <a:solidFill>
                  <a:schemeClr val="tx1"/>
                </a:solidFill>
                <a:latin typeface="Courier New" panose="02070309020205020404" pitchFamily="49" charset="0"/>
                <a:cs typeface="Courier New" panose="02070309020205020404" pitchFamily="49" charset="0"/>
              </a:rPr>
              <a:t>      "</a:t>
            </a:r>
            <a:r>
              <a:rPr lang="en-US" dirty="0" err="1">
                <a:solidFill>
                  <a:schemeClr val="tx1"/>
                </a:solidFill>
                <a:latin typeface="Courier New" panose="02070309020205020404" pitchFamily="49" charset="0"/>
                <a:cs typeface="Courier New" panose="02070309020205020404" pitchFamily="49" charset="0"/>
              </a:rPr>
              <a:t>iri</a:t>
            </a:r>
            <a:r>
              <a:rPr lang="en-US" dirty="0">
                <a:solidFill>
                  <a:schemeClr val="tx1"/>
                </a:solidFill>
                <a:latin typeface="Courier New" panose="02070309020205020404" pitchFamily="49" charset="0"/>
                <a:cs typeface="Courier New" panose="02070309020205020404" pitchFamily="49" charset="0"/>
              </a:rPr>
              <a:t>": "https://example.com/88",</a:t>
            </a:r>
          </a:p>
          <a:p>
            <a:r>
              <a:rPr lang="en-US" dirty="0">
                <a:solidFill>
                  <a:schemeClr val="tx1"/>
                </a:solidFill>
                <a:latin typeface="Courier New" panose="02070309020205020404" pitchFamily="49" charset="0"/>
                <a:cs typeface="Courier New" panose="02070309020205020404" pitchFamily="49" charset="0"/>
              </a:rPr>
              <a:t>      "title": { "cs": "</a:t>
            </a:r>
            <a:r>
              <a:rPr lang="en-US" dirty="0" err="1">
                <a:solidFill>
                  <a:schemeClr val="tx1"/>
                </a:solidFill>
                <a:latin typeface="Courier New" panose="02070309020205020404" pitchFamily="49" charset="0"/>
                <a:cs typeface="Courier New" panose="02070309020205020404" pitchFamily="49" charset="0"/>
              </a:rPr>
              <a:t>Číselník</a:t>
            </a:r>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tx1"/>
                </a:solidFill>
                <a:latin typeface="Courier New" panose="02070309020205020404" pitchFamily="49" charset="0"/>
                <a:cs typeface="Courier New" panose="02070309020205020404" pitchFamily="49" charset="0"/>
              </a:rPr>
              <a:t>    }, {</a:t>
            </a:r>
          </a:p>
          <a:p>
            <a:r>
              <a:rPr lang="en-US" dirty="0">
                <a:solidFill>
                  <a:schemeClr val="tx1"/>
                </a:solidFill>
                <a:latin typeface="Courier New" panose="02070309020205020404" pitchFamily="49" charset="0"/>
                <a:cs typeface="Courier New" panose="02070309020205020404" pitchFamily="49" charset="0"/>
              </a:rPr>
              <a:t>      "</a:t>
            </a:r>
            <a:r>
              <a:rPr lang="en-US" dirty="0" err="1">
                <a:solidFill>
                  <a:schemeClr val="tx1"/>
                </a:solidFill>
                <a:latin typeface="Courier New" panose="02070309020205020404" pitchFamily="49" charset="0"/>
                <a:cs typeface="Courier New" panose="02070309020205020404" pitchFamily="49" charset="0"/>
              </a:rPr>
              <a:t>iri</a:t>
            </a:r>
            <a:r>
              <a:rPr lang="en-US" dirty="0">
                <a:solidFill>
                  <a:schemeClr val="tx1"/>
                </a:solidFill>
                <a:latin typeface="Courier New" panose="02070309020205020404" pitchFamily="49" charset="0"/>
                <a:cs typeface="Courier New" panose="02070309020205020404" pitchFamily="49" charset="0"/>
              </a:rPr>
              <a:t>": "https://example.com/67",</a:t>
            </a:r>
          </a:p>
          <a:p>
            <a:r>
              <a:rPr lang="en-US" dirty="0">
                <a:solidFill>
                  <a:schemeClr val="tx1"/>
                </a:solidFill>
                <a:latin typeface="Courier New" panose="02070309020205020404" pitchFamily="49" charset="0"/>
                <a:cs typeface="Courier New" panose="02070309020205020404" pitchFamily="49" charset="0"/>
              </a:rPr>
              <a:t>      "title": { "cs": "</a:t>
            </a:r>
            <a:r>
              <a:rPr lang="en-US" dirty="0" err="1">
                <a:solidFill>
                  <a:schemeClr val="tx1"/>
                </a:solidFill>
                <a:latin typeface="Courier New" panose="02070309020205020404" pitchFamily="49" charset="0"/>
                <a:cs typeface="Courier New" panose="02070309020205020404" pitchFamily="49" charset="0"/>
              </a:rPr>
              <a:t>Seznam</a:t>
            </a:r>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tx1"/>
                </a:solidFill>
                <a:latin typeface="Courier New" panose="02070309020205020404" pitchFamily="49" charset="0"/>
                <a:cs typeface="Courier New" panose="02070309020205020404" pitchFamily="49" charset="0"/>
              </a:rPr>
              <a:t>}} </a:t>
            </a:r>
          </a:p>
        </p:txBody>
      </p:sp>
      <p:sp>
        <p:nvSpPr>
          <p:cNvPr id="3" name="TextBox 2">
            <a:extLst>
              <a:ext uri="{FF2B5EF4-FFF2-40B4-BE49-F238E27FC236}">
                <a16:creationId xmlns:a16="http://schemas.microsoft.com/office/drawing/2014/main" id="{4263D031-FCD6-5E15-22B5-6437A8EBF616}"/>
              </a:ext>
            </a:extLst>
          </p:cNvPr>
          <p:cNvSpPr txBox="1"/>
          <p:nvPr/>
        </p:nvSpPr>
        <p:spPr>
          <a:xfrm>
            <a:off x="0" y="6493334"/>
            <a:ext cx="10344472" cy="369332"/>
          </a:xfrm>
          <a:prstGeom prst="rect">
            <a:avLst/>
          </a:prstGeom>
          <a:noFill/>
        </p:spPr>
        <p:txBody>
          <a:bodyPr wrap="square" rtlCol="0">
            <a:spAutoFit/>
          </a:bodyPr>
          <a:lstStyle/>
          <a:p>
            <a:r>
              <a:rPr lang="en-US" dirty="0">
                <a:solidFill>
                  <a:schemeClr val="bg1"/>
                </a:solidFill>
              </a:rPr>
              <a:t>Optional: 2023/2024</a:t>
            </a:r>
          </a:p>
        </p:txBody>
      </p:sp>
    </p:spTree>
    <p:extLst>
      <p:ext uri="{BB962C8B-B14F-4D97-AF65-F5344CB8AC3E}">
        <p14:creationId xmlns:p14="http://schemas.microsoft.com/office/powerpoint/2010/main" val="34462185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0458F-C1AE-BC61-7C0B-383CD5338AE9}"/>
              </a:ext>
            </a:extLst>
          </p:cNvPr>
          <p:cNvSpPr>
            <a:spLocks noGrp="1"/>
          </p:cNvSpPr>
          <p:nvPr>
            <p:ph type="title"/>
          </p:nvPr>
        </p:nvSpPr>
        <p:spPr/>
        <p:txBody>
          <a:bodyPr>
            <a:normAutofit/>
          </a:bodyPr>
          <a:lstStyle/>
          <a:p>
            <a:r>
              <a:rPr lang="en-US" dirty="0"/>
              <a:t>Server Perspective</a:t>
            </a:r>
          </a:p>
        </p:txBody>
      </p:sp>
      <p:sp>
        <p:nvSpPr>
          <p:cNvPr id="7" name="Content Placeholder 6">
            <a:extLst>
              <a:ext uri="{FF2B5EF4-FFF2-40B4-BE49-F238E27FC236}">
                <a16:creationId xmlns:a16="http://schemas.microsoft.com/office/drawing/2014/main" id="{77DFE751-E5F0-0837-03B2-B062B6C85B5A}"/>
              </a:ext>
            </a:extLst>
          </p:cNvPr>
          <p:cNvSpPr>
            <a:spLocks noGrp="1"/>
          </p:cNvSpPr>
          <p:nvPr>
            <p:ph idx="1"/>
          </p:nvPr>
        </p:nvSpPr>
        <p:spPr>
          <a:xfrm>
            <a:off x="335360" y="1268760"/>
            <a:ext cx="11449272" cy="360040"/>
          </a:xfrm>
        </p:spPr>
        <p:txBody>
          <a:bodyPr/>
          <a:lstStyle/>
          <a:p>
            <a:pPr marL="0" indent="0">
              <a:buNone/>
            </a:pPr>
            <a:r>
              <a:rPr lang="en-US" dirty="0"/>
              <a:t>Schema:</a:t>
            </a:r>
          </a:p>
        </p:txBody>
      </p:sp>
      <p:sp>
        <p:nvSpPr>
          <p:cNvPr id="4" name="Slide Number Placeholder 3">
            <a:extLst>
              <a:ext uri="{FF2B5EF4-FFF2-40B4-BE49-F238E27FC236}">
                <a16:creationId xmlns:a16="http://schemas.microsoft.com/office/drawing/2014/main" id="{6D35D0F2-2EA4-A4A4-FD73-9F6BC9CD34AA}"/>
              </a:ext>
            </a:extLst>
          </p:cNvPr>
          <p:cNvSpPr>
            <a:spLocks noGrp="1"/>
          </p:cNvSpPr>
          <p:nvPr>
            <p:ph type="sldNum" sz="quarter" idx="12"/>
          </p:nvPr>
        </p:nvSpPr>
        <p:spPr/>
        <p:txBody>
          <a:bodyPr/>
          <a:lstStyle/>
          <a:p>
            <a:fld id="{6113E31D-E2AB-40D1-8B51-AFA5AFEF393A}" type="slidenum">
              <a:rPr lang="en-US" smtClean="0"/>
              <a:t>25</a:t>
            </a:fld>
            <a:endParaRPr lang="en-US" dirty="0"/>
          </a:p>
        </p:txBody>
      </p:sp>
      <p:sp>
        <p:nvSpPr>
          <p:cNvPr id="5" name="Rectangle 4">
            <a:extLst>
              <a:ext uri="{FF2B5EF4-FFF2-40B4-BE49-F238E27FC236}">
                <a16:creationId xmlns:a16="http://schemas.microsoft.com/office/drawing/2014/main" id="{3B55F29B-4E62-A0CC-9458-96199DDB4CB2}"/>
              </a:ext>
            </a:extLst>
          </p:cNvPr>
          <p:cNvSpPr/>
          <p:nvPr/>
        </p:nvSpPr>
        <p:spPr>
          <a:xfrm>
            <a:off x="335359" y="1844824"/>
            <a:ext cx="5544617"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latin typeface="Courier New" panose="02070309020205020404" pitchFamily="49" charset="0"/>
                <a:cs typeface="Courier New" panose="02070309020205020404" pitchFamily="49" charset="0"/>
              </a:rPr>
              <a:t>type </a:t>
            </a:r>
            <a:r>
              <a:rPr lang="en-US" dirty="0" err="1">
                <a:solidFill>
                  <a:schemeClr val="tx1"/>
                </a:solidFill>
                <a:latin typeface="Courier New" panose="02070309020205020404" pitchFamily="49" charset="0"/>
                <a:cs typeface="Courier New" panose="02070309020205020404" pitchFamily="49" charset="0"/>
              </a:rPr>
              <a:t>LanguageString</a:t>
            </a:r>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tx1"/>
                </a:solidFill>
                <a:latin typeface="Courier New" panose="02070309020205020404" pitchFamily="49" charset="0"/>
                <a:cs typeface="Courier New" panose="02070309020205020404" pitchFamily="49" charset="0"/>
              </a:rPr>
              <a:t>  cs: String</a:t>
            </a:r>
          </a:p>
          <a:p>
            <a:r>
              <a:rPr lang="en-US" dirty="0">
                <a:solidFill>
                  <a:schemeClr val="tx1"/>
                </a:solidFill>
                <a:latin typeface="Courier New" panose="02070309020205020404" pitchFamily="49" charset="0"/>
                <a:cs typeface="Courier New" panose="02070309020205020404" pitchFamily="49" charset="0"/>
              </a:rPr>
              <a:t>}</a:t>
            </a:r>
          </a:p>
        </p:txBody>
      </p:sp>
      <p:sp>
        <p:nvSpPr>
          <p:cNvPr id="3" name="Rectangle 2">
            <a:extLst>
              <a:ext uri="{FF2B5EF4-FFF2-40B4-BE49-F238E27FC236}">
                <a16:creationId xmlns:a16="http://schemas.microsoft.com/office/drawing/2014/main" id="{200FFB0F-2681-71D7-3522-D900E545B440}"/>
              </a:ext>
            </a:extLst>
          </p:cNvPr>
          <p:cNvSpPr/>
          <p:nvPr/>
        </p:nvSpPr>
        <p:spPr>
          <a:xfrm>
            <a:off x="335358" y="3212976"/>
            <a:ext cx="5544618" cy="29523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latin typeface="Courier New" panose="02070309020205020404" pitchFamily="49" charset="0"/>
                <a:cs typeface="Courier New" panose="02070309020205020404" pitchFamily="49" charset="0"/>
              </a:rPr>
              <a:t>const </a:t>
            </a:r>
            <a:r>
              <a:rPr lang="en-US" dirty="0" err="1">
                <a:solidFill>
                  <a:schemeClr val="tx1"/>
                </a:solidFill>
                <a:latin typeface="Courier New" panose="02070309020205020404" pitchFamily="49" charset="0"/>
                <a:cs typeface="Courier New" panose="02070309020205020404" pitchFamily="49" charset="0"/>
              </a:rPr>
              <a:t>textType</a:t>
            </a:r>
            <a:r>
              <a:rPr lang="en-US" dirty="0">
                <a:solidFill>
                  <a:schemeClr val="tx1"/>
                </a:solidFill>
                <a:latin typeface="Courier New" panose="02070309020205020404" pitchFamily="49" charset="0"/>
                <a:cs typeface="Courier New" panose="02070309020205020404" pitchFamily="49" charset="0"/>
              </a:rPr>
              <a:t> = </a:t>
            </a:r>
          </a:p>
          <a:p>
            <a:r>
              <a:rPr lang="en-US" dirty="0">
                <a:solidFill>
                  <a:schemeClr val="tx1"/>
                </a:solidFill>
                <a:latin typeface="Courier New" panose="02070309020205020404" pitchFamily="49" charset="0"/>
                <a:cs typeface="Courier New" panose="02070309020205020404" pitchFamily="49" charset="0"/>
              </a:rPr>
              <a:t>  new </a:t>
            </a:r>
            <a:r>
              <a:rPr lang="en-US" dirty="0" err="1">
                <a:solidFill>
                  <a:schemeClr val="tx1"/>
                </a:solidFill>
                <a:latin typeface="Courier New" panose="02070309020205020404" pitchFamily="49" charset="0"/>
                <a:cs typeface="Courier New" panose="02070309020205020404" pitchFamily="49" charset="0"/>
              </a:rPr>
              <a:t>gql.GraphQLObjectType</a:t>
            </a:r>
            <a:r>
              <a:rPr lang="en-US" dirty="0">
                <a:solidFill>
                  <a:schemeClr val="tx1"/>
                </a:solidFill>
                <a:latin typeface="Courier New" panose="02070309020205020404" pitchFamily="49" charset="0"/>
                <a:cs typeface="Courier New" panose="02070309020205020404" pitchFamily="49" charset="0"/>
              </a:rPr>
              <a:t>({</a:t>
            </a:r>
          </a:p>
          <a:p>
            <a:r>
              <a:rPr lang="en-US" dirty="0">
                <a:solidFill>
                  <a:schemeClr val="tx1"/>
                </a:solidFill>
                <a:latin typeface="Courier New" panose="02070309020205020404" pitchFamily="49" charset="0"/>
                <a:cs typeface="Courier New" panose="02070309020205020404" pitchFamily="49" charset="0"/>
              </a:rPr>
              <a:t>    "name": "</a:t>
            </a:r>
            <a:r>
              <a:rPr lang="en-US" dirty="0" err="1">
                <a:solidFill>
                  <a:schemeClr val="tx1"/>
                </a:solidFill>
                <a:latin typeface="Courier New" panose="02070309020205020404" pitchFamily="49" charset="0"/>
                <a:cs typeface="Courier New" panose="02070309020205020404" pitchFamily="49" charset="0"/>
              </a:rPr>
              <a:t>LanguageString</a:t>
            </a:r>
            <a:r>
              <a:rPr lang="en-US" dirty="0">
                <a:solidFill>
                  <a:schemeClr val="tx1"/>
                </a:solidFill>
                <a:latin typeface="Courier New" panose="02070309020205020404" pitchFamily="49" charset="0"/>
                <a:cs typeface="Courier New" panose="02070309020205020404" pitchFamily="49" charset="0"/>
              </a:rPr>
              <a:t>",</a:t>
            </a:r>
          </a:p>
          <a:p>
            <a:r>
              <a:rPr lang="en-US" dirty="0">
                <a:solidFill>
                  <a:schemeClr val="tx1"/>
                </a:solidFill>
                <a:latin typeface="Courier New" panose="02070309020205020404" pitchFamily="49" charset="0"/>
                <a:cs typeface="Courier New" panose="02070309020205020404" pitchFamily="49" charset="0"/>
              </a:rPr>
              <a:t>    "fields": {</a:t>
            </a:r>
          </a:p>
          <a:p>
            <a:r>
              <a:rPr lang="en-US" dirty="0">
                <a:solidFill>
                  <a:schemeClr val="tx1"/>
                </a:solidFill>
                <a:latin typeface="Courier New" panose="02070309020205020404" pitchFamily="49" charset="0"/>
                <a:cs typeface="Courier New" panose="02070309020205020404" pitchFamily="49" charset="0"/>
              </a:rPr>
              <a:t>      "cs": {</a:t>
            </a:r>
          </a:p>
          <a:p>
            <a:r>
              <a:rPr lang="en-US" dirty="0">
                <a:solidFill>
                  <a:schemeClr val="tx1"/>
                </a:solidFill>
                <a:latin typeface="Courier New" panose="02070309020205020404" pitchFamily="49" charset="0"/>
                <a:cs typeface="Courier New" panose="02070309020205020404" pitchFamily="49" charset="0"/>
              </a:rPr>
              <a:t>        "type": </a:t>
            </a:r>
            <a:r>
              <a:rPr lang="en-US" dirty="0" err="1">
                <a:solidFill>
                  <a:schemeClr val="tx1"/>
                </a:solidFill>
                <a:latin typeface="Courier New" panose="02070309020205020404" pitchFamily="49" charset="0"/>
                <a:cs typeface="Courier New" panose="02070309020205020404" pitchFamily="49" charset="0"/>
              </a:rPr>
              <a:t>gql.GraphQLString</a:t>
            </a:r>
            <a:endParaRPr lang="en-US" dirty="0">
              <a:solidFill>
                <a:schemeClr val="tx1"/>
              </a:solidFill>
              <a:latin typeface="Courier New" panose="02070309020205020404" pitchFamily="49" charset="0"/>
              <a:cs typeface="Courier New" panose="02070309020205020404" pitchFamily="49" charset="0"/>
            </a:endParaRPr>
          </a:p>
          <a:p>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tx1"/>
                </a:solidFill>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BBB86BD7-DE46-0960-DBE4-0559E5A30B2B}"/>
              </a:ext>
            </a:extLst>
          </p:cNvPr>
          <p:cNvSpPr txBox="1"/>
          <p:nvPr/>
        </p:nvSpPr>
        <p:spPr>
          <a:xfrm>
            <a:off x="0" y="6493334"/>
            <a:ext cx="10344472" cy="369332"/>
          </a:xfrm>
          <a:prstGeom prst="rect">
            <a:avLst/>
          </a:prstGeom>
          <a:noFill/>
        </p:spPr>
        <p:txBody>
          <a:bodyPr wrap="square" rtlCol="0">
            <a:spAutoFit/>
          </a:bodyPr>
          <a:lstStyle/>
          <a:p>
            <a:r>
              <a:rPr lang="en-US" dirty="0">
                <a:solidFill>
                  <a:schemeClr val="bg1"/>
                </a:solidFill>
              </a:rPr>
              <a:t>Optional: 2023/2024</a:t>
            </a:r>
          </a:p>
        </p:txBody>
      </p:sp>
    </p:spTree>
    <p:extLst>
      <p:ext uri="{BB962C8B-B14F-4D97-AF65-F5344CB8AC3E}">
        <p14:creationId xmlns:p14="http://schemas.microsoft.com/office/powerpoint/2010/main" val="3165810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0458F-C1AE-BC61-7C0B-383CD5338AE9}"/>
              </a:ext>
            </a:extLst>
          </p:cNvPr>
          <p:cNvSpPr>
            <a:spLocks noGrp="1"/>
          </p:cNvSpPr>
          <p:nvPr>
            <p:ph type="title"/>
          </p:nvPr>
        </p:nvSpPr>
        <p:spPr/>
        <p:txBody>
          <a:bodyPr>
            <a:normAutofit/>
          </a:bodyPr>
          <a:lstStyle/>
          <a:p>
            <a:r>
              <a:rPr lang="en-US" dirty="0"/>
              <a:t>Server Perspective</a:t>
            </a:r>
          </a:p>
        </p:txBody>
      </p:sp>
      <p:sp>
        <p:nvSpPr>
          <p:cNvPr id="7" name="Content Placeholder 6">
            <a:extLst>
              <a:ext uri="{FF2B5EF4-FFF2-40B4-BE49-F238E27FC236}">
                <a16:creationId xmlns:a16="http://schemas.microsoft.com/office/drawing/2014/main" id="{77DFE751-E5F0-0837-03B2-B062B6C85B5A}"/>
              </a:ext>
            </a:extLst>
          </p:cNvPr>
          <p:cNvSpPr>
            <a:spLocks noGrp="1"/>
          </p:cNvSpPr>
          <p:nvPr>
            <p:ph idx="1"/>
          </p:nvPr>
        </p:nvSpPr>
        <p:spPr>
          <a:xfrm>
            <a:off x="335360" y="1268760"/>
            <a:ext cx="11449272" cy="360040"/>
          </a:xfrm>
        </p:spPr>
        <p:txBody>
          <a:bodyPr/>
          <a:lstStyle/>
          <a:p>
            <a:pPr marL="0" indent="0">
              <a:buNone/>
            </a:pPr>
            <a:r>
              <a:rPr lang="en-US" dirty="0"/>
              <a:t>Resolver:</a:t>
            </a:r>
          </a:p>
        </p:txBody>
      </p:sp>
      <p:sp>
        <p:nvSpPr>
          <p:cNvPr id="4" name="Slide Number Placeholder 3">
            <a:extLst>
              <a:ext uri="{FF2B5EF4-FFF2-40B4-BE49-F238E27FC236}">
                <a16:creationId xmlns:a16="http://schemas.microsoft.com/office/drawing/2014/main" id="{6D35D0F2-2EA4-A4A4-FD73-9F6BC9CD34AA}"/>
              </a:ext>
            </a:extLst>
          </p:cNvPr>
          <p:cNvSpPr>
            <a:spLocks noGrp="1"/>
          </p:cNvSpPr>
          <p:nvPr>
            <p:ph type="sldNum" sz="quarter" idx="12"/>
          </p:nvPr>
        </p:nvSpPr>
        <p:spPr/>
        <p:txBody>
          <a:bodyPr/>
          <a:lstStyle/>
          <a:p>
            <a:fld id="{6113E31D-E2AB-40D1-8B51-AFA5AFEF393A}" type="slidenum">
              <a:rPr lang="en-US" smtClean="0"/>
              <a:t>26</a:t>
            </a:fld>
            <a:endParaRPr lang="en-US" dirty="0"/>
          </a:p>
        </p:txBody>
      </p:sp>
      <p:sp>
        <p:nvSpPr>
          <p:cNvPr id="3" name="Rectangle 2">
            <a:extLst>
              <a:ext uri="{FF2B5EF4-FFF2-40B4-BE49-F238E27FC236}">
                <a16:creationId xmlns:a16="http://schemas.microsoft.com/office/drawing/2014/main" id="{200FFB0F-2681-71D7-3522-D900E545B440}"/>
              </a:ext>
            </a:extLst>
          </p:cNvPr>
          <p:cNvSpPr/>
          <p:nvPr/>
        </p:nvSpPr>
        <p:spPr>
          <a:xfrm>
            <a:off x="335358" y="1844824"/>
            <a:ext cx="11449272" cy="45365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latin typeface="Courier New" panose="02070309020205020404" pitchFamily="49" charset="0"/>
                <a:cs typeface="Courier New" panose="02070309020205020404" pitchFamily="49" charset="0"/>
              </a:rPr>
              <a:t>const </a:t>
            </a:r>
            <a:r>
              <a:rPr lang="en-US" dirty="0" err="1">
                <a:solidFill>
                  <a:schemeClr val="tx1"/>
                </a:solidFill>
                <a:latin typeface="Courier New" panose="02070309020205020404" pitchFamily="49" charset="0"/>
                <a:cs typeface="Courier New" panose="02070309020205020404" pitchFamily="49" charset="0"/>
              </a:rPr>
              <a:t>queryType</a:t>
            </a:r>
            <a:r>
              <a:rPr lang="en-US" dirty="0">
                <a:solidFill>
                  <a:schemeClr val="tx1"/>
                </a:solidFill>
                <a:latin typeface="Courier New" panose="02070309020205020404" pitchFamily="49" charset="0"/>
                <a:cs typeface="Courier New" panose="02070309020205020404" pitchFamily="49" charset="0"/>
              </a:rPr>
              <a:t> = new </a:t>
            </a:r>
            <a:r>
              <a:rPr lang="en-US" dirty="0" err="1">
                <a:solidFill>
                  <a:schemeClr val="tx1"/>
                </a:solidFill>
                <a:latin typeface="Courier New" panose="02070309020205020404" pitchFamily="49" charset="0"/>
                <a:cs typeface="Courier New" panose="02070309020205020404" pitchFamily="49" charset="0"/>
              </a:rPr>
              <a:t>graphql.GraphQLObjectType</a:t>
            </a:r>
            <a:r>
              <a:rPr lang="en-US" dirty="0">
                <a:solidFill>
                  <a:schemeClr val="tx1"/>
                </a:solidFill>
                <a:latin typeface="Courier New" panose="02070309020205020404" pitchFamily="49" charset="0"/>
                <a:cs typeface="Courier New" panose="02070309020205020404" pitchFamily="49" charset="0"/>
              </a:rPr>
              <a:t>({</a:t>
            </a:r>
          </a:p>
          <a:p>
            <a:r>
              <a:rPr lang="en-US" dirty="0">
                <a:solidFill>
                  <a:schemeClr val="tx1"/>
                </a:solidFill>
                <a:latin typeface="Courier New" panose="02070309020205020404" pitchFamily="49" charset="0"/>
                <a:cs typeface="Courier New" panose="02070309020205020404" pitchFamily="49" charset="0"/>
              </a:rPr>
              <a:t>  "name": "Query",</a:t>
            </a:r>
          </a:p>
          <a:p>
            <a:r>
              <a:rPr lang="en-US" dirty="0">
                <a:solidFill>
                  <a:schemeClr val="tx1"/>
                </a:solidFill>
                <a:latin typeface="Courier New" panose="02070309020205020404" pitchFamily="49" charset="0"/>
                <a:cs typeface="Courier New" panose="02070309020205020404" pitchFamily="49" charset="0"/>
              </a:rPr>
              <a:t>  "fields": {</a:t>
            </a:r>
          </a:p>
          <a:p>
            <a:r>
              <a:rPr lang="en-US" dirty="0">
                <a:solidFill>
                  <a:schemeClr val="tx1"/>
                </a:solidFill>
                <a:latin typeface="Courier New" panose="02070309020205020404" pitchFamily="49" charset="0"/>
                <a:cs typeface="Courier New" panose="02070309020205020404" pitchFamily="49" charset="0"/>
              </a:rPr>
              <a:t>    "datasets": {</a:t>
            </a:r>
          </a:p>
          <a:p>
            <a:r>
              <a:rPr lang="en-US" dirty="0">
                <a:solidFill>
                  <a:schemeClr val="tx1"/>
                </a:solidFill>
                <a:latin typeface="Courier New" panose="02070309020205020404" pitchFamily="49" charset="0"/>
                <a:cs typeface="Courier New" panose="02070309020205020404" pitchFamily="49" charset="0"/>
              </a:rPr>
              <a:t>      "type": </a:t>
            </a:r>
            <a:r>
              <a:rPr lang="en-US" dirty="0" err="1">
                <a:solidFill>
                  <a:schemeClr val="tx1"/>
                </a:solidFill>
                <a:latin typeface="Courier New" panose="02070309020205020404" pitchFamily="49" charset="0"/>
                <a:cs typeface="Courier New" panose="02070309020205020404" pitchFamily="49" charset="0"/>
              </a:rPr>
              <a:t>datasetsContainerType</a:t>
            </a:r>
            <a:r>
              <a:rPr lang="en-US" dirty="0">
                <a:solidFill>
                  <a:schemeClr val="tx1"/>
                </a:solidFill>
                <a:latin typeface="Courier New" panose="02070309020205020404" pitchFamily="49" charset="0"/>
                <a:cs typeface="Courier New" panose="02070309020205020404" pitchFamily="49" charset="0"/>
              </a:rPr>
              <a:t>,</a:t>
            </a:r>
          </a:p>
          <a:p>
            <a:r>
              <a:rPr lang="en-US" dirty="0">
                <a:solidFill>
                  <a:schemeClr val="tx1"/>
                </a:solidFill>
                <a:latin typeface="Courier New" panose="02070309020205020404" pitchFamily="49" charset="0"/>
                <a:cs typeface="Courier New" panose="02070309020205020404" pitchFamily="49" charset="0"/>
              </a:rPr>
              <a:t>      "</a:t>
            </a:r>
            <a:r>
              <a:rPr lang="en-US" dirty="0" err="1">
                <a:solidFill>
                  <a:schemeClr val="tx1"/>
                </a:solidFill>
                <a:latin typeface="Courier New" panose="02070309020205020404" pitchFamily="49" charset="0"/>
                <a:cs typeface="Courier New" panose="02070309020205020404" pitchFamily="49" charset="0"/>
              </a:rPr>
              <a:t>args</a:t>
            </a:r>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accent3"/>
                </a:solidFill>
                <a:latin typeface="Courier New" panose="02070309020205020404" pitchFamily="49" charset="0"/>
                <a:cs typeface="Courier New" panose="02070309020205020404" pitchFamily="49" charset="0"/>
              </a:rPr>
              <a:t>        "filters": {"type": </a:t>
            </a:r>
            <a:r>
              <a:rPr lang="en-US" dirty="0" err="1">
                <a:solidFill>
                  <a:schemeClr val="accent3"/>
                </a:solidFill>
                <a:latin typeface="Courier New" panose="02070309020205020404" pitchFamily="49" charset="0"/>
                <a:cs typeface="Courier New" panose="02070309020205020404" pitchFamily="49" charset="0"/>
              </a:rPr>
              <a:t>graphql.GraphQLList</a:t>
            </a:r>
            <a:r>
              <a:rPr lang="en-US" dirty="0">
                <a:solidFill>
                  <a:schemeClr val="accent3"/>
                </a:solidFill>
                <a:latin typeface="Courier New" panose="02070309020205020404" pitchFamily="49" charset="0"/>
                <a:cs typeface="Courier New" panose="02070309020205020404" pitchFamily="49" charset="0"/>
              </a:rPr>
              <a:t>(</a:t>
            </a:r>
            <a:r>
              <a:rPr lang="en-US" dirty="0" err="1">
                <a:solidFill>
                  <a:schemeClr val="accent3"/>
                </a:solidFill>
                <a:latin typeface="Courier New" panose="02070309020205020404" pitchFamily="49" charset="0"/>
                <a:cs typeface="Courier New" panose="02070309020205020404" pitchFamily="49" charset="0"/>
              </a:rPr>
              <a:t>datasetFilter</a:t>
            </a:r>
            <a:r>
              <a:rPr lang="en-US" dirty="0">
                <a:solidFill>
                  <a:schemeClr val="accent3"/>
                </a:solidFill>
                <a:latin typeface="Courier New" panose="02070309020205020404" pitchFamily="49" charset="0"/>
                <a:cs typeface="Courier New" panose="02070309020205020404" pitchFamily="49" charset="0"/>
              </a:rPr>
              <a:t>)},</a:t>
            </a:r>
          </a:p>
          <a:p>
            <a:r>
              <a:rPr lang="en-US" dirty="0">
                <a:solidFill>
                  <a:schemeClr val="accent3"/>
                </a:solidFill>
                <a:latin typeface="Courier New" panose="02070309020205020404" pitchFamily="49" charset="0"/>
                <a:cs typeface="Courier New" panose="02070309020205020404" pitchFamily="49" charset="0"/>
              </a:rPr>
              <a:t>        "offset": {"type": </a:t>
            </a:r>
            <a:r>
              <a:rPr lang="en-US" dirty="0" err="1">
                <a:solidFill>
                  <a:schemeClr val="accent3"/>
                </a:solidFill>
                <a:latin typeface="Courier New" panose="02070309020205020404" pitchFamily="49" charset="0"/>
                <a:cs typeface="Courier New" panose="02070309020205020404" pitchFamily="49" charset="0"/>
              </a:rPr>
              <a:t>graphql.GraphQLInt</a:t>
            </a:r>
            <a:r>
              <a:rPr lang="en-US" dirty="0">
                <a:solidFill>
                  <a:schemeClr val="accent3"/>
                </a:solidFill>
                <a:latin typeface="Courier New" panose="02070309020205020404" pitchFamily="49" charset="0"/>
                <a:cs typeface="Courier New" panose="02070309020205020404" pitchFamily="49" charset="0"/>
              </a:rPr>
              <a:t>},</a:t>
            </a:r>
          </a:p>
          <a:p>
            <a:r>
              <a:rPr lang="en-US" dirty="0">
                <a:solidFill>
                  <a:schemeClr val="accent3"/>
                </a:solidFill>
                <a:latin typeface="Courier New" panose="02070309020205020404" pitchFamily="49" charset="0"/>
                <a:cs typeface="Courier New" panose="02070309020205020404" pitchFamily="49" charset="0"/>
              </a:rPr>
              <a:t>        "limit": {"type": </a:t>
            </a:r>
            <a:r>
              <a:rPr lang="en-US" dirty="0" err="1">
                <a:solidFill>
                  <a:schemeClr val="accent3"/>
                </a:solidFill>
                <a:latin typeface="Courier New" panose="02070309020205020404" pitchFamily="49" charset="0"/>
                <a:cs typeface="Courier New" panose="02070309020205020404" pitchFamily="49" charset="0"/>
              </a:rPr>
              <a:t>graphql.GraphQLInt</a:t>
            </a:r>
            <a:r>
              <a:rPr lang="en-US" dirty="0">
                <a:solidFill>
                  <a:schemeClr val="accent3"/>
                </a:solidFill>
                <a:latin typeface="Courier New" panose="02070309020205020404" pitchFamily="49" charset="0"/>
                <a:cs typeface="Courier New" panose="02070309020205020404" pitchFamily="49" charset="0"/>
              </a:rPr>
              <a:t>},</a:t>
            </a:r>
          </a:p>
          <a:p>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tx1"/>
                </a:solidFill>
                <a:latin typeface="Courier New" panose="02070309020205020404" pitchFamily="49" charset="0"/>
                <a:cs typeface="Courier New" panose="02070309020205020404" pitchFamily="49" charset="0"/>
              </a:rPr>
              <a:t>      "resolve": (source, params) =&gt; {</a:t>
            </a:r>
          </a:p>
          <a:p>
            <a:r>
              <a:rPr lang="en-US" dirty="0">
                <a:solidFill>
                  <a:schemeClr val="tx1"/>
                </a:solidFill>
                <a:latin typeface="Courier New" panose="02070309020205020404" pitchFamily="49" charset="0"/>
                <a:cs typeface="Courier New" panose="02070309020205020404" pitchFamily="49" charset="0"/>
              </a:rPr>
              <a:t>        return </a:t>
            </a:r>
            <a:r>
              <a:rPr lang="en-US" dirty="0" err="1">
                <a:solidFill>
                  <a:schemeClr val="tx1"/>
                </a:solidFill>
                <a:latin typeface="Courier New" panose="02070309020205020404" pitchFamily="49" charset="0"/>
                <a:cs typeface="Courier New" panose="02070309020205020404" pitchFamily="49" charset="0"/>
              </a:rPr>
              <a:t>database.selectDatasets</a:t>
            </a:r>
            <a:r>
              <a:rPr lang="en-US" dirty="0">
                <a:solidFill>
                  <a:schemeClr val="tx1"/>
                </a:solidFill>
                <a:latin typeface="Courier New" panose="02070309020205020404" pitchFamily="49" charset="0"/>
                <a:cs typeface="Courier New" panose="02070309020205020404" pitchFamily="49" charset="0"/>
              </a:rPr>
              <a:t>(params);</a:t>
            </a:r>
          </a:p>
          <a:p>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tx1"/>
                </a:solidFill>
                <a:latin typeface="Courier New" panose="02070309020205020404" pitchFamily="49" charset="0"/>
                <a:cs typeface="Courier New" panose="02070309020205020404" pitchFamily="49" charset="0"/>
              </a:rPr>
              <a:t>  }</a:t>
            </a:r>
          </a:p>
          <a:p>
            <a:r>
              <a:rPr lang="en-US" dirty="0">
                <a:solidFill>
                  <a:schemeClr val="tx1"/>
                </a:solidFill>
                <a:latin typeface="Courier New" panose="02070309020205020404" pitchFamily="49" charset="0"/>
                <a:cs typeface="Courier New" panose="02070309020205020404" pitchFamily="49" charset="0"/>
              </a:rPr>
              <a:t>});</a:t>
            </a:r>
          </a:p>
          <a:p>
            <a:endParaRPr lang="en-US" dirty="0">
              <a:solidFill>
                <a:schemeClr val="tx1"/>
              </a:solidFill>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68170BD7-B2CB-C8B5-08D0-EA1755FC1F7F}"/>
              </a:ext>
            </a:extLst>
          </p:cNvPr>
          <p:cNvSpPr txBox="1"/>
          <p:nvPr/>
        </p:nvSpPr>
        <p:spPr>
          <a:xfrm>
            <a:off x="0" y="6493334"/>
            <a:ext cx="10344472" cy="369332"/>
          </a:xfrm>
          <a:prstGeom prst="rect">
            <a:avLst/>
          </a:prstGeom>
          <a:noFill/>
        </p:spPr>
        <p:txBody>
          <a:bodyPr wrap="square" rtlCol="0">
            <a:spAutoFit/>
          </a:bodyPr>
          <a:lstStyle/>
          <a:p>
            <a:r>
              <a:rPr lang="en-US" dirty="0">
                <a:solidFill>
                  <a:schemeClr val="bg1"/>
                </a:solidFill>
              </a:rPr>
              <a:t>Optional: 2023/2024</a:t>
            </a:r>
          </a:p>
        </p:txBody>
      </p:sp>
    </p:spTree>
    <p:extLst>
      <p:ext uri="{BB962C8B-B14F-4D97-AF65-F5344CB8AC3E}">
        <p14:creationId xmlns:p14="http://schemas.microsoft.com/office/powerpoint/2010/main" val="7467024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9B488-A4EF-0C03-9C7E-EBEC4B9FAFD6}"/>
              </a:ext>
            </a:extLst>
          </p:cNvPr>
          <p:cNvSpPr>
            <a:spLocks noGrp="1"/>
          </p:cNvSpPr>
          <p:nvPr>
            <p:ph type="title"/>
          </p:nvPr>
        </p:nvSpPr>
        <p:spPr/>
        <p:txBody>
          <a:bodyPr/>
          <a:lstStyle/>
          <a:p>
            <a:r>
              <a:rPr lang="en-US" dirty="0"/>
              <a:t>Selling points</a:t>
            </a:r>
          </a:p>
        </p:txBody>
      </p:sp>
      <p:sp>
        <p:nvSpPr>
          <p:cNvPr id="3" name="Content Placeholder 2">
            <a:extLst>
              <a:ext uri="{FF2B5EF4-FFF2-40B4-BE49-F238E27FC236}">
                <a16:creationId xmlns:a16="http://schemas.microsoft.com/office/drawing/2014/main" id="{35DA0302-E63A-5EF0-1A4C-09493FAC30E6}"/>
              </a:ext>
            </a:extLst>
          </p:cNvPr>
          <p:cNvSpPr>
            <a:spLocks noGrp="1"/>
          </p:cNvSpPr>
          <p:nvPr>
            <p:ph idx="1"/>
          </p:nvPr>
        </p:nvSpPr>
        <p:spPr/>
        <p:txBody>
          <a:bodyPr/>
          <a:lstStyle/>
          <a:p>
            <a:r>
              <a:rPr lang="en-US" dirty="0">
                <a:solidFill>
                  <a:schemeClr val="accent2"/>
                </a:solidFill>
              </a:rPr>
              <a:t>Aggregate</a:t>
            </a:r>
            <a:r>
              <a:rPr lang="en-US" dirty="0"/>
              <a:t> data from multiple UI components.</a:t>
            </a:r>
          </a:p>
          <a:p>
            <a:r>
              <a:rPr lang="en-US" dirty="0"/>
              <a:t>Create a representation of your data that feels familiar and natural (graph).</a:t>
            </a:r>
          </a:p>
          <a:p>
            <a:r>
              <a:rPr lang="en-US" dirty="0"/>
              <a:t>Ensure that all of your data is </a:t>
            </a:r>
            <a:r>
              <a:rPr lang="en-US" dirty="0">
                <a:solidFill>
                  <a:schemeClr val="accent2"/>
                </a:solidFill>
              </a:rPr>
              <a:t>statically typed,</a:t>
            </a:r>
            <a:r>
              <a:rPr lang="en-US" dirty="0"/>
              <a:t> and these types inform what queries the schema supports.</a:t>
            </a:r>
          </a:p>
          <a:p>
            <a:r>
              <a:rPr lang="en-US" dirty="0"/>
              <a:t>Reduce the need for </a:t>
            </a:r>
            <a:r>
              <a:rPr lang="en-US" dirty="0">
                <a:solidFill>
                  <a:schemeClr val="accent2"/>
                </a:solidFill>
              </a:rPr>
              <a:t>breaking changes but</a:t>
            </a:r>
            <a:r>
              <a:rPr lang="en-US" dirty="0"/>
              <a:t> utilize a built-in mechanism for deprecations when you need to.</a:t>
            </a:r>
          </a:p>
          <a:p>
            <a:r>
              <a:rPr lang="en-US" dirty="0"/>
              <a:t>Access to a </a:t>
            </a:r>
            <a:r>
              <a:rPr lang="en-US" dirty="0">
                <a:solidFill>
                  <a:schemeClr val="accent2"/>
                </a:solidFill>
              </a:rPr>
              <a:t>powerful tooling ecosystem</a:t>
            </a:r>
            <a:r>
              <a:rPr lang="en-US" dirty="0"/>
              <a:t> with GUIs, editor integrations, code generation, linting, analytics, and more.</a:t>
            </a:r>
          </a:p>
        </p:txBody>
      </p:sp>
      <p:sp>
        <p:nvSpPr>
          <p:cNvPr id="4" name="Slide Number Placeholder 3">
            <a:extLst>
              <a:ext uri="{FF2B5EF4-FFF2-40B4-BE49-F238E27FC236}">
                <a16:creationId xmlns:a16="http://schemas.microsoft.com/office/drawing/2014/main" id="{F124317C-6961-D6D4-F385-234409F6CC5F}"/>
              </a:ext>
            </a:extLst>
          </p:cNvPr>
          <p:cNvSpPr>
            <a:spLocks noGrp="1"/>
          </p:cNvSpPr>
          <p:nvPr>
            <p:ph type="sldNum" sz="quarter" idx="12"/>
          </p:nvPr>
        </p:nvSpPr>
        <p:spPr/>
        <p:txBody>
          <a:bodyPr/>
          <a:lstStyle/>
          <a:p>
            <a:fld id="{6113E31D-E2AB-40D1-8B51-AFA5AFEF393A}" type="slidenum">
              <a:rPr lang="en-US" smtClean="0"/>
              <a:t>27</a:t>
            </a:fld>
            <a:endParaRPr lang="en-US" dirty="0"/>
          </a:p>
        </p:txBody>
      </p:sp>
    </p:spTree>
    <p:extLst>
      <p:ext uri="{BB962C8B-B14F-4D97-AF65-F5344CB8AC3E}">
        <p14:creationId xmlns:p14="http://schemas.microsoft.com/office/powerpoint/2010/main" val="6533493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BD22C-36DB-BAFF-9F82-D1C2FF8883FE}"/>
              </a:ext>
            </a:extLst>
          </p:cNvPr>
          <p:cNvSpPr>
            <a:spLocks noGrp="1"/>
          </p:cNvSpPr>
          <p:nvPr>
            <p:ph type="title"/>
          </p:nvPr>
        </p:nvSpPr>
        <p:spPr/>
        <p:txBody>
          <a:bodyPr/>
          <a:lstStyle/>
          <a:p>
            <a:r>
              <a:rPr lang="en-US" dirty="0"/>
              <a:t>Ecosystem </a:t>
            </a:r>
          </a:p>
        </p:txBody>
      </p:sp>
      <p:sp>
        <p:nvSpPr>
          <p:cNvPr id="4" name="Content Placeholder 3">
            <a:extLst>
              <a:ext uri="{FF2B5EF4-FFF2-40B4-BE49-F238E27FC236}">
                <a16:creationId xmlns:a16="http://schemas.microsoft.com/office/drawing/2014/main" id="{667864B7-28B0-984D-E7D2-ADB0E0CA2114}"/>
              </a:ext>
            </a:extLst>
          </p:cNvPr>
          <p:cNvSpPr>
            <a:spLocks noGrp="1"/>
          </p:cNvSpPr>
          <p:nvPr>
            <p:ph idx="1"/>
          </p:nvPr>
        </p:nvSpPr>
        <p:spPr>
          <a:xfrm>
            <a:off x="335360" y="1268760"/>
            <a:ext cx="4176464" cy="5040560"/>
          </a:xfrm>
        </p:spPr>
        <p:txBody>
          <a:bodyPr/>
          <a:lstStyle/>
          <a:p>
            <a:r>
              <a:rPr lang="en-US" dirty="0">
                <a:hlinkClick r:id="rId3"/>
              </a:rPr>
              <a:t>GraphQL.js</a:t>
            </a:r>
            <a:endParaRPr lang="en-US" dirty="0"/>
          </a:p>
          <a:p>
            <a:r>
              <a:rPr lang="en-US" dirty="0">
                <a:hlinkClick r:id="rId4"/>
              </a:rPr>
              <a:t>Apollo Server</a:t>
            </a:r>
            <a:r>
              <a:rPr lang="en-US" dirty="0"/>
              <a:t> / </a:t>
            </a:r>
            <a:r>
              <a:rPr lang="en-US" dirty="0">
                <a:hlinkClick r:id="rId5"/>
              </a:rPr>
              <a:t>Apollo Client</a:t>
            </a:r>
            <a:endParaRPr lang="en-US" dirty="0"/>
          </a:p>
          <a:p>
            <a:r>
              <a:rPr lang="en-US" dirty="0" err="1">
                <a:hlinkClick r:id="rId6"/>
              </a:rPr>
              <a:t>graphql</a:t>
            </a:r>
            <a:r>
              <a:rPr lang="en-US" dirty="0">
                <a:hlinkClick r:id="rId6"/>
              </a:rPr>
              <a:t>-hooks</a:t>
            </a:r>
            <a:endParaRPr lang="en-US" dirty="0"/>
          </a:p>
          <a:p>
            <a:r>
              <a:rPr lang="en-US" dirty="0" err="1">
                <a:hlinkClick r:id="rId7"/>
              </a:rPr>
              <a:t>GraphiQL</a:t>
            </a:r>
            <a:endParaRPr lang="en-US" dirty="0"/>
          </a:p>
          <a:p>
            <a:r>
              <a:rPr lang="en-US" dirty="0">
                <a:hlinkClick r:id="rId8"/>
              </a:rPr>
              <a:t>Graphene</a:t>
            </a:r>
            <a:endParaRPr lang="en-US" dirty="0"/>
          </a:p>
          <a:p>
            <a:r>
              <a:rPr lang="en-US" dirty="0">
                <a:hlinkClick r:id="rId9"/>
              </a:rPr>
              <a:t>Apache Camel</a:t>
            </a:r>
            <a:endParaRPr lang="en-US" dirty="0"/>
          </a:p>
          <a:p>
            <a:r>
              <a:rPr lang="en-US" dirty="0">
                <a:hlinkClick r:id="rId10"/>
              </a:rPr>
              <a:t>Relay</a:t>
            </a:r>
            <a:r>
              <a:rPr lang="en-US" dirty="0"/>
              <a:t> </a:t>
            </a:r>
          </a:p>
          <a:p>
            <a:r>
              <a:rPr lang="en-US" dirty="0"/>
              <a:t>...</a:t>
            </a:r>
          </a:p>
          <a:p>
            <a:endParaRPr lang="en-US" dirty="0"/>
          </a:p>
        </p:txBody>
      </p:sp>
      <p:sp>
        <p:nvSpPr>
          <p:cNvPr id="3" name="Slide Number Placeholder 2">
            <a:extLst>
              <a:ext uri="{FF2B5EF4-FFF2-40B4-BE49-F238E27FC236}">
                <a16:creationId xmlns:a16="http://schemas.microsoft.com/office/drawing/2014/main" id="{4F0F5EAD-231F-B5FC-8BEF-59A60EA3D951}"/>
              </a:ext>
            </a:extLst>
          </p:cNvPr>
          <p:cNvSpPr>
            <a:spLocks noGrp="1"/>
          </p:cNvSpPr>
          <p:nvPr>
            <p:ph type="sldNum" sz="quarter" idx="12"/>
          </p:nvPr>
        </p:nvSpPr>
        <p:spPr/>
        <p:txBody>
          <a:bodyPr/>
          <a:lstStyle/>
          <a:p>
            <a:fld id="{4FAB73BC-B049-4115-A692-8D63A059BFB8}" type="slidenum">
              <a:rPr lang="en-US" smtClean="0"/>
              <a:t>28</a:t>
            </a:fld>
            <a:endParaRPr lang="en-US" dirty="0"/>
          </a:p>
        </p:txBody>
      </p:sp>
      <p:pic>
        <p:nvPicPr>
          <p:cNvPr id="6" name="Picture 5">
            <a:extLst>
              <a:ext uri="{FF2B5EF4-FFF2-40B4-BE49-F238E27FC236}">
                <a16:creationId xmlns:a16="http://schemas.microsoft.com/office/drawing/2014/main" id="{1D8F6549-9787-15FB-0343-E62228B5DC21}"/>
              </a:ext>
            </a:extLst>
          </p:cNvPr>
          <p:cNvPicPr>
            <a:picLocks noChangeAspect="1"/>
          </p:cNvPicPr>
          <p:nvPr/>
        </p:nvPicPr>
        <p:blipFill>
          <a:blip r:embed="rId11"/>
          <a:stretch>
            <a:fillRect/>
          </a:stretch>
        </p:blipFill>
        <p:spPr>
          <a:xfrm>
            <a:off x="4746485" y="1367993"/>
            <a:ext cx="7056782" cy="4122014"/>
          </a:xfrm>
          <a:prstGeom prst="rect">
            <a:avLst/>
          </a:prstGeom>
        </p:spPr>
      </p:pic>
    </p:spTree>
    <p:extLst>
      <p:ext uri="{BB962C8B-B14F-4D97-AF65-F5344CB8AC3E}">
        <p14:creationId xmlns:p14="http://schemas.microsoft.com/office/powerpoint/2010/main" val="14411675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D9FF5-C1DD-F436-3117-E6E041AEC639}"/>
              </a:ext>
            </a:extLst>
          </p:cNvPr>
          <p:cNvSpPr>
            <a:spLocks noGrp="1"/>
          </p:cNvSpPr>
          <p:nvPr>
            <p:ph type="title"/>
          </p:nvPr>
        </p:nvSpPr>
        <p:spPr/>
        <p:txBody>
          <a:bodyPr>
            <a:normAutofit/>
          </a:bodyPr>
          <a:lstStyle/>
          <a:p>
            <a:r>
              <a:rPr lang="en-US" dirty="0"/>
              <a:t>Why not GraphQL</a:t>
            </a:r>
          </a:p>
        </p:txBody>
      </p:sp>
      <p:sp>
        <p:nvSpPr>
          <p:cNvPr id="3" name="Content Placeholder 2">
            <a:extLst>
              <a:ext uri="{FF2B5EF4-FFF2-40B4-BE49-F238E27FC236}">
                <a16:creationId xmlns:a16="http://schemas.microsoft.com/office/drawing/2014/main" id="{C910099A-10D4-4D5A-7467-BF15FEEECC9E}"/>
              </a:ext>
            </a:extLst>
          </p:cNvPr>
          <p:cNvSpPr>
            <a:spLocks noGrp="1"/>
          </p:cNvSpPr>
          <p:nvPr>
            <p:ph idx="1"/>
          </p:nvPr>
        </p:nvSpPr>
        <p:spPr/>
        <p:txBody>
          <a:bodyPr/>
          <a:lstStyle/>
          <a:p>
            <a:r>
              <a:rPr lang="en-US" dirty="0"/>
              <a:t>“why not use </a:t>
            </a:r>
            <a:r>
              <a:rPr lang="en-US" dirty="0" err="1"/>
              <a:t>graphql</a:t>
            </a:r>
            <a:r>
              <a:rPr lang="en-US" dirty="0"/>
              <a:t>” ~ about  5 620 000 results</a:t>
            </a:r>
          </a:p>
          <a:p>
            <a:r>
              <a:rPr lang="en-US" dirty="0">
                <a:hlinkClick r:id="rId3"/>
              </a:rPr>
              <a:t>GraphQL is the better REST</a:t>
            </a:r>
            <a:r>
              <a:rPr lang="en-US" dirty="0"/>
              <a:t>, ….</a:t>
            </a:r>
          </a:p>
          <a:p>
            <a:r>
              <a:rPr lang="en-US" dirty="0"/>
              <a:t>No more Over- and Under-fetching</a:t>
            </a:r>
          </a:p>
          <a:p>
            <a:r>
              <a:rPr lang="en-US" dirty="0"/>
              <a:t>No more versioned APIs</a:t>
            </a:r>
          </a:p>
          <a:p>
            <a:r>
              <a:rPr lang="en-US" dirty="0"/>
              <a:t>Rapid Product Iterations on the Frontend</a:t>
            </a:r>
          </a:p>
          <a:p>
            <a:r>
              <a:rPr lang="en-US" dirty="0"/>
              <a:t>Insightful Analytics on the Backend</a:t>
            </a:r>
          </a:p>
          <a:p>
            <a:r>
              <a:rPr lang="en-US" dirty="0"/>
              <a:t>...</a:t>
            </a:r>
          </a:p>
          <a:p>
            <a:endParaRPr lang="en-US" dirty="0"/>
          </a:p>
        </p:txBody>
      </p:sp>
      <p:sp>
        <p:nvSpPr>
          <p:cNvPr id="4" name="Slide Number Placeholder 3">
            <a:extLst>
              <a:ext uri="{FF2B5EF4-FFF2-40B4-BE49-F238E27FC236}">
                <a16:creationId xmlns:a16="http://schemas.microsoft.com/office/drawing/2014/main" id="{1DD55E6B-A8A5-0092-8160-5F628705BCED}"/>
              </a:ext>
            </a:extLst>
          </p:cNvPr>
          <p:cNvSpPr>
            <a:spLocks noGrp="1"/>
          </p:cNvSpPr>
          <p:nvPr>
            <p:ph type="sldNum" sz="quarter" idx="12"/>
          </p:nvPr>
        </p:nvSpPr>
        <p:spPr/>
        <p:txBody>
          <a:bodyPr/>
          <a:lstStyle/>
          <a:p>
            <a:fld id="{6113E31D-E2AB-40D1-8B51-AFA5AFEF393A}" type="slidenum">
              <a:rPr lang="en-US" smtClean="0"/>
              <a:t>29</a:t>
            </a:fld>
            <a:endParaRPr lang="en-US" dirty="0"/>
          </a:p>
        </p:txBody>
      </p:sp>
    </p:spTree>
    <p:extLst>
      <p:ext uri="{BB962C8B-B14F-4D97-AF65-F5344CB8AC3E}">
        <p14:creationId xmlns:p14="http://schemas.microsoft.com/office/powerpoint/2010/main" val="2134036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0FC5752-55D9-7C9D-2C47-1F99EAC4A21C}"/>
              </a:ext>
            </a:extLst>
          </p:cNvPr>
          <p:cNvSpPr>
            <a:spLocks noGrp="1"/>
          </p:cNvSpPr>
          <p:nvPr>
            <p:ph type="body" sz="quarter" idx="13"/>
          </p:nvPr>
        </p:nvSpPr>
        <p:spPr/>
        <p:txBody>
          <a:bodyPr/>
          <a:lstStyle/>
          <a:p>
            <a:r>
              <a:rPr lang="en-US" dirty="0"/>
              <a:t>Representational State Transfer (REST)</a:t>
            </a:r>
          </a:p>
        </p:txBody>
      </p:sp>
      <p:sp>
        <p:nvSpPr>
          <p:cNvPr id="3" name="Text Placeholder 2">
            <a:extLst>
              <a:ext uri="{FF2B5EF4-FFF2-40B4-BE49-F238E27FC236}">
                <a16:creationId xmlns:a16="http://schemas.microsoft.com/office/drawing/2014/main" id="{70A218E3-AF56-B90B-1FDC-25D4E91EEF91}"/>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458989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B9042-41BE-07C6-009E-A9228967FEF5}"/>
              </a:ext>
            </a:extLst>
          </p:cNvPr>
          <p:cNvSpPr>
            <a:spLocks noGrp="1"/>
          </p:cNvSpPr>
          <p:nvPr>
            <p:ph type="title"/>
          </p:nvPr>
        </p:nvSpPr>
        <p:spPr/>
        <p:txBody>
          <a:bodyPr/>
          <a:lstStyle/>
          <a:p>
            <a:r>
              <a:rPr lang="en-US" dirty="0"/>
              <a:t>HTTP API</a:t>
            </a:r>
          </a:p>
        </p:txBody>
      </p:sp>
      <p:sp>
        <p:nvSpPr>
          <p:cNvPr id="3" name="Slide Number Placeholder 2">
            <a:extLst>
              <a:ext uri="{FF2B5EF4-FFF2-40B4-BE49-F238E27FC236}">
                <a16:creationId xmlns:a16="http://schemas.microsoft.com/office/drawing/2014/main" id="{7C4B54D6-0231-18EE-315A-58A14384A923}"/>
              </a:ext>
            </a:extLst>
          </p:cNvPr>
          <p:cNvSpPr>
            <a:spLocks noGrp="1"/>
          </p:cNvSpPr>
          <p:nvPr>
            <p:ph type="sldNum" sz="quarter" idx="12"/>
          </p:nvPr>
        </p:nvSpPr>
        <p:spPr/>
        <p:txBody>
          <a:bodyPr/>
          <a:lstStyle/>
          <a:p>
            <a:fld id="{4FAB73BC-B049-4115-A692-8D63A059BFB8}" type="slidenum">
              <a:rPr lang="en-US" smtClean="0"/>
              <a:t>4</a:t>
            </a:fld>
            <a:endParaRPr lang="en-US" dirty="0"/>
          </a:p>
        </p:txBody>
      </p:sp>
      <p:sp>
        <p:nvSpPr>
          <p:cNvPr id="4" name="Rectangle 3">
            <a:extLst>
              <a:ext uri="{FF2B5EF4-FFF2-40B4-BE49-F238E27FC236}">
                <a16:creationId xmlns:a16="http://schemas.microsoft.com/office/drawing/2014/main" id="{A547AB69-55BF-C30D-AD9E-8A8BBF38BD64}"/>
              </a:ext>
            </a:extLst>
          </p:cNvPr>
          <p:cNvSpPr/>
          <p:nvPr/>
        </p:nvSpPr>
        <p:spPr>
          <a:xfrm>
            <a:off x="1919536" y="1412776"/>
            <a:ext cx="1728192" cy="766132"/>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Client</a:t>
            </a:r>
          </a:p>
        </p:txBody>
      </p:sp>
      <p:sp>
        <p:nvSpPr>
          <p:cNvPr id="5" name="Rectangle 4">
            <a:extLst>
              <a:ext uri="{FF2B5EF4-FFF2-40B4-BE49-F238E27FC236}">
                <a16:creationId xmlns:a16="http://schemas.microsoft.com/office/drawing/2014/main" id="{02BE3191-EB95-1985-7297-153B5CF91526}"/>
              </a:ext>
            </a:extLst>
          </p:cNvPr>
          <p:cNvSpPr/>
          <p:nvPr/>
        </p:nvSpPr>
        <p:spPr>
          <a:xfrm>
            <a:off x="8172266" y="1412776"/>
            <a:ext cx="1728192" cy="766132"/>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Server</a:t>
            </a:r>
          </a:p>
        </p:txBody>
      </p:sp>
      <p:cxnSp>
        <p:nvCxnSpPr>
          <p:cNvPr id="7" name="Straight Connector 6">
            <a:extLst>
              <a:ext uri="{FF2B5EF4-FFF2-40B4-BE49-F238E27FC236}">
                <a16:creationId xmlns:a16="http://schemas.microsoft.com/office/drawing/2014/main" id="{3C7C62F4-E524-C34C-5F78-5284EF5AB25A}"/>
              </a:ext>
            </a:extLst>
          </p:cNvPr>
          <p:cNvCxnSpPr>
            <a:stCxn id="4" idx="2"/>
          </p:cNvCxnSpPr>
          <p:nvPr/>
        </p:nvCxnSpPr>
        <p:spPr>
          <a:xfrm>
            <a:off x="2783632" y="2178908"/>
            <a:ext cx="0" cy="4130412"/>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16034E4-EC3E-96FB-75DB-75A3DB2BA6C9}"/>
              </a:ext>
            </a:extLst>
          </p:cNvPr>
          <p:cNvCxnSpPr>
            <a:cxnSpLocks/>
            <a:stCxn id="5" idx="2"/>
          </p:cNvCxnSpPr>
          <p:nvPr/>
        </p:nvCxnSpPr>
        <p:spPr>
          <a:xfrm>
            <a:off x="9036362" y="2178908"/>
            <a:ext cx="0" cy="4130412"/>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9DDACEAE-1156-8D8D-85E3-F88D6C5976F2}"/>
              </a:ext>
            </a:extLst>
          </p:cNvPr>
          <p:cNvCxnSpPr/>
          <p:nvPr/>
        </p:nvCxnSpPr>
        <p:spPr>
          <a:xfrm>
            <a:off x="2783632" y="2924944"/>
            <a:ext cx="625273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24FD0E7B-8467-2C43-A5FB-BA06BB3F7044}"/>
              </a:ext>
            </a:extLst>
          </p:cNvPr>
          <p:cNvCxnSpPr/>
          <p:nvPr/>
        </p:nvCxnSpPr>
        <p:spPr>
          <a:xfrm>
            <a:off x="2783632" y="4005064"/>
            <a:ext cx="625273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3F9434E3-258C-E300-6CCE-FFCE6A1279D2}"/>
              </a:ext>
            </a:extLst>
          </p:cNvPr>
          <p:cNvCxnSpPr/>
          <p:nvPr/>
        </p:nvCxnSpPr>
        <p:spPr>
          <a:xfrm>
            <a:off x="2783632" y="5085184"/>
            <a:ext cx="625273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F188410B-FF44-E474-A4ED-BBC65D66CE08}"/>
              </a:ext>
            </a:extLst>
          </p:cNvPr>
          <p:cNvSpPr txBox="1"/>
          <p:nvPr/>
        </p:nvSpPr>
        <p:spPr>
          <a:xfrm>
            <a:off x="2771671" y="2564904"/>
            <a:ext cx="6288616" cy="369332"/>
          </a:xfrm>
          <a:prstGeom prst="rect">
            <a:avLst/>
          </a:prstGeom>
          <a:noFill/>
        </p:spPr>
        <p:txBody>
          <a:bodyPr wrap="square" rtlCol="0">
            <a:spAutoFit/>
          </a:bodyPr>
          <a:lstStyle/>
          <a:p>
            <a:pPr algn="ctr"/>
            <a:r>
              <a:rPr lang="en-US" dirty="0"/>
              <a:t>GET /</a:t>
            </a:r>
            <a:r>
              <a:rPr lang="en-US" dirty="0" err="1"/>
              <a:t>api</a:t>
            </a:r>
            <a:r>
              <a:rPr lang="en-US" dirty="0"/>
              <a:t>/notes</a:t>
            </a:r>
          </a:p>
        </p:txBody>
      </p:sp>
      <p:sp>
        <p:nvSpPr>
          <p:cNvPr id="15" name="TextBox 14">
            <a:extLst>
              <a:ext uri="{FF2B5EF4-FFF2-40B4-BE49-F238E27FC236}">
                <a16:creationId xmlns:a16="http://schemas.microsoft.com/office/drawing/2014/main" id="{22349CBF-E01F-6BCC-D737-561DCE0F9945}"/>
              </a:ext>
            </a:extLst>
          </p:cNvPr>
          <p:cNvSpPr txBox="1"/>
          <p:nvPr/>
        </p:nvSpPr>
        <p:spPr>
          <a:xfrm>
            <a:off x="2771671" y="3635732"/>
            <a:ext cx="6264690" cy="369332"/>
          </a:xfrm>
          <a:prstGeom prst="rect">
            <a:avLst/>
          </a:prstGeom>
          <a:noFill/>
        </p:spPr>
        <p:txBody>
          <a:bodyPr wrap="square" rtlCol="0">
            <a:spAutoFit/>
          </a:bodyPr>
          <a:lstStyle/>
          <a:p>
            <a:pPr algn="ctr"/>
            <a:r>
              <a:rPr lang="en-US" dirty="0"/>
              <a:t>POST /</a:t>
            </a:r>
            <a:r>
              <a:rPr lang="en-US" dirty="0" err="1"/>
              <a:t>api</a:t>
            </a:r>
            <a:r>
              <a:rPr lang="en-US" dirty="0"/>
              <a:t>/notes/detail</a:t>
            </a:r>
          </a:p>
        </p:txBody>
      </p:sp>
      <p:sp>
        <p:nvSpPr>
          <p:cNvPr id="16" name="TextBox 15">
            <a:extLst>
              <a:ext uri="{FF2B5EF4-FFF2-40B4-BE49-F238E27FC236}">
                <a16:creationId xmlns:a16="http://schemas.microsoft.com/office/drawing/2014/main" id="{52BD6BC9-75A2-6B5D-3380-2D0F8C4FCCD5}"/>
              </a:ext>
            </a:extLst>
          </p:cNvPr>
          <p:cNvSpPr txBox="1"/>
          <p:nvPr/>
        </p:nvSpPr>
        <p:spPr>
          <a:xfrm>
            <a:off x="2783638" y="4715852"/>
            <a:ext cx="6264690" cy="369332"/>
          </a:xfrm>
          <a:prstGeom prst="rect">
            <a:avLst/>
          </a:prstGeom>
          <a:noFill/>
        </p:spPr>
        <p:txBody>
          <a:bodyPr wrap="square" rtlCol="0">
            <a:spAutoFit/>
          </a:bodyPr>
          <a:lstStyle/>
          <a:p>
            <a:pPr algn="ctr"/>
            <a:r>
              <a:rPr lang="en-US" dirty="0"/>
              <a:t>POST /</a:t>
            </a:r>
            <a:r>
              <a:rPr lang="en-US" dirty="0" err="1"/>
              <a:t>api</a:t>
            </a:r>
            <a:r>
              <a:rPr lang="en-US" dirty="0"/>
              <a:t>/</a:t>
            </a:r>
            <a:r>
              <a:rPr lang="en-US" dirty="0" err="1"/>
              <a:t>create-note?identifier</a:t>
            </a:r>
            <a:r>
              <a:rPr lang="en-US" dirty="0"/>
              <a:t>=00121</a:t>
            </a:r>
          </a:p>
        </p:txBody>
      </p:sp>
    </p:spTree>
    <p:extLst>
      <p:ext uri="{BB962C8B-B14F-4D97-AF65-F5344CB8AC3E}">
        <p14:creationId xmlns:p14="http://schemas.microsoft.com/office/powerpoint/2010/main" val="66024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71821-BAC4-D68D-7586-461A8761804F}"/>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95949B94-8552-C688-A32D-0ED04698A8CD}"/>
              </a:ext>
            </a:extLst>
          </p:cNvPr>
          <p:cNvSpPr>
            <a:spLocks noGrp="1"/>
          </p:cNvSpPr>
          <p:nvPr>
            <p:ph idx="1"/>
          </p:nvPr>
        </p:nvSpPr>
        <p:spPr/>
        <p:txBody>
          <a:bodyPr/>
          <a:lstStyle/>
          <a:p>
            <a:r>
              <a:rPr lang="en-US" dirty="0"/>
              <a:t>Web Services 					 (NSWI145)</a:t>
            </a:r>
          </a:p>
          <a:p>
            <a:r>
              <a:rPr lang="en-US" dirty="0"/>
              <a:t>Programming of Web Applications		 (NSWI142)</a:t>
            </a:r>
          </a:p>
          <a:p>
            <a:r>
              <a:rPr lang="en-US" dirty="0"/>
              <a:t>Advanced Programming of Web Applications	 (NSWI153)</a:t>
            </a:r>
          </a:p>
          <a:p>
            <a:r>
              <a:rPr lang="en-US" dirty="0">
                <a:hlinkClick r:id="rId3"/>
              </a:rPr>
              <a:t>Roy T. Fielding Blog</a:t>
            </a:r>
            <a:endParaRPr lang="en-US" dirty="0"/>
          </a:p>
          <a:p>
            <a:r>
              <a:rPr lang="en-US" dirty="0"/>
              <a:t>Roy T. Fielding , Dissertation, Doctor of Philosophy 2000</a:t>
            </a:r>
            <a:br>
              <a:rPr lang="en-US" dirty="0"/>
            </a:br>
            <a:r>
              <a:rPr lang="en-US" dirty="0">
                <a:hlinkClick r:id="rId4"/>
              </a:rPr>
              <a:t>Architectural Styles and the Design of Network-based Software Architectures</a:t>
            </a:r>
            <a:endParaRPr lang="en-US" dirty="0"/>
          </a:p>
          <a:p>
            <a:pPr lvl="1"/>
            <a:r>
              <a:rPr lang="en-US" dirty="0"/>
              <a:t>5.1.2 Client-Server</a:t>
            </a:r>
          </a:p>
          <a:p>
            <a:pPr lvl="1"/>
            <a:r>
              <a:rPr lang="en-US" dirty="0"/>
              <a:t>5.1.3 Stateless</a:t>
            </a:r>
          </a:p>
          <a:p>
            <a:pPr lvl="1"/>
            <a:r>
              <a:rPr lang="en-US" dirty="0"/>
              <a:t>5.1.4 Cache</a:t>
            </a:r>
          </a:p>
          <a:p>
            <a:pPr lvl="1"/>
            <a:r>
              <a:rPr lang="en-US" dirty="0"/>
              <a:t>5.1.5 Uniform Interface</a:t>
            </a:r>
          </a:p>
          <a:p>
            <a:pPr lvl="1"/>
            <a:r>
              <a:rPr lang="en-US" dirty="0"/>
              <a:t>5.1.6 Layered System</a:t>
            </a:r>
          </a:p>
          <a:p>
            <a:pPr lvl="1"/>
            <a:r>
              <a:rPr lang="en-US" dirty="0"/>
              <a:t>5.1.7 Code-On-Demand</a:t>
            </a:r>
          </a:p>
          <a:p>
            <a:endParaRPr lang="en-US" i="1" dirty="0"/>
          </a:p>
        </p:txBody>
      </p:sp>
      <p:sp>
        <p:nvSpPr>
          <p:cNvPr id="4" name="Slide Number Placeholder 3">
            <a:extLst>
              <a:ext uri="{FF2B5EF4-FFF2-40B4-BE49-F238E27FC236}">
                <a16:creationId xmlns:a16="http://schemas.microsoft.com/office/drawing/2014/main" id="{1CB77827-484A-30F1-97B5-69B5089DDE20}"/>
              </a:ext>
            </a:extLst>
          </p:cNvPr>
          <p:cNvSpPr>
            <a:spLocks noGrp="1"/>
          </p:cNvSpPr>
          <p:nvPr>
            <p:ph type="sldNum" sz="quarter" idx="12"/>
          </p:nvPr>
        </p:nvSpPr>
        <p:spPr/>
        <p:txBody>
          <a:bodyPr/>
          <a:lstStyle/>
          <a:p>
            <a:fld id="{6113E31D-E2AB-40D1-8B51-AFA5AFEF393A}" type="slidenum">
              <a:rPr lang="en-US" smtClean="0"/>
              <a:t>5</a:t>
            </a:fld>
            <a:endParaRPr lang="en-US" dirty="0"/>
          </a:p>
        </p:txBody>
      </p:sp>
      <p:sp>
        <p:nvSpPr>
          <p:cNvPr id="5" name="TextBox 4">
            <a:extLst>
              <a:ext uri="{FF2B5EF4-FFF2-40B4-BE49-F238E27FC236}">
                <a16:creationId xmlns:a16="http://schemas.microsoft.com/office/drawing/2014/main" id="{4420F691-F9CF-AB89-6EEB-188BB91EA47C}"/>
              </a:ext>
            </a:extLst>
          </p:cNvPr>
          <p:cNvSpPr txBox="1"/>
          <p:nvPr/>
        </p:nvSpPr>
        <p:spPr>
          <a:xfrm>
            <a:off x="0" y="6493334"/>
            <a:ext cx="10344472" cy="369332"/>
          </a:xfrm>
          <a:prstGeom prst="rect">
            <a:avLst/>
          </a:prstGeom>
          <a:noFill/>
        </p:spPr>
        <p:txBody>
          <a:bodyPr wrap="square" rtlCol="0">
            <a:spAutoFit/>
          </a:bodyPr>
          <a:lstStyle/>
          <a:p>
            <a:r>
              <a:rPr lang="en-US" dirty="0">
                <a:solidFill>
                  <a:schemeClr val="bg1"/>
                </a:solidFill>
              </a:rPr>
              <a:t>Optional: 2023/2024</a:t>
            </a:r>
          </a:p>
        </p:txBody>
      </p:sp>
    </p:spTree>
    <p:extLst>
      <p:ext uri="{BB962C8B-B14F-4D97-AF65-F5344CB8AC3E}">
        <p14:creationId xmlns:p14="http://schemas.microsoft.com/office/powerpoint/2010/main" val="774234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754A07-3208-9A0B-3EE7-289D9FB471A4}"/>
              </a:ext>
            </a:extLst>
          </p:cNvPr>
          <p:cNvSpPr>
            <a:spLocks noGrp="1"/>
          </p:cNvSpPr>
          <p:nvPr>
            <p:ph type="sldNum" sz="quarter" idx="12"/>
          </p:nvPr>
        </p:nvSpPr>
        <p:spPr/>
        <p:txBody>
          <a:bodyPr/>
          <a:lstStyle/>
          <a:p>
            <a:fld id="{6113E31D-E2AB-40D1-8B51-AFA5AFEF393A}" type="slidenum">
              <a:rPr lang="en-US" smtClean="0"/>
              <a:t>6</a:t>
            </a:fld>
            <a:endParaRPr lang="en-US" dirty="0"/>
          </a:p>
        </p:txBody>
      </p:sp>
      <p:sp>
        <p:nvSpPr>
          <p:cNvPr id="5" name="Title 4">
            <a:extLst>
              <a:ext uri="{FF2B5EF4-FFF2-40B4-BE49-F238E27FC236}">
                <a16:creationId xmlns:a16="http://schemas.microsoft.com/office/drawing/2014/main" id="{3384BDA4-CFD4-917C-13C4-E05D1DAA2BA3}"/>
              </a:ext>
            </a:extLst>
          </p:cNvPr>
          <p:cNvSpPr>
            <a:spLocks noGrp="1"/>
          </p:cNvSpPr>
          <p:nvPr>
            <p:ph type="title"/>
          </p:nvPr>
        </p:nvSpPr>
        <p:spPr/>
        <p:txBody>
          <a:bodyPr/>
          <a:lstStyle/>
          <a:p>
            <a:r>
              <a:rPr lang="en-US" dirty="0"/>
              <a:t>REST</a:t>
            </a:r>
          </a:p>
        </p:txBody>
      </p:sp>
      <p:pic>
        <p:nvPicPr>
          <p:cNvPr id="1028" name="Picture 4">
            <a:extLst>
              <a:ext uri="{FF2B5EF4-FFF2-40B4-BE49-F238E27FC236}">
                <a16:creationId xmlns:a16="http://schemas.microsoft.com/office/drawing/2014/main" id="{E4AC0CE3-A308-32F0-D186-92E5966CB958}"/>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18517" y="1517089"/>
            <a:ext cx="7681942" cy="454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2060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335FB-0D84-6BDA-4E57-B827BC3536F2}"/>
              </a:ext>
            </a:extLst>
          </p:cNvPr>
          <p:cNvSpPr>
            <a:spLocks noGrp="1"/>
          </p:cNvSpPr>
          <p:nvPr>
            <p:ph type="title"/>
          </p:nvPr>
        </p:nvSpPr>
        <p:spPr/>
        <p:txBody>
          <a:bodyPr>
            <a:normAutofit/>
          </a:bodyPr>
          <a:lstStyle/>
          <a:p>
            <a:r>
              <a:rPr lang="en-US" dirty="0"/>
              <a:t>Level 0: The Swamp of POX </a:t>
            </a:r>
          </a:p>
        </p:txBody>
      </p:sp>
      <p:sp>
        <p:nvSpPr>
          <p:cNvPr id="3" name="Content Placeholder 2">
            <a:extLst>
              <a:ext uri="{FF2B5EF4-FFF2-40B4-BE49-F238E27FC236}">
                <a16:creationId xmlns:a16="http://schemas.microsoft.com/office/drawing/2014/main" id="{FA720127-4D99-8E06-882E-09B1150692F9}"/>
              </a:ext>
            </a:extLst>
          </p:cNvPr>
          <p:cNvSpPr>
            <a:spLocks noGrp="1"/>
          </p:cNvSpPr>
          <p:nvPr>
            <p:ph idx="1"/>
          </p:nvPr>
        </p:nvSpPr>
        <p:spPr/>
        <p:txBody>
          <a:bodyPr/>
          <a:lstStyle/>
          <a:p>
            <a:r>
              <a:rPr lang="en-US" dirty="0"/>
              <a:t>Plain Old XML (POX)</a:t>
            </a:r>
          </a:p>
          <a:p>
            <a:r>
              <a:rPr lang="en-US" dirty="0"/>
              <a:t>Single URL for interaction</a:t>
            </a:r>
          </a:p>
          <a:p>
            <a:r>
              <a:rPr lang="en-US" dirty="0"/>
              <a:t>Similar to remote procedure calls (RPC)</a:t>
            </a:r>
          </a:p>
          <a:p>
            <a:r>
              <a:rPr lang="en-US" dirty="0"/>
              <a:t>URL design</a:t>
            </a:r>
          </a:p>
          <a:p>
            <a:endParaRPr lang="en-US" dirty="0"/>
          </a:p>
        </p:txBody>
      </p:sp>
      <p:sp>
        <p:nvSpPr>
          <p:cNvPr id="4" name="Slide Number Placeholder 3">
            <a:extLst>
              <a:ext uri="{FF2B5EF4-FFF2-40B4-BE49-F238E27FC236}">
                <a16:creationId xmlns:a16="http://schemas.microsoft.com/office/drawing/2014/main" id="{80011116-092B-B200-C83F-F9D78BB4A035}"/>
              </a:ext>
            </a:extLst>
          </p:cNvPr>
          <p:cNvSpPr>
            <a:spLocks noGrp="1"/>
          </p:cNvSpPr>
          <p:nvPr>
            <p:ph type="sldNum" sz="quarter" idx="12"/>
          </p:nvPr>
        </p:nvSpPr>
        <p:spPr/>
        <p:txBody>
          <a:bodyPr/>
          <a:lstStyle/>
          <a:p>
            <a:fld id="{6113E31D-E2AB-40D1-8B51-AFA5AFEF393A}" type="slidenum">
              <a:rPr lang="en-US" smtClean="0"/>
              <a:t>7</a:t>
            </a:fld>
            <a:endParaRPr lang="en-US" dirty="0"/>
          </a:p>
        </p:txBody>
      </p:sp>
      <p:sp>
        <p:nvSpPr>
          <p:cNvPr id="5" name="TextBox 4">
            <a:extLst>
              <a:ext uri="{FF2B5EF4-FFF2-40B4-BE49-F238E27FC236}">
                <a16:creationId xmlns:a16="http://schemas.microsoft.com/office/drawing/2014/main" id="{6BEB5757-0C1D-28AC-F356-238C7AEBCE8B}"/>
              </a:ext>
            </a:extLst>
          </p:cNvPr>
          <p:cNvSpPr txBox="1"/>
          <p:nvPr/>
        </p:nvSpPr>
        <p:spPr>
          <a:xfrm>
            <a:off x="0" y="6493334"/>
            <a:ext cx="10344472" cy="369332"/>
          </a:xfrm>
          <a:prstGeom prst="rect">
            <a:avLst/>
          </a:prstGeom>
          <a:noFill/>
        </p:spPr>
        <p:txBody>
          <a:bodyPr wrap="square" rtlCol="0">
            <a:spAutoFit/>
          </a:bodyPr>
          <a:lstStyle/>
          <a:p>
            <a:r>
              <a:rPr lang="en-US" dirty="0">
                <a:solidFill>
                  <a:schemeClr val="bg1"/>
                </a:solidFill>
              </a:rPr>
              <a:t>Optional: 2023/2024</a:t>
            </a:r>
          </a:p>
        </p:txBody>
      </p:sp>
    </p:spTree>
    <p:extLst>
      <p:ext uri="{BB962C8B-B14F-4D97-AF65-F5344CB8AC3E}">
        <p14:creationId xmlns:p14="http://schemas.microsoft.com/office/powerpoint/2010/main" val="197675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335FB-0D84-6BDA-4E57-B827BC3536F2}"/>
              </a:ext>
            </a:extLst>
          </p:cNvPr>
          <p:cNvSpPr>
            <a:spLocks noGrp="1"/>
          </p:cNvSpPr>
          <p:nvPr>
            <p:ph type="title"/>
          </p:nvPr>
        </p:nvSpPr>
        <p:spPr/>
        <p:txBody>
          <a:bodyPr>
            <a:normAutofit/>
          </a:bodyPr>
          <a:lstStyle/>
          <a:p>
            <a:r>
              <a:rPr lang="en-US" dirty="0"/>
              <a:t>Level 1: Resources</a:t>
            </a:r>
          </a:p>
        </p:txBody>
      </p:sp>
      <p:sp>
        <p:nvSpPr>
          <p:cNvPr id="3" name="Content Placeholder 2">
            <a:extLst>
              <a:ext uri="{FF2B5EF4-FFF2-40B4-BE49-F238E27FC236}">
                <a16:creationId xmlns:a16="http://schemas.microsoft.com/office/drawing/2014/main" id="{FA720127-4D99-8E06-882E-09B1150692F9}"/>
              </a:ext>
            </a:extLst>
          </p:cNvPr>
          <p:cNvSpPr>
            <a:spLocks noGrp="1"/>
          </p:cNvSpPr>
          <p:nvPr>
            <p:ph idx="1"/>
          </p:nvPr>
        </p:nvSpPr>
        <p:spPr/>
        <p:txBody>
          <a:bodyPr/>
          <a:lstStyle/>
          <a:p>
            <a:r>
              <a:rPr lang="en-US" dirty="0"/>
              <a:t>Add endpoint for each resource</a:t>
            </a:r>
            <a:br>
              <a:rPr lang="en-US" dirty="0"/>
            </a:br>
            <a:r>
              <a:rPr lang="en-US" dirty="0"/>
              <a:t>For example:</a:t>
            </a:r>
          </a:p>
          <a:p>
            <a:pPr lvl="1"/>
            <a:r>
              <a:rPr lang="en-US" dirty="0"/>
              <a:t>/articles, </a:t>
            </a:r>
          </a:p>
          <a:p>
            <a:pPr lvl="1"/>
            <a:r>
              <a:rPr lang="en-US" dirty="0"/>
              <a:t>/articles/1, </a:t>
            </a:r>
          </a:p>
          <a:p>
            <a:pPr lvl="1"/>
            <a:r>
              <a:rPr lang="en-US" dirty="0"/>
              <a:t>/articles/1/comments</a:t>
            </a:r>
          </a:p>
          <a:p>
            <a:r>
              <a:rPr lang="en-US" dirty="0"/>
              <a:t>Resource design</a:t>
            </a:r>
            <a:br>
              <a:rPr lang="en-US" dirty="0"/>
            </a:br>
            <a:r>
              <a:rPr lang="en-US" dirty="0"/>
              <a:t>“REST components communicate by transferring a representation of a resource in a format matching one of an evolving set of standard data types, selected dynamically based on the capabilities or desires of the recipient and the nature of the resource.” -- Roy Thomas Fielding</a:t>
            </a:r>
          </a:p>
          <a:p>
            <a:r>
              <a:rPr lang="en-US" dirty="0"/>
              <a:t>URL design</a:t>
            </a:r>
          </a:p>
          <a:p>
            <a:endParaRPr lang="en-US" dirty="0"/>
          </a:p>
          <a:p>
            <a:endParaRPr lang="en-US" dirty="0"/>
          </a:p>
        </p:txBody>
      </p:sp>
      <p:sp>
        <p:nvSpPr>
          <p:cNvPr id="4" name="Slide Number Placeholder 3">
            <a:extLst>
              <a:ext uri="{FF2B5EF4-FFF2-40B4-BE49-F238E27FC236}">
                <a16:creationId xmlns:a16="http://schemas.microsoft.com/office/drawing/2014/main" id="{80011116-092B-B200-C83F-F9D78BB4A035}"/>
              </a:ext>
            </a:extLst>
          </p:cNvPr>
          <p:cNvSpPr>
            <a:spLocks noGrp="1"/>
          </p:cNvSpPr>
          <p:nvPr>
            <p:ph type="sldNum" sz="quarter" idx="12"/>
          </p:nvPr>
        </p:nvSpPr>
        <p:spPr/>
        <p:txBody>
          <a:bodyPr/>
          <a:lstStyle/>
          <a:p>
            <a:fld id="{6113E31D-E2AB-40D1-8B51-AFA5AFEF393A}" type="slidenum">
              <a:rPr lang="en-US" smtClean="0"/>
              <a:t>8</a:t>
            </a:fld>
            <a:endParaRPr lang="en-US" dirty="0"/>
          </a:p>
        </p:txBody>
      </p:sp>
      <p:sp>
        <p:nvSpPr>
          <p:cNvPr id="5" name="TextBox 4">
            <a:extLst>
              <a:ext uri="{FF2B5EF4-FFF2-40B4-BE49-F238E27FC236}">
                <a16:creationId xmlns:a16="http://schemas.microsoft.com/office/drawing/2014/main" id="{01778E78-E027-5BE5-FC01-80D3914C05B4}"/>
              </a:ext>
            </a:extLst>
          </p:cNvPr>
          <p:cNvSpPr txBox="1"/>
          <p:nvPr/>
        </p:nvSpPr>
        <p:spPr>
          <a:xfrm>
            <a:off x="0" y="6493334"/>
            <a:ext cx="10344472" cy="369332"/>
          </a:xfrm>
          <a:prstGeom prst="rect">
            <a:avLst/>
          </a:prstGeom>
          <a:noFill/>
        </p:spPr>
        <p:txBody>
          <a:bodyPr wrap="square" rtlCol="0">
            <a:spAutoFit/>
          </a:bodyPr>
          <a:lstStyle/>
          <a:p>
            <a:r>
              <a:rPr lang="en-US" dirty="0">
                <a:solidFill>
                  <a:schemeClr val="bg1"/>
                </a:solidFill>
              </a:rPr>
              <a:t>Optional: 2023/2024</a:t>
            </a:r>
          </a:p>
        </p:txBody>
      </p:sp>
    </p:spTree>
    <p:extLst>
      <p:ext uri="{BB962C8B-B14F-4D97-AF65-F5344CB8AC3E}">
        <p14:creationId xmlns:p14="http://schemas.microsoft.com/office/powerpoint/2010/main" val="4020104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335FB-0D84-6BDA-4E57-B827BC3536F2}"/>
              </a:ext>
            </a:extLst>
          </p:cNvPr>
          <p:cNvSpPr>
            <a:spLocks noGrp="1"/>
          </p:cNvSpPr>
          <p:nvPr>
            <p:ph type="title"/>
          </p:nvPr>
        </p:nvSpPr>
        <p:spPr/>
        <p:txBody>
          <a:bodyPr>
            <a:normAutofit/>
          </a:bodyPr>
          <a:lstStyle/>
          <a:p>
            <a:r>
              <a:rPr lang="en-US" dirty="0"/>
              <a:t>Level 2: HTTP Verbs</a:t>
            </a:r>
          </a:p>
        </p:txBody>
      </p:sp>
      <p:sp>
        <p:nvSpPr>
          <p:cNvPr id="3" name="Content Placeholder 2">
            <a:extLst>
              <a:ext uri="{FF2B5EF4-FFF2-40B4-BE49-F238E27FC236}">
                <a16:creationId xmlns:a16="http://schemas.microsoft.com/office/drawing/2014/main" id="{FA720127-4D99-8E06-882E-09B1150692F9}"/>
              </a:ext>
            </a:extLst>
          </p:cNvPr>
          <p:cNvSpPr>
            <a:spLocks noGrp="1"/>
          </p:cNvSpPr>
          <p:nvPr>
            <p:ph sz="half" idx="1"/>
          </p:nvPr>
        </p:nvSpPr>
        <p:spPr/>
        <p:txBody>
          <a:bodyPr/>
          <a:lstStyle/>
          <a:p>
            <a:r>
              <a:rPr lang="en-US" dirty="0"/>
              <a:t>Use HTTP verbs</a:t>
            </a:r>
          </a:p>
          <a:p>
            <a:pPr lvl="1"/>
            <a:r>
              <a:rPr lang="en-US" dirty="0"/>
              <a:t>GET</a:t>
            </a:r>
          </a:p>
          <a:p>
            <a:pPr lvl="1"/>
            <a:r>
              <a:rPr lang="en-US" dirty="0"/>
              <a:t>POST</a:t>
            </a:r>
            <a:br>
              <a:rPr lang="en-US" dirty="0"/>
            </a:br>
            <a:r>
              <a:rPr lang="en-US" dirty="0"/>
              <a:t>Create new resource.</a:t>
            </a:r>
          </a:p>
          <a:p>
            <a:pPr lvl="1"/>
            <a:r>
              <a:rPr lang="en-US" dirty="0"/>
              <a:t>PUT</a:t>
            </a:r>
            <a:br>
              <a:rPr lang="en-US" dirty="0"/>
            </a:br>
            <a:r>
              <a:rPr lang="en-US" dirty="0"/>
              <a:t>Modify whole resource/replace.</a:t>
            </a:r>
          </a:p>
          <a:p>
            <a:pPr lvl="1"/>
            <a:r>
              <a:rPr lang="en-US" dirty="0"/>
              <a:t>DELETE</a:t>
            </a:r>
          </a:p>
          <a:p>
            <a:pPr lvl="1"/>
            <a:r>
              <a:rPr lang="en-US" dirty="0"/>
              <a:t>PATCH</a:t>
            </a:r>
            <a:br>
              <a:rPr lang="en-US" dirty="0"/>
            </a:br>
            <a:r>
              <a:rPr lang="en-US" dirty="0"/>
              <a:t>Partial resource update, not part of HTTP specification.</a:t>
            </a:r>
          </a:p>
          <a:p>
            <a:pPr lvl="1"/>
            <a:r>
              <a:rPr lang="en-US" dirty="0"/>
              <a:t>OPTIONS</a:t>
            </a:r>
            <a:br>
              <a:rPr lang="en-US" dirty="0"/>
            </a:br>
            <a:r>
              <a:rPr lang="en-US" dirty="0"/>
              <a:t>Return available methods for given resource.</a:t>
            </a:r>
          </a:p>
          <a:p>
            <a:endParaRPr lang="en-US" dirty="0"/>
          </a:p>
          <a:p>
            <a:endParaRPr lang="en-US" dirty="0"/>
          </a:p>
        </p:txBody>
      </p:sp>
      <p:sp>
        <p:nvSpPr>
          <p:cNvPr id="5" name="Content Placeholder 4">
            <a:extLst>
              <a:ext uri="{FF2B5EF4-FFF2-40B4-BE49-F238E27FC236}">
                <a16:creationId xmlns:a16="http://schemas.microsoft.com/office/drawing/2014/main" id="{3CF9FDB3-3BD2-C9A1-E0F9-8CC21946147D}"/>
              </a:ext>
            </a:extLst>
          </p:cNvPr>
          <p:cNvSpPr>
            <a:spLocks noGrp="1"/>
          </p:cNvSpPr>
          <p:nvPr>
            <p:ph sz="half" idx="2"/>
          </p:nvPr>
        </p:nvSpPr>
        <p:spPr/>
        <p:txBody>
          <a:bodyPr/>
          <a:lstStyle/>
          <a:p>
            <a:r>
              <a:rPr lang="en-US" dirty="0"/>
              <a:t>Status codes </a:t>
            </a:r>
          </a:p>
          <a:p>
            <a:pPr lvl="1"/>
            <a:r>
              <a:rPr lang="en-US" dirty="0"/>
              <a:t>200 OK, 201 Created, 204 No Content</a:t>
            </a:r>
          </a:p>
          <a:p>
            <a:pPr lvl="1"/>
            <a:r>
              <a:rPr lang="en-US" dirty="0"/>
              <a:t>304 Not Modified</a:t>
            </a:r>
          </a:p>
          <a:p>
            <a:pPr lvl="1"/>
            <a:r>
              <a:rPr lang="en-US" dirty="0"/>
              <a:t>401 Unauthorized, 403 Forbidden</a:t>
            </a:r>
          </a:p>
          <a:p>
            <a:pPr lvl="1"/>
            <a:r>
              <a:rPr lang="en-US" dirty="0"/>
              <a:t>405 Method Not Allowed</a:t>
            </a:r>
          </a:p>
          <a:p>
            <a:pPr marL="0" indent="0">
              <a:buNone/>
            </a:pPr>
            <a:endParaRPr lang="en-US" dirty="0"/>
          </a:p>
          <a:p>
            <a:r>
              <a:rPr lang="en-US" dirty="0"/>
              <a:t>URL query arguments</a:t>
            </a:r>
          </a:p>
          <a:p>
            <a:pPr lvl="1"/>
            <a:r>
              <a:rPr lang="en-US" dirty="0"/>
              <a:t>Pagination</a:t>
            </a:r>
          </a:p>
          <a:p>
            <a:pPr lvl="1"/>
            <a:r>
              <a:rPr lang="en-US" dirty="0"/>
              <a:t>Filtering</a:t>
            </a:r>
          </a:p>
          <a:p>
            <a:pPr lvl="1"/>
            <a:r>
              <a:rPr lang="en-US" dirty="0"/>
              <a:t>…</a:t>
            </a:r>
          </a:p>
          <a:p>
            <a:r>
              <a:rPr lang="en-US" dirty="0"/>
              <a:t>Non-RESTful actions like RPC</a:t>
            </a:r>
          </a:p>
          <a:p>
            <a:pPr lvl="1"/>
            <a:r>
              <a:rPr lang="en-US" dirty="0"/>
              <a:t>Sub-resources, a queue of actions that are executed.</a:t>
            </a:r>
          </a:p>
          <a:p>
            <a:endParaRPr lang="en-US" dirty="0"/>
          </a:p>
        </p:txBody>
      </p:sp>
      <p:sp>
        <p:nvSpPr>
          <p:cNvPr id="4" name="Slide Number Placeholder 3">
            <a:extLst>
              <a:ext uri="{FF2B5EF4-FFF2-40B4-BE49-F238E27FC236}">
                <a16:creationId xmlns:a16="http://schemas.microsoft.com/office/drawing/2014/main" id="{80011116-092B-B200-C83F-F9D78BB4A035}"/>
              </a:ext>
            </a:extLst>
          </p:cNvPr>
          <p:cNvSpPr>
            <a:spLocks noGrp="1"/>
          </p:cNvSpPr>
          <p:nvPr>
            <p:ph type="sldNum" sz="quarter" idx="12"/>
          </p:nvPr>
        </p:nvSpPr>
        <p:spPr/>
        <p:txBody>
          <a:bodyPr/>
          <a:lstStyle/>
          <a:p>
            <a:fld id="{6113E31D-E2AB-40D1-8B51-AFA5AFEF393A}" type="slidenum">
              <a:rPr lang="en-US" smtClean="0"/>
              <a:t>9</a:t>
            </a:fld>
            <a:endParaRPr lang="en-US" dirty="0"/>
          </a:p>
        </p:txBody>
      </p:sp>
      <p:sp>
        <p:nvSpPr>
          <p:cNvPr id="6" name="TextBox 5">
            <a:extLst>
              <a:ext uri="{FF2B5EF4-FFF2-40B4-BE49-F238E27FC236}">
                <a16:creationId xmlns:a16="http://schemas.microsoft.com/office/drawing/2014/main" id="{F39DDD33-0FFA-AF03-A1B6-F651D5E81238}"/>
              </a:ext>
            </a:extLst>
          </p:cNvPr>
          <p:cNvSpPr txBox="1"/>
          <p:nvPr/>
        </p:nvSpPr>
        <p:spPr>
          <a:xfrm>
            <a:off x="0" y="6493334"/>
            <a:ext cx="10344472" cy="369332"/>
          </a:xfrm>
          <a:prstGeom prst="rect">
            <a:avLst/>
          </a:prstGeom>
          <a:noFill/>
        </p:spPr>
        <p:txBody>
          <a:bodyPr wrap="square" rtlCol="0">
            <a:spAutoFit/>
          </a:bodyPr>
          <a:lstStyle/>
          <a:p>
            <a:r>
              <a:rPr lang="en-US" dirty="0">
                <a:solidFill>
                  <a:schemeClr val="bg1"/>
                </a:solidFill>
              </a:rPr>
              <a:t>Optional: 2023/2024</a:t>
            </a:r>
          </a:p>
        </p:txBody>
      </p:sp>
    </p:spTree>
    <p:extLst>
      <p:ext uri="{BB962C8B-B14F-4D97-AF65-F5344CB8AC3E}">
        <p14:creationId xmlns:p14="http://schemas.microsoft.com/office/powerpoint/2010/main" val="966828793"/>
      </p:ext>
    </p:extLst>
  </p:cSld>
  <p:clrMapOvr>
    <a:masterClrMapping/>
  </p:clrMapOvr>
</p:sld>
</file>

<file path=ppt/theme/theme1.xml><?xml version="1.0" encoding="utf-8"?>
<a:theme xmlns:a="http://schemas.openxmlformats.org/drawingml/2006/main" name="Retrospect">
  <a:themeElements>
    <a:clrScheme name="Research Group">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16564</TotalTime>
  <Words>5789</Words>
  <Application>Microsoft Office PowerPoint</Application>
  <PresentationFormat>Widescreen</PresentationFormat>
  <Paragraphs>557</Paragraphs>
  <Slides>29</Slides>
  <Notes>28</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Courier New</vt:lpstr>
      <vt:lpstr>Times New Roman</vt:lpstr>
      <vt:lpstr>Retrospect</vt:lpstr>
      <vt:lpstr>Data API</vt:lpstr>
      <vt:lpstr>Data dump</vt:lpstr>
      <vt:lpstr>PowerPoint Presentation</vt:lpstr>
      <vt:lpstr>HTTP API</vt:lpstr>
      <vt:lpstr>Resources</vt:lpstr>
      <vt:lpstr>REST</vt:lpstr>
      <vt:lpstr>Level 0: The Swamp of POX </vt:lpstr>
      <vt:lpstr>Level 1: Resources</vt:lpstr>
      <vt:lpstr>Level 2: HTTP Verbs</vt:lpstr>
      <vt:lpstr>Level 3: Hypermedia Controls</vt:lpstr>
      <vt:lpstr>HATEOAS : JSON:API</vt:lpstr>
      <vt:lpstr>HATEOAS : JSON Hypermedia API Language</vt:lpstr>
      <vt:lpstr>HATEOAS : JSON-LD</vt:lpstr>
      <vt:lpstr>Linked Data Platform</vt:lpstr>
      <vt:lpstr>PowerPoint Presentation</vt:lpstr>
      <vt:lpstr>PowerPoint Presentation</vt:lpstr>
      <vt:lpstr>YAML Example</vt:lpstr>
      <vt:lpstr>YAML Example</vt:lpstr>
      <vt:lpstr>Tools</vt:lpstr>
      <vt:lpstr>OpenAPI</vt:lpstr>
      <vt:lpstr>PowerPoint Presentation</vt:lpstr>
      <vt:lpstr>Data model</vt:lpstr>
      <vt:lpstr>GraphQL</vt:lpstr>
      <vt:lpstr>Client Perspective</vt:lpstr>
      <vt:lpstr>Server Perspective</vt:lpstr>
      <vt:lpstr>Server Perspective</vt:lpstr>
      <vt:lpstr>Selling points</vt:lpstr>
      <vt:lpstr>Ecosystem </vt:lpstr>
      <vt:lpstr>Why not GraphQL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Beaver</dc:creator>
  <cp:lastModifiedBy>Petr Škoda</cp:lastModifiedBy>
  <cp:revision>497</cp:revision>
  <dcterms:created xsi:type="dcterms:W3CDTF">2011-06-05T13:18:40Z</dcterms:created>
  <dcterms:modified xsi:type="dcterms:W3CDTF">2024-04-29T20:10:20Z</dcterms:modified>
</cp:coreProperties>
</file>