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handoutMasterIdLst>
    <p:handoutMasterId r:id="rId18"/>
  </p:handoutMasterIdLst>
  <p:sldIdLst>
    <p:sldId id="259" r:id="rId2"/>
    <p:sldId id="309" r:id="rId3"/>
    <p:sldId id="406" r:id="rId4"/>
    <p:sldId id="389" r:id="rId5"/>
    <p:sldId id="402" r:id="rId6"/>
    <p:sldId id="407" r:id="rId7"/>
    <p:sldId id="409" r:id="rId8"/>
    <p:sldId id="411" r:id="rId9"/>
    <p:sldId id="403" r:id="rId10"/>
    <p:sldId id="412" r:id="rId11"/>
    <p:sldId id="414" r:id="rId12"/>
    <p:sldId id="415" r:id="rId13"/>
    <p:sldId id="416" r:id="rId14"/>
    <p:sldId id="420" r:id="rId15"/>
    <p:sldId id="41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7433" autoAdjust="0"/>
  </p:normalViewPr>
  <p:slideViewPr>
    <p:cSldViewPr>
      <p:cViewPr varScale="1">
        <p:scale>
          <a:sx n="74" d="100"/>
          <a:sy n="74" d="100"/>
        </p:scale>
        <p:origin x="1746" y="5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4/15/2024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15.04.2024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aim is to be data-driven company a company who decide and act effectively based on data. Reduction of operational cost, better customer experience. To do so we need the enablers in form of intelligent data platforms.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technology advances of the past decade have addressed the scale of volume of data and data processing compute, they have failed to address scale in other dimensions. It is basically a micro-services but for data. This is mostly to address issues of scale when it comes to organization size. While we decentralize and divide, employ bounded contexts for data we take pride in building a single store.</a:t>
            </a:r>
          </a:p>
          <a:p>
            <a:endParaRPr lang="en-US" dirty="0"/>
          </a:p>
          <a:p>
            <a:r>
              <a:rPr lang="en-US" dirty="0"/>
              <a:t>The idea is that data lake failed to deliver on its promises, the centralized store (same for data warehouse) prove to be a source of a problem. Distribution comes to the rescue. In other words, we try to tackle issues from different perspective. Probably the problem was not in the ETL but the centralization. At the same time, the objective is not to have  siloed domain data that is hard to discover, make sense of and consume.</a:t>
            </a:r>
          </a:p>
          <a:p>
            <a:endParaRPr lang="en-US" dirty="0"/>
          </a:p>
          <a:p>
            <a:r>
              <a:rPr lang="en-US" dirty="0"/>
              <a:t>Principles (not aligned with points).</a:t>
            </a:r>
          </a:p>
          <a:p>
            <a:pPr marL="171450" indent="-171450">
              <a:buFont typeface="Arial" panose="020B0604020202020204" pitchFamily="34" charset="0"/>
              <a:buChar char="•"/>
            </a:pPr>
            <a:r>
              <a:rPr lang="en-US" dirty="0"/>
              <a:t>An operational system and its team or organizational unit provide a truths of their business domain as source domain datasets. There is mapping at the enterprise level to the source. They must have proper infrastructure to handle the data. </a:t>
            </a:r>
          </a:p>
          <a:p>
            <a:pPr marL="171450" indent="-171450">
              <a:buFont typeface="Arial" panose="020B0604020202020204" pitchFamily="34" charset="0"/>
              <a:buChar char="•"/>
            </a:pPr>
            <a:r>
              <a:rPr lang="en-US" b="0" i="0" dirty="0">
                <a:solidFill>
                  <a:srgbClr val="303633"/>
                </a:solidFill>
                <a:effectLst/>
                <a:latin typeface="Lora" pitchFamily="2" charset="0"/>
              </a:rPr>
              <a:t>The consumer domain datasets and the teams who own them, aim to satisfy a closely related group of use cases.</a:t>
            </a:r>
          </a:p>
          <a:p>
            <a:pPr marL="171450" indent="-171450">
              <a:buFont typeface="Arial" panose="020B0604020202020204" pitchFamily="34" charset="0"/>
              <a:buChar char="•"/>
            </a:pPr>
            <a:r>
              <a:rPr lang="en-US" b="0" i="0" dirty="0">
                <a:solidFill>
                  <a:srgbClr val="303633"/>
                </a:solidFill>
                <a:effectLst/>
                <a:latin typeface="Lora" pitchFamily="2" charset="0"/>
              </a:rPr>
              <a:t>The need for data transformation is still there. Data pipelines are part of domain complexity and implementation of the data domain and is handled internally within the domain. </a:t>
            </a:r>
          </a:p>
          <a:p>
            <a:pPr marL="171450" indent="-171450">
              <a:buFont typeface="Arial" panose="020B0604020202020204" pitchFamily="34" charset="0"/>
              <a:buChar char="•"/>
            </a:pPr>
            <a:r>
              <a:rPr lang="en-US" dirty="0"/>
              <a:t>Each domain dataset must establish a Service Level Objectives for the quality of the data it provides timeliness, error rates, etc. </a:t>
            </a:r>
          </a:p>
          <a:p>
            <a:pPr marL="171450" indent="-171450">
              <a:buFont typeface="Arial" panose="020B0604020202020204" pitchFamily="34" charset="0"/>
              <a:buChar char="•"/>
            </a:pPr>
            <a:r>
              <a:rPr lang="en-US" dirty="0"/>
              <a:t>Over the last decade operational domains have built product thinking into the capabilities they provide to the rest of the organization. We need to see datasets/data as products.</a:t>
            </a:r>
          </a:p>
          <a:p>
            <a:pPr marL="0" indent="0">
              <a:buFont typeface="Arial" panose="020B0604020202020204" pitchFamily="34" charset="0"/>
              <a:buNone/>
            </a:pPr>
            <a:r>
              <a:rPr lang="en-US" dirty="0"/>
              <a:t>At the same time all the principles must consider scalability.</a:t>
            </a:r>
          </a:p>
          <a:p>
            <a:pPr marL="0" indent="0">
              <a:buFont typeface="Arial" panose="020B0604020202020204" pitchFamily="34" charset="0"/>
              <a:buNone/>
            </a:pPr>
            <a:endParaRPr lang="en-US" dirty="0"/>
          </a:p>
          <a:p>
            <a:r>
              <a:rPr lang="en-US" dirty="0"/>
              <a:t>Sources:</a:t>
            </a:r>
          </a:p>
          <a:p>
            <a:pPr marL="171450" indent="-171450">
              <a:buFont typeface="Arial" panose="020B0604020202020204" pitchFamily="34" charset="0"/>
              <a:buChar char="•"/>
            </a:pPr>
            <a:r>
              <a:rPr lang="en-US" dirty="0"/>
              <a:t>https://martinfowler.com/articles/data-monolith-to-mesh.html</a:t>
            </a:r>
          </a:p>
          <a:p>
            <a:pPr marL="171450" indent="-171450">
              <a:buFont typeface="Arial" panose="020B0604020202020204" pitchFamily="34" charset="0"/>
              <a:buChar char="•"/>
            </a:pPr>
            <a:r>
              <a:rPr lang="en-US" dirty="0"/>
              <a:t>https://martinfowler.com/articles/data-mesh-principles.html</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46956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must see datasets as products, users from organization are their customers.</a:t>
            </a:r>
            <a:br>
              <a:rPr lang="en-US" dirty="0"/>
            </a:br>
            <a:endParaRPr lang="en-US" dirty="0"/>
          </a:p>
          <a:p>
            <a:pPr marL="171450" indent="-171450">
              <a:buFont typeface="Arial" panose="020B0604020202020204" pitchFamily="34" charset="0"/>
              <a:buChar char="•"/>
            </a:pPr>
            <a:r>
              <a:rPr lang="en-US" dirty="0"/>
              <a:t>A common implementation is to have a registry, a data catalogue, of all available data products with their meta information such as their owners, source of origin, lineage, sample datasets, etc. This centralized discoverability service allows data consumers, engineers and scientists in an organization, to find a dataset of their interest easily. Domain data must be registered by owners.</a:t>
            </a:r>
          </a:p>
          <a:p>
            <a:pPr marL="171450" indent="-171450">
              <a:buFont typeface="Arial" panose="020B0604020202020204" pitchFamily="34" charset="0"/>
              <a:buChar char="•"/>
            </a:pPr>
            <a:r>
              <a:rPr lang="en-US" dirty="0"/>
              <a:t>Organization should have conventions to make it easy to access the data. This may involve API, documentation, sandbox. Aim at easy of use. Data can be shared as: CSV, Kafka Topic, Parquet files …</a:t>
            </a:r>
          </a:p>
          <a:p>
            <a:pPr marL="171450" indent="-171450">
              <a:buFont typeface="Arial" panose="020B0604020202020204" pitchFamily="34" charset="0"/>
              <a:buChar char="•"/>
            </a:pPr>
            <a:r>
              <a:rPr lang="en-US" dirty="0"/>
              <a:t>No one will use a product that they can't trust. A fundamental shift requires the owners of the data products to provide an acceptable Service Level Objective around the truthfulness of the data. Applying data cleansing and automated data integrity testing at the point of creation of the data product are some of the techniques to be utilized to provide an acceptable level of quality.</a:t>
            </a:r>
          </a:p>
          <a:p>
            <a:pPr marL="171450" indent="-171450">
              <a:buFont typeface="Arial" panose="020B0604020202020204" pitchFamily="34" charset="0"/>
              <a:buChar char="•"/>
            </a:pPr>
            <a:r>
              <a:rPr lang="en-US" dirty="0"/>
              <a:t>Add examples, data should be standalone when it comes to understanding and consumption. </a:t>
            </a:r>
          </a:p>
          <a:p>
            <a:pPr marL="171450" indent="-171450">
              <a:buFont typeface="Arial" panose="020B0604020202020204" pitchFamily="34" charset="0"/>
              <a:buChar char="•"/>
            </a:pPr>
            <a:r>
              <a:rPr lang="en-US" dirty="0"/>
              <a:t>Main concerns for distributed data architectures, the hard part. We need standards as a part of governance. May include data format, codelists, resource identification.</a:t>
            </a:r>
          </a:p>
          <a:p>
            <a:pPr marL="171450" indent="-171450">
              <a:buFont typeface="Arial" panose="020B0604020202020204" pitchFamily="34" charset="0"/>
              <a:buChar char="•"/>
            </a:pPr>
            <a:r>
              <a:rPr lang="en-US" dirty="0"/>
              <a:t>Make sure only the right people can use the data. Similar to data lake.</a:t>
            </a:r>
          </a:p>
          <a:p>
            <a:pPr marL="171450" indent="-171450">
              <a:buFont typeface="Arial" panose="020B0604020202020204" pitchFamily="34" charset="0"/>
              <a:buChar char="•"/>
            </a:pPr>
            <a:r>
              <a:rPr lang="en-US" dirty="0"/>
              <a:t>A domain team need new skills: data product owner and data engineers. There is no longer a single organizational department “data engineers”, instead they are part of cross-functional teams. We need data engineers to design and deploy data systems. Similar to software engineers who develop operational systems.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still share resources. Sharing data processing environment is highly desirable as it is not easy to maintain it. The environment is owned by data infrastructure ream. At the end we already share standards, so it does not break any rules. This may also help with deduplication of efforts inside the organizational units. A success criteria for self-serve data infrastructure is lowering the 'lead time to create a new data product’.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64210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connected nodes. They share governance and standards and utilize same data infrastructure. Data Lake and Data Warehouse are just nodes in this architecture. Unlike the classical centralized governance, the governance for Data Mesh embraces changes and multiple imperative contexts. While we aim at standards and interoperability, we need to respect autonomy of local domains. We need to mix global and local concerns.</a:t>
            </a:r>
          </a:p>
          <a:p>
            <a:endParaRPr lang="en-US" dirty="0"/>
          </a:p>
          <a:p>
            <a:r>
              <a:rPr lang="en-US" dirty="0"/>
              <a:t>The main shift is to treat domain data product as a first-class concern, and data lake tooling and pipeline as a second-class concern - an implementation detail.</a:t>
            </a:r>
          </a:p>
          <a:p>
            <a:endParaRPr lang="en-US" dirty="0"/>
          </a:p>
          <a:p>
            <a:r>
              <a:rPr lang="en-US" dirty="0"/>
              <a:t>Resources:</a:t>
            </a:r>
          </a:p>
          <a:p>
            <a:pPr marL="171450" indent="-171450">
              <a:buFont typeface="Arial" panose="020B0604020202020204" pitchFamily="34" charset="0"/>
              <a:buChar char="•"/>
            </a:pPr>
            <a:r>
              <a:rPr lang="en-US" dirty="0"/>
              <a:t>https://martinfowler.com/articles/data-monolith-</a:t>
            </a:r>
            <a:r>
              <a:rPr lang="en-US" dirty="0">
                <a:solidFill>
                  <a:srgbClr val="FF0000"/>
                </a:solidFill>
              </a:rPr>
              <a:t>t</a:t>
            </a:r>
            <a:r>
              <a:rPr lang="en-US" dirty="0"/>
              <a:t>o-mesh.html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377325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next evolution of ETL.</a:t>
            </a:r>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85349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next evolution of ETL.</a:t>
            </a:r>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18912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next evolution of ETL.</a:t>
            </a:r>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419973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we build data warehouse, just a reminder that we can implement it using tools like bash, SQL statements, </a:t>
            </a:r>
            <a:r>
              <a:rPr lang="en-US" dirty="0" err="1"/>
              <a:t>cron</a:t>
            </a:r>
            <a:r>
              <a:rPr lang="en-US" dirty="0"/>
              <a:t> etc. It is not about the technology but delivering value to business. </a:t>
            </a:r>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129266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image is for prompt “data dump”, yet that may not capture the big picture. </a:t>
            </a:r>
          </a:p>
          <a:p>
            <a:r>
              <a:rPr lang="en-US" dirty="0"/>
              <a:t>Data dump may be well intended, there can be a lot of resources invested. Yet there is no need/use for the content. Scraping that project may also not be easy as there is huge investment made. </a:t>
            </a:r>
          </a:p>
          <a:p>
            <a:endParaRPr lang="en-US" dirty="0"/>
          </a:p>
          <a:p>
            <a:r>
              <a:rPr lang="en-US" dirty="0"/>
              <a:t>Resource:</a:t>
            </a:r>
          </a:p>
          <a:p>
            <a:pPr marL="171450" indent="-171450">
              <a:buFont typeface="Arial" panose="020B0604020202020204" pitchFamily="34" charset="0"/>
              <a:buChar char="•"/>
            </a:pPr>
            <a:r>
              <a:rPr lang="en-US" dirty="0"/>
              <a:t>Dead white man's clothes</a:t>
            </a:r>
          </a:p>
          <a:p>
            <a:pPr marL="171450" indent="-171450">
              <a:buFont typeface="Arial" panose="020B0604020202020204" pitchFamily="34" charset="0"/>
              <a:buChar char="•"/>
            </a:pPr>
            <a:r>
              <a:rPr lang="en-US" dirty="0"/>
              <a:t>Dall-e Data Dump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08653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only about data warehouse.</a:t>
            </a:r>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118056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data lake as second generation of data and intelligence platform. With data warehouse being the first one. Data warehouse could have left companies with unmaintable ETL jobs, table, reports and only handful of people who understand all of this.</a:t>
            </a:r>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3988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warehouse: centralize and integrates data in a rigid schema which is slow to change. Build to manage analytics and aggregations to address needs of reporting and analytics.</a:t>
            </a:r>
          </a:p>
          <a:p>
            <a:endParaRPr lang="en-US" dirty="0"/>
          </a:p>
          <a:p>
            <a:r>
              <a:rPr lang="en-US" dirty="0"/>
              <a:t>We may need fast response time to changes, for example software team is rapidly evolving their MongoDB schema.</a:t>
            </a:r>
          </a:p>
          <a:p>
            <a:endParaRPr lang="en-US" dirty="0"/>
          </a:p>
          <a:p>
            <a:r>
              <a:rPr lang="en-US" dirty="0"/>
              <a:t>Users: data scientists, data engineers. Can be make approachable using Apache Hive. We delay decision of data processing after loading (ELT).</a:t>
            </a:r>
          </a:p>
          <a:p>
            <a:endParaRPr lang="en-US" dirty="0"/>
          </a:p>
          <a:p>
            <a:r>
              <a:rPr lang="en-US" dirty="0"/>
              <a:t>The structure may represent folders, each folder can be further partitioned. E.g., folder for “orders”, partitioned by day. There is no fixed file format.</a:t>
            </a:r>
          </a:p>
          <a:p>
            <a:endParaRPr lang="en-US" dirty="0"/>
          </a:p>
          <a:p>
            <a:r>
              <a:rPr lang="en-US" dirty="0"/>
              <a:t>We can still use it to do data reporting. At the end data lake can be a pre-step to loading data to data warehouse. It is just we need to be more technical to access the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 - - - - - - - - - - - - - - - - - </a:t>
            </a:r>
          </a:p>
          <a:p>
            <a:endParaRPr lang="en-US" dirty="0"/>
          </a:p>
          <a:p>
            <a:r>
              <a:rPr lang="en-US" dirty="0"/>
              <a:t>Resources:</a:t>
            </a:r>
          </a:p>
          <a:p>
            <a:pPr marL="171450" indent="-171450">
              <a:buFont typeface="Arial" panose="020B0604020202020204" pitchFamily="34" charset="0"/>
              <a:buChar char="•"/>
            </a:pPr>
            <a:r>
              <a:rPr lang="en-US" sz="1800" b="0" i="0" u="none" strike="noStrike" dirty="0">
                <a:solidFill>
                  <a:srgbClr val="FFFFFF"/>
                </a:solidFill>
                <a:effectLst/>
                <a:latin typeface="Arial" panose="020B0604020202020204" pitchFamily="34" charset="0"/>
              </a:rPr>
              <a:t>https://aws.amazon.com/big-data/datalakes-and-analytics/what-is-a-data-lake/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67236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easily use new tools, formats, …  but that may lead to bad design - same as with software development. Without clearly articulating and understanding how a data lake will benefit the business, a user might fail to acquire the approvals and buy-in needed to move forward.</a:t>
            </a:r>
          </a:p>
          <a:p>
            <a:pPr marL="171450" indent="-171450">
              <a:buFont typeface="Arial" panose="020B0604020202020204" pitchFamily="34" charset="0"/>
              <a:buChar char="•"/>
            </a:pPr>
            <a:r>
              <a:rPr lang="en-US" dirty="0"/>
              <a:t>We need to be able to trace the data, especially as there is no single source of truth. We only have the raw data at the input. It may also be harder to enforce policies on data access.</a:t>
            </a:r>
            <a:br>
              <a:rPr lang="en-US" dirty="0"/>
            </a:br>
            <a:r>
              <a:rPr lang="en-US" dirty="0"/>
              <a:t>Marketing: With a well-built data lake, you can extend access to more users, including not only data scientists but also business users and application developers.</a:t>
            </a:r>
            <a:br>
              <a:rPr lang="en-US" dirty="0"/>
            </a:br>
            <a:r>
              <a:rPr lang="en-US" dirty="0"/>
              <a:t>Pitfall: Enterprise-grade governance and security strategies are crucial. We need strong access control.</a:t>
            </a:r>
          </a:p>
          <a:p>
            <a:pPr marL="171450" indent="-171450">
              <a:buFont typeface="Arial" panose="020B0604020202020204" pitchFamily="34" charset="0"/>
              <a:buChar char="•"/>
            </a:pPr>
            <a:r>
              <a:rPr lang="en-US" dirty="0"/>
              <a:t>Data lake may run on commodity hardware, compared to more expensive warehouses. The most part comes from data distribution. Storage is separated from the computational resources.</a:t>
            </a:r>
            <a:br>
              <a:rPr lang="en-US" dirty="0"/>
            </a:br>
            <a:r>
              <a:rPr lang="en-US" dirty="0"/>
              <a:t>Pitfall: A data lake requires a long-term commitment plus planning to accommodate continued data growth.</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basically take the difficult part (data integration) and postpone it. Yet such approach requires good management to handle. A corner stone for this approach is high quality metadata (what, where, why, how). In linked podcast Bill </a:t>
            </a:r>
            <a:r>
              <a:rPr lang="en-US" dirty="0" err="1"/>
              <a:t>Inmon</a:t>
            </a:r>
            <a:r>
              <a:rPr lang="en-US" dirty="0"/>
              <a:t> share a view that ELT is only a way how to sold software without solutions. Since the T is complicated, we leave it to the customer.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For example, for access control in data warehouse we have tables, data marts all aligned with business needs and thus business processes. For data lake we just have centralized data store.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FFFFFF"/>
                </a:solidFill>
                <a:effectLst/>
                <a:latin typeface="Arial" panose="020B0604020202020204" pitchFamily="34" charset="0"/>
              </a:rPr>
              <a:t>https://open.spotify.com/episode/6UpQqSfwA7rgznqP364qL6?si=iYX_ZysvT1Ws4ZMOIImXcA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269616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magical place where everything is possible.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386599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234186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Beyond </a:t>
            </a:r>
            <a:br>
              <a:rPr lang="en-US" dirty="0"/>
            </a:br>
            <a:r>
              <a:rPr lang="en-US" dirty="0"/>
              <a:t>Data Warehouse </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900C-05E4-9584-067D-81F63A6570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34BEC20-D6C5-0A88-23E6-B859FDFCFAA4}"/>
              </a:ext>
            </a:extLst>
          </p:cNvPr>
          <p:cNvSpPr>
            <a:spLocks noGrp="1"/>
          </p:cNvSpPr>
          <p:nvPr>
            <p:ph sz="half" idx="1"/>
          </p:nvPr>
        </p:nvSpPr>
        <p:spPr>
          <a:xfrm>
            <a:off x="335360" y="1260583"/>
            <a:ext cx="5699679" cy="2816489"/>
          </a:xfrm>
        </p:spPr>
        <p:txBody>
          <a:bodyPr/>
          <a:lstStyle/>
          <a:p>
            <a:pPr marL="0" indent="0">
              <a:buNone/>
            </a:pPr>
            <a:r>
              <a:rPr lang="en-US" dirty="0"/>
              <a:t>Issues to address:</a:t>
            </a:r>
          </a:p>
          <a:p>
            <a:r>
              <a:rPr lang="en-US" dirty="0"/>
              <a:t>Changes in the data landscape</a:t>
            </a:r>
          </a:p>
          <a:p>
            <a:r>
              <a:rPr lang="en-US" dirty="0"/>
              <a:t>Proliferation of sources of data</a:t>
            </a:r>
          </a:p>
          <a:p>
            <a:r>
              <a:rPr lang="en-US" dirty="0"/>
              <a:t>Diversity of data use cases and users</a:t>
            </a:r>
          </a:p>
          <a:p>
            <a:r>
              <a:rPr lang="en-US" dirty="0"/>
              <a:t>Speed of response to change</a:t>
            </a:r>
          </a:p>
        </p:txBody>
      </p:sp>
      <p:sp>
        <p:nvSpPr>
          <p:cNvPr id="4" name="Content Placeholder 3">
            <a:extLst>
              <a:ext uri="{FF2B5EF4-FFF2-40B4-BE49-F238E27FC236}">
                <a16:creationId xmlns:a16="http://schemas.microsoft.com/office/drawing/2014/main" id="{F7BC05E7-1367-F5CA-2FDB-E401BD72A010}"/>
              </a:ext>
            </a:extLst>
          </p:cNvPr>
          <p:cNvSpPr>
            <a:spLocks noGrp="1"/>
          </p:cNvSpPr>
          <p:nvPr>
            <p:ph sz="half" idx="2"/>
          </p:nvPr>
        </p:nvSpPr>
        <p:spPr>
          <a:xfrm>
            <a:off x="6217920" y="1260583"/>
            <a:ext cx="5566712" cy="2816489"/>
          </a:xfrm>
        </p:spPr>
        <p:txBody>
          <a:bodyPr/>
          <a:lstStyle/>
          <a:p>
            <a:pPr marL="0" indent="0">
              <a:buNone/>
            </a:pPr>
            <a:r>
              <a:rPr lang="en-US" dirty="0"/>
              <a:t>Principles:</a:t>
            </a:r>
          </a:p>
          <a:p>
            <a:r>
              <a:rPr lang="en-US" dirty="0"/>
              <a:t>Domain-oriented decentralized data ownership and architecture</a:t>
            </a:r>
          </a:p>
          <a:p>
            <a:r>
              <a:rPr lang="en-US" dirty="0"/>
              <a:t>Data as a product</a:t>
            </a:r>
          </a:p>
          <a:p>
            <a:r>
              <a:rPr lang="en-US" dirty="0"/>
              <a:t>Self-serve data infrastructure as a platform</a:t>
            </a:r>
          </a:p>
          <a:p>
            <a:r>
              <a:rPr lang="en-US" dirty="0"/>
              <a:t>Federated computational governance</a:t>
            </a:r>
          </a:p>
        </p:txBody>
      </p:sp>
      <p:sp>
        <p:nvSpPr>
          <p:cNvPr id="5" name="Slide Number Placeholder 4">
            <a:extLst>
              <a:ext uri="{FF2B5EF4-FFF2-40B4-BE49-F238E27FC236}">
                <a16:creationId xmlns:a16="http://schemas.microsoft.com/office/drawing/2014/main" id="{1F57D082-2621-F451-7725-2EF8E060416E}"/>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9" name="TextBox 8">
            <a:extLst>
              <a:ext uri="{FF2B5EF4-FFF2-40B4-BE49-F238E27FC236}">
                <a16:creationId xmlns:a16="http://schemas.microsoft.com/office/drawing/2014/main" id="{C2979D3A-FECF-02DF-C164-2E9A3FBFA837}"/>
              </a:ext>
            </a:extLst>
          </p:cNvPr>
          <p:cNvSpPr txBox="1"/>
          <p:nvPr/>
        </p:nvSpPr>
        <p:spPr>
          <a:xfrm>
            <a:off x="1791435" y="4770236"/>
            <a:ext cx="8852970" cy="1107996"/>
          </a:xfrm>
          <a:prstGeom prst="rect">
            <a:avLst/>
          </a:prstGeom>
          <a:noFill/>
        </p:spPr>
        <p:txBody>
          <a:bodyPr wrap="square">
            <a:spAutoFit/>
          </a:bodyPr>
          <a:lstStyle/>
          <a:p>
            <a:pPr algn="ctr"/>
            <a:r>
              <a:rPr lang="en-US" sz="2200" dirty="0"/>
              <a:t>“I suggest that the next enterprise data platform architecture is in the convergence of Distributed Domain Driven Architecture, Self-serve Platform Design, and Product Thinking with Data.” -- </a:t>
            </a:r>
            <a:r>
              <a:rPr lang="en-US" sz="2200" dirty="0" err="1"/>
              <a:t>Zhamak</a:t>
            </a:r>
            <a:r>
              <a:rPr lang="en-US" sz="2200" dirty="0"/>
              <a:t> </a:t>
            </a:r>
            <a:r>
              <a:rPr lang="en-US" sz="2200" dirty="0" err="1"/>
              <a:t>Dehghani</a:t>
            </a:r>
            <a:r>
              <a:rPr lang="en-US" sz="2200" dirty="0"/>
              <a:t>, May 2019</a:t>
            </a:r>
          </a:p>
        </p:txBody>
      </p:sp>
    </p:spTree>
    <p:extLst>
      <p:ext uri="{BB962C8B-B14F-4D97-AF65-F5344CB8AC3E}">
        <p14:creationId xmlns:p14="http://schemas.microsoft.com/office/powerpoint/2010/main" val="41402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4163-27F2-C8C5-9300-802CA9D6E462}"/>
              </a:ext>
            </a:extLst>
          </p:cNvPr>
          <p:cNvSpPr>
            <a:spLocks noGrp="1"/>
          </p:cNvSpPr>
          <p:nvPr>
            <p:ph type="title"/>
          </p:nvPr>
        </p:nvSpPr>
        <p:spPr/>
        <p:txBody>
          <a:bodyPr/>
          <a:lstStyle/>
          <a:p>
            <a:r>
              <a:rPr lang="en-US" dirty="0"/>
              <a:t>Data as a Product</a:t>
            </a:r>
          </a:p>
        </p:txBody>
      </p:sp>
      <p:sp>
        <p:nvSpPr>
          <p:cNvPr id="3" name="Content Placeholder 2">
            <a:extLst>
              <a:ext uri="{FF2B5EF4-FFF2-40B4-BE49-F238E27FC236}">
                <a16:creationId xmlns:a16="http://schemas.microsoft.com/office/drawing/2014/main" id="{814B965F-1B44-57ED-E384-B08F5B34043D}"/>
              </a:ext>
            </a:extLst>
          </p:cNvPr>
          <p:cNvSpPr>
            <a:spLocks noGrp="1"/>
          </p:cNvSpPr>
          <p:nvPr>
            <p:ph idx="1"/>
          </p:nvPr>
        </p:nvSpPr>
        <p:spPr/>
        <p:txBody>
          <a:bodyPr/>
          <a:lstStyle/>
          <a:p>
            <a:r>
              <a:rPr lang="en-US" dirty="0"/>
              <a:t>Discoverable via Data Catalog</a:t>
            </a:r>
          </a:p>
          <a:p>
            <a:r>
              <a:rPr lang="en-US" dirty="0"/>
              <a:t>Accessible</a:t>
            </a:r>
          </a:p>
          <a:p>
            <a:r>
              <a:rPr lang="en-US" dirty="0"/>
              <a:t>Trustworthy and truthful</a:t>
            </a:r>
          </a:p>
          <a:p>
            <a:r>
              <a:rPr lang="en-US" dirty="0"/>
              <a:t>Semantics and syntax</a:t>
            </a:r>
          </a:p>
          <a:p>
            <a:r>
              <a:rPr lang="en-US" dirty="0"/>
              <a:t>Interoperability</a:t>
            </a:r>
          </a:p>
          <a:p>
            <a:r>
              <a:rPr lang="en-US" dirty="0"/>
              <a:t>Access control</a:t>
            </a:r>
          </a:p>
          <a:p>
            <a:r>
              <a:rPr lang="en-US" dirty="0"/>
              <a:t>Teams</a:t>
            </a:r>
          </a:p>
        </p:txBody>
      </p:sp>
      <p:sp>
        <p:nvSpPr>
          <p:cNvPr id="4" name="Slide Number Placeholder 3">
            <a:extLst>
              <a:ext uri="{FF2B5EF4-FFF2-40B4-BE49-F238E27FC236}">
                <a16:creationId xmlns:a16="http://schemas.microsoft.com/office/drawing/2014/main" id="{E68406A6-77B7-7712-CEB1-E2073DA5D747}"/>
              </a:ext>
            </a:extLst>
          </p:cNvPr>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78486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A180-EC3D-921D-C6F7-78C184D464E9}"/>
              </a:ext>
            </a:extLst>
          </p:cNvPr>
          <p:cNvSpPr>
            <a:spLocks noGrp="1"/>
          </p:cNvSpPr>
          <p:nvPr>
            <p:ph type="title"/>
          </p:nvPr>
        </p:nvSpPr>
        <p:spPr/>
        <p:txBody>
          <a:bodyPr>
            <a:normAutofit/>
          </a:bodyPr>
          <a:lstStyle/>
          <a:p>
            <a:r>
              <a:rPr lang="en-US" dirty="0"/>
              <a:t>Data Mesh</a:t>
            </a:r>
          </a:p>
        </p:txBody>
      </p:sp>
      <p:sp>
        <p:nvSpPr>
          <p:cNvPr id="4" name="Slide Number Placeholder 3">
            <a:extLst>
              <a:ext uri="{FF2B5EF4-FFF2-40B4-BE49-F238E27FC236}">
                <a16:creationId xmlns:a16="http://schemas.microsoft.com/office/drawing/2014/main" id="{BAD7FB44-9770-972D-3BE1-04EF7371DB6E}"/>
              </a:ext>
            </a:extLst>
          </p:cNvPr>
          <p:cNvSpPr>
            <a:spLocks noGrp="1"/>
          </p:cNvSpPr>
          <p:nvPr>
            <p:ph type="sldNum" sz="quarter" idx="12"/>
          </p:nvPr>
        </p:nvSpPr>
        <p:spPr/>
        <p:txBody>
          <a:bodyPr/>
          <a:lstStyle/>
          <a:p>
            <a:fld id="{6113E31D-E2AB-40D1-8B51-AFA5AFEF393A}" type="slidenum">
              <a:rPr lang="en-US" smtClean="0"/>
              <a:t>12</a:t>
            </a:fld>
            <a:endParaRPr lang="en-US" dirty="0"/>
          </a:p>
        </p:txBody>
      </p:sp>
      <p:pic>
        <p:nvPicPr>
          <p:cNvPr id="3074" name="Picture 2">
            <a:extLst>
              <a:ext uri="{FF2B5EF4-FFF2-40B4-BE49-F238E27FC236}">
                <a16:creationId xmlns:a16="http://schemas.microsoft.com/office/drawing/2014/main" id="{2773B77C-C83C-645C-882D-7D1E6EEEAB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6531" y="1268413"/>
            <a:ext cx="8925913" cy="504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23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dirty="0"/>
              <a:t>Data Contracts</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dirty="0"/>
          </a:p>
        </p:txBody>
      </p:sp>
      <p:sp>
        <p:nvSpPr>
          <p:cNvPr id="5" name="TextBox 4">
            <a:extLst>
              <a:ext uri="{FF2B5EF4-FFF2-40B4-BE49-F238E27FC236}">
                <a16:creationId xmlns:a16="http://schemas.microsoft.com/office/drawing/2014/main" id="{2F6F110A-E726-E19F-6A63-801AECCD4937}"/>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326600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a:t>Data Fabrics</a:t>
            </a:r>
            <a:endParaRPr lang="en-US" dirty="0"/>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dirty="0"/>
          </a:p>
        </p:txBody>
      </p:sp>
      <p:sp>
        <p:nvSpPr>
          <p:cNvPr id="5" name="TextBox 4">
            <a:extLst>
              <a:ext uri="{FF2B5EF4-FFF2-40B4-BE49-F238E27FC236}">
                <a16:creationId xmlns:a16="http://schemas.microsoft.com/office/drawing/2014/main" id="{6A4E2E93-FA0B-A675-234D-3C110FF9ADED}"/>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111481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dirty="0"/>
              <a:t>Event Streams</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dirty="0"/>
          </a:p>
        </p:txBody>
      </p:sp>
      <p:sp>
        <p:nvSpPr>
          <p:cNvPr id="5" name="TextBox 4">
            <a:extLst>
              <a:ext uri="{FF2B5EF4-FFF2-40B4-BE49-F238E27FC236}">
                <a16:creationId xmlns:a16="http://schemas.microsoft.com/office/drawing/2014/main" id="{A8263E99-4486-77D2-79E6-A48BF559C4A4}"/>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334832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E44-2ACD-6D95-BC5F-BD8C4A4C6003}"/>
              </a:ext>
            </a:extLst>
          </p:cNvPr>
          <p:cNvSpPr>
            <a:spLocks noGrp="1"/>
          </p:cNvSpPr>
          <p:nvPr>
            <p:ph type="title"/>
          </p:nvPr>
        </p:nvSpPr>
        <p:spPr/>
        <p:txBody>
          <a:bodyPr/>
          <a:lstStyle/>
          <a:p>
            <a:r>
              <a:rPr lang="en-US" dirty="0"/>
              <a:t>Data Warehouse</a:t>
            </a:r>
          </a:p>
        </p:txBody>
      </p:sp>
      <p:sp>
        <p:nvSpPr>
          <p:cNvPr id="3" name="Slide Number Placeholder 2">
            <a:extLst>
              <a:ext uri="{FF2B5EF4-FFF2-40B4-BE49-F238E27FC236}">
                <a16:creationId xmlns:a16="http://schemas.microsoft.com/office/drawing/2014/main" id="{8CBED0BE-CD6F-40F2-399A-2BA29E401477}"/>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4" name="Rectangle 3">
            <a:extLst>
              <a:ext uri="{FF2B5EF4-FFF2-40B4-BE49-F238E27FC236}">
                <a16:creationId xmlns:a16="http://schemas.microsoft.com/office/drawing/2014/main" id="{21BA5365-A0A3-9055-B4F0-F493FEE4A843}"/>
              </a:ext>
            </a:extLst>
          </p:cNvPr>
          <p:cNvSpPr/>
          <p:nvPr/>
        </p:nvSpPr>
        <p:spPr>
          <a:xfrm>
            <a:off x="551384" y="2978957"/>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Source</a:t>
            </a:r>
          </a:p>
        </p:txBody>
      </p:sp>
      <p:sp>
        <p:nvSpPr>
          <p:cNvPr id="5" name="Rectangle 4">
            <a:extLst>
              <a:ext uri="{FF2B5EF4-FFF2-40B4-BE49-F238E27FC236}">
                <a16:creationId xmlns:a16="http://schemas.microsoft.com/office/drawing/2014/main" id="{1C6F3FFC-37A3-1728-8086-AA2D92B5ECDE}"/>
              </a:ext>
            </a:extLst>
          </p:cNvPr>
          <p:cNvSpPr/>
          <p:nvPr/>
        </p:nvSpPr>
        <p:spPr>
          <a:xfrm>
            <a:off x="551384" y="3936622"/>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Source</a:t>
            </a:r>
          </a:p>
        </p:txBody>
      </p:sp>
      <p:sp>
        <p:nvSpPr>
          <p:cNvPr id="6" name="Rectangle 5">
            <a:extLst>
              <a:ext uri="{FF2B5EF4-FFF2-40B4-BE49-F238E27FC236}">
                <a16:creationId xmlns:a16="http://schemas.microsoft.com/office/drawing/2014/main" id="{39E5D3DC-D851-962E-9721-E3953E31AC2E}"/>
              </a:ext>
            </a:extLst>
          </p:cNvPr>
          <p:cNvSpPr/>
          <p:nvPr/>
        </p:nvSpPr>
        <p:spPr>
          <a:xfrm>
            <a:off x="3143672" y="3553556"/>
            <a:ext cx="284431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Staging Area</a:t>
            </a:r>
          </a:p>
        </p:txBody>
      </p:sp>
      <p:sp>
        <p:nvSpPr>
          <p:cNvPr id="7" name="Rectangle 6">
            <a:extLst>
              <a:ext uri="{FF2B5EF4-FFF2-40B4-BE49-F238E27FC236}">
                <a16:creationId xmlns:a16="http://schemas.microsoft.com/office/drawing/2014/main" id="{5FF114CE-F700-F333-C396-CAC5E41A88DB}"/>
              </a:ext>
            </a:extLst>
          </p:cNvPr>
          <p:cNvSpPr/>
          <p:nvPr/>
        </p:nvSpPr>
        <p:spPr>
          <a:xfrm>
            <a:off x="6779164" y="3553556"/>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Warehouse</a:t>
            </a:r>
          </a:p>
        </p:txBody>
      </p:sp>
      <p:cxnSp>
        <p:nvCxnSpPr>
          <p:cNvPr id="9" name="Straight Connector 8">
            <a:extLst>
              <a:ext uri="{FF2B5EF4-FFF2-40B4-BE49-F238E27FC236}">
                <a16:creationId xmlns:a16="http://schemas.microsoft.com/office/drawing/2014/main" id="{43D8238E-1760-EDB8-8BB4-58C87BBF5DA1}"/>
              </a:ext>
            </a:extLst>
          </p:cNvPr>
          <p:cNvCxnSpPr>
            <a:cxnSpLocks/>
            <a:stCxn id="5" idx="3"/>
            <a:endCxn id="6" idx="1"/>
          </p:cNvCxnSpPr>
          <p:nvPr/>
        </p:nvCxnSpPr>
        <p:spPr>
          <a:xfrm flipV="1">
            <a:off x="2135560" y="3936622"/>
            <a:ext cx="1008112" cy="383066"/>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70DA6B1-D34F-0FE2-48B9-C52369B94AC4}"/>
              </a:ext>
            </a:extLst>
          </p:cNvPr>
          <p:cNvCxnSpPr>
            <a:cxnSpLocks/>
            <a:stCxn id="4" idx="3"/>
            <a:endCxn id="6" idx="1"/>
          </p:cNvCxnSpPr>
          <p:nvPr/>
        </p:nvCxnSpPr>
        <p:spPr>
          <a:xfrm>
            <a:off x="2135560" y="3362023"/>
            <a:ext cx="1008112" cy="574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F15C4AA-DC74-A17F-1BEF-C1731DC36BB2}"/>
              </a:ext>
            </a:extLst>
          </p:cNvPr>
          <p:cNvCxnSpPr>
            <a:cxnSpLocks/>
            <a:stCxn id="6" idx="3"/>
            <a:endCxn id="7" idx="1"/>
          </p:cNvCxnSpPr>
          <p:nvPr/>
        </p:nvCxnSpPr>
        <p:spPr>
          <a:xfrm>
            <a:off x="5987988" y="3936622"/>
            <a:ext cx="791176"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Left Brace 27">
            <a:extLst>
              <a:ext uri="{FF2B5EF4-FFF2-40B4-BE49-F238E27FC236}">
                <a16:creationId xmlns:a16="http://schemas.microsoft.com/office/drawing/2014/main" id="{F69E5A83-B7EB-D8F2-4028-13E69A187F18}"/>
              </a:ext>
            </a:extLst>
          </p:cNvPr>
          <p:cNvSpPr/>
          <p:nvPr/>
        </p:nvSpPr>
        <p:spPr>
          <a:xfrm rot="16200000">
            <a:off x="6691025" y="3802792"/>
            <a:ext cx="612068" cy="2732561"/>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01C013A2-4A83-114C-6564-7EF0EA7049E1}"/>
              </a:ext>
            </a:extLst>
          </p:cNvPr>
          <p:cNvSpPr/>
          <p:nvPr/>
        </p:nvSpPr>
        <p:spPr>
          <a:xfrm rot="16200000">
            <a:off x="4207207" y="4265631"/>
            <a:ext cx="612068" cy="1869380"/>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EB58FEE6-F395-589E-054B-D2897150343A}"/>
              </a:ext>
            </a:extLst>
          </p:cNvPr>
          <p:cNvSpPr/>
          <p:nvPr/>
        </p:nvSpPr>
        <p:spPr>
          <a:xfrm rot="16200000">
            <a:off x="1667511" y="3778163"/>
            <a:ext cx="612068" cy="2844315"/>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88599FC-195A-E628-386C-48F68C06427F}"/>
              </a:ext>
            </a:extLst>
          </p:cNvPr>
          <p:cNvSpPr txBox="1"/>
          <p:nvPr/>
        </p:nvSpPr>
        <p:spPr>
          <a:xfrm>
            <a:off x="1343472" y="5593248"/>
            <a:ext cx="1512168" cy="369332"/>
          </a:xfrm>
          <a:prstGeom prst="rect">
            <a:avLst/>
          </a:prstGeom>
          <a:noFill/>
        </p:spPr>
        <p:txBody>
          <a:bodyPr wrap="square" rtlCol="0">
            <a:spAutoFit/>
          </a:bodyPr>
          <a:lstStyle/>
          <a:p>
            <a:pPr algn="ctr"/>
            <a:r>
              <a:rPr lang="en-US" dirty="0"/>
              <a:t>Extract</a:t>
            </a:r>
          </a:p>
        </p:txBody>
      </p:sp>
      <p:sp>
        <p:nvSpPr>
          <p:cNvPr id="33" name="TextBox 32">
            <a:extLst>
              <a:ext uri="{FF2B5EF4-FFF2-40B4-BE49-F238E27FC236}">
                <a16:creationId xmlns:a16="http://schemas.microsoft.com/office/drawing/2014/main" id="{2FDFCB9A-B109-AD4C-BCBE-80C6C866BFCE}"/>
              </a:ext>
            </a:extLst>
          </p:cNvPr>
          <p:cNvSpPr txBox="1"/>
          <p:nvPr/>
        </p:nvSpPr>
        <p:spPr>
          <a:xfrm>
            <a:off x="6383576" y="5579948"/>
            <a:ext cx="1512168" cy="369332"/>
          </a:xfrm>
          <a:prstGeom prst="rect">
            <a:avLst/>
          </a:prstGeom>
          <a:noFill/>
        </p:spPr>
        <p:txBody>
          <a:bodyPr wrap="square" rtlCol="0">
            <a:spAutoFit/>
          </a:bodyPr>
          <a:lstStyle/>
          <a:p>
            <a:pPr algn="ctr"/>
            <a:r>
              <a:rPr lang="en-US" dirty="0"/>
              <a:t>Load</a:t>
            </a:r>
          </a:p>
        </p:txBody>
      </p:sp>
      <p:sp>
        <p:nvSpPr>
          <p:cNvPr id="17" name="TextBox 16">
            <a:extLst>
              <a:ext uri="{FF2B5EF4-FFF2-40B4-BE49-F238E27FC236}">
                <a16:creationId xmlns:a16="http://schemas.microsoft.com/office/drawing/2014/main" id="{7D3041D8-AE6F-8EF4-53B3-CBBC5E14ED57}"/>
              </a:ext>
            </a:extLst>
          </p:cNvPr>
          <p:cNvSpPr txBox="1"/>
          <p:nvPr/>
        </p:nvSpPr>
        <p:spPr>
          <a:xfrm>
            <a:off x="3962146" y="5732348"/>
            <a:ext cx="1512168" cy="369332"/>
          </a:xfrm>
          <a:prstGeom prst="rect">
            <a:avLst/>
          </a:prstGeom>
          <a:noFill/>
        </p:spPr>
        <p:txBody>
          <a:bodyPr wrap="square" rtlCol="0">
            <a:spAutoFit/>
          </a:bodyPr>
          <a:lstStyle/>
          <a:p>
            <a:pPr algn="ctr"/>
            <a:r>
              <a:rPr lang="en-US" dirty="0"/>
              <a:t>Transform</a:t>
            </a:r>
          </a:p>
        </p:txBody>
      </p:sp>
      <p:sp>
        <p:nvSpPr>
          <p:cNvPr id="19" name="Smiley Face 18">
            <a:extLst>
              <a:ext uri="{FF2B5EF4-FFF2-40B4-BE49-F238E27FC236}">
                <a16:creationId xmlns:a16="http://schemas.microsoft.com/office/drawing/2014/main" id="{1BBC7440-2E36-5C65-9C0C-7356AF59DDDD}"/>
              </a:ext>
            </a:extLst>
          </p:cNvPr>
          <p:cNvSpPr/>
          <p:nvPr/>
        </p:nvSpPr>
        <p:spPr>
          <a:xfrm>
            <a:off x="9623480" y="3553556"/>
            <a:ext cx="864096" cy="766132"/>
          </a:xfrm>
          <a:prstGeom prst="smileyFace">
            <a:avLst>
              <a:gd name="adj" fmla="val -33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99393A9-48EF-2315-C419-D0ED71A70DA9}"/>
              </a:ext>
            </a:extLst>
          </p:cNvPr>
          <p:cNvCxnSpPr>
            <a:cxnSpLocks/>
            <a:stCxn id="7" idx="3"/>
            <a:endCxn id="19" idx="2"/>
          </p:cNvCxnSpPr>
          <p:nvPr/>
        </p:nvCxnSpPr>
        <p:spPr>
          <a:xfrm>
            <a:off x="8363340" y="3936622"/>
            <a:ext cx="1260140"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Smiley Face 23">
            <a:extLst>
              <a:ext uri="{FF2B5EF4-FFF2-40B4-BE49-F238E27FC236}">
                <a16:creationId xmlns:a16="http://schemas.microsoft.com/office/drawing/2014/main" id="{3256763A-2518-D7EF-2793-882919FC2A98}"/>
              </a:ext>
            </a:extLst>
          </p:cNvPr>
          <p:cNvSpPr/>
          <p:nvPr/>
        </p:nvSpPr>
        <p:spPr>
          <a:xfrm>
            <a:off x="9135754" y="22440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a:extLst>
              <a:ext uri="{FF2B5EF4-FFF2-40B4-BE49-F238E27FC236}">
                <a16:creationId xmlns:a16="http://schemas.microsoft.com/office/drawing/2014/main" id="{ED7A9B97-FA97-5987-C497-5630A46774FF}"/>
              </a:ext>
            </a:extLst>
          </p:cNvPr>
          <p:cNvSpPr/>
          <p:nvPr/>
        </p:nvSpPr>
        <p:spPr>
          <a:xfrm>
            <a:off x="9191432" y="47089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a:extLst>
              <a:ext uri="{FF2B5EF4-FFF2-40B4-BE49-F238E27FC236}">
                <a16:creationId xmlns:a16="http://schemas.microsoft.com/office/drawing/2014/main" id="{2062FC81-114E-74C4-3A9B-FF7F5B3D7733}"/>
              </a:ext>
            </a:extLst>
          </p:cNvPr>
          <p:cNvSpPr/>
          <p:nvPr/>
        </p:nvSpPr>
        <p:spPr>
          <a:xfrm>
            <a:off x="10590569" y="4296344"/>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a:extLst>
              <a:ext uri="{FF2B5EF4-FFF2-40B4-BE49-F238E27FC236}">
                <a16:creationId xmlns:a16="http://schemas.microsoft.com/office/drawing/2014/main" id="{2E3E1246-E461-ABEA-C0E2-573AD666A27A}"/>
              </a:ext>
            </a:extLst>
          </p:cNvPr>
          <p:cNvSpPr/>
          <p:nvPr/>
        </p:nvSpPr>
        <p:spPr>
          <a:xfrm>
            <a:off x="10349646" y="2595891"/>
            <a:ext cx="864096" cy="766132"/>
          </a:xfrm>
          <a:prstGeom prst="smileyFace">
            <a:avLst>
              <a:gd name="adj" fmla="val -46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F12D8B8-719D-C51E-41AA-258AAD570C9B}"/>
              </a:ext>
            </a:extLst>
          </p:cNvPr>
          <p:cNvCxnSpPr>
            <a:cxnSpLocks/>
            <a:stCxn id="7" idx="3"/>
            <a:endCxn id="27" idx="2"/>
          </p:cNvCxnSpPr>
          <p:nvPr/>
        </p:nvCxnSpPr>
        <p:spPr>
          <a:xfrm flipV="1">
            <a:off x="8363340" y="2978957"/>
            <a:ext cx="1986306" cy="95766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443FAD6-BE83-C32D-0A62-2856F67F1F35}"/>
              </a:ext>
            </a:extLst>
          </p:cNvPr>
          <p:cNvCxnSpPr>
            <a:cxnSpLocks/>
            <a:stCxn id="7" idx="3"/>
            <a:endCxn id="24" idx="3"/>
          </p:cNvCxnSpPr>
          <p:nvPr/>
        </p:nvCxnSpPr>
        <p:spPr>
          <a:xfrm flipV="1">
            <a:off x="8363340" y="2898010"/>
            <a:ext cx="898958" cy="103861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061E1FF-46B9-CC4C-1E96-65E9EAE7AB68}"/>
              </a:ext>
            </a:extLst>
          </p:cNvPr>
          <p:cNvCxnSpPr>
            <a:cxnSpLocks/>
            <a:stCxn id="7" idx="3"/>
            <a:endCxn id="26" idx="2"/>
          </p:cNvCxnSpPr>
          <p:nvPr/>
        </p:nvCxnSpPr>
        <p:spPr>
          <a:xfrm>
            <a:off x="8363340" y="3936622"/>
            <a:ext cx="2227229" cy="742788"/>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1A89BBF-8A80-7D14-A818-49313FD21C46}"/>
              </a:ext>
            </a:extLst>
          </p:cNvPr>
          <p:cNvCxnSpPr>
            <a:cxnSpLocks/>
            <a:stCxn id="7" idx="3"/>
            <a:endCxn id="25" idx="1"/>
          </p:cNvCxnSpPr>
          <p:nvPr/>
        </p:nvCxnSpPr>
        <p:spPr>
          <a:xfrm>
            <a:off x="8363340" y="3936622"/>
            <a:ext cx="954636" cy="884550"/>
          </a:xfrm>
          <a:prstGeom prst="line">
            <a:avLst/>
          </a:prstGeom>
          <a:ln w="19050"/>
        </p:spPr>
        <p:style>
          <a:lnRef idx="1">
            <a:schemeClr val="dk1"/>
          </a:lnRef>
          <a:fillRef idx="0">
            <a:schemeClr val="dk1"/>
          </a:fillRef>
          <a:effectRef idx="0">
            <a:schemeClr val="dk1"/>
          </a:effectRef>
          <a:fontRef idx="minor">
            <a:schemeClr val="tx1"/>
          </a:fontRef>
        </p:style>
      </p:cxnSp>
      <p:sp>
        <p:nvSpPr>
          <p:cNvPr id="50" name="Content Placeholder 3">
            <a:extLst>
              <a:ext uri="{FF2B5EF4-FFF2-40B4-BE49-F238E27FC236}">
                <a16:creationId xmlns:a16="http://schemas.microsoft.com/office/drawing/2014/main" id="{B3A33FB0-8B1B-9C52-3D0F-D2DC1A0CB995}"/>
              </a:ext>
            </a:extLst>
          </p:cNvPr>
          <p:cNvSpPr txBox="1">
            <a:spLocks/>
          </p:cNvSpPr>
          <p:nvPr/>
        </p:nvSpPr>
        <p:spPr>
          <a:xfrm>
            <a:off x="335360" y="1268760"/>
            <a:ext cx="11449272" cy="113559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7179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8EA6-38A7-7933-7266-32BC566E73FC}"/>
              </a:ext>
            </a:extLst>
          </p:cNvPr>
          <p:cNvSpPr>
            <a:spLocks noGrp="1"/>
          </p:cNvSpPr>
          <p:nvPr>
            <p:ph type="title"/>
          </p:nvPr>
        </p:nvSpPr>
        <p:spPr/>
        <p:txBody>
          <a:bodyPr/>
          <a:lstStyle/>
          <a:p>
            <a:r>
              <a:rPr lang="en-US" dirty="0"/>
              <a:t>Data Warehouse goes wrong</a:t>
            </a:r>
          </a:p>
        </p:txBody>
      </p:sp>
      <p:sp>
        <p:nvSpPr>
          <p:cNvPr id="3" name="Content Placeholder 2">
            <a:extLst>
              <a:ext uri="{FF2B5EF4-FFF2-40B4-BE49-F238E27FC236}">
                <a16:creationId xmlns:a16="http://schemas.microsoft.com/office/drawing/2014/main" id="{0E284890-66C3-05C2-3887-E495D64202AF}"/>
              </a:ext>
            </a:extLst>
          </p:cNvPr>
          <p:cNvSpPr>
            <a:spLocks noGrp="1"/>
          </p:cNvSpPr>
          <p:nvPr>
            <p:ph idx="1"/>
          </p:nvPr>
        </p:nvSpPr>
        <p:spPr>
          <a:xfrm>
            <a:off x="335360" y="1268760"/>
            <a:ext cx="11449272" cy="499410"/>
          </a:xfrm>
        </p:spPr>
        <p:txBody>
          <a:bodyPr/>
          <a:lstStyle/>
          <a:p>
            <a:pPr marL="0" indent="0">
              <a:buNone/>
            </a:pPr>
            <a:r>
              <a:rPr lang="en-US" dirty="0"/>
              <a:t>Data Dump</a:t>
            </a:r>
          </a:p>
        </p:txBody>
      </p:sp>
      <p:sp>
        <p:nvSpPr>
          <p:cNvPr id="4" name="Slide Number Placeholder 3">
            <a:extLst>
              <a:ext uri="{FF2B5EF4-FFF2-40B4-BE49-F238E27FC236}">
                <a16:creationId xmlns:a16="http://schemas.microsoft.com/office/drawing/2014/main" id="{FC1A2EE0-0A92-1D6F-592B-466399A25810}"/>
              </a:ext>
            </a:extLst>
          </p:cNvPr>
          <p:cNvSpPr>
            <a:spLocks noGrp="1"/>
          </p:cNvSpPr>
          <p:nvPr>
            <p:ph type="sldNum" sz="quarter" idx="12"/>
          </p:nvPr>
        </p:nvSpPr>
        <p:spPr/>
        <p:txBody>
          <a:bodyPr/>
          <a:lstStyle/>
          <a:p>
            <a:fld id="{6113E31D-E2AB-40D1-8B51-AFA5AFEF393A}" type="slidenum">
              <a:rPr lang="en-US" smtClean="0"/>
              <a:t>3</a:t>
            </a:fld>
            <a:endParaRPr lang="en-US" dirty="0"/>
          </a:p>
        </p:txBody>
      </p:sp>
      <p:sp>
        <p:nvSpPr>
          <p:cNvPr id="5" name="TextBox 4">
            <a:extLst>
              <a:ext uri="{FF2B5EF4-FFF2-40B4-BE49-F238E27FC236}">
                <a16:creationId xmlns:a16="http://schemas.microsoft.com/office/drawing/2014/main" id="{98187882-FFF8-1CBB-F368-094DD564F726}"/>
              </a:ext>
            </a:extLst>
          </p:cNvPr>
          <p:cNvSpPr txBox="1"/>
          <p:nvPr/>
        </p:nvSpPr>
        <p:spPr>
          <a:xfrm>
            <a:off x="0" y="6084004"/>
            <a:ext cx="12192000" cy="338554"/>
          </a:xfrm>
          <a:prstGeom prst="rect">
            <a:avLst/>
          </a:prstGeom>
          <a:noFill/>
        </p:spPr>
        <p:txBody>
          <a:bodyPr wrap="square" rtlCol="0">
            <a:spAutoFit/>
          </a:bodyPr>
          <a:lstStyle/>
          <a:p>
            <a:pPr algn="r"/>
            <a:r>
              <a:rPr lang="en-US" sz="1600" dirty="0"/>
              <a:t>The landfill site in </a:t>
            </a:r>
            <a:r>
              <a:rPr lang="en-US" sz="1600" dirty="0" err="1"/>
              <a:t>Kpone</a:t>
            </a:r>
            <a:r>
              <a:rPr lang="en-US" sz="1600" dirty="0"/>
              <a:t> is oversaturated with textile waste, Credit: The OR Foundation</a:t>
            </a:r>
          </a:p>
        </p:txBody>
      </p:sp>
      <p:pic>
        <p:nvPicPr>
          <p:cNvPr id="1026" name="Picture 2">
            <a:extLst>
              <a:ext uri="{FF2B5EF4-FFF2-40B4-BE49-F238E27FC236}">
                <a16:creationId xmlns:a16="http://schemas.microsoft.com/office/drawing/2014/main" id="{96D0FF61-811E-057C-4C6C-96A97322B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090" y="1352225"/>
            <a:ext cx="6920574" cy="4613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white goods, queen, different&#10;&#10;Description automatically generated">
            <a:extLst>
              <a:ext uri="{FF2B5EF4-FFF2-40B4-BE49-F238E27FC236}">
                <a16:creationId xmlns:a16="http://schemas.microsoft.com/office/drawing/2014/main" id="{95230BA5-83A1-41FB-08CE-3CE3C85F2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6" y="1768170"/>
            <a:ext cx="4464496" cy="4464496"/>
          </a:xfrm>
          <a:prstGeom prst="rect">
            <a:avLst/>
          </a:prstGeom>
        </p:spPr>
      </p:pic>
    </p:spTree>
    <p:extLst>
      <p:ext uri="{BB962C8B-B14F-4D97-AF65-F5344CB8AC3E}">
        <p14:creationId xmlns:p14="http://schemas.microsoft.com/office/powerpoint/2010/main" val="30039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928C-157A-202D-AA63-DCCDE628CA40}"/>
              </a:ext>
            </a:extLst>
          </p:cNvPr>
          <p:cNvSpPr>
            <a:spLocks noGrp="1"/>
          </p:cNvSpPr>
          <p:nvPr>
            <p:ph type="title"/>
          </p:nvPr>
        </p:nvSpPr>
        <p:spPr/>
        <p:txBody>
          <a:bodyPr/>
          <a:lstStyle/>
          <a:p>
            <a:r>
              <a:rPr lang="en-US" dirty="0"/>
              <a:t>Data Engineering</a:t>
            </a:r>
          </a:p>
        </p:txBody>
      </p:sp>
      <p:sp>
        <p:nvSpPr>
          <p:cNvPr id="4" name="Slide Number Placeholder 3">
            <a:extLst>
              <a:ext uri="{FF2B5EF4-FFF2-40B4-BE49-F238E27FC236}">
                <a16:creationId xmlns:a16="http://schemas.microsoft.com/office/drawing/2014/main" id="{5D1DE922-A329-9468-04EB-A1AE44910796}"/>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5" name="Flowchart: Magnetic Disk 4">
            <a:extLst>
              <a:ext uri="{FF2B5EF4-FFF2-40B4-BE49-F238E27FC236}">
                <a16:creationId xmlns:a16="http://schemas.microsoft.com/office/drawing/2014/main" id="{8B6800F6-1D8F-913C-5B6E-1E1A6730F9DB}"/>
              </a:ext>
            </a:extLst>
          </p:cNvPr>
          <p:cNvSpPr/>
          <p:nvPr/>
        </p:nvSpPr>
        <p:spPr>
          <a:xfrm>
            <a:off x="3302421" y="3748158"/>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Magnetic Disk 5">
            <a:extLst>
              <a:ext uri="{FF2B5EF4-FFF2-40B4-BE49-F238E27FC236}">
                <a16:creationId xmlns:a16="http://schemas.microsoft.com/office/drawing/2014/main" id="{58F72050-EE28-6817-B4AD-7E3D1F3FDF75}"/>
              </a:ext>
            </a:extLst>
          </p:cNvPr>
          <p:cNvSpPr/>
          <p:nvPr/>
        </p:nvSpPr>
        <p:spPr>
          <a:xfrm>
            <a:off x="1084943" y="486916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Magnetic Disk 6">
            <a:extLst>
              <a:ext uri="{FF2B5EF4-FFF2-40B4-BE49-F238E27FC236}">
                <a16:creationId xmlns:a16="http://schemas.microsoft.com/office/drawing/2014/main" id="{787E6365-2F85-B30D-044A-A5753B574276}"/>
              </a:ext>
            </a:extLst>
          </p:cNvPr>
          <p:cNvSpPr/>
          <p:nvPr/>
        </p:nvSpPr>
        <p:spPr>
          <a:xfrm>
            <a:off x="1631504" y="3375698"/>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a:extLst>
              <a:ext uri="{FF2B5EF4-FFF2-40B4-BE49-F238E27FC236}">
                <a16:creationId xmlns:a16="http://schemas.microsoft.com/office/drawing/2014/main" id="{543D81F3-1A6E-B2EC-DB95-9F906F4D08CE}"/>
              </a:ext>
            </a:extLst>
          </p:cNvPr>
          <p:cNvSpPr/>
          <p:nvPr/>
        </p:nvSpPr>
        <p:spPr>
          <a:xfrm>
            <a:off x="3143672" y="234888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Flowchart: Magnetic Disk 8">
            <a:extLst>
              <a:ext uri="{FF2B5EF4-FFF2-40B4-BE49-F238E27FC236}">
                <a16:creationId xmlns:a16="http://schemas.microsoft.com/office/drawing/2014/main" id="{C3DB87DC-B215-8EC1-F2F7-025A96009162}"/>
              </a:ext>
            </a:extLst>
          </p:cNvPr>
          <p:cNvSpPr/>
          <p:nvPr/>
        </p:nvSpPr>
        <p:spPr>
          <a:xfrm>
            <a:off x="3074372" y="524765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lowchart: Magnetic Disk 9">
            <a:extLst>
              <a:ext uri="{FF2B5EF4-FFF2-40B4-BE49-F238E27FC236}">
                <a16:creationId xmlns:a16="http://schemas.microsoft.com/office/drawing/2014/main" id="{7A276C93-5704-CA75-4FCB-473953EFFC26}"/>
              </a:ext>
            </a:extLst>
          </p:cNvPr>
          <p:cNvSpPr/>
          <p:nvPr/>
        </p:nvSpPr>
        <p:spPr>
          <a:xfrm>
            <a:off x="678379" y="1915721"/>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B2EA523D-2C94-B3DE-5F92-F12476316B6A}"/>
              </a:ext>
            </a:extLst>
          </p:cNvPr>
          <p:cNvSpPr/>
          <p:nvPr/>
        </p:nvSpPr>
        <p:spPr>
          <a:xfrm>
            <a:off x="5231904" y="3697185"/>
            <a:ext cx="3240360" cy="49680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3F11C8F-A858-9413-2715-F3FCA29C8BFF}"/>
              </a:ext>
            </a:extLst>
          </p:cNvPr>
          <p:cNvSpPr txBox="1"/>
          <p:nvPr/>
        </p:nvSpPr>
        <p:spPr>
          <a:xfrm>
            <a:off x="492965" y="2707129"/>
            <a:ext cx="1080120" cy="430887"/>
          </a:xfrm>
          <a:prstGeom prst="rect">
            <a:avLst/>
          </a:prstGeom>
          <a:noFill/>
        </p:spPr>
        <p:txBody>
          <a:bodyPr wrap="square" rtlCol="0">
            <a:spAutoFit/>
          </a:bodyPr>
          <a:lstStyle/>
          <a:p>
            <a:pPr algn="ctr"/>
            <a:r>
              <a:rPr lang="en-US" sz="2200" dirty="0"/>
              <a:t>Sales</a:t>
            </a:r>
          </a:p>
        </p:txBody>
      </p:sp>
      <p:sp>
        <p:nvSpPr>
          <p:cNvPr id="13" name="TextBox 12">
            <a:extLst>
              <a:ext uri="{FF2B5EF4-FFF2-40B4-BE49-F238E27FC236}">
                <a16:creationId xmlns:a16="http://schemas.microsoft.com/office/drawing/2014/main" id="{A87FE914-DE15-95E2-8A58-A791F65727BD}"/>
              </a:ext>
            </a:extLst>
          </p:cNvPr>
          <p:cNvSpPr txBox="1"/>
          <p:nvPr/>
        </p:nvSpPr>
        <p:spPr>
          <a:xfrm>
            <a:off x="3128466" y="4537416"/>
            <a:ext cx="1080120" cy="430887"/>
          </a:xfrm>
          <a:prstGeom prst="rect">
            <a:avLst/>
          </a:prstGeom>
          <a:noFill/>
        </p:spPr>
        <p:txBody>
          <a:bodyPr wrap="square" rtlCol="0">
            <a:spAutoFit/>
          </a:bodyPr>
          <a:lstStyle/>
          <a:p>
            <a:pPr algn="ctr"/>
            <a:r>
              <a:rPr lang="en-US" sz="2200" dirty="0"/>
              <a:t>Sales</a:t>
            </a:r>
          </a:p>
        </p:txBody>
      </p:sp>
      <p:sp>
        <p:nvSpPr>
          <p:cNvPr id="14" name="TextBox 13">
            <a:extLst>
              <a:ext uri="{FF2B5EF4-FFF2-40B4-BE49-F238E27FC236}">
                <a16:creationId xmlns:a16="http://schemas.microsoft.com/office/drawing/2014/main" id="{EEE44A58-B5BC-7034-2875-EFF894CDDB81}"/>
              </a:ext>
            </a:extLst>
          </p:cNvPr>
          <p:cNvSpPr txBox="1"/>
          <p:nvPr/>
        </p:nvSpPr>
        <p:spPr>
          <a:xfrm>
            <a:off x="770185" y="5630716"/>
            <a:ext cx="1349596" cy="430887"/>
          </a:xfrm>
          <a:prstGeom prst="rect">
            <a:avLst/>
          </a:prstGeom>
          <a:noFill/>
        </p:spPr>
        <p:txBody>
          <a:bodyPr wrap="square" rtlCol="0">
            <a:spAutoFit/>
          </a:bodyPr>
          <a:lstStyle/>
          <a:p>
            <a:pPr algn="ctr"/>
            <a:r>
              <a:rPr lang="en-US" sz="2200" dirty="0"/>
              <a:t>Social</a:t>
            </a:r>
          </a:p>
        </p:txBody>
      </p:sp>
      <p:sp>
        <p:nvSpPr>
          <p:cNvPr id="15" name="TextBox 14">
            <a:extLst>
              <a:ext uri="{FF2B5EF4-FFF2-40B4-BE49-F238E27FC236}">
                <a16:creationId xmlns:a16="http://schemas.microsoft.com/office/drawing/2014/main" id="{E00FB3A9-6173-0CFF-8724-5F836A1D1E29}"/>
              </a:ext>
            </a:extLst>
          </p:cNvPr>
          <p:cNvSpPr txBox="1"/>
          <p:nvPr/>
        </p:nvSpPr>
        <p:spPr>
          <a:xfrm>
            <a:off x="2708650" y="5937696"/>
            <a:ext cx="1451524" cy="430887"/>
          </a:xfrm>
          <a:prstGeom prst="rect">
            <a:avLst/>
          </a:prstGeom>
          <a:noFill/>
        </p:spPr>
        <p:txBody>
          <a:bodyPr wrap="square" rtlCol="0">
            <a:spAutoFit/>
          </a:bodyPr>
          <a:lstStyle/>
          <a:p>
            <a:pPr algn="ctr"/>
            <a:r>
              <a:rPr lang="en-US" sz="2200" dirty="0"/>
              <a:t>Accounting</a:t>
            </a:r>
          </a:p>
        </p:txBody>
      </p:sp>
      <p:sp>
        <p:nvSpPr>
          <p:cNvPr id="16" name="TextBox 15">
            <a:extLst>
              <a:ext uri="{FF2B5EF4-FFF2-40B4-BE49-F238E27FC236}">
                <a16:creationId xmlns:a16="http://schemas.microsoft.com/office/drawing/2014/main" id="{1C6D1A01-8393-772B-A632-E13E41623765}"/>
              </a:ext>
            </a:extLst>
          </p:cNvPr>
          <p:cNvSpPr txBox="1"/>
          <p:nvPr/>
        </p:nvSpPr>
        <p:spPr>
          <a:xfrm>
            <a:off x="2828914" y="3078770"/>
            <a:ext cx="1349596" cy="430887"/>
          </a:xfrm>
          <a:prstGeom prst="rect">
            <a:avLst/>
          </a:prstGeom>
          <a:noFill/>
        </p:spPr>
        <p:txBody>
          <a:bodyPr wrap="square" rtlCol="0">
            <a:spAutoFit/>
          </a:bodyPr>
          <a:lstStyle/>
          <a:p>
            <a:pPr algn="ctr"/>
            <a:r>
              <a:rPr lang="en-US" sz="2200" dirty="0"/>
              <a:t>Customer</a:t>
            </a:r>
          </a:p>
        </p:txBody>
      </p:sp>
      <p:sp>
        <p:nvSpPr>
          <p:cNvPr id="17" name="TextBox 16">
            <a:extLst>
              <a:ext uri="{FF2B5EF4-FFF2-40B4-BE49-F238E27FC236}">
                <a16:creationId xmlns:a16="http://schemas.microsoft.com/office/drawing/2014/main" id="{4338580B-A9FB-8296-E99B-61DB49D88B6B}"/>
              </a:ext>
            </a:extLst>
          </p:cNvPr>
          <p:cNvSpPr txBox="1"/>
          <p:nvPr/>
        </p:nvSpPr>
        <p:spPr>
          <a:xfrm>
            <a:off x="1220669" y="4190884"/>
            <a:ext cx="1451524" cy="430887"/>
          </a:xfrm>
          <a:prstGeom prst="rect">
            <a:avLst/>
          </a:prstGeom>
          <a:noFill/>
        </p:spPr>
        <p:txBody>
          <a:bodyPr wrap="square" rtlCol="0">
            <a:spAutoFit/>
          </a:bodyPr>
          <a:lstStyle/>
          <a:p>
            <a:pPr algn="ctr"/>
            <a:r>
              <a:rPr lang="en-US" sz="2200" dirty="0"/>
              <a:t>Marketing</a:t>
            </a:r>
          </a:p>
        </p:txBody>
      </p:sp>
      <p:sp>
        <p:nvSpPr>
          <p:cNvPr id="18" name="Arrow: Right 17">
            <a:extLst>
              <a:ext uri="{FF2B5EF4-FFF2-40B4-BE49-F238E27FC236}">
                <a16:creationId xmlns:a16="http://schemas.microsoft.com/office/drawing/2014/main" id="{A2E17015-4467-B4A9-9F4F-3B2976925368}"/>
              </a:ext>
            </a:extLst>
          </p:cNvPr>
          <p:cNvSpPr/>
          <p:nvPr/>
        </p:nvSpPr>
        <p:spPr>
          <a:xfrm>
            <a:off x="5231904" y="5435304"/>
            <a:ext cx="3240360" cy="49680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69977E6-4606-837F-87DB-0DED5662A9D5}"/>
              </a:ext>
            </a:extLst>
          </p:cNvPr>
          <p:cNvSpPr/>
          <p:nvPr/>
        </p:nvSpPr>
        <p:spPr>
          <a:xfrm>
            <a:off x="5203772" y="1949791"/>
            <a:ext cx="3240360" cy="49680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9A6D0207-C198-FF7F-A957-6CC203B4402A}"/>
              </a:ext>
            </a:extLst>
          </p:cNvPr>
          <p:cNvSpPr/>
          <p:nvPr/>
        </p:nvSpPr>
        <p:spPr>
          <a:xfrm>
            <a:off x="1952113" y="1432062"/>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D51ADD22-6F6D-5FBF-31AD-808811EB468C}"/>
              </a:ext>
            </a:extLst>
          </p:cNvPr>
          <p:cNvSpPr txBox="1"/>
          <p:nvPr/>
        </p:nvSpPr>
        <p:spPr>
          <a:xfrm>
            <a:off x="1637355" y="2161952"/>
            <a:ext cx="1349596" cy="430887"/>
          </a:xfrm>
          <a:prstGeom prst="rect">
            <a:avLst/>
          </a:prstGeom>
          <a:noFill/>
        </p:spPr>
        <p:txBody>
          <a:bodyPr wrap="square" rtlCol="0">
            <a:spAutoFit/>
          </a:bodyPr>
          <a:lstStyle/>
          <a:p>
            <a:pPr algn="ctr"/>
            <a:r>
              <a:rPr lang="en-US" sz="2200" dirty="0"/>
              <a:t>Public</a:t>
            </a:r>
          </a:p>
        </p:txBody>
      </p:sp>
      <p:sp>
        <p:nvSpPr>
          <p:cNvPr id="22" name="Rectangle 21">
            <a:extLst>
              <a:ext uri="{FF2B5EF4-FFF2-40B4-BE49-F238E27FC236}">
                <a16:creationId xmlns:a16="http://schemas.microsoft.com/office/drawing/2014/main" id="{FEF5673F-85B5-9494-69A7-F3946847D550}"/>
              </a:ext>
            </a:extLst>
          </p:cNvPr>
          <p:cNvSpPr/>
          <p:nvPr/>
        </p:nvSpPr>
        <p:spPr>
          <a:xfrm>
            <a:off x="9182321" y="1582748"/>
            <a:ext cx="2530718"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Business Intelligence</a:t>
            </a:r>
          </a:p>
        </p:txBody>
      </p:sp>
      <p:sp>
        <p:nvSpPr>
          <p:cNvPr id="23" name="Rectangle 22">
            <a:extLst>
              <a:ext uri="{FF2B5EF4-FFF2-40B4-BE49-F238E27FC236}">
                <a16:creationId xmlns:a16="http://schemas.microsoft.com/office/drawing/2014/main" id="{5C4D4659-556F-747D-0EFF-8C81B6296A33}"/>
              </a:ext>
            </a:extLst>
          </p:cNvPr>
          <p:cNvSpPr/>
          <p:nvPr/>
        </p:nvSpPr>
        <p:spPr>
          <a:xfrm>
            <a:off x="9182321" y="3429000"/>
            <a:ext cx="2491287"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Data Analyst / Scientist</a:t>
            </a:r>
          </a:p>
        </p:txBody>
      </p:sp>
      <p:sp>
        <p:nvSpPr>
          <p:cNvPr id="24" name="Rectangle 23">
            <a:extLst>
              <a:ext uri="{FF2B5EF4-FFF2-40B4-BE49-F238E27FC236}">
                <a16:creationId xmlns:a16="http://schemas.microsoft.com/office/drawing/2014/main" id="{5DED2F7E-FCC8-55D7-81D5-B278F6CFC293}"/>
              </a:ext>
            </a:extLst>
          </p:cNvPr>
          <p:cNvSpPr/>
          <p:nvPr/>
        </p:nvSpPr>
        <p:spPr>
          <a:xfrm>
            <a:off x="9221752" y="5247650"/>
            <a:ext cx="2491287"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Big Data</a:t>
            </a:r>
          </a:p>
        </p:txBody>
      </p:sp>
      <p:sp>
        <p:nvSpPr>
          <p:cNvPr id="25" name="TextBox 24">
            <a:extLst>
              <a:ext uri="{FF2B5EF4-FFF2-40B4-BE49-F238E27FC236}">
                <a16:creationId xmlns:a16="http://schemas.microsoft.com/office/drawing/2014/main" id="{B67FBC1C-D0AC-2F67-6F0F-71CC4F77AD99}"/>
              </a:ext>
            </a:extLst>
          </p:cNvPr>
          <p:cNvSpPr txBox="1"/>
          <p:nvPr/>
        </p:nvSpPr>
        <p:spPr>
          <a:xfrm>
            <a:off x="5201081" y="1581563"/>
            <a:ext cx="2757896" cy="430887"/>
          </a:xfrm>
          <a:prstGeom prst="rect">
            <a:avLst/>
          </a:prstGeom>
          <a:noFill/>
        </p:spPr>
        <p:txBody>
          <a:bodyPr wrap="square" rtlCol="0">
            <a:spAutoFit/>
          </a:bodyPr>
          <a:lstStyle/>
          <a:p>
            <a:r>
              <a:rPr lang="en-US" sz="2200" dirty="0"/>
              <a:t>Data Warehouse</a:t>
            </a:r>
          </a:p>
        </p:txBody>
      </p:sp>
      <p:sp>
        <p:nvSpPr>
          <p:cNvPr id="26" name="TextBox 25">
            <a:extLst>
              <a:ext uri="{FF2B5EF4-FFF2-40B4-BE49-F238E27FC236}">
                <a16:creationId xmlns:a16="http://schemas.microsoft.com/office/drawing/2014/main" id="{40C25DC4-D932-3C94-3DCD-B4442567D749}"/>
              </a:ext>
            </a:extLst>
          </p:cNvPr>
          <p:cNvSpPr txBox="1"/>
          <p:nvPr/>
        </p:nvSpPr>
        <p:spPr>
          <a:xfrm>
            <a:off x="5223463" y="2996952"/>
            <a:ext cx="2757896" cy="769441"/>
          </a:xfrm>
          <a:prstGeom prst="rect">
            <a:avLst/>
          </a:prstGeom>
          <a:noFill/>
        </p:spPr>
        <p:txBody>
          <a:bodyPr wrap="square" rtlCol="0">
            <a:spAutoFit/>
          </a:bodyPr>
          <a:lstStyle/>
          <a:p>
            <a:r>
              <a:rPr lang="en-US" sz="2200" dirty="0"/>
              <a:t>Data Lake</a:t>
            </a:r>
            <a:br>
              <a:rPr lang="en-US" sz="2200" dirty="0"/>
            </a:br>
            <a:r>
              <a:rPr lang="en-US" sz="2200" dirty="0"/>
              <a:t>Custom Pipelines</a:t>
            </a:r>
          </a:p>
        </p:txBody>
      </p:sp>
      <p:sp>
        <p:nvSpPr>
          <p:cNvPr id="27" name="TextBox 26">
            <a:extLst>
              <a:ext uri="{FF2B5EF4-FFF2-40B4-BE49-F238E27FC236}">
                <a16:creationId xmlns:a16="http://schemas.microsoft.com/office/drawing/2014/main" id="{5D8F4403-8635-4921-600A-3EC57ABBFA9D}"/>
              </a:ext>
            </a:extLst>
          </p:cNvPr>
          <p:cNvSpPr txBox="1"/>
          <p:nvPr/>
        </p:nvSpPr>
        <p:spPr>
          <a:xfrm>
            <a:off x="5207136" y="5086345"/>
            <a:ext cx="2757896" cy="430887"/>
          </a:xfrm>
          <a:prstGeom prst="rect">
            <a:avLst/>
          </a:prstGeom>
          <a:noFill/>
        </p:spPr>
        <p:txBody>
          <a:bodyPr wrap="square" rtlCol="0">
            <a:spAutoFit/>
          </a:bodyPr>
          <a:lstStyle/>
          <a:p>
            <a:r>
              <a:rPr lang="en-US" sz="2200" dirty="0"/>
              <a:t>Use-Case specific</a:t>
            </a:r>
          </a:p>
        </p:txBody>
      </p:sp>
    </p:spTree>
    <p:extLst>
      <p:ext uri="{BB962C8B-B14F-4D97-AF65-F5344CB8AC3E}">
        <p14:creationId xmlns:p14="http://schemas.microsoft.com/office/powerpoint/2010/main" val="404503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dirty="0"/>
              <a:t>Data Lake</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79406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8F6-2750-A422-984C-63114E1EB7A5}"/>
              </a:ext>
            </a:extLst>
          </p:cNvPr>
          <p:cNvSpPr>
            <a:spLocks noGrp="1"/>
          </p:cNvSpPr>
          <p:nvPr>
            <p:ph type="title"/>
          </p:nvPr>
        </p:nvSpPr>
        <p:spPr/>
        <p:txBody>
          <a:bodyPr/>
          <a:lstStyle/>
          <a:p>
            <a:r>
              <a:rPr lang="en-US" dirty="0"/>
              <a:t>Data lake</a:t>
            </a:r>
          </a:p>
        </p:txBody>
      </p:sp>
      <p:sp>
        <p:nvSpPr>
          <p:cNvPr id="3" name="Content Placeholder 2">
            <a:extLst>
              <a:ext uri="{FF2B5EF4-FFF2-40B4-BE49-F238E27FC236}">
                <a16:creationId xmlns:a16="http://schemas.microsoft.com/office/drawing/2014/main" id="{8DAC5B8A-1EA6-327F-4CAE-57434682B6ED}"/>
              </a:ext>
            </a:extLst>
          </p:cNvPr>
          <p:cNvSpPr>
            <a:spLocks noGrp="1"/>
          </p:cNvSpPr>
          <p:nvPr>
            <p:ph idx="1"/>
          </p:nvPr>
        </p:nvSpPr>
        <p:spPr>
          <a:xfrm>
            <a:off x="335360" y="1268760"/>
            <a:ext cx="11449272" cy="3888432"/>
          </a:xfrm>
        </p:spPr>
        <p:txBody>
          <a:bodyPr/>
          <a:lstStyle/>
          <a:p>
            <a:r>
              <a:rPr lang="en-US" dirty="0"/>
              <a:t>Large amounts of data</a:t>
            </a:r>
          </a:p>
          <a:p>
            <a:r>
              <a:rPr lang="en-US" dirty="0"/>
              <a:t>Cheaper to construct than Data Warehouse</a:t>
            </a:r>
          </a:p>
          <a:p>
            <a:r>
              <a:rPr lang="en-US" dirty="0"/>
              <a:t>Schema on read</a:t>
            </a:r>
          </a:p>
          <a:p>
            <a:r>
              <a:rPr lang="en-US" dirty="0"/>
              <a:t>Structured, semi-structured, non-structured data</a:t>
            </a:r>
          </a:p>
          <a:p>
            <a:r>
              <a:rPr lang="en-US" dirty="0"/>
              <a:t>Easy to make change</a:t>
            </a:r>
          </a:p>
          <a:p>
            <a:r>
              <a:rPr lang="en-US" dirty="0"/>
              <a:t>Users with computer science knowledge</a:t>
            </a:r>
          </a:p>
          <a:p>
            <a:r>
              <a:rPr lang="en-US" dirty="0"/>
              <a:t>Use-case: machine learning, deep analysis, discovery or undefined</a:t>
            </a:r>
          </a:p>
        </p:txBody>
      </p:sp>
      <p:sp>
        <p:nvSpPr>
          <p:cNvPr id="4" name="Slide Number Placeholder 3">
            <a:extLst>
              <a:ext uri="{FF2B5EF4-FFF2-40B4-BE49-F238E27FC236}">
                <a16:creationId xmlns:a16="http://schemas.microsoft.com/office/drawing/2014/main" id="{4FD54DA4-FB8D-93B4-C5F6-535DA5356DC1}"/>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5" name="TextBox 4">
            <a:extLst>
              <a:ext uri="{FF2B5EF4-FFF2-40B4-BE49-F238E27FC236}">
                <a16:creationId xmlns:a16="http://schemas.microsoft.com/office/drawing/2014/main" id="{50561042-79F7-C2CF-8D34-8151D98EEDC1}"/>
              </a:ext>
            </a:extLst>
          </p:cNvPr>
          <p:cNvSpPr txBox="1"/>
          <p:nvPr/>
        </p:nvSpPr>
        <p:spPr>
          <a:xfrm>
            <a:off x="1199456" y="5157192"/>
            <a:ext cx="9721080" cy="769441"/>
          </a:xfrm>
          <a:prstGeom prst="rect">
            <a:avLst/>
          </a:prstGeom>
          <a:noFill/>
        </p:spPr>
        <p:txBody>
          <a:bodyPr wrap="square" rtlCol="0">
            <a:spAutoFit/>
          </a:bodyPr>
          <a:lstStyle/>
          <a:p>
            <a:pPr algn="ctr"/>
            <a:r>
              <a:rPr lang="en-US" sz="2200" dirty="0"/>
              <a:t>“Next-generation hybrid data management solutions that can meet big data challenges and drive new levels of real-time analytics” -- Marketing Department</a:t>
            </a:r>
          </a:p>
        </p:txBody>
      </p:sp>
    </p:spTree>
    <p:extLst>
      <p:ext uri="{BB962C8B-B14F-4D97-AF65-F5344CB8AC3E}">
        <p14:creationId xmlns:p14="http://schemas.microsoft.com/office/powerpoint/2010/main" val="38981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2D54-C97B-AE44-9F97-C7CCA79F3392}"/>
              </a:ext>
            </a:extLst>
          </p:cNvPr>
          <p:cNvSpPr>
            <a:spLocks noGrp="1"/>
          </p:cNvSpPr>
          <p:nvPr>
            <p:ph type="title"/>
          </p:nvPr>
        </p:nvSpPr>
        <p:spPr/>
        <p:txBody>
          <a:bodyPr/>
          <a:lstStyle/>
          <a:p>
            <a:r>
              <a:rPr lang="en-US" dirty="0"/>
              <a:t>Data lake</a:t>
            </a:r>
          </a:p>
        </p:txBody>
      </p:sp>
      <p:sp>
        <p:nvSpPr>
          <p:cNvPr id="3" name="Content Placeholder 2">
            <a:extLst>
              <a:ext uri="{FF2B5EF4-FFF2-40B4-BE49-F238E27FC236}">
                <a16:creationId xmlns:a16="http://schemas.microsoft.com/office/drawing/2014/main" id="{A58B2A90-A778-F182-257B-77228398B07E}"/>
              </a:ext>
            </a:extLst>
          </p:cNvPr>
          <p:cNvSpPr>
            <a:spLocks noGrp="1"/>
          </p:cNvSpPr>
          <p:nvPr>
            <p:ph sz="half" idx="1"/>
          </p:nvPr>
        </p:nvSpPr>
        <p:spPr/>
        <p:txBody>
          <a:bodyPr/>
          <a:lstStyle/>
          <a:p>
            <a:pPr marL="0" indent="0">
              <a:buNone/>
            </a:pPr>
            <a:r>
              <a:rPr lang="en-US" dirty="0"/>
              <a:t>Opportunities</a:t>
            </a:r>
          </a:p>
          <a:p>
            <a:r>
              <a:rPr lang="en-US" dirty="0"/>
              <a:t>Moving fast, ELT</a:t>
            </a:r>
          </a:p>
          <a:p>
            <a:r>
              <a:rPr lang="en-US" dirty="0"/>
              <a:t>Easy data access</a:t>
            </a:r>
          </a:p>
          <a:p>
            <a:r>
              <a:rPr lang="en-US" dirty="0"/>
              <a:t>Large volumes of data</a:t>
            </a:r>
          </a:p>
        </p:txBody>
      </p:sp>
      <p:sp>
        <p:nvSpPr>
          <p:cNvPr id="4" name="Content Placeholder 3">
            <a:extLst>
              <a:ext uri="{FF2B5EF4-FFF2-40B4-BE49-F238E27FC236}">
                <a16:creationId xmlns:a16="http://schemas.microsoft.com/office/drawing/2014/main" id="{6F2DBFFE-D2FF-1D55-1052-AF9074568D97}"/>
              </a:ext>
            </a:extLst>
          </p:cNvPr>
          <p:cNvSpPr>
            <a:spLocks noGrp="1"/>
          </p:cNvSpPr>
          <p:nvPr>
            <p:ph sz="half" idx="2"/>
          </p:nvPr>
        </p:nvSpPr>
        <p:spPr/>
        <p:txBody>
          <a:bodyPr/>
          <a:lstStyle/>
          <a:p>
            <a:pPr marL="0" indent="0">
              <a:buNone/>
            </a:pPr>
            <a:r>
              <a:rPr lang="en-US" dirty="0"/>
              <a:t>Risks</a:t>
            </a:r>
          </a:p>
          <a:p>
            <a:r>
              <a:rPr lang="en-US" dirty="0"/>
              <a:t>No vision</a:t>
            </a:r>
          </a:p>
          <a:p>
            <a:r>
              <a:rPr lang="en-US" dirty="0"/>
              <a:t>Data governance</a:t>
            </a:r>
          </a:p>
          <a:p>
            <a:r>
              <a:rPr lang="en-US" dirty="0"/>
              <a:t>Planning  and commitment</a:t>
            </a:r>
          </a:p>
          <a:p>
            <a:endParaRPr lang="en-US" dirty="0"/>
          </a:p>
          <a:p>
            <a:endParaRPr lang="en-US" dirty="0"/>
          </a:p>
        </p:txBody>
      </p:sp>
      <p:sp>
        <p:nvSpPr>
          <p:cNvPr id="5" name="Slide Number Placeholder 4">
            <a:extLst>
              <a:ext uri="{FF2B5EF4-FFF2-40B4-BE49-F238E27FC236}">
                <a16:creationId xmlns:a16="http://schemas.microsoft.com/office/drawing/2014/main" id="{55B46899-0B42-76B7-92F6-1A9054BDD052}"/>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04634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65000">
              <a:schemeClr val="tx1"/>
            </a:gs>
            <a:gs pos="100000">
              <a:schemeClr val="tx1"/>
            </a:gs>
          </a:gsLst>
          <a:lin ang="162000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014B9-D8EA-0621-2394-A7A6FC21BFD2}"/>
              </a:ext>
            </a:extLst>
          </p:cNvPr>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3" name="Picture 2">
            <a:extLst>
              <a:ext uri="{FF2B5EF4-FFF2-40B4-BE49-F238E27FC236}">
                <a16:creationId xmlns:a16="http://schemas.microsoft.com/office/drawing/2014/main" id="{72388A05-1408-C53A-0CCE-B131F005A11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16301"/>
          <a:stretch/>
        </p:blipFill>
        <p:spPr bwMode="auto">
          <a:xfrm>
            <a:off x="0" y="0"/>
            <a:ext cx="12192000" cy="64533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AC20565-304B-1B5D-3550-6E6146A0E7F5}"/>
              </a:ext>
            </a:extLst>
          </p:cNvPr>
          <p:cNvSpPr txBox="1">
            <a:spLocks/>
          </p:cNvSpPr>
          <p:nvPr/>
        </p:nvSpPr>
        <p:spPr>
          <a:xfrm>
            <a:off x="1097280" y="75895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dirty="0">
                <a:solidFill>
                  <a:srgbClr val="FFFFFF"/>
                </a:solidFill>
              </a:rPr>
              <a:t>Data Swamp</a:t>
            </a:r>
          </a:p>
        </p:txBody>
      </p:sp>
      <p:sp>
        <p:nvSpPr>
          <p:cNvPr id="5" name="Content Placeholder 2">
            <a:extLst>
              <a:ext uri="{FF2B5EF4-FFF2-40B4-BE49-F238E27FC236}">
                <a16:creationId xmlns:a16="http://schemas.microsoft.com/office/drawing/2014/main" id="{7EB9B362-D0B2-E67E-F6FC-F63B657C7595}"/>
              </a:ext>
            </a:extLst>
          </p:cNvPr>
          <p:cNvSpPr txBox="1">
            <a:spLocks/>
          </p:cNvSpPr>
          <p:nvPr/>
        </p:nvSpPr>
        <p:spPr>
          <a:xfrm>
            <a:off x="1100051" y="4455620"/>
            <a:ext cx="10058400" cy="114300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SzPct val="100000"/>
              <a:buFont typeface="Arial" panose="020B0604020202020204" pitchFamily="34" charset="0"/>
              <a:buNone/>
            </a:pPr>
            <a:r>
              <a:rPr lang="en-US" sz="2400" cap="all" spc="200" dirty="0">
                <a:solidFill>
                  <a:srgbClr val="FFFFFF"/>
                </a:solidFill>
                <a:latin typeface="+mj-lt"/>
              </a:rPr>
              <a:t>Data lake goes wrong</a:t>
            </a:r>
          </a:p>
        </p:txBody>
      </p:sp>
      <p:cxnSp>
        <p:nvCxnSpPr>
          <p:cNvPr id="7" name="Straight Connector 6">
            <a:extLst>
              <a:ext uri="{FF2B5EF4-FFF2-40B4-BE49-F238E27FC236}">
                <a16:creationId xmlns:a16="http://schemas.microsoft.com/office/drawing/2014/main" id="{7BEF87A0-5234-F438-D9E1-BB4D3A8B825F}"/>
              </a:ext>
            </a:extLst>
          </p:cNvPr>
          <p:cNvCxnSpPr/>
          <p:nvPr/>
        </p:nvCxnSpPr>
        <p:spPr>
          <a:xfrm>
            <a:off x="767408" y="4325112"/>
            <a:ext cx="106571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42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dirty="0"/>
              <a:t>Data Mesh</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607305666"/>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12504</TotalTime>
  <Words>1946</Words>
  <Application>Microsoft Office PowerPoint</Application>
  <PresentationFormat>Widescreen</PresentationFormat>
  <Paragraphs>178</Paragraphs>
  <Slides>15</Slides>
  <Notes>15</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Lora</vt:lpstr>
      <vt:lpstr>Retrospect</vt:lpstr>
      <vt:lpstr>Beyond  Data Warehouse </vt:lpstr>
      <vt:lpstr>Data Warehouse</vt:lpstr>
      <vt:lpstr>Data Warehouse goes wrong</vt:lpstr>
      <vt:lpstr>Data Engineering</vt:lpstr>
      <vt:lpstr>PowerPoint Presentation</vt:lpstr>
      <vt:lpstr>Data lake</vt:lpstr>
      <vt:lpstr>Data lake</vt:lpstr>
      <vt:lpstr>PowerPoint Presentation</vt:lpstr>
      <vt:lpstr>PowerPoint Presentation</vt:lpstr>
      <vt:lpstr>Motivation</vt:lpstr>
      <vt:lpstr>Data as a Product</vt:lpstr>
      <vt:lpstr>Data Mesh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467</cp:revision>
  <dcterms:created xsi:type="dcterms:W3CDTF">2011-06-05T13:18:40Z</dcterms:created>
  <dcterms:modified xsi:type="dcterms:W3CDTF">2024-04-15T19:05:47Z</dcterms:modified>
</cp:coreProperties>
</file>