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32" r:id="rId1"/>
  </p:sldMasterIdLst>
  <p:notesMasterIdLst>
    <p:notesMasterId r:id="rId36"/>
  </p:notesMasterIdLst>
  <p:handoutMasterIdLst>
    <p:handoutMasterId r:id="rId37"/>
  </p:handoutMasterIdLst>
  <p:sldIdLst>
    <p:sldId id="259" r:id="rId2"/>
    <p:sldId id="289" r:id="rId3"/>
    <p:sldId id="290" r:id="rId4"/>
    <p:sldId id="288" r:id="rId5"/>
    <p:sldId id="291" r:id="rId6"/>
    <p:sldId id="292" r:id="rId7"/>
    <p:sldId id="260" r:id="rId8"/>
    <p:sldId id="294" r:id="rId9"/>
    <p:sldId id="293" r:id="rId10"/>
    <p:sldId id="261" r:id="rId11"/>
    <p:sldId id="295" r:id="rId12"/>
    <p:sldId id="263" r:id="rId13"/>
    <p:sldId id="264" r:id="rId14"/>
    <p:sldId id="265" r:id="rId15"/>
    <p:sldId id="266" r:id="rId16"/>
    <p:sldId id="267" r:id="rId17"/>
    <p:sldId id="268" r:id="rId18"/>
    <p:sldId id="270" r:id="rId19"/>
    <p:sldId id="269" r:id="rId20"/>
    <p:sldId id="296" r:id="rId21"/>
    <p:sldId id="271" r:id="rId22"/>
    <p:sldId id="272" r:id="rId23"/>
    <p:sldId id="273" r:id="rId24"/>
    <p:sldId id="278" r:id="rId25"/>
    <p:sldId id="279" r:id="rId26"/>
    <p:sldId id="280" r:id="rId27"/>
    <p:sldId id="281" r:id="rId28"/>
    <p:sldId id="282" r:id="rId29"/>
    <p:sldId id="283" r:id="rId30"/>
    <p:sldId id="284" r:id="rId31"/>
    <p:sldId id="285" r:id="rId32"/>
    <p:sldId id="286" r:id="rId33"/>
    <p:sldId id="287" r:id="rId34"/>
    <p:sldId id="298" r:id="rId35"/>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78B832"/>
    <a:srgbClr val="83C937"/>
    <a:srgbClr val="E69400"/>
    <a:srgbClr val="934757"/>
    <a:srgbClr val="823E4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D7AC3CCA-C797-4891-BE02-D94E43425B78}" styleName="Medium Style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 styleId="{16D9F66E-5EB9-4882-86FB-DCBF35E3C3E4}" styleName="Medium Style 4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solidFill>
            <a:schemeClr val="accent6">
              <a:tint val="20000"/>
            </a:schemeClr>
          </a:solidFill>
        </a:fill>
      </a:tcStyle>
    </a:wholeTbl>
    <a:band1H>
      <a:tcStyle>
        <a:tcBdr/>
        <a:fill>
          <a:solidFill>
            <a:schemeClr val="accent6">
              <a:tint val="40000"/>
            </a:schemeClr>
          </a:solidFill>
        </a:fill>
      </a:tcStyle>
    </a:band1H>
    <a:band1V>
      <a:tcStyle>
        <a:tcBdr/>
        <a:fill>
          <a:solidFill>
            <a:schemeClr val="accent6">
              <a:tint val="40000"/>
            </a:schemeClr>
          </a:solidFill>
        </a:fill>
      </a:tcStyle>
    </a:band1V>
    <a:lastCol>
      <a:tcTxStyle b="on"/>
      <a:tcStyle>
        <a:tcBdr/>
      </a:tcStyle>
    </a:lastCol>
    <a:firstCol>
      <a:tcTxStyle b="on"/>
      <a:tcStyle>
        <a:tcBdr/>
      </a:tcStyle>
    </a:firstCol>
    <a:lastRow>
      <a:tcTxStyle b="on"/>
      <a:tcStyle>
        <a:tcBdr>
          <a:top>
            <a:ln w="25400" cmpd="sng">
              <a:solidFill>
                <a:schemeClr val="accent6"/>
              </a:solidFill>
            </a:ln>
          </a:top>
        </a:tcBdr>
        <a:fill>
          <a:solidFill>
            <a:schemeClr val="accent6">
              <a:tint val="20000"/>
            </a:schemeClr>
          </a:solidFill>
        </a:fill>
      </a:tcStyle>
    </a:lastRow>
    <a:firstRow>
      <a:tcTxStyle b="on"/>
      <a:tcStyle>
        <a:tcBdr/>
        <a:fill>
          <a:solidFill>
            <a:schemeClr val="accent6">
              <a:tint val="20000"/>
            </a:schemeClr>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E8034E78-7F5D-4C2E-B375-FC64B27BC917}" styleName="Dark Style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left>
            <a:ln w="25400" cmpd="sng">
              <a:solidFill>
                <a:schemeClr val="lt1"/>
              </a:solidFill>
            </a:ln>
          </a:left>
        </a:tcBdr>
        <a:fill>
          <a:solidFill>
            <a:schemeClr val="dk1">
              <a:tint val="60000"/>
            </a:schemeClr>
          </a:solidFill>
        </a:fill>
      </a:tcStyle>
    </a:lastCol>
    <a:firstCol>
      <a:tcTxStyle b="on"/>
      <a:tcStyle>
        <a:tcBdr>
          <a:right>
            <a:ln w="25400" cmpd="sng">
              <a:solidFill>
                <a:schemeClr val="lt1"/>
              </a:solidFill>
            </a:ln>
          </a:right>
        </a:tcBdr>
        <a:fill>
          <a:solidFill>
            <a:schemeClr val="dk1">
              <a:tint val="60000"/>
            </a:schemeClr>
          </a:solidFill>
        </a:fill>
      </a:tcStyle>
    </a:firstCol>
    <a:lastRow>
      <a:tcTxStyle b="on"/>
      <a:tcStyle>
        <a:tcBdr>
          <a:top>
            <a:ln w="25400" cmpd="sng">
              <a:solidFill>
                <a:schemeClr val="lt1"/>
              </a:solidFill>
            </a:ln>
          </a:top>
        </a:tcBdr>
        <a:fill>
          <a:solidFill>
            <a:schemeClr val="dk1">
              <a:tint val="6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22838BEF-8BB2-4498-84A7-C5851F593DF1}" styleName="Medium Style 4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25400" cmpd="sng">
              <a:solidFill>
                <a:schemeClr val="accent5"/>
              </a:solidFill>
            </a:ln>
          </a:top>
        </a:tcBdr>
        <a:fill>
          <a:solidFill>
            <a:schemeClr val="accent5">
              <a:tint val="20000"/>
            </a:schemeClr>
          </a:solidFill>
        </a:fill>
      </a:tcStyle>
    </a:lastRow>
    <a:firstRow>
      <a:tcTxStyle b="on"/>
      <a:tcStyle>
        <a:tcBdr/>
        <a:fill>
          <a:solidFill>
            <a:schemeClr val="accent5">
              <a:tint val="20000"/>
            </a:schemeClr>
          </a:solidFill>
        </a:fill>
      </a:tcStyle>
    </a:firstRow>
  </a:tblStyle>
  <a:tblStyle styleId="{C4B1156A-380E-4F78-BDF5-A606A8083BF9}" styleName="Medium Style 4 - Accent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solidFill>
            <a:schemeClr val="accent4">
              <a:tint val="20000"/>
            </a:schemeClr>
          </a:solidFill>
        </a:fill>
      </a:tcStyle>
    </a:wholeTbl>
    <a:band1H>
      <a:tcStyle>
        <a:tcBdr/>
        <a:fill>
          <a:solidFill>
            <a:schemeClr val="accent4">
              <a:tint val="40000"/>
            </a:schemeClr>
          </a:solidFill>
        </a:fill>
      </a:tcStyle>
    </a:band1H>
    <a:band1V>
      <a:tcStyle>
        <a:tcBdr/>
        <a:fill>
          <a:solidFill>
            <a:schemeClr val="accent4">
              <a:tint val="40000"/>
            </a:schemeClr>
          </a:solidFill>
        </a:fill>
      </a:tcStyle>
    </a:band1V>
    <a:lastCol>
      <a:tcTxStyle b="on"/>
      <a:tcStyle>
        <a:tcBdr/>
      </a:tcStyle>
    </a:lastCol>
    <a:firstCol>
      <a:tcTxStyle b="on"/>
      <a:tcStyle>
        <a:tcBdr/>
      </a:tcStyle>
    </a:firstCol>
    <a:lastRow>
      <a:tcTxStyle b="on"/>
      <a:tcStyle>
        <a:tcBdr>
          <a:top>
            <a:ln w="25400" cmpd="sng">
              <a:solidFill>
                <a:schemeClr val="accent4"/>
              </a:solidFill>
            </a:ln>
          </a:top>
        </a:tcBdr>
        <a:fill>
          <a:solidFill>
            <a:schemeClr val="accent4">
              <a:tint val="20000"/>
            </a:schemeClr>
          </a:solidFill>
        </a:fill>
      </a:tcStyle>
    </a:lastRow>
    <a:firstRow>
      <a:tcTxStyle b="on"/>
      <a:tcStyle>
        <a:tcBdr/>
        <a:fill>
          <a:solidFill>
            <a:schemeClr val="accent4">
              <a:tint val="20000"/>
            </a:schemeClr>
          </a:solidFill>
        </a:fill>
      </a:tcStyle>
    </a:firstRow>
  </a:tblStyle>
  <a:tblStyle styleId="{5202B0CA-FC54-4496-8BCA-5EF66A818D29}" styleName="Dark Style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dk1">
              <a:tint val="20000"/>
            </a:schemeClr>
          </a:solidFill>
        </a:fill>
      </a:tcStyle>
    </a:lastRow>
    <a:firstRow>
      <a:tcTxStyle b="on">
        <a:fontRef idx="minor">
          <a:scrgbClr r="0" g="0" b="0"/>
        </a:fontRef>
        <a:schemeClr val="lt1"/>
      </a:tcTxStyle>
      <a:tcStyle>
        <a:tcBdr/>
        <a:fill>
          <a:solidFill>
            <a:schemeClr val="dk1"/>
          </a:solidFill>
        </a:fill>
      </a:tcStyle>
    </a:firstRow>
  </a:tblStyle>
  <a:tblStyle styleId="{0660B408-B3CF-4A94-85FC-2B1E0A45F4A2}" styleName="Dark Style 2 - Accent 1/Accent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1">
              <a:tint val="20000"/>
            </a:schemeClr>
          </a:solidFill>
        </a:fill>
      </a:tcStyle>
    </a:lastRow>
    <a:firstRow>
      <a:tcTxStyle b="on">
        <a:fontRef idx="minor">
          <a:scrgbClr r="0" g="0" b="0"/>
        </a:fontRef>
        <a:schemeClr val="lt1"/>
      </a:tcTxStyle>
      <a:tcStyle>
        <a:tcBdr/>
        <a:fill>
          <a:solidFill>
            <a:schemeClr val="accent2"/>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9018" autoAdjust="0"/>
    <p:restoredTop sz="67676" autoAdjust="0"/>
  </p:normalViewPr>
  <p:slideViewPr>
    <p:cSldViewPr>
      <p:cViewPr varScale="1">
        <p:scale>
          <a:sx n="75" d="100"/>
          <a:sy n="75" d="100"/>
        </p:scale>
        <p:origin x="1722" y="54"/>
      </p:cViewPr>
      <p:guideLst>
        <p:guide orient="horz" pos="2160"/>
        <p:guide pos="3840"/>
      </p:guideLst>
    </p:cSldViewPr>
  </p:slideViewPr>
  <p:notesTextViewPr>
    <p:cViewPr>
      <p:scale>
        <a:sx n="1" d="1"/>
        <a:sy n="1" d="1"/>
      </p:scale>
      <p:origin x="0" y="0"/>
    </p:cViewPr>
  </p:notesTextViewPr>
  <p:notesViewPr>
    <p:cSldViewPr>
      <p:cViewPr varScale="1">
        <p:scale>
          <a:sx n="88" d="100"/>
          <a:sy n="88" d="100"/>
        </p:scale>
        <p:origin x="3822" y="66"/>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viewProps" Target="viewProps.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handoutMaster" Target="handoutMasters/handoutMaster1.xml"/><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090D51BE-CF1C-4F11-AAD2-453C1B638B0A}"/>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41787A43-62AF-46D8-B926-E9D562EE4895}"/>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1816FAD5-DDCA-4654-93B6-DBD29433097C}" type="datetimeFigureOut">
              <a:rPr lang="en-US" smtClean="0"/>
              <a:t>4/15/2024</a:t>
            </a:fld>
            <a:endParaRPr lang="en-US"/>
          </a:p>
        </p:txBody>
      </p:sp>
      <p:sp>
        <p:nvSpPr>
          <p:cNvPr id="4" name="Footer Placeholder 3">
            <a:extLst>
              <a:ext uri="{FF2B5EF4-FFF2-40B4-BE49-F238E27FC236}">
                <a16:creationId xmlns:a16="http://schemas.microsoft.com/office/drawing/2014/main" id="{353DF6F5-1C99-4B6A-AC45-DDD6F7377CC5}"/>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B76ECF2A-32D0-4276-8956-589BA2824337}"/>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94295301-4204-4F3F-ACA4-B38DAA633788}" type="slidenum">
              <a:rPr lang="en-US" smtClean="0"/>
              <a:t>‹#›</a:t>
            </a:fld>
            <a:endParaRPr lang="en-US"/>
          </a:p>
        </p:txBody>
      </p:sp>
    </p:spTree>
    <p:extLst>
      <p:ext uri="{BB962C8B-B14F-4D97-AF65-F5344CB8AC3E}">
        <p14:creationId xmlns:p14="http://schemas.microsoft.com/office/powerpoint/2010/main" val="885065003"/>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Zástupný symbol pro záhlaví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cs-CZ"/>
          </a:p>
        </p:txBody>
      </p:sp>
      <p:sp>
        <p:nvSpPr>
          <p:cNvPr id="3" name="Zástupný symbol pro datum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BA62FB9-24EC-482A-A27C-5C03C0816037}" type="datetimeFigureOut">
              <a:rPr lang="cs-CZ" smtClean="0"/>
              <a:t>15.04.2024</a:t>
            </a:fld>
            <a:endParaRPr lang="cs-CZ"/>
          </a:p>
        </p:txBody>
      </p:sp>
      <p:sp>
        <p:nvSpPr>
          <p:cNvPr id="4" name="Zástupný symbol pro obrázek snímku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cs-CZ"/>
          </a:p>
        </p:txBody>
      </p:sp>
      <p:sp>
        <p:nvSpPr>
          <p:cNvPr id="5" name="Zástupný symbol pro poznámky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6" name="Zástupný symbol pro zápatí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cs-CZ"/>
          </a:p>
        </p:txBody>
      </p:sp>
      <p:sp>
        <p:nvSpPr>
          <p:cNvPr id="7" name="Zástupný symbol pro číslo snímku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FEC869DF-6110-41A2-A008-13AD35443CEC}" type="slidenum">
              <a:rPr lang="cs-CZ" smtClean="0"/>
              <a:t>‹#›</a:t>
            </a:fld>
            <a:endParaRPr lang="cs-CZ"/>
          </a:p>
        </p:txBody>
      </p:sp>
    </p:spTree>
    <p:extLst>
      <p:ext uri="{BB962C8B-B14F-4D97-AF65-F5344CB8AC3E}">
        <p14:creationId xmlns:p14="http://schemas.microsoft.com/office/powerpoint/2010/main" val="2703465700"/>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endParaRPr lang="en-US" dirty="0"/>
          </a:p>
        </p:txBody>
      </p:sp>
      <p:sp>
        <p:nvSpPr>
          <p:cNvPr id="4" name="Slide Number Placeholder 3"/>
          <p:cNvSpPr>
            <a:spLocks noGrp="1"/>
          </p:cNvSpPr>
          <p:nvPr>
            <p:ph type="sldNum" sz="quarter" idx="5"/>
          </p:nvPr>
        </p:nvSpPr>
        <p:spPr/>
        <p:txBody>
          <a:bodyPr/>
          <a:lstStyle/>
          <a:p>
            <a:fld id="{FEC869DF-6110-41A2-A008-13AD35443CEC}" type="slidenum">
              <a:rPr lang="cs-CZ" smtClean="0"/>
              <a:t>1</a:t>
            </a:fld>
            <a:endParaRPr lang="cs-CZ"/>
          </a:p>
        </p:txBody>
      </p:sp>
    </p:spTree>
    <p:extLst>
      <p:ext uri="{BB962C8B-B14F-4D97-AF65-F5344CB8AC3E}">
        <p14:creationId xmlns:p14="http://schemas.microsoft.com/office/powerpoint/2010/main" val="356924600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0" dirty="0">
                <a:solidFill>
                  <a:srgbClr val="D4D4D4"/>
                </a:solidFill>
                <a:effectLst/>
                <a:latin typeface="Consolas" panose="020B0609020204030204" pitchFamily="49" charset="0"/>
              </a:rPr>
              <a:t>There can be multiple layers to address consents at different levels - local, divisional, and enterprise-wide.</a:t>
            </a:r>
          </a:p>
          <a:p>
            <a:pPr marL="171450" indent="-171450">
              <a:buFont typeface="Arial" panose="020B0604020202020204" pitchFamily="34" charset="0"/>
              <a:buChar char="•"/>
            </a:pPr>
            <a:r>
              <a:rPr lang="en-US" dirty="0"/>
              <a:t>Data Governance Steering Committee - financing and highest authority.</a:t>
            </a:r>
          </a:p>
          <a:p>
            <a:pPr marL="171450" indent="-171450">
              <a:buFont typeface="Arial" panose="020B0604020202020204" pitchFamily="34" charset="0"/>
              <a:buChar char="•"/>
            </a:pPr>
            <a:r>
              <a:rPr lang="en-US" dirty="0"/>
              <a:t>Data Governance Council (DGC) - executives, managers of the Data Governance initiatives.</a:t>
            </a:r>
          </a:p>
          <a:p>
            <a:pPr marL="171450" indent="-171450">
              <a:buFont typeface="Arial" panose="020B0604020202020204" pitchFamily="34" charset="0"/>
              <a:buChar char="•"/>
            </a:pPr>
            <a:r>
              <a:rPr lang="en-US" dirty="0"/>
              <a:t>Data Stewardship Teams - teams focused on subject-areas or projects. Can be formal and informal. </a:t>
            </a:r>
          </a:p>
          <a:p>
            <a:pPr marL="0" indent="0">
              <a:buFont typeface="Arial" panose="020B0604020202020204" pitchFamily="34" charset="0"/>
              <a:buNone/>
            </a:pPr>
            <a:br>
              <a:rPr lang="en-US" dirty="0"/>
            </a:br>
            <a:r>
              <a:rPr lang="en-US" dirty="0"/>
              <a:t>A steward is a person whose job it is to manage the property of another person.</a:t>
            </a:r>
          </a:p>
          <a:p>
            <a:pPr marL="0" indent="0">
              <a:buFont typeface="Arial" panose="020B0604020202020204" pitchFamily="34" charset="0"/>
              <a:buNone/>
            </a:pPr>
            <a:endParaRPr lang="en-US" dirty="0"/>
          </a:p>
          <a:p>
            <a:pPr marL="0" indent="0">
              <a:buFont typeface="Arial" panose="020B0604020202020204" pitchFamily="34" charset="0"/>
              <a:buNone/>
            </a:pPr>
            <a:r>
              <a:rPr lang="en-US" dirty="0"/>
              <a:t>Data Stewards manage data assets on behalf of others and in the best interests of the organization. There is whole hierarchy of data stewards from Chief Data Officer, Data Owner to Technical and Coordinating Data Stewards.</a:t>
            </a:r>
          </a:p>
          <a:p>
            <a:pPr marL="0" indent="0">
              <a:buFont typeface="Arial" panose="020B0604020202020204" pitchFamily="34" charset="0"/>
              <a:buNone/>
            </a:pPr>
            <a:endParaRPr lang="en-US" dirty="0"/>
          </a:p>
          <a:p>
            <a:pPr marL="0" indent="0">
              <a:buFont typeface="Arial" panose="020B0604020202020204" pitchFamily="34" charset="0"/>
              <a:buNone/>
            </a:pPr>
            <a:r>
              <a:rPr lang="en-US" dirty="0"/>
              <a:t>Data Stewardship </a:t>
            </a:r>
          </a:p>
          <a:p>
            <a:pPr marL="171450" indent="-171450">
              <a:buFont typeface="Arial" panose="020B0604020202020204" pitchFamily="34" charset="0"/>
              <a:buChar char="•"/>
            </a:pPr>
            <a:r>
              <a:rPr lang="en-US" dirty="0"/>
              <a:t>Creating and managing core Metadata</a:t>
            </a:r>
          </a:p>
          <a:p>
            <a:pPr marL="171450" indent="-171450">
              <a:buFont typeface="Arial" panose="020B0604020202020204" pitchFamily="34" charset="0"/>
              <a:buChar char="•"/>
            </a:pPr>
            <a:r>
              <a:rPr lang="en-US" dirty="0"/>
              <a:t>Documenting rules and standards</a:t>
            </a:r>
          </a:p>
          <a:p>
            <a:pPr marL="171450" indent="-171450">
              <a:buFont typeface="Arial" panose="020B0604020202020204" pitchFamily="34" charset="0"/>
              <a:buChar char="•"/>
            </a:pPr>
            <a:r>
              <a:rPr lang="en-US" dirty="0"/>
              <a:t>Managing data quality issue</a:t>
            </a:r>
          </a:p>
          <a:p>
            <a:pPr marL="171450" indent="-171450">
              <a:buFont typeface="Arial" panose="020B0604020202020204" pitchFamily="34" charset="0"/>
              <a:buChar char="•"/>
            </a:pPr>
            <a:r>
              <a:rPr lang="en-US" dirty="0"/>
              <a:t>Executing operational data governance activities</a:t>
            </a:r>
          </a:p>
          <a:p>
            <a:pPr marL="0" indent="0">
              <a:buFont typeface="Arial" panose="020B0604020202020204" pitchFamily="34" charset="0"/>
              <a:buNone/>
            </a:pPr>
            <a:r>
              <a:rPr lang="en-US" dirty="0"/>
              <a:t>Since data management is happing throughout the company, data stewards are there to support people when dealing with data. They should not be an external team or department; they should be part of the business teams. </a:t>
            </a:r>
          </a:p>
          <a:p>
            <a:pPr marL="0" indent="0">
              <a:buFont typeface="Arial" panose="020B0604020202020204" pitchFamily="34" charset="0"/>
              <a:buNone/>
            </a:pPr>
            <a:endParaRPr lang="en-US" dirty="0"/>
          </a:p>
          <a:p>
            <a:pPr marL="0" indent="0">
              <a:buFont typeface="Arial" panose="020B0604020202020204" pitchFamily="34" charset="0"/>
              <a:buNone/>
            </a:pPr>
            <a:endParaRPr lang="en-US" dirty="0"/>
          </a:p>
        </p:txBody>
      </p:sp>
      <p:sp>
        <p:nvSpPr>
          <p:cNvPr id="4" name="Slide Number Placeholder 3"/>
          <p:cNvSpPr>
            <a:spLocks noGrp="1"/>
          </p:cNvSpPr>
          <p:nvPr>
            <p:ph type="sldNum" sz="quarter" idx="5"/>
          </p:nvPr>
        </p:nvSpPr>
        <p:spPr/>
        <p:txBody>
          <a:bodyPr/>
          <a:lstStyle/>
          <a:p>
            <a:fld id="{FEC869DF-6110-41A2-A008-13AD35443CEC}" type="slidenum">
              <a:rPr lang="cs-CZ" smtClean="0"/>
              <a:t>11</a:t>
            </a:fld>
            <a:endParaRPr lang="cs-CZ"/>
          </a:p>
        </p:txBody>
      </p:sp>
    </p:spTree>
    <p:extLst>
      <p:ext uri="{BB962C8B-B14F-4D97-AF65-F5344CB8AC3E}">
        <p14:creationId xmlns:p14="http://schemas.microsoft.com/office/powerpoint/2010/main" val="306256073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For scientific domain, yet we can draw inspiration for public and even private sector.</a:t>
            </a:r>
          </a:p>
          <a:p>
            <a:endParaRPr lang="en-US" dirty="0"/>
          </a:p>
          <a:p>
            <a:endParaRPr lang="en-US" dirty="0"/>
          </a:p>
        </p:txBody>
      </p:sp>
      <p:sp>
        <p:nvSpPr>
          <p:cNvPr id="4" name="Slide Number Placeholder 3"/>
          <p:cNvSpPr>
            <a:spLocks noGrp="1"/>
          </p:cNvSpPr>
          <p:nvPr>
            <p:ph type="sldNum" sz="quarter" idx="5"/>
          </p:nvPr>
        </p:nvSpPr>
        <p:spPr/>
        <p:txBody>
          <a:bodyPr/>
          <a:lstStyle/>
          <a:p>
            <a:fld id="{FEC869DF-6110-41A2-A008-13AD35443CEC}" type="slidenum">
              <a:rPr lang="cs-CZ" smtClean="0"/>
              <a:t>12</a:t>
            </a:fld>
            <a:endParaRPr lang="cs-CZ"/>
          </a:p>
        </p:txBody>
      </p:sp>
    </p:spTree>
    <p:extLst>
      <p:ext uri="{BB962C8B-B14F-4D97-AF65-F5344CB8AC3E}">
        <p14:creationId xmlns:p14="http://schemas.microsoft.com/office/powerpoint/2010/main" val="390743659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Ivory Tower ~ a state of privileged seclusion or separation from the facts and practicalities of the real world.</a:t>
            </a:r>
            <a:br>
              <a:rPr lang="en-US" dirty="0"/>
            </a:br>
            <a:r>
              <a:rPr lang="en-US" dirty="0"/>
              <a:t>To live or be in an Ivory Tower is not to know about or to want to avoid the ordinary and unpleasant things that happen in people's lives</a:t>
            </a:r>
          </a:p>
          <a:p>
            <a:endParaRPr lang="en-US" dirty="0"/>
          </a:p>
        </p:txBody>
      </p:sp>
      <p:sp>
        <p:nvSpPr>
          <p:cNvPr id="4" name="Slide Number Placeholder 3"/>
          <p:cNvSpPr>
            <a:spLocks noGrp="1"/>
          </p:cNvSpPr>
          <p:nvPr>
            <p:ph type="sldNum" sz="quarter" idx="5"/>
          </p:nvPr>
        </p:nvSpPr>
        <p:spPr/>
        <p:txBody>
          <a:bodyPr/>
          <a:lstStyle/>
          <a:p>
            <a:fld id="{FEC869DF-6110-41A2-A008-13AD35443CEC}" type="slidenum">
              <a:rPr lang="cs-CZ" smtClean="0"/>
              <a:t>13</a:t>
            </a:fld>
            <a:endParaRPr lang="cs-CZ"/>
          </a:p>
        </p:txBody>
      </p:sp>
    </p:spTree>
    <p:extLst>
      <p:ext uri="{BB962C8B-B14F-4D97-AF65-F5344CB8AC3E}">
        <p14:creationId xmlns:p14="http://schemas.microsoft.com/office/powerpoint/2010/main" val="207144916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From the original publication.</a:t>
            </a:r>
          </a:p>
          <a:p>
            <a:endParaRPr lang="en-US" dirty="0"/>
          </a:p>
        </p:txBody>
      </p:sp>
      <p:sp>
        <p:nvSpPr>
          <p:cNvPr id="4" name="Slide Number Placeholder 3"/>
          <p:cNvSpPr>
            <a:spLocks noGrp="1"/>
          </p:cNvSpPr>
          <p:nvPr>
            <p:ph type="sldNum" sz="quarter" idx="5"/>
          </p:nvPr>
        </p:nvSpPr>
        <p:spPr/>
        <p:txBody>
          <a:bodyPr/>
          <a:lstStyle/>
          <a:p>
            <a:fld id="{FEC869DF-6110-41A2-A008-13AD35443CEC}" type="slidenum">
              <a:rPr lang="cs-CZ" smtClean="0"/>
              <a:t>15</a:t>
            </a:fld>
            <a:endParaRPr lang="cs-CZ"/>
          </a:p>
        </p:txBody>
      </p:sp>
    </p:spTree>
    <p:extLst>
      <p:ext uri="{BB962C8B-B14F-4D97-AF65-F5344CB8AC3E}">
        <p14:creationId xmlns:p14="http://schemas.microsoft.com/office/powerpoint/2010/main" val="271532196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From the original publication.</a:t>
            </a:r>
          </a:p>
          <a:p>
            <a:endParaRPr lang="en-US" dirty="0"/>
          </a:p>
          <a:p>
            <a:r>
              <a:rPr lang="en-US" dirty="0"/>
              <a:t>Data quality issues are not addressed by the FAIR principles. Keep in mind that data cleaning is not easy for scientists as they must be careful to not manipulate the date.</a:t>
            </a:r>
          </a:p>
          <a:p>
            <a:endParaRPr lang="en-US" dirty="0"/>
          </a:p>
          <a:p>
            <a:endParaRPr lang="en-US" dirty="0"/>
          </a:p>
          <a:p>
            <a:pPr marL="171450" indent="-171450">
              <a:buFont typeface="Arial" panose="020B0604020202020204" pitchFamily="34" charset="0"/>
              <a:buChar char="•"/>
            </a:pPr>
            <a:r>
              <a:rPr lang="en-US" dirty="0"/>
              <a:t>The first step in (re)using data is to find them. Machine-readable metadata are essential for automatic discovery of datasets and services.</a:t>
            </a:r>
          </a:p>
          <a:p>
            <a:pPr marL="171450" indent="-171450">
              <a:buFont typeface="Arial" panose="020B0604020202020204" pitchFamily="34" charset="0"/>
              <a:buChar char="•"/>
            </a:pPr>
            <a:r>
              <a:rPr lang="en-US" dirty="0"/>
              <a:t>Once the user finds the required data, they need to obtain them.</a:t>
            </a:r>
          </a:p>
          <a:p>
            <a:pPr marL="171450" indent="-171450">
              <a:buFont typeface="Arial" panose="020B0604020202020204" pitchFamily="34" charset="0"/>
              <a:buChar char="•"/>
            </a:pPr>
            <a:r>
              <a:rPr lang="en-US" dirty="0"/>
              <a:t>In addition, the data needs to interoperate with applications or workflows for analysis, storage, and processing.</a:t>
            </a:r>
          </a:p>
          <a:p>
            <a:pPr marL="171450" indent="-171450">
              <a:buFont typeface="Arial" panose="020B0604020202020204" pitchFamily="34" charset="0"/>
              <a:buChar char="•"/>
            </a:pPr>
            <a:r>
              <a:rPr lang="en-US" dirty="0"/>
              <a:t>The goal is to optimize the reuse of data. To achieve this, metadata and data should be well-described so that they can be replicated and/or combined in different settings. Think about it as protecting public money investments.</a:t>
            </a:r>
          </a:p>
          <a:p>
            <a:pPr marL="0" indent="0">
              <a:buFont typeface="Arial" panose="020B0604020202020204" pitchFamily="34" charset="0"/>
              <a:buNone/>
            </a:pPr>
            <a:endParaRPr lang="en-US" dirty="0"/>
          </a:p>
          <a:p>
            <a:pPr marL="0" indent="0">
              <a:buFont typeface="Arial" panose="020B0604020202020204" pitchFamily="34" charset="0"/>
              <a:buNone/>
            </a:pPr>
            <a:endParaRPr lang="en-US" dirty="0"/>
          </a:p>
          <a:p>
            <a:endParaRPr lang="en-US" dirty="0"/>
          </a:p>
        </p:txBody>
      </p:sp>
      <p:sp>
        <p:nvSpPr>
          <p:cNvPr id="4" name="Slide Number Placeholder 3"/>
          <p:cNvSpPr>
            <a:spLocks noGrp="1"/>
          </p:cNvSpPr>
          <p:nvPr>
            <p:ph type="sldNum" sz="quarter" idx="5"/>
          </p:nvPr>
        </p:nvSpPr>
        <p:spPr/>
        <p:txBody>
          <a:bodyPr/>
          <a:lstStyle/>
          <a:p>
            <a:fld id="{FEC869DF-6110-41A2-A008-13AD35443CEC}" type="slidenum">
              <a:rPr lang="cs-CZ" smtClean="0"/>
              <a:t>16</a:t>
            </a:fld>
            <a:endParaRPr lang="cs-CZ"/>
          </a:p>
        </p:txBody>
      </p:sp>
    </p:spTree>
    <p:extLst>
      <p:ext uri="{BB962C8B-B14F-4D97-AF65-F5344CB8AC3E}">
        <p14:creationId xmlns:p14="http://schemas.microsoft.com/office/powerpoint/2010/main" val="24917760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EC869DF-6110-41A2-A008-13AD35443CEC}" type="slidenum">
              <a:rPr lang="cs-CZ" smtClean="0"/>
              <a:t>17</a:t>
            </a:fld>
            <a:endParaRPr lang="cs-CZ"/>
          </a:p>
        </p:txBody>
      </p:sp>
    </p:spTree>
    <p:extLst>
      <p:ext uri="{BB962C8B-B14F-4D97-AF65-F5344CB8AC3E}">
        <p14:creationId xmlns:p14="http://schemas.microsoft.com/office/powerpoint/2010/main" val="175568310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For each attribute (FAIR) define a set of rules/requirements. I won’t go through all of them, instead on the following slides only highlight some of them. If you want to know all of them please refer to the source. The rules have identifiers where the letter denote the principle they are connected to. </a:t>
            </a:r>
          </a:p>
        </p:txBody>
      </p:sp>
      <p:sp>
        <p:nvSpPr>
          <p:cNvPr id="4" name="Slide Number Placeholder 3"/>
          <p:cNvSpPr>
            <a:spLocks noGrp="1"/>
          </p:cNvSpPr>
          <p:nvPr>
            <p:ph type="sldNum" sz="quarter" idx="5"/>
          </p:nvPr>
        </p:nvSpPr>
        <p:spPr/>
        <p:txBody>
          <a:bodyPr/>
          <a:lstStyle/>
          <a:p>
            <a:fld id="{FEC869DF-6110-41A2-A008-13AD35443CEC}" type="slidenum">
              <a:rPr lang="cs-CZ" smtClean="0"/>
              <a:t>18</a:t>
            </a:fld>
            <a:endParaRPr lang="cs-CZ"/>
          </a:p>
        </p:txBody>
      </p:sp>
    </p:spTree>
    <p:extLst>
      <p:ext uri="{BB962C8B-B14F-4D97-AF65-F5344CB8AC3E}">
        <p14:creationId xmlns:p14="http://schemas.microsoft.com/office/powerpoint/2010/main" val="28799782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F1</a:t>
            </a:r>
            <a:r>
              <a:rPr lang="en-US" dirty="0"/>
              <a:t>. The idea is that we need to be able to uniquely identify a data or metadata. For example, if you use ID in an SQL database, two tables will have records with the same ID. But if the identifier is globally unique you can easily use it as a reference. This make data integration basically free.  The next part is that the identifier must be persistent, so it does not change. That makes sense if you think about the use-case I’ve just described. </a:t>
            </a:r>
          </a:p>
          <a:p>
            <a:endParaRPr lang="en-US" dirty="0"/>
          </a:p>
          <a:p>
            <a:r>
              <a:rPr lang="en-US" b="1" dirty="0"/>
              <a:t>F2</a:t>
            </a:r>
            <a:r>
              <a:rPr lang="en-US" dirty="0"/>
              <a:t>. So, we have an identifier it may be URL, what next? Is the identified document a table / web-page /software / when it was published / who is the author / … we can have all of those questions. Obviously, you can study the resource, if it is available, and find answers to many of those questions. But that would be time consuming, and machines can not really do that ~ well, they can to some extent but that is outside of scope of this video. A solution is to provide metadata - data about data. Metadata can (and should) be generous and extensive, including descriptive information about the context, quality and condition, or characteristics of the data. Supports findability and allows for automatic processing.</a:t>
            </a:r>
          </a:p>
          <a:p>
            <a:endParaRPr lang="en-US" dirty="0"/>
          </a:p>
          <a:p>
            <a:r>
              <a:rPr lang="en-US" b="1" dirty="0"/>
              <a:t>F3</a:t>
            </a:r>
            <a:r>
              <a:rPr lang="en-US" dirty="0"/>
              <a:t>. Since the metadata and data may not be on the same place, you should use the unique identifier as a reference so user can connect data and metadata together. </a:t>
            </a:r>
          </a:p>
          <a:p>
            <a:endParaRPr lang="en-US" dirty="0"/>
          </a:p>
          <a:p>
            <a:r>
              <a:rPr lang="en-US" b="1" dirty="0"/>
              <a:t>F4</a:t>
            </a:r>
            <a:r>
              <a:rPr lang="en-US" dirty="0"/>
              <a:t>. It only make sense that you need to be able to find the metadata first, in order to read them. This is why we have catalogs, so you can register the data into them.</a:t>
            </a:r>
          </a:p>
          <a:p>
            <a:endParaRPr lang="en-US" dirty="0"/>
          </a:p>
          <a:p>
            <a:r>
              <a:rPr lang="en-US" dirty="0"/>
              <a:t>Source:</a:t>
            </a:r>
          </a:p>
          <a:p>
            <a:pPr marL="171450" indent="-171450">
              <a:buFont typeface="Arial" panose="020B0604020202020204" pitchFamily="34" charset="0"/>
              <a:buChar char="•"/>
            </a:pPr>
            <a:r>
              <a:rPr lang="en-US" dirty="0"/>
              <a:t>https://blog.alexellis.io/docker-is-deleting-open-source-images/</a:t>
            </a:r>
          </a:p>
        </p:txBody>
      </p:sp>
      <p:sp>
        <p:nvSpPr>
          <p:cNvPr id="4" name="Slide Number Placeholder 3"/>
          <p:cNvSpPr>
            <a:spLocks noGrp="1"/>
          </p:cNvSpPr>
          <p:nvPr>
            <p:ph type="sldNum" sz="quarter" idx="5"/>
          </p:nvPr>
        </p:nvSpPr>
        <p:spPr/>
        <p:txBody>
          <a:bodyPr/>
          <a:lstStyle/>
          <a:p>
            <a:fld id="{FEC869DF-6110-41A2-A008-13AD35443CEC}" type="slidenum">
              <a:rPr lang="cs-CZ" smtClean="0"/>
              <a:t>19</a:t>
            </a:fld>
            <a:endParaRPr lang="cs-CZ"/>
          </a:p>
        </p:txBody>
      </p:sp>
    </p:spTree>
    <p:extLst>
      <p:ext uri="{BB962C8B-B14F-4D97-AF65-F5344CB8AC3E}">
        <p14:creationId xmlns:p14="http://schemas.microsoft.com/office/powerpoint/2010/main" val="101107594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From discussion:</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a:t>
            </a:r>
          </a:p>
          <a:p>
            <a:endParaRPr lang="en-US" dirty="0"/>
          </a:p>
          <a:p>
            <a:endParaRPr lang="en-US" dirty="0"/>
          </a:p>
          <a:p>
            <a:r>
              <a:rPr lang="en-US" dirty="0"/>
              <a:t>I love the ELIXIR idea that its services should be provided at not more than marginal costs. Let me explain.</a:t>
            </a:r>
          </a:p>
          <a:p>
            <a:endParaRPr lang="en-US" dirty="0"/>
          </a:p>
          <a:p>
            <a:r>
              <a:rPr lang="en-US" dirty="0"/>
              <a:t>One of the very confusing aspects of the basic equation:</a:t>
            </a:r>
          </a:p>
          <a:p>
            <a:r>
              <a:rPr lang="en-US" dirty="0"/>
              <a:t>    “open science” = “open access” + ”open data”</a:t>
            </a:r>
          </a:p>
          <a:p>
            <a:r>
              <a:rPr lang="en-US" dirty="0"/>
              <a:t>Is that it is asymmetrical:</a:t>
            </a:r>
          </a:p>
          <a:p>
            <a:pPr marL="171450" indent="-171450">
              <a:buFont typeface="Arial" panose="020B0604020202020204" pitchFamily="34" charset="0"/>
              <a:buChar char="•"/>
            </a:pPr>
            <a:r>
              <a:rPr lang="en-US" dirty="0"/>
              <a:t>“open data” is a change of paradigm</a:t>
            </a:r>
          </a:p>
          <a:p>
            <a:pPr marL="171450" indent="-171450">
              <a:buFont typeface="Arial" panose="020B0604020202020204" pitchFamily="34" charset="0"/>
              <a:buChar char="•"/>
            </a:pPr>
            <a:r>
              <a:rPr lang="en-US" dirty="0"/>
              <a:t>“open access” is a change of business model.</a:t>
            </a:r>
          </a:p>
          <a:p>
            <a:pPr marL="171450" indent="-171450">
              <a:buFont typeface="Arial" panose="020B0604020202020204" pitchFamily="34" charset="0"/>
              <a:buChar char="•"/>
            </a:pPr>
            <a:endParaRPr lang="en-US" dirty="0"/>
          </a:p>
          <a:p>
            <a:pPr marL="0" indent="0">
              <a:buFont typeface="Arial" panose="020B0604020202020204" pitchFamily="34" charset="0"/>
              <a:buNone/>
            </a:pPr>
            <a:r>
              <a:rPr lang="en-US" dirty="0"/>
              <a:t>Unfortunately, the business model that is often considered most useful for “open data” is the one that we are abandoning for publications: pay for access. If this continues, we will all be very sorry in 40 years when all biological researchers need 50 paid database subscriptions to do their work, and each of them, basically being monopolists, raises their price with double digit percentages for years in a row.</a:t>
            </a:r>
          </a:p>
          <a:p>
            <a:endParaRPr lang="en-US" dirty="0"/>
          </a:p>
          <a:p>
            <a:r>
              <a:rPr lang="en-US" dirty="0"/>
              <a:t>-----</a:t>
            </a:r>
          </a:p>
          <a:p>
            <a:endParaRPr lang="en-US" dirty="0"/>
          </a:p>
          <a:p>
            <a:r>
              <a:rPr lang="en-US" dirty="0"/>
              <a:t>I agree. There is a gold rush for both namespaces and intellectual contributions. Free software should not be held hostage by companies. I treasure we got this far, but there are no guarantees.</a:t>
            </a:r>
          </a:p>
          <a:p>
            <a:endParaRPr lang="en-US" dirty="0"/>
          </a:p>
          <a:p>
            <a:r>
              <a:rPr lang="en-US" dirty="0"/>
              <a:t>It is a dangerous path to walk if you get fully dependent on the whims of a company. Free this year can cost money next year. And more money the year after. People and countries get banned too.</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a:t>
            </a:r>
          </a:p>
          <a:p>
            <a:endParaRPr lang="en-US" dirty="0"/>
          </a:p>
        </p:txBody>
      </p:sp>
      <p:sp>
        <p:nvSpPr>
          <p:cNvPr id="4" name="Slide Number Placeholder 3"/>
          <p:cNvSpPr>
            <a:spLocks noGrp="1"/>
          </p:cNvSpPr>
          <p:nvPr>
            <p:ph type="sldNum" sz="quarter" idx="5"/>
          </p:nvPr>
        </p:nvSpPr>
        <p:spPr/>
        <p:txBody>
          <a:bodyPr/>
          <a:lstStyle/>
          <a:p>
            <a:fld id="{FEC869DF-6110-41A2-A008-13AD35443CEC}" type="slidenum">
              <a:rPr lang="cs-CZ" smtClean="0"/>
              <a:t>20</a:t>
            </a:fld>
            <a:endParaRPr lang="cs-CZ"/>
          </a:p>
        </p:txBody>
      </p:sp>
    </p:spTree>
    <p:extLst>
      <p:ext uri="{BB962C8B-B14F-4D97-AF65-F5344CB8AC3E}">
        <p14:creationId xmlns:p14="http://schemas.microsoft.com/office/powerpoint/2010/main" val="408011293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A1. Principle A1 states that FAIR data retrieval should be mediated without specialized or proprietary  tools or communication methods. This principle focuses on how data and metadata can be retrieved from their identifiers.</a:t>
            </a:r>
          </a:p>
          <a:p>
            <a:endParaRPr lang="en-US" dirty="0"/>
          </a:p>
          <a:p>
            <a:r>
              <a:rPr lang="en-US" dirty="0"/>
              <a:t>A1.1 The protocol should be free (no-cost) and open (-sourced) and thus globally implementable to facilitate data retrieval. Anyone with a computer and an internet connection can access at least the metadata. </a:t>
            </a:r>
          </a:p>
          <a:p>
            <a:endParaRPr lang="en-US" dirty="0"/>
          </a:p>
          <a:p>
            <a:r>
              <a:rPr lang="en-US" dirty="0"/>
              <a:t>A1.2 The ‘A’ in FAIR does not necessarily mean ‘open’ or ‘free’. Rather, it implies that one should provide the exact conditions under which the data are accessible. Ideally, accessibility is specified in such a way that a machine can automatically understand the requirements.</a:t>
            </a:r>
          </a:p>
          <a:p>
            <a:endParaRPr lang="en-US" dirty="0"/>
          </a:p>
          <a:p>
            <a:r>
              <a:rPr lang="en-US" b="1" dirty="0"/>
              <a:t>A2</a:t>
            </a:r>
            <a:r>
              <a:rPr lang="en-US" dirty="0"/>
              <a:t>. The idea is that the data may become unavailable after some time, for example as they are big and there is no funding in keeping them online. But if they disappear completely then all the references using the global identifiers are now broken. So the idea is that the metadata should be preserved, they should be small compared to the data, so it should not be hard to keep them around.</a:t>
            </a:r>
          </a:p>
        </p:txBody>
      </p:sp>
      <p:sp>
        <p:nvSpPr>
          <p:cNvPr id="4" name="Slide Number Placeholder 3"/>
          <p:cNvSpPr>
            <a:spLocks noGrp="1"/>
          </p:cNvSpPr>
          <p:nvPr>
            <p:ph type="sldNum" sz="quarter" idx="5"/>
          </p:nvPr>
        </p:nvSpPr>
        <p:spPr/>
        <p:txBody>
          <a:bodyPr/>
          <a:lstStyle/>
          <a:p>
            <a:fld id="{FEC869DF-6110-41A2-A008-13AD35443CEC}" type="slidenum">
              <a:rPr lang="cs-CZ" smtClean="0"/>
              <a:t>21</a:t>
            </a:fld>
            <a:endParaRPr lang="cs-CZ"/>
          </a:p>
        </p:txBody>
      </p:sp>
    </p:spTree>
    <p:extLst>
      <p:ext uri="{BB962C8B-B14F-4D97-AF65-F5344CB8AC3E}">
        <p14:creationId xmlns:p14="http://schemas.microsoft.com/office/powerpoint/2010/main" val="405149786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Part of this presentation is based at the Data Management Body of Knowledge book.</a:t>
            </a:r>
          </a:p>
        </p:txBody>
      </p:sp>
      <p:sp>
        <p:nvSpPr>
          <p:cNvPr id="4" name="Slide Number Placeholder 3"/>
          <p:cNvSpPr>
            <a:spLocks noGrp="1"/>
          </p:cNvSpPr>
          <p:nvPr>
            <p:ph type="sldNum" sz="quarter" idx="5"/>
          </p:nvPr>
        </p:nvSpPr>
        <p:spPr/>
        <p:txBody>
          <a:bodyPr/>
          <a:lstStyle/>
          <a:p>
            <a:fld id="{FEC869DF-6110-41A2-A008-13AD35443CEC}" type="slidenum">
              <a:rPr lang="cs-CZ" smtClean="0"/>
              <a:t>2</a:t>
            </a:fld>
            <a:endParaRPr lang="cs-CZ"/>
          </a:p>
        </p:txBody>
      </p:sp>
    </p:spTree>
    <p:extLst>
      <p:ext uri="{BB962C8B-B14F-4D97-AF65-F5344CB8AC3E}">
        <p14:creationId xmlns:p14="http://schemas.microsoft.com/office/powerpoint/2010/main" val="84390147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Humans should be able to exchange and interpret each other’s data. But this also applies to computers, meaning that data that should be readable for machines without the need for specialized or ad hoc algorithms, translators, or mappings. Interoperability typically means that each computer system at least has knowledge of the other system’s data exchange formats.</a:t>
            </a:r>
          </a:p>
          <a:p>
            <a:endParaRPr lang="en-US" dirty="0"/>
          </a:p>
          <a:p>
            <a:r>
              <a:rPr lang="en-US" b="1" dirty="0"/>
              <a:t>I1</a:t>
            </a:r>
            <a:r>
              <a:rPr lang="en-US" dirty="0"/>
              <a:t>. So, the machines need to understand the data, so they need to understand the vocabulary. Basically, all this leads to RDF and linked data. But this is actually hard, even if you decide to use RDF as you did. There is nothing preventing you from introducing your own predicates (vocabulary) to represent things. It is cheap, fast and it gets the job done. It will work for your group/company, you may have well defined meaning - all the benefits. But once the data got out, no machine will understand them. Perhaps humans, but even for them it may not be easy to understand your data. So, you need to map your data to some well know ontology, so you need to study and think .. and not for your benefit but for good of others. This may not be an easy selling point to the business. But there is movement called around “data centric application”, where you have your core ontology and then other build on top of that. This allow the company to decouple the data from applications and may lead to better overall software architecture.</a:t>
            </a:r>
          </a:p>
          <a:p>
            <a:endParaRPr lang="en-US" dirty="0"/>
          </a:p>
          <a:p>
            <a:r>
              <a:rPr lang="en-US" b="0" dirty="0"/>
              <a:t>I2</a:t>
            </a:r>
            <a:r>
              <a:rPr lang="en-US" dirty="0"/>
              <a:t>. The controlled vocabulary used to describe datasets needs to be documented and resolvable using globally unique and persistent identifiers. This documentation needs to be easily findable and accessible by anyone who uses the dataset</a:t>
            </a:r>
          </a:p>
          <a:p>
            <a:endParaRPr lang="en-US" dirty="0"/>
          </a:p>
          <a:p>
            <a:r>
              <a:rPr lang="en-US" b="1" dirty="0"/>
              <a:t>I3</a:t>
            </a:r>
            <a:r>
              <a:rPr lang="en-US" dirty="0"/>
              <a:t>. You are likely having more then one “dataset” or document described with metadata, it is then important to put those two into context. Was one document created from another, is one a version of another .. all of this should be included in the metadata. You can basically thing of the provenance vocabulary here. The goal therefore is to create as many meaningful links as possible between (meta)data resources to enrich the contextual knowledge about the data, balanced against the time/energy involved in making a good data model. </a:t>
            </a:r>
          </a:p>
          <a:p>
            <a:endParaRPr lang="en-US" dirty="0"/>
          </a:p>
        </p:txBody>
      </p:sp>
      <p:sp>
        <p:nvSpPr>
          <p:cNvPr id="4" name="Slide Number Placeholder 3"/>
          <p:cNvSpPr>
            <a:spLocks noGrp="1"/>
          </p:cNvSpPr>
          <p:nvPr>
            <p:ph type="sldNum" sz="quarter" idx="5"/>
          </p:nvPr>
        </p:nvSpPr>
        <p:spPr/>
        <p:txBody>
          <a:bodyPr/>
          <a:lstStyle/>
          <a:p>
            <a:fld id="{FEC869DF-6110-41A2-A008-13AD35443CEC}" type="slidenum">
              <a:rPr lang="cs-CZ" smtClean="0"/>
              <a:t>22</a:t>
            </a:fld>
            <a:endParaRPr lang="cs-CZ"/>
          </a:p>
        </p:txBody>
      </p:sp>
    </p:spTree>
    <p:extLst>
      <p:ext uri="{BB962C8B-B14F-4D97-AF65-F5344CB8AC3E}">
        <p14:creationId xmlns:p14="http://schemas.microsoft.com/office/powerpoint/2010/main" val="183310935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R1 It will be much easier to find and reuse data if there are many labels are attached to the data. The data publisher should provide not just metadata that allows discovery, but also metadata that richly describes the context under which the data was generated. </a:t>
            </a:r>
          </a:p>
          <a:p>
            <a:endParaRPr lang="en-US" dirty="0"/>
          </a:p>
          <a:p>
            <a:r>
              <a:rPr lang="en-US" b="1" dirty="0"/>
              <a:t>R1.1</a:t>
            </a:r>
            <a:r>
              <a:rPr lang="en-US" dirty="0"/>
              <a:t> This one is important for the public data. The fact that you find something on the internet does not mean you can use it or modify it - we are now not talking about personal use. So, it is important to be clear about the license. This helps the publisher (clear communication of restriction and requirements) and consumer (know what are the limitations). </a:t>
            </a:r>
          </a:p>
          <a:p>
            <a:endParaRPr lang="en-US" dirty="0"/>
          </a:p>
          <a:p>
            <a:r>
              <a:rPr lang="en-US" b="1" dirty="0"/>
              <a:t>R 1.2 </a:t>
            </a:r>
            <a:r>
              <a:rPr lang="en-US" dirty="0"/>
              <a:t>provenance</a:t>
            </a:r>
          </a:p>
          <a:p>
            <a:endParaRPr lang="en-US" dirty="0"/>
          </a:p>
          <a:p>
            <a:r>
              <a:rPr lang="en-US" dirty="0"/>
              <a:t>R1.3 It is easier to reuse data sets if they are similar: same type of data, data </a:t>
            </a:r>
            <a:r>
              <a:rPr lang="en-US" dirty="0" err="1"/>
              <a:t>organised</a:t>
            </a:r>
            <a:r>
              <a:rPr lang="en-US" dirty="0"/>
              <a:t> in a </a:t>
            </a:r>
            <a:r>
              <a:rPr lang="en-US" dirty="0" err="1"/>
              <a:t>standardised</a:t>
            </a:r>
            <a:r>
              <a:rPr lang="en-US" dirty="0"/>
              <a:t> way, well-established and sustainable file formats, documentation (metadata) following a common template and using common vocabulary. If community standards or best practices for data archiving and sharing exist, they should be followed.</a:t>
            </a:r>
          </a:p>
          <a:p>
            <a:endParaRPr lang="en-US" dirty="0"/>
          </a:p>
        </p:txBody>
      </p:sp>
      <p:sp>
        <p:nvSpPr>
          <p:cNvPr id="4" name="Slide Number Placeholder 3"/>
          <p:cNvSpPr>
            <a:spLocks noGrp="1"/>
          </p:cNvSpPr>
          <p:nvPr>
            <p:ph type="sldNum" sz="quarter" idx="5"/>
          </p:nvPr>
        </p:nvSpPr>
        <p:spPr/>
        <p:txBody>
          <a:bodyPr/>
          <a:lstStyle/>
          <a:p>
            <a:fld id="{FEC869DF-6110-41A2-A008-13AD35443CEC}" type="slidenum">
              <a:rPr lang="cs-CZ" smtClean="0"/>
              <a:t>23</a:t>
            </a:fld>
            <a:endParaRPr lang="cs-CZ"/>
          </a:p>
        </p:txBody>
      </p:sp>
    </p:spTree>
    <p:extLst>
      <p:ext uri="{BB962C8B-B14F-4D97-AF65-F5344CB8AC3E}">
        <p14:creationId xmlns:p14="http://schemas.microsoft.com/office/powerpoint/2010/main" val="426695807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All the requirements are on the side of the data publisher. In science this makes sense, especially if the science results are founded by public sector (taxes). As taxpayer you want your money to be well spend, so if something was produced you would want that to be FAIR. </a:t>
            </a:r>
          </a:p>
          <a:p>
            <a:endParaRPr lang="en-US" dirty="0"/>
          </a:p>
          <a:p>
            <a:r>
              <a:rPr lang="en-US" dirty="0"/>
              <a:t>The same principle apply in the business in form of “protecting the investment”. Imagine that company pay 10 millions for a new software, then a year later the same company decide to leave that software and buy a new one. Would you like that as the owner or share owner -probably not. Same goes for code, if you write a code, it is in the interest of the company to use that code as long as possible - so it gets the maximum value. The same apply for data, we want to be able to get maximum from our data. It is this reason why we have data management, so we know where are data are, where they come from, we ensure their quality. So, both worlds share the same objectives to certain extend, so it is natural that you can transition some of the FAIR principles into business. Although it may need to be a bigger company too see the impact. </a:t>
            </a:r>
          </a:p>
          <a:p>
            <a:endParaRPr lang="en-US" dirty="0"/>
          </a:p>
          <a:p>
            <a:r>
              <a:rPr lang="en-US" dirty="0"/>
              <a:t>However, as the FAIR is mostly about scientific data and public sector, I will mention few additional ideas for this area. As with most things in public sector in order to do something you need a funding a project. There is one called </a:t>
            </a:r>
            <a:r>
              <a:rPr lang="en-US" dirty="0" err="1"/>
              <a:t>FAIRsFAIR</a:t>
            </a:r>
            <a:r>
              <a:rPr lang="en-US" dirty="0"/>
              <a:t>, an EU project, 10M budgets, 3 years. The objective of the projects is roughly speaking to support and spread the ideas of FAIR among EU research institution / universities. </a:t>
            </a:r>
          </a:p>
          <a:p>
            <a:endParaRPr lang="en-US" dirty="0"/>
          </a:p>
          <a:p>
            <a:r>
              <a:rPr lang="en-US" dirty="0"/>
              <a:t>The problem with the core rules defined in the 2016 principle is that they do not provide a way how to track gradual progress. For that we may need more fine-grained list. They also do not to capture all what is required. For example, for software there is no information about interoperability (dependencies and execution environment), authors &amp; contributors (software is important part of the research), software quality. </a:t>
            </a:r>
          </a:p>
          <a:p>
            <a:endParaRPr lang="en-US" dirty="0"/>
          </a:p>
          <a:p>
            <a:r>
              <a:rPr lang="en-US" dirty="0"/>
              <a:t>Also, the rules focus on resources data, that is ok, but in reality, not all the data can be used without specific software. In ideal world yes but, in reality no. Especially when it comes to science the software can be viewed from multiple angels.</a:t>
            </a:r>
          </a:p>
          <a:p>
            <a:endParaRPr lang="en-US" dirty="0"/>
          </a:p>
          <a:p>
            <a:r>
              <a:rPr lang="en-US" dirty="0"/>
              <a:t>Sources:</a:t>
            </a:r>
          </a:p>
          <a:p>
            <a:pPr marL="171450" indent="-171450">
              <a:buFont typeface="Arial" panose="020B0604020202020204" pitchFamily="34" charset="0"/>
              <a:buChar char="•"/>
            </a:pPr>
            <a:r>
              <a:rPr lang="en-US" dirty="0"/>
              <a:t>https://www.fairsfair.eu/sites/default/files/FAIR%20%2B%20software.pdf</a:t>
            </a:r>
          </a:p>
          <a:p>
            <a:pPr marL="171450" indent="-171450">
              <a:buFont typeface="Arial" panose="020B0604020202020204" pitchFamily="34" charset="0"/>
              <a:buChar char="•"/>
            </a:pPr>
            <a:endParaRPr lang="en-US" dirty="0"/>
          </a:p>
        </p:txBody>
      </p:sp>
      <p:sp>
        <p:nvSpPr>
          <p:cNvPr id="4" name="Slide Number Placeholder 3"/>
          <p:cNvSpPr>
            <a:spLocks noGrp="1"/>
          </p:cNvSpPr>
          <p:nvPr>
            <p:ph type="sldNum" sz="quarter" idx="5"/>
          </p:nvPr>
        </p:nvSpPr>
        <p:spPr/>
        <p:txBody>
          <a:bodyPr/>
          <a:lstStyle/>
          <a:p>
            <a:fld id="{FEC869DF-6110-41A2-A008-13AD35443CEC}" type="slidenum">
              <a:rPr lang="cs-CZ" smtClean="0"/>
              <a:t>24</a:t>
            </a:fld>
            <a:endParaRPr lang="cs-CZ"/>
          </a:p>
        </p:txBody>
      </p:sp>
    </p:spTree>
    <p:extLst>
      <p:ext uri="{BB962C8B-B14F-4D97-AF65-F5344CB8AC3E}">
        <p14:creationId xmlns:p14="http://schemas.microsoft.com/office/powerpoint/2010/main" val="405761093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Repeatability - For computational experiments, this means that a researcher can reliably repeat her own computation.</a:t>
            </a:r>
          </a:p>
          <a:p>
            <a:endParaRPr lang="en-US" dirty="0"/>
          </a:p>
          <a:p>
            <a:r>
              <a:rPr lang="en-US" dirty="0"/>
              <a:t>Reproducibility - For computational experiments, this means that an independent group can obtain the same result using the author’s own artifacts.</a:t>
            </a:r>
          </a:p>
          <a:p>
            <a:endParaRPr lang="en-US" dirty="0"/>
          </a:p>
          <a:p>
            <a:r>
              <a:rPr lang="en-US" dirty="0"/>
              <a:t>Replicability - For computational experiments, this means that an independent group can obtain the same result using artifacts which they develop completely independently (no original artefacts can be used)..</a:t>
            </a:r>
          </a:p>
          <a:p>
            <a:endParaRPr lang="en-US" dirty="0"/>
          </a:p>
          <a:p>
            <a:r>
              <a:rPr lang="en-US" dirty="0"/>
              <a:t>Badges:</a:t>
            </a:r>
          </a:p>
          <a:p>
            <a:pPr marL="171450" indent="-171450">
              <a:buFont typeface="Arial" panose="020B0604020202020204" pitchFamily="34" charset="0"/>
              <a:buChar char="•"/>
            </a:pPr>
            <a:r>
              <a:rPr lang="en-US" dirty="0"/>
              <a:t>Functional - documented (so it can be used), consistent (documented artefacts are relevant for the paper), complete (what can be included is included), exercisable (scripts can be executed).</a:t>
            </a:r>
          </a:p>
          <a:p>
            <a:pPr marL="171450" indent="-171450">
              <a:buFont typeface="Arial" panose="020B0604020202020204" pitchFamily="34" charset="0"/>
              <a:buChar char="•"/>
            </a:pPr>
            <a:r>
              <a:rPr lang="en-US" dirty="0"/>
              <a:t>Reusable - Alternative (next level) to Functional, adhere to norms and standards of the community so it can be easily used.</a:t>
            </a:r>
          </a:p>
          <a:p>
            <a:pPr marL="171450" indent="-171450">
              <a:buFont typeface="Arial" panose="020B0604020202020204" pitchFamily="34" charset="0"/>
              <a:buChar char="•"/>
            </a:pPr>
            <a:r>
              <a:rPr lang="en-US" dirty="0"/>
              <a:t>Artefacts Available -  Author-created artifacts relevant to this paper have been placed on a publicly accessible archival repository.</a:t>
            </a:r>
          </a:p>
          <a:p>
            <a:pPr marL="0" indent="0">
              <a:buFont typeface="Arial" panose="020B0604020202020204" pitchFamily="34" charset="0"/>
              <a:buNone/>
            </a:pPr>
            <a:r>
              <a:rPr lang="en-US" dirty="0"/>
              <a:t>Badges has visually changed, yet I keep the initial version as they look cooler.</a:t>
            </a:r>
          </a:p>
          <a:p>
            <a:endParaRPr lang="en-US" dirty="0"/>
          </a:p>
          <a:p>
            <a:r>
              <a:rPr lang="en-US" dirty="0"/>
              <a:t>It is not only ACM, but other publishers have also their badges and focus on the same issues. For example, Center for Open Science Badges, IEEE, Springer Nature, Elsevier.</a:t>
            </a:r>
          </a:p>
          <a:p>
            <a:endParaRPr lang="en-US" dirty="0"/>
          </a:p>
          <a:p>
            <a:r>
              <a:rPr lang="en-US" dirty="0"/>
              <a:t>Source:</a:t>
            </a:r>
          </a:p>
          <a:p>
            <a:pPr marL="171450" indent="-171450">
              <a:buFont typeface="Arial" panose="020B0604020202020204" pitchFamily="34" charset="0"/>
              <a:buChar char="•"/>
            </a:pPr>
            <a:r>
              <a:rPr lang="en-US" sz="1800" b="0" i="0" u="none" strike="noStrike" dirty="0">
                <a:solidFill>
                  <a:srgbClr val="FFFFFF"/>
                </a:solidFill>
                <a:effectLst/>
                <a:latin typeface="Arial" panose="020B0604020202020204" pitchFamily="34" charset="0"/>
              </a:rPr>
              <a:t>https://www.acm.org/publications/policies/artifact-review-and-badging-current</a:t>
            </a:r>
            <a:endParaRPr lang="en-US" dirty="0"/>
          </a:p>
        </p:txBody>
      </p:sp>
      <p:sp>
        <p:nvSpPr>
          <p:cNvPr id="4" name="Slide Number Placeholder 3"/>
          <p:cNvSpPr>
            <a:spLocks noGrp="1"/>
          </p:cNvSpPr>
          <p:nvPr>
            <p:ph type="sldNum" sz="quarter" idx="5"/>
          </p:nvPr>
        </p:nvSpPr>
        <p:spPr/>
        <p:txBody>
          <a:bodyPr/>
          <a:lstStyle/>
          <a:p>
            <a:fld id="{FEC869DF-6110-41A2-A008-13AD35443CEC}" type="slidenum">
              <a:rPr lang="cs-CZ" smtClean="0"/>
              <a:t>25</a:t>
            </a:fld>
            <a:endParaRPr lang="cs-CZ"/>
          </a:p>
        </p:txBody>
      </p:sp>
    </p:spTree>
    <p:extLst>
      <p:ext uri="{BB962C8B-B14F-4D97-AF65-F5344CB8AC3E}">
        <p14:creationId xmlns:p14="http://schemas.microsoft.com/office/powerpoint/2010/main" val="352088772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It is clear that the four foundational principles in are intended to apply to software, but can we apply them in a practical and useful way? The terminology and detail used in the 15 FAIR Guiding Principles is focused on their application to data, particularly in the life sciences, and can be confusing if applied to software without translation.</a:t>
            </a:r>
          </a:p>
          <a:p>
            <a:endParaRPr lang="en-US" dirty="0"/>
          </a:p>
          <a:p>
            <a:r>
              <a:rPr lang="en-US" dirty="0"/>
              <a:t>Another much-debated relationship is the one between FAIR and software quality. Ultimately, the quality of the content of digital resources is crucial for obtaining valid research results. The quality of its codebase is decisive for a software’s ability to evolve sustainably. This characteristic is often also referred to as maintainability, and includes aspects like modularity, understandability, changeability, analyzability and testability. Quality aspects that concern the functionality of software, on the other hand, go beyond what is covered by the FAIR principles. Arguably, the most important quality criterion for research software is functional correctness, i.e., the production of the correct results every time the software is run.</a:t>
            </a:r>
          </a:p>
          <a:p>
            <a:endParaRPr lang="en-US" dirty="0"/>
          </a:p>
          <a:p>
            <a:r>
              <a:rPr lang="en-US" dirty="0"/>
              <a:t>Somehow connected to the FAIR software is a citation. The idea that you can give a credit to author and collaborators.</a:t>
            </a:r>
          </a:p>
          <a:p>
            <a:endParaRPr lang="en-US" dirty="0"/>
          </a:p>
          <a:p>
            <a:r>
              <a:rPr lang="en-US" dirty="0"/>
              <a:t>It is important to realize that this software may be created by non-developers or self-educated programmers. For many of the main area of expertise is not software engineering. In addition, the software is often highly specialized and require domain knowledge to run. This was reflected in a survey of 66 participants. The create 6 categories:</a:t>
            </a:r>
          </a:p>
          <a:p>
            <a:pPr marL="171450" indent="-171450">
              <a:buFont typeface="Arial" panose="020B0604020202020204" pitchFamily="34" charset="0"/>
              <a:buChar char="•"/>
            </a:pPr>
            <a:r>
              <a:rPr lang="en-US" dirty="0"/>
              <a:t>Software dependencies and environment - technical challenge</a:t>
            </a:r>
            <a:br>
              <a:rPr lang="en-US" dirty="0"/>
            </a:br>
            <a:r>
              <a:rPr lang="en-US" dirty="0"/>
              <a:t>The difficulty is to identify the current or desired version and which other elements (dependencies, interpreters, libraries, etc.) are needed to understand and execute the  software.</a:t>
            </a:r>
          </a:p>
          <a:p>
            <a:pPr marL="171450" indent="-171450">
              <a:buFont typeface="Arial" panose="020B0604020202020204" pitchFamily="34" charset="0"/>
              <a:buChar char="•"/>
            </a:pPr>
            <a:r>
              <a:rPr lang="en-US" dirty="0"/>
              <a:t>Documentation</a:t>
            </a:r>
            <a:br>
              <a:rPr lang="en-US" dirty="0"/>
            </a:br>
            <a:r>
              <a:rPr lang="en-US" dirty="0"/>
              <a:t>Multiple comments in the survey reflect the notion that a lack of documentation or low levels of support make it a challenge to re-use relevant software.</a:t>
            </a:r>
          </a:p>
          <a:p>
            <a:pPr marL="171450" indent="-171450">
              <a:buFont typeface="Arial" panose="020B0604020202020204" pitchFamily="34" charset="0"/>
              <a:buChar char="•"/>
            </a:pPr>
            <a:r>
              <a:rPr lang="en-US" dirty="0"/>
              <a:t>Accessibility &amp; Licensing</a:t>
            </a:r>
            <a:br>
              <a:rPr lang="en-US" dirty="0"/>
            </a:br>
            <a:r>
              <a:rPr lang="en-US" dirty="0"/>
              <a:t>To access and reuse software, licensing is crucial. However, many software records lack in clarity on which license applies to a piece of software.</a:t>
            </a:r>
          </a:p>
          <a:p>
            <a:pPr marL="171450" indent="-171450">
              <a:buFont typeface="Arial" panose="020B0604020202020204" pitchFamily="34" charset="0"/>
              <a:buChar char="•"/>
            </a:pPr>
            <a:r>
              <a:rPr lang="en-US" dirty="0"/>
              <a:t>Time and skill</a:t>
            </a:r>
            <a:br>
              <a:rPr lang="en-US" dirty="0"/>
            </a:br>
            <a:r>
              <a:rPr lang="en-US" dirty="0"/>
              <a:t>Even if the software is findable, the challenge is to understand it properly so the user can install it, use it, debug it or integrate to other existing workflows, which requires time and skill.</a:t>
            </a:r>
          </a:p>
          <a:p>
            <a:pPr marL="171450" indent="-171450">
              <a:buFont typeface="Arial" panose="020B0604020202020204" pitchFamily="34" charset="0"/>
              <a:buChar char="•"/>
            </a:pPr>
            <a:r>
              <a:rPr lang="en-US" dirty="0"/>
              <a:t>Quality control</a:t>
            </a:r>
            <a:br>
              <a:rPr lang="en-US" dirty="0"/>
            </a:br>
            <a:r>
              <a:rPr lang="en-US" dirty="0"/>
              <a:t>In the case of software quality, knowing which software is adequate, tested and maintained is usually information that transfers with word of mouth. </a:t>
            </a:r>
          </a:p>
          <a:p>
            <a:pPr marL="171450" indent="-171450">
              <a:buFont typeface="Arial" panose="020B0604020202020204" pitchFamily="34" charset="0"/>
              <a:buChar char="•"/>
            </a:pPr>
            <a:r>
              <a:rPr lang="en-US" dirty="0"/>
              <a:t>Software sustainability &amp; management plan</a:t>
            </a:r>
            <a:br>
              <a:rPr lang="en-US" dirty="0"/>
            </a:br>
            <a:r>
              <a:rPr lang="en-US" dirty="0"/>
              <a:t>It is sometimes unclear what is the level of support and if the software is maintained. Contact information and support information are hard to find.</a:t>
            </a:r>
          </a:p>
          <a:p>
            <a:pPr marL="171450" indent="-171450">
              <a:buFont typeface="Arial" panose="020B0604020202020204" pitchFamily="34" charset="0"/>
              <a:buChar char="•"/>
            </a:pPr>
            <a:r>
              <a:rPr lang="en-US" dirty="0"/>
              <a:t>Metadata</a:t>
            </a:r>
            <a:br>
              <a:rPr lang="en-US" dirty="0"/>
            </a:br>
            <a:r>
              <a:rPr lang="en-US" dirty="0"/>
              <a:t>Many responses have included the lack of metadata, metadata standards or the use of loose standards as a challenge when searching and reusing software.</a:t>
            </a:r>
          </a:p>
          <a:p>
            <a:endParaRPr lang="en-US" dirty="0"/>
          </a:p>
          <a:p>
            <a:endParaRPr lang="en-US" dirty="0"/>
          </a:p>
          <a:p>
            <a:r>
              <a:rPr lang="en-US" dirty="0"/>
              <a:t>Sources:</a:t>
            </a:r>
          </a:p>
          <a:p>
            <a:pPr marL="171450" indent="-171450">
              <a:buFont typeface="Arial" panose="020B0604020202020204" pitchFamily="34" charset="0"/>
              <a:buChar char="•"/>
            </a:pPr>
            <a:r>
              <a:rPr lang="en-US" dirty="0"/>
              <a:t>https://doi.org/10.3233/DS-190026</a:t>
            </a:r>
          </a:p>
        </p:txBody>
      </p:sp>
      <p:sp>
        <p:nvSpPr>
          <p:cNvPr id="4" name="Slide Number Placeholder 3"/>
          <p:cNvSpPr>
            <a:spLocks noGrp="1"/>
          </p:cNvSpPr>
          <p:nvPr>
            <p:ph type="sldNum" sz="quarter" idx="5"/>
          </p:nvPr>
        </p:nvSpPr>
        <p:spPr/>
        <p:txBody>
          <a:bodyPr/>
          <a:lstStyle/>
          <a:p>
            <a:fld id="{FEC869DF-6110-41A2-A008-13AD35443CEC}" type="slidenum">
              <a:rPr lang="cs-CZ" smtClean="0"/>
              <a:t>27</a:t>
            </a:fld>
            <a:endParaRPr lang="cs-CZ"/>
          </a:p>
        </p:txBody>
      </p:sp>
    </p:spTree>
    <p:extLst>
      <p:ext uri="{BB962C8B-B14F-4D97-AF65-F5344CB8AC3E}">
        <p14:creationId xmlns:p14="http://schemas.microsoft.com/office/powerpoint/2010/main" val="355267080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Findability</a:t>
            </a:r>
            <a:br>
              <a:rPr lang="en-US" dirty="0"/>
            </a:br>
            <a:r>
              <a:rPr lang="en-US" dirty="0"/>
              <a:t>The main concern of findability for research software is to ensure software can be identified unambiguously when looking for it using common search strategies.</a:t>
            </a:r>
          </a:p>
          <a:p>
            <a:endParaRPr lang="en-US" dirty="0"/>
          </a:p>
          <a:p>
            <a:r>
              <a:rPr lang="en-US" dirty="0"/>
              <a:t>Accessibility</a:t>
            </a:r>
            <a:br>
              <a:rPr lang="en-US" dirty="0"/>
            </a:br>
            <a:r>
              <a:rPr lang="en-US" dirty="0"/>
              <a:t>We found mere retrievability not enough. In order for anyone to use any research software, a working version of the software needs to be available. To use software, a working version (binary or code) has to be either downloadable and/or accessible e.g., via a web interface, along with the required documentation and licensing information.</a:t>
            </a:r>
          </a:p>
          <a:p>
            <a:endParaRPr lang="en-US" dirty="0"/>
          </a:p>
          <a:p>
            <a:r>
              <a:rPr lang="en-US" dirty="0"/>
              <a:t>Interoperability</a:t>
            </a:r>
            <a:br>
              <a:rPr lang="en-US" dirty="0"/>
            </a:br>
            <a:r>
              <a:rPr lang="en-US" dirty="0"/>
              <a:t>Already for data and its associated metadata, interoperability has been found to be “the most challenging of the four FAIR principles. This is even harder for software; the focus is on information exchange.</a:t>
            </a:r>
          </a:p>
          <a:p>
            <a:endParaRPr lang="en-US" dirty="0"/>
          </a:p>
          <a:p>
            <a:r>
              <a:rPr lang="en-US" dirty="0"/>
              <a:t>Reusability</a:t>
            </a:r>
            <a:br>
              <a:rPr lang="en-US" dirty="0"/>
            </a:br>
            <a:r>
              <a:rPr lang="en-US" dirty="0" err="1"/>
              <a:t>Reusability</a:t>
            </a:r>
            <a:r>
              <a:rPr lang="en-US" dirty="0"/>
              <a:t> in the context of software has many dimensions. At its core, reusability aims for someone to be able to reuse software reproducibly. We can see it to reproduce results, use with different input data, use in different use-cases. Overall, the software reusability depends to a high degree on software maintainability including proper documentation at various levels of detail, license </a:t>
            </a:r>
            <a:r>
              <a:rPr lang="en-US" dirty="0" err="1"/>
              <a:t>etc</a:t>
            </a:r>
            <a:r>
              <a:rPr lang="en-US" dirty="0"/>
              <a:t> …</a:t>
            </a:r>
          </a:p>
          <a:p>
            <a:endParaRPr lang="en-US" dirty="0"/>
          </a:p>
        </p:txBody>
      </p:sp>
      <p:sp>
        <p:nvSpPr>
          <p:cNvPr id="4" name="Slide Number Placeholder 3"/>
          <p:cNvSpPr>
            <a:spLocks noGrp="1"/>
          </p:cNvSpPr>
          <p:nvPr>
            <p:ph type="sldNum" sz="quarter" idx="5"/>
          </p:nvPr>
        </p:nvSpPr>
        <p:spPr/>
        <p:txBody>
          <a:bodyPr/>
          <a:lstStyle/>
          <a:p>
            <a:fld id="{FEC869DF-6110-41A2-A008-13AD35443CEC}" type="slidenum">
              <a:rPr lang="cs-CZ" smtClean="0"/>
              <a:t>28</a:t>
            </a:fld>
            <a:endParaRPr lang="cs-CZ"/>
          </a:p>
        </p:txBody>
      </p:sp>
    </p:spTree>
    <p:extLst>
      <p:ext uri="{BB962C8B-B14F-4D97-AF65-F5344CB8AC3E}">
        <p14:creationId xmlns:p14="http://schemas.microsoft.com/office/powerpoint/2010/main" val="97824346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F1 - Like GIT SHA1, but GitHub may not be online in 20 years, so better to use for example </a:t>
            </a:r>
            <a:r>
              <a:rPr lang="en-US" dirty="0" err="1"/>
              <a:t>Zenodo</a:t>
            </a:r>
            <a:r>
              <a:rPr lang="en-US" dirty="0"/>
              <a:t>, platform to store data/code founded by European Commission’s. </a:t>
            </a:r>
          </a:p>
          <a:p>
            <a:pPr marL="171450" indent="-171450">
              <a:buFont typeface="Arial" panose="020B0604020202020204" pitchFamily="34" charset="0"/>
              <a:buChar char="•"/>
            </a:pPr>
            <a:r>
              <a:rPr lang="en-US" dirty="0"/>
              <a:t>F2 - There are projects working on specification of the metadata like. </a:t>
            </a:r>
            <a:r>
              <a:rPr lang="en-US" dirty="0" err="1"/>
              <a:t>BiotoolsSchema</a:t>
            </a:r>
            <a:r>
              <a:rPr lang="en-US" dirty="0"/>
              <a:t>, or </a:t>
            </a:r>
            <a:r>
              <a:rPr lang="en-US" dirty="0" err="1"/>
              <a:t>CodeMeta</a:t>
            </a:r>
            <a:r>
              <a:rPr lang="en-US" dirty="0"/>
              <a:t>.</a:t>
            </a:r>
          </a:p>
          <a:p>
            <a:pPr marL="171450" indent="-171450">
              <a:buFont typeface="Arial" panose="020B0604020202020204" pitchFamily="34" charset="0"/>
              <a:buChar char="•"/>
            </a:pPr>
            <a:r>
              <a:rPr lang="en-US" dirty="0"/>
              <a:t>F3 - Extends F1’s focus regarding the precise identification of versions and/or reference deployments beyond the software itself by including the metadata associated with each version and/or reference deployment of the software.</a:t>
            </a:r>
          </a:p>
          <a:p>
            <a:pPr marL="171450" indent="-171450">
              <a:buFont typeface="Arial" panose="020B0604020202020204" pitchFamily="34" charset="0"/>
              <a:buChar char="•"/>
            </a:pPr>
            <a:r>
              <a:rPr lang="en-US" dirty="0"/>
              <a:t>F4 - There are three groups of registry 1) </a:t>
            </a:r>
            <a:r>
              <a:rPr lang="en-US" dirty="0" err="1"/>
              <a:t>Zenodo</a:t>
            </a:r>
            <a:r>
              <a:rPr lang="en-US" dirty="0"/>
              <a:t>, </a:t>
            </a:r>
            <a:r>
              <a:rPr lang="en-US" dirty="0" err="1"/>
              <a:t>Github</a:t>
            </a:r>
            <a:r>
              <a:rPr lang="en-US" dirty="0"/>
              <a:t> 2) CRAN, </a:t>
            </a:r>
            <a:r>
              <a:rPr lang="en-US" dirty="0" err="1"/>
              <a:t>PyPI</a:t>
            </a:r>
            <a:r>
              <a:rPr lang="en-US" dirty="0"/>
              <a:t> 3) domain specific like </a:t>
            </a:r>
            <a:r>
              <a:rPr lang="en-US" dirty="0" err="1"/>
              <a:t>BioConductor</a:t>
            </a:r>
            <a:r>
              <a:rPr lang="en-US" dirty="0"/>
              <a:t>.</a:t>
            </a:r>
          </a:p>
          <a:p>
            <a:pPr marL="0" indent="0">
              <a:buFont typeface="Arial" panose="020B0604020202020204" pitchFamily="34" charset="0"/>
              <a:buNone/>
            </a:pPr>
            <a:endParaRPr lang="en-US" dirty="0"/>
          </a:p>
          <a:p>
            <a:pPr marL="0" indent="0">
              <a:buFont typeface="Arial" panose="020B0604020202020204" pitchFamily="34" charset="0"/>
              <a:buNone/>
            </a:pPr>
            <a:r>
              <a:rPr lang="en-US" dirty="0"/>
              <a:t>Source:</a:t>
            </a:r>
          </a:p>
          <a:p>
            <a:pPr marL="171450" indent="-171450">
              <a:buFont typeface="Arial" panose="020B0604020202020204" pitchFamily="34" charset="0"/>
              <a:buChar char="•"/>
            </a:pPr>
            <a:r>
              <a:rPr lang="en-US" dirty="0"/>
              <a:t> https://doi.org/10.3233/DS-190026</a:t>
            </a:r>
          </a:p>
          <a:p>
            <a:pPr marL="0" indent="0">
              <a:buFont typeface="Arial" panose="020B0604020202020204" pitchFamily="34" charset="0"/>
              <a:buNone/>
            </a:pPr>
            <a:endParaRPr lang="en-US" dirty="0"/>
          </a:p>
        </p:txBody>
      </p:sp>
      <p:sp>
        <p:nvSpPr>
          <p:cNvPr id="4" name="Slide Number Placeholder 3"/>
          <p:cNvSpPr>
            <a:spLocks noGrp="1"/>
          </p:cNvSpPr>
          <p:nvPr>
            <p:ph type="sldNum" sz="quarter" idx="5"/>
          </p:nvPr>
        </p:nvSpPr>
        <p:spPr/>
        <p:txBody>
          <a:bodyPr/>
          <a:lstStyle/>
          <a:p>
            <a:fld id="{FEC869DF-6110-41A2-A008-13AD35443CEC}" type="slidenum">
              <a:rPr lang="cs-CZ" smtClean="0"/>
              <a:t>29</a:t>
            </a:fld>
            <a:endParaRPr lang="cs-CZ"/>
          </a:p>
        </p:txBody>
      </p:sp>
    </p:spTree>
    <p:extLst>
      <p:ext uri="{BB962C8B-B14F-4D97-AF65-F5344CB8AC3E}">
        <p14:creationId xmlns:p14="http://schemas.microsoft.com/office/powerpoint/2010/main" val="1754742731"/>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A1 - </a:t>
            </a:r>
          </a:p>
          <a:p>
            <a:pPr marL="171450" indent="-171450">
              <a:buFont typeface="Arial" panose="020B0604020202020204" pitchFamily="34" charset="0"/>
              <a:buChar char="•"/>
            </a:pPr>
            <a:r>
              <a:rPr lang="en-US" dirty="0"/>
              <a:t>A1.1 - </a:t>
            </a:r>
          </a:p>
          <a:p>
            <a:pPr marL="171450" indent="-171450">
              <a:buFont typeface="Arial" panose="020B0604020202020204" pitchFamily="34" charset="0"/>
              <a:buChar char="•"/>
            </a:pPr>
            <a:r>
              <a:rPr lang="en-US" dirty="0"/>
              <a:t>A1.2 - May be to download binary, see source code, or log into a web service.</a:t>
            </a:r>
          </a:p>
          <a:p>
            <a:pPr marL="171450" indent="-171450">
              <a:buFont typeface="Arial" panose="020B0604020202020204" pitchFamily="34" charset="0"/>
              <a:buChar char="•"/>
            </a:pPr>
            <a:r>
              <a:rPr lang="en-US" dirty="0"/>
              <a:t>A2 - To achieve this, metadata should be available separately from research software objects, here understood as either the source code, binaries and/or web servers hosting the deployed software. For example, GitHub can host the software source code and can be connected to Zendo, </a:t>
            </a:r>
            <a:r>
              <a:rPr lang="en-US" dirty="0" err="1"/>
              <a:t>FigShare</a:t>
            </a:r>
            <a:r>
              <a:rPr lang="en-US" dirty="0"/>
              <a:t>, </a:t>
            </a:r>
            <a:r>
              <a:rPr lang="en-US" dirty="0" err="1"/>
              <a:t>bio.tools</a:t>
            </a:r>
            <a:r>
              <a:rPr lang="en-US" dirty="0"/>
              <a:t> or FAIRsharing.org.</a:t>
            </a:r>
          </a:p>
          <a:p>
            <a:pPr marL="0" indent="0">
              <a:buFont typeface="Arial" panose="020B0604020202020204" pitchFamily="34" charset="0"/>
              <a:buNone/>
            </a:pPr>
            <a:endParaRPr lang="en-US" dirty="0"/>
          </a:p>
          <a:p>
            <a:pPr marL="0" indent="0">
              <a:buFont typeface="Arial" panose="020B0604020202020204" pitchFamily="34" charset="0"/>
              <a:buNone/>
            </a:pPr>
            <a:r>
              <a:rPr lang="en-US" dirty="0"/>
              <a:t>Source:</a:t>
            </a:r>
          </a:p>
          <a:p>
            <a:pPr marL="171450" indent="-171450">
              <a:buFont typeface="Arial" panose="020B0604020202020204" pitchFamily="34" charset="0"/>
              <a:buChar char="•"/>
            </a:pPr>
            <a:r>
              <a:rPr lang="en-US" dirty="0"/>
              <a:t> https://doi.org/10.3233/DS-190026</a:t>
            </a:r>
          </a:p>
          <a:p>
            <a:pPr marL="0" indent="0">
              <a:buFont typeface="Arial" panose="020B0604020202020204" pitchFamily="34" charset="0"/>
              <a:buNone/>
            </a:pPr>
            <a:endParaRPr lang="en-US" dirty="0"/>
          </a:p>
          <a:p>
            <a:endParaRPr lang="en-US" dirty="0"/>
          </a:p>
        </p:txBody>
      </p:sp>
      <p:sp>
        <p:nvSpPr>
          <p:cNvPr id="4" name="Slide Number Placeholder 3"/>
          <p:cNvSpPr>
            <a:spLocks noGrp="1"/>
          </p:cNvSpPr>
          <p:nvPr>
            <p:ph type="sldNum" sz="quarter" idx="5"/>
          </p:nvPr>
        </p:nvSpPr>
        <p:spPr/>
        <p:txBody>
          <a:bodyPr/>
          <a:lstStyle/>
          <a:p>
            <a:fld id="{FEC869DF-6110-41A2-A008-13AD35443CEC}" type="slidenum">
              <a:rPr lang="cs-CZ" smtClean="0"/>
              <a:t>30</a:t>
            </a:fld>
            <a:endParaRPr lang="cs-CZ"/>
          </a:p>
        </p:txBody>
      </p:sp>
    </p:spTree>
    <p:extLst>
      <p:ext uri="{BB962C8B-B14F-4D97-AF65-F5344CB8AC3E}">
        <p14:creationId xmlns:p14="http://schemas.microsoft.com/office/powerpoint/2010/main" val="2398600754"/>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85750" indent="-285750" rtl="0">
              <a:spcBef>
                <a:spcPts val="0"/>
              </a:spcBef>
              <a:spcAft>
                <a:spcPts val="0"/>
              </a:spcAft>
              <a:buFont typeface="Arial" panose="020B0604020202020204" pitchFamily="34" charset="0"/>
              <a:buChar char="•"/>
            </a:pPr>
            <a:r>
              <a:rPr lang="en-US" sz="1800" b="0" i="0" u="none" strike="noStrike" dirty="0">
                <a:solidFill>
                  <a:srgbClr val="000000"/>
                </a:solidFill>
                <a:effectLst/>
                <a:latin typeface="Arial" panose="020B0604020202020204" pitchFamily="34" charset="0"/>
              </a:rPr>
              <a:t>I1 - In contrast to data, which can be represented in very informal ways, software source code is written in a programming language, and is thus formal by design. When considering research software as part of a workflow, software should be able to share input and/or output data sets with other software. So, we focus on model of that input/output data.</a:t>
            </a:r>
          </a:p>
          <a:p>
            <a:pPr marL="285750" indent="-285750" rtl="0">
              <a:spcBef>
                <a:spcPts val="0"/>
              </a:spcBef>
              <a:spcAft>
                <a:spcPts val="0"/>
              </a:spcAft>
              <a:buFont typeface="Arial" panose="020B0604020202020204" pitchFamily="34" charset="0"/>
              <a:buChar char="•"/>
            </a:pPr>
            <a:r>
              <a:rPr lang="en-US" sz="1800" b="0" i="0" u="none" strike="noStrike" dirty="0">
                <a:solidFill>
                  <a:srgbClr val="000000"/>
                </a:solidFill>
                <a:effectLst/>
                <a:latin typeface="Arial" panose="020B0604020202020204" pitchFamily="34" charset="0"/>
              </a:rPr>
              <a:t>I2S.1, I2S.2 - We consider two different cases here: the software itself and the data that it operates on (i.e., inputs and outputs). A registry of the available controlled vocabularies, data types, formats and schemas that may be used by the software can be found at FAIRsharing.org .</a:t>
            </a:r>
          </a:p>
          <a:p>
            <a:pPr marL="285750" indent="-285750" rtl="0">
              <a:spcBef>
                <a:spcPts val="0"/>
              </a:spcBef>
              <a:spcAft>
                <a:spcPts val="0"/>
              </a:spcAft>
              <a:buFont typeface="Arial" panose="020B0604020202020204" pitchFamily="34" charset="0"/>
              <a:buChar char="•"/>
            </a:pPr>
            <a:r>
              <a:rPr lang="en-US" sz="1800" b="0" i="0" u="none" strike="noStrike" dirty="0">
                <a:solidFill>
                  <a:srgbClr val="000000"/>
                </a:solidFill>
                <a:effectLst/>
                <a:latin typeface="Arial" panose="020B0604020202020204" pitchFamily="34" charset="0"/>
              </a:rPr>
              <a:t>I4S - I3 aims to interconnect data sets by semantically meaningful relationships. However, such relationships are difficult to translate to the case of research software. We found the closest resemblance of this principle to be in software dependencies. Dependencies are a key element for building working software.</a:t>
            </a:r>
            <a:endParaRPr lang="en-US" b="0" dirty="0">
              <a:effectLst/>
            </a:endParaRPr>
          </a:p>
          <a:p>
            <a:pPr marL="0" indent="0">
              <a:buFont typeface="Arial" panose="020B0604020202020204" pitchFamily="34" charset="0"/>
              <a:buNone/>
            </a:pPr>
            <a:endParaRPr lang="en-US" dirty="0"/>
          </a:p>
          <a:p>
            <a:pPr marL="0" indent="0">
              <a:buFont typeface="Arial" panose="020B0604020202020204" pitchFamily="34" charset="0"/>
              <a:buNone/>
            </a:pPr>
            <a:r>
              <a:rPr lang="en-US" dirty="0"/>
              <a:t>Source:</a:t>
            </a:r>
          </a:p>
          <a:p>
            <a:pPr marL="171450" indent="-171450">
              <a:buFont typeface="Arial" panose="020B0604020202020204" pitchFamily="34" charset="0"/>
              <a:buChar char="•"/>
            </a:pPr>
            <a:r>
              <a:rPr lang="en-US" dirty="0"/>
              <a:t> https://doi.org/10.3233/DS-190026</a:t>
            </a:r>
          </a:p>
          <a:p>
            <a:pPr marL="0" indent="0">
              <a:buFont typeface="Arial" panose="020B0604020202020204" pitchFamily="34" charset="0"/>
              <a:buNone/>
            </a:pPr>
            <a:endParaRPr lang="en-US" dirty="0"/>
          </a:p>
          <a:p>
            <a:endParaRPr lang="en-US" dirty="0"/>
          </a:p>
        </p:txBody>
      </p:sp>
      <p:sp>
        <p:nvSpPr>
          <p:cNvPr id="4" name="Slide Number Placeholder 3"/>
          <p:cNvSpPr>
            <a:spLocks noGrp="1"/>
          </p:cNvSpPr>
          <p:nvPr>
            <p:ph type="sldNum" sz="quarter" idx="5"/>
          </p:nvPr>
        </p:nvSpPr>
        <p:spPr/>
        <p:txBody>
          <a:bodyPr/>
          <a:lstStyle/>
          <a:p>
            <a:fld id="{FEC869DF-6110-41A2-A008-13AD35443CEC}" type="slidenum">
              <a:rPr lang="cs-CZ" smtClean="0"/>
              <a:t>31</a:t>
            </a:fld>
            <a:endParaRPr lang="cs-CZ"/>
          </a:p>
        </p:txBody>
      </p:sp>
    </p:spTree>
    <p:extLst>
      <p:ext uri="{BB962C8B-B14F-4D97-AF65-F5344CB8AC3E}">
        <p14:creationId xmlns:p14="http://schemas.microsoft.com/office/powerpoint/2010/main" val="150306197"/>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R1 - </a:t>
            </a:r>
          </a:p>
          <a:p>
            <a:pPr marL="171450" indent="-171450">
              <a:buFont typeface="Arial" panose="020B0604020202020204" pitchFamily="34" charset="0"/>
              <a:buChar char="•"/>
            </a:pPr>
            <a:r>
              <a:rPr lang="en-US" dirty="0"/>
              <a:t>R1.1 - Proper management of software licenses is a challenging task considering the multi-faceted nature of research software, which is often the product of combining libraries, modules, and execution environments with the software itself. The legal implications of misusing software by not considering dependencies and incompatibilities between the associated licenses can be severe. For example, </a:t>
            </a:r>
            <a:r>
              <a:rPr lang="en-US" dirty="0" err="1"/>
              <a:t>Github</a:t>
            </a:r>
            <a:r>
              <a:rPr lang="en-US" dirty="0"/>
              <a:t> provide fairly good support for explaining for what a </a:t>
            </a:r>
            <a:r>
              <a:rPr lang="en-US" dirty="0" err="1"/>
              <a:t>licence</a:t>
            </a:r>
            <a:r>
              <a:rPr lang="en-US" dirty="0"/>
              <a:t> allow you to do. But GitHub is not the only standard here, so it is beneficial to use a license from a list - so you do not need a lawyer.</a:t>
            </a:r>
          </a:p>
          <a:p>
            <a:pPr marL="171450" indent="-171450">
              <a:buFont typeface="Arial" panose="020B0604020202020204" pitchFamily="34" charset="0"/>
              <a:buChar char="•"/>
            </a:pPr>
            <a:r>
              <a:rPr lang="en-US" dirty="0"/>
              <a:t>R1.2 - PROV-O, software citation (work in progress).</a:t>
            </a:r>
          </a:p>
          <a:p>
            <a:pPr marL="171450" indent="-171450">
              <a:buFont typeface="Arial" panose="020B0604020202020204" pitchFamily="34" charset="0"/>
              <a:buChar char="•"/>
            </a:pPr>
            <a:r>
              <a:rPr lang="en-US" dirty="0"/>
              <a:t>R1.3 - </a:t>
            </a:r>
            <a:r>
              <a:rPr lang="en-US" dirty="0" err="1"/>
              <a:t>CodeMeta</a:t>
            </a:r>
            <a:r>
              <a:rPr lang="en-US" dirty="0"/>
              <a:t> and others work on how to document software.</a:t>
            </a:r>
          </a:p>
          <a:p>
            <a:pPr marL="0" indent="0">
              <a:buFont typeface="Arial" panose="020B0604020202020204" pitchFamily="34" charset="0"/>
              <a:buNone/>
            </a:pPr>
            <a:endParaRPr lang="en-US" dirty="0"/>
          </a:p>
          <a:p>
            <a:pPr marL="0" indent="0">
              <a:buFont typeface="Arial" panose="020B0604020202020204" pitchFamily="34" charset="0"/>
              <a:buNone/>
            </a:pPr>
            <a:r>
              <a:rPr lang="en-US" dirty="0"/>
              <a:t>Source:</a:t>
            </a:r>
          </a:p>
          <a:p>
            <a:pPr marL="171450" indent="-171450">
              <a:buFont typeface="Arial" panose="020B0604020202020204" pitchFamily="34" charset="0"/>
              <a:buChar char="•"/>
            </a:pPr>
            <a:r>
              <a:rPr lang="en-US" dirty="0"/>
              <a:t> https://doi.org/10.3233/DS-190026</a:t>
            </a:r>
          </a:p>
          <a:p>
            <a:pPr marL="0" indent="0">
              <a:buFont typeface="Arial" panose="020B0604020202020204" pitchFamily="34" charset="0"/>
              <a:buNone/>
            </a:pPr>
            <a:endParaRPr lang="en-US" dirty="0"/>
          </a:p>
          <a:p>
            <a:endParaRPr lang="en-US" dirty="0"/>
          </a:p>
        </p:txBody>
      </p:sp>
      <p:sp>
        <p:nvSpPr>
          <p:cNvPr id="4" name="Slide Number Placeholder 3"/>
          <p:cNvSpPr>
            <a:spLocks noGrp="1"/>
          </p:cNvSpPr>
          <p:nvPr>
            <p:ph type="sldNum" sz="quarter" idx="5"/>
          </p:nvPr>
        </p:nvSpPr>
        <p:spPr/>
        <p:txBody>
          <a:bodyPr/>
          <a:lstStyle/>
          <a:p>
            <a:fld id="{FEC869DF-6110-41A2-A008-13AD35443CEC}" type="slidenum">
              <a:rPr lang="cs-CZ" smtClean="0"/>
              <a:t>32</a:t>
            </a:fld>
            <a:endParaRPr lang="cs-CZ"/>
          </a:p>
        </p:txBody>
      </p:sp>
    </p:spTree>
    <p:extLst>
      <p:ext uri="{BB962C8B-B14F-4D97-AF65-F5344CB8AC3E}">
        <p14:creationId xmlns:p14="http://schemas.microsoft.com/office/powerpoint/2010/main" val="378325914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 the early 1990s, some organizations found it questionable whether the value of goodwill should be given a monetary value. Now, the "value of goodwill" commonly shows up as an item on the Profit and Loss Statement (P&amp;L).</a:t>
            </a:r>
          </a:p>
          <a:p>
            <a:endParaRPr lang="en-US" dirty="0"/>
          </a:p>
          <a:p>
            <a:r>
              <a:rPr lang="en-US" dirty="0"/>
              <a:t>Data not only represents value, but it also represents risk. Low quality data (inaccurate, incomplete, or out-of-date) obviously represents risk because its information is not right. But data is also risky because it can be misunderstood and misused.</a:t>
            </a:r>
          </a:p>
          <a:p>
            <a:endParaRPr lang="en-US" dirty="0"/>
          </a:p>
        </p:txBody>
      </p:sp>
      <p:sp>
        <p:nvSpPr>
          <p:cNvPr id="4" name="Slide Number Placeholder 3"/>
          <p:cNvSpPr>
            <a:spLocks noGrp="1"/>
          </p:cNvSpPr>
          <p:nvPr>
            <p:ph type="sldNum" sz="quarter" idx="5"/>
          </p:nvPr>
        </p:nvSpPr>
        <p:spPr/>
        <p:txBody>
          <a:bodyPr/>
          <a:lstStyle/>
          <a:p>
            <a:fld id="{FEC869DF-6110-41A2-A008-13AD35443CEC}" type="slidenum">
              <a:rPr lang="cs-CZ" smtClean="0"/>
              <a:t>3</a:t>
            </a:fld>
            <a:endParaRPr lang="cs-CZ"/>
          </a:p>
        </p:txBody>
      </p:sp>
    </p:spTree>
    <p:extLst>
      <p:ext uri="{BB962C8B-B14F-4D97-AF65-F5344CB8AC3E}">
        <p14:creationId xmlns:p14="http://schemas.microsoft.com/office/powerpoint/2010/main" val="441913349"/>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There are different ways how to make software/data FAIR. In addition, there is ongoing discussion about implementation. In order to support that discussion, we need measures. Since the rules are general there is huge space for interpretation. For example, F1. (Meta) data are assigned globally unique and persistent identifiers:</a:t>
            </a:r>
          </a:p>
          <a:p>
            <a:pPr marL="171450" indent="-171450">
              <a:buFont typeface="Arial" panose="020B0604020202020204" pitchFamily="34" charset="0"/>
              <a:buChar char="•"/>
            </a:pPr>
            <a:r>
              <a:rPr lang="en-US" dirty="0"/>
              <a:t>Data is assigned a globally unique identifier</a:t>
            </a:r>
            <a:br>
              <a:rPr lang="en-US" dirty="0"/>
            </a:br>
            <a:r>
              <a:rPr lang="en-US" dirty="0"/>
              <a:t>Globally unique means an identifier should be associated with only one resource at any time. Examples of unique identifiers of data are Internationalized Resource Identifier (IRI), Uniform Resource Identifier (URI) such as URL and URN, Digital Object Identifier (DOI), the Handle System, identifiers.org, w3id.org and Archival Resource Key (ARK). A data repository may assign a globally unique identifier to your data or metadata when you publish and make it available through its curation service.</a:t>
            </a:r>
          </a:p>
          <a:p>
            <a:pPr marL="171450" indent="-171450">
              <a:buFont typeface="Arial" panose="020B0604020202020204" pitchFamily="34" charset="0"/>
              <a:buChar char="•"/>
            </a:pPr>
            <a:r>
              <a:rPr lang="en-US" dirty="0"/>
              <a:t>Data is assigned a persistent identifier</a:t>
            </a:r>
            <a:br>
              <a:rPr lang="en-US" dirty="0"/>
            </a:br>
            <a:r>
              <a:rPr lang="en-US" dirty="0"/>
              <a:t>An HTTP URL (the address of a given unique resource on the web) is globally unique but may not be persistent as the URL of data may be not accessible (link rot problem) or the data available under the original URL may be changed (content drift problem). Identifiers based on, e.g., the Handle System, DOI, ARK are both globally unique and persistent. They are maintained and governed such that they remain stable and resolvable for the long term.</a:t>
            </a:r>
          </a:p>
          <a:p>
            <a:endParaRPr lang="en-US" dirty="0"/>
          </a:p>
          <a:p>
            <a:r>
              <a:rPr lang="en-US" dirty="0" err="1"/>
              <a:t>CodeMeta</a:t>
            </a:r>
            <a:r>
              <a:rPr lang="en-US" dirty="0"/>
              <a:t> - Hosted on </a:t>
            </a:r>
            <a:r>
              <a:rPr lang="en-US" dirty="0" err="1"/>
              <a:t>Github</a:t>
            </a:r>
            <a:r>
              <a:rPr lang="en-US" dirty="0"/>
              <a:t>, </a:t>
            </a:r>
            <a:r>
              <a:rPr lang="en-US" dirty="0" err="1"/>
              <a:t>CodeMeta</a:t>
            </a:r>
            <a:r>
              <a:rPr lang="en-US" dirty="0"/>
              <a:t> contributors are creating a minimal metadata schema for science software and code, in JSON and XML. The goal of </a:t>
            </a:r>
            <a:r>
              <a:rPr lang="en-US" dirty="0" err="1"/>
              <a:t>CodeMeta</a:t>
            </a:r>
            <a:r>
              <a:rPr lang="en-US" dirty="0"/>
              <a:t> is to create a concept vocabulary that can be used to standardize the exchange of software metadata across repositories and organizations. They started by comparing what is available and then propose a common schema. This is important so we can compare the software and evaluate its properties. The cover areas such as: name, description, release date, authors, current version, contributors, discoverability/citations, repository, runtime environment (language, OS). </a:t>
            </a:r>
          </a:p>
          <a:p>
            <a:endParaRPr lang="en-US" dirty="0"/>
          </a:p>
          <a:p>
            <a:r>
              <a:rPr lang="en-US" dirty="0"/>
              <a:t>As since we have the rules metrics, how can we measure the </a:t>
            </a:r>
            <a:r>
              <a:rPr lang="en-US" dirty="0" err="1"/>
              <a:t>FAIRness</a:t>
            </a:r>
            <a:r>
              <a:rPr lang="en-US" dirty="0"/>
              <a:t>? </a:t>
            </a:r>
          </a:p>
          <a:p>
            <a:pPr marL="171450" indent="-171450">
              <a:buFont typeface="Arial" panose="020B0604020202020204" pitchFamily="34" charset="0"/>
              <a:buChar char="•"/>
            </a:pPr>
            <a:r>
              <a:rPr lang="en-US" dirty="0"/>
              <a:t>The idea is that you provide a resources, for example protein binding site prediction, and it runs a couple of tests and tells you which principles you do not satisfy. Now the principles are not limited to those you hear before, there are some more. Also, it is not that I do not know how to take an image (left) , but the site is not responsive - I hope that would not happen to your web application. </a:t>
            </a:r>
          </a:p>
          <a:p>
            <a:pPr marL="171450" indent="-171450">
              <a:buFont typeface="Arial" panose="020B0604020202020204" pitchFamily="34" charset="0"/>
              <a:buChar char="•"/>
            </a:pPr>
            <a:r>
              <a:rPr lang="en-US" dirty="0"/>
              <a:t>The F-UJI is part of </a:t>
            </a:r>
            <a:r>
              <a:rPr lang="en-US" dirty="0" err="1"/>
              <a:t>FAIRsFAIR</a:t>
            </a:r>
            <a:r>
              <a:rPr lang="en-US" dirty="0"/>
              <a:t> project, and it works in a similar fashion. On the image (right) you can see result summary for a particular resource. What is nice is the link to the specification of the metrics, also created by </a:t>
            </a:r>
            <a:r>
              <a:rPr lang="en-US" dirty="0" err="1"/>
              <a:t>FAIRsFAIR</a:t>
            </a:r>
            <a:r>
              <a:rPr lang="en-US" dirty="0"/>
              <a:t> project. But you can see nice persistent global identifier there. </a:t>
            </a:r>
          </a:p>
          <a:p>
            <a:pPr marL="0" indent="0">
              <a:buFont typeface="Arial" panose="020B0604020202020204" pitchFamily="34" charset="0"/>
              <a:buNone/>
            </a:pPr>
            <a:r>
              <a:rPr lang="en-US" dirty="0"/>
              <a:t>The tools are not perfect in their implementation. For example, the first one was/is using Bing to test F4. Metadata in registry.</a:t>
            </a:r>
          </a:p>
          <a:p>
            <a:endParaRPr lang="en-US" dirty="0"/>
          </a:p>
          <a:p>
            <a:r>
              <a:rPr lang="en-US" dirty="0"/>
              <a:t>Source:</a:t>
            </a:r>
          </a:p>
          <a:p>
            <a:pPr marL="171450" indent="-171450">
              <a:buFont typeface="Arial" panose="020B0604020202020204" pitchFamily="34" charset="0"/>
              <a:buChar char="•"/>
            </a:pPr>
            <a:r>
              <a:rPr lang="en-US" dirty="0"/>
              <a:t>https://doi.org/10.5281/zenodo.4095092</a:t>
            </a:r>
          </a:p>
        </p:txBody>
      </p:sp>
      <p:sp>
        <p:nvSpPr>
          <p:cNvPr id="4" name="Slide Number Placeholder 3"/>
          <p:cNvSpPr>
            <a:spLocks noGrp="1"/>
          </p:cNvSpPr>
          <p:nvPr>
            <p:ph type="sldNum" sz="quarter" idx="5"/>
          </p:nvPr>
        </p:nvSpPr>
        <p:spPr/>
        <p:txBody>
          <a:bodyPr/>
          <a:lstStyle/>
          <a:p>
            <a:fld id="{FEC869DF-6110-41A2-A008-13AD35443CEC}" type="slidenum">
              <a:rPr lang="cs-CZ" smtClean="0"/>
              <a:t>33</a:t>
            </a:fld>
            <a:endParaRPr lang="cs-CZ"/>
          </a:p>
        </p:txBody>
      </p:sp>
    </p:spTree>
    <p:extLst>
      <p:ext uri="{BB962C8B-B14F-4D97-AF65-F5344CB8AC3E}">
        <p14:creationId xmlns:p14="http://schemas.microsoft.com/office/powerpoint/2010/main" val="58098434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Data Management Professional is any person who works in any facet of data management (from technical management of data throughout its lifecycle to ensuring that data is properly utilized and leveraged to meet strategic organizational goals.</a:t>
            </a:r>
          </a:p>
          <a:p>
            <a:endParaRPr lang="en-US" dirty="0"/>
          </a:p>
          <a:p>
            <a:r>
              <a:rPr lang="en-US" dirty="0"/>
              <a:t>Data management requires both technical and non-technical (business) skills. </a:t>
            </a:r>
          </a:p>
          <a:p>
            <a:endParaRPr lang="en-US" dirty="0"/>
          </a:p>
          <a:p>
            <a:r>
              <a:rPr lang="en-US" dirty="0"/>
              <a:t>Goals:</a:t>
            </a:r>
          </a:p>
          <a:p>
            <a:pPr marL="171450" indent="-171450">
              <a:buFont typeface="Arial" panose="020B0604020202020204" pitchFamily="34" charset="0"/>
              <a:buChar char="•"/>
            </a:pPr>
            <a:r>
              <a:rPr lang="en-US" dirty="0"/>
              <a:t>Understanding and supporting the information needs.</a:t>
            </a:r>
          </a:p>
          <a:p>
            <a:pPr marL="171450" indent="-171450">
              <a:buFont typeface="Arial" panose="020B0604020202020204" pitchFamily="34" charset="0"/>
              <a:buChar char="•"/>
            </a:pPr>
            <a:r>
              <a:rPr lang="en-US" dirty="0"/>
              <a:t>Capturing, storing, protecting, and ensuring the integrity of data assets.</a:t>
            </a:r>
          </a:p>
          <a:p>
            <a:pPr marL="171450" indent="-171450">
              <a:buFont typeface="Arial" panose="020B0604020202020204" pitchFamily="34" charset="0"/>
              <a:buChar char="•"/>
            </a:pPr>
            <a:r>
              <a:rPr lang="en-US" dirty="0"/>
              <a:t>Ensuring the quality.</a:t>
            </a:r>
          </a:p>
          <a:p>
            <a:pPr marL="171450" indent="-171450">
              <a:buFont typeface="Arial" panose="020B0604020202020204" pitchFamily="34" charset="0"/>
              <a:buChar char="•"/>
            </a:pPr>
            <a:r>
              <a:rPr lang="en-US" dirty="0"/>
              <a:t>Ensuring the privacy and confidentiality of stakeholder data.</a:t>
            </a:r>
          </a:p>
          <a:p>
            <a:pPr marL="171450" indent="-171450">
              <a:buFont typeface="Arial" panose="020B0604020202020204" pitchFamily="34" charset="0"/>
              <a:buChar char="•"/>
            </a:pPr>
            <a:r>
              <a:rPr lang="en-US" dirty="0"/>
              <a:t>Ensuring data can be used effectively to add value to the enterprise.</a:t>
            </a:r>
          </a:p>
          <a:p>
            <a:pPr marL="0" indent="0">
              <a:buFont typeface="Arial" panose="020B0604020202020204" pitchFamily="34" charset="0"/>
              <a:buNone/>
            </a:pPr>
            <a:endParaRPr lang="en-US" dirty="0"/>
          </a:p>
          <a:p>
            <a:pPr marL="0" indent="0">
              <a:buFont typeface="Arial" panose="020B0604020202020204" pitchFamily="34" charset="0"/>
              <a:buNone/>
            </a:pPr>
            <a:r>
              <a:rPr lang="en-US" dirty="0"/>
              <a:t>The challenge is getting people with this range of skills and perspectives to recognize how the pieces fit together so that they collaborate well as they work toward common goals.</a:t>
            </a:r>
          </a:p>
          <a:p>
            <a:pPr marL="0" indent="0">
              <a:buFont typeface="Arial" panose="020B0604020202020204" pitchFamily="34" charset="0"/>
              <a:buNone/>
            </a:pPr>
            <a:endParaRPr lang="en-US" dirty="0"/>
          </a:p>
          <a:p>
            <a:pPr marL="0" indent="0">
              <a:buFont typeface="Arial" panose="020B0604020202020204" pitchFamily="34" charset="0"/>
              <a:buNone/>
            </a:pPr>
            <a:r>
              <a:rPr lang="en-US" dirty="0"/>
              <a:t>A data strategy should include business plans to use information to competitive advantage and support enterprise goals. In many organizations, the data management strategy is owned and maintained by the CDO and enacted through a data governance team, supported by a Data Governance Council.</a:t>
            </a:r>
          </a:p>
          <a:p>
            <a:pPr marL="0" indent="0">
              <a:buFont typeface="Arial" panose="020B0604020202020204" pitchFamily="34" charset="0"/>
              <a:buNone/>
            </a:pPr>
            <a:endParaRPr lang="en-US" dirty="0"/>
          </a:p>
        </p:txBody>
      </p:sp>
      <p:sp>
        <p:nvSpPr>
          <p:cNvPr id="4" name="Slide Number Placeholder 3"/>
          <p:cNvSpPr>
            <a:spLocks noGrp="1"/>
          </p:cNvSpPr>
          <p:nvPr>
            <p:ph type="sldNum" sz="quarter" idx="5"/>
          </p:nvPr>
        </p:nvSpPr>
        <p:spPr/>
        <p:txBody>
          <a:bodyPr/>
          <a:lstStyle/>
          <a:p>
            <a:fld id="{FEC869DF-6110-41A2-A008-13AD35443CEC}" type="slidenum">
              <a:rPr lang="cs-CZ" smtClean="0"/>
              <a:t>4</a:t>
            </a:fld>
            <a:endParaRPr lang="cs-CZ"/>
          </a:p>
        </p:txBody>
      </p:sp>
    </p:spTree>
    <p:extLst>
      <p:ext uri="{BB962C8B-B14F-4D97-AF65-F5344CB8AC3E}">
        <p14:creationId xmlns:p14="http://schemas.microsoft.com/office/powerpoint/2010/main" val="324609077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There is a lot to keep track of, which is why it helps to have a framework to understand the data management comprehensively and see relationships between its component pieces. Frameworks developed at different levels of abstraction provide a range of perspectives on how to approach data management.</a:t>
            </a:r>
          </a:p>
          <a:p>
            <a:endParaRPr lang="en-US" dirty="0"/>
          </a:p>
          <a:p>
            <a:pPr marL="171450" indent="-171450">
              <a:buFont typeface="Arial" panose="020B0604020202020204" pitchFamily="34" charset="0"/>
              <a:buChar char="•"/>
            </a:pPr>
            <a:r>
              <a:rPr lang="en-US" dirty="0"/>
              <a:t>Figure is just a simplification.</a:t>
            </a:r>
          </a:p>
          <a:p>
            <a:pPr marL="171450" indent="-171450">
              <a:buFont typeface="Arial" panose="020B0604020202020204" pitchFamily="34" charset="0"/>
              <a:buChar char="•"/>
            </a:pPr>
            <a:r>
              <a:rPr lang="en-US" b="0" dirty="0">
                <a:solidFill>
                  <a:srgbClr val="D4D4D4"/>
                </a:solidFill>
                <a:effectLst/>
                <a:latin typeface="Consolas" panose="020B0609020204030204" pitchFamily="49" charset="0"/>
              </a:rPr>
              <a:t>It takes a strategic perspective on business and IT alignment. Known as the 9-cell, it recognizes a middle layer that focuses on structure and tactics, including planning and architecture.</a:t>
            </a:r>
          </a:p>
          <a:p>
            <a:pPr marL="171450" indent="-171450">
              <a:buFont typeface="Arial" panose="020B0604020202020204" pitchFamily="34" charset="0"/>
              <a:buChar char="•"/>
            </a:pPr>
            <a:r>
              <a:rPr lang="en-US" b="0" dirty="0">
                <a:solidFill>
                  <a:srgbClr val="D4D4D4"/>
                </a:solidFill>
                <a:effectLst/>
                <a:latin typeface="Consolas" panose="020B0609020204030204" pitchFamily="49" charset="0"/>
              </a:rPr>
              <a:t>DAMA Wheel - we already saw that. There are alternatives how to visualize it, just like software diagrams.</a:t>
            </a:r>
          </a:p>
          <a:p>
            <a:pPr marL="171450" indent="-171450">
              <a:buFont typeface="Arial" panose="020B0604020202020204" pitchFamily="34" charset="0"/>
              <a:buChar char="•"/>
            </a:pPr>
            <a:r>
              <a:rPr lang="en-US" b="0" dirty="0">
                <a:solidFill>
                  <a:srgbClr val="D4D4D4"/>
                </a:solidFill>
                <a:effectLst/>
                <a:latin typeface="Consolas" panose="020B0609020204030204" pitchFamily="49" charset="0"/>
              </a:rPr>
              <a:t>It shows the relationship between people, process, and technology and provides a key for reading the DMBOK context diagrams.</a:t>
            </a:r>
          </a:p>
          <a:p>
            <a:pPr marL="0" indent="0">
              <a:buFont typeface="Arial" panose="020B0604020202020204" pitchFamily="34" charset="0"/>
              <a:buNone/>
            </a:pPr>
            <a:endParaRPr lang="en-US" b="0" dirty="0">
              <a:solidFill>
                <a:srgbClr val="D4D4D4"/>
              </a:solidFill>
              <a:effectLst/>
              <a:latin typeface="Consolas" panose="020B0609020204030204" pitchFamily="49" charset="0"/>
            </a:endParaRPr>
          </a:p>
        </p:txBody>
      </p:sp>
      <p:sp>
        <p:nvSpPr>
          <p:cNvPr id="4" name="Slide Number Placeholder 3"/>
          <p:cNvSpPr>
            <a:spLocks noGrp="1"/>
          </p:cNvSpPr>
          <p:nvPr>
            <p:ph type="sldNum" sz="quarter" idx="5"/>
          </p:nvPr>
        </p:nvSpPr>
        <p:spPr/>
        <p:txBody>
          <a:bodyPr/>
          <a:lstStyle/>
          <a:p>
            <a:fld id="{FEC869DF-6110-41A2-A008-13AD35443CEC}" type="slidenum">
              <a:rPr lang="cs-CZ" smtClean="0"/>
              <a:t>5</a:t>
            </a:fld>
            <a:endParaRPr lang="cs-CZ"/>
          </a:p>
        </p:txBody>
      </p:sp>
    </p:spTree>
    <p:extLst>
      <p:ext uri="{BB962C8B-B14F-4D97-AF65-F5344CB8AC3E}">
        <p14:creationId xmlns:p14="http://schemas.microsoft.com/office/powerpoint/2010/main" val="268180136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en-US" dirty="0"/>
              <a:t>Aiken's pyramid describes how organizations evolve toward better data management practices.</a:t>
            </a:r>
          </a:p>
          <a:p>
            <a:pPr marL="0" indent="0">
              <a:buFont typeface="Arial" panose="020B0604020202020204" pitchFamily="34" charset="0"/>
              <a:buNone/>
            </a:pPr>
            <a:endParaRPr lang="en-US" dirty="0"/>
          </a:p>
          <a:p>
            <a:pPr marL="171450" indent="-171450">
              <a:buFont typeface="Arial" panose="020B0604020202020204" pitchFamily="34" charset="0"/>
              <a:buChar char="•"/>
            </a:pPr>
            <a:r>
              <a:rPr lang="en-US" dirty="0"/>
              <a:t>Phase 1: The organization purchases an application that includes database capabilities. This means the organization has a starting point for data modeling / design, data storage, and data security (e.g., let some people in and keep others out). To get the system functioning within their environment and with their data requires work on integration and interoperability.</a:t>
            </a:r>
          </a:p>
          <a:p>
            <a:pPr marL="171450" indent="-171450">
              <a:buFont typeface="Arial" panose="020B0604020202020204" pitchFamily="34" charset="0"/>
              <a:buChar char="•"/>
            </a:pPr>
            <a:r>
              <a:rPr lang="en-US" dirty="0"/>
              <a:t>Phase 2: Once they start using the application, they will find challenges with the quality of their data. But getting to higher quality data depends on reliable Metadata and consistent Data Architecture. These provide clarity on how data from different systems works together.</a:t>
            </a:r>
          </a:p>
          <a:p>
            <a:pPr marL="171450" indent="-171450">
              <a:buFont typeface="Arial" panose="020B0604020202020204" pitchFamily="34" charset="0"/>
              <a:buChar char="•"/>
            </a:pPr>
            <a:r>
              <a:rPr lang="en-US" dirty="0"/>
              <a:t>Phase 3: Disciplined practices for managing Data Quality, Metadata, and architecture require Data Governance that provides structural support for data management activities. Data Governance also enables execution of strategic initiatives, such as Document and Content Management, Reference Data Management, Master Data Management, Data Warehousing, and Business Intelligence, which fully enable the advanced practices within the golden pyramid.</a:t>
            </a:r>
          </a:p>
          <a:p>
            <a:pPr marL="171450" indent="-171450">
              <a:buFont typeface="Arial" panose="020B0604020202020204" pitchFamily="34" charset="0"/>
              <a:buChar char="•"/>
            </a:pPr>
            <a:r>
              <a:rPr lang="en-US" dirty="0"/>
              <a:t>Phase 4: The organization leverages the benefits of well-managed data and advances its analytic capabilities.</a:t>
            </a:r>
          </a:p>
          <a:p>
            <a:pPr marL="0" indent="0">
              <a:buFont typeface="Arial" panose="020B0604020202020204" pitchFamily="34" charset="0"/>
              <a:buNone/>
            </a:pPr>
            <a:endParaRPr lang="en-US" dirty="0"/>
          </a:p>
        </p:txBody>
      </p:sp>
      <p:sp>
        <p:nvSpPr>
          <p:cNvPr id="4" name="Slide Number Placeholder 3"/>
          <p:cNvSpPr>
            <a:spLocks noGrp="1"/>
          </p:cNvSpPr>
          <p:nvPr>
            <p:ph type="sldNum" sz="quarter" idx="5"/>
          </p:nvPr>
        </p:nvSpPr>
        <p:spPr/>
        <p:txBody>
          <a:bodyPr/>
          <a:lstStyle/>
          <a:p>
            <a:fld id="{FEC869DF-6110-41A2-A008-13AD35443CEC}" type="slidenum">
              <a:rPr lang="cs-CZ" smtClean="0"/>
              <a:t>6</a:t>
            </a:fld>
            <a:endParaRPr lang="cs-CZ"/>
          </a:p>
        </p:txBody>
      </p:sp>
    </p:spTree>
    <p:extLst>
      <p:ext uri="{BB962C8B-B14F-4D97-AF65-F5344CB8AC3E}">
        <p14:creationId xmlns:p14="http://schemas.microsoft.com/office/powerpoint/2010/main" val="218861292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There is no strict definition. We can see it as a sequence of phase/steps without a strict definition. The core idea remains the same, we have a lots of data, there are different transformations, and we need to describe and manage all of that somehow.</a:t>
            </a:r>
          </a:p>
          <a:p>
            <a:endParaRPr lang="en-US" dirty="0"/>
          </a:p>
          <a:p>
            <a:r>
              <a:rPr lang="en-US" dirty="0"/>
              <a:t>If you have your personal project or a small business with single database and few table, it may look like data life cycle is a trivial thing. We create data in our application, we stored them in a database, we show them using our application and we may delete them some day.</a:t>
            </a:r>
          </a:p>
          <a:p>
            <a:endParaRPr lang="en-US" dirty="0"/>
          </a:p>
          <a:p>
            <a:endParaRPr lang="en-US" dirty="0"/>
          </a:p>
          <a:p>
            <a:r>
              <a:rPr lang="en-US" dirty="0"/>
              <a:t>Phases:</a:t>
            </a:r>
          </a:p>
          <a:p>
            <a:pPr marL="171450" indent="-171450">
              <a:buFont typeface="Arial" panose="020B0604020202020204" pitchFamily="34" charset="0"/>
              <a:buChar char="•"/>
            </a:pPr>
            <a:r>
              <a:rPr lang="en-US" dirty="0"/>
              <a:t>Data Capture / Creation : Specification may include legal contracts, basic types: </a:t>
            </a:r>
          </a:p>
          <a:p>
            <a:pPr marL="628650" lvl="1" indent="-171450">
              <a:buFont typeface="Arial" panose="020B0604020202020204" pitchFamily="34" charset="0"/>
              <a:buChar char="•"/>
            </a:pPr>
            <a:r>
              <a:rPr lang="en-US" dirty="0"/>
              <a:t>Data Acquisition : Use existing data produced outside the company</a:t>
            </a:r>
          </a:p>
          <a:p>
            <a:pPr marL="628650" lvl="1" indent="-171450">
              <a:buFont typeface="Arial" panose="020B0604020202020204" pitchFamily="34" charset="0"/>
              <a:buChar char="•"/>
            </a:pPr>
            <a:r>
              <a:rPr lang="en-US" dirty="0"/>
              <a:t>Data Entry  :  Humans of devices create new data. Sometimes without devices here.</a:t>
            </a:r>
          </a:p>
          <a:p>
            <a:pPr marL="628650" lvl="1" indent="-171450">
              <a:buFont typeface="Arial" panose="020B0604020202020204" pitchFamily="34" charset="0"/>
              <a:buChar char="•"/>
            </a:pPr>
            <a:r>
              <a:rPr lang="en-US" dirty="0"/>
              <a:t>Signal Receipt / Capture  :  Capture by a device, usually important in the control system. More for the Internet of Things.</a:t>
            </a:r>
          </a:p>
          <a:p>
            <a:pPr marL="171450" lvl="0" indent="-171450">
              <a:buFont typeface="Arial" panose="020B0604020202020204" pitchFamily="34" charset="0"/>
              <a:buChar char="•"/>
            </a:pPr>
            <a:r>
              <a:rPr lang="en-US" dirty="0"/>
              <a:t>Storage : Prevent data loss, allow efficient retrieval, NDBI007, and data protection. Data location for cloud storages.</a:t>
            </a:r>
          </a:p>
          <a:p>
            <a:pPr marL="171450" lvl="0" indent="-171450">
              <a:buFont typeface="Arial" panose="020B0604020202020204" pitchFamily="34" charset="0"/>
              <a:buChar char="•"/>
            </a:pPr>
            <a:r>
              <a:rPr lang="en-US" dirty="0"/>
              <a:t>Maintenance : Apply processing, like cleaning, so they can be effectively used by the business. Does not add a business value. May include ETL processes.</a:t>
            </a:r>
          </a:p>
          <a:p>
            <a:pPr marL="171450" lvl="0" indent="-171450">
              <a:buFont typeface="Arial" panose="020B0604020202020204" pitchFamily="34" charset="0"/>
              <a:buChar char="•"/>
            </a:pPr>
            <a:r>
              <a:rPr lang="en-US" dirty="0"/>
              <a:t>Synthesis :  Not common, make valuable data through inductive reasoning. This type of analysis is also used in risk modeling, accounting, and investment decisions. An example, Net Sales = Gross Sales – Taxes. If I know Gross Sales and Taxes, and I know the simple equation just outlined, then I can calculate Net Sales.</a:t>
            </a:r>
          </a:p>
          <a:p>
            <a:pPr marL="171450" lvl="0" indent="-171450">
              <a:buFont typeface="Arial" panose="020B0604020202020204" pitchFamily="34" charset="0"/>
              <a:buChar char="•"/>
            </a:pPr>
            <a:r>
              <a:rPr lang="en-US" dirty="0"/>
              <a:t>Usage : Depends on the business. Data can be viewed, processed, modified and saved. An audit trail should be maintained for all critical data to ensure that all modifications to data are fully traceable. There can be an extra phase for data processing (data cleaning, data wrangling, compression, encryption).</a:t>
            </a:r>
          </a:p>
          <a:p>
            <a:pPr marL="171450" lvl="0" indent="-171450">
              <a:buFont typeface="Arial" panose="020B0604020202020204" pitchFamily="34" charset="0"/>
              <a:buChar char="•"/>
            </a:pPr>
            <a:r>
              <a:rPr lang="en-US" dirty="0"/>
              <a:t>Publication : Even sending email with a table. How to handle incorrect data, they are outside our area of influence. Data governance may help to decide how to handle them.</a:t>
            </a:r>
          </a:p>
          <a:p>
            <a:pPr marL="171450" lvl="0" indent="-171450">
              <a:buFont typeface="Arial" panose="020B0604020202020204" pitchFamily="34" charset="0"/>
              <a:buChar char="•"/>
            </a:pPr>
            <a:r>
              <a:rPr lang="en-US" dirty="0"/>
              <a:t>Archival : May be required by a law (accounting data), data that are not needed.</a:t>
            </a:r>
          </a:p>
          <a:p>
            <a:pPr marL="171450" lvl="0" indent="-171450">
              <a:buFont typeface="Arial" panose="020B0604020202020204" pitchFamily="34" charset="0"/>
              <a:buChar char="•"/>
            </a:pPr>
            <a:r>
              <a:rPr lang="en-US" dirty="0"/>
              <a:t>Destruction / Data Purge : Some data must be deleted after there is no, legal, use for them - GDPR. Every copy must be deleted, even from the archive. From the perspective of Data Governance, the challenge is to make sure that has been done properly.</a:t>
            </a:r>
          </a:p>
          <a:p>
            <a:r>
              <a:rPr lang="en-US" dirty="0"/>
              <a:t>Defined by Linked Open Data 2 stack:</a:t>
            </a:r>
          </a:p>
          <a:p>
            <a:pPr marL="171450" indent="-171450">
              <a:buFont typeface="Arial" panose="020B0604020202020204" pitchFamily="34" charset="0"/>
              <a:buChar char="•"/>
            </a:pPr>
            <a:r>
              <a:rPr lang="en-US" dirty="0"/>
              <a:t>Interlinking (Creating and maintaining links)</a:t>
            </a:r>
          </a:p>
          <a:p>
            <a:pPr marL="171450" indent="-171450">
              <a:buFont typeface="Arial" panose="020B0604020202020204" pitchFamily="34" charset="0"/>
              <a:buChar char="•"/>
            </a:pPr>
            <a:r>
              <a:rPr lang="en-US" dirty="0"/>
              <a:t>Classification (Integration, Fusion) </a:t>
            </a:r>
          </a:p>
          <a:p>
            <a:pPr marL="171450" indent="-171450">
              <a:buFont typeface="Arial" panose="020B0604020202020204" pitchFamily="34" charset="0"/>
              <a:buChar char="•"/>
            </a:pPr>
            <a:r>
              <a:rPr lang="en-US" dirty="0"/>
              <a:t>Quality</a:t>
            </a:r>
          </a:p>
          <a:p>
            <a:pPr marL="171450" indent="-171450">
              <a:buFont typeface="Arial" panose="020B0604020202020204" pitchFamily="34" charset="0"/>
              <a:buChar char="•"/>
            </a:pPr>
            <a:r>
              <a:rPr lang="en-US" dirty="0"/>
              <a:t>Evolution</a:t>
            </a:r>
          </a:p>
          <a:p>
            <a:pPr marL="171450" indent="-171450">
              <a:buFont typeface="Arial" panose="020B0604020202020204" pitchFamily="34" charset="0"/>
              <a:buChar char="•"/>
            </a:pPr>
            <a:r>
              <a:rPr lang="en-US" dirty="0"/>
              <a:t>Exploration</a:t>
            </a:r>
          </a:p>
          <a:p>
            <a:endParaRPr lang="en-US" dirty="0"/>
          </a:p>
          <a:p>
            <a:r>
              <a:rPr lang="en-US" dirty="0"/>
              <a:t>If you have your personal project or a small business with single database and few table, it may look like data life cycle is a trivial thing. We create data in our application, we stored them in a database, we show them using our application and we may delete them some day.  On the other hand, there are some projects with outstanding amount of data.</a:t>
            </a:r>
          </a:p>
          <a:p>
            <a:pPr marL="171450" indent="-171450">
              <a:buFont typeface="Arial" panose="020B0604020202020204" pitchFamily="34" charset="0"/>
              <a:buChar char="•"/>
            </a:pPr>
            <a:r>
              <a:rPr lang="en-US" dirty="0"/>
              <a:t>The latest round of the Intergovernmental Panel on Climate Change (IPCC) will produce up to 80 petabytes of data (Balaji et al., 2018).</a:t>
            </a:r>
          </a:p>
          <a:p>
            <a:pPr marL="171450" indent="-171450">
              <a:buFont typeface="Arial" panose="020B0604020202020204" pitchFamily="34" charset="0"/>
              <a:buChar char="•"/>
            </a:pPr>
            <a:r>
              <a:rPr lang="en-US" dirty="0"/>
              <a:t>The Large Synoptic Survey Telescope is expected to build over a period of 10 years a 500-petabyte database of images and a 15-petabyte catalog of text data (LSST Project Office, 2018). </a:t>
            </a:r>
          </a:p>
          <a:p>
            <a:pPr marL="171450" indent="-171450">
              <a:buFont typeface="Arial" panose="020B0604020202020204" pitchFamily="34" charset="0"/>
              <a:buChar char="•"/>
            </a:pPr>
            <a:r>
              <a:rPr lang="en-US" dirty="0"/>
              <a:t>The first-ever image of a supermassive black hole was orders of magnitudes larger, needing approximately 4.5 petabytes of astronomy data.</a:t>
            </a:r>
          </a:p>
          <a:p>
            <a:pPr marL="171450" indent="-171450">
              <a:buFont typeface="Arial" panose="020B0604020202020204" pitchFamily="34" charset="0"/>
              <a:buChar char="•"/>
            </a:pPr>
            <a:r>
              <a:rPr lang="en-US" dirty="0"/>
              <a:t>Data at Sanger Institute ~ custom power plant.</a:t>
            </a:r>
          </a:p>
          <a:p>
            <a:r>
              <a:rPr lang="en-US" dirty="0"/>
              <a:t>It is not only about the amount of the data but also the transformations, owner ships, visualizations ~ data flow in general. Data Lifecycle Management (DLM) allows companies/teams to manage the data flow from the first contact to the last. </a:t>
            </a:r>
          </a:p>
          <a:p>
            <a:endParaRPr lang="en-US" dirty="0"/>
          </a:p>
          <a:p>
            <a:r>
              <a:rPr lang="en-US" dirty="0"/>
              <a:t>Image is from DMBOOK. Keep in mind that Data Life Cycle is specific for a particular type of data.</a:t>
            </a:r>
          </a:p>
          <a:p>
            <a:endParaRPr lang="en-US" dirty="0"/>
          </a:p>
          <a:p>
            <a:r>
              <a:rPr lang="en-US" dirty="0"/>
              <a:t>Sources:</a:t>
            </a:r>
          </a:p>
          <a:p>
            <a:pPr marL="171450" indent="-171450">
              <a:buFont typeface="Arial" panose="020B0604020202020204" pitchFamily="34" charset="0"/>
              <a:buChar char="•"/>
            </a:pPr>
            <a:r>
              <a:rPr lang="en-US" dirty="0"/>
              <a:t>https://link.springer.com/chapter/10.1007/978-3-642-35173-0_1</a:t>
            </a:r>
          </a:p>
          <a:p>
            <a:pPr marL="171450" indent="-171450">
              <a:buFont typeface="Arial" panose="020B0604020202020204" pitchFamily="34" charset="0"/>
              <a:buChar char="•"/>
            </a:pPr>
            <a:endParaRPr lang="en-US" dirty="0"/>
          </a:p>
          <a:p>
            <a:endParaRPr lang="en-US" dirty="0"/>
          </a:p>
          <a:p>
            <a:endParaRPr lang="en-US" dirty="0"/>
          </a:p>
        </p:txBody>
      </p:sp>
      <p:sp>
        <p:nvSpPr>
          <p:cNvPr id="4" name="Slide Number Placeholder 3"/>
          <p:cNvSpPr>
            <a:spLocks noGrp="1"/>
          </p:cNvSpPr>
          <p:nvPr>
            <p:ph type="sldNum" sz="quarter" idx="5"/>
          </p:nvPr>
        </p:nvSpPr>
        <p:spPr/>
        <p:txBody>
          <a:bodyPr/>
          <a:lstStyle/>
          <a:p>
            <a:fld id="{FEC869DF-6110-41A2-A008-13AD35443CEC}" type="slidenum">
              <a:rPr lang="cs-CZ" smtClean="0"/>
              <a:t>7</a:t>
            </a:fld>
            <a:endParaRPr lang="cs-CZ"/>
          </a:p>
        </p:txBody>
      </p:sp>
    </p:spTree>
    <p:extLst>
      <p:ext uri="{BB962C8B-B14F-4D97-AF65-F5344CB8AC3E}">
        <p14:creationId xmlns:p14="http://schemas.microsoft.com/office/powerpoint/2010/main" val="331029341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For most organizations, adopting formal Data Governance requires the support of organizational change management as well as sponsorship from a C-level executive, such as Chief Risk Officer, Chief Financial Officer, or Chief Data Officer. For many organizations, cultural change is a major challenge.</a:t>
            </a:r>
          </a:p>
          <a:p>
            <a:endParaRPr lang="en-US" dirty="0"/>
          </a:p>
          <a:p>
            <a:r>
              <a:rPr lang="en-US" dirty="0"/>
              <a:t>A common analogy is to equate data governance to auditing and accounting. Auditors and controllers set the rules for managing financial assets. Data governance professionals set rules for managing data assets.</a:t>
            </a:r>
          </a:p>
          <a:p>
            <a:endParaRPr lang="en-US" dirty="0"/>
          </a:p>
          <a:p>
            <a:endParaRPr lang="en-US" dirty="0"/>
          </a:p>
          <a:p>
            <a:endParaRPr lang="en-US" dirty="0"/>
          </a:p>
        </p:txBody>
      </p:sp>
      <p:sp>
        <p:nvSpPr>
          <p:cNvPr id="4" name="Slide Number Placeholder 3"/>
          <p:cNvSpPr>
            <a:spLocks noGrp="1"/>
          </p:cNvSpPr>
          <p:nvPr>
            <p:ph type="sldNum" sz="quarter" idx="5"/>
          </p:nvPr>
        </p:nvSpPr>
        <p:spPr/>
        <p:txBody>
          <a:bodyPr/>
          <a:lstStyle/>
          <a:p>
            <a:fld id="{FEC869DF-6110-41A2-A008-13AD35443CEC}" type="slidenum">
              <a:rPr lang="cs-CZ" smtClean="0"/>
              <a:t>9</a:t>
            </a:fld>
            <a:endParaRPr lang="cs-CZ"/>
          </a:p>
        </p:txBody>
      </p:sp>
    </p:spTree>
    <p:extLst>
      <p:ext uri="{BB962C8B-B14F-4D97-AF65-F5344CB8AC3E}">
        <p14:creationId xmlns:p14="http://schemas.microsoft.com/office/powerpoint/2010/main" val="144365000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Designing data governance requires stepping back from day-today decision making and focusing on identifying the fundamental decisions that need to be made and who should be making them. We should not reverse engineer it from a particular task.</a:t>
            </a:r>
          </a:p>
          <a:p>
            <a:endParaRPr lang="en-US" dirty="0"/>
          </a:p>
          <a:p>
            <a:r>
              <a:rPr lang="en-US" dirty="0"/>
              <a:t>The scope is business wide, so it is not only IT, but IT department can help with the implementations. Since </a:t>
            </a:r>
            <a:r>
              <a:rPr lang="en-US" b="0" dirty="0">
                <a:solidFill>
                  <a:srgbClr val="D4D4D4"/>
                </a:solidFill>
                <a:effectLst/>
                <a:latin typeface="Consolas" panose="020B0609020204030204" pitchFamily="49" charset="0"/>
              </a:rPr>
              <a:t>Data governance is fundamentally about organizational behavior, it can not be solved through technology. However, there are tools that support the overall process. For example, a collaboration portal with search capabilities for data and help to manage simple workflows.</a:t>
            </a:r>
          </a:p>
          <a:p>
            <a:endParaRPr lang="en-US" dirty="0"/>
          </a:p>
          <a:p>
            <a:r>
              <a:rPr lang="en-US" b="1" dirty="0"/>
              <a:t>Governance</a:t>
            </a:r>
            <a:r>
              <a:rPr lang="en-US" dirty="0"/>
              <a:t> refers to what decisions must be made to ensure effective management and use of IT (decision domains) and who makes the decisions (locus of accountability for decision making).</a:t>
            </a:r>
          </a:p>
          <a:p>
            <a:endParaRPr lang="en-US" b="1" dirty="0"/>
          </a:p>
          <a:p>
            <a:r>
              <a:rPr lang="en-US" b="1" dirty="0"/>
              <a:t>Management</a:t>
            </a:r>
            <a:r>
              <a:rPr lang="en-US" dirty="0"/>
              <a:t> involves making and implementing decisions. </a:t>
            </a:r>
          </a:p>
          <a:p>
            <a:endParaRPr lang="en-US" dirty="0"/>
          </a:p>
          <a:p>
            <a:r>
              <a:rPr lang="en-US" dirty="0"/>
              <a:t>Data governance ensures data (as an asset) is properly managed without directly executing data management. For example, </a:t>
            </a:r>
            <a:r>
              <a:rPr lang="en-US" b="1" dirty="0"/>
              <a:t>governance</a:t>
            </a:r>
            <a:r>
              <a:rPr lang="en-US" dirty="0"/>
              <a:t> includes establishing who in the organization holds decision rights for determining standards for data quality. </a:t>
            </a:r>
            <a:r>
              <a:rPr lang="en-US" b="1" dirty="0"/>
              <a:t>Management</a:t>
            </a:r>
            <a:r>
              <a:rPr lang="en-US" dirty="0"/>
              <a:t> involves determining the actual metrics employed for data quality. </a:t>
            </a:r>
          </a:p>
          <a:p>
            <a:endParaRPr lang="en-US" dirty="0"/>
          </a:p>
          <a:p>
            <a:r>
              <a:rPr lang="en-US" dirty="0"/>
              <a:t>Areas:</a:t>
            </a:r>
          </a:p>
          <a:p>
            <a:pPr marL="171450" indent="-171450">
              <a:buFont typeface="Arial" panose="020B0604020202020204" pitchFamily="34" charset="0"/>
              <a:buChar char="•"/>
            </a:pPr>
            <a:r>
              <a:rPr lang="en-US" dirty="0"/>
              <a:t>Data principles What are the uses of data for the business? How are opportunities for sharing and reuse of data identified? How does the regulatory environment influence the business uses of data?</a:t>
            </a:r>
          </a:p>
          <a:p>
            <a:pPr marL="171450" indent="-171450">
              <a:buFont typeface="Arial" panose="020B0604020202020204" pitchFamily="34" charset="0"/>
              <a:buChar char="•"/>
            </a:pPr>
            <a:r>
              <a:rPr lang="en-US" dirty="0"/>
              <a:t>Data quality What are the standards for data quality with respect to accuracy, timeliness, completeness and credibility? What is the program for establishing and communicating data quality? How will data quality as well as the associated program be evaluated?</a:t>
            </a:r>
          </a:p>
          <a:p>
            <a:pPr marL="171450" indent="-171450">
              <a:buFont typeface="Arial" panose="020B0604020202020204" pitchFamily="34" charset="0"/>
              <a:buChar char="•"/>
            </a:pPr>
            <a:r>
              <a:rPr lang="en-US" dirty="0"/>
              <a:t>Metadata What is the program for documenting the semantics of data? How will data be consistently defined and modeled so that it is interpretable? What is the plan to keep different types of metadata up-to-date?</a:t>
            </a:r>
          </a:p>
          <a:p>
            <a:pPr marL="171450" indent="-171450">
              <a:buFont typeface="Arial" panose="020B0604020202020204" pitchFamily="34" charset="0"/>
              <a:buChar char="•"/>
            </a:pPr>
            <a:r>
              <a:rPr lang="en-US" dirty="0"/>
              <a:t>Data access What is the program for periodic monitoring and audit for compliance? How is security awareness and education disseminated?  What is the program for backup and recovery?</a:t>
            </a:r>
          </a:p>
          <a:p>
            <a:pPr marL="171450" indent="-171450">
              <a:buFont typeface="Arial" panose="020B0604020202020204" pitchFamily="34" charset="0"/>
              <a:buChar char="•"/>
            </a:pPr>
            <a:r>
              <a:rPr lang="en-US" dirty="0"/>
              <a:t>Data lifecycle :  Determining the definition, production, retention and retirement of data. How is data inventoried? </a:t>
            </a:r>
          </a:p>
          <a:p>
            <a:endParaRPr lang="en-US" dirty="0"/>
          </a:p>
          <a:p>
            <a:endParaRPr lang="en-US" dirty="0"/>
          </a:p>
          <a:p>
            <a:r>
              <a:rPr lang="en-US" dirty="0"/>
              <a:t>Source</a:t>
            </a:r>
          </a:p>
          <a:p>
            <a:pPr marL="171450" indent="-171450">
              <a:buFont typeface="Arial" panose="020B0604020202020204" pitchFamily="34" charset="0"/>
              <a:buChar char="•"/>
            </a:pPr>
            <a:r>
              <a:rPr lang="en-US" dirty="0"/>
              <a:t>https://dl.acm.org/doi/abs/10.1145/1629175.1629210 [image]</a:t>
            </a:r>
          </a:p>
          <a:p>
            <a:pPr marL="171450" indent="-171450">
              <a:buFont typeface="Arial" panose="020B0604020202020204" pitchFamily="34" charset="0"/>
              <a:buChar char="•"/>
            </a:pPr>
            <a:endParaRPr lang="en-US" dirty="0"/>
          </a:p>
        </p:txBody>
      </p:sp>
      <p:sp>
        <p:nvSpPr>
          <p:cNvPr id="4" name="Slide Number Placeholder 3"/>
          <p:cNvSpPr>
            <a:spLocks noGrp="1"/>
          </p:cNvSpPr>
          <p:nvPr>
            <p:ph type="sldNum" sz="quarter" idx="5"/>
          </p:nvPr>
        </p:nvSpPr>
        <p:spPr/>
        <p:txBody>
          <a:bodyPr/>
          <a:lstStyle/>
          <a:p>
            <a:fld id="{FEC869DF-6110-41A2-A008-13AD35443CEC}" type="slidenum">
              <a:rPr lang="cs-CZ" smtClean="0"/>
              <a:t>10</a:t>
            </a:fld>
            <a:endParaRPr lang="cs-CZ"/>
          </a:p>
        </p:txBody>
      </p:sp>
    </p:spTree>
    <p:extLst>
      <p:ext uri="{BB962C8B-B14F-4D97-AF65-F5344CB8AC3E}">
        <p14:creationId xmlns:p14="http://schemas.microsoft.com/office/powerpoint/2010/main" val="285720141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6142CB01-0606-AD8B-8CDE-0F8FFB8E3C47}"/>
              </a:ext>
            </a:extLst>
          </p:cNvPr>
          <p:cNvSpPr/>
          <p:nvPr userDrawn="1"/>
        </p:nvSpPr>
        <p:spPr>
          <a:xfrm>
            <a:off x="0" y="6492784"/>
            <a:ext cx="12192001" cy="365125"/>
          </a:xfrm>
          <a:prstGeom prst="rect">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97280" y="758952"/>
            <a:ext cx="10058400" cy="3515635"/>
          </a:xfrm>
        </p:spPr>
        <p:txBody>
          <a:bodyPr anchor="b">
            <a:noAutofit/>
          </a:bodyPr>
          <a:lstStyle>
            <a:lvl1pPr algn="l">
              <a:lnSpc>
                <a:spcPct val="85000"/>
              </a:lnSpc>
              <a:defRPr sz="8000" spc="-50" baseline="0">
                <a:solidFill>
                  <a:schemeClr val="tx1">
                    <a:lumMod val="85000"/>
                    <a:lumOff val="15000"/>
                  </a:schemeClr>
                </a:solidFill>
              </a:defRPr>
            </a:lvl1pPr>
          </a:lstStyle>
          <a:p>
            <a:r>
              <a:rPr lang="en-US" dirty="0"/>
              <a:t>Click to edit Master title style</a:t>
            </a:r>
          </a:p>
        </p:txBody>
      </p:sp>
      <p:sp>
        <p:nvSpPr>
          <p:cNvPr id="3" name="Subtitle 2"/>
          <p:cNvSpPr>
            <a:spLocks noGrp="1"/>
          </p:cNvSpPr>
          <p:nvPr>
            <p:ph type="subTitle" idx="1" hasCustomPrompt="1"/>
          </p:nvPr>
        </p:nvSpPr>
        <p:spPr>
          <a:xfrm>
            <a:off x="1100051" y="4455620"/>
            <a:ext cx="7948277" cy="439653"/>
          </a:xfrm>
        </p:spPr>
        <p:txBody>
          <a:bodyPr wrap="none" lIns="91440" rIns="91440" anchor="ctr" anchorCtr="0">
            <a:noAutofit/>
          </a:bodyPr>
          <a:lstStyle>
            <a:lvl1pPr marL="0" indent="0" algn="l">
              <a:buNone/>
              <a:defRPr sz="2400" b="1" cap="none"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dirty="0"/>
              <a:t>Presentation group</a:t>
            </a:r>
          </a:p>
        </p:txBody>
      </p:sp>
      <p:sp>
        <p:nvSpPr>
          <p:cNvPr id="5" name="Footer Placeholder 4"/>
          <p:cNvSpPr>
            <a:spLocks noGrp="1"/>
          </p:cNvSpPr>
          <p:nvPr>
            <p:ph type="ftr" sz="quarter" idx="11"/>
          </p:nvPr>
        </p:nvSpPr>
        <p:spPr/>
        <p:txBody>
          <a:bodyPr/>
          <a:lstStyle/>
          <a:p>
            <a:endParaRPr lang="en-US" dirty="0"/>
          </a:p>
        </p:txBody>
      </p:sp>
      <p:cxnSp>
        <p:nvCxnSpPr>
          <p:cNvPr id="9" name="Straight Connector 8"/>
          <p:cNvCxnSpPr/>
          <p:nvPr/>
        </p:nvCxnSpPr>
        <p:spPr>
          <a:xfrm>
            <a:off x="1207658" y="4365104"/>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6" name="Text Placeholder 5">
            <a:extLst>
              <a:ext uri="{FF2B5EF4-FFF2-40B4-BE49-F238E27FC236}">
                <a16:creationId xmlns:a16="http://schemas.microsoft.com/office/drawing/2014/main" id="{65665A35-B15A-1F1B-E7BB-06D54184D5F9}"/>
              </a:ext>
            </a:extLst>
          </p:cNvPr>
          <p:cNvSpPr>
            <a:spLocks noGrp="1"/>
          </p:cNvSpPr>
          <p:nvPr>
            <p:ph type="body" sz="quarter" idx="12" hasCustomPrompt="1"/>
          </p:nvPr>
        </p:nvSpPr>
        <p:spPr>
          <a:xfrm>
            <a:off x="9264650" y="4456113"/>
            <a:ext cx="1891030" cy="503237"/>
          </a:xfrm>
        </p:spPr>
        <p:txBody>
          <a:bodyPr rIns="90000" anchor="ctr" anchorCtr="0"/>
          <a:lstStyle>
            <a:lvl1pPr marL="0" indent="0" algn="r">
              <a:buNone/>
              <a:defRPr lang="en-US" sz="2400" b="1" kern="1200" cap="none" spc="200" baseline="0" dirty="0">
                <a:solidFill>
                  <a:schemeClr val="tx2"/>
                </a:solidFill>
                <a:latin typeface="+mj-lt"/>
                <a:ea typeface="+mn-ea"/>
                <a:cs typeface="+mn-cs"/>
              </a:defRPr>
            </a:lvl1pPr>
          </a:lstStyle>
          <a:p>
            <a:pPr lvl="0"/>
            <a:r>
              <a:rPr lang="en-US" dirty="0"/>
              <a:t>Year</a:t>
            </a:r>
          </a:p>
        </p:txBody>
      </p:sp>
      <p:sp>
        <p:nvSpPr>
          <p:cNvPr id="12" name="Text Placeholder 11">
            <a:extLst>
              <a:ext uri="{FF2B5EF4-FFF2-40B4-BE49-F238E27FC236}">
                <a16:creationId xmlns:a16="http://schemas.microsoft.com/office/drawing/2014/main" id="{FE211867-31A4-8500-D606-C5CD767A2639}"/>
              </a:ext>
            </a:extLst>
          </p:cNvPr>
          <p:cNvSpPr>
            <a:spLocks noGrp="1"/>
          </p:cNvSpPr>
          <p:nvPr>
            <p:ph type="body" sz="quarter" idx="13" hasCustomPrompt="1"/>
          </p:nvPr>
        </p:nvSpPr>
        <p:spPr>
          <a:xfrm>
            <a:off x="1097814" y="4942294"/>
            <a:ext cx="7948277" cy="437358"/>
          </a:xfrm>
        </p:spPr>
        <p:txBody>
          <a:bodyPr wrap="none" lIns="90000" rIns="90000" anchor="ctr" anchorCtr="0"/>
          <a:lstStyle>
            <a:lvl1pPr marL="0" indent="0" algn="l">
              <a:buNone/>
              <a:defRPr lang="en-US" sz="2400" b="1" kern="1200" cap="none" spc="200" baseline="0" dirty="0">
                <a:solidFill>
                  <a:schemeClr val="tx2"/>
                </a:solidFill>
                <a:latin typeface="+mj-lt"/>
                <a:ea typeface="+mn-ea"/>
                <a:cs typeface="+mn-cs"/>
              </a:defRPr>
            </a:lvl1pPr>
          </a:lstStyle>
          <a:p>
            <a:pPr lvl="0"/>
            <a:r>
              <a:rPr lang="en-US" dirty="0"/>
              <a:t>Presenting person</a:t>
            </a:r>
          </a:p>
        </p:txBody>
      </p:sp>
      <p:sp>
        <p:nvSpPr>
          <p:cNvPr id="13" name="Text Placeholder 11">
            <a:extLst>
              <a:ext uri="{FF2B5EF4-FFF2-40B4-BE49-F238E27FC236}">
                <a16:creationId xmlns:a16="http://schemas.microsoft.com/office/drawing/2014/main" id="{3EE7B3D2-877F-B924-8BD1-76C44B2778D5}"/>
              </a:ext>
            </a:extLst>
          </p:cNvPr>
          <p:cNvSpPr>
            <a:spLocks noGrp="1"/>
          </p:cNvSpPr>
          <p:nvPr>
            <p:ph type="body" sz="quarter" idx="14" hasCustomPrompt="1"/>
          </p:nvPr>
        </p:nvSpPr>
        <p:spPr>
          <a:xfrm>
            <a:off x="1097279" y="5592755"/>
            <a:ext cx="7948277" cy="809511"/>
          </a:xfrm>
        </p:spPr>
        <p:txBody>
          <a:bodyPr wrap="none" lIns="90000" rIns="90000"/>
          <a:lstStyle>
            <a:lvl1pPr marL="0" indent="0" algn="l">
              <a:buNone/>
              <a:defRPr lang="en-US" sz="1800" b="1" kern="1200" cap="none" spc="200" baseline="0" dirty="0">
                <a:solidFill>
                  <a:schemeClr val="tx2"/>
                </a:solidFill>
                <a:latin typeface="+mj-lt"/>
                <a:ea typeface="+mn-ea"/>
                <a:cs typeface="+mn-cs"/>
              </a:defRPr>
            </a:lvl1pPr>
          </a:lstStyle>
          <a:p>
            <a:pPr lvl="0"/>
            <a:r>
              <a:rPr lang="en-US" dirty="0"/>
              <a:t>Links</a:t>
            </a:r>
          </a:p>
        </p:txBody>
      </p:sp>
    </p:spTree>
    <p:extLst>
      <p:ext uri="{BB962C8B-B14F-4D97-AF65-F5344CB8AC3E}">
        <p14:creationId xmlns:p14="http://schemas.microsoft.com/office/powerpoint/2010/main" val="237744798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Sub-heading">
    <p:spTree>
      <p:nvGrpSpPr>
        <p:cNvPr id="1" name=""/>
        <p:cNvGrpSpPr/>
        <p:nvPr/>
      </p:nvGrpSpPr>
      <p:grpSpPr>
        <a:xfrm>
          <a:off x="0" y="0"/>
          <a:ext cx="0" cy="0"/>
          <a:chOff x="0" y="0"/>
          <a:chExt cx="0" cy="0"/>
        </a:xfrm>
      </p:grpSpPr>
      <p:sp>
        <p:nvSpPr>
          <p:cNvPr id="10" name="Text Placeholder 9">
            <a:extLst>
              <a:ext uri="{FF2B5EF4-FFF2-40B4-BE49-F238E27FC236}">
                <a16:creationId xmlns:a16="http://schemas.microsoft.com/office/drawing/2014/main" id="{99535DF1-3CEE-4FC7-9E2D-6DF64CF0951A}"/>
              </a:ext>
            </a:extLst>
          </p:cNvPr>
          <p:cNvSpPr>
            <a:spLocks noGrp="1"/>
          </p:cNvSpPr>
          <p:nvPr>
            <p:ph type="body" sz="quarter" idx="13" hasCustomPrompt="1"/>
          </p:nvPr>
        </p:nvSpPr>
        <p:spPr>
          <a:xfrm>
            <a:off x="2279650" y="1980093"/>
            <a:ext cx="7561263" cy="863352"/>
          </a:xfrm>
          <a:prstGeom prst="rect">
            <a:avLst/>
          </a:prstGeom>
        </p:spPr>
        <p:txBody>
          <a:bodyPr anchor="ctr"/>
          <a:lstStyle>
            <a:lvl1pPr marL="0" indent="0" algn="ctr">
              <a:buNone/>
              <a:defRPr sz="3600" cap="none" baseline="0">
                <a:latin typeface="+mj-lt"/>
              </a:defRPr>
            </a:lvl1pPr>
          </a:lstStyle>
          <a:p>
            <a:pPr lvl="0"/>
            <a:r>
              <a:rPr lang="en-US" dirty="0"/>
              <a:t>Click to edit heading</a:t>
            </a:r>
          </a:p>
        </p:txBody>
      </p:sp>
      <p:sp>
        <p:nvSpPr>
          <p:cNvPr id="11" name="Text Placeholder 9">
            <a:extLst>
              <a:ext uri="{FF2B5EF4-FFF2-40B4-BE49-F238E27FC236}">
                <a16:creationId xmlns:a16="http://schemas.microsoft.com/office/drawing/2014/main" id="{5999B4DE-4528-497E-83DE-B439F1DB28BA}"/>
              </a:ext>
            </a:extLst>
          </p:cNvPr>
          <p:cNvSpPr>
            <a:spLocks noGrp="1"/>
          </p:cNvSpPr>
          <p:nvPr>
            <p:ph type="body" sz="quarter" idx="14" hasCustomPrompt="1"/>
          </p:nvPr>
        </p:nvSpPr>
        <p:spPr>
          <a:xfrm>
            <a:off x="1415480" y="3140968"/>
            <a:ext cx="9217023" cy="1872208"/>
          </a:xfrm>
          <a:prstGeom prst="rect">
            <a:avLst/>
          </a:prstGeom>
        </p:spPr>
        <p:txBody>
          <a:bodyPr anchor="t"/>
          <a:lstStyle>
            <a:lvl1pPr marL="0" indent="0" algn="ctr">
              <a:buNone/>
              <a:defRPr sz="3600">
                <a:latin typeface="+mj-lt"/>
              </a:defRPr>
            </a:lvl1pPr>
          </a:lstStyle>
          <a:p>
            <a:pPr lvl="0"/>
            <a:r>
              <a:rPr lang="en-US" dirty="0"/>
              <a:t>Click to edit sub heading</a:t>
            </a:r>
          </a:p>
        </p:txBody>
      </p:sp>
      <p:cxnSp>
        <p:nvCxnSpPr>
          <p:cNvPr id="2" name="Straight Connector 1">
            <a:extLst>
              <a:ext uri="{FF2B5EF4-FFF2-40B4-BE49-F238E27FC236}">
                <a16:creationId xmlns:a16="http://schemas.microsoft.com/office/drawing/2014/main" id="{9B46B549-2DF5-2605-A7E2-507EC6741B81}"/>
              </a:ext>
            </a:extLst>
          </p:cNvPr>
          <p:cNvCxnSpPr>
            <a:cxnSpLocks/>
          </p:cNvCxnSpPr>
          <p:nvPr userDrawn="1"/>
        </p:nvCxnSpPr>
        <p:spPr>
          <a:xfrm>
            <a:off x="335360" y="2996952"/>
            <a:ext cx="11449272"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3397973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ontent">
    <p:spTree>
      <p:nvGrpSpPr>
        <p:cNvPr id="1" name=""/>
        <p:cNvGrpSpPr/>
        <p:nvPr/>
      </p:nvGrpSpPr>
      <p:grpSpPr>
        <a:xfrm>
          <a:off x="0" y="0"/>
          <a:ext cx="0" cy="0"/>
          <a:chOff x="0" y="0"/>
          <a:chExt cx="0" cy="0"/>
        </a:xfrm>
      </p:grpSpPr>
      <p:sp>
        <p:nvSpPr>
          <p:cNvPr id="2" name="Title 1"/>
          <p:cNvSpPr>
            <a:spLocks noGrp="1"/>
          </p:cNvSpPr>
          <p:nvPr>
            <p:ph type="title"/>
          </p:nvPr>
        </p:nvSpPr>
        <p:spPr>
          <a:xfrm>
            <a:off x="360000" y="180000"/>
            <a:ext cx="11449272" cy="766132"/>
          </a:xfrm>
        </p:spPr>
        <p:txBody>
          <a:bodyPr/>
          <a:lstStyle>
            <a:lvl1pPr marL="0">
              <a:defRPr/>
            </a:lvl1pPr>
          </a:lstStyle>
          <a:p>
            <a:r>
              <a:rPr lang="en-US"/>
              <a:t>Click to edit Master title style</a:t>
            </a:r>
            <a:endParaRPr lang="en-US" dirty="0"/>
          </a:p>
        </p:txBody>
      </p:sp>
      <p:sp>
        <p:nvSpPr>
          <p:cNvPr id="3" name="Content Placeholder 2"/>
          <p:cNvSpPr>
            <a:spLocks noGrp="1"/>
          </p:cNvSpPr>
          <p:nvPr>
            <p:ph idx="1"/>
          </p:nvPr>
        </p:nvSpPr>
        <p:spPr>
          <a:xfrm>
            <a:off x="335360" y="1268760"/>
            <a:ext cx="11449272" cy="504056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113E31D-E2AB-40D1-8B51-AFA5AFEF393A}" type="slidenum">
              <a:rPr lang="en-US" dirty="0"/>
              <a:t>‹#›</a:t>
            </a:fld>
            <a:endParaRPr lang="en-US" dirty="0"/>
          </a:p>
        </p:txBody>
      </p:sp>
      <p:cxnSp>
        <p:nvCxnSpPr>
          <p:cNvPr id="7" name="Straight Connector 6">
            <a:extLst>
              <a:ext uri="{FF2B5EF4-FFF2-40B4-BE49-F238E27FC236}">
                <a16:creationId xmlns:a16="http://schemas.microsoft.com/office/drawing/2014/main" id="{6D7F9E1D-3FFE-E5D5-8168-CE30DC4521EC}"/>
              </a:ext>
            </a:extLst>
          </p:cNvPr>
          <p:cNvCxnSpPr>
            <a:cxnSpLocks/>
          </p:cNvCxnSpPr>
          <p:nvPr userDrawn="1"/>
        </p:nvCxnSpPr>
        <p:spPr>
          <a:xfrm>
            <a:off x="335360" y="1124744"/>
            <a:ext cx="11449272"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2326144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8" name="Title 7"/>
          <p:cNvSpPr>
            <a:spLocks noGrp="1"/>
          </p:cNvSpPr>
          <p:nvPr>
            <p:ph type="title"/>
          </p:nvPr>
        </p:nvSpPr>
        <p:spPr>
          <a:xfrm>
            <a:off x="360000" y="180000"/>
            <a:ext cx="11448000" cy="766800"/>
          </a:xfrm>
        </p:spPr>
        <p:txBody>
          <a:bodyPr/>
          <a:lstStyle/>
          <a:p>
            <a:r>
              <a:rPr lang="en-US"/>
              <a:t>Click to edit Master title style</a:t>
            </a:r>
            <a:endParaRPr lang="en-US" dirty="0"/>
          </a:p>
        </p:txBody>
      </p:sp>
      <p:sp>
        <p:nvSpPr>
          <p:cNvPr id="3" name="Content Placeholder 2"/>
          <p:cNvSpPr>
            <a:spLocks noGrp="1"/>
          </p:cNvSpPr>
          <p:nvPr>
            <p:ph sz="half" idx="1"/>
          </p:nvPr>
        </p:nvSpPr>
        <p:spPr>
          <a:xfrm>
            <a:off x="335360" y="1260583"/>
            <a:ext cx="5699679" cy="5048736"/>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6217920" y="1260583"/>
            <a:ext cx="5566712" cy="5048736"/>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dirty="0"/>
              <a:t>‹#›</a:t>
            </a:fld>
            <a:endParaRPr lang="en-US" dirty="0"/>
          </a:p>
        </p:txBody>
      </p:sp>
      <p:cxnSp>
        <p:nvCxnSpPr>
          <p:cNvPr id="2" name="Straight Connector 1">
            <a:extLst>
              <a:ext uri="{FF2B5EF4-FFF2-40B4-BE49-F238E27FC236}">
                <a16:creationId xmlns:a16="http://schemas.microsoft.com/office/drawing/2014/main" id="{2EC59EFB-1B84-A66B-9566-F2885C8BF9CA}"/>
              </a:ext>
            </a:extLst>
          </p:cNvPr>
          <p:cNvCxnSpPr>
            <a:cxnSpLocks/>
          </p:cNvCxnSpPr>
          <p:nvPr userDrawn="1"/>
        </p:nvCxnSpPr>
        <p:spPr>
          <a:xfrm>
            <a:off x="335360" y="1124744"/>
            <a:ext cx="11449272"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5762292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360000" y="180000"/>
            <a:ext cx="11448000" cy="766132"/>
          </a:xfrm>
        </p:spPr>
        <p:txBody>
          <a:bodyPr/>
          <a:lstStyle/>
          <a:p>
            <a:r>
              <a:rPr lang="en-US"/>
              <a:t>Click to edit Master title style</a:t>
            </a:r>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4FAB73BC-B049-4115-A692-8D63A059BFB8}" type="slidenum">
              <a:rPr lang="en-US" dirty="0"/>
              <a:t>‹#›</a:t>
            </a:fld>
            <a:endParaRPr lang="en-US" dirty="0"/>
          </a:p>
        </p:txBody>
      </p:sp>
      <p:cxnSp>
        <p:nvCxnSpPr>
          <p:cNvPr id="6" name="Straight Connector 5">
            <a:extLst>
              <a:ext uri="{FF2B5EF4-FFF2-40B4-BE49-F238E27FC236}">
                <a16:creationId xmlns:a16="http://schemas.microsoft.com/office/drawing/2014/main" id="{AF6BAB6C-A9D1-4572-ED9D-D7E9722E3C65}"/>
              </a:ext>
            </a:extLst>
          </p:cNvPr>
          <p:cNvCxnSpPr>
            <a:cxnSpLocks/>
          </p:cNvCxnSpPr>
          <p:nvPr userDrawn="1"/>
        </p:nvCxnSpPr>
        <p:spPr>
          <a:xfrm>
            <a:off x="335360" y="1124744"/>
            <a:ext cx="11449272"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0711128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Blank">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5D372268-EBF9-1072-0F76-51E4D5460321}"/>
              </a:ext>
            </a:extLst>
          </p:cNvPr>
          <p:cNvSpPr/>
          <p:nvPr userDrawn="1"/>
        </p:nvSpPr>
        <p:spPr>
          <a:xfrm>
            <a:off x="0" y="6492784"/>
            <a:ext cx="12192001" cy="365125"/>
          </a:xfrm>
          <a:prstGeom prst="rect">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sp>
      <p:sp>
        <p:nvSpPr>
          <p:cNvPr id="8" name="Footer Placeholder 7"/>
          <p:cNvSpPr>
            <a:spLocks noGrp="1"/>
          </p:cNvSpPr>
          <p:nvPr>
            <p:ph type="ftr" sz="quarter" idx="11"/>
          </p:nvPr>
        </p:nvSpPr>
        <p:spPr/>
        <p:txBody>
          <a:bodyPr/>
          <a:lstStyle>
            <a:lvl1pPr>
              <a:defRPr>
                <a:solidFill>
                  <a:srgbClr val="FFFFFF"/>
                </a:solidFill>
              </a:defRPr>
            </a:lvl1pPr>
          </a:lstStyle>
          <a:p>
            <a:endParaRPr lang="en-US" dirty="0"/>
          </a:p>
        </p:txBody>
      </p:sp>
      <p:sp>
        <p:nvSpPr>
          <p:cNvPr id="9" name="Slide Number Placeholder 8"/>
          <p:cNvSpPr>
            <a:spLocks noGrp="1"/>
          </p:cNvSpPr>
          <p:nvPr>
            <p:ph type="sldNum" sz="quarter" idx="12"/>
          </p:nvPr>
        </p:nvSpPr>
        <p:spPr/>
        <p:txBody>
          <a:bodyPr/>
          <a:lstStyle/>
          <a:p>
            <a:fld id="{4FAB73BC-B049-4115-A692-8D63A059BFB8}" type="slidenum">
              <a:rPr lang="en-US" dirty="0"/>
              <a:pPr/>
              <a:t>‹#›</a:t>
            </a:fld>
            <a:endParaRPr lang="en-US" dirty="0"/>
          </a:p>
        </p:txBody>
      </p:sp>
    </p:spTree>
    <p:extLst>
      <p:ext uri="{BB962C8B-B14F-4D97-AF65-F5344CB8AC3E}">
        <p14:creationId xmlns:p14="http://schemas.microsoft.com/office/powerpoint/2010/main" val="3265012958"/>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9" name="Rectangle 8"/>
          <p:cNvSpPr/>
          <p:nvPr/>
        </p:nvSpPr>
        <p:spPr>
          <a:xfrm>
            <a:off x="0" y="6492784"/>
            <a:ext cx="12192001" cy="365125"/>
          </a:xfrm>
          <a:prstGeom prst="rect">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066800" y="199277"/>
            <a:ext cx="10058400" cy="766132"/>
          </a:xfrm>
          <a:prstGeom prst="rect">
            <a:avLst/>
          </a:prstGeom>
        </p:spPr>
        <p:txBody>
          <a:bodyPr vert="horz" lIns="91440" tIns="45720" rIns="91440" bIns="45720" rtlCol="0" anchor="b">
            <a:normAutofit/>
          </a:bodyPr>
          <a:lstStyle/>
          <a:p>
            <a:r>
              <a:rPr lang="en-US" dirty="0"/>
              <a:t>Click to edit Master title style</a:t>
            </a:r>
          </a:p>
        </p:txBody>
      </p:sp>
      <p:sp>
        <p:nvSpPr>
          <p:cNvPr id="3" name="Text Placeholder 2"/>
          <p:cNvSpPr>
            <a:spLocks noGrp="1"/>
          </p:cNvSpPr>
          <p:nvPr>
            <p:ph type="body" idx="1"/>
          </p:nvPr>
        </p:nvSpPr>
        <p:spPr>
          <a:xfrm>
            <a:off x="335360" y="1268759"/>
            <a:ext cx="11449272" cy="5152007"/>
          </a:xfrm>
          <a:prstGeom prst="rect">
            <a:avLst/>
          </a:prstGeom>
        </p:spPr>
        <p:txBody>
          <a:bodyPr vert="horz" lIns="0" tIns="36000" rIns="0" bIns="36000" rtlCol="0">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Footer Placeholder 4"/>
          <p:cNvSpPr>
            <a:spLocks noGrp="1"/>
          </p:cNvSpPr>
          <p:nvPr>
            <p:ph type="ftr" sz="quarter" idx="3"/>
          </p:nvPr>
        </p:nvSpPr>
        <p:spPr>
          <a:xfrm>
            <a:off x="3686185" y="6571397"/>
            <a:ext cx="4822804" cy="253513"/>
          </a:xfrm>
          <a:prstGeom prst="rect">
            <a:avLst/>
          </a:prstGeom>
        </p:spPr>
        <p:txBody>
          <a:bodyPr vert="horz" lIns="91440" tIns="45720" rIns="91440" bIns="45720" rtlCol="0" anchor="ctr"/>
          <a:lstStyle>
            <a:lvl1pPr algn="ctr">
              <a:defRPr sz="900" cap="all" baseline="0">
                <a:solidFill>
                  <a:srgbClr val="FFFFFF"/>
                </a:solidFill>
              </a:defRPr>
            </a:lvl1pPr>
          </a:lstStyle>
          <a:p>
            <a:endParaRPr lang="en-US" dirty="0"/>
          </a:p>
        </p:txBody>
      </p:sp>
      <p:sp>
        <p:nvSpPr>
          <p:cNvPr id="6" name="Slide Number Placeholder 5"/>
          <p:cNvSpPr>
            <a:spLocks noGrp="1"/>
          </p:cNvSpPr>
          <p:nvPr>
            <p:ph type="sldNum" sz="quarter" idx="4"/>
          </p:nvPr>
        </p:nvSpPr>
        <p:spPr>
          <a:xfrm>
            <a:off x="9900458" y="6571397"/>
            <a:ext cx="1312025" cy="253513"/>
          </a:xfrm>
          <a:prstGeom prst="rect">
            <a:avLst/>
          </a:prstGeom>
        </p:spPr>
        <p:txBody>
          <a:bodyPr vert="horz" lIns="91440" tIns="45720" rIns="91440" bIns="45720" rtlCol="0" anchor="ctr"/>
          <a:lstStyle>
            <a:lvl1pPr algn="r">
              <a:defRPr sz="1050">
                <a:solidFill>
                  <a:srgbClr val="FFFFFF"/>
                </a:solidFill>
              </a:defRPr>
            </a:lvl1pPr>
          </a:lstStyle>
          <a:p>
            <a:fld id="{4FAB73BC-B049-4115-A692-8D63A059BFB8}" type="slidenum">
              <a:rPr lang="en-US" dirty="0"/>
              <a:pPr/>
              <a:t>‹#›</a:t>
            </a:fld>
            <a:endParaRPr lang="en-US" dirty="0"/>
          </a:p>
        </p:txBody>
      </p:sp>
    </p:spTree>
    <p:extLst>
      <p:ext uri="{BB962C8B-B14F-4D97-AF65-F5344CB8AC3E}">
        <p14:creationId xmlns:p14="http://schemas.microsoft.com/office/powerpoint/2010/main" val="3711185180"/>
      </p:ext>
    </p:extLst>
  </p:cSld>
  <p:clrMap bg1="lt1" tx1="dk1" bg2="lt2" tx2="dk2" accent1="accent1" accent2="accent2" accent3="accent3" accent4="accent4" accent5="accent5" accent6="accent6" hlink="hlink" folHlink="folHlink"/>
  <p:sldLayoutIdLst>
    <p:sldLayoutId id="2147483733" r:id="rId1"/>
    <p:sldLayoutId id="2147483731" r:id="rId2"/>
    <p:sldLayoutId id="2147483734" r:id="rId3"/>
    <p:sldLayoutId id="2147483736" r:id="rId4"/>
    <p:sldLayoutId id="2147483738" r:id="rId5"/>
    <p:sldLayoutId id="2147483739" r:id="rId6"/>
  </p:sldLayoutIdLst>
  <p:hf hdr="0" ftr="0" dt="0"/>
  <p:txStyles>
    <p:title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80000"/>
        <a:buFont typeface="Arial" panose="020B0604020202020204" pitchFamily="34" charset="0"/>
        <a:buChar char="•"/>
        <a:defRPr sz="22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SzPct val="80000"/>
        <a:buFont typeface="Arial" panose="020B0604020202020204" pitchFamily="34" charset="0"/>
        <a:buChar char="•"/>
        <a:defRPr sz="22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SzPct val="80000"/>
        <a:buFont typeface="Arial" panose="020B0604020202020204" pitchFamily="34" charset="0"/>
        <a:buChar char="•"/>
        <a:defRPr sz="22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SzPct val="80000"/>
        <a:buFont typeface="Arial" panose="020B0604020202020204" pitchFamily="34" charset="0"/>
        <a:buChar char="•"/>
        <a:defRPr sz="22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SzPct val="80000"/>
        <a:buFont typeface="Arial" panose="020B0604020202020204" pitchFamily="34" charset="0"/>
        <a:buChar char="•"/>
        <a:defRPr sz="22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9.xml"/><Relationship Id="rId1" Type="http://schemas.openxmlformats.org/officeDocument/2006/relationships/slideLayout" Target="../slideLayouts/slideLayout3.xml"/><Relationship Id="rId4" Type="http://schemas.openxmlformats.org/officeDocument/2006/relationships/image" Target="../media/image8.png"/></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2.xml"/><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2" Type="http://schemas.openxmlformats.org/officeDocument/2006/relationships/hyperlink" Target="https://www.nature.com/articles/sdata201618" TargetMode="Externa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hyperlink" Target="https://www.doi.org/" TargetMode="External"/><Relationship Id="rId2" Type="http://schemas.openxmlformats.org/officeDocument/2006/relationships/notesSlide" Target="../notesSlides/notesSlide17.xml"/><Relationship Id="rId1" Type="http://schemas.openxmlformats.org/officeDocument/2006/relationships/slideLayout" Target="../slideLayouts/slideLayout3.xml"/><Relationship Id="rId5" Type="http://schemas.openxmlformats.org/officeDocument/2006/relationships/hyperlink" Target="https://data.gov.cz/datov%C3%A9-sady" TargetMode="External"/><Relationship Id="rId4" Type="http://schemas.openxmlformats.org/officeDocument/2006/relationships/hyperlink" Target="https://zenodo.org/"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3" Type="http://schemas.openxmlformats.org/officeDocument/2006/relationships/hyperlink" Target="https://blog.alexellis.io/docker-is-deleting-open-source-images/" TargetMode="External"/><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hyperlink" Target="https://zenodo.org/" TargetMode="External"/><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2.xml"/><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hyperlink" Target="https://www.acm.org/publications/policies/artifact-review-and-badging-current" TargetMode="External"/><Relationship Id="rId7" Type="http://schemas.openxmlformats.org/officeDocument/2006/relationships/image" Target="../media/image14.png"/><Relationship Id="rId2" Type="http://schemas.openxmlformats.org/officeDocument/2006/relationships/notesSlide" Target="../notesSlides/notesSlide23.xml"/><Relationship Id="rId1" Type="http://schemas.openxmlformats.org/officeDocument/2006/relationships/slideLayout" Target="../slideLayouts/slideLayout3.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1.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hyperlink" Target="https://doi.org/10.3233/DS-190026" TargetMode="External"/><Relationship Id="rId2" Type="http://schemas.openxmlformats.org/officeDocument/2006/relationships/notesSlide" Target="../notesSlides/notesSlide24.xml"/><Relationship Id="rId1" Type="http://schemas.openxmlformats.org/officeDocument/2006/relationships/slideLayout" Target="../slideLayouts/slideLayout3.xml"/><Relationship Id="rId5" Type="http://schemas.openxmlformats.org/officeDocument/2006/relationships/hyperlink" Target="https://doi.org/10.5281/zenodo.3518922" TargetMode="External"/><Relationship Id="rId4" Type="http://schemas.openxmlformats.org/officeDocument/2006/relationships/hyperlink" Target="https://www.softwareheritage.org/2020/07/09/intrinsic-vs-extrinsic-identifiers/" TargetMode="Externa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hyperlink" Target="https://github.com/codemeta/codemeta" TargetMode="External"/><Relationship Id="rId7" Type="http://schemas.openxmlformats.org/officeDocument/2006/relationships/hyperlink" Target="https://fair-checker.france-bioinformatique.fr/check" TargetMode="External"/><Relationship Id="rId2" Type="http://schemas.openxmlformats.org/officeDocument/2006/relationships/notesSlide" Target="../notesSlides/notesSlide30.xml"/><Relationship Id="rId1" Type="http://schemas.openxmlformats.org/officeDocument/2006/relationships/slideLayout" Target="../slideLayouts/slideLayout3.xml"/><Relationship Id="rId6" Type="http://schemas.openxmlformats.org/officeDocument/2006/relationships/hyperlink" Target="https://www.fairsfair.eu/f-uji-automated-fair-data-assessment-tool" TargetMode="External"/><Relationship Id="rId5" Type="http://schemas.openxmlformats.org/officeDocument/2006/relationships/hyperlink" Target="https://fair-checker.france-bioinformatique.fr/base_metrics" TargetMode="External"/><Relationship Id="rId10" Type="http://schemas.openxmlformats.org/officeDocument/2006/relationships/image" Target="../media/image17.png"/><Relationship Id="rId4" Type="http://schemas.openxmlformats.org/officeDocument/2006/relationships/hyperlink" Target="https://codemeta.github.io/codemeta-generator/" TargetMode="External"/><Relationship Id="rId9" Type="http://schemas.openxmlformats.org/officeDocument/2006/relationships/hyperlink" Target="https://www.f-uji.net/?action=test" TargetMode="Externa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xml"/><Relationship Id="rId1" Type="http://schemas.openxmlformats.org/officeDocument/2006/relationships/slideLayout" Target="../slideLayouts/slideLayout3.xml"/><Relationship Id="rId5" Type="http://schemas.openxmlformats.org/officeDocument/2006/relationships/image" Target="../media/image4.png"/><Relationship Id="rId4" Type="http://schemas.openxmlformats.org/officeDocument/2006/relationships/image" Target="../media/image3.png"/></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hyperlink" Target="https://www.sas.com/en_us/insights/data-management/data-management.html#nextsteps" TargetMode="External"/><Relationship Id="rId2" Type="http://schemas.openxmlformats.org/officeDocument/2006/relationships/notesSlide" Target="../notesSlides/notesSlide8.xml"/><Relationship Id="rId1" Type="http://schemas.openxmlformats.org/officeDocument/2006/relationships/slideLayout" Target="../slideLayouts/slideLayout3.xml"/><Relationship Id="rId4" Type="http://schemas.openxmlformats.org/officeDocument/2006/relationships/hyperlink" Target="https://www.merriam-webster.com/dictionary/governance"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A3C452-C885-7317-E131-0BDB4C1BDA72}"/>
              </a:ext>
            </a:extLst>
          </p:cNvPr>
          <p:cNvSpPr>
            <a:spLocks noGrp="1"/>
          </p:cNvSpPr>
          <p:nvPr>
            <p:ph type="ctrTitle"/>
          </p:nvPr>
        </p:nvSpPr>
        <p:spPr/>
        <p:txBody>
          <a:bodyPr/>
          <a:lstStyle/>
          <a:p>
            <a:r>
              <a:rPr lang="en-US" dirty="0"/>
              <a:t>Data Management &amp; FAIR</a:t>
            </a:r>
          </a:p>
        </p:txBody>
      </p:sp>
      <p:sp>
        <p:nvSpPr>
          <p:cNvPr id="3" name="Subtitle 2">
            <a:extLst>
              <a:ext uri="{FF2B5EF4-FFF2-40B4-BE49-F238E27FC236}">
                <a16:creationId xmlns:a16="http://schemas.microsoft.com/office/drawing/2014/main" id="{9E35C64A-9086-C8A2-A885-C195BB063508}"/>
              </a:ext>
            </a:extLst>
          </p:cNvPr>
          <p:cNvSpPr>
            <a:spLocks noGrp="1"/>
          </p:cNvSpPr>
          <p:nvPr>
            <p:ph type="subTitle" idx="1"/>
          </p:nvPr>
        </p:nvSpPr>
        <p:spPr/>
        <p:txBody>
          <a:bodyPr/>
          <a:lstStyle/>
          <a:p>
            <a:r>
              <a:rPr lang="en-US" dirty="0"/>
              <a:t>NDBI046 - Introduction to Data Engineering</a:t>
            </a:r>
          </a:p>
        </p:txBody>
      </p:sp>
      <p:sp>
        <p:nvSpPr>
          <p:cNvPr id="4" name="Text Placeholder 3">
            <a:extLst>
              <a:ext uri="{FF2B5EF4-FFF2-40B4-BE49-F238E27FC236}">
                <a16:creationId xmlns:a16="http://schemas.microsoft.com/office/drawing/2014/main" id="{83D77CA2-8171-135B-E44F-1C7F469B2EE4}"/>
              </a:ext>
            </a:extLst>
          </p:cNvPr>
          <p:cNvSpPr>
            <a:spLocks noGrp="1"/>
          </p:cNvSpPr>
          <p:nvPr>
            <p:ph type="body" sz="quarter" idx="12"/>
          </p:nvPr>
        </p:nvSpPr>
        <p:spPr/>
        <p:txBody>
          <a:bodyPr/>
          <a:lstStyle/>
          <a:p>
            <a:r>
              <a:rPr lang="cs-CZ" dirty="0"/>
              <a:t>202</a:t>
            </a:r>
            <a:r>
              <a:rPr lang="en-US" dirty="0"/>
              <a:t>3/2024</a:t>
            </a:r>
          </a:p>
        </p:txBody>
      </p:sp>
      <p:sp>
        <p:nvSpPr>
          <p:cNvPr id="5" name="Text Placeholder 4">
            <a:extLst>
              <a:ext uri="{FF2B5EF4-FFF2-40B4-BE49-F238E27FC236}">
                <a16:creationId xmlns:a16="http://schemas.microsoft.com/office/drawing/2014/main" id="{B38A3DCA-7A4A-597B-3B42-628A19DFF7AD}"/>
              </a:ext>
            </a:extLst>
          </p:cNvPr>
          <p:cNvSpPr>
            <a:spLocks noGrp="1"/>
          </p:cNvSpPr>
          <p:nvPr>
            <p:ph type="body" sz="quarter" idx="13"/>
          </p:nvPr>
        </p:nvSpPr>
        <p:spPr/>
        <p:txBody>
          <a:bodyPr/>
          <a:lstStyle/>
          <a:p>
            <a:r>
              <a:rPr lang="en-US" dirty="0"/>
              <a:t>Petr </a:t>
            </a:r>
            <a:r>
              <a:rPr lang="cs-CZ" dirty="0"/>
              <a:t>Škoda</a:t>
            </a:r>
            <a:endParaRPr lang="en-US" dirty="0"/>
          </a:p>
        </p:txBody>
      </p:sp>
      <p:sp>
        <p:nvSpPr>
          <p:cNvPr id="6" name="Text Placeholder 5">
            <a:extLst>
              <a:ext uri="{FF2B5EF4-FFF2-40B4-BE49-F238E27FC236}">
                <a16:creationId xmlns:a16="http://schemas.microsoft.com/office/drawing/2014/main" id="{7FCF41A0-7ACE-A6B3-D30D-C368EAC69EDB}"/>
              </a:ext>
            </a:extLst>
          </p:cNvPr>
          <p:cNvSpPr>
            <a:spLocks noGrp="1"/>
          </p:cNvSpPr>
          <p:nvPr>
            <p:ph type="body" sz="quarter" idx="14"/>
          </p:nvPr>
        </p:nvSpPr>
        <p:spPr/>
        <p:txBody>
          <a:bodyPr/>
          <a:lstStyle/>
          <a:p>
            <a:pPr lvl="0"/>
            <a:r>
              <a:rPr lang="en-US" dirty="0"/>
              <a:t>https://github.com/skodapetr</a:t>
            </a:r>
          </a:p>
          <a:p>
            <a:r>
              <a:rPr lang="en-US" dirty="0"/>
              <a:t>https://www.ksi.mff.cuni.cz</a:t>
            </a:r>
            <a:endParaRPr lang="cs-CZ" dirty="0"/>
          </a:p>
        </p:txBody>
      </p:sp>
    </p:spTree>
    <p:extLst>
      <p:ext uri="{BB962C8B-B14F-4D97-AF65-F5344CB8AC3E}">
        <p14:creationId xmlns:p14="http://schemas.microsoft.com/office/powerpoint/2010/main" val="213959448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D05DD0-4C0D-197A-A01B-04D1D9564C79}"/>
              </a:ext>
            </a:extLst>
          </p:cNvPr>
          <p:cNvSpPr>
            <a:spLocks noGrp="1"/>
          </p:cNvSpPr>
          <p:nvPr>
            <p:ph type="title"/>
          </p:nvPr>
        </p:nvSpPr>
        <p:spPr/>
        <p:txBody>
          <a:bodyPr/>
          <a:lstStyle/>
          <a:p>
            <a:r>
              <a:rPr lang="en-US" dirty="0"/>
              <a:t>Data Governance</a:t>
            </a:r>
          </a:p>
        </p:txBody>
      </p:sp>
      <p:sp>
        <p:nvSpPr>
          <p:cNvPr id="3" name="Content Placeholder 2">
            <a:extLst>
              <a:ext uri="{FF2B5EF4-FFF2-40B4-BE49-F238E27FC236}">
                <a16:creationId xmlns:a16="http://schemas.microsoft.com/office/drawing/2014/main" id="{FF863C85-7510-B5B2-7956-5CF772DE156D}"/>
              </a:ext>
            </a:extLst>
          </p:cNvPr>
          <p:cNvSpPr>
            <a:spLocks noGrp="1"/>
          </p:cNvSpPr>
          <p:nvPr>
            <p:ph idx="1"/>
          </p:nvPr>
        </p:nvSpPr>
        <p:spPr>
          <a:xfrm>
            <a:off x="335360" y="1268760"/>
            <a:ext cx="11449272" cy="1512168"/>
          </a:xfrm>
        </p:spPr>
        <p:txBody>
          <a:bodyPr/>
          <a:lstStyle/>
          <a:p>
            <a:r>
              <a:rPr lang="en-US" dirty="0"/>
              <a:t>Decisions that must be made to ensure effective data management.</a:t>
            </a:r>
          </a:p>
          <a:p>
            <a:r>
              <a:rPr lang="en-US" dirty="0"/>
              <a:t>Areas:</a:t>
            </a:r>
          </a:p>
          <a:p>
            <a:pPr lvl="1"/>
            <a:r>
              <a:rPr lang="en-US" dirty="0"/>
              <a:t>Data principles</a:t>
            </a:r>
          </a:p>
          <a:p>
            <a:pPr lvl="1"/>
            <a:r>
              <a:rPr lang="en-US" dirty="0"/>
              <a:t>Data quality</a:t>
            </a:r>
          </a:p>
          <a:p>
            <a:pPr lvl="1"/>
            <a:r>
              <a:rPr lang="en-US" dirty="0"/>
              <a:t>Metadata </a:t>
            </a:r>
          </a:p>
          <a:p>
            <a:pPr lvl="1"/>
            <a:r>
              <a:rPr lang="en-US" dirty="0"/>
              <a:t>Data access</a:t>
            </a:r>
          </a:p>
          <a:p>
            <a:pPr lvl="1"/>
            <a:r>
              <a:rPr lang="en-US" dirty="0"/>
              <a:t>Data lifecycle</a:t>
            </a:r>
          </a:p>
          <a:p>
            <a:pPr lvl="1"/>
            <a:r>
              <a:rPr lang="en-US" dirty="0"/>
              <a:t>…</a:t>
            </a:r>
          </a:p>
          <a:p>
            <a:endParaRPr lang="en-US" dirty="0"/>
          </a:p>
          <a:p>
            <a:pPr marL="0" indent="0" algn="ctr">
              <a:buNone/>
            </a:pPr>
            <a:endParaRPr lang="en-US" dirty="0"/>
          </a:p>
        </p:txBody>
      </p:sp>
      <p:sp>
        <p:nvSpPr>
          <p:cNvPr id="4" name="Slide Number Placeholder 3">
            <a:extLst>
              <a:ext uri="{FF2B5EF4-FFF2-40B4-BE49-F238E27FC236}">
                <a16:creationId xmlns:a16="http://schemas.microsoft.com/office/drawing/2014/main" id="{68967DBF-FC3C-FDD3-46EE-D3F784480303}"/>
              </a:ext>
            </a:extLst>
          </p:cNvPr>
          <p:cNvSpPr>
            <a:spLocks noGrp="1"/>
          </p:cNvSpPr>
          <p:nvPr>
            <p:ph type="sldNum" sz="quarter" idx="12"/>
          </p:nvPr>
        </p:nvSpPr>
        <p:spPr/>
        <p:txBody>
          <a:bodyPr/>
          <a:lstStyle/>
          <a:p>
            <a:fld id="{6113E31D-E2AB-40D1-8B51-AFA5AFEF393A}" type="slidenum">
              <a:rPr lang="en-US" smtClean="0"/>
              <a:t>10</a:t>
            </a:fld>
            <a:endParaRPr lang="en-US" dirty="0"/>
          </a:p>
        </p:txBody>
      </p:sp>
      <p:pic>
        <p:nvPicPr>
          <p:cNvPr id="1026" name="Picture 2">
            <a:extLst>
              <a:ext uri="{FF2B5EF4-FFF2-40B4-BE49-F238E27FC236}">
                <a16:creationId xmlns:a16="http://schemas.microsoft.com/office/drawing/2014/main" id="{D473FDE8-10F5-6B08-8B21-0DBFF0F885F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99656" y="4221088"/>
            <a:ext cx="8924553" cy="2122358"/>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descr="Diagram&#10;&#10;Description automatically generated">
            <a:extLst>
              <a:ext uri="{FF2B5EF4-FFF2-40B4-BE49-F238E27FC236}">
                <a16:creationId xmlns:a16="http://schemas.microsoft.com/office/drawing/2014/main" id="{BE041A20-E5A6-BA3C-2025-B3ADF6CD1CC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727848" y="1749604"/>
            <a:ext cx="5028594" cy="2327469"/>
          </a:xfrm>
          <a:prstGeom prst="rect">
            <a:avLst/>
          </a:prstGeom>
        </p:spPr>
      </p:pic>
    </p:spTree>
    <p:extLst>
      <p:ext uri="{BB962C8B-B14F-4D97-AF65-F5344CB8AC3E}">
        <p14:creationId xmlns:p14="http://schemas.microsoft.com/office/powerpoint/2010/main" val="137437645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5BE9A9-6D8A-FEC8-B0F5-A60198C829AF}"/>
              </a:ext>
            </a:extLst>
          </p:cNvPr>
          <p:cNvSpPr>
            <a:spLocks noGrp="1"/>
          </p:cNvSpPr>
          <p:nvPr>
            <p:ph type="title"/>
          </p:nvPr>
        </p:nvSpPr>
        <p:spPr/>
        <p:txBody>
          <a:bodyPr/>
          <a:lstStyle/>
          <a:p>
            <a:r>
              <a:rPr lang="en-US" dirty="0"/>
              <a:t>Data Governance Organization</a:t>
            </a:r>
          </a:p>
        </p:txBody>
      </p:sp>
      <p:sp>
        <p:nvSpPr>
          <p:cNvPr id="3" name="Content Placeholder 2">
            <a:extLst>
              <a:ext uri="{FF2B5EF4-FFF2-40B4-BE49-F238E27FC236}">
                <a16:creationId xmlns:a16="http://schemas.microsoft.com/office/drawing/2014/main" id="{FECCAA7B-5CE5-9F1F-EFAA-A374B6011526}"/>
              </a:ext>
            </a:extLst>
          </p:cNvPr>
          <p:cNvSpPr>
            <a:spLocks noGrp="1"/>
          </p:cNvSpPr>
          <p:nvPr>
            <p:ph sz="half" idx="1"/>
          </p:nvPr>
        </p:nvSpPr>
        <p:spPr/>
        <p:txBody>
          <a:bodyPr/>
          <a:lstStyle/>
          <a:p>
            <a:pPr marL="0" indent="0">
              <a:buNone/>
            </a:pPr>
            <a:r>
              <a:rPr lang="en-US" dirty="0"/>
              <a:t>Functions:</a:t>
            </a:r>
          </a:p>
          <a:p>
            <a:r>
              <a:rPr lang="en-US" dirty="0"/>
              <a:t>Legislative-like</a:t>
            </a:r>
            <a:br>
              <a:rPr lang="en-US" dirty="0"/>
            </a:br>
            <a:r>
              <a:rPr lang="en-US" dirty="0"/>
              <a:t>Defining policies, standards, and the Enterprise Data Architecture.</a:t>
            </a:r>
          </a:p>
          <a:p>
            <a:r>
              <a:rPr lang="en-US" dirty="0"/>
              <a:t>Judicial-like</a:t>
            </a:r>
            <a:br>
              <a:rPr lang="en-US" dirty="0"/>
            </a:br>
            <a:r>
              <a:rPr lang="en-US" dirty="0"/>
              <a:t>Issue management and escalation.</a:t>
            </a:r>
          </a:p>
          <a:p>
            <a:r>
              <a:rPr lang="en-US" dirty="0"/>
              <a:t>Executive</a:t>
            </a:r>
            <a:br>
              <a:rPr lang="en-US" dirty="0"/>
            </a:br>
            <a:r>
              <a:rPr lang="en-US" dirty="0"/>
              <a:t>Protecting and serving, administrative responsibilities.</a:t>
            </a:r>
          </a:p>
          <a:p>
            <a:endParaRPr lang="en-US" dirty="0"/>
          </a:p>
        </p:txBody>
      </p:sp>
      <p:sp>
        <p:nvSpPr>
          <p:cNvPr id="6" name="Content Placeholder 5">
            <a:extLst>
              <a:ext uri="{FF2B5EF4-FFF2-40B4-BE49-F238E27FC236}">
                <a16:creationId xmlns:a16="http://schemas.microsoft.com/office/drawing/2014/main" id="{B10F4F1D-6405-ACE7-1676-BF98E65CA902}"/>
              </a:ext>
            </a:extLst>
          </p:cNvPr>
          <p:cNvSpPr>
            <a:spLocks noGrp="1"/>
          </p:cNvSpPr>
          <p:nvPr>
            <p:ph sz="half" idx="2"/>
          </p:nvPr>
        </p:nvSpPr>
        <p:spPr/>
        <p:txBody>
          <a:bodyPr/>
          <a:lstStyle/>
          <a:p>
            <a:pPr marL="0" indent="0">
              <a:buNone/>
            </a:pPr>
            <a:r>
              <a:rPr lang="en-US" dirty="0"/>
              <a:t>Members:</a:t>
            </a:r>
          </a:p>
          <a:p>
            <a:r>
              <a:rPr lang="en-US" dirty="0"/>
              <a:t>Steering Committee </a:t>
            </a:r>
          </a:p>
          <a:p>
            <a:r>
              <a:rPr lang="en-US" dirty="0"/>
              <a:t>Council</a:t>
            </a:r>
          </a:p>
          <a:p>
            <a:r>
              <a:rPr lang="en-US" dirty="0"/>
              <a:t>Stewardship Teams </a:t>
            </a:r>
            <a:br>
              <a:rPr lang="en-US" dirty="0"/>
            </a:br>
            <a:r>
              <a:rPr lang="en-US" dirty="0"/>
              <a:t>Data Stewardship is the most common label to describe accountability and responsibility for data and processes that ensure effective control and use of data assets.</a:t>
            </a:r>
          </a:p>
          <a:p>
            <a:pPr marL="0" indent="0">
              <a:buNone/>
            </a:pPr>
            <a:endParaRPr lang="en-US" dirty="0"/>
          </a:p>
          <a:p>
            <a:pPr marL="0" indent="0">
              <a:buNone/>
            </a:pPr>
            <a:r>
              <a:rPr lang="en-US" dirty="0"/>
              <a:t>Operating Model Types</a:t>
            </a:r>
          </a:p>
          <a:p>
            <a:r>
              <a:rPr lang="en-US" dirty="0"/>
              <a:t>Centralized</a:t>
            </a:r>
          </a:p>
          <a:p>
            <a:r>
              <a:rPr lang="en-US" dirty="0"/>
              <a:t>Federated </a:t>
            </a:r>
            <a:br>
              <a:rPr lang="en-US" dirty="0"/>
            </a:br>
            <a:endParaRPr lang="en-US" dirty="0"/>
          </a:p>
        </p:txBody>
      </p:sp>
      <p:sp>
        <p:nvSpPr>
          <p:cNvPr id="4" name="Slide Number Placeholder 3">
            <a:extLst>
              <a:ext uri="{FF2B5EF4-FFF2-40B4-BE49-F238E27FC236}">
                <a16:creationId xmlns:a16="http://schemas.microsoft.com/office/drawing/2014/main" id="{7BEBCB65-BED3-2660-D257-B210C17C22D8}"/>
              </a:ext>
            </a:extLst>
          </p:cNvPr>
          <p:cNvSpPr>
            <a:spLocks noGrp="1"/>
          </p:cNvSpPr>
          <p:nvPr>
            <p:ph type="sldNum" sz="quarter" idx="12"/>
          </p:nvPr>
        </p:nvSpPr>
        <p:spPr/>
        <p:txBody>
          <a:bodyPr/>
          <a:lstStyle/>
          <a:p>
            <a:fld id="{6113E31D-E2AB-40D1-8B51-AFA5AFEF393A}" type="slidenum">
              <a:rPr lang="en-US" smtClean="0"/>
              <a:t>11</a:t>
            </a:fld>
            <a:endParaRPr lang="en-US" dirty="0"/>
          </a:p>
        </p:txBody>
      </p:sp>
    </p:spTree>
    <p:extLst>
      <p:ext uri="{BB962C8B-B14F-4D97-AF65-F5344CB8AC3E}">
        <p14:creationId xmlns:p14="http://schemas.microsoft.com/office/powerpoint/2010/main" val="53980451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4A90F60A-15E9-7800-E7B4-C255311714C3}"/>
              </a:ext>
            </a:extLst>
          </p:cNvPr>
          <p:cNvSpPr>
            <a:spLocks noGrp="1"/>
          </p:cNvSpPr>
          <p:nvPr>
            <p:ph type="body" sz="quarter" idx="13"/>
          </p:nvPr>
        </p:nvSpPr>
        <p:spPr/>
        <p:txBody>
          <a:bodyPr/>
          <a:lstStyle/>
          <a:p>
            <a:r>
              <a:rPr lang="en-US" dirty="0"/>
              <a:t>FAIR</a:t>
            </a:r>
          </a:p>
        </p:txBody>
      </p:sp>
      <p:sp>
        <p:nvSpPr>
          <p:cNvPr id="3" name="Text Placeholder 2">
            <a:extLst>
              <a:ext uri="{FF2B5EF4-FFF2-40B4-BE49-F238E27FC236}">
                <a16:creationId xmlns:a16="http://schemas.microsoft.com/office/drawing/2014/main" id="{B3A6EF23-DCEE-1133-11D3-FD60D8C21BFB}"/>
              </a:ext>
            </a:extLst>
          </p:cNvPr>
          <p:cNvSpPr>
            <a:spLocks noGrp="1"/>
          </p:cNvSpPr>
          <p:nvPr>
            <p:ph type="body" sz="quarter" idx="14"/>
          </p:nvPr>
        </p:nvSpPr>
        <p:spPr/>
        <p:txBody>
          <a:bodyPr/>
          <a:lstStyle/>
          <a:p>
            <a:endParaRPr lang="en-US"/>
          </a:p>
        </p:txBody>
      </p:sp>
    </p:spTree>
    <p:extLst>
      <p:ext uri="{BB962C8B-B14F-4D97-AF65-F5344CB8AC3E}">
        <p14:creationId xmlns:p14="http://schemas.microsoft.com/office/powerpoint/2010/main" val="404167140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show="0">
  <p:cSld>
    <p:bg>
      <p:bgPr>
        <a:solidFill>
          <a:schemeClr val="accent3"/>
        </a:solidFill>
        <a:effectLst/>
      </p:bgPr>
    </p:bg>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1AEB32EB-DC3E-ED06-7394-76BF903713F5}"/>
              </a:ext>
            </a:extLst>
          </p:cNvPr>
          <p:cNvSpPr>
            <a:spLocks noGrp="1"/>
          </p:cNvSpPr>
          <p:nvPr>
            <p:ph type="sldNum" sz="quarter" idx="12"/>
          </p:nvPr>
        </p:nvSpPr>
        <p:spPr/>
        <p:txBody>
          <a:bodyPr/>
          <a:lstStyle/>
          <a:p>
            <a:fld id="{4FAB73BC-B049-4115-A692-8D63A059BFB8}" type="slidenum">
              <a:rPr lang="en-US" smtClean="0"/>
              <a:pPr/>
              <a:t>13</a:t>
            </a:fld>
            <a:endParaRPr lang="en-US" dirty="0"/>
          </a:p>
        </p:txBody>
      </p:sp>
      <p:pic>
        <p:nvPicPr>
          <p:cNvPr id="2050" name="Picture 2">
            <a:extLst>
              <a:ext uri="{FF2B5EF4-FFF2-40B4-BE49-F238E27FC236}">
                <a16:creationId xmlns:a16="http://schemas.microsoft.com/office/drawing/2014/main" id="{A5598152-3FCF-68D2-85DA-EF27F6751E9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039772" y="192811"/>
            <a:ext cx="4400488" cy="6116510"/>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D964D28D-C6A3-2324-2CD4-6139597121A8}"/>
              </a:ext>
            </a:extLst>
          </p:cNvPr>
          <p:cNvSpPr txBox="1"/>
          <p:nvPr/>
        </p:nvSpPr>
        <p:spPr>
          <a:xfrm>
            <a:off x="0" y="6516052"/>
            <a:ext cx="6096000" cy="369332"/>
          </a:xfrm>
          <a:prstGeom prst="rect">
            <a:avLst/>
          </a:prstGeom>
          <a:noFill/>
        </p:spPr>
        <p:txBody>
          <a:bodyPr wrap="square" rtlCol="0">
            <a:spAutoFit/>
          </a:bodyPr>
          <a:lstStyle/>
          <a:p>
            <a:r>
              <a:rPr lang="en-US" dirty="0">
                <a:solidFill>
                  <a:schemeClr val="bg1"/>
                </a:solidFill>
              </a:rPr>
              <a:t>Removed: 2023/2024</a:t>
            </a:r>
          </a:p>
        </p:txBody>
      </p:sp>
    </p:spTree>
    <p:extLst>
      <p:ext uri="{BB962C8B-B14F-4D97-AF65-F5344CB8AC3E}">
        <p14:creationId xmlns:p14="http://schemas.microsoft.com/office/powerpoint/2010/main" val="274308627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B469CF-191F-FF8D-5700-A7364792AFDB}"/>
              </a:ext>
            </a:extLst>
          </p:cNvPr>
          <p:cNvSpPr>
            <a:spLocks noGrp="1"/>
          </p:cNvSpPr>
          <p:nvPr>
            <p:ph type="title"/>
          </p:nvPr>
        </p:nvSpPr>
        <p:spPr/>
        <p:txBody>
          <a:bodyPr>
            <a:normAutofit/>
          </a:bodyPr>
          <a:lstStyle/>
          <a:p>
            <a:r>
              <a:rPr lang="en-US" dirty="0"/>
              <a:t>FAIR</a:t>
            </a:r>
          </a:p>
        </p:txBody>
      </p:sp>
      <p:sp>
        <p:nvSpPr>
          <p:cNvPr id="3" name="Content Placeholder 2">
            <a:extLst>
              <a:ext uri="{FF2B5EF4-FFF2-40B4-BE49-F238E27FC236}">
                <a16:creationId xmlns:a16="http://schemas.microsoft.com/office/drawing/2014/main" id="{F9DB4077-BBDE-FFB1-3AF7-CC794EED39E3}"/>
              </a:ext>
            </a:extLst>
          </p:cNvPr>
          <p:cNvSpPr>
            <a:spLocks noGrp="1"/>
          </p:cNvSpPr>
          <p:nvPr>
            <p:ph idx="1"/>
          </p:nvPr>
        </p:nvSpPr>
        <p:spPr/>
        <p:txBody>
          <a:bodyPr/>
          <a:lstStyle/>
          <a:p>
            <a:pPr marL="0" indent="0">
              <a:buNone/>
            </a:pPr>
            <a:r>
              <a:rPr lang="en-US" dirty="0">
                <a:hlinkClick r:id="rId2"/>
              </a:rPr>
              <a:t>FAIR Guiding Principles for scientific data management and stewardship</a:t>
            </a:r>
            <a:r>
              <a:rPr lang="en-US" dirty="0"/>
              <a:t> [2016]</a:t>
            </a:r>
          </a:p>
          <a:p>
            <a:pPr marL="0" indent="0">
              <a:buNone/>
            </a:pPr>
            <a:endParaRPr lang="en-US" dirty="0"/>
          </a:p>
          <a:p>
            <a:pPr marL="0" indent="0">
              <a:buNone/>
            </a:pPr>
            <a:r>
              <a:rPr lang="en-US" dirty="0"/>
              <a:t>There is an urgent need to improve the infrastructure supporting the reuse of scholarly data.</a:t>
            </a:r>
          </a:p>
          <a:p>
            <a:pPr marL="0" indent="0">
              <a:buNone/>
            </a:pPr>
            <a:r>
              <a:rPr lang="en-US" dirty="0"/>
              <a:t>… have come together to design and jointly endorse a concise and </a:t>
            </a:r>
            <a:r>
              <a:rPr lang="en-US" dirty="0" err="1">
                <a:solidFill>
                  <a:schemeClr val="accent2"/>
                </a:solidFill>
              </a:rPr>
              <a:t>measureable</a:t>
            </a:r>
            <a:r>
              <a:rPr lang="en-US" dirty="0">
                <a:solidFill>
                  <a:schemeClr val="accent2"/>
                </a:solidFill>
              </a:rPr>
              <a:t> set of principles</a:t>
            </a:r>
            <a:r>
              <a:rPr lang="en-US" dirty="0"/>
              <a:t> that we refer to as the FAIR Data Principles. </a:t>
            </a:r>
            <a:br>
              <a:rPr lang="en-US" dirty="0"/>
            </a:br>
            <a:br>
              <a:rPr lang="en-US" dirty="0"/>
            </a:br>
            <a:r>
              <a:rPr lang="en-US" dirty="0"/>
              <a:t>The intent is that these may act as a </a:t>
            </a:r>
            <a:r>
              <a:rPr lang="en-US" dirty="0">
                <a:solidFill>
                  <a:schemeClr val="accent2"/>
                </a:solidFill>
              </a:rPr>
              <a:t>guideline for those wishing</a:t>
            </a:r>
            <a:r>
              <a:rPr lang="en-US" dirty="0"/>
              <a:t> to enhance the reusability of their data holdings.</a:t>
            </a:r>
          </a:p>
          <a:p>
            <a:pPr marL="0" indent="0">
              <a:buNone/>
            </a:pPr>
            <a:r>
              <a:rPr lang="en-US" dirty="0"/>
              <a:t>… the FAIR Principles put specific emphasis on enhancing the </a:t>
            </a:r>
            <a:r>
              <a:rPr lang="en-US" dirty="0">
                <a:solidFill>
                  <a:schemeClr val="accent2"/>
                </a:solidFill>
              </a:rPr>
              <a:t>ability of machines</a:t>
            </a:r>
            <a:r>
              <a:rPr lang="en-US" dirty="0"/>
              <a:t> to automatically find and use the data, in addition to supporting its reuse by individuals. </a:t>
            </a:r>
          </a:p>
          <a:p>
            <a:pPr marL="0" indent="0">
              <a:buNone/>
            </a:pPr>
            <a:r>
              <a:rPr lang="en-US" dirty="0"/>
              <a:t>… This Comment is the </a:t>
            </a:r>
            <a:r>
              <a:rPr lang="en-US" dirty="0">
                <a:solidFill>
                  <a:schemeClr val="accent2"/>
                </a:solidFill>
              </a:rPr>
              <a:t>first formal publication of the FAIR Principles</a:t>
            </a:r>
            <a:r>
              <a:rPr lang="en-US" dirty="0"/>
              <a:t>, and includes the rationale behind them, and some exemplar implementations in the community.</a:t>
            </a:r>
          </a:p>
          <a:p>
            <a:pPr marL="0" indent="0">
              <a:buNone/>
            </a:pPr>
            <a:endParaRPr lang="en-US" dirty="0"/>
          </a:p>
        </p:txBody>
      </p:sp>
      <p:sp>
        <p:nvSpPr>
          <p:cNvPr id="4" name="Slide Number Placeholder 3">
            <a:extLst>
              <a:ext uri="{FF2B5EF4-FFF2-40B4-BE49-F238E27FC236}">
                <a16:creationId xmlns:a16="http://schemas.microsoft.com/office/drawing/2014/main" id="{23248873-2F74-181D-C7F3-A60B108D75A1}"/>
              </a:ext>
            </a:extLst>
          </p:cNvPr>
          <p:cNvSpPr>
            <a:spLocks noGrp="1"/>
          </p:cNvSpPr>
          <p:nvPr>
            <p:ph type="sldNum" sz="quarter" idx="12"/>
          </p:nvPr>
        </p:nvSpPr>
        <p:spPr/>
        <p:txBody>
          <a:bodyPr/>
          <a:lstStyle/>
          <a:p>
            <a:fld id="{6113E31D-E2AB-40D1-8B51-AFA5AFEF393A}" type="slidenum">
              <a:rPr lang="en-US" smtClean="0"/>
              <a:t>14</a:t>
            </a:fld>
            <a:endParaRPr lang="en-US" dirty="0"/>
          </a:p>
        </p:txBody>
      </p:sp>
    </p:spTree>
    <p:extLst>
      <p:ext uri="{BB962C8B-B14F-4D97-AF65-F5344CB8AC3E}">
        <p14:creationId xmlns:p14="http://schemas.microsoft.com/office/powerpoint/2010/main" val="347459297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B469CF-191F-FF8D-5700-A7364792AFDB}"/>
              </a:ext>
            </a:extLst>
          </p:cNvPr>
          <p:cNvSpPr>
            <a:spLocks noGrp="1"/>
          </p:cNvSpPr>
          <p:nvPr>
            <p:ph type="title"/>
          </p:nvPr>
        </p:nvSpPr>
        <p:spPr/>
        <p:txBody>
          <a:bodyPr>
            <a:normAutofit/>
          </a:bodyPr>
          <a:lstStyle/>
          <a:p>
            <a:r>
              <a:rPr lang="en-US" dirty="0"/>
              <a:t>FAIR</a:t>
            </a:r>
          </a:p>
        </p:txBody>
      </p:sp>
      <p:sp>
        <p:nvSpPr>
          <p:cNvPr id="3" name="Content Placeholder 2">
            <a:extLst>
              <a:ext uri="{FF2B5EF4-FFF2-40B4-BE49-F238E27FC236}">
                <a16:creationId xmlns:a16="http://schemas.microsoft.com/office/drawing/2014/main" id="{F9DB4077-BBDE-FFB1-3AF7-CC794EED39E3}"/>
              </a:ext>
            </a:extLst>
          </p:cNvPr>
          <p:cNvSpPr>
            <a:spLocks noGrp="1"/>
          </p:cNvSpPr>
          <p:nvPr>
            <p:ph idx="1"/>
          </p:nvPr>
        </p:nvSpPr>
        <p:spPr/>
        <p:txBody>
          <a:bodyPr/>
          <a:lstStyle/>
          <a:p>
            <a:pPr marL="0" indent="0">
              <a:buNone/>
            </a:pPr>
            <a:r>
              <a:rPr lang="en-US" dirty="0"/>
              <a:t>… Good </a:t>
            </a:r>
            <a:r>
              <a:rPr lang="en-US" dirty="0">
                <a:solidFill>
                  <a:schemeClr val="accent2"/>
                </a:solidFill>
              </a:rPr>
              <a:t>data management</a:t>
            </a:r>
            <a:r>
              <a:rPr lang="en-US" dirty="0"/>
              <a:t> is not a goal in itself, but rather is the key conduit leading to </a:t>
            </a:r>
            <a:r>
              <a:rPr lang="en-US" dirty="0">
                <a:solidFill>
                  <a:schemeClr val="accent2"/>
                </a:solidFill>
              </a:rPr>
              <a:t>knowledge discovery </a:t>
            </a:r>
            <a:r>
              <a:rPr lang="en-US" dirty="0"/>
              <a:t>and innovation, and to subsequent data and knowledge </a:t>
            </a:r>
            <a:r>
              <a:rPr lang="en-US" dirty="0">
                <a:solidFill>
                  <a:schemeClr val="accent2"/>
                </a:solidFill>
              </a:rPr>
              <a:t>integration and reuse</a:t>
            </a:r>
            <a:r>
              <a:rPr lang="en-US" dirty="0"/>
              <a:t> by the community after the data publication process.</a:t>
            </a:r>
          </a:p>
          <a:p>
            <a:pPr marL="0" indent="0">
              <a:buNone/>
            </a:pPr>
            <a:r>
              <a:rPr lang="en-US" dirty="0"/>
              <a:t>… What constitutes ‘</a:t>
            </a:r>
            <a:r>
              <a:rPr lang="en-US" dirty="0">
                <a:solidFill>
                  <a:schemeClr val="accent2"/>
                </a:solidFill>
              </a:rPr>
              <a:t>good data management</a:t>
            </a:r>
            <a:r>
              <a:rPr lang="en-US" dirty="0"/>
              <a:t>’ is, however, largely undefined, and is generally left as a decision for the data or repository owner.</a:t>
            </a:r>
          </a:p>
          <a:p>
            <a:pPr marL="0" indent="0">
              <a:buNone/>
            </a:pPr>
            <a:r>
              <a:rPr lang="en-US" dirty="0"/>
              <a:t>…  </a:t>
            </a:r>
            <a:r>
              <a:rPr lang="en-US" dirty="0">
                <a:solidFill>
                  <a:schemeClr val="accent2"/>
                </a:solidFill>
              </a:rPr>
              <a:t>barriers</a:t>
            </a:r>
            <a:r>
              <a:rPr lang="en-US" dirty="0"/>
              <a:t> to data discovery and reuse, not only for humans, but even more so for machines </a:t>
            </a:r>
          </a:p>
          <a:p>
            <a:pPr marL="0" indent="0">
              <a:buNone/>
            </a:pPr>
            <a:endParaRPr lang="en-US" dirty="0"/>
          </a:p>
        </p:txBody>
      </p:sp>
      <p:sp>
        <p:nvSpPr>
          <p:cNvPr id="4" name="Slide Number Placeholder 3">
            <a:extLst>
              <a:ext uri="{FF2B5EF4-FFF2-40B4-BE49-F238E27FC236}">
                <a16:creationId xmlns:a16="http://schemas.microsoft.com/office/drawing/2014/main" id="{23248873-2F74-181D-C7F3-A60B108D75A1}"/>
              </a:ext>
            </a:extLst>
          </p:cNvPr>
          <p:cNvSpPr>
            <a:spLocks noGrp="1"/>
          </p:cNvSpPr>
          <p:nvPr>
            <p:ph type="sldNum" sz="quarter" idx="12"/>
          </p:nvPr>
        </p:nvSpPr>
        <p:spPr/>
        <p:txBody>
          <a:bodyPr/>
          <a:lstStyle/>
          <a:p>
            <a:fld id="{6113E31D-E2AB-40D1-8B51-AFA5AFEF393A}" type="slidenum">
              <a:rPr lang="en-US" smtClean="0"/>
              <a:t>15</a:t>
            </a:fld>
            <a:endParaRPr lang="en-US" dirty="0"/>
          </a:p>
        </p:txBody>
      </p:sp>
    </p:spTree>
    <p:extLst>
      <p:ext uri="{BB962C8B-B14F-4D97-AF65-F5344CB8AC3E}">
        <p14:creationId xmlns:p14="http://schemas.microsoft.com/office/powerpoint/2010/main" val="304862734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54DE58-4EAD-7760-2F15-98E70FCBFBAD}"/>
              </a:ext>
            </a:extLst>
          </p:cNvPr>
          <p:cNvSpPr>
            <a:spLocks noGrp="1"/>
          </p:cNvSpPr>
          <p:nvPr>
            <p:ph type="title"/>
          </p:nvPr>
        </p:nvSpPr>
        <p:spPr/>
        <p:txBody>
          <a:bodyPr/>
          <a:lstStyle/>
          <a:p>
            <a:r>
              <a:rPr lang="en-US" dirty="0"/>
              <a:t>FAIR principles</a:t>
            </a:r>
          </a:p>
        </p:txBody>
      </p:sp>
      <p:sp>
        <p:nvSpPr>
          <p:cNvPr id="3" name="Content Placeholder 2">
            <a:extLst>
              <a:ext uri="{FF2B5EF4-FFF2-40B4-BE49-F238E27FC236}">
                <a16:creationId xmlns:a16="http://schemas.microsoft.com/office/drawing/2014/main" id="{5F780FD8-7C9E-B321-FD8C-78B034EF60CD}"/>
              </a:ext>
            </a:extLst>
          </p:cNvPr>
          <p:cNvSpPr>
            <a:spLocks noGrp="1"/>
          </p:cNvSpPr>
          <p:nvPr>
            <p:ph idx="1"/>
          </p:nvPr>
        </p:nvSpPr>
        <p:spPr/>
        <p:txBody>
          <a:bodyPr/>
          <a:lstStyle/>
          <a:p>
            <a:r>
              <a:rPr lang="en-US" b="1" dirty="0"/>
              <a:t>F</a:t>
            </a:r>
            <a:r>
              <a:rPr lang="en-US" dirty="0"/>
              <a:t>indability</a:t>
            </a:r>
            <a:br>
              <a:rPr lang="en-US" dirty="0"/>
            </a:br>
            <a:r>
              <a:rPr lang="en-US" dirty="0"/>
              <a:t>Metadata and data should be easy to find for both humans and computers. </a:t>
            </a:r>
          </a:p>
          <a:p>
            <a:r>
              <a:rPr lang="en-US" b="1" dirty="0"/>
              <a:t>A</a:t>
            </a:r>
            <a:r>
              <a:rPr lang="en-US" dirty="0"/>
              <a:t>ccessibility</a:t>
            </a:r>
            <a:br>
              <a:rPr lang="en-US" dirty="0"/>
            </a:br>
            <a:r>
              <a:rPr lang="en-US" dirty="0"/>
              <a:t>The user needs to know how they can be accessed, possibly including authentication and </a:t>
            </a:r>
            <a:r>
              <a:rPr lang="en-US" dirty="0" err="1"/>
              <a:t>authorisation</a:t>
            </a:r>
            <a:r>
              <a:rPr lang="en-US" dirty="0"/>
              <a:t>.</a:t>
            </a:r>
          </a:p>
          <a:p>
            <a:r>
              <a:rPr lang="en-US" b="1" dirty="0"/>
              <a:t>I</a:t>
            </a:r>
            <a:r>
              <a:rPr lang="en-US" dirty="0"/>
              <a:t>nteroperability</a:t>
            </a:r>
            <a:br>
              <a:rPr lang="en-US" dirty="0"/>
            </a:br>
            <a:r>
              <a:rPr lang="en-US" dirty="0"/>
              <a:t>The data usually need to be integrated with other data / workflows.</a:t>
            </a:r>
          </a:p>
          <a:p>
            <a:r>
              <a:rPr lang="en-US" b="1" dirty="0"/>
              <a:t>R</a:t>
            </a:r>
            <a:r>
              <a:rPr lang="en-US" dirty="0"/>
              <a:t>eusability</a:t>
            </a:r>
            <a:br>
              <a:rPr lang="en-US" dirty="0"/>
            </a:br>
            <a:r>
              <a:rPr lang="en-US" dirty="0"/>
              <a:t>Metadata and data should be well-described.</a:t>
            </a:r>
          </a:p>
        </p:txBody>
      </p:sp>
      <p:sp>
        <p:nvSpPr>
          <p:cNvPr id="4" name="Slide Number Placeholder 3">
            <a:extLst>
              <a:ext uri="{FF2B5EF4-FFF2-40B4-BE49-F238E27FC236}">
                <a16:creationId xmlns:a16="http://schemas.microsoft.com/office/drawing/2014/main" id="{0D3DD88C-321E-2CDE-492A-1ADE80A124F5}"/>
              </a:ext>
            </a:extLst>
          </p:cNvPr>
          <p:cNvSpPr>
            <a:spLocks noGrp="1"/>
          </p:cNvSpPr>
          <p:nvPr>
            <p:ph type="sldNum" sz="quarter" idx="12"/>
          </p:nvPr>
        </p:nvSpPr>
        <p:spPr/>
        <p:txBody>
          <a:bodyPr/>
          <a:lstStyle/>
          <a:p>
            <a:fld id="{6113E31D-E2AB-40D1-8B51-AFA5AFEF393A}" type="slidenum">
              <a:rPr lang="en-US" smtClean="0"/>
              <a:t>16</a:t>
            </a:fld>
            <a:endParaRPr lang="en-US" dirty="0"/>
          </a:p>
        </p:txBody>
      </p:sp>
    </p:spTree>
    <p:extLst>
      <p:ext uri="{BB962C8B-B14F-4D97-AF65-F5344CB8AC3E}">
        <p14:creationId xmlns:p14="http://schemas.microsoft.com/office/powerpoint/2010/main" val="308675982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9CB1F5-0D40-982C-8691-1F23FAD1020F}"/>
              </a:ext>
            </a:extLst>
          </p:cNvPr>
          <p:cNvSpPr>
            <a:spLocks noGrp="1"/>
          </p:cNvSpPr>
          <p:nvPr>
            <p:ph type="title"/>
          </p:nvPr>
        </p:nvSpPr>
        <p:spPr/>
        <p:txBody>
          <a:bodyPr/>
          <a:lstStyle/>
          <a:p>
            <a:r>
              <a:rPr lang="en-US" dirty="0"/>
              <a:t>Resource types</a:t>
            </a:r>
          </a:p>
        </p:txBody>
      </p:sp>
      <p:sp>
        <p:nvSpPr>
          <p:cNvPr id="3" name="Content Placeholder 2">
            <a:extLst>
              <a:ext uri="{FF2B5EF4-FFF2-40B4-BE49-F238E27FC236}">
                <a16:creationId xmlns:a16="http://schemas.microsoft.com/office/drawing/2014/main" id="{639CDE3F-EA87-9A99-FD78-891D489944FB}"/>
              </a:ext>
            </a:extLst>
          </p:cNvPr>
          <p:cNvSpPr>
            <a:spLocks noGrp="1"/>
          </p:cNvSpPr>
          <p:nvPr>
            <p:ph idx="1"/>
          </p:nvPr>
        </p:nvSpPr>
        <p:spPr/>
        <p:txBody>
          <a:bodyPr/>
          <a:lstStyle/>
          <a:p>
            <a:r>
              <a:rPr lang="en-US" dirty="0"/>
              <a:t>Data or digital objects</a:t>
            </a:r>
          </a:p>
          <a:p>
            <a:r>
              <a:rPr lang="en-US" dirty="0"/>
              <a:t>Metadata</a:t>
            </a:r>
            <a:br>
              <a:rPr lang="en-US" dirty="0"/>
            </a:br>
            <a:r>
              <a:rPr lang="en-US" dirty="0"/>
              <a:t>Information about digital objects.</a:t>
            </a:r>
          </a:p>
          <a:p>
            <a:r>
              <a:rPr lang="en-US" dirty="0"/>
              <a:t>Infrastructure</a:t>
            </a:r>
          </a:p>
        </p:txBody>
      </p:sp>
      <p:sp>
        <p:nvSpPr>
          <p:cNvPr id="4" name="Slide Number Placeholder 3">
            <a:extLst>
              <a:ext uri="{FF2B5EF4-FFF2-40B4-BE49-F238E27FC236}">
                <a16:creationId xmlns:a16="http://schemas.microsoft.com/office/drawing/2014/main" id="{E0572218-9C20-3441-778C-ABCA99BB264E}"/>
              </a:ext>
            </a:extLst>
          </p:cNvPr>
          <p:cNvSpPr>
            <a:spLocks noGrp="1"/>
          </p:cNvSpPr>
          <p:nvPr>
            <p:ph type="sldNum" sz="quarter" idx="12"/>
          </p:nvPr>
        </p:nvSpPr>
        <p:spPr/>
        <p:txBody>
          <a:bodyPr/>
          <a:lstStyle/>
          <a:p>
            <a:fld id="{6113E31D-E2AB-40D1-8B51-AFA5AFEF393A}" type="slidenum">
              <a:rPr lang="en-US" smtClean="0"/>
              <a:t>17</a:t>
            </a:fld>
            <a:endParaRPr lang="en-US" dirty="0"/>
          </a:p>
        </p:txBody>
      </p:sp>
    </p:spTree>
    <p:extLst>
      <p:ext uri="{BB962C8B-B14F-4D97-AF65-F5344CB8AC3E}">
        <p14:creationId xmlns:p14="http://schemas.microsoft.com/office/powerpoint/2010/main" val="363002051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FE683A33-6371-170F-151E-E53FE6D629CE}"/>
              </a:ext>
            </a:extLst>
          </p:cNvPr>
          <p:cNvSpPr>
            <a:spLocks noGrp="1"/>
          </p:cNvSpPr>
          <p:nvPr>
            <p:ph type="body" sz="quarter" idx="13"/>
          </p:nvPr>
        </p:nvSpPr>
        <p:spPr/>
        <p:txBody>
          <a:bodyPr/>
          <a:lstStyle/>
          <a:p>
            <a:r>
              <a:rPr lang="en-US" dirty="0"/>
              <a:t>FAIR</a:t>
            </a:r>
          </a:p>
        </p:txBody>
      </p:sp>
      <p:sp>
        <p:nvSpPr>
          <p:cNvPr id="3" name="Text Placeholder 2">
            <a:extLst>
              <a:ext uri="{FF2B5EF4-FFF2-40B4-BE49-F238E27FC236}">
                <a16:creationId xmlns:a16="http://schemas.microsoft.com/office/drawing/2014/main" id="{C2CF0C56-4132-5CC8-F41F-00A9F38B0836}"/>
              </a:ext>
            </a:extLst>
          </p:cNvPr>
          <p:cNvSpPr>
            <a:spLocks noGrp="1"/>
          </p:cNvSpPr>
          <p:nvPr>
            <p:ph type="body" sz="quarter" idx="14"/>
          </p:nvPr>
        </p:nvSpPr>
        <p:spPr/>
        <p:txBody>
          <a:bodyPr/>
          <a:lstStyle/>
          <a:p>
            <a:r>
              <a:rPr lang="en-US" dirty="0"/>
              <a:t>Rules</a:t>
            </a:r>
          </a:p>
        </p:txBody>
      </p:sp>
    </p:spTree>
    <p:extLst>
      <p:ext uri="{BB962C8B-B14F-4D97-AF65-F5344CB8AC3E}">
        <p14:creationId xmlns:p14="http://schemas.microsoft.com/office/powerpoint/2010/main" val="102271299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A76B0A-A083-4595-71F7-3BC436B5F440}"/>
              </a:ext>
            </a:extLst>
          </p:cNvPr>
          <p:cNvSpPr>
            <a:spLocks noGrp="1"/>
          </p:cNvSpPr>
          <p:nvPr>
            <p:ph type="title"/>
          </p:nvPr>
        </p:nvSpPr>
        <p:spPr/>
        <p:txBody>
          <a:bodyPr/>
          <a:lstStyle/>
          <a:p>
            <a:r>
              <a:rPr lang="en-US" dirty="0"/>
              <a:t>Findability</a:t>
            </a:r>
          </a:p>
        </p:txBody>
      </p:sp>
      <p:sp>
        <p:nvSpPr>
          <p:cNvPr id="3" name="Content Placeholder 2">
            <a:extLst>
              <a:ext uri="{FF2B5EF4-FFF2-40B4-BE49-F238E27FC236}">
                <a16:creationId xmlns:a16="http://schemas.microsoft.com/office/drawing/2014/main" id="{2684704E-9844-F358-3C09-E3F6D77A68B5}"/>
              </a:ext>
            </a:extLst>
          </p:cNvPr>
          <p:cNvSpPr>
            <a:spLocks noGrp="1"/>
          </p:cNvSpPr>
          <p:nvPr>
            <p:ph idx="1"/>
          </p:nvPr>
        </p:nvSpPr>
        <p:spPr>
          <a:xfrm>
            <a:off x="335360" y="1268760"/>
            <a:ext cx="11449272" cy="2952328"/>
          </a:xfrm>
        </p:spPr>
        <p:txBody>
          <a:bodyPr/>
          <a:lstStyle/>
          <a:p>
            <a:r>
              <a:rPr lang="en-US" dirty="0"/>
              <a:t>F1. (meta)data are assigned a globally unique and persistent identifier</a:t>
            </a:r>
          </a:p>
          <a:p>
            <a:r>
              <a:rPr lang="en-US" dirty="0"/>
              <a:t>F2. data are described with rich metadata (defined by R1)</a:t>
            </a:r>
          </a:p>
          <a:p>
            <a:r>
              <a:rPr lang="en-US" dirty="0"/>
              <a:t>F3. metadata clearly and explicitly include the identifier of the data it describes</a:t>
            </a:r>
          </a:p>
          <a:p>
            <a:r>
              <a:rPr lang="en-US" dirty="0"/>
              <a:t>F4. (meta)data are registered or indexed in a searchable resource</a:t>
            </a:r>
          </a:p>
          <a:p>
            <a:endParaRPr lang="en-US" dirty="0"/>
          </a:p>
          <a:p>
            <a:endParaRPr lang="en-US" dirty="0"/>
          </a:p>
        </p:txBody>
      </p:sp>
      <p:sp>
        <p:nvSpPr>
          <p:cNvPr id="4" name="Slide Number Placeholder 3">
            <a:extLst>
              <a:ext uri="{FF2B5EF4-FFF2-40B4-BE49-F238E27FC236}">
                <a16:creationId xmlns:a16="http://schemas.microsoft.com/office/drawing/2014/main" id="{B71DE809-FA1B-0137-4415-C909CD401EC3}"/>
              </a:ext>
            </a:extLst>
          </p:cNvPr>
          <p:cNvSpPr>
            <a:spLocks noGrp="1"/>
          </p:cNvSpPr>
          <p:nvPr>
            <p:ph type="sldNum" sz="quarter" idx="12"/>
          </p:nvPr>
        </p:nvSpPr>
        <p:spPr/>
        <p:txBody>
          <a:bodyPr/>
          <a:lstStyle/>
          <a:p>
            <a:fld id="{6113E31D-E2AB-40D1-8B51-AFA5AFEF393A}" type="slidenum">
              <a:rPr lang="en-US" smtClean="0"/>
              <a:t>19</a:t>
            </a:fld>
            <a:endParaRPr lang="en-US" dirty="0"/>
          </a:p>
        </p:txBody>
      </p:sp>
      <p:sp>
        <p:nvSpPr>
          <p:cNvPr id="5" name="Content Placeholder 5">
            <a:extLst>
              <a:ext uri="{FF2B5EF4-FFF2-40B4-BE49-F238E27FC236}">
                <a16:creationId xmlns:a16="http://schemas.microsoft.com/office/drawing/2014/main" id="{3C0DDD9E-64F4-2820-1DA1-90938BBB684B}"/>
              </a:ext>
            </a:extLst>
          </p:cNvPr>
          <p:cNvSpPr txBox="1">
            <a:spLocks/>
          </p:cNvSpPr>
          <p:nvPr/>
        </p:nvSpPr>
        <p:spPr>
          <a:xfrm>
            <a:off x="335360" y="4221088"/>
            <a:ext cx="5699679" cy="2168417"/>
          </a:xfrm>
          <a:prstGeom prst="rect">
            <a:avLst/>
          </a:prstGeom>
        </p:spPr>
        <p:txBody>
          <a:bodyPr vert="horz" lIns="0" tIns="36000" rIns="0" bIns="36000" rtlCol="0">
            <a:noAutofit/>
          </a:bodyPr>
          <a:lstStyle>
            <a:lvl1pPr marL="91440" indent="-91440" algn="l" defTabSz="914400" rtl="0" eaLnBrk="1" latinLnBrk="0" hangingPunct="1">
              <a:lnSpc>
                <a:spcPct val="90000"/>
              </a:lnSpc>
              <a:spcBef>
                <a:spcPts val="1200"/>
              </a:spcBef>
              <a:spcAft>
                <a:spcPts val="200"/>
              </a:spcAft>
              <a:buClr>
                <a:schemeClr val="accent1"/>
              </a:buClr>
              <a:buSzPct val="80000"/>
              <a:buFont typeface="Arial" panose="020B0604020202020204" pitchFamily="34" charset="0"/>
              <a:buChar char="•"/>
              <a:defRPr sz="22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SzPct val="80000"/>
              <a:buFont typeface="Arial" panose="020B0604020202020204" pitchFamily="34" charset="0"/>
              <a:buChar char="•"/>
              <a:defRPr sz="22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SzPct val="80000"/>
              <a:buFont typeface="Arial" panose="020B0604020202020204" pitchFamily="34" charset="0"/>
              <a:buChar char="•"/>
              <a:defRPr sz="22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SzPct val="80000"/>
              <a:buFont typeface="Arial" panose="020B0604020202020204" pitchFamily="34" charset="0"/>
              <a:buChar char="•"/>
              <a:defRPr sz="22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SzPct val="80000"/>
              <a:buFont typeface="Arial" panose="020B0604020202020204" pitchFamily="34" charset="0"/>
              <a:buChar char="•"/>
              <a:defRPr sz="22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r>
              <a:rPr lang="en-US" dirty="0"/>
              <a:t>F1: IRI, </a:t>
            </a:r>
            <a:r>
              <a:rPr lang="en-US" dirty="0">
                <a:hlinkClick r:id="rId3"/>
              </a:rPr>
              <a:t>doi.org</a:t>
            </a:r>
            <a:r>
              <a:rPr lang="en-US" dirty="0"/>
              <a:t>, </a:t>
            </a:r>
            <a:r>
              <a:rPr lang="en-US" dirty="0">
                <a:hlinkClick r:id="rId4"/>
              </a:rPr>
              <a:t>zenodo.org</a:t>
            </a:r>
            <a:r>
              <a:rPr lang="en-US" dirty="0"/>
              <a:t> </a:t>
            </a:r>
          </a:p>
          <a:p>
            <a:r>
              <a:rPr lang="en-US" dirty="0"/>
              <a:t>F2: …</a:t>
            </a:r>
          </a:p>
          <a:p>
            <a:r>
              <a:rPr lang="en-US" dirty="0"/>
              <a:t>F3: IRI, </a:t>
            </a:r>
            <a:r>
              <a:rPr lang="en-US" dirty="0">
                <a:hlinkClick r:id="rId4"/>
              </a:rPr>
              <a:t>zenodo.org</a:t>
            </a:r>
            <a:r>
              <a:rPr lang="en-US" dirty="0"/>
              <a:t> </a:t>
            </a:r>
          </a:p>
          <a:p>
            <a:r>
              <a:rPr lang="en-US" dirty="0"/>
              <a:t>F4: </a:t>
            </a:r>
            <a:r>
              <a:rPr lang="en-US" dirty="0">
                <a:hlinkClick r:id="rId5"/>
              </a:rPr>
              <a:t>data.gov.cz</a:t>
            </a:r>
            <a:endParaRPr lang="en-US" dirty="0"/>
          </a:p>
        </p:txBody>
      </p:sp>
    </p:spTree>
    <p:extLst>
      <p:ext uri="{BB962C8B-B14F-4D97-AF65-F5344CB8AC3E}">
        <p14:creationId xmlns:p14="http://schemas.microsoft.com/office/powerpoint/2010/main" val="17529962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C615E89E-E18E-D8A6-79C9-B827ED5F4DE3}"/>
              </a:ext>
            </a:extLst>
          </p:cNvPr>
          <p:cNvSpPr>
            <a:spLocks noGrp="1"/>
          </p:cNvSpPr>
          <p:nvPr>
            <p:ph type="sldNum" sz="quarter" idx="12"/>
          </p:nvPr>
        </p:nvSpPr>
        <p:spPr/>
        <p:txBody>
          <a:bodyPr/>
          <a:lstStyle/>
          <a:p>
            <a:fld id="{4FAB73BC-B049-4115-A692-8D63A059BFB8}" type="slidenum">
              <a:rPr lang="en-US" smtClean="0"/>
              <a:pPr/>
              <a:t>2</a:t>
            </a:fld>
            <a:endParaRPr lang="en-US" dirty="0"/>
          </a:p>
        </p:txBody>
      </p:sp>
      <p:pic>
        <p:nvPicPr>
          <p:cNvPr id="4" name="Picture 3" descr="Diagram&#10;&#10;Description automatically generated">
            <a:extLst>
              <a:ext uri="{FF2B5EF4-FFF2-40B4-BE49-F238E27FC236}">
                <a16:creationId xmlns:a16="http://schemas.microsoft.com/office/drawing/2014/main" id="{CFDCB908-49BF-0721-3E5D-1D26A22AB77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847528" y="511562"/>
            <a:ext cx="7200802" cy="5834876"/>
          </a:xfrm>
          <a:prstGeom prst="rect">
            <a:avLst/>
          </a:prstGeom>
        </p:spPr>
      </p:pic>
    </p:spTree>
    <p:extLst>
      <p:ext uri="{BB962C8B-B14F-4D97-AF65-F5344CB8AC3E}">
        <p14:creationId xmlns:p14="http://schemas.microsoft.com/office/powerpoint/2010/main" val="345467142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22CAF5ED-38D8-39BF-3FD5-E9A612580AF9}"/>
              </a:ext>
            </a:extLst>
          </p:cNvPr>
          <p:cNvSpPr>
            <a:spLocks noGrp="1"/>
          </p:cNvSpPr>
          <p:nvPr>
            <p:ph type="body" sz="quarter" idx="13"/>
          </p:nvPr>
        </p:nvSpPr>
        <p:spPr/>
        <p:txBody>
          <a:bodyPr/>
          <a:lstStyle/>
          <a:p>
            <a:r>
              <a:rPr lang="en-US" dirty="0"/>
              <a:t>Demo</a:t>
            </a:r>
          </a:p>
        </p:txBody>
      </p:sp>
      <p:sp>
        <p:nvSpPr>
          <p:cNvPr id="3" name="Text Placeholder 2">
            <a:extLst>
              <a:ext uri="{FF2B5EF4-FFF2-40B4-BE49-F238E27FC236}">
                <a16:creationId xmlns:a16="http://schemas.microsoft.com/office/drawing/2014/main" id="{1CC6BB76-7B39-8F86-85EA-7C8A1DF9400D}"/>
              </a:ext>
            </a:extLst>
          </p:cNvPr>
          <p:cNvSpPr>
            <a:spLocks noGrp="1"/>
          </p:cNvSpPr>
          <p:nvPr>
            <p:ph type="body" sz="quarter" idx="14"/>
          </p:nvPr>
        </p:nvSpPr>
        <p:spPr/>
        <p:txBody>
          <a:bodyPr/>
          <a:lstStyle/>
          <a:p>
            <a:r>
              <a:rPr lang="en-US" dirty="0">
                <a:hlinkClick r:id="rId3"/>
              </a:rPr>
              <a:t>Docker is deleting Open Source </a:t>
            </a:r>
            <a:r>
              <a:rPr lang="en-US" dirty="0" err="1">
                <a:hlinkClick r:id="rId3"/>
              </a:rPr>
              <a:t>organisations</a:t>
            </a:r>
            <a:r>
              <a:rPr lang="en-US" dirty="0">
                <a:hlinkClick r:id="rId3"/>
              </a:rPr>
              <a:t> - what you need to know</a:t>
            </a:r>
            <a:endParaRPr lang="en-US" dirty="0"/>
          </a:p>
        </p:txBody>
      </p:sp>
    </p:spTree>
    <p:extLst>
      <p:ext uri="{BB962C8B-B14F-4D97-AF65-F5344CB8AC3E}">
        <p14:creationId xmlns:p14="http://schemas.microsoft.com/office/powerpoint/2010/main" val="183613152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A76B0A-A083-4595-71F7-3BC436B5F440}"/>
              </a:ext>
            </a:extLst>
          </p:cNvPr>
          <p:cNvSpPr>
            <a:spLocks noGrp="1"/>
          </p:cNvSpPr>
          <p:nvPr>
            <p:ph type="title"/>
          </p:nvPr>
        </p:nvSpPr>
        <p:spPr/>
        <p:txBody>
          <a:bodyPr/>
          <a:lstStyle/>
          <a:p>
            <a:r>
              <a:rPr lang="en-US" dirty="0"/>
              <a:t>Accessibility</a:t>
            </a:r>
          </a:p>
        </p:txBody>
      </p:sp>
      <p:sp>
        <p:nvSpPr>
          <p:cNvPr id="3" name="Content Placeholder 2">
            <a:extLst>
              <a:ext uri="{FF2B5EF4-FFF2-40B4-BE49-F238E27FC236}">
                <a16:creationId xmlns:a16="http://schemas.microsoft.com/office/drawing/2014/main" id="{2684704E-9844-F358-3C09-E3F6D77A68B5}"/>
              </a:ext>
            </a:extLst>
          </p:cNvPr>
          <p:cNvSpPr>
            <a:spLocks noGrp="1"/>
          </p:cNvSpPr>
          <p:nvPr>
            <p:ph idx="1"/>
          </p:nvPr>
        </p:nvSpPr>
        <p:spPr>
          <a:xfrm>
            <a:off x="335360" y="1268760"/>
            <a:ext cx="11449272" cy="2952328"/>
          </a:xfrm>
        </p:spPr>
        <p:txBody>
          <a:bodyPr/>
          <a:lstStyle/>
          <a:p>
            <a:r>
              <a:rPr lang="en-US" dirty="0"/>
              <a:t>A1. (meta)data are retrievable by their identifier using a standardized communications protocol</a:t>
            </a:r>
          </a:p>
          <a:p>
            <a:r>
              <a:rPr lang="en-US" dirty="0"/>
              <a:t>A1.1 the protocol is open, free, and universally implementable</a:t>
            </a:r>
          </a:p>
          <a:p>
            <a:r>
              <a:rPr lang="en-US" dirty="0"/>
              <a:t>A1.2 the protocol allows for an authentication and authorization procedure, where necessary</a:t>
            </a:r>
          </a:p>
          <a:p>
            <a:r>
              <a:rPr lang="en-US" dirty="0"/>
              <a:t>A2. metadata are accessible, even when the data are no longer available</a:t>
            </a:r>
          </a:p>
          <a:p>
            <a:endParaRPr lang="en-US" dirty="0"/>
          </a:p>
        </p:txBody>
      </p:sp>
      <p:sp>
        <p:nvSpPr>
          <p:cNvPr id="4" name="Slide Number Placeholder 3">
            <a:extLst>
              <a:ext uri="{FF2B5EF4-FFF2-40B4-BE49-F238E27FC236}">
                <a16:creationId xmlns:a16="http://schemas.microsoft.com/office/drawing/2014/main" id="{B71DE809-FA1B-0137-4415-C909CD401EC3}"/>
              </a:ext>
            </a:extLst>
          </p:cNvPr>
          <p:cNvSpPr>
            <a:spLocks noGrp="1"/>
          </p:cNvSpPr>
          <p:nvPr>
            <p:ph type="sldNum" sz="quarter" idx="12"/>
          </p:nvPr>
        </p:nvSpPr>
        <p:spPr/>
        <p:txBody>
          <a:bodyPr/>
          <a:lstStyle/>
          <a:p>
            <a:fld id="{6113E31D-E2AB-40D1-8B51-AFA5AFEF393A}" type="slidenum">
              <a:rPr lang="en-US" smtClean="0"/>
              <a:t>21</a:t>
            </a:fld>
            <a:endParaRPr lang="en-US" dirty="0"/>
          </a:p>
        </p:txBody>
      </p:sp>
      <p:sp>
        <p:nvSpPr>
          <p:cNvPr id="5" name="Content Placeholder 5">
            <a:extLst>
              <a:ext uri="{FF2B5EF4-FFF2-40B4-BE49-F238E27FC236}">
                <a16:creationId xmlns:a16="http://schemas.microsoft.com/office/drawing/2014/main" id="{B3A8A52E-A722-EFBD-1DA8-03DD856BB19B}"/>
              </a:ext>
            </a:extLst>
          </p:cNvPr>
          <p:cNvSpPr txBox="1">
            <a:spLocks/>
          </p:cNvSpPr>
          <p:nvPr/>
        </p:nvSpPr>
        <p:spPr>
          <a:xfrm>
            <a:off x="335360" y="4221088"/>
            <a:ext cx="5699679" cy="2168417"/>
          </a:xfrm>
          <a:prstGeom prst="rect">
            <a:avLst/>
          </a:prstGeom>
        </p:spPr>
        <p:txBody>
          <a:bodyPr vert="horz" lIns="0" tIns="36000" rIns="0" bIns="36000" rtlCol="0">
            <a:noAutofit/>
          </a:bodyPr>
          <a:lstStyle>
            <a:lvl1pPr marL="91440" indent="-91440" algn="l" defTabSz="914400" rtl="0" eaLnBrk="1" latinLnBrk="0" hangingPunct="1">
              <a:lnSpc>
                <a:spcPct val="90000"/>
              </a:lnSpc>
              <a:spcBef>
                <a:spcPts val="1200"/>
              </a:spcBef>
              <a:spcAft>
                <a:spcPts val="200"/>
              </a:spcAft>
              <a:buClr>
                <a:schemeClr val="accent1"/>
              </a:buClr>
              <a:buSzPct val="80000"/>
              <a:buFont typeface="Arial" panose="020B0604020202020204" pitchFamily="34" charset="0"/>
              <a:buChar char="•"/>
              <a:defRPr sz="22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SzPct val="80000"/>
              <a:buFont typeface="Arial" panose="020B0604020202020204" pitchFamily="34" charset="0"/>
              <a:buChar char="•"/>
              <a:defRPr sz="22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SzPct val="80000"/>
              <a:buFont typeface="Arial" panose="020B0604020202020204" pitchFamily="34" charset="0"/>
              <a:buChar char="•"/>
              <a:defRPr sz="22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SzPct val="80000"/>
              <a:buFont typeface="Arial" panose="020B0604020202020204" pitchFamily="34" charset="0"/>
              <a:buChar char="•"/>
              <a:defRPr sz="22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SzPct val="80000"/>
              <a:buFont typeface="Arial" panose="020B0604020202020204" pitchFamily="34" charset="0"/>
              <a:buChar char="•"/>
              <a:defRPr sz="22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r>
              <a:rPr lang="en-US" dirty="0"/>
              <a:t>A1: HTTP, FTP</a:t>
            </a:r>
          </a:p>
          <a:p>
            <a:r>
              <a:rPr lang="en-US" dirty="0"/>
              <a:t>A1.1: HTTP, FTP</a:t>
            </a:r>
          </a:p>
          <a:p>
            <a:r>
              <a:rPr lang="en-US" dirty="0"/>
              <a:t>A1.2: HTTP (basic authentication), FTP</a:t>
            </a:r>
          </a:p>
          <a:p>
            <a:r>
              <a:rPr lang="en-US" dirty="0"/>
              <a:t>A2: </a:t>
            </a:r>
            <a:r>
              <a:rPr lang="en-US" dirty="0">
                <a:hlinkClick r:id="rId3"/>
              </a:rPr>
              <a:t>zenodo.org</a:t>
            </a:r>
            <a:r>
              <a:rPr lang="en-US" dirty="0"/>
              <a:t> </a:t>
            </a:r>
          </a:p>
        </p:txBody>
      </p:sp>
    </p:spTree>
    <p:extLst>
      <p:ext uri="{BB962C8B-B14F-4D97-AF65-F5344CB8AC3E}">
        <p14:creationId xmlns:p14="http://schemas.microsoft.com/office/powerpoint/2010/main" val="26342490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A76B0A-A083-4595-71F7-3BC436B5F440}"/>
              </a:ext>
            </a:extLst>
          </p:cNvPr>
          <p:cNvSpPr>
            <a:spLocks noGrp="1"/>
          </p:cNvSpPr>
          <p:nvPr>
            <p:ph type="title"/>
          </p:nvPr>
        </p:nvSpPr>
        <p:spPr/>
        <p:txBody>
          <a:bodyPr/>
          <a:lstStyle/>
          <a:p>
            <a:r>
              <a:rPr lang="en-US" dirty="0"/>
              <a:t>Interoperability</a:t>
            </a:r>
          </a:p>
        </p:txBody>
      </p:sp>
      <p:sp>
        <p:nvSpPr>
          <p:cNvPr id="3" name="Content Placeholder 2">
            <a:extLst>
              <a:ext uri="{FF2B5EF4-FFF2-40B4-BE49-F238E27FC236}">
                <a16:creationId xmlns:a16="http://schemas.microsoft.com/office/drawing/2014/main" id="{2684704E-9844-F358-3C09-E3F6D77A68B5}"/>
              </a:ext>
            </a:extLst>
          </p:cNvPr>
          <p:cNvSpPr>
            <a:spLocks noGrp="1"/>
          </p:cNvSpPr>
          <p:nvPr>
            <p:ph idx="1"/>
          </p:nvPr>
        </p:nvSpPr>
        <p:spPr>
          <a:xfrm>
            <a:off x="335360" y="1268760"/>
            <a:ext cx="11449272" cy="2952328"/>
          </a:xfrm>
        </p:spPr>
        <p:txBody>
          <a:bodyPr/>
          <a:lstStyle/>
          <a:p>
            <a:r>
              <a:rPr lang="en-US" dirty="0"/>
              <a:t>I1. (meta)data use a formal, accessible, shared, and broadly applicable language for knowledge representation.</a:t>
            </a:r>
          </a:p>
          <a:p>
            <a:r>
              <a:rPr lang="en-US" dirty="0"/>
              <a:t>I2. (meta)data use vocabularies that follow FAIR principles</a:t>
            </a:r>
          </a:p>
          <a:p>
            <a:r>
              <a:rPr lang="en-US" dirty="0"/>
              <a:t>I3. (meta)data include qualified references to other (meta)data</a:t>
            </a:r>
          </a:p>
          <a:p>
            <a:endParaRPr lang="en-US" dirty="0"/>
          </a:p>
        </p:txBody>
      </p:sp>
      <p:sp>
        <p:nvSpPr>
          <p:cNvPr id="4" name="Slide Number Placeholder 3">
            <a:extLst>
              <a:ext uri="{FF2B5EF4-FFF2-40B4-BE49-F238E27FC236}">
                <a16:creationId xmlns:a16="http://schemas.microsoft.com/office/drawing/2014/main" id="{B71DE809-FA1B-0137-4415-C909CD401EC3}"/>
              </a:ext>
            </a:extLst>
          </p:cNvPr>
          <p:cNvSpPr>
            <a:spLocks noGrp="1"/>
          </p:cNvSpPr>
          <p:nvPr>
            <p:ph type="sldNum" sz="quarter" idx="12"/>
          </p:nvPr>
        </p:nvSpPr>
        <p:spPr/>
        <p:txBody>
          <a:bodyPr/>
          <a:lstStyle/>
          <a:p>
            <a:fld id="{6113E31D-E2AB-40D1-8B51-AFA5AFEF393A}" type="slidenum">
              <a:rPr lang="en-US" smtClean="0"/>
              <a:t>22</a:t>
            </a:fld>
            <a:endParaRPr lang="en-US" dirty="0"/>
          </a:p>
        </p:txBody>
      </p:sp>
      <p:sp>
        <p:nvSpPr>
          <p:cNvPr id="5" name="Content Placeholder 5">
            <a:extLst>
              <a:ext uri="{FF2B5EF4-FFF2-40B4-BE49-F238E27FC236}">
                <a16:creationId xmlns:a16="http://schemas.microsoft.com/office/drawing/2014/main" id="{CDFFFD49-7923-CF47-4CA3-591B5A0D69AF}"/>
              </a:ext>
            </a:extLst>
          </p:cNvPr>
          <p:cNvSpPr txBox="1">
            <a:spLocks/>
          </p:cNvSpPr>
          <p:nvPr/>
        </p:nvSpPr>
        <p:spPr>
          <a:xfrm>
            <a:off x="335360" y="4221088"/>
            <a:ext cx="5699679" cy="2168417"/>
          </a:xfrm>
          <a:prstGeom prst="rect">
            <a:avLst/>
          </a:prstGeom>
        </p:spPr>
        <p:txBody>
          <a:bodyPr vert="horz" lIns="0" tIns="36000" rIns="0" bIns="36000" rtlCol="0">
            <a:noAutofit/>
          </a:bodyPr>
          <a:lstStyle>
            <a:lvl1pPr marL="91440" indent="-91440" algn="l" defTabSz="914400" rtl="0" eaLnBrk="1" latinLnBrk="0" hangingPunct="1">
              <a:lnSpc>
                <a:spcPct val="90000"/>
              </a:lnSpc>
              <a:spcBef>
                <a:spcPts val="1200"/>
              </a:spcBef>
              <a:spcAft>
                <a:spcPts val="200"/>
              </a:spcAft>
              <a:buClr>
                <a:schemeClr val="accent1"/>
              </a:buClr>
              <a:buSzPct val="80000"/>
              <a:buFont typeface="Arial" panose="020B0604020202020204" pitchFamily="34" charset="0"/>
              <a:buChar char="•"/>
              <a:defRPr sz="22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SzPct val="80000"/>
              <a:buFont typeface="Arial" panose="020B0604020202020204" pitchFamily="34" charset="0"/>
              <a:buChar char="•"/>
              <a:defRPr sz="22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SzPct val="80000"/>
              <a:buFont typeface="Arial" panose="020B0604020202020204" pitchFamily="34" charset="0"/>
              <a:buChar char="•"/>
              <a:defRPr sz="22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SzPct val="80000"/>
              <a:buFont typeface="Arial" panose="020B0604020202020204" pitchFamily="34" charset="0"/>
              <a:buChar char="•"/>
              <a:defRPr sz="22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SzPct val="80000"/>
              <a:buFont typeface="Arial" panose="020B0604020202020204" pitchFamily="34" charset="0"/>
              <a:buChar char="•"/>
              <a:defRPr sz="22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r>
              <a:rPr lang="nn-NO" dirty="0"/>
              <a:t>I1: JSON-LD, RDF, </a:t>
            </a:r>
          </a:p>
          <a:p>
            <a:r>
              <a:rPr lang="nn-NO" dirty="0"/>
              <a:t>I2: …</a:t>
            </a:r>
          </a:p>
          <a:p>
            <a:r>
              <a:rPr lang="nn-NO" dirty="0"/>
              <a:t>I3: IRI</a:t>
            </a:r>
          </a:p>
        </p:txBody>
      </p:sp>
    </p:spTree>
    <p:extLst>
      <p:ext uri="{BB962C8B-B14F-4D97-AF65-F5344CB8AC3E}">
        <p14:creationId xmlns:p14="http://schemas.microsoft.com/office/powerpoint/2010/main" val="28712718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A76B0A-A083-4595-71F7-3BC436B5F440}"/>
              </a:ext>
            </a:extLst>
          </p:cNvPr>
          <p:cNvSpPr>
            <a:spLocks noGrp="1"/>
          </p:cNvSpPr>
          <p:nvPr>
            <p:ph type="title"/>
          </p:nvPr>
        </p:nvSpPr>
        <p:spPr/>
        <p:txBody>
          <a:bodyPr/>
          <a:lstStyle/>
          <a:p>
            <a:r>
              <a:rPr lang="en-US" dirty="0"/>
              <a:t>Reusability</a:t>
            </a:r>
          </a:p>
        </p:txBody>
      </p:sp>
      <p:sp>
        <p:nvSpPr>
          <p:cNvPr id="3" name="Content Placeholder 2">
            <a:extLst>
              <a:ext uri="{FF2B5EF4-FFF2-40B4-BE49-F238E27FC236}">
                <a16:creationId xmlns:a16="http://schemas.microsoft.com/office/drawing/2014/main" id="{2684704E-9844-F358-3C09-E3F6D77A68B5}"/>
              </a:ext>
            </a:extLst>
          </p:cNvPr>
          <p:cNvSpPr>
            <a:spLocks noGrp="1"/>
          </p:cNvSpPr>
          <p:nvPr>
            <p:ph idx="1"/>
          </p:nvPr>
        </p:nvSpPr>
        <p:spPr>
          <a:xfrm>
            <a:off x="335360" y="1268760"/>
            <a:ext cx="11449272" cy="2952328"/>
          </a:xfrm>
        </p:spPr>
        <p:txBody>
          <a:bodyPr/>
          <a:lstStyle/>
          <a:p>
            <a:r>
              <a:rPr lang="en-US" dirty="0"/>
              <a:t>R1. meta(data) are richly described with a plurality of accurate and relevant attributes</a:t>
            </a:r>
          </a:p>
          <a:p>
            <a:r>
              <a:rPr lang="en-US" dirty="0"/>
              <a:t>R1.1. (meta)data are released with a clear and accessible data usage license</a:t>
            </a:r>
          </a:p>
          <a:p>
            <a:r>
              <a:rPr lang="en-US" dirty="0"/>
              <a:t>R1.2. (meta)data are associated with detailed provenance</a:t>
            </a:r>
          </a:p>
          <a:p>
            <a:r>
              <a:rPr lang="en-US" dirty="0"/>
              <a:t>R1.3. (meta)data meet domain-relevant community standards</a:t>
            </a:r>
          </a:p>
          <a:p>
            <a:endParaRPr lang="en-US" dirty="0"/>
          </a:p>
        </p:txBody>
      </p:sp>
      <p:sp>
        <p:nvSpPr>
          <p:cNvPr id="4" name="Slide Number Placeholder 3">
            <a:extLst>
              <a:ext uri="{FF2B5EF4-FFF2-40B4-BE49-F238E27FC236}">
                <a16:creationId xmlns:a16="http://schemas.microsoft.com/office/drawing/2014/main" id="{B71DE809-FA1B-0137-4415-C909CD401EC3}"/>
              </a:ext>
            </a:extLst>
          </p:cNvPr>
          <p:cNvSpPr>
            <a:spLocks noGrp="1"/>
          </p:cNvSpPr>
          <p:nvPr>
            <p:ph type="sldNum" sz="quarter" idx="12"/>
          </p:nvPr>
        </p:nvSpPr>
        <p:spPr/>
        <p:txBody>
          <a:bodyPr/>
          <a:lstStyle/>
          <a:p>
            <a:fld id="{6113E31D-E2AB-40D1-8B51-AFA5AFEF393A}" type="slidenum">
              <a:rPr lang="en-US" smtClean="0"/>
              <a:t>23</a:t>
            </a:fld>
            <a:endParaRPr lang="en-US" dirty="0"/>
          </a:p>
        </p:txBody>
      </p:sp>
      <p:sp>
        <p:nvSpPr>
          <p:cNvPr id="5" name="Content Placeholder 5">
            <a:extLst>
              <a:ext uri="{FF2B5EF4-FFF2-40B4-BE49-F238E27FC236}">
                <a16:creationId xmlns:a16="http://schemas.microsoft.com/office/drawing/2014/main" id="{76D553C1-BA9F-EFFB-8F8B-2A2BF6711C47}"/>
              </a:ext>
            </a:extLst>
          </p:cNvPr>
          <p:cNvSpPr txBox="1">
            <a:spLocks/>
          </p:cNvSpPr>
          <p:nvPr/>
        </p:nvSpPr>
        <p:spPr>
          <a:xfrm>
            <a:off x="335360" y="4221088"/>
            <a:ext cx="5699679" cy="2168417"/>
          </a:xfrm>
          <a:prstGeom prst="rect">
            <a:avLst/>
          </a:prstGeom>
        </p:spPr>
        <p:txBody>
          <a:bodyPr vert="horz" lIns="0" tIns="36000" rIns="0" bIns="36000" rtlCol="0">
            <a:noAutofit/>
          </a:bodyPr>
          <a:lstStyle>
            <a:lvl1pPr marL="91440" indent="-91440" algn="l" defTabSz="914400" rtl="0" eaLnBrk="1" latinLnBrk="0" hangingPunct="1">
              <a:lnSpc>
                <a:spcPct val="90000"/>
              </a:lnSpc>
              <a:spcBef>
                <a:spcPts val="1200"/>
              </a:spcBef>
              <a:spcAft>
                <a:spcPts val="200"/>
              </a:spcAft>
              <a:buClr>
                <a:schemeClr val="accent1"/>
              </a:buClr>
              <a:buSzPct val="80000"/>
              <a:buFont typeface="Arial" panose="020B0604020202020204" pitchFamily="34" charset="0"/>
              <a:buChar char="•"/>
              <a:defRPr sz="22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SzPct val="80000"/>
              <a:buFont typeface="Arial" panose="020B0604020202020204" pitchFamily="34" charset="0"/>
              <a:buChar char="•"/>
              <a:defRPr sz="22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SzPct val="80000"/>
              <a:buFont typeface="Arial" panose="020B0604020202020204" pitchFamily="34" charset="0"/>
              <a:buChar char="•"/>
              <a:defRPr sz="22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SzPct val="80000"/>
              <a:buFont typeface="Arial" panose="020B0604020202020204" pitchFamily="34" charset="0"/>
              <a:buChar char="•"/>
              <a:defRPr sz="22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SzPct val="80000"/>
              <a:buFont typeface="Arial" panose="020B0604020202020204" pitchFamily="34" charset="0"/>
              <a:buChar char="•"/>
              <a:defRPr sz="22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r>
              <a:rPr lang="pt-BR" dirty="0"/>
              <a:t>R1: </a:t>
            </a:r>
          </a:p>
          <a:p>
            <a:r>
              <a:rPr lang="pt-BR" dirty="0"/>
              <a:t>R1.1: MIT, CC-BY, …</a:t>
            </a:r>
          </a:p>
          <a:p>
            <a:r>
              <a:rPr lang="pt-BR" dirty="0"/>
              <a:t>R1.2: PROV-O</a:t>
            </a:r>
          </a:p>
          <a:p>
            <a:r>
              <a:rPr lang="pt-BR" dirty="0"/>
              <a:t>R1.3: SDMX</a:t>
            </a:r>
          </a:p>
        </p:txBody>
      </p:sp>
    </p:spTree>
    <p:extLst>
      <p:ext uri="{BB962C8B-B14F-4D97-AF65-F5344CB8AC3E}">
        <p14:creationId xmlns:p14="http://schemas.microsoft.com/office/powerpoint/2010/main" val="17696802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63CB4D-B4DA-97E5-B6CF-49F29DED4EA0}"/>
              </a:ext>
            </a:extLst>
          </p:cNvPr>
          <p:cNvSpPr>
            <a:spLocks noGrp="1"/>
          </p:cNvSpPr>
          <p:nvPr>
            <p:ph type="title"/>
          </p:nvPr>
        </p:nvSpPr>
        <p:spPr/>
        <p:txBody>
          <a:bodyPr/>
          <a:lstStyle/>
          <a:p>
            <a:r>
              <a:rPr lang="en-US" dirty="0"/>
              <a:t>FAIR</a:t>
            </a:r>
          </a:p>
        </p:txBody>
      </p:sp>
      <p:sp>
        <p:nvSpPr>
          <p:cNvPr id="3" name="Content Placeholder 2">
            <a:extLst>
              <a:ext uri="{FF2B5EF4-FFF2-40B4-BE49-F238E27FC236}">
                <a16:creationId xmlns:a16="http://schemas.microsoft.com/office/drawing/2014/main" id="{2751067A-868A-28DD-D506-CD20D782BEE7}"/>
              </a:ext>
            </a:extLst>
          </p:cNvPr>
          <p:cNvSpPr>
            <a:spLocks noGrp="1"/>
          </p:cNvSpPr>
          <p:nvPr>
            <p:ph idx="1"/>
          </p:nvPr>
        </p:nvSpPr>
        <p:spPr>
          <a:xfrm>
            <a:off x="335360" y="1268760"/>
            <a:ext cx="11449272" cy="2736304"/>
          </a:xfrm>
        </p:spPr>
        <p:txBody>
          <a:bodyPr/>
          <a:lstStyle/>
          <a:p>
            <a:r>
              <a:rPr lang="en-US" dirty="0"/>
              <a:t>Aim on data publishers</a:t>
            </a:r>
          </a:p>
          <a:p>
            <a:r>
              <a:rPr lang="en-US" dirty="0"/>
              <a:t>Can be transformed for business (investment protection)</a:t>
            </a:r>
          </a:p>
          <a:p>
            <a:r>
              <a:rPr lang="en-US" dirty="0" err="1"/>
              <a:t>FAIRsFAIR</a:t>
            </a:r>
            <a:r>
              <a:rPr lang="en-US" dirty="0"/>
              <a:t> project</a:t>
            </a:r>
          </a:p>
          <a:p>
            <a:r>
              <a:rPr lang="en-US" dirty="0"/>
              <a:t>The core requirements/rules </a:t>
            </a:r>
          </a:p>
          <a:p>
            <a:r>
              <a:rPr lang="en-US" dirty="0"/>
              <a:t>“Sometimes, if you don’t have the software, you don’t have the data”</a:t>
            </a:r>
            <a:br>
              <a:rPr lang="en-US" dirty="0"/>
            </a:br>
            <a:r>
              <a:rPr lang="en-US" dirty="0"/>
              <a:t>  -- Christine </a:t>
            </a:r>
            <a:r>
              <a:rPr lang="en-US" dirty="0" err="1"/>
              <a:t>Borgman</a:t>
            </a:r>
            <a:r>
              <a:rPr lang="en-US" dirty="0"/>
              <a:t>, Paris, 2018</a:t>
            </a:r>
          </a:p>
        </p:txBody>
      </p:sp>
      <p:sp>
        <p:nvSpPr>
          <p:cNvPr id="4" name="Slide Number Placeholder 3">
            <a:extLst>
              <a:ext uri="{FF2B5EF4-FFF2-40B4-BE49-F238E27FC236}">
                <a16:creationId xmlns:a16="http://schemas.microsoft.com/office/drawing/2014/main" id="{BBCD88E7-48FD-26FC-F65A-01F6E4D722FE}"/>
              </a:ext>
            </a:extLst>
          </p:cNvPr>
          <p:cNvSpPr>
            <a:spLocks noGrp="1"/>
          </p:cNvSpPr>
          <p:nvPr>
            <p:ph type="sldNum" sz="quarter" idx="12"/>
          </p:nvPr>
        </p:nvSpPr>
        <p:spPr/>
        <p:txBody>
          <a:bodyPr/>
          <a:lstStyle/>
          <a:p>
            <a:fld id="{6113E31D-E2AB-40D1-8B51-AFA5AFEF393A}" type="slidenum">
              <a:rPr lang="en-US" smtClean="0"/>
              <a:t>24</a:t>
            </a:fld>
            <a:endParaRPr lang="en-US" dirty="0"/>
          </a:p>
        </p:txBody>
      </p:sp>
      <p:pic>
        <p:nvPicPr>
          <p:cNvPr id="3074" name="Picture 2">
            <a:extLst>
              <a:ext uri="{FF2B5EF4-FFF2-40B4-BE49-F238E27FC236}">
                <a16:creationId xmlns:a16="http://schemas.microsoft.com/office/drawing/2014/main" id="{DCF6BE3A-5DA0-DA2D-3267-DA08D50EC1E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13214" y="3645024"/>
            <a:ext cx="7056784" cy="280469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242371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074"/>
                                        </p:tgtEl>
                                        <p:attrNameLst>
                                          <p:attrName>style.visibility</p:attrName>
                                        </p:attrNameLst>
                                      </p:cBhvr>
                                      <p:to>
                                        <p:strVal val="visible"/>
                                      </p:to>
                                    </p:set>
                                    <p:animEffect transition="in" filter="fade">
                                      <p:cBhvr>
                                        <p:cTn id="7" dur="500"/>
                                        <p:tgtEl>
                                          <p:spTgt spid="307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BD6686-D2A0-B57C-CE11-C81C0D2FD59A}"/>
              </a:ext>
            </a:extLst>
          </p:cNvPr>
          <p:cNvSpPr>
            <a:spLocks noGrp="1"/>
          </p:cNvSpPr>
          <p:nvPr>
            <p:ph type="title"/>
          </p:nvPr>
        </p:nvSpPr>
        <p:spPr/>
        <p:txBody>
          <a:bodyPr>
            <a:normAutofit/>
          </a:bodyPr>
          <a:lstStyle/>
          <a:p>
            <a:r>
              <a:rPr lang="en-US" dirty="0"/>
              <a:t>Academic Publishers (ACM)</a:t>
            </a:r>
          </a:p>
        </p:txBody>
      </p:sp>
      <p:sp>
        <p:nvSpPr>
          <p:cNvPr id="3" name="Content Placeholder 2">
            <a:extLst>
              <a:ext uri="{FF2B5EF4-FFF2-40B4-BE49-F238E27FC236}">
                <a16:creationId xmlns:a16="http://schemas.microsoft.com/office/drawing/2014/main" id="{DB687874-B6E7-A2D6-CF16-654E4B20A721}"/>
              </a:ext>
            </a:extLst>
          </p:cNvPr>
          <p:cNvSpPr>
            <a:spLocks noGrp="1"/>
          </p:cNvSpPr>
          <p:nvPr>
            <p:ph idx="1"/>
          </p:nvPr>
        </p:nvSpPr>
        <p:spPr>
          <a:xfrm>
            <a:off x="335360" y="1268760"/>
            <a:ext cx="11449272" cy="1584176"/>
          </a:xfrm>
        </p:spPr>
        <p:txBody>
          <a:bodyPr/>
          <a:lstStyle/>
          <a:p>
            <a:pPr marL="0" indent="0">
              <a:buNone/>
            </a:pPr>
            <a:r>
              <a:rPr lang="en-US" dirty="0"/>
              <a:t>“An experimental result is not fully established unless it can be independently reproduced. A variety of recent studies, primarily in the biomedical field, have revealed that an uncomfortably large number of research results found in the literature fail this test, because of sloppy experimental methods, flawed statistical analyses, or in rare cases, fraud.” </a:t>
            </a:r>
            <a:br>
              <a:rPr lang="en-US" dirty="0"/>
            </a:br>
            <a:r>
              <a:rPr lang="en-US" dirty="0"/>
              <a:t>								-- </a:t>
            </a:r>
            <a:r>
              <a:rPr lang="en-US" dirty="0">
                <a:hlinkClick r:id="rId3"/>
              </a:rPr>
              <a:t>Artifact Review and Badging</a:t>
            </a:r>
            <a:r>
              <a:rPr lang="en-US" dirty="0"/>
              <a:t> </a:t>
            </a:r>
          </a:p>
        </p:txBody>
      </p:sp>
      <p:sp>
        <p:nvSpPr>
          <p:cNvPr id="4" name="Slide Number Placeholder 3">
            <a:extLst>
              <a:ext uri="{FF2B5EF4-FFF2-40B4-BE49-F238E27FC236}">
                <a16:creationId xmlns:a16="http://schemas.microsoft.com/office/drawing/2014/main" id="{E0BF3F14-E2B3-DAAE-993F-1691F042D977}"/>
              </a:ext>
            </a:extLst>
          </p:cNvPr>
          <p:cNvSpPr>
            <a:spLocks noGrp="1"/>
          </p:cNvSpPr>
          <p:nvPr>
            <p:ph type="sldNum" sz="quarter" idx="12"/>
          </p:nvPr>
        </p:nvSpPr>
        <p:spPr/>
        <p:txBody>
          <a:bodyPr/>
          <a:lstStyle/>
          <a:p>
            <a:fld id="{6113E31D-E2AB-40D1-8B51-AFA5AFEF393A}" type="slidenum">
              <a:rPr lang="en-US" smtClean="0"/>
              <a:t>25</a:t>
            </a:fld>
            <a:endParaRPr lang="en-US" dirty="0"/>
          </a:p>
        </p:txBody>
      </p:sp>
      <p:pic>
        <p:nvPicPr>
          <p:cNvPr id="4098" name="Picture 2">
            <a:extLst>
              <a:ext uri="{FF2B5EF4-FFF2-40B4-BE49-F238E27FC236}">
                <a16:creationId xmlns:a16="http://schemas.microsoft.com/office/drawing/2014/main" id="{85F5FFC3-5668-BBC0-8C43-E91BFC3D27EE}"/>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246142" y="4553745"/>
            <a:ext cx="1692523" cy="1683567"/>
          </a:xfrm>
          <a:prstGeom prst="rect">
            <a:avLst/>
          </a:prstGeom>
          <a:noFill/>
          <a:extLst>
            <a:ext uri="{909E8E84-426E-40DD-AFC4-6F175D3DCCD1}">
              <a14:hiddenFill xmlns:a14="http://schemas.microsoft.com/office/drawing/2010/main">
                <a:solidFill>
                  <a:srgbClr val="FFFFFF"/>
                </a:solidFill>
              </a14:hiddenFill>
            </a:ext>
          </a:extLst>
        </p:spPr>
      </p:pic>
      <p:pic>
        <p:nvPicPr>
          <p:cNvPr id="4099" name="Picture 3">
            <a:extLst>
              <a:ext uri="{FF2B5EF4-FFF2-40B4-BE49-F238E27FC236}">
                <a16:creationId xmlns:a16="http://schemas.microsoft.com/office/drawing/2014/main" id="{FD01FACD-C44C-B828-EFCD-6D380D920B80}"/>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314818" y="4553745"/>
            <a:ext cx="1692523" cy="1683567"/>
          </a:xfrm>
          <a:prstGeom prst="rect">
            <a:avLst/>
          </a:prstGeom>
          <a:noFill/>
          <a:extLst>
            <a:ext uri="{909E8E84-426E-40DD-AFC4-6F175D3DCCD1}">
              <a14:hiddenFill xmlns:a14="http://schemas.microsoft.com/office/drawing/2010/main">
                <a:solidFill>
                  <a:srgbClr val="FFFFFF"/>
                </a:solidFill>
              </a14:hiddenFill>
            </a:ext>
          </a:extLst>
        </p:spPr>
      </p:pic>
      <p:pic>
        <p:nvPicPr>
          <p:cNvPr id="4100" name="Picture 4">
            <a:extLst>
              <a:ext uri="{FF2B5EF4-FFF2-40B4-BE49-F238E27FC236}">
                <a16:creationId xmlns:a16="http://schemas.microsoft.com/office/drawing/2014/main" id="{27B6E3D5-3D73-4B98-6B87-4F1E13FB6BA5}"/>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5383494" y="4553745"/>
            <a:ext cx="1692523" cy="1683567"/>
          </a:xfrm>
          <a:prstGeom prst="rect">
            <a:avLst/>
          </a:prstGeom>
          <a:noFill/>
          <a:extLst>
            <a:ext uri="{909E8E84-426E-40DD-AFC4-6F175D3DCCD1}">
              <a14:hiddenFill xmlns:a14="http://schemas.microsoft.com/office/drawing/2010/main">
                <a:solidFill>
                  <a:srgbClr val="FFFFFF"/>
                </a:solidFill>
              </a14:hiddenFill>
            </a:ext>
          </a:extLst>
        </p:spPr>
      </p:pic>
      <p:pic>
        <p:nvPicPr>
          <p:cNvPr id="4101" name="Picture 5">
            <a:extLst>
              <a:ext uri="{FF2B5EF4-FFF2-40B4-BE49-F238E27FC236}">
                <a16:creationId xmlns:a16="http://schemas.microsoft.com/office/drawing/2014/main" id="{DE0F63A8-2F9E-CE09-4510-3920EB26251B}"/>
              </a:ext>
            </a:extLst>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7452170" y="4553745"/>
            <a:ext cx="1692523" cy="1683567"/>
          </a:xfrm>
          <a:prstGeom prst="rect">
            <a:avLst/>
          </a:prstGeom>
          <a:noFill/>
          <a:extLst>
            <a:ext uri="{909E8E84-426E-40DD-AFC4-6F175D3DCCD1}">
              <a14:hiddenFill xmlns:a14="http://schemas.microsoft.com/office/drawing/2010/main">
                <a:solidFill>
                  <a:srgbClr val="FFFFFF"/>
                </a:solidFill>
              </a14:hiddenFill>
            </a:ext>
          </a:extLst>
        </p:spPr>
      </p:pic>
      <p:pic>
        <p:nvPicPr>
          <p:cNvPr id="4102" name="Picture 6">
            <a:extLst>
              <a:ext uri="{FF2B5EF4-FFF2-40B4-BE49-F238E27FC236}">
                <a16:creationId xmlns:a16="http://schemas.microsoft.com/office/drawing/2014/main" id="{C6793C93-1115-3747-09B5-F1A004DFAFB7}"/>
              </a:ext>
            </a:extLst>
          </p:cNvPr>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9520846" y="4553745"/>
            <a:ext cx="1692523" cy="1683567"/>
          </a:xfrm>
          <a:prstGeom prst="rect">
            <a:avLst/>
          </a:prstGeom>
          <a:noFill/>
          <a:extLst>
            <a:ext uri="{909E8E84-426E-40DD-AFC4-6F175D3DCCD1}">
              <a14:hiddenFill xmlns:a14="http://schemas.microsoft.com/office/drawing/2010/main">
                <a:solidFill>
                  <a:srgbClr val="FFFFFF"/>
                </a:solidFill>
              </a14:hiddenFill>
            </a:ext>
          </a:extLst>
        </p:spPr>
      </p:pic>
      <p:sp>
        <p:nvSpPr>
          <p:cNvPr id="5" name="Content Placeholder 2">
            <a:extLst>
              <a:ext uri="{FF2B5EF4-FFF2-40B4-BE49-F238E27FC236}">
                <a16:creationId xmlns:a16="http://schemas.microsoft.com/office/drawing/2014/main" id="{599A58CB-D226-2257-4496-227834F1735D}"/>
              </a:ext>
            </a:extLst>
          </p:cNvPr>
          <p:cNvSpPr txBox="1">
            <a:spLocks/>
          </p:cNvSpPr>
          <p:nvPr/>
        </p:nvSpPr>
        <p:spPr>
          <a:xfrm>
            <a:off x="320015" y="2954741"/>
            <a:ext cx="11449272" cy="1345491"/>
          </a:xfrm>
          <a:prstGeom prst="rect">
            <a:avLst/>
          </a:prstGeom>
        </p:spPr>
        <p:txBody>
          <a:bodyPr vert="horz" lIns="0" tIns="36000" rIns="0" bIns="36000" rtlCol="0">
            <a:noAutofit/>
          </a:bodyPr>
          <a:lstStyle>
            <a:lvl1pPr marL="91440" indent="-91440" algn="l" defTabSz="914400" rtl="0" eaLnBrk="1" latinLnBrk="0" hangingPunct="1">
              <a:lnSpc>
                <a:spcPct val="90000"/>
              </a:lnSpc>
              <a:spcBef>
                <a:spcPts val="1200"/>
              </a:spcBef>
              <a:spcAft>
                <a:spcPts val="200"/>
              </a:spcAft>
              <a:buClr>
                <a:schemeClr val="accent1"/>
              </a:buClr>
              <a:buSzPct val="80000"/>
              <a:buFont typeface="Arial" panose="020B0604020202020204" pitchFamily="34" charset="0"/>
              <a:buChar char="•"/>
              <a:defRPr sz="22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SzPct val="80000"/>
              <a:buFont typeface="Arial" panose="020B0604020202020204" pitchFamily="34" charset="0"/>
              <a:buChar char="•"/>
              <a:defRPr sz="22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SzPct val="80000"/>
              <a:buFont typeface="Arial" panose="020B0604020202020204" pitchFamily="34" charset="0"/>
              <a:buChar char="•"/>
              <a:defRPr sz="22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SzPct val="80000"/>
              <a:buFont typeface="Arial" panose="020B0604020202020204" pitchFamily="34" charset="0"/>
              <a:buChar char="•"/>
              <a:defRPr sz="22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SzPct val="80000"/>
              <a:buFont typeface="Arial" panose="020B0604020202020204" pitchFamily="34" charset="0"/>
              <a:buChar char="•"/>
              <a:defRPr sz="22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r>
              <a:rPr lang="en-US" dirty="0"/>
              <a:t>Repeatability 	 (same team, same experimental setup)</a:t>
            </a:r>
          </a:p>
          <a:p>
            <a:r>
              <a:rPr lang="en-US" dirty="0"/>
              <a:t>Reproducibility (different team, same experimental setup)</a:t>
            </a:r>
          </a:p>
          <a:p>
            <a:r>
              <a:rPr lang="en-US" dirty="0"/>
              <a:t>Replicability 	(different team, different experimental setup)</a:t>
            </a:r>
          </a:p>
        </p:txBody>
      </p:sp>
      <p:sp>
        <p:nvSpPr>
          <p:cNvPr id="6" name="TextBox 5">
            <a:extLst>
              <a:ext uri="{FF2B5EF4-FFF2-40B4-BE49-F238E27FC236}">
                <a16:creationId xmlns:a16="http://schemas.microsoft.com/office/drawing/2014/main" id="{8B0E1791-A068-5B5A-08E6-7083A08D3EA9}"/>
              </a:ext>
            </a:extLst>
          </p:cNvPr>
          <p:cNvSpPr txBox="1"/>
          <p:nvPr/>
        </p:nvSpPr>
        <p:spPr>
          <a:xfrm>
            <a:off x="0" y="6516052"/>
            <a:ext cx="6096000" cy="369332"/>
          </a:xfrm>
          <a:prstGeom prst="rect">
            <a:avLst/>
          </a:prstGeom>
          <a:noFill/>
        </p:spPr>
        <p:txBody>
          <a:bodyPr wrap="square" rtlCol="0">
            <a:spAutoFit/>
          </a:bodyPr>
          <a:lstStyle/>
          <a:p>
            <a:r>
              <a:rPr lang="en-US" dirty="0">
                <a:solidFill>
                  <a:schemeClr val="bg1"/>
                </a:solidFill>
              </a:rPr>
              <a:t>Optional: 2023/2024</a:t>
            </a:r>
          </a:p>
        </p:txBody>
      </p:sp>
    </p:spTree>
    <p:extLst>
      <p:ext uri="{BB962C8B-B14F-4D97-AF65-F5344CB8AC3E}">
        <p14:creationId xmlns:p14="http://schemas.microsoft.com/office/powerpoint/2010/main" val="341615498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4774A12F-0534-7919-CEA5-707DCBF9E013}"/>
              </a:ext>
            </a:extLst>
          </p:cNvPr>
          <p:cNvSpPr>
            <a:spLocks noGrp="1"/>
          </p:cNvSpPr>
          <p:nvPr>
            <p:ph type="body" sz="quarter" idx="13"/>
          </p:nvPr>
        </p:nvSpPr>
        <p:spPr/>
        <p:txBody>
          <a:bodyPr/>
          <a:lstStyle/>
          <a:p>
            <a:r>
              <a:rPr lang="en-US" dirty="0"/>
              <a:t>FAIR</a:t>
            </a:r>
          </a:p>
        </p:txBody>
      </p:sp>
      <p:sp>
        <p:nvSpPr>
          <p:cNvPr id="3" name="Text Placeholder 2">
            <a:extLst>
              <a:ext uri="{FF2B5EF4-FFF2-40B4-BE49-F238E27FC236}">
                <a16:creationId xmlns:a16="http://schemas.microsoft.com/office/drawing/2014/main" id="{6C0D0132-6C3F-EC57-6E29-8D9D635FE36F}"/>
              </a:ext>
            </a:extLst>
          </p:cNvPr>
          <p:cNvSpPr>
            <a:spLocks noGrp="1"/>
          </p:cNvSpPr>
          <p:nvPr>
            <p:ph type="body" sz="quarter" idx="14"/>
          </p:nvPr>
        </p:nvSpPr>
        <p:spPr/>
        <p:txBody>
          <a:bodyPr/>
          <a:lstStyle/>
          <a:p>
            <a:r>
              <a:rPr lang="en-US" dirty="0"/>
              <a:t>Software</a:t>
            </a:r>
          </a:p>
        </p:txBody>
      </p:sp>
    </p:spTree>
    <p:extLst>
      <p:ext uri="{BB962C8B-B14F-4D97-AF65-F5344CB8AC3E}">
        <p14:creationId xmlns:p14="http://schemas.microsoft.com/office/powerpoint/2010/main" val="318955586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08B09C-3704-6AE3-3161-BB3B77435FF9}"/>
              </a:ext>
            </a:extLst>
          </p:cNvPr>
          <p:cNvSpPr>
            <a:spLocks noGrp="1"/>
          </p:cNvSpPr>
          <p:nvPr>
            <p:ph type="title"/>
          </p:nvPr>
        </p:nvSpPr>
        <p:spPr/>
        <p:txBody>
          <a:bodyPr>
            <a:normAutofit/>
          </a:bodyPr>
          <a:lstStyle/>
          <a:p>
            <a:r>
              <a:rPr lang="en-US" dirty="0" err="1"/>
              <a:t>FAIRness</a:t>
            </a:r>
            <a:r>
              <a:rPr lang="en-US" dirty="0"/>
              <a:t> of software</a:t>
            </a:r>
          </a:p>
        </p:txBody>
      </p:sp>
      <p:sp>
        <p:nvSpPr>
          <p:cNvPr id="3" name="Content Placeholder 2">
            <a:extLst>
              <a:ext uri="{FF2B5EF4-FFF2-40B4-BE49-F238E27FC236}">
                <a16:creationId xmlns:a16="http://schemas.microsoft.com/office/drawing/2014/main" id="{BB3B983D-1FE9-22ED-A7EB-0FE9D203C9B0}"/>
              </a:ext>
            </a:extLst>
          </p:cNvPr>
          <p:cNvSpPr>
            <a:spLocks noGrp="1"/>
          </p:cNvSpPr>
          <p:nvPr>
            <p:ph idx="1"/>
          </p:nvPr>
        </p:nvSpPr>
        <p:spPr/>
        <p:txBody>
          <a:bodyPr/>
          <a:lstStyle/>
          <a:p>
            <a:r>
              <a:rPr lang="en-US" dirty="0">
                <a:hlinkClick r:id="rId3"/>
              </a:rPr>
              <a:t>Towards FAIR principles for research software</a:t>
            </a:r>
            <a:r>
              <a:rPr lang="en-US" dirty="0"/>
              <a:t> [2020]</a:t>
            </a:r>
          </a:p>
          <a:p>
            <a:r>
              <a:rPr lang="en-US" dirty="0"/>
              <a:t>Software Quality</a:t>
            </a:r>
          </a:p>
          <a:p>
            <a:r>
              <a:rPr lang="en-US" dirty="0">
                <a:hlinkClick r:id="rId4"/>
              </a:rPr>
              <a:t>Software Citation Principle</a:t>
            </a:r>
            <a:endParaRPr lang="en-US" dirty="0"/>
          </a:p>
          <a:p>
            <a:r>
              <a:rPr lang="en-US" dirty="0">
                <a:hlinkClick r:id="rId5"/>
              </a:rPr>
              <a:t>Survey</a:t>
            </a:r>
            <a:r>
              <a:rPr lang="en-US" dirty="0"/>
              <a:t> (66 participants)</a:t>
            </a:r>
          </a:p>
          <a:p>
            <a:pPr lvl="1"/>
            <a:r>
              <a:rPr lang="en-US" dirty="0"/>
              <a:t>Software dependencies and environment </a:t>
            </a:r>
          </a:p>
          <a:p>
            <a:pPr lvl="1"/>
            <a:r>
              <a:rPr lang="en-US" dirty="0"/>
              <a:t>Documentation</a:t>
            </a:r>
          </a:p>
          <a:p>
            <a:pPr lvl="1"/>
            <a:r>
              <a:rPr lang="en-US" dirty="0"/>
              <a:t>Accessibility &amp; Licensing</a:t>
            </a:r>
          </a:p>
          <a:p>
            <a:pPr lvl="1"/>
            <a:r>
              <a:rPr lang="en-US" dirty="0"/>
              <a:t>Time and skill</a:t>
            </a:r>
          </a:p>
          <a:p>
            <a:pPr lvl="1"/>
            <a:r>
              <a:rPr lang="en-US" dirty="0"/>
              <a:t>Quality control</a:t>
            </a:r>
          </a:p>
          <a:p>
            <a:pPr lvl="1"/>
            <a:r>
              <a:rPr lang="en-US" dirty="0"/>
              <a:t>Software sustainability &amp; management plan</a:t>
            </a:r>
          </a:p>
          <a:p>
            <a:pPr lvl="1"/>
            <a:r>
              <a:rPr lang="en-US" dirty="0"/>
              <a:t>Metadata</a:t>
            </a:r>
          </a:p>
          <a:p>
            <a:r>
              <a:rPr lang="en-US" dirty="0"/>
              <a:t>Time scope in decades</a:t>
            </a:r>
          </a:p>
        </p:txBody>
      </p:sp>
      <p:sp>
        <p:nvSpPr>
          <p:cNvPr id="4" name="Slide Number Placeholder 3">
            <a:extLst>
              <a:ext uri="{FF2B5EF4-FFF2-40B4-BE49-F238E27FC236}">
                <a16:creationId xmlns:a16="http://schemas.microsoft.com/office/drawing/2014/main" id="{5B723850-9362-EC46-51E6-546807E32B63}"/>
              </a:ext>
            </a:extLst>
          </p:cNvPr>
          <p:cNvSpPr>
            <a:spLocks noGrp="1"/>
          </p:cNvSpPr>
          <p:nvPr>
            <p:ph type="sldNum" sz="quarter" idx="12"/>
          </p:nvPr>
        </p:nvSpPr>
        <p:spPr/>
        <p:txBody>
          <a:bodyPr/>
          <a:lstStyle/>
          <a:p>
            <a:fld id="{6113E31D-E2AB-40D1-8B51-AFA5AFEF393A}" type="slidenum">
              <a:rPr lang="en-US" smtClean="0"/>
              <a:t>27</a:t>
            </a:fld>
            <a:endParaRPr lang="en-US" dirty="0"/>
          </a:p>
        </p:txBody>
      </p:sp>
    </p:spTree>
    <p:extLst>
      <p:ext uri="{BB962C8B-B14F-4D97-AF65-F5344CB8AC3E}">
        <p14:creationId xmlns:p14="http://schemas.microsoft.com/office/powerpoint/2010/main" val="31542322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54DE58-4EAD-7760-2F15-98E70FCBFBAD}"/>
              </a:ext>
            </a:extLst>
          </p:cNvPr>
          <p:cNvSpPr>
            <a:spLocks noGrp="1"/>
          </p:cNvSpPr>
          <p:nvPr>
            <p:ph type="title"/>
          </p:nvPr>
        </p:nvSpPr>
        <p:spPr/>
        <p:txBody>
          <a:bodyPr/>
          <a:lstStyle/>
          <a:p>
            <a:r>
              <a:rPr lang="en-US" dirty="0"/>
              <a:t>FAIR principles</a:t>
            </a:r>
          </a:p>
        </p:txBody>
      </p:sp>
      <p:sp>
        <p:nvSpPr>
          <p:cNvPr id="3" name="Content Placeholder 2">
            <a:extLst>
              <a:ext uri="{FF2B5EF4-FFF2-40B4-BE49-F238E27FC236}">
                <a16:creationId xmlns:a16="http://schemas.microsoft.com/office/drawing/2014/main" id="{5F780FD8-7C9E-B321-FD8C-78B034EF60CD}"/>
              </a:ext>
            </a:extLst>
          </p:cNvPr>
          <p:cNvSpPr>
            <a:spLocks noGrp="1"/>
          </p:cNvSpPr>
          <p:nvPr>
            <p:ph idx="1"/>
          </p:nvPr>
        </p:nvSpPr>
        <p:spPr/>
        <p:txBody>
          <a:bodyPr/>
          <a:lstStyle/>
          <a:p>
            <a:r>
              <a:rPr lang="en-US" b="1" dirty="0"/>
              <a:t>F</a:t>
            </a:r>
            <a:r>
              <a:rPr lang="en-US" dirty="0"/>
              <a:t>indability</a:t>
            </a:r>
            <a:br>
              <a:rPr lang="en-US" dirty="0"/>
            </a:br>
            <a:r>
              <a:rPr lang="en-US" dirty="0"/>
              <a:t>Unambiguous identification for common search strategies.</a:t>
            </a:r>
          </a:p>
          <a:p>
            <a:r>
              <a:rPr lang="en-US" b="1" dirty="0"/>
              <a:t>A</a:t>
            </a:r>
            <a:r>
              <a:rPr lang="en-US" dirty="0"/>
              <a:t>ccessibility</a:t>
            </a:r>
            <a:br>
              <a:rPr lang="en-US" dirty="0"/>
            </a:br>
            <a:r>
              <a:rPr lang="en-US" dirty="0"/>
              <a:t>A working version has to be either downloadable and/or accessible e.g., via a web interface, along with the required documentation and licensing information.</a:t>
            </a:r>
          </a:p>
          <a:p>
            <a:r>
              <a:rPr lang="en-US" b="1" dirty="0"/>
              <a:t>I</a:t>
            </a:r>
            <a:r>
              <a:rPr lang="en-US" dirty="0"/>
              <a:t>nteroperability</a:t>
            </a:r>
            <a:br>
              <a:rPr lang="en-US" dirty="0"/>
            </a:br>
            <a:r>
              <a:rPr lang="en-US" dirty="0"/>
              <a:t>The focus is on information exchange.</a:t>
            </a:r>
          </a:p>
          <a:p>
            <a:r>
              <a:rPr lang="en-US" b="1" dirty="0"/>
              <a:t>R</a:t>
            </a:r>
            <a:r>
              <a:rPr lang="en-US" dirty="0"/>
              <a:t>eusability</a:t>
            </a:r>
            <a:br>
              <a:rPr lang="en-US" dirty="0"/>
            </a:br>
            <a:r>
              <a:rPr lang="en-US" dirty="0"/>
              <a:t>Aims for someone to be able to reuse software reproducibly.</a:t>
            </a:r>
          </a:p>
        </p:txBody>
      </p:sp>
      <p:sp>
        <p:nvSpPr>
          <p:cNvPr id="4" name="Slide Number Placeholder 3">
            <a:extLst>
              <a:ext uri="{FF2B5EF4-FFF2-40B4-BE49-F238E27FC236}">
                <a16:creationId xmlns:a16="http://schemas.microsoft.com/office/drawing/2014/main" id="{0D3DD88C-321E-2CDE-492A-1ADE80A124F5}"/>
              </a:ext>
            </a:extLst>
          </p:cNvPr>
          <p:cNvSpPr>
            <a:spLocks noGrp="1"/>
          </p:cNvSpPr>
          <p:nvPr>
            <p:ph type="sldNum" sz="quarter" idx="12"/>
          </p:nvPr>
        </p:nvSpPr>
        <p:spPr/>
        <p:txBody>
          <a:bodyPr/>
          <a:lstStyle/>
          <a:p>
            <a:fld id="{6113E31D-E2AB-40D1-8B51-AFA5AFEF393A}" type="slidenum">
              <a:rPr lang="en-US" smtClean="0"/>
              <a:t>28</a:t>
            </a:fld>
            <a:endParaRPr lang="en-US" dirty="0"/>
          </a:p>
        </p:txBody>
      </p:sp>
    </p:spTree>
    <p:extLst>
      <p:ext uri="{BB962C8B-B14F-4D97-AF65-F5344CB8AC3E}">
        <p14:creationId xmlns:p14="http://schemas.microsoft.com/office/powerpoint/2010/main" val="18243696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A0380F-DDA4-ED25-618F-AC5E4A81C918}"/>
              </a:ext>
            </a:extLst>
          </p:cNvPr>
          <p:cNvSpPr>
            <a:spLocks noGrp="1"/>
          </p:cNvSpPr>
          <p:nvPr>
            <p:ph type="title"/>
          </p:nvPr>
        </p:nvSpPr>
        <p:spPr/>
        <p:txBody>
          <a:bodyPr/>
          <a:lstStyle/>
          <a:p>
            <a:r>
              <a:rPr lang="en-US" dirty="0"/>
              <a:t>Findability</a:t>
            </a:r>
          </a:p>
        </p:txBody>
      </p:sp>
      <p:sp>
        <p:nvSpPr>
          <p:cNvPr id="3" name="Content Placeholder 2">
            <a:extLst>
              <a:ext uri="{FF2B5EF4-FFF2-40B4-BE49-F238E27FC236}">
                <a16:creationId xmlns:a16="http://schemas.microsoft.com/office/drawing/2014/main" id="{8B3C8C06-AA7A-552D-201F-F36CD083EC8B}"/>
              </a:ext>
            </a:extLst>
          </p:cNvPr>
          <p:cNvSpPr>
            <a:spLocks noGrp="1"/>
          </p:cNvSpPr>
          <p:nvPr>
            <p:ph sz="half" idx="1"/>
          </p:nvPr>
        </p:nvSpPr>
        <p:spPr/>
        <p:txBody>
          <a:bodyPr/>
          <a:lstStyle/>
          <a:p>
            <a:r>
              <a:rPr lang="en-US" dirty="0"/>
              <a:t>F1. (meta)data are assigned a globally unique and persistent identifier</a:t>
            </a:r>
            <a:br>
              <a:rPr lang="en-US" dirty="0"/>
            </a:br>
            <a:endParaRPr lang="en-US" dirty="0"/>
          </a:p>
          <a:p>
            <a:r>
              <a:rPr lang="en-US" dirty="0"/>
              <a:t>F2. data are described with rich metadata (defined by R1)</a:t>
            </a:r>
          </a:p>
          <a:p>
            <a:r>
              <a:rPr lang="en-US" dirty="0"/>
              <a:t>F3. metadata clearly and explicitly include the identifier of the data it describes</a:t>
            </a:r>
            <a:br>
              <a:rPr lang="en-US" dirty="0"/>
            </a:br>
            <a:endParaRPr lang="en-US" dirty="0"/>
          </a:p>
          <a:p>
            <a:r>
              <a:rPr lang="en-US" dirty="0"/>
              <a:t>F4. (meta)data are registered or indexed in a searchable resource</a:t>
            </a:r>
          </a:p>
          <a:p>
            <a:endParaRPr lang="en-US" dirty="0"/>
          </a:p>
          <a:p>
            <a:endParaRPr lang="en-US" dirty="0"/>
          </a:p>
        </p:txBody>
      </p:sp>
      <p:sp>
        <p:nvSpPr>
          <p:cNvPr id="4" name="Content Placeholder 3">
            <a:extLst>
              <a:ext uri="{FF2B5EF4-FFF2-40B4-BE49-F238E27FC236}">
                <a16:creationId xmlns:a16="http://schemas.microsoft.com/office/drawing/2014/main" id="{72F72BE2-1555-B052-BD9C-1C43055F75F9}"/>
              </a:ext>
            </a:extLst>
          </p:cNvPr>
          <p:cNvSpPr>
            <a:spLocks noGrp="1"/>
          </p:cNvSpPr>
          <p:nvPr>
            <p:ph sz="half" idx="2"/>
          </p:nvPr>
        </p:nvSpPr>
        <p:spPr/>
        <p:txBody>
          <a:bodyPr/>
          <a:lstStyle/>
          <a:p>
            <a:r>
              <a:rPr lang="en-US" dirty="0"/>
              <a:t>F1. Software and its associated metadata have a global, unique and persistent identifier for each released version.</a:t>
            </a:r>
          </a:p>
          <a:p>
            <a:r>
              <a:rPr lang="en-US" dirty="0"/>
              <a:t>F2. Software is described with rich metadata.</a:t>
            </a:r>
            <a:br>
              <a:rPr lang="en-US" dirty="0"/>
            </a:br>
            <a:endParaRPr lang="en-US" dirty="0"/>
          </a:p>
          <a:p>
            <a:r>
              <a:rPr lang="en-US" dirty="0"/>
              <a:t>F3. Metadata clearly and explicitly include identifiers for all the versions of the software it describes.</a:t>
            </a:r>
          </a:p>
          <a:p>
            <a:r>
              <a:rPr lang="en-US" dirty="0"/>
              <a:t>F4. Software and its associated metadata are included in a searchable software registry.</a:t>
            </a:r>
          </a:p>
          <a:p>
            <a:endParaRPr lang="en-US" dirty="0"/>
          </a:p>
        </p:txBody>
      </p:sp>
      <p:sp>
        <p:nvSpPr>
          <p:cNvPr id="5" name="Slide Number Placeholder 4">
            <a:extLst>
              <a:ext uri="{FF2B5EF4-FFF2-40B4-BE49-F238E27FC236}">
                <a16:creationId xmlns:a16="http://schemas.microsoft.com/office/drawing/2014/main" id="{ECBFEBB2-503C-1E95-F879-D67123A39662}"/>
              </a:ext>
            </a:extLst>
          </p:cNvPr>
          <p:cNvSpPr>
            <a:spLocks noGrp="1"/>
          </p:cNvSpPr>
          <p:nvPr>
            <p:ph type="sldNum" sz="quarter" idx="12"/>
          </p:nvPr>
        </p:nvSpPr>
        <p:spPr/>
        <p:txBody>
          <a:bodyPr/>
          <a:lstStyle/>
          <a:p>
            <a:fld id="{4FAB73BC-B049-4115-A692-8D63A059BFB8}" type="slidenum">
              <a:rPr lang="en-US" smtClean="0"/>
              <a:t>29</a:t>
            </a:fld>
            <a:endParaRPr lang="en-US" dirty="0"/>
          </a:p>
        </p:txBody>
      </p:sp>
    </p:spTree>
    <p:extLst>
      <p:ext uri="{BB962C8B-B14F-4D97-AF65-F5344CB8AC3E}">
        <p14:creationId xmlns:p14="http://schemas.microsoft.com/office/powerpoint/2010/main" val="189613167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A2C495-EA45-9A62-0230-EE1714379DC4}"/>
              </a:ext>
            </a:extLst>
          </p:cNvPr>
          <p:cNvSpPr>
            <a:spLocks noGrp="1"/>
          </p:cNvSpPr>
          <p:nvPr>
            <p:ph type="title"/>
          </p:nvPr>
        </p:nvSpPr>
        <p:spPr/>
        <p:txBody>
          <a:bodyPr/>
          <a:lstStyle/>
          <a:p>
            <a:r>
              <a:rPr lang="en-US" dirty="0"/>
              <a:t>Data Asset</a:t>
            </a:r>
          </a:p>
        </p:txBody>
      </p:sp>
      <p:sp>
        <p:nvSpPr>
          <p:cNvPr id="3" name="Content Placeholder 2">
            <a:extLst>
              <a:ext uri="{FF2B5EF4-FFF2-40B4-BE49-F238E27FC236}">
                <a16:creationId xmlns:a16="http://schemas.microsoft.com/office/drawing/2014/main" id="{EA271186-ADE9-D2CE-C773-EC25AD22F93F}"/>
              </a:ext>
            </a:extLst>
          </p:cNvPr>
          <p:cNvSpPr>
            <a:spLocks noGrp="1"/>
          </p:cNvSpPr>
          <p:nvPr>
            <p:ph idx="1"/>
          </p:nvPr>
        </p:nvSpPr>
        <p:spPr>
          <a:xfrm>
            <a:off x="335360" y="1268759"/>
            <a:ext cx="11449272" cy="5302637"/>
          </a:xfrm>
        </p:spPr>
        <p:txBody>
          <a:bodyPr/>
          <a:lstStyle/>
          <a:p>
            <a:pPr marL="0" indent="0">
              <a:buNone/>
            </a:pPr>
            <a:r>
              <a:rPr lang="en-US" dirty="0"/>
              <a:t>“An asset is an economic resource, that can be owned or controlled, and that holds or produces value. Assets can be converted to money.” -- Data Management Body of Knowledge</a:t>
            </a:r>
            <a:br>
              <a:rPr lang="en-US" dirty="0"/>
            </a:br>
            <a:endParaRPr lang="en-US" dirty="0"/>
          </a:p>
          <a:p>
            <a:pPr marL="0" indent="0">
              <a:buNone/>
            </a:pPr>
            <a:r>
              <a:rPr lang="en-US" dirty="0"/>
              <a:t>Value is the difference between the cost of and the benefit:</a:t>
            </a:r>
          </a:p>
          <a:p>
            <a:r>
              <a:rPr lang="en-US" dirty="0"/>
              <a:t>Cost of obtaining and storing data</a:t>
            </a:r>
          </a:p>
          <a:p>
            <a:r>
              <a:rPr lang="en-US" dirty="0"/>
              <a:t>Cost of replacing data if it were lost</a:t>
            </a:r>
          </a:p>
          <a:p>
            <a:r>
              <a:rPr lang="en-US" dirty="0"/>
              <a:t>Impact to the organization if data were missing</a:t>
            </a:r>
          </a:p>
          <a:p>
            <a:r>
              <a:rPr lang="en-US" dirty="0"/>
              <a:t>Cost of improving data</a:t>
            </a:r>
          </a:p>
          <a:p>
            <a:r>
              <a:rPr lang="en-US" dirty="0"/>
              <a:t>Benefits of higher quality data</a:t>
            </a:r>
          </a:p>
          <a:p>
            <a:r>
              <a:rPr lang="en-US" dirty="0"/>
              <a:t>What the data could be sold for</a:t>
            </a:r>
          </a:p>
          <a:p>
            <a:r>
              <a:rPr lang="en-US" dirty="0"/>
              <a:t>Expected revenue from innovative uses of data</a:t>
            </a:r>
          </a:p>
          <a:p>
            <a:r>
              <a:rPr lang="en-US" dirty="0"/>
              <a:t>….</a:t>
            </a:r>
          </a:p>
          <a:p>
            <a:pPr marL="0" indent="0">
              <a:buNone/>
            </a:pPr>
            <a:endParaRPr lang="en-US" dirty="0"/>
          </a:p>
        </p:txBody>
      </p:sp>
      <p:sp>
        <p:nvSpPr>
          <p:cNvPr id="4" name="Slide Number Placeholder 3">
            <a:extLst>
              <a:ext uri="{FF2B5EF4-FFF2-40B4-BE49-F238E27FC236}">
                <a16:creationId xmlns:a16="http://schemas.microsoft.com/office/drawing/2014/main" id="{FE8464D1-EC53-E844-22E3-FAA65F61CF03}"/>
              </a:ext>
            </a:extLst>
          </p:cNvPr>
          <p:cNvSpPr>
            <a:spLocks noGrp="1"/>
          </p:cNvSpPr>
          <p:nvPr>
            <p:ph type="sldNum" sz="quarter" idx="12"/>
          </p:nvPr>
        </p:nvSpPr>
        <p:spPr/>
        <p:txBody>
          <a:bodyPr/>
          <a:lstStyle/>
          <a:p>
            <a:fld id="{6113E31D-E2AB-40D1-8B51-AFA5AFEF393A}" type="slidenum">
              <a:rPr lang="en-US" smtClean="0"/>
              <a:t>3</a:t>
            </a:fld>
            <a:endParaRPr lang="en-US" dirty="0"/>
          </a:p>
        </p:txBody>
      </p:sp>
    </p:spTree>
    <p:extLst>
      <p:ext uri="{BB962C8B-B14F-4D97-AF65-F5344CB8AC3E}">
        <p14:creationId xmlns:p14="http://schemas.microsoft.com/office/powerpoint/2010/main" val="406998677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A0380F-DDA4-ED25-618F-AC5E4A81C918}"/>
              </a:ext>
            </a:extLst>
          </p:cNvPr>
          <p:cNvSpPr>
            <a:spLocks noGrp="1"/>
          </p:cNvSpPr>
          <p:nvPr>
            <p:ph type="title"/>
          </p:nvPr>
        </p:nvSpPr>
        <p:spPr/>
        <p:txBody>
          <a:bodyPr/>
          <a:lstStyle/>
          <a:p>
            <a:r>
              <a:rPr lang="en-US" dirty="0"/>
              <a:t>Accessibility</a:t>
            </a:r>
          </a:p>
        </p:txBody>
      </p:sp>
      <p:sp>
        <p:nvSpPr>
          <p:cNvPr id="3" name="Content Placeholder 2">
            <a:extLst>
              <a:ext uri="{FF2B5EF4-FFF2-40B4-BE49-F238E27FC236}">
                <a16:creationId xmlns:a16="http://schemas.microsoft.com/office/drawing/2014/main" id="{8B3C8C06-AA7A-552D-201F-F36CD083EC8B}"/>
              </a:ext>
            </a:extLst>
          </p:cNvPr>
          <p:cNvSpPr>
            <a:spLocks noGrp="1"/>
          </p:cNvSpPr>
          <p:nvPr>
            <p:ph sz="half" idx="1"/>
          </p:nvPr>
        </p:nvSpPr>
        <p:spPr/>
        <p:txBody>
          <a:bodyPr/>
          <a:lstStyle/>
          <a:p>
            <a:r>
              <a:rPr lang="en-US" dirty="0"/>
              <a:t>A1. (meta)data are retrievable by their identifier using a standardized communications protocol</a:t>
            </a:r>
            <a:br>
              <a:rPr lang="en-US" dirty="0"/>
            </a:br>
            <a:endParaRPr lang="en-US" dirty="0"/>
          </a:p>
          <a:p>
            <a:r>
              <a:rPr lang="en-US" dirty="0"/>
              <a:t>A1.1 the protocol is open, free, and universally implementable</a:t>
            </a:r>
          </a:p>
          <a:p>
            <a:r>
              <a:rPr lang="en-US" dirty="0"/>
              <a:t>A1.2 the protocol allows for an authentication and authorization procedure, where necessary</a:t>
            </a:r>
          </a:p>
          <a:p>
            <a:r>
              <a:rPr lang="en-US" dirty="0"/>
              <a:t>A2. metadata are accessible, even when the data are no longer available</a:t>
            </a:r>
          </a:p>
          <a:p>
            <a:endParaRPr lang="en-US" dirty="0"/>
          </a:p>
          <a:p>
            <a:endParaRPr lang="en-US" dirty="0"/>
          </a:p>
        </p:txBody>
      </p:sp>
      <p:sp>
        <p:nvSpPr>
          <p:cNvPr id="4" name="Content Placeholder 3">
            <a:extLst>
              <a:ext uri="{FF2B5EF4-FFF2-40B4-BE49-F238E27FC236}">
                <a16:creationId xmlns:a16="http://schemas.microsoft.com/office/drawing/2014/main" id="{72F72BE2-1555-B052-BD9C-1C43055F75F9}"/>
              </a:ext>
            </a:extLst>
          </p:cNvPr>
          <p:cNvSpPr>
            <a:spLocks noGrp="1"/>
          </p:cNvSpPr>
          <p:nvPr>
            <p:ph sz="half" idx="2"/>
          </p:nvPr>
        </p:nvSpPr>
        <p:spPr/>
        <p:txBody>
          <a:bodyPr/>
          <a:lstStyle/>
          <a:p>
            <a:r>
              <a:rPr lang="en-US" dirty="0"/>
              <a:t>A1. Software and its associated metadata are accessible by their identifier using a standardized communications protocol.</a:t>
            </a:r>
          </a:p>
          <a:p>
            <a:r>
              <a:rPr lang="en-US" dirty="0"/>
              <a:t>A1.1 The protocol is open, free, and universally implementable.</a:t>
            </a:r>
          </a:p>
          <a:p>
            <a:r>
              <a:rPr lang="en-US" dirty="0"/>
              <a:t>A1.2 The protocol allows for an authentication and authorization procedure, where necessary.</a:t>
            </a:r>
          </a:p>
          <a:p>
            <a:r>
              <a:rPr lang="en-US" dirty="0"/>
              <a:t>A2. Software metadata are accessible, even when the software is no longer available.</a:t>
            </a:r>
          </a:p>
          <a:p>
            <a:endParaRPr lang="en-US" dirty="0"/>
          </a:p>
        </p:txBody>
      </p:sp>
      <p:sp>
        <p:nvSpPr>
          <p:cNvPr id="5" name="Slide Number Placeholder 4">
            <a:extLst>
              <a:ext uri="{FF2B5EF4-FFF2-40B4-BE49-F238E27FC236}">
                <a16:creationId xmlns:a16="http://schemas.microsoft.com/office/drawing/2014/main" id="{ECBFEBB2-503C-1E95-F879-D67123A39662}"/>
              </a:ext>
            </a:extLst>
          </p:cNvPr>
          <p:cNvSpPr>
            <a:spLocks noGrp="1"/>
          </p:cNvSpPr>
          <p:nvPr>
            <p:ph type="sldNum" sz="quarter" idx="12"/>
          </p:nvPr>
        </p:nvSpPr>
        <p:spPr/>
        <p:txBody>
          <a:bodyPr/>
          <a:lstStyle/>
          <a:p>
            <a:fld id="{4FAB73BC-B049-4115-A692-8D63A059BFB8}" type="slidenum">
              <a:rPr lang="en-US" smtClean="0"/>
              <a:t>30</a:t>
            </a:fld>
            <a:endParaRPr lang="en-US" dirty="0"/>
          </a:p>
        </p:txBody>
      </p:sp>
    </p:spTree>
    <p:extLst>
      <p:ext uri="{BB962C8B-B14F-4D97-AF65-F5344CB8AC3E}">
        <p14:creationId xmlns:p14="http://schemas.microsoft.com/office/powerpoint/2010/main" val="207215160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A0380F-DDA4-ED25-618F-AC5E4A81C918}"/>
              </a:ext>
            </a:extLst>
          </p:cNvPr>
          <p:cNvSpPr>
            <a:spLocks noGrp="1"/>
          </p:cNvSpPr>
          <p:nvPr>
            <p:ph type="title"/>
          </p:nvPr>
        </p:nvSpPr>
        <p:spPr/>
        <p:txBody>
          <a:bodyPr/>
          <a:lstStyle/>
          <a:p>
            <a:r>
              <a:rPr lang="en-US" dirty="0"/>
              <a:t>Interoperability</a:t>
            </a:r>
          </a:p>
        </p:txBody>
      </p:sp>
      <p:sp>
        <p:nvSpPr>
          <p:cNvPr id="3" name="Content Placeholder 2">
            <a:extLst>
              <a:ext uri="{FF2B5EF4-FFF2-40B4-BE49-F238E27FC236}">
                <a16:creationId xmlns:a16="http://schemas.microsoft.com/office/drawing/2014/main" id="{8B3C8C06-AA7A-552D-201F-F36CD083EC8B}"/>
              </a:ext>
            </a:extLst>
          </p:cNvPr>
          <p:cNvSpPr>
            <a:spLocks noGrp="1"/>
          </p:cNvSpPr>
          <p:nvPr>
            <p:ph sz="half" idx="1"/>
          </p:nvPr>
        </p:nvSpPr>
        <p:spPr/>
        <p:txBody>
          <a:bodyPr/>
          <a:lstStyle/>
          <a:p>
            <a:r>
              <a:rPr lang="en-US" dirty="0"/>
              <a:t>I1. (meta)data use a formal, accessible, shared, and broadly applicable language for knowledge representation.</a:t>
            </a:r>
          </a:p>
          <a:p>
            <a:r>
              <a:rPr lang="en-US" dirty="0">
                <a:solidFill>
                  <a:schemeClr val="accent3"/>
                </a:solidFill>
              </a:rPr>
              <a:t>I2. (meta)data use vocabularies that follow FAIR principles</a:t>
            </a:r>
          </a:p>
          <a:p>
            <a:r>
              <a:rPr lang="en-US" dirty="0">
                <a:solidFill>
                  <a:schemeClr val="accent3"/>
                </a:solidFill>
              </a:rPr>
              <a:t>I3. (meta)data include qualified references to other (meta)data</a:t>
            </a:r>
          </a:p>
          <a:p>
            <a:endParaRPr lang="en-US" dirty="0"/>
          </a:p>
          <a:p>
            <a:endParaRPr lang="en-US" dirty="0"/>
          </a:p>
        </p:txBody>
      </p:sp>
      <p:sp>
        <p:nvSpPr>
          <p:cNvPr id="4" name="Content Placeholder 3">
            <a:extLst>
              <a:ext uri="{FF2B5EF4-FFF2-40B4-BE49-F238E27FC236}">
                <a16:creationId xmlns:a16="http://schemas.microsoft.com/office/drawing/2014/main" id="{72F72BE2-1555-B052-BD9C-1C43055F75F9}"/>
              </a:ext>
            </a:extLst>
          </p:cNvPr>
          <p:cNvSpPr>
            <a:spLocks noGrp="1"/>
          </p:cNvSpPr>
          <p:nvPr>
            <p:ph sz="half" idx="2"/>
          </p:nvPr>
        </p:nvSpPr>
        <p:spPr/>
        <p:txBody>
          <a:bodyPr/>
          <a:lstStyle/>
          <a:p>
            <a:r>
              <a:rPr lang="en-US" dirty="0"/>
              <a:t>I1. Software and its associated metadata use a formal, accessible, shared and broadly applicable language to facilitate machine readability and data exchange.</a:t>
            </a:r>
          </a:p>
          <a:p>
            <a:r>
              <a:rPr lang="en-US" dirty="0"/>
              <a:t>I2S.1. Software and its associated metadata are formally described using controlled vocabularies that follow the FAIR principles.</a:t>
            </a:r>
          </a:p>
          <a:p>
            <a:r>
              <a:rPr lang="en-US" dirty="0"/>
              <a:t>I2S.2 Software use and produce data in types and formats that are formally described using controlled vocabularies that follow the FAIR principles.</a:t>
            </a:r>
          </a:p>
          <a:p>
            <a:r>
              <a:rPr lang="en-US" dirty="0"/>
              <a:t>I4S. Software dependencies are documented and mechanisms to access them exist.</a:t>
            </a:r>
          </a:p>
          <a:p>
            <a:pPr marL="0" indent="0">
              <a:buNone/>
            </a:pPr>
            <a:endParaRPr lang="en-US" dirty="0"/>
          </a:p>
        </p:txBody>
      </p:sp>
      <p:sp>
        <p:nvSpPr>
          <p:cNvPr id="5" name="Slide Number Placeholder 4">
            <a:extLst>
              <a:ext uri="{FF2B5EF4-FFF2-40B4-BE49-F238E27FC236}">
                <a16:creationId xmlns:a16="http://schemas.microsoft.com/office/drawing/2014/main" id="{ECBFEBB2-503C-1E95-F879-D67123A39662}"/>
              </a:ext>
            </a:extLst>
          </p:cNvPr>
          <p:cNvSpPr>
            <a:spLocks noGrp="1"/>
          </p:cNvSpPr>
          <p:nvPr>
            <p:ph type="sldNum" sz="quarter" idx="12"/>
          </p:nvPr>
        </p:nvSpPr>
        <p:spPr/>
        <p:txBody>
          <a:bodyPr/>
          <a:lstStyle/>
          <a:p>
            <a:fld id="{4FAB73BC-B049-4115-A692-8D63A059BFB8}" type="slidenum">
              <a:rPr lang="en-US" smtClean="0"/>
              <a:t>31</a:t>
            </a:fld>
            <a:endParaRPr lang="en-US" dirty="0"/>
          </a:p>
        </p:txBody>
      </p:sp>
    </p:spTree>
    <p:extLst>
      <p:ext uri="{BB962C8B-B14F-4D97-AF65-F5344CB8AC3E}">
        <p14:creationId xmlns:p14="http://schemas.microsoft.com/office/powerpoint/2010/main" val="284909261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A0380F-DDA4-ED25-618F-AC5E4A81C918}"/>
              </a:ext>
            </a:extLst>
          </p:cNvPr>
          <p:cNvSpPr>
            <a:spLocks noGrp="1"/>
          </p:cNvSpPr>
          <p:nvPr>
            <p:ph type="title"/>
          </p:nvPr>
        </p:nvSpPr>
        <p:spPr/>
        <p:txBody>
          <a:bodyPr/>
          <a:lstStyle/>
          <a:p>
            <a:r>
              <a:rPr lang="en-US" dirty="0"/>
              <a:t>Reusability</a:t>
            </a:r>
          </a:p>
        </p:txBody>
      </p:sp>
      <p:sp>
        <p:nvSpPr>
          <p:cNvPr id="3" name="Content Placeholder 2">
            <a:extLst>
              <a:ext uri="{FF2B5EF4-FFF2-40B4-BE49-F238E27FC236}">
                <a16:creationId xmlns:a16="http://schemas.microsoft.com/office/drawing/2014/main" id="{8B3C8C06-AA7A-552D-201F-F36CD083EC8B}"/>
              </a:ext>
            </a:extLst>
          </p:cNvPr>
          <p:cNvSpPr>
            <a:spLocks noGrp="1"/>
          </p:cNvSpPr>
          <p:nvPr>
            <p:ph sz="half" idx="1"/>
          </p:nvPr>
        </p:nvSpPr>
        <p:spPr/>
        <p:txBody>
          <a:bodyPr/>
          <a:lstStyle/>
          <a:p>
            <a:r>
              <a:rPr lang="en-US" dirty="0"/>
              <a:t>R1. meta(data) are richly described with a plurality of accurate and relevant attributes</a:t>
            </a:r>
            <a:br>
              <a:rPr lang="en-US" dirty="0"/>
            </a:br>
            <a:endParaRPr lang="en-US" dirty="0"/>
          </a:p>
          <a:p>
            <a:r>
              <a:rPr lang="en-US" dirty="0"/>
              <a:t>R1.1. (meta)data are released with a clear and accessible data usage license</a:t>
            </a:r>
            <a:br>
              <a:rPr lang="en-US" dirty="0"/>
            </a:br>
            <a:br>
              <a:rPr lang="en-US" dirty="0"/>
            </a:br>
            <a:endParaRPr lang="en-US" dirty="0"/>
          </a:p>
          <a:p>
            <a:r>
              <a:rPr lang="en-US" dirty="0"/>
              <a:t>R1.2. (meta)data are associated with detailed provenance</a:t>
            </a:r>
            <a:br>
              <a:rPr lang="en-US" dirty="0"/>
            </a:br>
            <a:endParaRPr lang="en-US" dirty="0"/>
          </a:p>
          <a:p>
            <a:r>
              <a:rPr lang="en-US" dirty="0"/>
              <a:t>R1.3. (meta)data meet domain-relevant community standards</a:t>
            </a:r>
          </a:p>
          <a:p>
            <a:endParaRPr lang="en-US" dirty="0"/>
          </a:p>
          <a:p>
            <a:endParaRPr lang="en-US" dirty="0"/>
          </a:p>
        </p:txBody>
      </p:sp>
      <p:sp>
        <p:nvSpPr>
          <p:cNvPr id="4" name="Content Placeholder 3">
            <a:extLst>
              <a:ext uri="{FF2B5EF4-FFF2-40B4-BE49-F238E27FC236}">
                <a16:creationId xmlns:a16="http://schemas.microsoft.com/office/drawing/2014/main" id="{72F72BE2-1555-B052-BD9C-1C43055F75F9}"/>
              </a:ext>
            </a:extLst>
          </p:cNvPr>
          <p:cNvSpPr>
            <a:spLocks noGrp="1"/>
          </p:cNvSpPr>
          <p:nvPr>
            <p:ph sz="half" idx="2"/>
          </p:nvPr>
        </p:nvSpPr>
        <p:spPr/>
        <p:txBody>
          <a:bodyPr/>
          <a:lstStyle/>
          <a:p>
            <a:r>
              <a:rPr lang="en-US" dirty="0"/>
              <a:t>R1. Software and its associated metadata are richly described with a plurality of accurate and relevant attributes.</a:t>
            </a:r>
          </a:p>
          <a:p>
            <a:r>
              <a:rPr lang="en-US" dirty="0"/>
              <a:t>R1.1. Software and its associated metadata have independent, clear and accessible usage licenses compatible with the software dependencies.</a:t>
            </a:r>
          </a:p>
          <a:p>
            <a:r>
              <a:rPr lang="en-US" dirty="0"/>
              <a:t>R1.2. Software metadata include detailed provenance, detail level should be community agreed.</a:t>
            </a:r>
          </a:p>
          <a:p>
            <a:r>
              <a:rPr lang="en-US" dirty="0"/>
              <a:t>R1.3. Software metadata and documentation meet domain-relevant community standards.</a:t>
            </a:r>
          </a:p>
          <a:p>
            <a:endParaRPr lang="en-US" dirty="0"/>
          </a:p>
        </p:txBody>
      </p:sp>
      <p:sp>
        <p:nvSpPr>
          <p:cNvPr id="5" name="Slide Number Placeholder 4">
            <a:extLst>
              <a:ext uri="{FF2B5EF4-FFF2-40B4-BE49-F238E27FC236}">
                <a16:creationId xmlns:a16="http://schemas.microsoft.com/office/drawing/2014/main" id="{ECBFEBB2-503C-1E95-F879-D67123A39662}"/>
              </a:ext>
            </a:extLst>
          </p:cNvPr>
          <p:cNvSpPr>
            <a:spLocks noGrp="1"/>
          </p:cNvSpPr>
          <p:nvPr>
            <p:ph type="sldNum" sz="quarter" idx="12"/>
          </p:nvPr>
        </p:nvSpPr>
        <p:spPr/>
        <p:txBody>
          <a:bodyPr/>
          <a:lstStyle/>
          <a:p>
            <a:fld id="{4FAB73BC-B049-4115-A692-8D63A059BFB8}" type="slidenum">
              <a:rPr lang="en-US" smtClean="0"/>
              <a:t>32</a:t>
            </a:fld>
            <a:endParaRPr lang="en-US" dirty="0"/>
          </a:p>
        </p:txBody>
      </p:sp>
    </p:spTree>
    <p:extLst>
      <p:ext uri="{BB962C8B-B14F-4D97-AF65-F5344CB8AC3E}">
        <p14:creationId xmlns:p14="http://schemas.microsoft.com/office/powerpoint/2010/main" val="9936052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5CA8A0-E695-387C-562D-5DEF52039F8E}"/>
              </a:ext>
            </a:extLst>
          </p:cNvPr>
          <p:cNvSpPr>
            <a:spLocks noGrp="1"/>
          </p:cNvSpPr>
          <p:nvPr>
            <p:ph type="title"/>
          </p:nvPr>
        </p:nvSpPr>
        <p:spPr/>
        <p:txBody>
          <a:bodyPr/>
          <a:lstStyle/>
          <a:p>
            <a:r>
              <a:rPr lang="en-US" dirty="0" err="1"/>
              <a:t>FAIRness</a:t>
            </a:r>
            <a:endParaRPr lang="en-US" dirty="0"/>
          </a:p>
        </p:txBody>
      </p:sp>
      <p:sp>
        <p:nvSpPr>
          <p:cNvPr id="3" name="Content Placeholder 2">
            <a:extLst>
              <a:ext uri="{FF2B5EF4-FFF2-40B4-BE49-F238E27FC236}">
                <a16:creationId xmlns:a16="http://schemas.microsoft.com/office/drawing/2014/main" id="{7833BA48-6A93-3375-3826-F990F1DF7810}"/>
              </a:ext>
            </a:extLst>
          </p:cNvPr>
          <p:cNvSpPr>
            <a:spLocks noGrp="1"/>
          </p:cNvSpPr>
          <p:nvPr>
            <p:ph idx="1"/>
          </p:nvPr>
        </p:nvSpPr>
        <p:spPr/>
        <p:txBody>
          <a:bodyPr/>
          <a:lstStyle/>
          <a:p>
            <a:r>
              <a:rPr lang="en-US" dirty="0"/>
              <a:t>FAIR metrics</a:t>
            </a:r>
          </a:p>
          <a:p>
            <a:pPr lvl="1"/>
            <a:r>
              <a:rPr lang="en-US" dirty="0"/>
              <a:t>FsF-F1-01D - Data is assigned a globally unique identifier</a:t>
            </a:r>
          </a:p>
          <a:p>
            <a:pPr lvl="1"/>
            <a:r>
              <a:rPr lang="en-US" dirty="0"/>
              <a:t>FsF-F1-02D - Data is assigned a persistent identifier</a:t>
            </a:r>
          </a:p>
          <a:p>
            <a:pPr lvl="1"/>
            <a:r>
              <a:rPr lang="en-US" dirty="0"/>
              <a:t>…</a:t>
            </a:r>
          </a:p>
          <a:p>
            <a:r>
              <a:rPr lang="en-US" dirty="0" err="1">
                <a:hlinkClick r:id="rId3"/>
              </a:rPr>
              <a:t>CodeMeta</a:t>
            </a:r>
            <a:r>
              <a:rPr lang="en-US" dirty="0"/>
              <a:t> (</a:t>
            </a:r>
            <a:r>
              <a:rPr lang="en-US" dirty="0">
                <a:hlinkClick r:id="rId4"/>
              </a:rPr>
              <a:t>online generator</a:t>
            </a:r>
            <a:r>
              <a:rPr lang="en-US" dirty="0"/>
              <a:t>)</a:t>
            </a:r>
          </a:p>
          <a:p>
            <a:r>
              <a:rPr lang="en-US" dirty="0">
                <a:hlinkClick r:id="rId5"/>
              </a:rPr>
              <a:t>How FAIR is my resource</a:t>
            </a:r>
            <a:endParaRPr lang="en-US" dirty="0"/>
          </a:p>
          <a:p>
            <a:r>
              <a:rPr lang="en-US" dirty="0">
                <a:hlinkClick r:id="rId6"/>
              </a:rPr>
              <a:t>F-UJI</a:t>
            </a:r>
            <a:endParaRPr lang="en-US" dirty="0"/>
          </a:p>
          <a:p>
            <a:endParaRPr lang="en-US" dirty="0"/>
          </a:p>
        </p:txBody>
      </p:sp>
      <p:sp>
        <p:nvSpPr>
          <p:cNvPr id="4" name="Slide Number Placeholder 3">
            <a:extLst>
              <a:ext uri="{FF2B5EF4-FFF2-40B4-BE49-F238E27FC236}">
                <a16:creationId xmlns:a16="http://schemas.microsoft.com/office/drawing/2014/main" id="{B44B2ACF-1771-BBD6-DB61-3A3625136004}"/>
              </a:ext>
            </a:extLst>
          </p:cNvPr>
          <p:cNvSpPr>
            <a:spLocks noGrp="1"/>
          </p:cNvSpPr>
          <p:nvPr>
            <p:ph type="sldNum" sz="quarter" idx="12"/>
          </p:nvPr>
        </p:nvSpPr>
        <p:spPr/>
        <p:txBody>
          <a:bodyPr/>
          <a:lstStyle/>
          <a:p>
            <a:fld id="{6113E31D-E2AB-40D1-8B51-AFA5AFEF393A}" type="slidenum">
              <a:rPr lang="en-US" smtClean="0"/>
              <a:t>33</a:t>
            </a:fld>
            <a:endParaRPr lang="en-US" dirty="0"/>
          </a:p>
        </p:txBody>
      </p:sp>
      <p:pic>
        <p:nvPicPr>
          <p:cNvPr id="5122" name="Picture 2">
            <a:hlinkClick r:id="rId7"/>
            <a:extLst>
              <a:ext uri="{FF2B5EF4-FFF2-40B4-BE49-F238E27FC236}">
                <a16:creationId xmlns:a16="http://schemas.microsoft.com/office/drawing/2014/main" id="{099AB075-BA48-B02C-7FF3-4B8835959363}"/>
              </a:ext>
            </a:extLst>
          </p:cNvPr>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8184232" y="1429769"/>
            <a:ext cx="3576468" cy="2328772"/>
          </a:xfrm>
          <a:prstGeom prst="rect">
            <a:avLst/>
          </a:prstGeom>
          <a:noFill/>
          <a:extLst>
            <a:ext uri="{909E8E84-426E-40DD-AFC4-6F175D3DCCD1}">
              <a14:hiddenFill xmlns:a14="http://schemas.microsoft.com/office/drawing/2010/main">
                <a:solidFill>
                  <a:srgbClr val="FFFFFF"/>
                </a:solidFill>
              </a14:hiddenFill>
            </a:ext>
          </a:extLst>
        </p:spPr>
      </p:pic>
      <p:pic>
        <p:nvPicPr>
          <p:cNvPr id="5124" name="Picture 4">
            <a:hlinkClick r:id="rId9"/>
            <a:extLst>
              <a:ext uri="{FF2B5EF4-FFF2-40B4-BE49-F238E27FC236}">
                <a16:creationId xmlns:a16="http://schemas.microsoft.com/office/drawing/2014/main" id="{73A9C051-55E9-9A96-5041-FB5518549EF7}"/>
              </a:ext>
            </a:extLst>
          </p:cNvPr>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8184232" y="3950130"/>
            <a:ext cx="3576468" cy="235919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1263380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show="0">
  <p:cSld>
    <p:bg>
      <p:bgPr>
        <a:solidFill>
          <a:schemeClr val="accent3"/>
        </a:solidFill>
        <a:effectLst/>
      </p:bgPr>
    </p:bg>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28E789FC-8741-B5FD-BB81-D7C609A29808}"/>
              </a:ext>
            </a:extLst>
          </p:cNvPr>
          <p:cNvSpPr>
            <a:spLocks noGrp="1"/>
          </p:cNvSpPr>
          <p:nvPr>
            <p:ph type="body" sz="quarter" idx="13"/>
          </p:nvPr>
        </p:nvSpPr>
        <p:spPr/>
        <p:txBody>
          <a:bodyPr/>
          <a:lstStyle/>
          <a:p>
            <a:r>
              <a:rPr lang="en-US" dirty="0"/>
              <a:t>Open Science</a:t>
            </a:r>
          </a:p>
        </p:txBody>
      </p:sp>
      <p:sp>
        <p:nvSpPr>
          <p:cNvPr id="3" name="Text Placeholder 2">
            <a:extLst>
              <a:ext uri="{FF2B5EF4-FFF2-40B4-BE49-F238E27FC236}">
                <a16:creationId xmlns:a16="http://schemas.microsoft.com/office/drawing/2014/main" id="{026A4232-F555-6784-2B96-822A1598790E}"/>
              </a:ext>
            </a:extLst>
          </p:cNvPr>
          <p:cNvSpPr>
            <a:spLocks noGrp="1"/>
          </p:cNvSpPr>
          <p:nvPr>
            <p:ph type="body" sz="quarter" idx="14"/>
          </p:nvPr>
        </p:nvSpPr>
        <p:spPr/>
        <p:txBody>
          <a:bodyPr/>
          <a:lstStyle/>
          <a:p>
            <a:endParaRPr lang="en-US"/>
          </a:p>
        </p:txBody>
      </p:sp>
      <p:sp>
        <p:nvSpPr>
          <p:cNvPr id="5" name="TextBox 4">
            <a:extLst>
              <a:ext uri="{FF2B5EF4-FFF2-40B4-BE49-F238E27FC236}">
                <a16:creationId xmlns:a16="http://schemas.microsoft.com/office/drawing/2014/main" id="{C093960E-4B85-FD30-A3BA-D3C890D42257}"/>
              </a:ext>
            </a:extLst>
          </p:cNvPr>
          <p:cNvSpPr txBox="1"/>
          <p:nvPr/>
        </p:nvSpPr>
        <p:spPr>
          <a:xfrm>
            <a:off x="0" y="6516052"/>
            <a:ext cx="6096000" cy="369332"/>
          </a:xfrm>
          <a:prstGeom prst="rect">
            <a:avLst/>
          </a:prstGeom>
          <a:noFill/>
        </p:spPr>
        <p:txBody>
          <a:bodyPr wrap="square" rtlCol="0">
            <a:spAutoFit/>
          </a:bodyPr>
          <a:lstStyle/>
          <a:p>
            <a:r>
              <a:rPr lang="en-US" dirty="0">
                <a:solidFill>
                  <a:schemeClr val="bg1"/>
                </a:solidFill>
              </a:rPr>
              <a:t>Consider: 2023/2024</a:t>
            </a:r>
          </a:p>
        </p:txBody>
      </p:sp>
    </p:spTree>
    <p:extLst>
      <p:ext uri="{BB962C8B-B14F-4D97-AF65-F5344CB8AC3E}">
        <p14:creationId xmlns:p14="http://schemas.microsoft.com/office/powerpoint/2010/main" val="391146038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E55333-879E-1911-E07C-84A555D0328F}"/>
              </a:ext>
            </a:extLst>
          </p:cNvPr>
          <p:cNvSpPr>
            <a:spLocks noGrp="1"/>
          </p:cNvSpPr>
          <p:nvPr>
            <p:ph type="title"/>
          </p:nvPr>
        </p:nvSpPr>
        <p:spPr/>
        <p:txBody>
          <a:bodyPr/>
          <a:lstStyle/>
          <a:p>
            <a:r>
              <a:rPr lang="en-US" dirty="0"/>
              <a:t>Data Management</a:t>
            </a:r>
          </a:p>
        </p:txBody>
      </p:sp>
      <p:sp>
        <p:nvSpPr>
          <p:cNvPr id="3" name="Content Placeholder 2">
            <a:extLst>
              <a:ext uri="{FF2B5EF4-FFF2-40B4-BE49-F238E27FC236}">
                <a16:creationId xmlns:a16="http://schemas.microsoft.com/office/drawing/2014/main" id="{C8AF91F7-23A7-FF86-4179-3ACB583FA1CB}"/>
              </a:ext>
            </a:extLst>
          </p:cNvPr>
          <p:cNvSpPr>
            <a:spLocks noGrp="1"/>
          </p:cNvSpPr>
          <p:nvPr>
            <p:ph idx="1"/>
          </p:nvPr>
        </p:nvSpPr>
        <p:spPr>
          <a:xfrm>
            <a:off x="335360" y="1268760"/>
            <a:ext cx="11449272" cy="1152128"/>
          </a:xfrm>
        </p:spPr>
        <p:txBody>
          <a:bodyPr/>
          <a:lstStyle/>
          <a:p>
            <a:pPr marL="0" indent="0">
              <a:buNone/>
            </a:pPr>
            <a:r>
              <a:rPr lang="en-US" dirty="0"/>
              <a:t>“Data Management is the development, execution, and supervision of plans, policies, programs, and practices that deliver, control, protect, and enhance the value of data and information assets throughout their lifecycles.” -- Data Management Body of Knowledge</a:t>
            </a:r>
          </a:p>
        </p:txBody>
      </p:sp>
      <p:sp>
        <p:nvSpPr>
          <p:cNvPr id="4" name="Slide Number Placeholder 3">
            <a:extLst>
              <a:ext uri="{FF2B5EF4-FFF2-40B4-BE49-F238E27FC236}">
                <a16:creationId xmlns:a16="http://schemas.microsoft.com/office/drawing/2014/main" id="{9EAE2D3D-5814-2928-447D-0D8BE1BDBCDF}"/>
              </a:ext>
            </a:extLst>
          </p:cNvPr>
          <p:cNvSpPr>
            <a:spLocks noGrp="1"/>
          </p:cNvSpPr>
          <p:nvPr>
            <p:ph type="sldNum" sz="quarter" idx="12"/>
          </p:nvPr>
        </p:nvSpPr>
        <p:spPr/>
        <p:txBody>
          <a:bodyPr/>
          <a:lstStyle/>
          <a:p>
            <a:fld id="{6113E31D-E2AB-40D1-8B51-AFA5AFEF393A}" type="slidenum">
              <a:rPr lang="en-US" smtClean="0"/>
              <a:t>4</a:t>
            </a:fld>
            <a:endParaRPr lang="en-US" dirty="0"/>
          </a:p>
        </p:txBody>
      </p:sp>
      <p:sp>
        <p:nvSpPr>
          <p:cNvPr id="5" name="Content Placeholder 2">
            <a:extLst>
              <a:ext uri="{FF2B5EF4-FFF2-40B4-BE49-F238E27FC236}">
                <a16:creationId xmlns:a16="http://schemas.microsoft.com/office/drawing/2014/main" id="{82C4B5A4-1EA1-349E-FCBA-FF754F9EF299}"/>
              </a:ext>
            </a:extLst>
          </p:cNvPr>
          <p:cNvSpPr txBox="1">
            <a:spLocks/>
          </p:cNvSpPr>
          <p:nvPr/>
        </p:nvSpPr>
        <p:spPr>
          <a:xfrm>
            <a:off x="335360" y="2828237"/>
            <a:ext cx="5713272" cy="2549149"/>
          </a:xfrm>
          <a:prstGeom prst="rect">
            <a:avLst/>
          </a:prstGeom>
        </p:spPr>
        <p:txBody>
          <a:bodyPr vert="horz" lIns="0" tIns="36000" rIns="0" bIns="36000" rtlCol="0">
            <a:noAutofit/>
          </a:bodyPr>
          <a:lstStyle>
            <a:lvl1pPr marL="91440" indent="-91440" algn="l" defTabSz="914400" rtl="0" eaLnBrk="1" latinLnBrk="0" hangingPunct="1">
              <a:lnSpc>
                <a:spcPct val="90000"/>
              </a:lnSpc>
              <a:spcBef>
                <a:spcPts val="1200"/>
              </a:spcBef>
              <a:spcAft>
                <a:spcPts val="200"/>
              </a:spcAft>
              <a:buClr>
                <a:schemeClr val="accent1"/>
              </a:buClr>
              <a:buSzPct val="80000"/>
              <a:buFont typeface="Arial" panose="020B0604020202020204" pitchFamily="34" charset="0"/>
              <a:buChar char="•"/>
              <a:defRPr sz="22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SzPct val="80000"/>
              <a:buFont typeface="Arial" panose="020B0604020202020204" pitchFamily="34" charset="0"/>
              <a:buChar char="•"/>
              <a:defRPr sz="22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SzPct val="80000"/>
              <a:buFont typeface="Arial" panose="020B0604020202020204" pitchFamily="34" charset="0"/>
              <a:buChar char="•"/>
              <a:defRPr sz="22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SzPct val="80000"/>
              <a:buFont typeface="Arial" panose="020B0604020202020204" pitchFamily="34" charset="0"/>
              <a:buChar char="•"/>
              <a:defRPr sz="22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SzPct val="80000"/>
              <a:buFont typeface="Arial" panose="020B0604020202020204" pitchFamily="34" charset="0"/>
              <a:buChar char="•"/>
              <a:defRPr sz="22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marL="0" indent="0">
              <a:buFont typeface="Arial" panose="020B0604020202020204" pitchFamily="34" charset="0"/>
              <a:buNone/>
            </a:pPr>
            <a:r>
              <a:rPr lang="en-US" dirty="0"/>
              <a:t>Data management professionals (technical):</a:t>
            </a:r>
          </a:p>
          <a:p>
            <a:r>
              <a:rPr lang="en-US" dirty="0"/>
              <a:t>Database Administrators</a:t>
            </a:r>
          </a:p>
          <a:p>
            <a:r>
              <a:rPr lang="en-US" dirty="0"/>
              <a:t>Network Administrators</a:t>
            </a:r>
          </a:p>
          <a:p>
            <a:r>
              <a:rPr lang="en-US" dirty="0"/>
              <a:t>Developers</a:t>
            </a:r>
          </a:p>
        </p:txBody>
      </p:sp>
      <p:sp>
        <p:nvSpPr>
          <p:cNvPr id="6" name="Content Placeholder 2">
            <a:extLst>
              <a:ext uri="{FF2B5EF4-FFF2-40B4-BE49-F238E27FC236}">
                <a16:creationId xmlns:a16="http://schemas.microsoft.com/office/drawing/2014/main" id="{570109DE-2582-E3D5-1AE4-6E88E4622627}"/>
              </a:ext>
            </a:extLst>
          </p:cNvPr>
          <p:cNvSpPr txBox="1">
            <a:spLocks/>
          </p:cNvSpPr>
          <p:nvPr/>
        </p:nvSpPr>
        <p:spPr>
          <a:xfrm>
            <a:off x="6096000" y="2828237"/>
            <a:ext cx="5713272" cy="2549149"/>
          </a:xfrm>
          <a:prstGeom prst="rect">
            <a:avLst/>
          </a:prstGeom>
        </p:spPr>
        <p:txBody>
          <a:bodyPr vert="horz" lIns="0" tIns="36000" rIns="0" bIns="36000" rtlCol="0">
            <a:noAutofit/>
          </a:bodyPr>
          <a:lstStyle>
            <a:lvl1pPr marL="91440" indent="-91440" algn="l" defTabSz="914400" rtl="0" eaLnBrk="1" latinLnBrk="0" hangingPunct="1">
              <a:lnSpc>
                <a:spcPct val="90000"/>
              </a:lnSpc>
              <a:spcBef>
                <a:spcPts val="1200"/>
              </a:spcBef>
              <a:spcAft>
                <a:spcPts val="200"/>
              </a:spcAft>
              <a:buClr>
                <a:schemeClr val="accent1"/>
              </a:buClr>
              <a:buSzPct val="80000"/>
              <a:buFont typeface="Arial" panose="020B0604020202020204" pitchFamily="34" charset="0"/>
              <a:buChar char="•"/>
              <a:defRPr sz="22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SzPct val="80000"/>
              <a:buFont typeface="Arial" panose="020B0604020202020204" pitchFamily="34" charset="0"/>
              <a:buChar char="•"/>
              <a:defRPr sz="22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SzPct val="80000"/>
              <a:buFont typeface="Arial" panose="020B0604020202020204" pitchFamily="34" charset="0"/>
              <a:buChar char="•"/>
              <a:defRPr sz="22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SzPct val="80000"/>
              <a:buFont typeface="Arial" panose="020B0604020202020204" pitchFamily="34" charset="0"/>
              <a:buChar char="•"/>
              <a:defRPr sz="22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SzPct val="80000"/>
              <a:buFont typeface="Arial" panose="020B0604020202020204" pitchFamily="34" charset="0"/>
              <a:buChar char="•"/>
              <a:defRPr sz="22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marL="0" indent="0">
              <a:buFont typeface="Arial" panose="020B0604020202020204" pitchFamily="34" charset="0"/>
              <a:buNone/>
            </a:pPr>
            <a:r>
              <a:rPr lang="en-US" dirty="0"/>
              <a:t>Data management professionals (business):</a:t>
            </a:r>
          </a:p>
          <a:p>
            <a:r>
              <a:rPr lang="en-US" dirty="0"/>
              <a:t>Data Stewards</a:t>
            </a:r>
          </a:p>
          <a:p>
            <a:r>
              <a:rPr lang="en-US" dirty="0"/>
              <a:t>Data Strategists</a:t>
            </a:r>
          </a:p>
          <a:p>
            <a:r>
              <a:rPr lang="en-US" dirty="0"/>
              <a:t>Chief Data Officers</a:t>
            </a:r>
          </a:p>
          <a:p>
            <a:r>
              <a:rPr lang="en-US" dirty="0"/>
              <a:t>Data Governance Council</a:t>
            </a:r>
          </a:p>
        </p:txBody>
      </p:sp>
      <p:sp>
        <p:nvSpPr>
          <p:cNvPr id="7" name="Content Placeholder 2">
            <a:extLst>
              <a:ext uri="{FF2B5EF4-FFF2-40B4-BE49-F238E27FC236}">
                <a16:creationId xmlns:a16="http://schemas.microsoft.com/office/drawing/2014/main" id="{84721D3E-688F-F25D-213E-D0639A6AED34}"/>
              </a:ext>
            </a:extLst>
          </p:cNvPr>
          <p:cNvSpPr txBox="1">
            <a:spLocks/>
          </p:cNvSpPr>
          <p:nvPr/>
        </p:nvSpPr>
        <p:spPr>
          <a:xfrm>
            <a:off x="317605" y="5567456"/>
            <a:ext cx="11449272" cy="813872"/>
          </a:xfrm>
          <a:prstGeom prst="rect">
            <a:avLst/>
          </a:prstGeom>
        </p:spPr>
        <p:txBody>
          <a:bodyPr vert="horz" lIns="0" tIns="36000" rIns="0" bIns="36000" rtlCol="0">
            <a:noAutofit/>
          </a:bodyPr>
          <a:lstStyle>
            <a:lvl1pPr marL="91440" indent="-91440" algn="l" defTabSz="914400" rtl="0" eaLnBrk="1" latinLnBrk="0" hangingPunct="1">
              <a:lnSpc>
                <a:spcPct val="90000"/>
              </a:lnSpc>
              <a:spcBef>
                <a:spcPts val="1200"/>
              </a:spcBef>
              <a:spcAft>
                <a:spcPts val="200"/>
              </a:spcAft>
              <a:buClr>
                <a:schemeClr val="accent1"/>
              </a:buClr>
              <a:buSzPct val="80000"/>
              <a:buFont typeface="Arial" panose="020B0604020202020204" pitchFamily="34" charset="0"/>
              <a:buChar char="•"/>
              <a:defRPr sz="22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SzPct val="80000"/>
              <a:buFont typeface="Arial" panose="020B0604020202020204" pitchFamily="34" charset="0"/>
              <a:buChar char="•"/>
              <a:defRPr sz="22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SzPct val="80000"/>
              <a:buFont typeface="Arial" panose="020B0604020202020204" pitchFamily="34" charset="0"/>
              <a:buChar char="•"/>
              <a:defRPr sz="22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SzPct val="80000"/>
              <a:buFont typeface="Arial" panose="020B0604020202020204" pitchFamily="34" charset="0"/>
              <a:buChar char="•"/>
              <a:defRPr sz="22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SzPct val="80000"/>
              <a:buFont typeface="Arial" panose="020B0604020202020204" pitchFamily="34" charset="0"/>
              <a:buChar char="•"/>
              <a:defRPr sz="22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marL="0" indent="0">
              <a:buFont typeface="Arial" panose="020B0604020202020204" pitchFamily="34" charset="0"/>
              <a:buNone/>
            </a:pPr>
            <a:r>
              <a:rPr lang="en-US" dirty="0"/>
              <a:t>“A strategy is a set of choices and decisions that together chart a high-level course of action to achieve high-level goals. “-- Data Management Body of Knowledge</a:t>
            </a:r>
          </a:p>
        </p:txBody>
      </p:sp>
    </p:spTree>
    <p:extLst>
      <p:ext uri="{BB962C8B-B14F-4D97-AF65-F5344CB8AC3E}">
        <p14:creationId xmlns:p14="http://schemas.microsoft.com/office/powerpoint/2010/main" val="282764252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D4282E-A762-E301-15CB-0D681F9EE1DA}"/>
              </a:ext>
            </a:extLst>
          </p:cNvPr>
          <p:cNvSpPr>
            <a:spLocks noGrp="1"/>
          </p:cNvSpPr>
          <p:nvPr>
            <p:ph type="title"/>
          </p:nvPr>
        </p:nvSpPr>
        <p:spPr/>
        <p:txBody>
          <a:bodyPr/>
          <a:lstStyle/>
          <a:p>
            <a:r>
              <a:rPr lang="en-US" dirty="0"/>
              <a:t>Data Management Frameworks</a:t>
            </a:r>
          </a:p>
        </p:txBody>
      </p:sp>
      <p:sp>
        <p:nvSpPr>
          <p:cNvPr id="3" name="Content Placeholder 2">
            <a:extLst>
              <a:ext uri="{FF2B5EF4-FFF2-40B4-BE49-F238E27FC236}">
                <a16:creationId xmlns:a16="http://schemas.microsoft.com/office/drawing/2014/main" id="{14BC1F60-2BB2-EDBD-A274-E006388A1500}"/>
              </a:ext>
            </a:extLst>
          </p:cNvPr>
          <p:cNvSpPr>
            <a:spLocks noGrp="1"/>
          </p:cNvSpPr>
          <p:nvPr>
            <p:ph idx="1"/>
          </p:nvPr>
        </p:nvSpPr>
        <p:spPr>
          <a:xfrm>
            <a:off x="335360" y="1268760"/>
            <a:ext cx="11449272" cy="2664296"/>
          </a:xfrm>
        </p:spPr>
        <p:txBody>
          <a:bodyPr/>
          <a:lstStyle/>
          <a:p>
            <a:r>
              <a:rPr lang="en-US" dirty="0"/>
              <a:t>Strategic Alignment Model</a:t>
            </a:r>
            <a:br>
              <a:rPr lang="en-US" dirty="0"/>
            </a:br>
            <a:r>
              <a:rPr lang="en-US" dirty="0"/>
              <a:t>(Henderson and Venkatraman, 1999)</a:t>
            </a:r>
          </a:p>
          <a:p>
            <a:r>
              <a:rPr lang="en-US" dirty="0"/>
              <a:t>Amsterdam Information Model</a:t>
            </a:r>
          </a:p>
          <a:p>
            <a:r>
              <a:rPr lang="en-US" dirty="0"/>
              <a:t>The DAMA DMBOK Framework (The DAMA Wheel)</a:t>
            </a:r>
          </a:p>
          <a:p>
            <a:r>
              <a:rPr lang="en-US" dirty="0"/>
              <a:t>Hexagon, and Context Diagram</a:t>
            </a:r>
          </a:p>
        </p:txBody>
      </p:sp>
      <p:sp>
        <p:nvSpPr>
          <p:cNvPr id="4" name="Slide Number Placeholder 3">
            <a:extLst>
              <a:ext uri="{FF2B5EF4-FFF2-40B4-BE49-F238E27FC236}">
                <a16:creationId xmlns:a16="http://schemas.microsoft.com/office/drawing/2014/main" id="{78195098-3986-6833-5F55-9F36379AACD7}"/>
              </a:ext>
            </a:extLst>
          </p:cNvPr>
          <p:cNvSpPr>
            <a:spLocks noGrp="1"/>
          </p:cNvSpPr>
          <p:nvPr>
            <p:ph type="sldNum" sz="quarter" idx="12"/>
          </p:nvPr>
        </p:nvSpPr>
        <p:spPr/>
        <p:txBody>
          <a:bodyPr/>
          <a:lstStyle/>
          <a:p>
            <a:fld id="{6113E31D-E2AB-40D1-8B51-AFA5AFEF393A}" type="slidenum">
              <a:rPr lang="en-US" smtClean="0"/>
              <a:t>5</a:t>
            </a:fld>
            <a:endParaRPr lang="en-US" dirty="0"/>
          </a:p>
        </p:txBody>
      </p:sp>
      <p:pic>
        <p:nvPicPr>
          <p:cNvPr id="6" name="Picture 5" descr="Diagram, shape&#10;&#10;Description automatically generated">
            <a:extLst>
              <a:ext uri="{FF2B5EF4-FFF2-40B4-BE49-F238E27FC236}">
                <a16:creationId xmlns:a16="http://schemas.microsoft.com/office/drawing/2014/main" id="{30F4E498-E2CD-9D38-3284-2BD7A0721D6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5467" y="3602470"/>
            <a:ext cx="4508365" cy="2683239"/>
          </a:xfrm>
          <a:prstGeom prst="rect">
            <a:avLst/>
          </a:prstGeom>
        </p:spPr>
      </p:pic>
      <p:pic>
        <p:nvPicPr>
          <p:cNvPr id="10" name="Picture 9" descr="Shape&#10;&#10;Description automatically generated">
            <a:extLst>
              <a:ext uri="{FF2B5EF4-FFF2-40B4-BE49-F238E27FC236}">
                <a16:creationId xmlns:a16="http://schemas.microsoft.com/office/drawing/2014/main" id="{B8EBD217-3A51-A019-C1C3-67414FBBA359}"/>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202820" y="3602470"/>
            <a:ext cx="3606452" cy="2734041"/>
          </a:xfrm>
          <a:prstGeom prst="rect">
            <a:avLst/>
          </a:prstGeom>
        </p:spPr>
      </p:pic>
      <p:pic>
        <p:nvPicPr>
          <p:cNvPr id="8" name="Picture 7" descr="Chart, bubble chart&#10;&#10;Description automatically generated">
            <a:extLst>
              <a:ext uri="{FF2B5EF4-FFF2-40B4-BE49-F238E27FC236}">
                <a16:creationId xmlns:a16="http://schemas.microsoft.com/office/drawing/2014/main" id="{1C49A2BD-43B4-5126-F2C7-3BA6B0F8C8CD}"/>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583832" y="3602470"/>
            <a:ext cx="4032448" cy="2711901"/>
          </a:xfrm>
          <a:prstGeom prst="rect">
            <a:avLst/>
          </a:prstGeom>
        </p:spPr>
      </p:pic>
    </p:spTree>
    <p:extLst>
      <p:ext uri="{BB962C8B-B14F-4D97-AF65-F5344CB8AC3E}">
        <p14:creationId xmlns:p14="http://schemas.microsoft.com/office/powerpoint/2010/main" val="194437660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B93245-4307-0602-74B9-5811AD6E7E65}"/>
              </a:ext>
            </a:extLst>
          </p:cNvPr>
          <p:cNvSpPr>
            <a:spLocks noGrp="1"/>
          </p:cNvSpPr>
          <p:nvPr>
            <p:ph type="title"/>
          </p:nvPr>
        </p:nvSpPr>
        <p:spPr/>
        <p:txBody>
          <a:bodyPr/>
          <a:lstStyle/>
          <a:p>
            <a:r>
              <a:rPr lang="en-US" dirty="0"/>
              <a:t>Aiken's pyramid</a:t>
            </a:r>
          </a:p>
        </p:txBody>
      </p:sp>
      <p:pic>
        <p:nvPicPr>
          <p:cNvPr id="6" name="Content Placeholder 5" descr="Diagram&#10;&#10;Description automatically generated">
            <a:extLst>
              <a:ext uri="{FF2B5EF4-FFF2-40B4-BE49-F238E27FC236}">
                <a16:creationId xmlns:a16="http://schemas.microsoft.com/office/drawing/2014/main" id="{7127774E-94F0-368A-71B7-698D7E82111C}"/>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4583832" y="1268413"/>
            <a:ext cx="7173618" cy="5040312"/>
          </a:xfrm>
        </p:spPr>
      </p:pic>
      <p:sp>
        <p:nvSpPr>
          <p:cNvPr id="4" name="Slide Number Placeholder 3">
            <a:extLst>
              <a:ext uri="{FF2B5EF4-FFF2-40B4-BE49-F238E27FC236}">
                <a16:creationId xmlns:a16="http://schemas.microsoft.com/office/drawing/2014/main" id="{06AA56D0-0F13-D164-1AE0-B8CF1417FE27}"/>
              </a:ext>
            </a:extLst>
          </p:cNvPr>
          <p:cNvSpPr>
            <a:spLocks noGrp="1"/>
          </p:cNvSpPr>
          <p:nvPr>
            <p:ph type="sldNum" sz="quarter" idx="12"/>
          </p:nvPr>
        </p:nvSpPr>
        <p:spPr/>
        <p:txBody>
          <a:bodyPr/>
          <a:lstStyle/>
          <a:p>
            <a:fld id="{6113E31D-E2AB-40D1-8B51-AFA5AFEF393A}" type="slidenum">
              <a:rPr lang="en-US" smtClean="0"/>
              <a:t>6</a:t>
            </a:fld>
            <a:endParaRPr lang="en-US" dirty="0"/>
          </a:p>
        </p:txBody>
      </p:sp>
      <p:sp>
        <p:nvSpPr>
          <p:cNvPr id="7" name="Content Placeholder 2">
            <a:extLst>
              <a:ext uri="{FF2B5EF4-FFF2-40B4-BE49-F238E27FC236}">
                <a16:creationId xmlns:a16="http://schemas.microsoft.com/office/drawing/2014/main" id="{9599C810-89D6-FDB6-A41B-1300EE3E422F}"/>
              </a:ext>
            </a:extLst>
          </p:cNvPr>
          <p:cNvSpPr txBox="1">
            <a:spLocks/>
          </p:cNvSpPr>
          <p:nvPr/>
        </p:nvSpPr>
        <p:spPr>
          <a:xfrm>
            <a:off x="335360" y="1268759"/>
            <a:ext cx="4824536" cy="5039965"/>
          </a:xfrm>
          <a:prstGeom prst="rect">
            <a:avLst/>
          </a:prstGeom>
        </p:spPr>
        <p:txBody>
          <a:bodyPr vert="horz" lIns="0" tIns="36000" rIns="0" bIns="36000" rtlCol="0">
            <a:noAutofit/>
          </a:bodyPr>
          <a:lstStyle>
            <a:lvl1pPr marL="91440" indent="-91440" algn="l" defTabSz="914400" rtl="0" eaLnBrk="1" latinLnBrk="0" hangingPunct="1">
              <a:lnSpc>
                <a:spcPct val="90000"/>
              </a:lnSpc>
              <a:spcBef>
                <a:spcPts val="1200"/>
              </a:spcBef>
              <a:spcAft>
                <a:spcPts val="200"/>
              </a:spcAft>
              <a:buClr>
                <a:schemeClr val="accent1"/>
              </a:buClr>
              <a:buSzPct val="80000"/>
              <a:buFont typeface="Arial" panose="020B0604020202020204" pitchFamily="34" charset="0"/>
              <a:buChar char="•"/>
              <a:defRPr sz="22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SzPct val="80000"/>
              <a:buFont typeface="Arial" panose="020B0604020202020204" pitchFamily="34" charset="0"/>
              <a:buChar char="•"/>
              <a:defRPr sz="22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SzPct val="80000"/>
              <a:buFont typeface="Arial" panose="020B0604020202020204" pitchFamily="34" charset="0"/>
              <a:buChar char="•"/>
              <a:defRPr sz="22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SzPct val="80000"/>
              <a:buFont typeface="Arial" panose="020B0604020202020204" pitchFamily="34" charset="0"/>
              <a:buChar char="•"/>
              <a:defRPr sz="22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SzPct val="80000"/>
              <a:buFont typeface="Arial" panose="020B0604020202020204" pitchFamily="34" charset="0"/>
              <a:buChar char="•"/>
              <a:defRPr sz="22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r>
              <a:rPr lang="en-US" dirty="0"/>
              <a:t>Phase 1</a:t>
            </a:r>
            <a:br>
              <a:rPr lang="en-US" dirty="0"/>
            </a:br>
            <a:r>
              <a:rPr lang="en-US" dirty="0"/>
              <a:t>Application with database capabilities.</a:t>
            </a:r>
          </a:p>
          <a:p>
            <a:r>
              <a:rPr lang="en-US" dirty="0"/>
              <a:t>Phase 2</a:t>
            </a:r>
            <a:br>
              <a:rPr lang="en-US" dirty="0"/>
            </a:br>
            <a:r>
              <a:rPr lang="en-US" dirty="0"/>
              <a:t>There are issues with quality.</a:t>
            </a:r>
          </a:p>
          <a:p>
            <a:r>
              <a:rPr lang="en-US" dirty="0"/>
              <a:t>Phase 3</a:t>
            </a:r>
            <a:br>
              <a:rPr lang="en-US" dirty="0"/>
            </a:br>
            <a:r>
              <a:rPr lang="en-US" dirty="0"/>
              <a:t>Manage management ~ governance.</a:t>
            </a:r>
          </a:p>
          <a:p>
            <a:r>
              <a:rPr lang="en-US" dirty="0"/>
              <a:t>Phase 4</a:t>
            </a:r>
            <a:br>
              <a:rPr lang="en-US" dirty="0"/>
            </a:br>
            <a:r>
              <a:rPr lang="en-US" dirty="0"/>
              <a:t>Profit.</a:t>
            </a:r>
          </a:p>
        </p:txBody>
      </p:sp>
    </p:spTree>
    <p:extLst>
      <p:ext uri="{BB962C8B-B14F-4D97-AF65-F5344CB8AC3E}">
        <p14:creationId xmlns:p14="http://schemas.microsoft.com/office/powerpoint/2010/main" val="389041406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903545-3F19-CBF3-39B4-7A247B54ED99}"/>
              </a:ext>
            </a:extLst>
          </p:cNvPr>
          <p:cNvSpPr>
            <a:spLocks noGrp="1"/>
          </p:cNvSpPr>
          <p:nvPr>
            <p:ph type="title"/>
          </p:nvPr>
        </p:nvSpPr>
        <p:spPr/>
        <p:txBody>
          <a:bodyPr/>
          <a:lstStyle/>
          <a:p>
            <a:r>
              <a:rPr lang="en-US" dirty="0"/>
              <a:t>Data Life Cycle</a:t>
            </a:r>
          </a:p>
        </p:txBody>
      </p:sp>
      <p:sp>
        <p:nvSpPr>
          <p:cNvPr id="3" name="Content Placeholder 2">
            <a:extLst>
              <a:ext uri="{FF2B5EF4-FFF2-40B4-BE49-F238E27FC236}">
                <a16:creationId xmlns:a16="http://schemas.microsoft.com/office/drawing/2014/main" id="{B864DAFC-3E40-1BD0-E649-048F8A74011B}"/>
              </a:ext>
            </a:extLst>
          </p:cNvPr>
          <p:cNvSpPr>
            <a:spLocks noGrp="1"/>
          </p:cNvSpPr>
          <p:nvPr>
            <p:ph idx="1"/>
          </p:nvPr>
        </p:nvSpPr>
        <p:spPr>
          <a:xfrm>
            <a:off x="335360" y="1268760"/>
            <a:ext cx="11449272" cy="936104"/>
          </a:xfrm>
        </p:spPr>
        <p:txBody>
          <a:bodyPr/>
          <a:lstStyle/>
          <a:p>
            <a:r>
              <a:rPr lang="en-US" dirty="0"/>
              <a:t>Manage data flow from the first contact to the last.</a:t>
            </a:r>
          </a:p>
          <a:p>
            <a:r>
              <a:rPr lang="en-US" dirty="0"/>
              <a:t>Phases (incomplete list):</a:t>
            </a:r>
          </a:p>
        </p:txBody>
      </p:sp>
      <p:sp>
        <p:nvSpPr>
          <p:cNvPr id="4" name="Slide Number Placeholder 3">
            <a:extLst>
              <a:ext uri="{FF2B5EF4-FFF2-40B4-BE49-F238E27FC236}">
                <a16:creationId xmlns:a16="http://schemas.microsoft.com/office/drawing/2014/main" id="{6CBA6956-B3DA-D8D5-F7D2-48DEF2F6B95D}"/>
              </a:ext>
            </a:extLst>
          </p:cNvPr>
          <p:cNvSpPr>
            <a:spLocks noGrp="1"/>
          </p:cNvSpPr>
          <p:nvPr>
            <p:ph type="sldNum" sz="quarter" idx="12"/>
          </p:nvPr>
        </p:nvSpPr>
        <p:spPr/>
        <p:txBody>
          <a:bodyPr/>
          <a:lstStyle/>
          <a:p>
            <a:fld id="{6113E31D-E2AB-40D1-8B51-AFA5AFEF393A}" type="slidenum">
              <a:rPr lang="en-US" smtClean="0"/>
              <a:t>7</a:t>
            </a:fld>
            <a:endParaRPr lang="en-US" dirty="0"/>
          </a:p>
        </p:txBody>
      </p:sp>
      <p:sp>
        <p:nvSpPr>
          <p:cNvPr id="5" name="Content Placeholder 2">
            <a:extLst>
              <a:ext uri="{FF2B5EF4-FFF2-40B4-BE49-F238E27FC236}">
                <a16:creationId xmlns:a16="http://schemas.microsoft.com/office/drawing/2014/main" id="{2529355C-9AC0-76CC-A211-C0A53CAE821F}"/>
              </a:ext>
            </a:extLst>
          </p:cNvPr>
          <p:cNvSpPr txBox="1">
            <a:spLocks/>
          </p:cNvSpPr>
          <p:nvPr/>
        </p:nvSpPr>
        <p:spPr>
          <a:xfrm>
            <a:off x="335360" y="2527492"/>
            <a:ext cx="3456384" cy="3781828"/>
          </a:xfrm>
          <a:prstGeom prst="rect">
            <a:avLst/>
          </a:prstGeom>
        </p:spPr>
        <p:txBody>
          <a:bodyPr vert="horz" lIns="0" tIns="36000" rIns="0" bIns="36000" rtlCol="0">
            <a:noAutofit/>
          </a:bodyPr>
          <a:lstStyle>
            <a:lvl1pPr marL="91440" indent="-91440" algn="l" defTabSz="914400" rtl="0" eaLnBrk="1" latinLnBrk="0" hangingPunct="1">
              <a:lnSpc>
                <a:spcPct val="90000"/>
              </a:lnSpc>
              <a:spcBef>
                <a:spcPts val="1200"/>
              </a:spcBef>
              <a:spcAft>
                <a:spcPts val="200"/>
              </a:spcAft>
              <a:buClr>
                <a:schemeClr val="accent1"/>
              </a:buClr>
              <a:buSzPct val="80000"/>
              <a:buFont typeface="Arial" panose="020B0604020202020204" pitchFamily="34" charset="0"/>
              <a:buChar char="•"/>
              <a:defRPr sz="22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SzPct val="80000"/>
              <a:buFont typeface="Arial" panose="020B0604020202020204" pitchFamily="34" charset="0"/>
              <a:buChar char="•"/>
              <a:defRPr sz="22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SzPct val="80000"/>
              <a:buFont typeface="Arial" panose="020B0604020202020204" pitchFamily="34" charset="0"/>
              <a:buChar char="•"/>
              <a:defRPr sz="22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SzPct val="80000"/>
              <a:buFont typeface="Arial" panose="020B0604020202020204" pitchFamily="34" charset="0"/>
              <a:buChar char="•"/>
              <a:defRPr sz="22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SzPct val="80000"/>
              <a:buFont typeface="Arial" panose="020B0604020202020204" pitchFamily="34" charset="0"/>
              <a:buChar char="•"/>
              <a:defRPr sz="22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r>
              <a:rPr lang="en-US" dirty="0"/>
              <a:t>Data capture / creation</a:t>
            </a:r>
          </a:p>
          <a:p>
            <a:r>
              <a:rPr lang="en-US" dirty="0"/>
              <a:t>Data storage</a:t>
            </a:r>
          </a:p>
          <a:p>
            <a:r>
              <a:rPr lang="en-US" dirty="0"/>
              <a:t>Data maintenance</a:t>
            </a:r>
          </a:p>
          <a:p>
            <a:r>
              <a:rPr lang="en-US" dirty="0"/>
              <a:t>Data synthesis</a:t>
            </a:r>
          </a:p>
          <a:p>
            <a:r>
              <a:rPr lang="en-US" dirty="0"/>
              <a:t>Data usage</a:t>
            </a:r>
          </a:p>
          <a:p>
            <a:r>
              <a:rPr lang="en-US" dirty="0"/>
              <a:t>Data publication</a:t>
            </a:r>
          </a:p>
          <a:p>
            <a:r>
              <a:rPr lang="en-US" dirty="0"/>
              <a:t>Data archival</a:t>
            </a:r>
          </a:p>
          <a:p>
            <a:r>
              <a:rPr lang="en-US" dirty="0"/>
              <a:t>Data destruction / purge</a:t>
            </a:r>
          </a:p>
        </p:txBody>
      </p:sp>
      <p:sp>
        <p:nvSpPr>
          <p:cNvPr id="6" name="Content Placeholder 2">
            <a:extLst>
              <a:ext uri="{FF2B5EF4-FFF2-40B4-BE49-F238E27FC236}">
                <a16:creationId xmlns:a16="http://schemas.microsoft.com/office/drawing/2014/main" id="{76118368-C3E5-E223-23DB-B40CE02193D4}"/>
              </a:ext>
            </a:extLst>
          </p:cNvPr>
          <p:cNvSpPr txBox="1">
            <a:spLocks/>
          </p:cNvSpPr>
          <p:nvPr/>
        </p:nvSpPr>
        <p:spPr>
          <a:xfrm>
            <a:off x="3791744" y="2527492"/>
            <a:ext cx="4608514" cy="3781828"/>
          </a:xfrm>
          <a:prstGeom prst="rect">
            <a:avLst/>
          </a:prstGeom>
        </p:spPr>
        <p:txBody>
          <a:bodyPr vert="horz" lIns="0" tIns="36000" rIns="0" bIns="36000" rtlCol="0">
            <a:noAutofit/>
          </a:bodyPr>
          <a:lstStyle>
            <a:lvl1pPr marL="91440" indent="-91440" algn="l" defTabSz="914400" rtl="0" eaLnBrk="1" latinLnBrk="0" hangingPunct="1">
              <a:lnSpc>
                <a:spcPct val="90000"/>
              </a:lnSpc>
              <a:spcBef>
                <a:spcPts val="1200"/>
              </a:spcBef>
              <a:spcAft>
                <a:spcPts val="200"/>
              </a:spcAft>
              <a:buClr>
                <a:schemeClr val="accent1"/>
              </a:buClr>
              <a:buSzPct val="80000"/>
              <a:buFont typeface="Arial" panose="020B0604020202020204" pitchFamily="34" charset="0"/>
              <a:buChar char="•"/>
              <a:defRPr sz="22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SzPct val="80000"/>
              <a:buFont typeface="Arial" panose="020B0604020202020204" pitchFamily="34" charset="0"/>
              <a:buChar char="•"/>
              <a:defRPr sz="22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SzPct val="80000"/>
              <a:buFont typeface="Arial" panose="020B0604020202020204" pitchFamily="34" charset="0"/>
              <a:buChar char="•"/>
              <a:defRPr sz="22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SzPct val="80000"/>
              <a:buFont typeface="Arial" panose="020B0604020202020204" pitchFamily="34" charset="0"/>
              <a:buChar char="•"/>
              <a:defRPr sz="22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SzPct val="80000"/>
              <a:buFont typeface="Arial" panose="020B0604020202020204" pitchFamily="34" charset="0"/>
              <a:buChar char="•"/>
              <a:defRPr sz="22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marL="0" indent="0">
              <a:buNone/>
            </a:pPr>
            <a:r>
              <a:rPr lang="en-US" dirty="0"/>
              <a:t>Personal to global:</a:t>
            </a:r>
          </a:p>
          <a:p>
            <a:r>
              <a:rPr lang="en-US" dirty="0"/>
              <a:t>Panel on Climate Change (IPCC) 	  </a:t>
            </a:r>
            <a:br>
              <a:rPr lang="en-US" dirty="0"/>
            </a:br>
            <a:r>
              <a:rPr lang="en-US" dirty="0"/>
              <a:t>expected &gt; 80 PB</a:t>
            </a:r>
          </a:p>
          <a:p>
            <a:r>
              <a:rPr lang="en-US" dirty="0"/>
              <a:t>Large Synoptic Survey Telescope </a:t>
            </a:r>
            <a:br>
              <a:rPr lang="en-US" dirty="0"/>
            </a:br>
            <a:r>
              <a:rPr lang="en-US" dirty="0"/>
              <a:t>expected &gt; 500 PB</a:t>
            </a:r>
          </a:p>
          <a:p>
            <a:r>
              <a:rPr lang="en-US" dirty="0"/>
              <a:t>Image of a supermassive black hole</a:t>
            </a:r>
            <a:br>
              <a:rPr lang="en-US" dirty="0"/>
            </a:br>
            <a:r>
              <a:rPr lang="en-US" dirty="0"/>
              <a:t>4.5 PB</a:t>
            </a:r>
          </a:p>
          <a:p>
            <a:r>
              <a:rPr lang="en-US" dirty="0"/>
              <a:t>…</a:t>
            </a:r>
          </a:p>
        </p:txBody>
      </p:sp>
      <p:pic>
        <p:nvPicPr>
          <p:cNvPr id="8" name="Picture 7">
            <a:extLst>
              <a:ext uri="{FF2B5EF4-FFF2-40B4-BE49-F238E27FC236}">
                <a16:creationId xmlns:a16="http://schemas.microsoft.com/office/drawing/2014/main" id="{99883FAE-705E-7D38-3720-BCCE2BB904F1}"/>
              </a:ext>
            </a:extLst>
          </p:cNvPr>
          <p:cNvPicPr>
            <a:picLocks noChangeAspect="1"/>
          </p:cNvPicPr>
          <p:nvPr/>
        </p:nvPicPr>
        <p:blipFill>
          <a:blip r:embed="rId3"/>
          <a:stretch>
            <a:fillRect/>
          </a:stretch>
        </p:blipFill>
        <p:spPr>
          <a:xfrm>
            <a:off x="8040216" y="1451488"/>
            <a:ext cx="3744416" cy="4362563"/>
          </a:xfrm>
          <a:prstGeom prst="rect">
            <a:avLst/>
          </a:prstGeom>
        </p:spPr>
      </p:pic>
    </p:spTree>
    <p:extLst>
      <p:ext uri="{BB962C8B-B14F-4D97-AF65-F5344CB8AC3E}">
        <p14:creationId xmlns:p14="http://schemas.microsoft.com/office/powerpoint/2010/main" val="14770574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BAC907-CD36-E3CC-1D9D-93D904C48C49}"/>
              </a:ext>
            </a:extLst>
          </p:cNvPr>
          <p:cNvSpPr>
            <a:spLocks noGrp="1"/>
          </p:cNvSpPr>
          <p:nvPr>
            <p:ph type="title"/>
          </p:nvPr>
        </p:nvSpPr>
        <p:spPr/>
        <p:txBody>
          <a:bodyPr/>
          <a:lstStyle/>
          <a:p>
            <a:r>
              <a:rPr lang="en-US" dirty="0"/>
              <a:t>Data Governance</a:t>
            </a:r>
          </a:p>
        </p:txBody>
      </p:sp>
      <p:sp>
        <p:nvSpPr>
          <p:cNvPr id="3" name="Content Placeholder 2">
            <a:extLst>
              <a:ext uri="{FF2B5EF4-FFF2-40B4-BE49-F238E27FC236}">
                <a16:creationId xmlns:a16="http://schemas.microsoft.com/office/drawing/2014/main" id="{D31154FF-61B1-F327-13E6-A85745618A6A}"/>
              </a:ext>
            </a:extLst>
          </p:cNvPr>
          <p:cNvSpPr>
            <a:spLocks noGrp="1"/>
          </p:cNvSpPr>
          <p:nvPr>
            <p:ph idx="1"/>
          </p:nvPr>
        </p:nvSpPr>
        <p:spPr/>
        <p:txBody>
          <a:bodyPr/>
          <a:lstStyle/>
          <a:p>
            <a:pPr marL="0" indent="0" algn="ctr">
              <a:buNone/>
            </a:pPr>
            <a:endParaRPr lang="en-US" dirty="0"/>
          </a:p>
          <a:p>
            <a:pPr marL="0" indent="0" algn="ctr">
              <a:buNone/>
            </a:pPr>
            <a:endParaRPr lang="en-US" dirty="0"/>
          </a:p>
          <a:p>
            <a:pPr marL="0" indent="0" algn="ctr">
              <a:buNone/>
            </a:pPr>
            <a:endParaRPr lang="en-US" dirty="0"/>
          </a:p>
          <a:p>
            <a:pPr marL="0" indent="0" algn="ctr">
              <a:buNone/>
            </a:pPr>
            <a:endParaRPr lang="en-US" dirty="0"/>
          </a:p>
          <a:p>
            <a:pPr marL="0" indent="0" algn="ctr">
              <a:buNone/>
            </a:pPr>
            <a:r>
              <a:rPr lang="en-US" dirty="0"/>
              <a:t>All organizations make decisions about data, </a:t>
            </a:r>
            <a:br>
              <a:rPr lang="en-US" dirty="0"/>
            </a:br>
            <a:r>
              <a:rPr lang="en-US" dirty="0"/>
              <a:t>regardless of whether they have a formal Data Governance function.</a:t>
            </a:r>
          </a:p>
        </p:txBody>
      </p:sp>
      <p:sp>
        <p:nvSpPr>
          <p:cNvPr id="4" name="Slide Number Placeholder 3">
            <a:extLst>
              <a:ext uri="{FF2B5EF4-FFF2-40B4-BE49-F238E27FC236}">
                <a16:creationId xmlns:a16="http://schemas.microsoft.com/office/drawing/2014/main" id="{FCFFCA01-0FFC-5D7F-3C9F-56DB0E6A94B5}"/>
              </a:ext>
            </a:extLst>
          </p:cNvPr>
          <p:cNvSpPr>
            <a:spLocks noGrp="1"/>
          </p:cNvSpPr>
          <p:nvPr>
            <p:ph type="sldNum" sz="quarter" idx="12"/>
          </p:nvPr>
        </p:nvSpPr>
        <p:spPr/>
        <p:txBody>
          <a:bodyPr/>
          <a:lstStyle/>
          <a:p>
            <a:fld id="{6113E31D-E2AB-40D1-8B51-AFA5AFEF393A}" type="slidenum">
              <a:rPr lang="en-US" smtClean="0"/>
              <a:t>8</a:t>
            </a:fld>
            <a:endParaRPr lang="en-US" dirty="0"/>
          </a:p>
        </p:txBody>
      </p:sp>
    </p:spTree>
    <p:extLst>
      <p:ext uri="{BB962C8B-B14F-4D97-AF65-F5344CB8AC3E}">
        <p14:creationId xmlns:p14="http://schemas.microsoft.com/office/powerpoint/2010/main" val="292654304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AB875E-C8B5-4034-023F-3D6771C566FC}"/>
              </a:ext>
            </a:extLst>
          </p:cNvPr>
          <p:cNvSpPr>
            <a:spLocks noGrp="1"/>
          </p:cNvSpPr>
          <p:nvPr>
            <p:ph type="title"/>
          </p:nvPr>
        </p:nvSpPr>
        <p:spPr/>
        <p:txBody>
          <a:bodyPr/>
          <a:lstStyle/>
          <a:p>
            <a:r>
              <a:rPr lang="en-US" dirty="0"/>
              <a:t>Data Governance</a:t>
            </a:r>
          </a:p>
        </p:txBody>
      </p:sp>
      <p:sp>
        <p:nvSpPr>
          <p:cNvPr id="3" name="Content Placeholder 2">
            <a:extLst>
              <a:ext uri="{FF2B5EF4-FFF2-40B4-BE49-F238E27FC236}">
                <a16:creationId xmlns:a16="http://schemas.microsoft.com/office/drawing/2014/main" id="{FAA11F4A-C2FB-3344-EEA8-2998D0258C40}"/>
              </a:ext>
            </a:extLst>
          </p:cNvPr>
          <p:cNvSpPr>
            <a:spLocks noGrp="1"/>
          </p:cNvSpPr>
          <p:nvPr>
            <p:ph idx="1"/>
          </p:nvPr>
        </p:nvSpPr>
        <p:spPr>
          <a:xfrm>
            <a:off x="335360" y="1268760"/>
            <a:ext cx="11449272" cy="3240360"/>
          </a:xfrm>
        </p:spPr>
        <p:txBody>
          <a:bodyPr/>
          <a:lstStyle/>
          <a:p>
            <a:pPr marL="0" indent="0" algn="ctr">
              <a:buNone/>
            </a:pPr>
            <a:r>
              <a:rPr lang="en-US" dirty="0"/>
              <a:t>“Framework of people, policies, processes and technologies that define how you manage your organization’s data.” -- </a:t>
            </a:r>
            <a:r>
              <a:rPr lang="en-US" dirty="0">
                <a:hlinkClick r:id="rId3"/>
              </a:rPr>
              <a:t>SAS</a:t>
            </a:r>
            <a:br>
              <a:rPr lang="en-US" dirty="0"/>
            </a:br>
            <a:endParaRPr lang="en-US" dirty="0"/>
          </a:p>
          <a:p>
            <a:pPr marL="0" indent="0" algn="ctr">
              <a:buNone/>
            </a:pPr>
            <a:r>
              <a:rPr lang="en-US" dirty="0"/>
              <a:t>“The act or process of governing or overseeing the control and direction of something.”</a:t>
            </a:r>
            <a:br>
              <a:rPr lang="en-US" dirty="0"/>
            </a:br>
            <a:r>
              <a:rPr lang="en-US" dirty="0"/>
              <a:t>										-- </a:t>
            </a:r>
            <a:r>
              <a:rPr lang="en-US" dirty="0">
                <a:hlinkClick r:id="rId4"/>
              </a:rPr>
              <a:t>Merriam-webster</a:t>
            </a:r>
            <a:br>
              <a:rPr lang="en-US" dirty="0"/>
            </a:br>
            <a:endParaRPr lang="en-US" dirty="0"/>
          </a:p>
          <a:p>
            <a:pPr marL="0" indent="0" algn="ctr">
              <a:buNone/>
            </a:pPr>
            <a:r>
              <a:rPr lang="en-US" dirty="0"/>
              <a:t>“the exercise of authority and control (planning, monitoring, and enforcement) over the management of data assets. The Data Governance function guides all other data management functions.” -- Data Management Body of Knowledge</a:t>
            </a:r>
          </a:p>
        </p:txBody>
      </p:sp>
      <p:sp>
        <p:nvSpPr>
          <p:cNvPr id="4" name="Slide Number Placeholder 3">
            <a:extLst>
              <a:ext uri="{FF2B5EF4-FFF2-40B4-BE49-F238E27FC236}">
                <a16:creationId xmlns:a16="http://schemas.microsoft.com/office/drawing/2014/main" id="{8D9D2794-335E-AFB3-212E-96F71902CB71}"/>
              </a:ext>
            </a:extLst>
          </p:cNvPr>
          <p:cNvSpPr>
            <a:spLocks noGrp="1"/>
          </p:cNvSpPr>
          <p:nvPr>
            <p:ph type="sldNum" sz="quarter" idx="12"/>
          </p:nvPr>
        </p:nvSpPr>
        <p:spPr/>
        <p:txBody>
          <a:bodyPr/>
          <a:lstStyle/>
          <a:p>
            <a:fld id="{6113E31D-E2AB-40D1-8B51-AFA5AFEF393A}" type="slidenum">
              <a:rPr lang="en-US" smtClean="0"/>
              <a:t>9</a:t>
            </a:fld>
            <a:endParaRPr lang="en-US" dirty="0"/>
          </a:p>
        </p:txBody>
      </p:sp>
      <p:sp>
        <p:nvSpPr>
          <p:cNvPr id="5" name="Content Placeholder 2">
            <a:extLst>
              <a:ext uri="{FF2B5EF4-FFF2-40B4-BE49-F238E27FC236}">
                <a16:creationId xmlns:a16="http://schemas.microsoft.com/office/drawing/2014/main" id="{15348400-337F-12CC-CF52-4B8CD2B46786}"/>
              </a:ext>
            </a:extLst>
          </p:cNvPr>
          <p:cNvSpPr txBox="1">
            <a:spLocks/>
          </p:cNvSpPr>
          <p:nvPr/>
        </p:nvSpPr>
        <p:spPr>
          <a:xfrm>
            <a:off x="335360" y="4581128"/>
            <a:ext cx="5713272" cy="1872208"/>
          </a:xfrm>
          <a:prstGeom prst="rect">
            <a:avLst/>
          </a:prstGeom>
        </p:spPr>
        <p:txBody>
          <a:bodyPr vert="horz" lIns="0" tIns="36000" rIns="0" bIns="36000" rtlCol="0">
            <a:noAutofit/>
          </a:bodyPr>
          <a:lstStyle>
            <a:lvl1pPr marL="91440" indent="-91440" algn="l" defTabSz="914400" rtl="0" eaLnBrk="1" latinLnBrk="0" hangingPunct="1">
              <a:lnSpc>
                <a:spcPct val="90000"/>
              </a:lnSpc>
              <a:spcBef>
                <a:spcPts val="1200"/>
              </a:spcBef>
              <a:spcAft>
                <a:spcPts val="200"/>
              </a:spcAft>
              <a:buClr>
                <a:schemeClr val="accent1"/>
              </a:buClr>
              <a:buSzPct val="80000"/>
              <a:buFont typeface="Arial" panose="020B0604020202020204" pitchFamily="34" charset="0"/>
              <a:buChar char="•"/>
              <a:defRPr sz="22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SzPct val="80000"/>
              <a:buFont typeface="Arial" panose="020B0604020202020204" pitchFamily="34" charset="0"/>
              <a:buChar char="•"/>
              <a:defRPr sz="22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SzPct val="80000"/>
              <a:buFont typeface="Arial" panose="020B0604020202020204" pitchFamily="34" charset="0"/>
              <a:buChar char="•"/>
              <a:defRPr sz="22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SzPct val="80000"/>
              <a:buFont typeface="Arial" panose="020B0604020202020204" pitchFamily="34" charset="0"/>
              <a:buChar char="•"/>
              <a:defRPr sz="22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SzPct val="80000"/>
              <a:buFont typeface="Arial" panose="020B0604020202020204" pitchFamily="34" charset="0"/>
              <a:buChar char="•"/>
              <a:defRPr sz="22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r>
              <a:rPr lang="en-US" dirty="0"/>
              <a:t>Strategy</a:t>
            </a:r>
          </a:p>
          <a:p>
            <a:r>
              <a:rPr lang="en-US" dirty="0"/>
              <a:t>Policy (e.g., metadata management)</a:t>
            </a:r>
          </a:p>
          <a:p>
            <a:r>
              <a:rPr lang="en-US" dirty="0"/>
              <a:t>Standards and quality</a:t>
            </a:r>
          </a:p>
          <a:p>
            <a:r>
              <a:rPr lang="en-US" dirty="0"/>
              <a:t>Oversight</a:t>
            </a:r>
          </a:p>
        </p:txBody>
      </p:sp>
      <p:sp>
        <p:nvSpPr>
          <p:cNvPr id="6" name="Content Placeholder 2">
            <a:extLst>
              <a:ext uri="{FF2B5EF4-FFF2-40B4-BE49-F238E27FC236}">
                <a16:creationId xmlns:a16="http://schemas.microsoft.com/office/drawing/2014/main" id="{32D3BDB7-9E8A-1281-8472-46375887983B}"/>
              </a:ext>
            </a:extLst>
          </p:cNvPr>
          <p:cNvSpPr txBox="1">
            <a:spLocks/>
          </p:cNvSpPr>
          <p:nvPr/>
        </p:nvSpPr>
        <p:spPr>
          <a:xfrm>
            <a:off x="6096000" y="4581128"/>
            <a:ext cx="5713272" cy="1872208"/>
          </a:xfrm>
          <a:prstGeom prst="rect">
            <a:avLst/>
          </a:prstGeom>
        </p:spPr>
        <p:txBody>
          <a:bodyPr vert="horz" lIns="0" tIns="36000" rIns="0" bIns="36000" rtlCol="0">
            <a:noAutofit/>
          </a:bodyPr>
          <a:lstStyle>
            <a:lvl1pPr marL="91440" indent="-91440" algn="l" defTabSz="914400" rtl="0" eaLnBrk="1" latinLnBrk="0" hangingPunct="1">
              <a:lnSpc>
                <a:spcPct val="90000"/>
              </a:lnSpc>
              <a:spcBef>
                <a:spcPts val="1200"/>
              </a:spcBef>
              <a:spcAft>
                <a:spcPts val="200"/>
              </a:spcAft>
              <a:buClr>
                <a:schemeClr val="accent1"/>
              </a:buClr>
              <a:buSzPct val="80000"/>
              <a:buFont typeface="Arial" panose="020B0604020202020204" pitchFamily="34" charset="0"/>
              <a:buChar char="•"/>
              <a:defRPr sz="22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SzPct val="80000"/>
              <a:buFont typeface="Arial" panose="020B0604020202020204" pitchFamily="34" charset="0"/>
              <a:buChar char="•"/>
              <a:defRPr sz="22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SzPct val="80000"/>
              <a:buFont typeface="Arial" panose="020B0604020202020204" pitchFamily="34" charset="0"/>
              <a:buChar char="•"/>
              <a:defRPr sz="22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SzPct val="80000"/>
              <a:buFont typeface="Arial" panose="020B0604020202020204" pitchFamily="34" charset="0"/>
              <a:buChar char="•"/>
              <a:defRPr sz="22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SzPct val="80000"/>
              <a:buFont typeface="Arial" panose="020B0604020202020204" pitchFamily="34" charset="0"/>
              <a:buChar char="•"/>
              <a:defRPr sz="22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r>
              <a:rPr lang="en-US" dirty="0"/>
              <a:t>Compliance</a:t>
            </a:r>
          </a:p>
          <a:p>
            <a:r>
              <a:rPr lang="en-US" dirty="0"/>
              <a:t>Issue management</a:t>
            </a:r>
          </a:p>
          <a:p>
            <a:r>
              <a:rPr lang="en-US" dirty="0"/>
              <a:t>Data management projects (sponsoring)</a:t>
            </a:r>
          </a:p>
          <a:p>
            <a:r>
              <a:rPr lang="en-US" dirty="0"/>
              <a:t>Data asset valuation</a:t>
            </a:r>
          </a:p>
        </p:txBody>
      </p:sp>
    </p:spTree>
    <p:extLst>
      <p:ext uri="{BB962C8B-B14F-4D97-AF65-F5344CB8AC3E}">
        <p14:creationId xmlns:p14="http://schemas.microsoft.com/office/powerpoint/2010/main" val="32023033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fade">
                                      <p:cBhvr>
                                        <p:cTn id="10"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Lst>
  </p:timing>
</p:sld>
</file>

<file path=ppt/theme/theme1.xml><?xml version="1.0" encoding="utf-8"?>
<a:theme xmlns:a="http://schemas.openxmlformats.org/drawingml/2006/main" name="Retrospect">
  <a:themeElements>
    <a:clrScheme name="Research Group">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Retrospect">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3F1AAB62-24C6-49D2-8E01-B56FAC9A3DCD}"/>
    </a:ext>
  </a:extLst>
</a:theme>
</file>

<file path=ppt/theme/theme2.xml><?xml version="1.0" encoding="utf-8"?>
<a:theme xmlns:a="http://schemas.openxmlformats.org/drawingml/2006/main" name="Motiv systému Office">
  <a:themeElements>
    <a:clrScheme name="Kancelář">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celář">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Retrospect</Template>
  <TotalTime>15527</TotalTime>
  <Words>8305</Words>
  <Application>Microsoft Office PowerPoint</Application>
  <PresentationFormat>Widescreen</PresentationFormat>
  <Paragraphs>554</Paragraphs>
  <Slides>34</Slides>
  <Notes>30</Notes>
  <HiddenSlides>2</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34</vt:i4>
      </vt:variant>
    </vt:vector>
  </HeadingPairs>
  <TitlesOfParts>
    <vt:vector size="39" baseType="lpstr">
      <vt:lpstr>Arial</vt:lpstr>
      <vt:lpstr>Calibri</vt:lpstr>
      <vt:lpstr>Calibri Light</vt:lpstr>
      <vt:lpstr>Consolas</vt:lpstr>
      <vt:lpstr>Retrospect</vt:lpstr>
      <vt:lpstr>Data Management &amp; FAIR</vt:lpstr>
      <vt:lpstr>PowerPoint Presentation</vt:lpstr>
      <vt:lpstr>Data Asset</vt:lpstr>
      <vt:lpstr>Data Management</vt:lpstr>
      <vt:lpstr>Data Management Frameworks</vt:lpstr>
      <vt:lpstr>Aiken's pyramid</vt:lpstr>
      <vt:lpstr>Data Life Cycle</vt:lpstr>
      <vt:lpstr>Data Governance</vt:lpstr>
      <vt:lpstr>Data Governance</vt:lpstr>
      <vt:lpstr>Data Governance</vt:lpstr>
      <vt:lpstr>Data Governance Organization</vt:lpstr>
      <vt:lpstr>PowerPoint Presentation</vt:lpstr>
      <vt:lpstr>PowerPoint Presentation</vt:lpstr>
      <vt:lpstr>FAIR</vt:lpstr>
      <vt:lpstr>FAIR</vt:lpstr>
      <vt:lpstr>FAIR principles</vt:lpstr>
      <vt:lpstr>Resource types</vt:lpstr>
      <vt:lpstr>PowerPoint Presentation</vt:lpstr>
      <vt:lpstr>Findability</vt:lpstr>
      <vt:lpstr>PowerPoint Presentation</vt:lpstr>
      <vt:lpstr>Accessibility</vt:lpstr>
      <vt:lpstr>Interoperability</vt:lpstr>
      <vt:lpstr>Reusability</vt:lpstr>
      <vt:lpstr>FAIR</vt:lpstr>
      <vt:lpstr>Academic Publishers (ACM)</vt:lpstr>
      <vt:lpstr>PowerPoint Presentation</vt:lpstr>
      <vt:lpstr>FAIRness of software</vt:lpstr>
      <vt:lpstr>FAIR principles</vt:lpstr>
      <vt:lpstr>Findability</vt:lpstr>
      <vt:lpstr>Accessibility</vt:lpstr>
      <vt:lpstr>Interoperability</vt:lpstr>
      <vt:lpstr>Reusability</vt:lpstr>
      <vt:lpstr>FAIRness</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Prezentace aplikace PowerPoint</dc:title>
  <dc:creator>Beaver</dc:creator>
  <cp:lastModifiedBy>Petr Škoda</cp:lastModifiedBy>
  <cp:revision>488</cp:revision>
  <dcterms:created xsi:type="dcterms:W3CDTF">2011-06-05T13:18:40Z</dcterms:created>
  <dcterms:modified xsi:type="dcterms:W3CDTF">2024-04-15T19:05:46Z</dcterms:modified>
</cp:coreProperties>
</file>