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58"/>
  </p:notesMasterIdLst>
  <p:handoutMasterIdLst>
    <p:handoutMasterId r:id="rId59"/>
  </p:handoutMasterIdLst>
  <p:sldIdLst>
    <p:sldId id="477" r:id="rId2"/>
    <p:sldId id="421" r:id="rId3"/>
    <p:sldId id="422" r:id="rId4"/>
    <p:sldId id="423" r:id="rId5"/>
    <p:sldId id="424" r:id="rId6"/>
    <p:sldId id="425" r:id="rId7"/>
    <p:sldId id="426" r:id="rId8"/>
    <p:sldId id="486" r:id="rId9"/>
    <p:sldId id="405" r:id="rId10"/>
    <p:sldId id="432" r:id="rId11"/>
    <p:sldId id="427" r:id="rId12"/>
    <p:sldId id="429" r:id="rId13"/>
    <p:sldId id="430" r:id="rId14"/>
    <p:sldId id="431" r:id="rId15"/>
    <p:sldId id="428" r:id="rId16"/>
    <p:sldId id="418" r:id="rId17"/>
    <p:sldId id="483" r:id="rId18"/>
    <p:sldId id="464" r:id="rId19"/>
    <p:sldId id="465" r:id="rId20"/>
    <p:sldId id="466" r:id="rId21"/>
    <p:sldId id="467" r:id="rId22"/>
    <p:sldId id="468" r:id="rId23"/>
    <p:sldId id="469" r:id="rId24"/>
    <p:sldId id="470" r:id="rId25"/>
    <p:sldId id="471" r:id="rId26"/>
    <p:sldId id="472" r:id="rId27"/>
    <p:sldId id="473" r:id="rId28"/>
    <p:sldId id="474" r:id="rId29"/>
    <p:sldId id="475" r:id="rId30"/>
    <p:sldId id="387" r:id="rId31"/>
    <p:sldId id="435" r:id="rId32"/>
    <p:sldId id="436" r:id="rId33"/>
    <p:sldId id="437" r:id="rId34"/>
    <p:sldId id="439" r:id="rId35"/>
    <p:sldId id="440" r:id="rId36"/>
    <p:sldId id="441" r:id="rId37"/>
    <p:sldId id="442" r:id="rId38"/>
    <p:sldId id="443" r:id="rId39"/>
    <p:sldId id="445" r:id="rId40"/>
    <p:sldId id="446" r:id="rId41"/>
    <p:sldId id="447" r:id="rId42"/>
    <p:sldId id="448" r:id="rId43"/>
    <p:sldId id="449" r:id="rId44"/>
    <p:sldId id="450" r:id="rId45"/>
    <p:sldId id="451" r:id="rId46"/>
    <p:sldId id="438" r:id="rId47"/>
    <p:sldId id="453" r:id="rId48"/>
    <p:sldId id="456" r:id="rId49"/>
    <p:sldId id="452" r:id="rId50"/>
    <p:sldId id="454" r:id="rId51"/>
    <p:sldId id="455" r:id="rId52"/>
    <p:sldId id="457" r:id="rId53"/>
    <p:sldId id="458" r:id="rId54"/>
    <p:sldId id="459" r:id="rId55"/>
    <p:sldId id="460" r:id="rId56"/>
    <p:sldId id="487"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B832"/>
    <a:srgbClr val="83C937"/>
    <a:srgbClr val="E69400"/>
    <a:srgbClr val="934757"/>
    <a:srgbClr val="823E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71019" autoAdjust="0"/>
  </p:normalViewPr>
  <p:slideViewPr>
    <p:cSldViewPr>
      <p:cViewPr>
        <p:scale>
          <a:sx n="75" d="100"/>
          <a:sy n="75" d="100"/>
        </p:scale>
        <p:origin x="1872" y="240"/>
      </p:cViewPr>
      <p:guideLst>
        <p:guide orient="horz" pos="2160"/>
        <p:guide pos="3840"/>
      </p:guideLst>
    </p:cSldViewPr>
  </p:slideViewPr>
  <p:notesTextViewPr>
    <p:cViewPr>
      <p:scale>
        <a:sx n="1" d="1"/>
        <a:sy n="1" d="1"/>
      </p:scale>
      <p:origin x="0" y="0"/>
    </p:cViewPr>
  </p:notesText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0D51BE-CF1C-4F11-AAD2-453C1B638B0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1787A43-62AF-46D8-B926-E9D562EE489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16FAD5-DDCA-4654-93B6-DBD29433097C}" type="datetimeFigureOut">
              <a:rPr lang="en-US" smtClean="0"/>
              <a:t>3/18/2024</a:t>
            </a:fld>
            <a:endParaRPr lang="en-US"/>
          </a:p>
        </p:txBody>
      </p:sp>
      <p:sp>
        <p:nvSpPr>
          <p:cNvPr id="4" name="Footer Placeholder 3">
            <a:extLst>
              <a:ext uri="{FF2B5EF4-FFF2-40B4-BE49-F238E27FC236}">
                <a16:creationId xmlns:a16="http://schemas.microsoft.com/office/drawing/2014/main" id="{353DF6F5-1C99-4B6A-AC45-DDD6F7377C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76ECF2A-32D0-4276-8956-589BA282433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295301-4204-4F3F-ACA4-B38DAA633788}" type="slidenum">
              <a:rPr lang="en-US" smtClean="0"/>
              <a:t>‹#›</a:t>
            </a:fld>
            <a:endParaRPr lang="en-US"/>
          </a:p>
        </p:txBody>
      </p:sp>
    </p:spTree>
    <p:extLst>
      <p:ext uri="{BB962C8B-B14F-4D97-AF65-F5344CB8AC3E}">
        <p14:creationId xmlns:p14="http://schemas.microsoft.com/office/powerpoint/2010/main" val="885065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A62FB9-24EC-482A-A27C-5C03C0816037}" type="datetimeFigureOut">
              <a:rPr lang="cs-CZ" smtClean="0"/>
              <a:t>18.03.2024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869DF-6110-41A2-A008-13AD35443CEC}" type="slidenum">
              <a:rPr lang="cs-CZ" smtClean="0"/>
              <a:t>‹#›</a:t>
            </a:fld>
            <a:endParaRPr lang="cs-CZ"/>
          </a:p>
        </p:txBody>
      </p:sp>
    </p:spTree>
    <p:extLst>
      <p:ext uri="{BB962C8B-B14F-4D97-AF65-F5344CB8AC3E}">
        <p14:creationId xmlns:p14="http://schemas.microsoft.com/office/powerpoint/2010/main" val="27034657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github.com/linkedpipes/etl"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B3EFDC-D101-B2DE-A307-C793FB50843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1436AA7-A835-2F43-5E78-C2E2C385E8B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736CE87-E3A3-8B0A-C799-5B9556145EE2}"/>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This is not limited to Data Warehouse, many of the methods would be rather use as part of a data science pipeline.</a:t>
            </a:r>
          </a:p>
          <a:p>
            <a:pPr marL="0" indent="0">
              <a:buFont typeface="Arial" panose="020B0604020202020204" pitchFamily="34" charset="0"/>
              <a:buNone/>
            </a:pPr>
            <a:endParaRPr lang="en-US" dirty="0"/>
          </a:p>
        </p:txBody>
      </p:sp>
      <p:sp>
        <p:nvSpPr>
          <p:cNvPr id="4" name="Slide Number Placeholder 3">
            <a:extLst>
              <a:ext uri="{FF2B5EF4-FFF2-40B4-BE49-F238E27FC236}">
                <a16:creationId xmlns:a16="http://schemas.microsoft.com/office/drawing/2014/main" id="{E1ECEDB2-C9C3-E4F2-8C72-CF8FEA1B9116}"/>
              </a:ext>
            </a:extLst>
          </p:cNvPr>
          <p:cNvSpPr>
            <a:spLocks noGrp="1"/>
          </p:cNvSpPr>
          <p:nvPr>
            <p:ph type="sldNum" sz="quarter" idx="5"/>
          </p:nvPr>
        </p:nvSpPr>
        <p:spPr/>
        <p:txBody>
          <a:bodyPr/>
          <a:lstStyle/>
          <a:p>
            <a:fld id="{FEC869DF-6110-41A2-A008-13AD35443CEC}" type="slidenum">
              <a:rPr lang="cs-CZ" smtClean="0"/>
              <a:t>1</a:t>
            </a:fld>
            <a:endParaRPr lang="cs-CZ"/>
          </a:p>
        </p:txBody>
      </p:sp>
    </p:spTree>
    <p:extLst>
      <p:ext uri="{BB962C8B-B14F-4D97-AF65-F5344CB8AC3E}">
        <p14:creationId xmlns:p14="http://schemas.microsoft.com/office/powerpoint/2010/main" val="2606450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118F3C-3543-E3D5-A21A-8DE042FD93E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3707BE9-D427-EE38-936D-430B86FA675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5B6680A-2BA7-172C-F425-D7EAAFFDC19A}"/>
              </a:ext>
            </a:extLst>
          </p:cNvPr>
          <p:cNvSpPr>
            <a:spLocks noGrp="1"/>
          </p:cNvSpPr>
          <p:nvPr>
            <p:ph type="body" idx="1"/>
          </p:nvPr>
        </p:nvSpPr>
        <p:spPr/>
        <p:txBody>
          <a:bodyPr/>
          <a:lstStyle/>
          <a:p>
            <a:r>
              <a:rPr lang="en-US" dirty="0"/>
              <a:t>ETL is not the only available solution. Here are some alternatives for context.</a:t>
            </a:r>
          </a:p>
          <a:p>
            <a:endParaRPr lang="en-US" dirty="0"/>
          </a:p>
          <a:p>
            <a:r>
              <a:rPr lang="en-US" dirty="0"/>
              <a:t>ELT</a:t>
            </a:r>
          </a:p>
          <a:p>
            <a:pPr marL="171450" indent="-171450">
              <a:buFont typeface="Arial" panose="020B0604020202020204" pitchFamily="34" charset="0"/>
              <a:buChar char="•"/>
            </a:pPr>
            <a:r>
              <a:rPr lang="en-US" dirty="0"/>
              <a:t>Transformation before load is complex and there is already a lots of complexity for extract-load phase.</a:t>
            </a:r>
          </a:p>
          <a:p>
            <a:pPr marL="171450" indent="-171450">
              <a:buFont typeface="Arial" panose="020B0604020202020204" pitchFamily="34" charset="0"/>
              <a:buChar char="•"/>
            </a:pPr>
            <a:r>
              <a:rPr lang="en-US" dirty="0"/>
              <a:t>Business can define transformations and run them in the target system - storage. This is useful for cloud-native data warehouse, where the transformation can happen when needed at any time. It is not a fixed step in a pipeline.</a:t>
            </a:r>
          </a:p>
          <a:p>
            <a:pPr marL="171450" indent="-171450">
              <a:buFont typeface="Arial" panose="020B0604020202020204" pitchFamily="34" charset="0"/>
              <a:buChar char="•"/>
            </a:pPr>
            <a:r>
              <a:rPr lang="en-US" dirty="0"/>
              <a:t>The ELT can be transparent part of ELT + analyze. Where use the ELT just to get the data, just as a single data source and transformation engine.</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ESB</a:t>
            </a:r>
          </a:p>
          <a:p>
            <a:pPr marL="171450" indent="-171450">
              <a:buFont typeface="Arial" panose="020B0604020202020204" pitchFamily="34" charset="0"/>
              <a:buChar char="•"/>
            </a:pPr>
            <a:r>
              <a:rPr lang="en-US" dirty="0"/>
              <a:t>One of cornerstones of service-oriented architecture. It can be viewed as the implementation (middleware) or part of the architecture (design choice).</a:t>
            </a:r>
          </a:p>
          <a:p>
            <a:pPr marL="171450" indent="-171450">
              <a:buFont typeface="Arial" panose="020B0604020202020204" pitchFamily="34" charset="0"/>
              <a:buChar char="•"/>
            </a:pPr>
            <a:r>
              <a:rPr lang="en-US" dirty="0"/>
              <a:t>You just say what you want, and a middleware (ESB) gets that for you.</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err="1"/>
              <a:t>NoETL</a:t>
            </a:r>
            <a:endParaRPr lang="en-US" dirty="0"/>
          </a:p>
          <a:p>
            <a:pPr marL="171450" indent="-171450">
              <a:buFont typeface="Arial" panose="020B0604020202020204" pitchFamily="34" charset="0"/>
              <a:buChar char="•"/>
            </a:pPr>
            <a:r>
              <a:rPr lang="en-US" dirty="0"/>
              <a:t>Focus on API gateways - standardized API, Data Marts, … using those we can get that data we need just in time.</a:t>
            </a:r>
          </a:p>
          <a:p>
            <a:pPr marL="171450" indent="-171450">
              <a:buFont typeface="Arial" panose="020B0604020202020204" pitchFamily="34" charset="0"/>
              <a:buChar char="•"/>
            </a:pPr>
            <a:r>
              <a:rPr lang="en-US" dirty="0"/>
              <a:t>There is business, as you need to get the APIs right. They create REST API for all sources and then allow for easy combination of those data. Like query driven approach. Then Python, JavaScript or PHP can perform the transformation.</a:t>
            </a:r>
          </a:p>
          <a:p>
            <a:pPr marL="0" indent="0">
              <a:buFont typeface="Arial" panose="020B0604020202020204" pitchFamily="34" charset="0"/>
              <a:buNone/>
            </a:pPr>
            <a:endParaRPr lang="en-US" dirty="0"/>
          </a:p>
        </p:txBody>
      </p:sp>
      <p:sp>
        <p:nvSpPr>
          <p:cNvPr id="4" name="Slide Number Placeholder 3">
            <a:extLst>
              <a:ext uri="{FF2B5EF4-FFF2-40B4-BE49-F238E27FC236}">
                <a16:creationId xmlns:a16="http://schemas.microsoft.com/office/drawing/2014/main" id="{C20EAFAA-8051-9DCC-BB79-6C73CA3939CB}"/>
              </a:ext>
            </a:extLst>
          </p:cNvPr>
          <p:cNvSpPr>
            <a:spLocks noGrp="1"/>
          </p:cNvSpPr>
          <p:nvPr>
            <p:ph type="sldNum" sz="quarter" idx="5"/>
          </p:nvPr>
        </p:nvSpPr>
        <p:spPr/>
        <p:txBody>
          <a:bodyPr/>
          <a:lstStyle/>
          <a:p>
            <a:fld id="{FEC869DF-6110-41A2-A008-13AD35443CEC}" type="slidenum">
              <a:rPr lang="cs-CZ" smtClean="0"/>
              <a:t>10</a:t>
            </a:fld>
            <a:endParaRPr lang="cs-CZ"/>
          </a:p>
        </p:txBody>
      </p:sp>
    </p:spTree>
    <p:extLst>
      <p:ext uri="{BB962C8B-B14F-4D97-AF65-F5344CB8AC3E}">
        <p14:creationId xmlns:p14="http://schemas.microsoft.com/office/powerpoint/2010/main" val="35418189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15CE2-0296-8BBA-99FF-4CDDFAF4B78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D09200D-0E3A-9C02-AF5B-95FDFA40D40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3CD4977-3FA0-D6CC-C87D-79A17043F593}"/>
              </a:ext>
            </a:extLst>
          </p:cNvPr>
          <p:cNvSpPr>
            <a:spLocks noGrp="1"/>
          </p:cNvSpPr>
          <p:nvPr>
            <p:ph type="body" idx="1"/>
          </p:nvPr>
        </p:nvSpPr>
        <p:spPr/>
        <p:txBody>
          <a:bodyPr/>
          <a:lstStyle/>
          <a:p>
            <a:r>
              <a:rPr lang="en-US" dirty="0"/>
              <a:t>While small operations could be carried out using SQL or script. For long running operations we may employ a specialized tools. </a:t>
            </a:r>
          </a:p>
          <a:p>
            <a:endParaRPr lang="en-US" dirty="0"/>
          </a:p>
          <a:p>
            <a:r>
              <a:rPr lang="en-US" dirty="0"/>
              <a:t>ETL has taken its name and existence as a separate set of tools and processes in the early ‘00s. Till then ETL was just some materialization of data warehouse and industry focused on fast query in operational databases. So, when ETL come to be, many companies and researchers jump in to make contributions or profit. As of 2002, ETL tools are estimated to cost at least one third of effort and expenses in the budget of the data warehouse. Nowadays it is possible to buy a complete ETL solution or use it as a service. Still some organizations may decide to develop their own ETL tools.</a:t>
            </a:r>
          </a:p>
          <a:p>
            <a:endParaRPr lang="en-US" dirty="0"/>
          </a:p>
          <a:p>
            <a:r>
              <a:rPr lang="en-US" dirty="0"/>
              <a:t>The task of ETL is to extract data from data sources (files, services, relational databases), then perform the transformation, and at the end load the data into the storage (data warehouse).</a:t>
            </a:r>
          </a:p>
          <a:p>
            <a:endParaRPr lang="en-US" dirty="0"/>
          </a:p>
          <a:p>
            <a:r>
              <a:rPr lang="en-US" dirty="0"/>
              <a:t>But it is not only implementation of the ETL tool, but also management of the workflow/pipelines that defined the operation. This pipeline may consist of wide variety of steps. To accommodate for this the ETL is often extensible using plugins/components. But just the fact that we have the workflow captured is a huge benefit when it comes to data governance, ensuring digital privacy (GDPR). Also, the fact that the ETL can be responsible for many transformations make it easier to manage them. Also, the automation reduce the opportunity for errors and increase reproducibility.</a:t>
            </a:r>
          </a:p>
          <a:p>
            <a:endParaRPr lang="en-US" dirty="0"/>
          </a:p>
          <a:p>
            <a:r>
              <a:rPr lang="en-US" dirty="0"/>
              <a:t>The ETL tools has many advantages, yet many of those may not be apparent for developers who know how to code. In other words, why should use some tool instead of my programming language? I would have it faster and better. Yet on large scale, it is better to leverage existing environment. Like for Data Mesh infrastructure.</a:t>
            </a:r>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ABEBAD7E-1AD0-5F68-8509-DC69DBA19C61}"/>
              </a:ext>
            </a:extLst>
          </p:cNvPr>
          <p:cNvSpPr>
            <a:spLocks noGrp="1"/>
          </p:cNvSpPr>
          <p:nvPr>
            <p:ph type="sldNum" sz="quarter" idx="5"/>
          </p:nvPr>
        </p:nvSpPr>
        <p:spPr/>
        <p:txBody>
          <a:bodyPr/>
          <a:lstStyle/>
          <a:p>
            <a:fld id="{FEC869DF-6110-41A2-A008-13AD35443CEC}" type="slidenum">
              <a:rPr lang="cs-CZ" smtClean="0"/>
              <a:t>11</a:t>
            </a:fld>
            <a:endParaRPr lang="cs-CZ"/>
          </a:p>
        </p:txBody>
      </p:sp>
    </p:spTree>
    <p:extLst>
      <p:ext uri="{BB962C8B-B14F-4D97-AF65-F5344CB8AC3E}">
        <p14:creationId xmlns:p14="http://schemas.microsoft.com/office/powerpoint/2010/main" val="42486819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36197C-E0F4-9679-8C57-F1DC96187B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3788AEC-6E60-7D52-FBE8-F146139AD07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2F950FA-EF95-A7AD-A075-0C0FE8FB972C}"/>
              </a:ext>
            </a:extLst>
          </p:cNvPr>
          <p:cNvSpPr>
            <a:spLocks noGrp="1"/>
          </p:cNvSpPr>
          <p:nvPr>
            <p:ph type="body" idx="1"/>
          </p:nvPr>
        </p:nvSpPr>
        <p:spPr/>
        <p:txBody>
          <a:bodyPr/>
          <a:lstStyle/>
          <a:p>
            <a:r>
              <a:rPr lang="en-US" dirty="0"/>
              <a:t>Primary capture methods:</a:t>
            </a:r>
          </a:p>
          <a:p>
            <a:pPr marL="171450" indent="-171450">
              <a:buFont typeface="Arial" panose="020B0604020202020204" pitchFamily="34" charset="0"/>
              <a:buChar char="•"/>
            </a:pPr>
            <a:r>
              <a:rPr lang="en-US" dirty="0"/>
              <a:t>The data in the warehouse may be either replaced, or the full copy can be used to generate updates.</a:t>
            </a:r>
          </a:p>
          <a:p>
            <a:pPr marL="171450" indent="-171450">
              <a:buFont typeface="Arial" panose="020B0604020202020204" pitchFamily="34" charset="0"/>
              <a:buChar char="•"/>
            </a:pPr>
            <a:r>
              <a:rPr lang="en-US" dirty="0"/>
              <a:t>Log capture : Focus on DBMS’s log file.</a:t>
            </a:r>
          </a:p>
          <a:p>
            <a:pPr marL="171450" indent="-171450">
              <a:buFont typeface="Arial" panose="020B0604020202020204" pitchFamily="34" charset="0"/>
              <a:buChar char="•"/>
            </a:pPr>
            <a:r>
              <a:rPr lang="en-US" dirty="0"/>
              <a:t>Time-stamped source : Select data only from the previous processing.</a:t>
            </a:r>
          </a:p>
          <a:p>
            <a:pPr marL="171450" indent="-171450">
              <a:buFont typeface="Arial" panose="020B0604020202020204" pitchFamily="34" charset="0"/>
              <a:buChar char="•"/>
            </a:pPr>
            <a:r>
              <a:rPr lang="en-US" dirty="0"/>
              <a:t>Change transaction files : Change/Diff file.</a:t>
            </a:r>
          </a:p>
          <a:p>
            <a:endParaRPr lang="en-US" dirty="0"/>
          </a:p>
          <a:p>
            <a:r>
              <a:rPr lang="en-US" dirty="0"/>
              <a:t>Based on your choices of data latency, volume, source limits and data quality (validation), you need to orchestrate your extraction scripts to run at specified times or triggers. There can be limits on number of request, size of the result query (for example only 100 rows from 100K table). Also, legal issues, data protection. </a:t>
            </a:r>
            <a:r>
              <a:rPr lang="en-US" sz="1800" b="0" i="0" u="none" strike="noStrike" dirty="0">
                <a:solidFill>
                  <a:srgbClr val="000000"/>
                </a:solidFill>
                <a:effectLst/>
                <a:latin typeface="Arial" panose="020B0604020202020204" pitchFamily="34" charset="0"/>
              </a:rPr>
              <a:t>Disparate sources (open data, internet of things, social networks), vendor specific technologies. Adaptation to changes with new versions. The extraction software must incur minimum overheads to the source system both at runtime or use at the nightly time window that is dedicated to the refreshment, but if many jobs are running at night there is still an issue. The source schema can be inconsistent, there can be breaking changes. </a:t>
            </a:r>
          </a:p>
          <a:p>
            <a:endParaRPr lang="en-US" dirty="0"/>
          </a:p>
        </p:txBody>
      </p:sp>
      <p:sp>
        <p:nvSpPr>
          <p:cNvPr id="4" name="Slide Number Placeholder 3">
            <a:extLst>
              <a:ext uri="{FF2B5EF4-FFF2-40B4-BE49-F238E27FC236}">
                <a16:creationId xmlns:a16="http://schemas.microsoft.com/office/drawing/2014/main" id="{789C87C5-1C89-600C-38F2-1FE7464B8EF2}"/>
              </a:ext>
            </a:extLst>
          </p:cNvPr>
          <p:cNvSpPr>
            <a:spLocks noGrp="1"/>
          </p:cNvSpPr>
          <p:nvPr>
            <p:ph type="sldNum" sz="quarter" idx="5"/>
          </p:nvPr>
        </p:nvSpPr>
        <p:spPr/>
        <p:txBody>
          <a:bodyPr/>
          <a:lstStyle/>
          <a:p>
            <a:fld id="{FEC869DF-6110-41A2-A008-13AD35443CEC}" type="slidenum">
              <a:rPr lang="cs-CZ" smtClean="0"/>
              <a:t>12</a:t>
            </a:fld>
            <a:endParaRPr lang="cs-CZ"/>
          </a:p>
        </p:txBody>
      </p:sp>
    </p:spTree>
    <p:extLst>
      <p:ext uri="{BB962C8B-B14F-4D97-AF65-F5344CB8AC3E}">
        <p14:creationId xmlns:p14="http://schemas.microsoft.com/office/powerpoint/2010/main" val="18740809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504380-332D-0850-E6BE-36DBE9C115D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F5914E4-6827-B8E5-8CCA-6C14ADAA62E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0768A92-8498-9DC5-E214-FB6A6BA2EB62}"/>
              </a:ext>
            </a:extLst>
          </p:cNvPr>
          <p:cNvSpPr>
            <a:spLocks noGrp="1"/>
          </p:cNvSpPr>
          <p:nvPr>
            <p:ph type="body" idx="1"/>
          </p:nvPr>
        </p:nvSpPr>
        <p:spPr/>
        <p:txBody>
          <a:bodyPr/>
          <a:lstStyle/>
          <a:p>
            <a:r>
              <a:rPr lang="en-US" dirty="0"/>
              <a:t>There is no need to list transformation here.</a:t>
            </a:r>
          </a:p>
          <a:p>
            <a:endParaRPr lang="en-US" dirty="0"/>
          </a:p>
          <a:p>
            <a:pPr marL="171450" indent="-171450">
              <a:buFont typeface="Arial" panose="020B0604020202020204" pitchFamily="34" charset="0"/>
              <a:buChar char="•"/>
            </a:pPr>
            <a:r>
              <a:rPr lang="en-US" dirty="0"/>
              <a:t>Data are in different formats and use different ontologies.</a:t>
            </a:r>
          </a:p>
          <a:p>
            <a:pPr marL="171450" indent="-171450">
              <a:buFont typeface="Arial" panose="020B0604020202020204" pitchFamily="34" charset="0"/>
              <a:buChar char="•"/>
            </a:pPr>
            <a:r>
              <a:rPr lang="en-US" dirty="0"/>
              <a:t>Object mapping can also be an issue as we can have different ways how to represent a customer.</a:t>
            </a:r>
          </a:p>
          <a:p>
            <a:pPr marL="171450" indent="-171450">
              <a:buFont typeface="Arial" panose="020B0604020202020204" pitchFamily="34" charset="0"/>
              <a:buChar char="•"/>
            </a:pPr>
            <a:r>
              <a:rPr lang="en-US" dirty="0"/>
              <a:t>Lack of (changing) business logic.</a:t>
            </a:r>
            <a:br>
              <a:rPr lang="en-US" dirty="0"/>
            </a:br>
            <a:r>
              <a:rPr lang="en-US" dirty="0"/>
              <a:t>As an example: the business rule for determining a new customer is the date of their first product purchase. But what do we do for customers who paid for shipping, but not for a product?</a:t>
            </a:r>
          </a:p>
          <a:p>
            <a:pPr marL="171450" indent="-171450">
              <a:buFont typeface="Arial" panose="020B0604020202020204" pitchFamily="34" charset="0"/>
              <a:buChar char="•"/>
            </a:pPr>
            <a:r>
              <a:rPr lang="en-US" dirty="0"/>
              <a:t>Scaling issues, especially holistic operations can be an issue. Also, we may need to perform the transformation faster, minutes instead of hours.</a:t>
            </a:r>
          </a:p>
          <a:p>
            <a:endParaRPr lang="en-US" dirty="0"/>
          </a:p>
        </p:txBody>
      </p:sp>
      <p:sp>
        <p:nvSpPr>
          <p:cNvPr id="4" name="Slide Number Placeholder 3">
            <a:extLst>
              <a:ext uri="{FF2B5EF4-FFF2-40B4-BE49-F238E27FC236}">
                <a16:creationId xmlns:a16="http://schemas.microsoft.com/office/drawing/2014/main" id="{EC9FAA81-1CBB-B673-DFA3-A874D73293D5}"/>
              </a:ext>
            </a:extLst>
          </p:cNvPr>
          <p:cNvSpPr>
            <a:spLocks noGrp="1"/>
          </p:cNvSpPr>
          <p:nvPr>
            <p:ph type="sldNum" sz="quarter" idx="5"/>
          </p:nvPr>
        </p:nvSpPr>
        <p:spPr/>
        <p:txBody>
          <a:bodyPr/>
          <a:lstStyle/>
          <a:p>
            <a:fld id="{FEC869DF-6110-41A2-A008-13AD35443CEC}" type="slidenum">
              <a:rPr lang="cs-CZ" smtClean="0"/>
              <a:t>13</a:t>
            </a:fld>
            <a:endParaRPr lang="cs-CZ"/>
          </a:p>
        </p:txBody>
      </p:sp>
    </p:spTree>
    <p:extLst>
      <p:ext uri="{BB962C8B-B14F-4D97-AF65-F5344CB8AC3E}">
        <p14:creationId xmlns:p14="http://schemas.microsoft.com/office/powerpoint/2010/main" val="1580198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5A39D7-102C-21EE-8FE4-23F40DCE4DF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DB345B1-4FAF-0039-E4C4-D2AD40197EB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1660C25-DBF1-D11B-7505-92E5434505F8}"/>
              </a:ext>
            </a:extLst>
          </p:cNvPr>
          <p:cNvSpPr>
            <a:spLocks noGrp="1"/>
          </p:cNvSpPr>
          <p:nvPr>
            <p:ph type="body" idx="1"/>
          </p:nvPr>
        </p:nvSpPr>
        <p:spPr/>
        <p:txBody>
          <a:bodyPr/>
          <a:lstStyle/>
          <a:p>
            <a:r>
              <a:rPr lang="en-US" dirty="0"/>
              <a:t>The bulk update is performed at start, later an incremental updates can be performed to improve performance. On the other hand, incremental updates are more complicated to design / run / maintain. Incremental loading may not be optimal for indices, for example R*-tree (spatial data) reinsert.</a:t>
            </a:r>
          </a:p>
          <a:p>
            <a:endParaRPr lang="en-US" dirty="0"/>
          </a:p>
          <a:p>
            <a:r>
              <a:rPr lang="en-US" dirty="0"/>
              <a:t>Another issues is how to propagate changes to materialized views (pre-computed tables), or overall, with all the systems that need to recompute their data in reaction to change of data. The materialized views are often defined by queries, so we can try to propagate the changes rather then rebuild from scratch.</a:t>
            </a:r>
          </a:p>
          <a:p>
            <a:endParaRPr lang="en-US" dirty="0"/>
          </a:p>
          <a:p>
            <a:r>
              <a:rPr lang="en-US" dirty="0"/>
              <a:t>Challenges:</a:t>
            </a:r>
          </a:p>
          <a:p>
            <a:pPr marL="171450" indent="-171450">
              <a:buFont typeface="Arial" panose="020B0604020202020204" pitchFamily="34" charset="0"/>
              <a:buChar char="•"/>
            </a:pPr>
            <a:r>
              <a:rPr lang="en-US" dirty="0"/>
              <a:t>We need to insure data consistency. So which data should we load first, which second .. for example, should we first load product (and we have product with ho sales) or sales for non-existing product? Another issue can be with incremental loading, the result should be same as with full load.</a:t>
            </a:r>
          </a:p>
          <a:p>
            <a:pPr marL="171450" indent="-171450">
              <a:buFont typeface="Arial" panose="020B0604020202020204" pitchFamily="34" charset="0"/>
              <a:buChar char="•"/>
            </a:pPr>
            <a:r>
              <a:rPr lang="en-US" dirty="0"/>
              <a:t>This may be solved in the transformation phase. What should happen for incremental load when new property is added?</a:t>
            </a:r>
          </a:p>
          <a:p>
            <a:pPr marL="171450" indent="-171450">
              <a:buFont typeface="Arial" panose="020B0604020202020204" pitchFamily="34" charset="0"/>
              <a:buChar char="•"/>
            </a:pPr>
            <a:r>
              <a:rPr lang="en-US" dirty="0"/>
              <a:t>If we have privileged access and can use all resources, then easy. But what if there are other analytic tools running. Should we use bulk loading, incremental changes?</a:t>
            </a:r>
          </a:p>
          <a:p>
            <a:pPr marL="171450" indent="-171450">
              <a:buFont typeface="Arial" panose="020B0604020202020204" pitchFamily="34" charset="0"/>
              <a:buChar char="•"/>
            </a:pPr>
            <a:r>
              <a:rPr lang="en-US" dirty="0"/>
              <a:t>Can we use the database while loading? What if we are loading to multiple databases, the state would not be consistent.</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4" name="Slide Number Placeholder 3">
            <a:extLst>
              <a:ext uri="{FF2B5EF4-FFF2-40B4-BE49-F238E27FC236}">
                <a16:creationId xmlns:a16="http://schemas.microsoft.com/office/drawing/2014/main" id="{E8873B3D-F1C7-0A15-B26B-0AF85FB3F5BE}"/>
              </a:ext>
            </a:extLst>
          </p:cNvPr>
          <p:cNvSpPr>
            <a:spLocks noGrp="1"/>
          </p:cNvSpPr>
          <p:nvPr>
            <p:ph type="sldNum" sz="quarter" idx="5"/>
          </p:nvPr>
        </p:nvSpPr>
        <p:spPr/>
        <p:txBody>
          <a:bodyPr/>
          <a:lstStyle/>
          <a:p>
            <a:fld id="{FEC869DF-6110-41A2-A008-13AD35443CEC}" type="slidenum">
              <a:rPr lang="cs-CZ" smtClean="0"/>
              <a:t>14</a:t>
            </a:fld>
            <a:endParaRPr lang="cs-CZ"/>
          </a:p>
        </p:txBody>
      </p:sp>
    </p:spTree>
    <p:extLst>
      <p:ext uri="{BB962C8B-B14F-4D97-AF65-F5344CB8AC3E}">
        <p14:creationId xmlns:p14="http://schemas.microsoft.com/office/powerpoint/2010/main" val="37851912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D6F491-5225-52E6-696D-FC7345B4E13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83D9E70-5478-7AF4-144D-FE9B0F2ACDF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61B47D2-B226-46E7-D4C4-47C2D659EA5E}"/>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ETL was design for data warehouse, as a result, originally the graphical notation focused on capturing conceptual characteristics of the star schema and subsequent aggregations. But overtime the notation changed and now there are many different notations available. This is only a short overview of  selected approaches, to hint the explored ideas.</a:t>
            </a:r>
          </a:p>
          <a:p>
            <a:endParaRPr lang="en-US" dirty="0"/>
          </a:p>
          <a:p>
            <a:pPr marL="171450" indent="-171450">
              <a:buFont typeface="Arial" panose="020B0604020202020204" pitchFamily="34" charset="0"/>
              <a:buChar char="•"/>
            </a:pPr>
            <a:r>
              <a:rPr lang="en-US" dirty="0"/>
              <a:t>There is no single universal specification only alternatives.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Other approaches utilize Business Process Modeling Notation (conceptual model), it can then be translated into executable specification using Business Process Execution Language [0].</a:t>
            </a:r>
          </a:p>
          <a:p>
            <a:pPr marL="171450" indent="-171450">
              <a:buFont typeface="Arial" panose="020B0604020202020204" pitchFamily="34" charset="0"/>
              <a:buChar char="•"/>
            </a:pPr>
            <a:endParaRPr lang="en-US" sz="1800" b="0" i="0" u="none" strike="noStrike" dirty="0">
              <a:solidFill>
                <a:srgbClr val="000000"/>
              </a:solidFill>
              <a:effectLst/>
              <a:latin typeface="Arial" panose="020B0604020202020204" pitchFamily="34" charset="0"/>
            </a:endParaRPr>
          </a:p>
          <a:p>
            <a:pPr marL="171450" indent="-171450">
              <a:buFont typeface="Arial" panose="020B0604020202020204" pitchFamily="34" charset="0"/>
              <a:buChar char="•"/>
            </a:pPr>
            <a:r>
              <a:rPr lang="en-US" sz="1800" b="0" i="0" u="none" strike="noStrike" dirty="0">
                <a:solidFill>
                  <a:srgbClr val="000000"/>
                </a:solidFill>
                <a:effectLst/>
                <a:latin typeface="Arial" panose="020B0604020202020204" pitchFamily="34" charset="0"/>
              </a:rPr>
              <a:t>In 1999, Davidson and </a:t>
            </a:r>
            <a:r>
              <a:rPr lang="en-US" sz="1800" b="0" i="0" u="none" strike="noStrike" dirty="0" err="1">
                <a:solidFill>
                  <a:srgbClr val="000000"/>
                </a:solidFill>
                <a:effectLst/>
                <a:latin typeface="Arial" panose="020B0604020202020204" pitchFamily="34" charset="0"/>
              </a:rPr>
              <a:t>Kosky</a:t>
            </a:r>
            <a:r>
              <a:rPr lang="en-US" sz="1800" b="0" i="0" u="none" strike="noStrike" dirty="0">
                <a:solidFill>
                  <a:srgbClr val="000000"/>
                </a:solidFill>
                <a:effectLst/>
                <a:latin typeface="Arial" panose="020B0604020202020204" pitchFamily="34" charset="0"/>
              </a:rPr>
              <a:t> [1] presented WOL, a </a:t>
            </a:r>
            <a:r>
              <a:rPr lang="en-US" sz="2800" b="0" i="0" dirty="0">
                <a:solidFill>
                  <a:srgbClr val="2E3743"/>
                </a:solidFill>
                <a:effectLst/>
                <a:latin typeface="Roboto" panose="02000000000000000000" pitchFamily="2" charset="0"/>
              </a:rPr>
              <a:t>Horn-clause language for specifying transformations</a:t>
            </a:r>
            <a:r>
              <a:rPr lang="en-US" sz="1800" b="0" i="0" u="none" strike="noStrike" dirty="0">
                <a:solidFill>
                  <a:srgbClr val="000000"/>
                </a:solidFill>
                <a:effectLst/>
                <a:latin typeface="Arial" panose="020B0604020202020204" pitchFamily="34" charset="0"/>
              </a:rPr>
              <a:t> between complex types. Where transformations are Horn clause language (a disjunction of literals) .</a:t>
            </a:r>
            <a:endParaRPr lang="en-US" sz="1200" b="0" i="0" u="none" strike="noStrike" dirty="0">
              <a:solidFill>
                <a:schemeClr val="tx1"/>
              </a:solidFill>
              <a:effectLst/>
              <a:latin typeface="+mn-lt"/>
            </a:endParaRPr>
          </a:p>
          <a:p>
            <a:pPr marL="171450" indent="-171450">
              <a:buFont typeface="Arial" panose="020B0604020202020204" pitchFamily="34" charset="0"/>
              <a:buChar char="•"/>
            </a:pPr>
            <a:endParaRPr lang="en-US" sz="1200" b="0" i="0" u="none" strike="noStrike" dirty="0">
              <a:solidFill>
                <a:schemeClr val="tx1"/>
              </a:solidFill>
              <a:effectLst/>
              <a:latin typeface="+mn-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u="none" strike="noStrike" dirty="0">
                <a:solidFill>
                  <a:srgbClr val="000000"/>
                </a:solidFill>
                <a:effectLst/>
                <a:latin typeface="Arial" panose="020B0604020202020204" pitchFamily="34" charset="0"/>
              </a:rPr>
              <a:t>[</a:t>
            </a:r>
            <a:r>
              <a:rPr lang="en-US" sz="1800" b="1" dirty="0"/>
              <a:t>Example at the right side</a:t>
            </a:r>
            <a:r>
              <a:rPr lang="en-US" sz="1800" dirty="0"/>
              <a:t>] </a:t>
            </a:r>
            <a:r>
              <a:rPr lang="en-US" sz="1800" b="0" i="0" u="none" strike="noStrike" dirty="0">
                <a:solidFill>
                  <a:srgbClr val="000000"/>
                </a:solidFill>
                <a:effectLst/>
                <a:latin typeface="Arial" panose="020B0604020202020204" pitchFamily="34" charset="0"/>
              </a:rPr>
              <a:t>In 2002 Vassiliadis </a:t>
            </a:r>
            <a:r>
              <a:rPr lang="en-US" sz="1800" dirty="0"/>
              <a:t>[2]</a:t>
            </a:r>
            <a:r>
              <a:rPr lang="en-US" sz="1800" b="0" i="0" u="none" strike="noStrike" dirty="0">
                <a:solidFill>
                  <a:srgbClr val="000000"/>
                </a:solidFill>
                <a:effectLst/>
                <a:latin typeface="Arial" panose="020B0604020202020204" pitchFamily="34" charset="0"/>
              </a:rPr>
              <a:t> model ETL workflow as a graph. Nodes are activities, </a:t>
            </a:r>
            <a:r>
              <a:rPr lang="en-US" sz="1800" b="0" i="0" u="none" strike="noStrike" dirty="0" err="1">
                <a:solidFill>
                  <a:srgbClr val="000000"/>
                </a:solidFill>
                <a:effectLst/>
                <a:latin typeface="Arial" panose="020B0604020202020204" pitchFamily="34" charset="0"/>
              </a:rPr>
              <a:t>recordsets</a:t>
            </a:r>
            <a:r>
              <a:rPr lang="en-US" sz="1800" b="0" i="0" u="none" strike="noStrike" dirty="0">
                <a:solidFill>
                  <a:srgbClr val="000000"/>
                </a:solidFill>
                <a:effectLst/>
                <a:latin typeface="Arial" panose="020B0604020202020204" pitchFamily="34" charset="0"/>
              </a:rPr>
              <a:t> (files) and attributes. Each node has input/output/rejection schema. Edges connect attributes with their encompassing nodes and providers, so they show how are values propagated among multiple schemas. The ETL workflow is a serializable combination of ETL activities, provider relationships and data stores. The workflow is thus part of the Architecture Graph, overall modeling of the environment m ~ logical description of the data flow. They also introduce a template language for reusable templates as macros. </a:t>
            </a:r>
            <a:r>
              <a:rPr lang="en-US" dirty="0"/>
              <a:t>They do not use UML as they need attributes to be first class citizen, similar to object relation models, i.e., they need a box for the attributes.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In 2003 Trujillo and </a:t>
            </a:r>
            <a:r>
              <a:rPr lang="en-US" dirty="0" err="1"/>
              <a:t>Luján</a:t>
            </a:r>
            <a:r>
              <a:rPr lang="en-US" dirty="0"/>
              <a:t>-Mora [3] try to use UML to model the ETL workflows. It is interesting that they use class diagrams not the activity diagrams, as the activity would better capture the process. The reason is that they focus on interconnection of activities and data stores not on the actual steps in each activity. They use packages to allow for nesting, together with zooming the user can see the transformation on different levels. They design generic process with six stages: source selection, source data transformation, source data join, target selection, attribute mapping, data loading.</a:t>
            </a:r>
          </a:p>
          <a:p>
            <a:endParaRPr lang="en-US" dirty="0"/>
          </a:p>
          <a:p>
            <a:pPr marL="171450" indent="-171450">
              <a:buFont typeface="Arial" panose="020B0604020202020204" pitchFamily="34" charset="0"/>
              <a:buChar char="•"/>
            </a:pPr>
            <a:r>
              <a:rPr lang="en-US" dirty="0"/>
              <a:t>In 2005 </a:t>
            </a:r>
            <a:r>
              <a:rPr lang="en-US" dirty="0" err="1"/>
              <a:t>Simitsis</a:t>
            </a:r>
            <a:r>
              <a:rPr lang="en-US" dirty="0"/>
              <a:t>, and later in 2008 </a:t>
            </a:r>
            <a:r>
              <a:rPr lang="en-US" dirty="0" err="1"/>
              <a:t>Simitsis</a:t>
            </a:r>
            <a:r>
              <a:rPr lang="en-US" dirty="0"/>
              <a:t> and Vassiliadis [4], proposed semi-automatic transition from the conceptual to the logical model (implementation). It involve mapping of concepts to relations and mapping of transformations and constraints to respective activities. In 2006 and 2007 </a:t>
            </a:r>
            <a:r>
              <a:rPr lang="en-US" dirty="0" err="1"/>
              <a:t>Skoutas</a:t>
            </a:r>
            <a:r>
              <a:rPr lang="en-US" dirty="0"/>
              <a:t> and </a:t>
            </a:r>
            <a:r>
              <a:rPr lang="en-US" dirty="0" err="1"/>
              <a:t>Simitsis</a:t>
            </a:r>
            <a:r>
              <a:rPr lang="en-US" dirty="0"/>
              <a:t> [5] propose to employ ontologies to construct the conceptual model of ETL process. The designer can use domain knowledge (data sources, data warehouse) and user requirements to construct OWL ontology and annotations that connect it with schema and data stores. Then OWL reasoner is employed to propose conceptual ETL operations ~ pipeline.</a:t>
            </a:r>
          </a:p>
          <a:p>
            <a:endParaRPr lang="en-US" dirty="0"/>
          </a:p>
          <a:p>
            <a:r>
              <a:rPr lang="en-US" dirty="0"/>
              <a:t>Resource:</a:t>
            </a:r>
          </a:p>
          <a:p>
            <a:pPr marL="171450" indent="-171450">
              <a:buFont typeface="Arial" panose="020B0604020202020204" pitchFamily="34" charset="0"/>
              <a:buChar char="•"/>
            </a:pPr>
            <a:r>
              <a:rPr lang="en-US" dirty="0"/>
              <a:t>https://dl.acm.org/doi/abs/10.1145/583890.583893</a:t>
            </a:r>
          </a:p>
          <a:p>
            <a:pPr marL="171450" indent="-171450">
              <a:buFont typeface="Arial" panose="020B0604020202020204" pitchFamily="34" charset="0"/>
              <a:buChar char="•"/>
            </a:pPr>
            <a:r>
              <a:rPr lang="en-US" dirty="0"/>
              <a:t>[0] https://ceur-ws.org/Vol-28/paper6.pdf</a:t>
            </a:r>
          </a:p>
          <a:p>
            <a:pPr marL="171450" indent="-171450">
              <a:buFont typeface="Arial" panose="020B0604020202020204" pitchFamily="34" charset="0"/>
              <a:buChar char="•"/>
            </a:pPr>
            <a:r>
              <a:rPr lang="en-US" dirty="0"/>
              <a:t>[1] https://www.semanticscholar.org/paper/Specifying-Database-Transformations-in-WOL-Davidson-Kosky/46f68ba2de84e7894ea0aa09fe0c1c579336bc87</a:t>
            </a:r>
          </a:p>
          <a:p>
            <a:pPr marL="171450" indent="-171450">
              <a:buFont typeface="Arial" panose="020B0604020202020204" pitchFamily="34" charset="0"/>
              <a:buChar char="•"/>
            </a:pPr>
            <a:r>
              <a:rPr lang="en-US" dirty="0"/>
              <a:t>[2] https://dl.acm.org/doi/abs/10.1145/583890.583893</a:t>
            </a:r>
          </a:p>
          <a:p>
            <a:pPr marL="171450" indent="-171450">
              <a:buFont typeface="Arial" panose="020B0604020202020204" pitchFamily="34" charset="0"/>
              <a:buChar char="•"/>
            </a:pPr>
            <a:r>
              <a:rPr lang="en-US" dirty="0"/>
              <a:t>[3] https://link.springer.com/chapter/10.1007/978-3-540-39648-2_25</a:t>
            </a:r>
          </a:p>
          <a:p>
            <a:pPr marL="171450" indent="-171450">
              <a:buFont typeface="Arial" panose="020B0604020202020204" pitchFamily="34" charset="0"/>
              <a:buChar char="•"/>
            </a:pPr>
            <a:r>
              <a:rPr lang="en-US" dirty="0"/>
              <a:t>[4] https://link.springer.com/chapter/10.1007/978-0-387-87431-9_2</a:t>
            </a:r>
          </a:p>
          <a:p>
            <a:pPr marL="171450" indent="-171450">
              <a:buFont typeface="Arial" panose="020B0604020202020204" pitchFamily="34" charset="0"/>
              <a:buChar char="•"/>
            </a:pPr>
            <a:r>
              <a:rPr lang="en-US" dirty="0"/>
              <a:t>[5] https://www.igi-global.com/article/ontology-based-conceptual-design-etl/2840</a:t>
            </a:r>
          </a:p>
          <a:p>
            <a:pPr marL="171450" indent="-1714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29914E2-FE61-C147-9315-C20066A14278}"/>
              </a:ext>
            </a:extLst>
          </p:cNvPr>
          <p:cNvSpPr>
            <a:spLocks noGrp="1"/>
          </p:cNvSpPr>
          <p:nvPr>
            <p:ph type="sldNum" sz="quarter" idx="5"/>
          </p:nvPr>
        </p:nvSpPr>
        <p:spPr/>
        <p:txBody>
          <a:bodyPr/>
          <a:lstStyle/>
          <a:p>
            <a:fld id="{FEC869DF-6110-41A2-A008-13AD35443CEC}" type="slidenum">
              <a:rPr lang="cs-CZ" smtClean="0"/>
              <a:t>15</a:t>
            </a:fld>
            <a:endParaRPr lang="cs-CZ"/>
          </a:p>
        </p:txBody>
      </p:sp>
    </p:spTree>
    <p:extLst>
      <p:ext uri="{BB962C8B-B14F-4D97-AF65-F5344CB8AC3E}">
        <p14:creationId xmlns:p14="http://schemas.microsoft.com/office/powerpoint/2010/main" val="37778018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BD0FBB-AE61-54C9-CC90-73AE3C4522B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292CFA-48F4-2003-C63F-1F703C92D77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8C51A43-E8E4-B419-AB9D-F2C0F90DE7AA}"/>
              </a:ext>
            </a:extLst>
          </p:cNvPr>
          <p:cNvSpPr>
            <a:spLocks noGrp="1"/>
          </p:cNvSpPr>
          <p:nvPr>
            <p:ph type="body" idx="1"/>
          </p:nvPr>
        </p:nvSpPr>
        <p:spPr/>
        <p:txBody>
          <a:bodyPr/>
          <a:lstStyle/>
          <a:p>
            <a:r>
              <a:rPr lang="en-US" dirty="0"/>
              <a:t>This is optional content. Having ETL can be a good business.</a:t>
            </a:r>
          </a:p>
          <a:p>
            <a:endParaRPr lang="en-US" dirty="0"/>
          </a:p>
          <a:p>
            <a:r>
              <a:rPr lang="en-US" dirty="0"/>
              <a:t>Resource: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hlinkClick r:id="rId3"/>
              </a:rPr>
              <a:t>https://github.com/linkedpipes/etl</a:t>
            </a:r>
            <a:r>
              <a:rPr lang="en-US" dirty="0"/>
              <a:t> </a:t>
            </a:r>
          </a:p>
          <a:p>
            <a:pPr marL="0" indent="0">
              <a:buFont typeface="Arial" panose="020B0604020202020204" pitchFamily="34" charset="0"/>
              <a:buNone/>
            </a:pPr>
            <a:endParaRPr lang="en-US" dirty="0"/>
          </a:p>
        </p:txBody>
      </p:sp>
      <p:sp>
        <p:nvSpPr>
          <p:cNvPr id="4" name="Slide Number Placeholder 3">
            <a:extLst>
              <a:ext uri="{FF2B5EF4-FFF2-40B4-BE49-F238E27FC236}">
                <a16:creationId xmlns:a16="http://schemas.microsoft.com/office/drawing/2014/main" id="{342AC2B4-FCE0-FE42-F32E-6D9F4A184733}"/>
              </a:ext>
            </a:extLst>
          </p:cNvPr>
          <p:cNvSpPr>
            <a:spLocks noGrp="1"/>
          </p:cNvSpPr>
          <p:nvPr>
            <p:ph type="sldNum" sz="quarter" idx="5"/>
          </p:nvPr>
        </p:nvSpPr>
        <p:spPr/>
        <p:txBody>
          <a:bodyPr/>
          <a:lstStyle/>
          <a:p>
            <a:fld id="{FEC869DF-6110-41A2-A008-13AD35443CEC}" type="slidenum">
              <a:rPr lang="cs-CZ" smtClean="0"/>
              <a:t>16</a:t>
            </a:fld>
            <a:endParaRPr lang="cs-CZ"/>
          </a:p>
        </p:txBody>
      </p:sp>
    </p:spTree>
    <p:extLst>
      <p:ext uri="{BB962C8B-B14F-4D97-AF65-F5344CB8AC3E}">
        <p14:creationId xmlns:p14="http://schemas.microsoft.com/office/powerpoint/2010/main" val="19628398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034233-82FF-5DFF-524A-0F0BE8788C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B807B4F-60A2-4962-4F7E-8BF8E23C90C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7554AD9-20F2-46B6-7583-5D6D510C453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B4336C4-F8A0-C627-1B4B-36018A03801A}"/>
              </a:ext>
            </a:extLst>
          </p:cNvPr>
          <p:cNvSpPr>
            <a:spLocks noGrp="1"/>
          </p:cNvSpPr>
          <p:nvPr>
            <p:ph type="sldNum" sz="quarter" idx="5"/>
          </p:nvPr>
        </p:nvSpPr>
        <p:spPr/>
        <p:txBody>
          <a:bodyPr/>
          <a:lstStyle/>
          <a:p>
            <a:fld id="{FEC869DF-6110-41A2-A008-13AD35443CEC}" type="slidenum">
              <a:rPr lang="cs-CZ" smtClean="0"/>
              <a:t>17</a:t>
            </a:fld>
            <a:endParaRPr lang="cs-CZ"/>
          </a:p>
        </p:txBody>
      </p:sp>
    </p:spTree>
    <p:extLst>
      <p:ext uri="{BB962C8B-B14F-4D97-AF65-F5344CB8AC3E}">
        <p14:creationId xmlns:p14="http://schemas.microsoft.com/office/powerpoint/2010/main" val="23095055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CF2713-C344-EF5D-EE73-B29777F353E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360A46F-1105-2FAC-C6F0-329C4125908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9E099E3-0FFC-221F-07CE-FB8910F38B68}"/>
              </a:ext>
            </a:extLst>
          </p:cNvPr>
          <p:cNvSpPr>
            <a:spLocks noGrp="1"/>
          </p:cNvSpPr>
          <p:nvPr>
            <p:ph type="body" idx="1"/>
          </p:nvPr>
        </p:nvSpPr>
        <p:spPr/>
        <p:txBody>
          <a:bodyPr/>
          <a:lstStyle/>
          <a:p>
            <a:r>
              <a:rPr lang="en-US" dirty="0"/>
              <a:t>Patent: Data within the tables are tracked by attaching lineage information to the data, preferably, by adding a lineage identifier to each row in a table. Data that share a common lineage can be identified by virtue of sharing a common lineage identifier. The lineage identifier can then be used to trace the source of the data.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 - - - - - - - - - - - - </a:t>
            </a:r>
          </a:p>
          <a:p>
            <a:endParaRPr lang="en-US" dirty="0"/>
          </a:p>
          <a:p>
            <a:r>
              <a:rPr lang="en-US" dirty="0"/>
              <a:t>Data lineage shows what source(s) the data comes from, where is it flowing to in the environment, and what happens to it along the way. </a:t>
            </a:r>
            <a:r>
              <a:rPr lang="en-US" b="1" dirty="0"/>
              <a:t>Technical</a:t>
            </a:r>
            <a:r>
              <a:rPr lang="en-US" dirty="0"/>
              <a:t> lineage is a necessity for technical members of the team such as software developers, DBA’s, and report developers who are interested in the inner workings of their code, the movement of data through it, and the impact of their code on upstream and downstream data flows. </a:t>
            </a:r>
            <a:r>
              <a:rPr lang="en-US" b="1" dirty="0"/>
              <a:t>Business</a:t>
            </a:r>
            <a:r>
              <a:rPr lang="en-US" dirty="0"/>
              <a:t> lineage allows users to see the journey of their data from a higher perspective, without fine-grained technical details. They often need to know how things are connected, but without having to view detailed transformation syntax.</a:t>
            </a:r>
          </a:p>
          <a:p>
            <a:endParaRPr lang="en-US" dirty="0"/>
          </a:p>
          <a:p>
            <a:r>
              <a:rPr lang="en-US" dirty="0"/>
              <a:t>What are the benefits?</a:t>
            </a:r>
          </a:p>
          <a:p>
            <a:pPr marL="171450" indent="-171450">
              <a:buFont typeface="Arial" panose="020B0604020202020204" pitchFamily="34" charset="0"/>
              <a:buChar char="•"/>
            </a:pPr>
            <a:r>
              <a:rPr lang="en-US" dirty="0"/>
              <a:t>For example, molecular biology databases, which mostly store copied data, can use lineage to verify the copied data by tracking the original sources.</a:t>
            </a:r>
          </a:p>
          <a:p>
            <a:pPr marL="171450" indent="-171450">
              <a:buFont typeface="Arial" panose="020B0604020202020204" pitchFamily="34" charset="0"/>
              <a:buChar char="•"/>
            </a:pPr>
            <a:r>
              <a:rPr lang="en-US" dirty="0"/>
              <a:t>Data warehouses can use the lineage of anomalous view data to identify faulty base data.</a:t>
            </a:r>
          </a:p>
          <a:p>
            <a:pPr marL="171450" indent="-171450">
              <a:buFont typeface="Arial" panose="020B0604020202020204" pitchFamily="34" charset="0"/>
              <a:buChar char="•"/>
            </a:pPr>
            <a:r>
              <a:rPr lang="en-US" dirty="0"/>
              <a:t>Relevant to data life cycle - what is happening to the data. So, all the benefits of the data life cycle also apply here.</a:t>
            </a:r>
          </a:p>
          <a:p>
            <a:endParaRPr lang="en-US" dirty="0"/>
          </a:p>
          <a:p>
            <a:pPr marL="0" indent="0">
              <a:buFont typeface="+mj-lt"/>
              <a:buNone/>
            </a:pPr>
            <a:r>
              <a:rPr lang="en-US" dirty="0"/>
              <a:t>So, what is the content of a data lineage record? Lineage data can be quite large ..  for instance, the Gene Ontology database has up to 10MB of lineage for single tuples. We may need specific implementation for particular transformation and database relational database, probability database (each tuple has probability), curated databases (information manually assembled by domain experts). The lineage is type of metadata (data about data).</a:t>
            </a:r>
          </a:p>
          <a:p>
            <a:pPr marL="0" indent="0">
              <a:buFont typeface="+mj-lt"/>
              <a:buNone/>
            </a:pPr>
            <a:endParaRPr lang="en-US" dirty="0"/>
          </a:p>
          <a:p>
            <a:pPr marL="0" indent="0">
              <a:buFont typeface="+mj-lt"/>
              <a:buNone/>
            </a:pPr>
            <a:r>
              <a:rPr lang="en-US" dirty="0"/>
              <a:t>We can also focus on Schema-level or Instance-level.</a:t>
            </a:r>
          </a:p>
          <a:p>
            <a:pPr marL="171450" indent="-171450">
              <a:buFont typeface="Arial" panose="020B0604020202020204" pitchFamily="34" charset="0"/>
              <a:buChar char="•"/>
            </a:pPr>
            <a:r>
              <a:rPr lang="en-US" dirty="0"/>
              <a:t>Schema-level where-lineage answers questions such as which data sets were used to produce a given output data set.</a:t>
            </a:r>
          </a:p>
          <a:p>
            <a:pPr marL="171450" indent="-171450">
              <a:buFont typeface="Arial" panose="020B0604020202020204" pitchFamily="34" charset="0"/>
              <a:buChar char="•"/>
            </a:pPr>
            <a:r>
              <a:rPr lang="en-US" dirty="0"/>
              <a:t>Schema-level how-lineage answers questions such as which transformations were used to produce a given output data set.</a:t>
            </a:r>
          </a:p>
          <a:p>
            <a:pPr marL="171450" indent="-171450">
              <a:buFont typeface="Arial" panose="020B0604020202020204" pitchFamily="34" charset="0"/>
              <a:buChar char="•"/>
            </a:pPr>
            <a:r>
              <a:rPr lang="en-US" dirty="0"/>
              <a:t>Instance-level lineage treats individual items within a data set separately, so we ask more fine-grained questions.</a:t>
            </a:r>
          </a:p>
          <a:p>
            <a:pPr marL="0" indent="0">
              <a:buFont typeface="+mj-lt"/>
              <a:buNone/>
            </a:pPr>
            <a:endParaRPr lang="en-US" dirty="0"/>
          </a:p>
          <a:p>
            <a:pPr marL="0" indent="0">
              <a:buFont typeface="+mj-lt"/>
              <a:buNone/>
            </a:pPr>
            <a:r>
              <a:rPr lang="en-US" dirty="0"/>
              <a:t>Data Provenance Vs. Data Lineage, there are other like  “pedigree”,  “parentage”, “genealogy”, "filiation”. Although there are distinction made by bloggers and other internet users, it is on company-bases. The key goal of a </a:t>
            </a:r>
            <a:r>
              <a:rPr lang="en-US" b="1" dirty="0"/>
              <a:t>data lineage tool</a:t>
            </a:r>
            <a:r>
              <a:rPr lang="en-US" dirty="0"/>
              <a:t> is data lifecycle management right from the data origination to the data exhaustion. Key goal of </a:t>
            </a:r>
            <a:r>
              <a:rPr lang="en-US" b="1" dirty="0"/>
              <a:t>data provenance</a:t>
            </a:r>
            <a:r>
              <a:rPr lang="en-US" dirty="0"/>
              <a:t> is to specifically track the data origination and segregating data in three key stages. These stages are data-in-motion, data-in-process, and data-in-rest. In simple words, we can conclude that a data provenance system is a combination of data lineage and input sources, input methods, and channels. This may not be only about metadata, but about </a:t>
            </a:r>
            <a:r>
              <a:rPr lang="en-US" dirty="0" err="1"/>
              <a:t>visualisation</a:t>
            </a:r>
            <a:r>
              <a:rPr lang="en-US" dirty="0"/>
              <a:t> of the data flow and increased understanding of the data solution.</a:t>
            </a:r>
          </a:p>
          <a:p>
            <a:pPr marL="0" indent="0">
              <a:buFont typeface="+mj-lt"/>
              <a:buNone/>
            </a:pPr>
            <a:endParaRPr lang="en-US" dirty="0"/>
          </a:p>
          <a:p>
            <a:pPr marL="0" indent="0">
              <a:buFont typeface="+mj-lt"/>
              <a:buNone/>
            </a:pPr>
            <a:r>
              <a:rPr lang="en-US" dirty="0"/>
              <a:t>Lineage information can be created as a part of the transformation, in an eager mode. Or on request, lazy mode, from some information related to transformations. Different implementation for relational database, probability database (each tuple has probability), curated databases (information manually assembled by domain experts), data warehousing systems. There is research on how to, in general/specific areas, work with lineage data for particular transformation.</a:t>
            </a:r>
          </a:p>
          <a:p>
            <a:pPr marL="0" indent="0">
              <a:buFont typeface="+mj-lt"/>
              <a:buNone/>
            </a:pPr>
            <a:endParaRPr lang="en-US" dirty="0"/>
          </a:p>
          <a:p>
            <a:r>
              <a:rPr lang="en-US" dirty="0"/>
              <a:t>Provenance is type of metadata.</a:t>
            </a:r>
          </a:p>
          <a:p>
            <a:endParaRPr lang="en-US" dirty="0"/>
          </a:p>
        </p:txBody>
      </p:sp>
      <p:sp>
        <p:nvSpPr>
          <p:cNvPr id="4" name="Slide Number Placeholder 3">
            <a:extLst>
              <a:ext uri="{FF2B5EF4-FFF2-40B4-BE49-F238E27FC236}">
                <a16:creationId xmlns:a16="http://schemas.microsoft.com/office/drawing/2014/main" id="{6CC04B07-A245-DFFF-4E9C-EEDE574F9850}"/>
              </a:ext>
            </a:extLst>
          </p:cNvPr>
          <p:cNvSpPr>
            <a:spLocks noGrp="1"/>
          </p:cNvSpPr>
          <p:nvPr>
            <p:ph type="sldNum" sz="quarter" idx="5"/>
          </p:nvPr>
        </p:nvSpPr>
        <p:spPr/>
        <p:txBody>
          <a:bodyPr/>
          <a:lstStyle/>
          <a:p>
            <a:fld id="{FEC869DF-6110-41A2-A008-13AD35443CEC}" type="slidenum">
              <a:rPr lang="cs-CZ" smtClean="0"/>
              <a:t>18</a:t>
            </a:fld>
            <a:endParaRPr lang="cs-CZ"/>
          </a:p>
        </p:txBody>
      </p:sp>
    </p:spTree>
    <p:extLst>
      <p:ext uri="{BB962C8B-B14F-4D97-AF65-F5344CB8AC3E}">
        <p14:creationId xmlns:p14="http://schemas.microsoft.com/office/powerpoint/2010/main" val="24863658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63EA5E-6ADA-239D-60E0-DC9A464E545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1819525-BA0F-155A-A464-40DB844BC8D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6FCE2A0-25C2-FCFD-5E40-113D7D77F67D}"/>
              </a:ext>
            </a:extLst>
          </p:cNvPr>
          <p:cNvSpPr>
            <a:spLocks noGrp="1"/>
          </p:cNvSpPr>
          <p:nvPr>
            <p:ph type="body" idx="1"/>
          </p:nvPr>
        </p:nvSpPr>
        <p:spPr/>
        <p:txBody>
          <a:bodyPr/>
          <a:lstStyle/>
          <a:p>
            <a:endParaRPr lang="en-US" dirty="0"/>
          </a:p>
          <a:p>
            <a:r>
              <a:rPr lang="en-US" dirty="0"/>
              <a:t>Source:</a:t>
            </a:r>
          </a:p>
          <a:p>
            <a:pPr marL="171450" indent="-171450">
              <a:buFont typeface="Arial" panose="020B0604020202020204" pitchFamily="34" charset="0"/>
              <a:buChar char="•"/>
            </a:pPr>
            <a:r>
              <a:rPr lang="en-US" dirty="0"/>
              <a:t>https://www.w3.org/TR/prov-o/</a:t>
            </a:r>
          </a:p>
          <a:p>
            <a:pPr marL="171450" indent="-171450">
              <a:buFont typeface="Arial" panose="020B0604020202020204" pitchFamily="34" charset="0"/>
              <a:buChar char="•"/>
            </a:pPr>
            <a:r>
              <a:rPr lang="en-US" dirty="0"/>
              <a:t>https://www.w3.org/TR/2013/NOTE-prov-primer-20130430/</a:t>
            </a:r>
          </a:p>
          <a:p>
            <a:pPr marL="171450" indent="-171450">
              <a:buFont typeface="Arial" panose="020B0604020202020204" pitchFamily="34" charset="0"/>
              <a:buChar char="•"/>
            </a:pPr>
            <a:r>
              <a:rPr lang="en-US" dirty="0"/>
              <a:t>https://www.w3.org/TR/2013/REC-prov-o-20130430/</a:t>
            </a:r>
          </a:p>
          <a:p>
            <a:pPr marL="171450" indent="-171450">
              <a:buFont typeface="Arial" panose="020B0604020202020204" pitchFamily="34" charset="0"/>
              <a:buChar char="•"/>
            </a:pPr>
            <a:endParaRPr lang="en-US" dirty="0"/>
          </a:p>
          <a:p>
            <a:pPr marL="0" indent="0">
              <a:buFont typeface="Arial" panose="020B0604020202020204" pitchFamily="34" charset="0"/>
              <a:buNone/>
            </a:pPr>
            <a:endParaRPr lang="en-US" dirty="0"/>
          </a:p>
        </p:txBody>
      </p:sp>
      <p:sp>
        <p:nvSpPr>
          <p:cNvPr id="4" name="Slide Number Placeholder 3">
            <a:extLst>
              <a:ext uri="{FF2B5EF4-FFF2-40B4-BE49-F238E27FC236}">
                <a16:creationId xmlns:a16="http://schemas.microsoft.com/office/drawing/2014/main" id="{4F50B6BA-25C9-A9FE-4B60-E478D1409642}"/>
              </a:ext>
            </a:extLst>
          </p:cNvPr>
          <p:cNvSpPr>
            <a:spLocks noGrp="1"/>
          </p:cNvSpPr>
          <p:nvPr>
            <p:ph type="sldNum" sz="quarter" idx="5"/>
          </p:nvPr>
        </p:nvSpPr>
        <p:spPr/>
        <p:txBody>
          <a:bodyPr/>
          <a:lstStyle/>
          <a:p>
            <a:fld id="{FEC869DF-6110-41A2-A008-13AD35443CEC}" type="slidenum">
              <a:rPr lang="cs-CZ" smtClean="0"/>
              <a:t>19</a:t>
            </a:fld>
            <a:endParaRPr lang="cs-CZ"/>
          </a:p>
        </p:txBody>
      </p:sp>
    </p:spTree>
    <p:extLst>
      <p:ext uri="{BB962C8B-B14F-4D97-AF65-F5344CB8AC3E}">
        <p14:creationId xmlns:p14="http://schemas.microsoft.com/office/powerpoint/2010/main" val="2482626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989ABD-0239-82B4-FA1A-55C4B4F32C3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7AEE310-6574-3BE3-6C45-414A2C8318B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EF5DC72-6C24-AF5D-BA1A-48FE1C771D10}"/>
              </a:ext>
            </a:extLst>
          </p:cNvPr>
          <p:cNvSpPr>
            <a:spLocks noGrp="1"/>
          </p:cNvSpPr>
          <p:nvPr>
            <p:ph type="body" idx="1"/>
          </p:nvPr>
        </p:nvSpPr>
        <p:spPr/>
        <p:txBody>
          <a:bodyPr/>
          <a:lstStyle/>
          <a:p>
            <a:r>
              <a:rPr lang="en-US" dirty="0"/>
              <a:t>There is no strict definition, the idea is we collect, understand, select, and transform  data. Data wrangling is more connected to task at hand compared to data transformation. </a:t>
            </a:r>
          </a:p>
          <a:p>
            <a:endParaRPr lang="en-US" dirty="0"/>
          </a:p>
          <a:p>
            <a:r>
              <a:rPr lang="en-US" dirty="0"/>
              <a:t>This process is mostly about transforming data from one format to another, from one schema to another. This is mostly about understanding source data, schema, format, and knowing the libraries. Some courses show students how to transform JSON to CSV and back. There is Data Formats or seminars for this. The message could be “know your tools”.</a:t>
            </a:r>
          </a:p>
          <a:p>
            <a:endParaRPr lang="en-US" dirty="0"/>
          </a:p>
          <a:p>
            <a:r>
              <a:rPr lang="en-US" dirty="0"/>
              <a:t>Data wrangling is often mentioned in connection to data mining / data science. Where it refers to the data (pre)processing. But those techniques can be used in business as well. </a:t>
            </a:r>
          </a:p>
          <a:p>
            <a:endParaRPr lang="en-US" dirty="0"/>
          </a:p>
          <a:p>
            <a:r>
              <a:rPr lang="en-US" dirty="0"/>
              <a:t>Resources:</a:t>
            </a:r>
          </a:p>
          <a:p>
            <a:pPr marL="171450" indent="-171450">
              <a:buFont typeface="Arial" panose="020B0604020202020204" pitchFamily="34" charset="0"/>
              <a:buChar char="•"/>
            </a:pPr>
            <a:r>
              <a:rPr lang="en-US" b="0" i="0" dirty="0">
                <a:solidFill>
                  <a:srgbClr val="000000"/>
                </a:solidFill>
                <a:effectLst/>
                <a:latin typeface="Times New Roman" panose="02020603050405020304" pitchFamily="18" charset="0"/>
              </a:rPr>
              <a:t>https://missing.csail.mit.edu/2020/data-wrangling/</a:t>
            </a:r>
            <a:br>
              <a:rPr lang="en-US" b="0" i="0" dirty="0">
                <a:solidFill>
                  <a:srgbClr val="000000"/>
                </a:solidFill>
                <a:effectLst/>
                <a:latin typeface="Times New Roman" panose="02020603050405020304" pitchFamily="18" charset="0"/>
              </a:rPr>
            </a:br>
            <a:r>
              <a:rPr lang="en-US" b="0" i="0" dirty="0">
                <a:solidFill>
                  <a:srgbClr val="000000"/>
                </a:solidFill>
                <a:effectLst/>
                <a:latin typeface="Times New Roman" panose="02020603050405020304" pitchFamily="18" charset="0"/>
              </a:rPr>
              <a:t>https://missing.csail.mit.edu/</a:t>
            </a:r>
            <a:br>
              <a:rPr lang="en-US" b="0" i="0" dirty="0">
                <a:solidFill>
                  <a:srgbClr val="000000"/>
                </a:solidFill>
                <a:effectLst/>
                <a:latin typeface="Times New Roman" panose="02020603050405020304" pitchFamily="18" charset="0"/>
              </a:rPr>
            </a:br>
            <a:r>
              <a:rPr lang="en-US" b="0" i="0" dirty="0">
                <a:solidFill>
                  <a:srgbClr val="000000"/>
                </a:solidFill>
                <a:effectLst/>
                <a:latin typeface="Times New Roman" panose="02020603050405020304" pitchFamily="18" charset="0"/>
              </a:rPr>
              <a:t>Data Wrangling : </a:t>
            </a:r>
            <a:r>
              <a:rPr lang="en-US" sz="1800" b="0" i="0" u="none" strike="noStrike" dirty="0">
                <a:solidFill>
                  <a:srgbClr val="000000"/>
                </a:solidFill>
                <a:effectLst/>
                <a:latin typeface="Arial" panose="020B0604020202020204" pitchFamily="34" charset="0"/>
              </a:rPr>
              <a:t>Data transformation from one format to another, focus on bash tools.</a:t>
            </a:r>
            <a:endParaRPr lang="en-US" b="0" i="0" dirty="0">
              <a:solidFill>
                <a:srgbClr val="000000"/>
              </a:solidFill>
              <a:effectLst/>
              <a:latin typeface="Times New Roman" panose="02020603050405020304" pitchFamily="18" charset="0"/>
            </a:endParaRPr>
          </a:p>
          <a:p>
            <a:pPr marL="171450" indent="-171450">
              <a:buFont typeface="Arial" panose="020B0604020202020204" pitchFamily="34" charset="0"/>
              <a:buChar char="•"/>
            </a:pPr>
            <a:r>
              <a:rPr lang="en-US" b="0" i="0" dirty="0">
                <a:solidFill>
                  <a:srgbClr val="000000"/>
                </a:solidFill>
                <a:effectLst/>
                <a:latin typeface="Times New Roman" panose="02020603050405020304" pitchFamily="18" charset="0"/>
              </a:rPr>
              <a:t>https://www.youtube.com/watch?v=sXVP9256JSQ</a:t>
            </a:r>
            <a:br>
              <a:rPr lang="en-US" b="0" i="0" dirty="0">
                <a:solidFill>
                  <a:srgbClr val="000000"/>
                </a:solidFill>
                <a:effectLst/>
                <a:latin typeface="Times New Roman" panose="02020603050405020304" pitchFamily="18" charset="0"/>
              </a:rPr>
            </a:br>
            <a:r>
              <a:rPr lang="en-US" b="0" i="0" dirty="0">
                <a:solidFill>
                  <a:srgbClr val="000000"/>
                </a:solidFill>
                <a:effectLst/>
                <a:latin typeface="Times New Roman" panose="02020603050405020304" pitchFamily="18" charset="0"/>
              </a:rPr>
              <a:t>https://www.youtube.com/channel/UCkRV9I1xz2KwlgvLQ8OadKw</a:t>
            </a:r>
            <a:br>
              <a:rPr lang="en-US" b="0" i="0" dirty="0">
                <a:solidFill>
                  <a:srgbClr val="000000"/>
                </a:solidFill>
                <a:effectLst/>
                <a:latin typeface="Times New Roman" panose="02020603050405020304" pitchFamily="18" charset="0"/>
              </a:rPr>
            </a:br>
            <a:r>
              <a:rPr lang="en-US" b="0" i="0" dirty="0">
                <a:solidFill>
                  <a:srgbClr val="000000"/>
                </a:solidFill>
                <a:effectLst/>
                <a:latin typeface="Times New Roman" panose="02020603050405020304" pitchFamily="18" charset="0"/>
              </a:rPr>
              <a:t>Data Wrangling : Clean, reshape and restructure data using R.</a:t>
            </a:r>
          </a:p>
          <a:p>
            <a:pPr marL="0" indent="0">
              <a:buFont typeface="Arial" panose="020B0604020202020204" pitchFamily="34" charset="0"/>
              <a:buNone/>
            </a:pPr>
            <a:endParaRPr lang="en-US" b="0" i="0" dirty="0">
              <a:solidFill>
                <a:srgbClr val="000000"/>
              </a:solidFill>
              <a:effectLst/>
              <a:latin typeface="Times New Roman" panose="02020603050405020304" pitchFamily="18" charset="0"/>
            </a:endParaRPr>
          </a:p>
          <a:p>
            <a:pPr marL="0" indent="0">
              <a:buFont typeface="Arial" panose="020B0604020202020204" pitchFamily="34" charset="0"/>
              <a:buNone/>
            </a:pPr>
            <a:endParaRPr lang="en-US" b="0" i="0" dirty="0">
              <a:solidFill>
                <a:srgbClr val="000000"/>
              </a:solidFill>
              <a:effectLst/>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229D17AE-5DDC-6031-5EB3-37B66E5D7D1B}"/>
              </a:ext>
            </a:extLst>
          </p:cNvPr>
          <p:cNvSpPr>
            <a:spLocks noGrp="1"/>
          </p:cNvSpPr>
          <p:nvPr>
            <p:ph type="sldNum" sz="quarter" idx="5"/>
          </p:nvPr>
        </p:nvSpPr>
        <p:spPr/>
        <p:txBody>
          <a:bodyPr/>
          <a:lstStyle/>
          <a:p>
            <a:fld id="{FEC869DF-6110-41A2-A008-13AD35443CEC}" type="slidenum">
              <a:rPr lang="cs-CZ" smtClean="0"/>
              <a:t>2</a:t>
            </a:fld>
            <a:endParaRPr lang="cs-CZ"/>
          </a:p>
        </p:txBody>
      </p:sp>
    </p:spTree>
    <p:extLst>
      <p:ext uri="{BB962C8B-B14F-4D97-AF65-F5344CB8AC3E}">
        <p14:creationId xmlns:p14="http://schemas.microsoft.com/office/powerpoint/2010/main" val="18285103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E055D0-D0D1-7B09-2760-C24BD0D1BEF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7726566-DE46-A6DB-7AB7-F3C8CCA8070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38EF4D7-40A8-F76E-1D62-2A80F8AE8759}"/>
              </a:ext>
            </a:extLst>
          </p:cNvPr>
          <p:cNvSpPr>
            <a:spLocks noGrp="1"/>
          </p:cNvSpPr>
          <p:nvPr>
            <p:ph type="body" idx="1"/>
          </p:nvPr>
        </p:nvSpPr>
        <p:spPr/>
        <p:txBody>
          <a:bodyPr/>
          <a:lstStyle/>
          <a:p>
            <a:endParaRPr lang="en-US" dirty="0"/>
          </a:p>
          <a:p>
            <a:r>
              <a:rPr lang="en-US" dirty="0"/>
              <a:t>Source:</a:t>
            </a:r>
          </a:p>
          <a:p>
            <a:pPr marL="171450" indent="-171450">
              <a:buFont typeface="Arial" panose="020B0604020202020204" pitchFamily="34" charset="0"/>
              <a:buChar char="•"/>
            </a:pPr>
            <a:r>
              <a:rPr lang="en-US" dirty="0"/>
              <a:t>https://www.w3.org/TR/2013/NOTE-prov-overview-20130430/</a:t>
            </a:r>
          </a:p>
        </p:txBody>
      </p:sp>
      <p:sp>
        <p:nvSpPr>
          <p:cNvPr id="4" name="Slide Number Placeholder 3">
            <a:extLst>
              <a:ext uri="{FF2B5EF4-FFF2-40B4-BE49-F238E27FC236}">
                <a16:creationId xmlns:a16="http://schemas.microsoft.com/office/drawing/2014/main" id="{9E069DE1-DFED-D62F-EAF9-AA3A419FCF28}"/>
              </a:ext>
            </a:extLst>
          </p:cNvPr>
          <p:cNvSpPr>
            <a:spLocks noGrp="1"/>
          </p:cNvSpPr>
          <p:nvPr>
            <p:ph type="sldNum" sz="quarter" idx="5"/>
          </p:nvPr>
        </p:nvSpPr>
        <p:spPr/>
        <p:txBody>
          <a:bodyPr/>
          <a:lstStyle/>
          <a:p>
            <a:fld id="{FEC869DF-6110-41A2-A008-13AD35443CEC}" type="slidenum">
              <a:rPr lang="cs-CZ" smtClean="0"/>
              <a:t>20</a:t>
            </a:fld>
            <a:endParaRPr lang="cs-CZ"/>
          </a:p>
        </p:txBody>
      </p:sp>
    </p:spTree>
    <p:extLst>
      <p:ext uri="{BB962C8B-B14F-4D97-AF65-F5344CB8AC3E}">
        <p14:creationId xmlns:p14="http://schemas.microsoft.com/office/powerpoint/2010/main" val="38717060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5DB8D0-A7D0-3B3A-C6D0-83B979D12C6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9EC975D-4460-3D5A-9616-7AB945EDEB2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8023004-10C5-5DAA-4DAC-65A584CEC5D0}"/>
              </a:ext>
            </a:extLst>
          </p:cNvPr>
          <p:cNvSpPr>
            <a:spLocks noGrp="1"/>
          </p:cNvSpPr>
          <p:nvPr>
            <p:ph type="body" idx="1"/>
          </p:nvPr>
        </p:nvSpPr>
        <p:spPr/>
        <p:txBody>
          <a:bodyPr/>
          <a:lstStyle/>
          <a:p>
            <a:r>
              <a:rPr lang="en-US" dirty="0"/>
              <a:t>Light Green for users. Green for developers. Red for advanced users / validators / new serializations..</a:t>
            </a:r>
          </a:p>
          <a:p>
            <a:endParaRPr lang="en-US" dirty="0"/>
          </a:p>
          <a:p>
            <a:pPr marL="171450" indent="-171450">
              <a:buFont typeface="Arial" panose="020B0604020202020204" pitchFamily="34" charset="0"/>
              <a:buChar char="•"/>
            </a:pPr>
            <a:r>
              <a:rPr lang="en-US" dirty="0"/>
              <a:t>PROV-PRIMER is the entry point to PROV offering an introduction to the provenance data model. This is where you should start and for many may be the only document needed.</a:t>
            </a:r>
          </a:p>
          <a:p>
            <a:pPr marL="171450" indent="-171450">
              <a:buFont typeface="Arial" panose="020B0604020202020204" pitchFamily="34" charset="0"/>
              <a:buChar char="•"/>
            </a:pPr>
            <a:r>
              <a:rPr lang="en-US" dirty="0"/>
              <a:t>PROV-DC defines a mapping between Dublin Core and PROV-O.</a:t>
            </a:r>
          </a:p>
          <a:p>
            <a:pPr marL="171450" indent="-171450">
              <a:buFont typeface="Arial" panose="020B0604020202020204" pitchFamily="34" charset="0"/>
              <a:buChar char="•"/>
            </a:pPr>
            <a:r>
              <a:rPr lang="en-US" dirty="0"/>
              <a:t>PROV-O defines a light-weight OWL2 ontology for the provenance data model. This is intended for the Linked Data and Semantic Web community.</a:t>
            </a:r>
          </a:p>
          <a:p>
            <a:pPr marL="171450" indent="-171450">
              <a:buFont typeface="Arial" panose="020B0604020202020204" pitchFamily="34" charset="0"/>
              <a:buChar char="•"/>
            </a:pPr>
            <a:r>
              <a:rPr lang="en-US" dirty="0"/>
              <a:t>PROV-XML defines an XML schema for the provenance data model. This is intended for developers who need a native XML serialization of the PROV data model.</a:t>
            </a:r>
          </a:p>
          <a:p>
            <a:pPr marL="171450" indent="-171450">
              <a:buFont typeface="Arial" panose="020B0604020202020204" pitchFamily="34" charset="0"/>
              <a:buChar char="•"/>
            </a:pPr>
            <a:r>
              <a:rPr lang="en-US" dirty="0"/>
              <a:t>PROV-N defines a human-readable notation for the provenance model. This is used to provide examples within the conceptual model as well as used in the definition of PROV-CONSTRAINTS.</a:t>
            </a:r>
          </a:p>
          <a:p>
            <a:pPr marL="171450" indent="-171450">
              <a:buFont typeface="Arial" panose="020B0604020202020204" pitchFamily="34" charset="0"/>
              <a:buChar char="•"/>
            </a:pPr>
            <a:r>
              <a:rPr lang="en-US" dirty="0"/>
              <a:t>PROV-DICTIONARY defines constructs for expressing the provenance of dictionary style data structures.</a:t>
            </a:r>
          </a:p>
          <a:p>
            <a:pPr marL="171450" indent="-171450">
              <a:buFont typeface="Arial" panose="020B0604020202020204" pitchFamily="34" charset="0"/>
              <a:buChar char="•"/>
            </a:pPr>
            <a:r>
              <a:rPr lang="en-US" dirty="0"/>
              <a:t>PROV-LINKS defines extensions to PROV to enable linking provenance information across bundles of provenance descriptions.</a:t>
            </a:r>
          </a:p>
          <a:p>
            <a:pPr marL="171450" indent="-171450">
              <a:buFont typeface="Arial" panose="020B0604020202020204" pitchFamily="34" charset="0"/>
              <a:buChar char="•"/>
            </a:pPr>
            <a:r>
              <a:rPr lang="en-US" dirty="0"/>
              <a:t>PROV-SEM defines a declarative specification in terms of first-order logic of the PROV data model.</a:t>
            </a:r>
          </a:p>
          <a:p>
            <a:pPr marL="171450" indent="-171450">
              <a:buFont typeface="Arial" panose="020B0604020202020204" pitchFamily="34" charset="0"/>
              <a:buChar char="•"/>
            </a:pPr>
            <a:r>
              <a:rPr lang="en-US" dirty="0"/>
              <a:t>PROV-AQ defines how to use Web-based mechanisms to locate and retrieve provenance information.</a:t>
            </a:r>
          </a:p>
          <a:p>
            <a:pPr marL="171450" indent="-171450">
              <a:buFont typeface="Arial" panose="020B0604020202020204" pitchFamily="34" charset="0"/>
              <a:buChar char="•"/>
            </a:pPr>
            <a:r>
              <a:rPr lang="en-US" dirty="0"/>
              <a:t>PROV-DM defines a conceptual data model for provenance including UML diagrams. PROV-O, PROV-XML and PROV-N are serializations of this conceptual model.</a:t>
            </a:r>
          </a:p>
          <a:p>
            <a:pPr marL="171450" indent="-171450">
              <a:buFont typeface="Arial" panose="020B0604020202020204" pitchFamily="34" charset="0"/>
              <a:buChar char="•"/>
            </a:pPr>
            <a:r>
              <a:rPr lang="en-US" dirty="0"/>
              <a:t>PROV-CONSTRAINTS defines a set of constraints on the PROV data model that specifies a notion of valid provenance. It is specifically aimed at the implementers of validators.</a:t>
            </a:r>
          </a:p>
          <a:p>
            <a:pPr marL="0" indent="0">
              <a:buFont typeface="Arial" panose="020B0604020202020204" pitchFamily="34" charset="0"/>
              <a:buNone/>
            </a:pPr>
            <a:endParaRPr lang="en-US" dirty="0"/>
          </a:p>
          <a:p>
            <a:endParaRPr lang="en-US" dirty="0"/>
          </a:p>
          <a:p>
            <a:r>
              <a:rPr lang="en-US" dirty="0"/>
              <a:t>Source:</a:t>
            </a:r>
          </a:p>
          <a:p>
            <a:pPr marL="171450" indent="-171450">
              <a:buFont typeface="Arial" panose="020B0604020202020204" pitchFamily="34" charset="0"/>
              <a:buChar char="•"/>
            </a:pPr>
            <a:r>
              <a:rPr lang="en-US" dirty="0"/>
              <a:t>https://www.w3.org/TR/2013/NOTE-prov-overview-20130430/</a:t>
            </a:r>
          </a:p>
        </p:txBody>
      </p:sp>
      <p:sp>
        <p:nvSpPr>
          <p:cNvPr id="4" name="Slide Number Placeholder 3">
            <a:extLst>
              <a:ext uri="{FF2B5EF4-FFF2-40B4-BE49-F238E27FC236}">
                <a16:creationId xmlns:a16="http://schemas.microsoft.com/office/drawing/2014/main" id="{9E5907FE-163A-5F68-97FC-8190E15B9BC5}"/>
              </a:ext>
            </a:extLst>
          </p:cNvPr>
          <p:cNvSpPr>
            <a:spLocks noGrp="1"/>
          </p:cNvSpPr>
          <p:nvPr>
            <p:ph type="sldNum" sz="quarter" idx="5"/>
          </p:nvPr>
        </p:nvSpPr>
        <p:spPr/>
        <p:txBody>
          <a:bodyPr/>
          <a:lstStyle/>
          <a:p>
            <a:fld id="{FEC869DF-6110-41A2-A008-13AD35443CEC}" type="slidenum">
              <a:rPr lang="cs-CZ" smtClean="0"/>
              <a:t>21</a:t>
            </a:fld>
            <a:endParaRPr lang="cs-CZ"/>
          </a:p>
        </p:txBody>
      </p:sp>
    </p:spTree>
    <p:extLst>
      <p:ext uri="{BB962C8B-B14F-4D97-AF65-F5344CB8AC3E}">
        <p14:creationId xmlns:p14="http://schemas.microsoft.com/office/powerpoint/2010/main" val="23215454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63BFAD-29A3-AED5-F89D-B1C2148F1E4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6558A5-D30E-24E1-312C-8C4E8539378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3409B2D-555F-F8A3-9E32-9725367742A8}"/>
              </a:ext>
            </a:extLst>
          </p:cNvPr>
          <p:cNvSpPr>
            <a:spLocks noGrp="1"/>
          </p:cNvSpPr>
          <p:nvPr>
            <p:ph type="body" idx="1"/>
          </p:nvPr>
        </p:nvSpPr>
        <p:spPr/>
        <p:txBody>
          <a:bodyPr/>
          <a:lstStyle/>
          <a:p>
            <a:r>
              <a:rPr lang="en-US" dirty="0"/>
              <a:t>In PROV, physical, digital, conceptual, or other kinds of thing are called </a:t>
            </a:r>
            <a:r>
              <a:rPr lang="en-US" b="1" dirty="0"/>
              <a:t>entities</a:t>
            </a:r>
            <a:r>
              <a:rPr lang="en-US" dirty="0"/>
              <a:t>. </a:t>
            </a:r>
          </a:p>
          <a:p>
            <a:endParaRPr lang="en-US" dirty="0"/>
          </a:p>
          <a:p>
            <a:r>
              <a:rPr lang="en-US" b="1" dirty="0"/>
              <a:t>Activities</a:t>
            </a:r>
            <a:r>
              <a:rPr lang="en-US" dirty="0"/>
              <a:t> are how entities come into existence and how their attributes change to become new entities, often making use of previously existing entities to achieve this. They are dynamic aspects of the world, such as actions, processes, etc. </a:t>
            </a:r>
            <a:r>
              <a:rPr lang="en-US" b="1" dirty="0"/>
              <a:t>Activities</a:t>
            </a:r>
            <a:r>
              <a:rPr lang="en-US" dirty="0"/>
              <a:t> start and end at particular points in time (described using properties </a:t>
            </a:r>
            <a:r>
              <a:rPr lang="en-US" b="1" dirty="0" err="1"/>
              <a:t>prov:startedAtTime</a:t>
            </a:r>
            <a:r>
              <a:rPr lang="en-US" dirty="0"/>
              <a:t> and </a:t>
            </a:r>
            <a:r>
              <a:rPr lang="en-US" b="1" dirty="0" err="1"/>
              <a:t>prov:endedAtTime</a:t>
            </a:r>
            <a:r>
              <a:rPr lang="en-US" dirty="0"/>
              <a:t>, respectively) and during their lifespan can use and generate a variety of Entities (described with </a:t>
            </a:r>
            <a:r>
              <a:rPr lang="en-US" b="1" dirty="0" err="1"/>
              <a:t>prov:used</a:t>
            </a:r>
            <a:r>
              <a:rPr lang="en-US" dirty="0"/>
              <a:t> and </a:t>
            </a:r>
            <a:r>
              <a:rPr lang="en-US" b="1" dirty="0" err="1"/>
              <a:t>prov:wasGeneratedBy</a:t>
            </a:r>
            <a:r>
              <a:rPr lang="en-US" dirty="0"/>
              <a:t>, respectively).</a:t>
            </a:r>
          </a:p>
          <a:p>
            <a:endParaRPr lang="en-US" dirty="0"/>
          </a:p>
          <a:p>
            <a:r>
              <a:rPr lang="en-US" dirty="0"/>
              <a:t>An </a:t>
            </a:r>
            <a:r>
              <a:rPr lang="en-US" b="1" dirty="0"/>
              <a:t>agent</a:t>
            </a:r>
            <a:r>
              <a:rPr lang="en-US" dirty="0"/>
              <a:t> takes a role in an activity such that the agent can be assigned some degree of responsibility for the activity taking place. An agent can be a person, a piece of software, an inanimate object, an organization, or other entities that may be ascribed responsibility. When an agent has some responsibility for an activity, PROV says the agent was associated with the activity, where several agents may be associated with an activity and vice-versa.</a:t>
            </a:r>
          </a:p>
          <a:p>
            <a:endParaRPr lang="en-US" dirty="0"/>
          </a:p>
          <a:p>
            <a:r>
              <a:rPr lang="en-US" dirty="0"/>
              <a:t>We can create Action chain using only activities with </a:t>
            </a:r>
            <a:r>
              <a:rPr lang="en-US" b="1" dirty="0" err="1"/>
              <a:t>prov:wasInformedBy</a:t>
            </a:r>
            <a:r>
              <a:rPr lang="en-US" dirty="0"/>
              <a:t> predicate. This predicate state that there is a dependency (the informed activity used entity produced by the informing) without stating the time or the entity.</a:t>
            </a:r>
          </a:p>
          <a:p>
            <a:r>
              <a:rPr lang="en-US" dirty="0"/>
              <a:t>Alternatively, we can use </a:t>
            </a:r>
            <a:r>
              <a:rPr lang="en-US" b="1" dirty="0" err="1"/>
              <a:t>prov:wasDerivedFrom</a:t>
            </a:r>
            <a:r>
              <a:rPr lang="en-US" dirty="0"/>
              <a:t> to chain only entities. A derivation is a transformation of one entity into another.</a:t>
            </a:r>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BF206BDA-5092-8368-E96D-2A8A4E7F3919}"/>
              </a:ext>
            </a:extLst>
          </p:cNvPr>
          <p:cNvSpPr>
            <a:spLocks noGrp="1"/>
          </p:cNvSpPr>
          <p:nvPr>
            <p:ph type="sldNum" sz="quarter" idx="5"/>
          </p:nvPr>
        </p:nvSpPr>
        <p:spPr/>
        <p:txBody>
          <a:bodyPr/>
          <a:lstStyle/>
          <a:p>
            <a:fld id="{FEC869DF-6110-41A2-A008-13AD35443CEC}" type="slidenum">
              <a:rPr lang="cs-CZ" smtClean="0"/>
              <a:t>22</a:t>
            </a:fld>
            <a:endParaRPr lang="cs-CZ"/>
          </a:p>
        </p:txBody>
      </p:sp>
    </p:spTree>
    <p:extLst>
      <p:ext uri="{BB962C8B-B14F-4D97-AF65-F5344CB8AC3E}">
        <p14:creationId xmlns:p14="http://schemas.microsoft.com/office/powerpoint/2010/main" val="1392528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00B1D0-0B0F-3E39-0F22-6CAC55BC7E6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1636B43-28C5-C28C-73EF-2E532D47E6A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5CA9D88-EDBB-341B-0897-CEBEB706B8FD}"/>
              </a:ext>
            </a:extLst>
          </p:cNvPr>
          <p:cNvSpPr>
            <a:spLocks noGrp="1"/>
          </p:cNvSpPr>
          <p:nvPr>
            <p:ph type="body" idx="1"/>
          </p:nvPr>
        </p:nvSpPr>
        <p:spPr/>
        <p:txBody>
          <a:bodyPr/>
          <a:lstStyle/>
          <a:p>
            <a:r>
              <a:rPr lang="en-US" dirty="0"/>
              <a:t>The idea is not getting too low level, but rather show you the basic concepts. The example given in the primer is great. I’ll use RDF representation but the primer also have XML so you can take a look there, it should cover all from the slides.</a:t>
            </a:r>
          </a:p>
          <a:p>
            <a:endParaRPr lang="en-US" dirty="0"/>
          </a:p>
          <a:p>
            <a:r>
              <a:rPr lang="en-US" dirty="0"/>
              <a:t>Let’s start with a person. The PROV ontology allow us to say that an actor acts on behalf of another agent. We also see utilization of other ontologies.</a:t>
            </a:r>
          </a:p>
          <a:p>
            <a:r>
              <a:rPr lang="en-US" dirty="0"/>
              <a:t>We have </a:t>
            </a:r>
            <a:r>
              <a:rPr lang="en-US" b="1" dirty="0" err="1"/>
              <a:t>prov:SoftwareAgent</a:t>
            </a:r>
            <a:r>
              <a:rPr lang="en-US" dirty="0"/>
              <a:t> for software.</a:t>
            </a:r>
          </a:p>
          <a:p>
            <a:endParaRPr lang="en-US" dirty="0"/>
          </a:p>
          <a:p>
            <a:r>
              <a:rPr lang="en-US" dirty="0"/>
              <a:t>We have two entities and an action, that lead to creation of a new entity. The person responsible is </a:t>
            </a:r>
            <a:r>
              <a:rPr lang="en-US" b="1" dirty="0" err="1"/>
              <a:t>ex:derek</a:t>
            </a:r>
            <a:r>
              <a:rPr lang="en-US" dirty="0"/>
              <a:t>. We can add more details to the </a:t>
            </a:r>
            <a:r>
              <a:rPr lang="en-US" b="1" dirty="0" err="1"/>
              <a:t>ex:composition</a:t>
            </a:r>
            <a:r>
              <a:rPr lang="en-US" dirty="0"/>
              <a:t>, as we do not know what happened. </a:t>
            </a:r>
          </a:p>
          <a:p>
            <a:r>
              <a:rPr lang="en-US" dirty="0"/>
              <a:t>Here alternatively we could use </a:t>
            </a:r>
            <a:r>
              <a:rPr lang="en-US" b="1" dirty="0" err="1"/>
              <a:t>prov:wasAttributedTo</a:t>
            </a:r>
            <a:r>
              <a:rPr lang="en-US" dirty="0"/>
              <a:t> to connect the entity directly to </a:t>
            </a:r>
            <a:r>
              <a:rPr lang="en-US" b="1" dirty="0" err="1"/>
              <a:t>ex:derek</a:t>
            </a:r>
            <a:r>
              <a:rPr lang="en-US" dirty="0"/>
              <a:t> and </a:t>
            </a:r>
            <a:r>
              <a:rPr lang="en-US" b="1" dirty="0" err="1"/>
              <a:t>prov:DerivedFrom</a:t>
            </a:r>
            <a:r>
              <a:rPr lang="en-US" dirty="0"/>
              <a:t> to connect to source entities. We can use both approaches. </a:t>
            </a:r>
          </a:p>
          <a:p>
            <a:endParaRPr lang="en-US" dirty="0"/>
          </a:p>
          <a:p>
            <a:endParaRPr lang="en-US" dirty="0"/>
          </a:p>
          <a:p>
            <a:r>
              <a:rPr lang="en-US" dirty="0"/>
              <a:t>We can specify time when an entity is created, or we can specify duration for an action.</a:t>
            </a:r>
          </a:p>
          <a:p>
            <a:endParaRPr lang="en-US" dirty="0"/>
          </a:p>
          <a:p>
            <a:endParaRPr lang="en-US" dirty="0"/>
          </a:p>
          <a:p>
            <a:endParaRPr lang="en-US" dirty="0"/>
          </a:p>
          <a:p>
            <a:r>
              <a:rPr lang="en-US" dirty="0"/>
              <a:t>Source:</a:t>
            </a:r>
          </a:p>
          <a:p>
            <a:pPr marL="171450" indent="-171450">
              <a:buFont typeface="Arial" panose="020B0604020202020204" pitchFamily="34" charset="0"/>
              <a:buChar char="•"/>
            </a:pPr>
            <a:r>
              <a:rPr lang="en-US" dirty="0"/>
              <a:t>https://www.w3.org/TR/2013/NOTE-prov-primer-20130430/</a:t>
            </a:r>
          </a:p>
        </p:txBody>
      </p:sp>
      <p:sp>
        <p:nvSpPr>
          <p:cNvPr id="4" name="Slide Number Placeholder 3">
            <a:extLst>
              <a:ext uri="{FF2B5EF4-FFF2-40B4-BE49-F238E27FC236}">
                <a16:creationId xmlns:a16="http://schemas.microsoft.com/office/drawing/2014/main" id="{90B51EB0-5803-240D-282B-763663302848}"/>
              </a:ext>
            </a:extLst>
          </p:cNvPr>
          <p:cNvSpPr>
            <a:spLocks noGrp="1"/>
          </p:cNvSpPr>
          <p:nvPr>
            <p:ph type="sldNum" sz="quarter" idx="5"/>
          </p:nvPr>
        </p:nvSpPr>
        <p:spPr/>
        <p:txBody>
          <a:bodyPr/>
          <a:lstStyle/>
          <a:p>
            <a:fld id="{FEC869DF-6110-41A2-A008-13AD35443CEC}" type="slidenum">
              <a:rPr lang="cs-CZ" smtClean="0"/>
              <a:t>23</a:t>
            </a:fld>
            <a:endParaRPr lang="cs-CZ"/>
          </a:p>
        </p:txBody>
      </p:sp>
    </p:spTree>
    <p:extLst>
      <p:ext uri="{BB962C8B-B14F-4D97-AF65-F5344CB8AC3E}">
        <p14:creationId xmlns:p14="http://schemas.microsoft.com/office/powerpoint/2010/main" val="42278184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4E4660-80C4-BA17-863F-FEC494400EF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C2DD434-E192-641C-6245-676952AE845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111346A-EEC5-0E13-F4D2-FDBC9D03D6F7}"/>
              </a:ext>
            </a:extLst>
          </p:cNvPr>
          <p:cNvSpPr>
            <a:spLocks noGrp="1"/>
          </p:cNvSpPr>
          <p:nvPr>
            <p:ph type="body" idx="1"/>
          </p:nvPr>
        </p:nvSpPr>
        <p:spPr/>
        <p:txBody>
          <a:bodyPr/>
          <a:lstStyle/>
          <a:p>
            <a:r>
              <a:rPr lang="en-US" dirty="0"/>
              <a:t>Let’s start with a person. The PROV ontology allow us to say that an actor acts on behalf of another agent. We also see utilization of other ontologies.</a:t>
            </a:r>
          </a:p>
          <a:p>
            <a:r>
              <a:rPr lang="en-US" dirty="0"/>
              <a:t>We have </a:t>
            </a:r>
            <a:r>
              <a:rPr lang="en-US" b="1" dirty="0" err="1"/>
              <a:t>prov:SoftwareAgent</a:t>
            </a:r>
            <a:r>
              <a:rPr lang="en-US" dirty="0"/>
              <a:t> for software.</a:t>
            </a:r>
          </a:p>
          <a:p>
            <a:endParaRPr lang="en-US" dirty="0"/>
          </a:p>
        </p:txBody>
      </p:sp>
      <p:sp>
        <p:nvSpPr>
          <p:cNvPr id="4" name="Slide Number Placeholder 3">
            <a:extLst>
              <a:ext uri="{FF2B5EF4-FFF2-40B4-BE49-F238E27FC236}">
                <a16:creationId xmlns:a16="http://schemas.microsoft.com/office/drawing/2014/main" id="{8211300D-9533-15E9-3B10-183B5E665B70}"/>
              </a:ext>
            </a:extLst>
          </p:cNvPr>
          <p:cNvSpPr>
            <a:spLocks noGrp="1"/>
          </p:cNvSpPr>
          <p:nvPr>
            <p:ph type="sldNum" sz="quarter" idx="5"/>
          </p:nvPr>
        </p:nvSpPr>
        <p:spPr/>
        <p:txBody>
          <a:bodyPr/>
          <a:lstStyle/>
          <a:p>
            <a:fld id="{FEC869DF-6110-41A2-A008-13AD35443CEC}" type="slidenum">
              <a:rPr lang="cs-CZ" smtClean="0"/>
              <a:t>24</a:t>
            </a:fld>
            <a:endParaRPr lang="cs-CZ"/>
          </a:p>
        </p:txBody>
      </p:sp>
    </p:spTree>
    <p:extLst>
      <p:ext uri="{BB962C8B-B14F-4D97-AF65-F5344CB8AC3E}">
        <p14:creationId xmlns:p14="http://schemas.microsoft.com/office/powerpoint/2010/main" val="29954306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A6D23F-9A39-A396-847F-322C96C5839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5F2AAEB-AACE-A603-CC0B-1E63A8E64AE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1917584-BB96-590E-244C-F4CFC801E90C}"/>
              </a:ext>
            </a:extLst>
          </p:cNvPr>
          <p:cNvSpPr>
            <a:spLocks noGrp="1"/>
          </p:cNvSpPr>
          <p:nvPr>
            <p:ph type="body" idx="1"/>
          </p:nvPr>
        </p:nvSpPr>
        <p:spPr/>
        <p:txBody>
          <a:bodyPr/>
          <a:lstStyle/>
          <a:p>
            <a:r>
              <a:rPr lang="en-US" dirty="0"/>
              <a:t>We have two entities and an action, that lead to creation of a new entity. The person responsible is </a:t>
            </a:r>
            <a:r>
              <a:rPr lang="en-US" b="1" dirty="0" err="1"/>
              <a:t>ex:derek</a:t>
            </a:r>
            <a:r>
              <a:rPr lang="en-US" dirty="0"/>
              <a:t>. We can add more details to the </a:t>
            </a:r>
            <a:r>
              <a:rPr lang="en-US" b="1" dirty="0" err="1"/>
              <a:t>ex:composition</a:t>
            </a:r>
            <a:r>
              <a:rPr lang="en-US" dirty="0"/>
              <a:t>, as we do not know what happened. </a:t>
            </a:r>
          </a:p>
          <a:p>
            <a:endParaRPr lang="en-US" dirty="0"/>
          </a:p>
          <a:p>
            <a:r>
              <a:rPr lang="en-US" dirty="0"/>
              <a:t>Here alternatively we could use </a:t>
            </a:r>
            <a:r>
              <a:rPr lang="en-US" b="1" dirty="0" err="1"/>
              <a:t>prov:wasAttributedTo</a:t>
            </a:r>
            <a:r>
              <a:rPr lang="en-US" dirty="0"/>
              <a:t> to connect the entity directly to </a:t>
            </a:r>
            <a:r>
              <a:rPr lang="en-US" b="1" dirty="0" err="1"/>
              <a:t>ex:derek</a:t>
            </a:r>
            <a:r>
              <a:rPr lang="en-US" dirty="0"/>
              <a:t> and </a:t>
            </a:r>
            <a:r>
              <a:rPr lang="en-US" b="1" dirty="0" err="1"/>
              <a:t>prov:DerivedFrom</a:t>
            </a:r>
            <a:r>
              <a:rPr lang="en-US" dirty="0"/>
              <a:t> to connect to source entities. We can use both approaches. </a:t>
            </a:r>
          </a:p>
          <a:p>
            <a:endParaRPr lang="en-US" dirty="0"/>
          </a:p>
        </p:txBody>
      </p:sp>
      <p:sp>
        <p:nvSpPr>
          <p:cNvPr id="4" name="Slide Number Placeholder 3">
            <a:extLst>
              <a:ext uri="{FF2B5EF4-FFF2-40B4-BE49-F238E27FC236}">
                <a16:creationId xmlns:a16="http://schemas.microsoft.com/office/drawing/2014/main" id="{91D5A127-5CB2-15E7-F208-0E04FECE7304}"/>
              </a:ext>
            </a:extLst>
          </p:cNvPr>
          <p:cNvSpPr>
            <a:spLocks noGrp="1"/>
          </p:cNvSpPr>
          <p:nvPr>
            <p:ph type="sldNum" sz="quarter" idx="5"/>
          </p:nvPr>
        </p:nvSpPr>
        <p:spPr/>
        <p:txBody>
          <a:bodyPr/>
          <a:lstStyle/>
          <a:p>
            <a:fld id="{FEC869DF-6110-41A2-A008-13AD35443CEC}" type="slidenum">
              <a:rPr lang="cs-CZ" smtClean="0"/>
              <a:t>25</a:t>
            </a:fld>
            <a:endParaRPr lang="cs-CZ"/>
          </a:p>
        </p:txBody>
      </p:sp>
    </p:spTree>
    <p:extLst>
      <p:ext uri="{BB962C8B-B14F-4D97-AF65-F5344CB8AC3E}">
        <p14:creationId xmlns:p14="http://schemas.microsoft.com/office/powerpoint/2010/main" val="36784945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249101-D6EB-834C-0F78-900D4585811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044AE78-CB92-A207-80CB-19AF54504F6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D556E3A-4E18-7F0E-0B6B-52535B82E91D}"/>
              </a:ext>
            </a:extLst>
          </p:cNvPr>
          <p:cNvSpPr>
            <a:spLocks noGrp="1"/>
          </p:cNvSpPr>
          <p:nvPr>
            <p:ph type="body" idx="1"/>
          </p:nvPr>
        </p:nvSpPr>
        <p:spPr/>
        <p:txBody>
          <a:bodyPr/>
          <a:lstStyle/>
          <a:p>
            <a:r>
              <a:rPr lang="en-US" dirty="0"/>
              <a:t>We can specify time when an entity is created, or we can specify duration for an action.</a:t>
            </a:r>
          </a:p>
          <a:p>
            <a:endParaRPr lang="en-US" dirty="0"/>
          </a:p>
        </p:txBody>
      </p:sp>
      <p:sp>
        <p:nvSpPr>
          <p:cNvPr id="4" name="Slide Number Placeholder 3">
            <a:extLst>
              <a:ext uri="{FF2B5EF4-FFF2-40B4-BE49-F238E27FC236}">
                <a16:creationId xmlns:a16="http://schemas.microsoft.com/office/drawing/2014/main" id="{E8984160-D336-EA98-7CB2-A86DAF08A4FA}"/>
              </a:ext>
            </a:extLst>
          </p:cNvPr>
          <p:cNvSpPr>
            <a:spLocks noGrp="1"/>
          </p:cNvSpPr>
          <p:nvPr>
            <p:ph type="sldNum" sz="quarter" idx="5"/>
          </p:nvPr>
        </p:nvSpPr>
        <p:spPr/>
        <p:txBody>
          <a:bodyPr/>
          <a:lstStyle/>
          <a:p>
            <a:fld id="{FEC869DF-6110-41A2-A008-13AD35443CEC}" type="slidenum">
              <a:rPr lang="cs-CZ" smtClean="0"/>
              <a:t>26</a:t>
            </a:fld>
            <a:endParaRPr lang="cs-CZ"/>
          </a:p>
        </p:txBody>
      </p:sp>
    </p:spTree>
    <p:extLst>
      <p:ext uri="{BB962C8B-B14F-4D97-AF65-F5344CB8AC3E}">
        <p14:creationId xmlns:p14="http://schemas.microsoft.com/office/powerpoint/2010/main" val="21322795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5D35DB-F196-414F-7D08-8D80F41EE00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D3E9EAB-F699-0796-1544-E308C53E414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A1411B5-5181-1F4C-A4B1-87BB464B1127}"/>
              </a:ext>
            </a:extLst>
          </p:cNvPr>
          <p:cNvSpPr>
            <a:spLocks noGrp="1"/>
          </p:cNvSpPr>
          <p:nvPr>
            <p:ph type="body" idx="1"/>
          </p:nvPr>
        </p:nvSpPr>
        <p:spPr/>
        <p:txBody>
          <a:bodyPr/>
          <a:lstStyle/>
          <a:p>
            <a:r>
              <a:rPr lang="en-US" dirty="0"/>
              <a:t>We have two entities and an action, that lead to creation of a new entity. The person responsible is </a:t>
            </a:r>
            <a:r>
              <a:rPr lang="en-US" b="1" dirty="0" err="1"/>
              <a:t>ex:derek</a:t>
            </a:r>
            <a:r>
              <a:rPr lang="en-US" dirty="0"/>
              <a:t>. We can add more details to the </a:t>
            </a:r>
            <a:r>
              <a:rPr lang="en-US" b="1" dirty="0" err="1"/>
              <a:t>ex:composition</a:t>
            </a:r>
            <a:r>
              <a:rPr lang="en-US" dirty="0"/>
              <a:t>, as we do not know what happened. </a:t>
            </a:r>
          </a:p>
          <a:p>
            <a:endParaRPr lang="en-US" dirty="0"/>
          </a:p>
          <a:p>
            <a:r>
              <a:rPr lang="en-US" dirty="0"/>
              <a:t>Here alternatively we could use </a:t>
            </a:r>
            <a:r>
              <a:rPr lang="en-US" b="1" dirty="0" err="1"/>
              <a:t>prov:wasAttributedTo</a:t>
            </a:r>
            <a:r>
              <a:rPr lang="en-US" dirty="0"/>
              <a:t> to connect the entity directly to </a:t>
            </a:r>
            <a:r>
              <a:rPr lang="en-US" b="1" dirty="0" err="1"/>
              <a:t>ex:derek</a:t>
            </a:r>
            <a:r>
              <a:rPr lang="en-US" dirty="0"/>
              <a:t> and </a:t>
            </a:r>
            <a:r>
              <a:rPr lang="en-US" b="1" dirty="0" err="1"/>
              <a:t>prov:DerivedFrom</a:t>
            </a:r>
            <a:r>
              <a:rPr lang="en-US" dirty="0"/>
              <a:t> to connect to source entities. We can use both approaches. </a:t>
            </a:r>
          </a:p>
          <a:p>
            <a:endParaRPr lang="en-US" dirty="0"/>
          </a:p>
        </p:txBody>
      </p:sp>
      <p:sp>
        <p:nvSpPr>
          <p:cNvPr id="4" name="Slide Number Placeholder 3">
            <a:extLst>
              <a:ext uri="{FF2B5EF4-FFF2-40B4-BE49-F238E27FC236}">
                <a16:creationId xmlns:a16="http://schemas.microsoft.com/office/drawing/2014/main" id="{7DA4B85D-B77A-2743-EB29-46D2AF2CADC3}"/>
              </a:ext>
            </a:extLst>
          </p:cNvPr>
          <p:cNvSpPr>
            <a:spLocks noGrp="1"/>
          </p:cNvSpPr>
          <p:nvPr>
            <p:ph type="sldNum" sz="quarter" idx="5"/>
          </p:nvPr>
        </p:nvSpPr>
        <p:spPr/>
        <p:txBody>
          <a:bodyPr/>
          <a:lstStyle/>
          <a:p>
            <a:fld id="{FEC869DF-6110-41A2-A008-13AD35443CEC}" type="slidenum">
              <a:rPr lang="cs-CZ" smtClean="0"/>
              <a:t>27</a:t>
            </a:fld>
            <a:endParaRPr lang="cs-CZ"/>
          </a:p>
        </p:txBody>
      </p:sp>
    </p:spTree>
    <p:extLst>
      <p:ext uri="{BB962C8B-B14F-4D97-AF65-F5344CB8AC3E}">
        <p14:creationId xmlns:p14="http://schemas.microsoft.com/office/powerpoint/2010/main" val="32614892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8EECF-B135-A3C8-B71A-4DE02D73F6F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EE06571-4432-1AF4-2362-A32F18A748C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A5276D0-E695-02DD-4B60-D3761B4CAA1B}"/>
              </a:ext>
            </a:extLst>
          </p:cNvPr>
          <p:cNvSpPr>
            <a:spLocks noGrp="1"/>
          </p:cNvSpPr>
          <p:nvPr>
            <p:ph type="body" idx="1"/>
          </p:nvPr>
        </p:nvSpPr>
        <p:spPr/>
        <p:txBody>
          <a:bodyPr/>
          <a:lstStyle/>
          <a:p>
            <a:r>
              <a:rPr lang="en-US" dirty="0"/>
              <a:t>But what if there is a new version of existing entity?</a:t>
            </a:r>
          </a:p>
          <a:p>
            <a:endParaRPr lang="en-US" dirty="0"/>
          </a:p>
          <a:p>
            <a:r>
              <a:rPr lang="en-US" b="1" dirty="0" err="1"/>
              <a:t>prov:wasRevisionOf</a:t>
            </a:r>
            <a:r>
              <a:rPr lang="en-US" dirty="0"/>
              <a:t> indicates that the derived Entity contains substantial content from the original Entity, it is </a:t>
            </a:r>
            <a:r>
              <a:rPr lang="en-US" dirty="0" err="1"/>
              <a:t>subproperty</a:t>
            </a:r>
            <a:r>
              <a:rPr lang="en-US" dirty="0"/>
              <a:t> of </a:t>
            </a:r>
            <a:r>
              <a:rPr lang="en-US" b="1" dirty="0" err="1"/>
              <a:t>prov:wasDerivedFrom</a:t>
            </a:r>
            <a:r>
              <a:rPr lang="en-US" dirty="0"/>
              <a:t> .</a:t>
            </a:r>
          </a:p>
          <a:p>
            <a:endParaRPr lang="en-US" dirty="0"/>
          </a:p>
          <a:p>
            <a:endParaRPr lang="en-US" dirty="0"/>
          </a:p>
        </p:txBody>
      </p:sp>
      <p:sp>
        <p:nvSpPr>
          <p:cNvPr id="4" name="Slide Number Placeholder 3">
            <a:extLst>
              <a:ext uri="{FF2B5EF4-FFF2-40B4-BE49-F238E27FC236}">
                <a16:creationId xmlns:a16="http://schemas.microsoft.com/office/drawing/2014/main" id="{9D686CA8-D2CA-6AAF-07EA-96823EC449EA}"/>
              </a:ext>
            </a:extLst>
          </p:cNvPr>
          <p:cNvSpPr>
            <a:spLocks noGrp="1"/>
          </p:cNvSpPr>
          <p:nvPr>
            <p:ph type="sldNum" sz="quarter" idx="5"/>
          </p:nvPr>
        </p:nvSpPr>
        <p:spPr/>
        <p:txBody>
          <a:bodyPr/>
          <a:lstStyle/>
          <a:p>
            <a:fld id="{FEC869DF-6110-41A2-A008-13AD35443CEC}" type="slidenum">
              <a:rPr lang="cs-CZ" smtClean="0"/>
              <a:t>28</a:t>
            </a:fld>
            <a:endParaRPr lang="cs-CZ"/>
          </a:p>
        </p:txBody>
      </p:sp>
    </p:spTree>
    <p:extLst>
      <p:ext uri="{BB962C8B-B14F-4D97-AF65-F5344CB8AC3E}">
        <p14:creationId xmlns:p14="http://schemas.microsoft.com/office/powerpoint/2010/main" val="4534881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742946-C104-A101-C922-311C940DE86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4F6F84C-F74C-88A4-1443-D60D139C9C8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C645AB4-66FC-E7E4-0958-76DA00E62AD6}"/>
              </a:ext>
            </a:extLst>
          </p:cNvPr>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a:extLst>
              <a:ext uri="{FF2B5EF4-FFF2-40B4-BE49-F238E27FC236}">
                <a16:creationId xmlns:a16="http://schemas.microsoft.com/office/drawing/2014/main" id="{89D5ABEE-6FEB-E23E-43FE-3E7047DFE8F2}"/>
              </a:ext>
            </a:extLst>
          </p:cNvPr>
          <p:cNvSpPr>
            <a:spLocks noGrp="1"/>
          </p:cNvSpPr>
          <p:nvPr>
            <p:ph type="sldNum" sz="quarter" idx="5"/>
          </p:nvPr>
        </p:nvSpPr>
        <p:spPr/>
        <p:txBody>
          <a:bodyPr/>
          <a:lstStyle/>
          <a:p>
            <a:fld id="{FEC869DF-6110-41A2-A008-13AD35443CEC}" type="slidenum">
              <a:rPr lang="cs-CZ" smtClean="0"/>
              <a:t>29</a:t>
            </a:fld>
            <a:endParaRPr lang="cs-CZ"/>
          </a:p>
        </p:txBody>
      </p:sp>
    </p:spTree>
    <p:extLst>
      <p:ext uri="{BB962C8B-B14F-4D97-AF65-F5344CB8AC3E}">
        <p14:creationId xmlns:p14="http://schemas.microsoft.com/office/powerpoint/2010/main" val="2679171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5EE185-3326-4C83-E1A7-5BFB8A525C5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E3D13F8-C0EA-3DAB-6D77-3B1EE88221B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EC948FB-19EC-9AE4-A54D-A75C59210FED}"/>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data selection and data projection we use relational terminology.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 - - - - - - - - - - - - - - - - - - - - - - </a:t>
            </a:r>
          </a:p>
          <a:p>
            <a:endParaRPr lang="en-US" dirty="0"/>
          </a:p>
          <a:p>
            <a:r>
              <a:rPr lang="en-US" sz="1800" b="0" i="0" u="none" strike="noStrike" dirty="0">
                <a:solidFill>
                  <a:srgbClr val="000000"/>
                </a:solidFill>
                <a:effectLst/>
                <a:latin typeface="Arial" panose="020B0604020202020204" pitchFamily="34" charset="0"/>
              </a:rPr>
              <a:t>For data preprocessing to be successful, it is essential to have an overall picture of your data. Descriptive data summarization techniques can be used. It is sometimes called data profiling. </a:t>
            </a:r>
          </a:p>
          <a:p>
            <a:endParaRPr lang="en-US" sz="1800" b="0" i="0" u="none" strike="noStrike" dirty="0">
              <a:solidFill>
                <a:srgbClr val="000000"/>
              </a:solidFill>
              <a:effectLst/>
              <a:latin typeface="Arial" panose="020B0604020202020204" pitchFamily="34" charset="0"/>
            </a:endParaRPr>
          </a:p>
          <a:p>
            <a:r>
              <a:rPr lang="en-US" dirty="0"/>
              <a:t>Measures of central tendency include mean, median, mode (most frequent value), and midrange. We can then use the measures to for example find outliers. Measures of data dispersion-variance include quartiles, interquartile range (IQR, defined as distance between the first and third quartiles), and variance. Those measures capture the degree to which numerical data tend to spread. Be careful when using only some of the measures, they are summarization. Different inputs may produce same summary. </a:t>
            </a:r>
          </a:p>
          <a:p>
            <a:endParaRPr lang="en-US" dirty="0"/>
          </a:p>
          <a:p>
            <a:r>
              <a:rPr lang="en-US" dirty="0"/>
              <a:t>Visualization depends on the use case we have histograms, quantile plot (q-q plot), scatter plot, … based on the summary we may eliminate outliers or perform specific transformation like normalization.</a:t>
            </a:r>
          </a:p>
          <a:p>
            <a:endParaRPr lang="en-US" dirty="0"/>
          </a:p>
        </p:txBody>
      </p:sp>
      <p:sp>
        <p:nvSpPr>
          <p:cNvPr id="4" name="Slide Number Placeholder 3">
            <a:extLst>
              <a:ext uri="{FF2B5EF4-FFF2-40B4-BE49-F238E27FC236}">
                <a16:creationId xmlns:a16="http://schemas.microsoft.com/office/drawing/2014/main" id="{77A7D12A-ED35-91C2-45D1-E450CF516A1E}"/>
              </a:ext>
            </a:extLst>
          </p:cNvPr>
          <p:cNvSpPr>
            <a:spLocks noGrp="1"/>
          </p:cNvSpPr>
          <p:nvPr>
            <p:ph type="sldNum" sz="quarter" idx="5"/>
          </p:nvPr>
        </p:nvSpPr>
        <p:spPr/>
        <p:txBody>
          <a:bodyPr/>
          <a:lstStyle/>
          <a:p>
            <a:fld id="{FEC869DF-6110-41A2-A008-13AD35443CEC}" type="slidenum">
              <a:rPr lang="cs-CZ" smtClean="0"/>
              <a:t>3</a:t>
            </a:fld>
            <a:endParaRPr lang="cs-CZ"/>
          </a:p>
        </p:txBody>
      </p:sp>
    </p:spTree>
    <p:extLst>
      <p:ext uri="{BB962C8B-B14F-4D97-AF65-F5344CB8AC3E}">
        <p14:creationId xmlns:p14="http://schemas.microsoft.com/office/powerpoint/2010/main" val="27217861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7293E7-9CB8-8403-B774-54D4344684D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395D7C7-6B55-E21F-44DD-AF595D918A8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71F40D0-3FE3-83DD-616E-D39BFB8CD856}"/>
              </a:ext>
            </a:extLst>
          </p:cNvPr>
          <p:cNvSpPr>
            <a:spLocks noGrp="1"/>
          </p:cNvSpPr>
          <p:nvPr>
            <p:ph type="body" idx="1"/>
          </p:nvPr>
        </p:nvSpPr>
        <p:spPr/>
        <p:txBody>
          <a:bodyPr/>
          <a:lstStyle/>
          <a:p>
            <a:r>
              <a:rPr lang="en-US" dirty="0"/>
              <a:t>The first recorded use of the phrase "garbage in, garbage out" dates back to 1957. However, George </a:t>
            </a:r>
            <a:r>
              <a:rPr lang="en-US" dirty="0" err="1"/>
              <a:t>Fuechsel</a:t>
            </a:r>
            <a:r>
              <a:rPr lang="en-US" dirty="0"/>
              <a:t>, an IBM programmer and instructor, is generally credited with coining the term in the early 1960s.</a:t>
            </a:r>
          </a:p>
          <a:p>
            <a:endParaRPr lang="en-US" dirty="0"/>
          </a:p>
          <a:p>
            <a:r>
              <a:rPr lang="en-US" dirty="0"/>
              <a:t>Resource:</a:t>
            </a:r>
          </a:p>
          <a:p>
            <a:pPr marL="171450" indent="-171450">
              <a:buFont typeface="Arial" panose="020B0604020202020204" pitchFamily="34" charset="0"/>
              <a:buChar char="•"/>
            </a:pPr>
            <a:r>
              <a:rPr lang="en-US" dirty="0"/>
              <a:t>https://www.techtarget.com/searchsoftwarequality/definition/garbage-in-garbage-out</a:t>
            </a:r>
          </a:p>
          <a:p>
            <a:endParaRPr lang="en-US" dirty="0"/>
          </a:p>
          <a:p>
            <a:endParaRPr lang="en-US" dirty="0"/>
          </a:p>
        </p:txBody>
      </p:sp>
      <p:sp>
        <p:nvSpPr>
          <p:cNvPr id="4" name="Slide Number Placeholder 3">
            <a:extLst>
              <a:ext uri="{FF2B5EF4-FFF2-40B4-BE49-F238E27FC236}">
                <a16:creationId xmlns:a16="http://schemas.microsoft.com/office/drawing/2014/main" id="{C1F6890C-8F1C-A87B-E3D8-3CA4BE2C1A1C}"/>
              </a:ext>
            </a:extLst>
          </p:cNvPr>
          <p:cNvSpPr>
            <a:spLocks noGrp="1"/>
          </p:cNvSpPr>
          <p:nvPr>
            <p:ph type="sldNum" sz="quarter" idx="5"/>
          </p:nvPr>
        </p:nvSpPr>
        <p:spPr/>
        <p:txBody>
          <a:bodyPr/>
          <a:lstStyle/>
          <a:p>
            <a:fld id="{FEC869DF-6110-41A2-A008-13AD35443CEC}" type="slidenum">
              <a:rPr lang="cs-CZ" smtClean="0"/>
              <a:t>30</a:t>
            </a:fld>
            <a:endParaRPr lang="cs-CZ"/>
          </a:p>
        </p:txBody>
      </p:sp>
    </p:spTree>
    <p:extLst>
      <p:ext uri="{BB962C8B-B14F-4D97-AF65-F5344CB8AC3E}">
        <p14:creationId xmlns:p14="http://schemas.microsoft.com/office/powerpoint/2010/main" val="33841219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Sources:</a:t>
            </a:r>
          </a:p>
          <a:p>
            <a:pPr marL="171450" indent="-171450">
              <a:buFont typeface="Arial" panose="020B0604020202020204" pitchFamily="34" charset="0"/>
              <a:buChar char="•"/>
            </a:pPr>
            <a:r>
              <a:rPr lang="en-US" dirty="0"/>
              <a:t>https://hbr.org/2017/09/only-3-of-companies-data-meets-basic-quality-standards</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31</a:t>
            </a:fld>
            <a:endParaRPr lang="cs-CZ"/>
          </a:p>
        </p:txBody>
      </p:sp>
    </p:spTree>
    <p:extLst>
      <p:ext uri="{BB962C8B-B14F-4D97-AF65-F5344CB8AC3E}">
        <p14:creationId xmlns:p14="http://schemas.microsoft.com/office/powerpoint/2010/main" val="22406880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Poor data quality has far-reaching effects and consequences. </a:t>
            </a:r>
          </a:p>
          <a:p>
            <a:endParaRPr lang="en-US" dirty="0"/>
          </a:p>
          <a:p>
            <a:r>
              <a:rPr lang="en-US" dirty="0"/>
              <a:t>1) </a:t>
            </a:r>
          </a:p>
          <a:p>
            <a:r>
              <a:rPr lang="en-US" dirty="0"/>
              <a:t>Operational level::</a:t>
            </a:r>
          </a:p>
          <a:p>
            <a:pPr marL="171450" indent="-171450">
              <a:buFont typeface="Arial" panose="020B0604020202020204" pitchFamily="34" charset="0"/>
              <a:buChar char="•"/>
            </a:pPr>
            <a:r>
              <a:rPr lang="en-US" dirty="0"/>
              <a:t>Customers have every right to expect that their names and addresses will be correct, that the products and services they order will be properly delivered, that they will be billed properly, and that their accounts will be properly serviced.</a:t>
            </a:r>
          </a:p>
          <a:p>
            <a:pPr marL="171450" indent="-171450">
              <a:buFont typeface="Arial" panose="020B0604020202020204" pitchFamily="34" charset="0"/>
              <a:buChar char="•"/>
            </a:pPr>
            <a:r>
              <a:rPr lang="en-US" dirty="0"/>
              <a:t>Poor data quality increases operational cost because time and other resources are spent detecting and correcting errors.</a:t>
            </a:r>
          </a:p>
          <a:p>
            <a:pPr marL="171450" indent="-171450">
              <a:buFont typeface="Arial" panose="020B0604020202020204" pitchFamily="34" charset="0"/>
              <a:buChar char="•"/>
            </a:pPr>
            <a:r>
              <a:rPr lang="en-US" dirty="0"/>
              <a:t>Finally, at the operational level, poor data quality lowers employees’ job satisfaction. One simply cannot expect the hotel clerk dealing with tired travelers whose reservations have been lost to exhibit a high level of positive morale. </a:t>
            </a:r>
          </a:p>
          <a:p>
            <a:r>
              <a:rPr lang="en-US" dirty="0"/>
              <a:t>Tactical level:</a:t>
            </a:r>
          </a:p>
          <a:p>
            <a:pPr marL="171450" indent="-171450">
              <a:buFont typeface="Arial" panose="020B0604020202020204" pitchFamily="34" charset="0"/>
              <a:buChar char="•"/>
            </a:pPr>
            <a:r>
              <a:rPr lang="en-US" dirty="0"/>
              <a:t>There is no evidence that the data needed and used by managers is any better than the data used by customer-service employees.</a:t>
            </a:r>
          </a:p>
          <a:p>
            <a:pPr marL="171450" indent="-171450">
              <a:buFont typeface="Arial" panose="020B0604020202020204" pitchFamily="34" charset="0"/>
              <a:buChar char="•"/>
            </a:pPr>
            <a:r>
              <a:rPr lang="en-US" dirty="0"/>
              <a:t>It is a widely accepted maxim that decisions are no better than the data on which they are based.</a:t>
            </a:r>
          </a:p>
          <a:p>
            <a:pPr marL="171450" indent="-171450">
              <a:buFont typeface="Arial" panose="020B0604020202020204" pitchFamily="34" charset="0"/>
              <a:buChar char="•"/>
            </a:pPr>
            <a:r>
              <a:rPr lang="en-US" dirty="0"/>
              <a:t>One executive explained it to me this way: “We spend about half our (decision-making) time just arguing about whose data is better!”</a:t>
            </a:r>
          </a:p>
          <a:p>
            <a:r>
              <a:rPr lang="en-US" dirty="0"/>
              <a:t>Strategic level:</a:t>
            </a:r>
          </a:p>
          <a:p>
            <a:pPr marL="171450" indent="-171450">
              <a:buFont typeface="Arial" panose="020B0604020202020204" pitchFamily="34" charset="0"/>
              <a:buChar char="•"/>
            </a:pPr>
            <a:r>
              <a:rPr lang="en-US" dirty="0"/>
              <a:t>There is less direct evidence of the impact of poor data quality at the strategic level, as practitioners are only beginning to work there.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 - - - - - - - - - - - - </a:t>
            </a:r>
          </a:p>
          <a:p>
            <a:endParaRPr lang="en-US" dirty="0"/>
          </a:p>
          <a:p>
            <a:r>
              <a:rPr lang="en-US" dirty="0"/>
              <a:t>2) Article from 2010. Problems in data quality reportedly cost US businesses more than $611 billion every year in postage, printing, and staff overhead.</a:t>
            </a:r>
          </a:p>
          <a:p>
            <a:endParaRPr lang="en-US" dirty="0"/>
          </a:p>
          <a:p>
            <a:r>
              <a:rPr lang="en-US" dirty="0"/>
              <a:t>Source:</a:t>
            </a:r>
          </a:p>
          <a:p>
            <a:pPr marL="228600" indent="-228600">
              <a:buFont typeface="+mj-lt"/>
              <a:buAutoNum type="arabicPeriod"/>
            </a:pPr>
            <a:r>
              <a:rPr lang="en-US" dirty="0"/>
              <a:t>https://dl.acm.org/doi/abs/10.1145/269012.269025</a:t>
            </a:r>
          </a:p>
          <a:p>
            <a:pPr marL="228600" indent="-228600">
              <a:buFont typeface="+mj-lt"/>
              <a:buAutoNum type="arabicPeriod"/>
            </a:pPr>
            <a:r>
              <a:rPr lang="en-US" dirty="0"/>
              <a:t>https://dl.acm.org/doi/abs/10.1145/1629175.1629210</a:t>
            </a:r>
          </a:p>
          <a:p>
            <a:pPr marL="228600" indent="-228600">
              <a:buFont typeface="+mj-lt"/>
              <a:buAutoNum type="arabicPeriod"/>
            </a:pPr>
            <a:r>
              <a:rPr lang="fr-FR" dirty="0"/>
              <a:t>https://twitter.com/quaesita/status/1283787303886954498</a:t>
            </a:r>
          </a:p>
          <a:p>
            <a:pPr marL="228600" indent="-228600">
              <a:buFont typeface="+mj-lt"/>
              <a:buAutoNum type="arabicPeriod"/>
            </a:pP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32</a:t>
            </a:fld>
            <a:endParaRPr lang="cs-CZ"/>
          </a:p>
        </p:txBody>
      </p:sp>
    </p:spTree>
    <p:extLst>
      <p:ext uri="{BB962C8B-B14F-4D97-AF65-F5344CB8AC3E}">
        <p14:creationId xmlns:p14="http://schemas.microsoft.com/office/powerpoint/2010/main" val="36803176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Science:</a:t>
            </a:r>
          </a:p>
          <a:p>
            <a:r>
              <a:rPr lang="en-US" dirty="0"/>
              <a:t>A questionnaire is a research instrument consisting of a series of questions for the purpose of gathering information from respondents. Like questionaries even sensors may produce inaccurate / invalid data, or they can be wrongly recorded by the researchers. </a:t>
            </a:r>
          </a:p>
          <a:p>
            <a:endParaRPr lang="en-US" dirty="0"/>
          </a:p>
          <a:p>
            <a:r>
              <a:rPr lang="en-US" dirty="0"/>
              <a:t>We see data cleaning as the initial phases of data-intensive research - so it does not have to be “cleaning”. One reason can be that there is a little value in the ability to describe more in depth what is happening, or the cost of doing so is so high. Another reason for missing details is that overall researchers consider impact of this phase as not to threaten the value of any findings.</a:t>
            </a:r>
          </a:p>
          <a:p>
            <a:endParaRPr lang="en-US" dirty="0"/>
          </a:p>
          <a:p>
            <a:r>
              <a:rPr lang="en-US" b="1" dirty="0"/>
              <a:t>Example: [1]</a:t>
            </a:r>
          </a:p>
          <a:p>
            <a:r>
              <a:rPr lang="en-US" dirty="0"/>
              <a:t>In clinical epidemiological research, errors occur in spite of careful study design, conduct, and implementation of error-prevention strategies. Data cleaning intends to identify and correct these errors or at least to minimize their impact on study results. Little guidance is currently available in the peer-reviewed literature on how to set up and carry out cleaning efforts in an efficient and ethical way. Concerns about where to draw the line between data manipulation and responsible data editing are legitimate. Yet all studies, no matter how well designed and implemented, have to deal with errors from various sources and their effects on study results. Data cleaning deals with data problems once they have occurred. Error-prevention strategies can reduce many problems but cannot eliminate them. We present data cleaning as a three-stage process, involving repeated cycles of screening, diagnosing, and editing of suspected data abnormalities.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 - - - - - - - - - - - - </a:t>
            </a:r>
          </a:p>
          <a:p>
            <a:endParaRPr lang="en-US" dirty="0"/>
          </a:p>
          <a:p>
            <a:r>
              <a:rPr lang="en-US" b="1" dirty="0"/>
              <a:t>Machine learning:</a:t>
            </a:r>
          </a:p>
          <a:p>
            <a:r>
              <a:rPr lang="en-US" dirty="0"/>
              <a:t>Enough of high-quality data is a prerequisite for almost any machine learning method. The same holds true for data science, you just need to have the data in sufficient enough quality. What is the quality is another question.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 - - - - - - - - - - - - </a:t>
            </a:r>
          </a:p>
          <a:p>
            <a:endParaRPr lang="en-US" dirty="0"/>
          </a:p>
          <a:p>
            <a:r>
              <a:rPr lang="en-US" dirty="0"/>
              <a:t>Example from 3, AI bias towards classification wit ruler.</a:t>
            </a:r>
          </a:p>
          <a:p>
            <a:endParaRPr lang="en-US" dirty="0"/>
          </a:p>
          <a:p>
            <a:r>
              <a:rPr lang="en-US" dirty="0"/>
              <a:t>Source:</a:t>
            </a:r>
          </a:p>
          <a:p>
            <a:pPr marL="228600" indent="-228600">
              <a:buFont typeface="+mj-lt"/>
              <a:buAutoNum type="arabicPeriod"/>
            </a:pPr>
            <a:r>
              <a:rPr lang="en-US" dirty="0"/>
              <a:t>https://doi.org/10.1371/journal.pmed.0020267 [2005]</a:t>
            </a:r>
          </a:p>
          <a:p>
            <a:pPr marL="228600" indent="-228600">
              <a:buFont typeface="+mj-lt"/>
              <a:buAutoNum type="arabicPeriod"/>
            </a:pPr>
            <a:r>
              <a:rPr lang="en-US" dirty="0"/>
              <a:t>https://towardsdatascience.com/is-the-medias-reluctance-to-admit-ai-s-weaknesses-putting-us-at-risk-c355728e9028</a:t>
            </a:r>
          </a:p>
          <a:p>
            <a:pPr marL="228600" indent="-228600">
              <a:buFont typeface="+mj-lt"/>
              <a:buAutoNum type="arabicPeriod"/>
            </a:pPr>
            <a:r>
              <a:rPr lang="en-US" dirty="0"/>
              <a:t>https://doi.org/10.1016/j.jid.2018.06.175</a:t>
            </a:r>
          </a:p>
          <a:p>
            <a:pPr marL="228600" indent="-228600">
              <a:buFont typeface="+mj-lt"/>
              <a:buAutoNum type="arabicPeriod"/>
            </a:pPr>
            <a:r>
              <a:rPr lang="en-US" dirty="0"/>
              <a:t>https://info.ultranauts.co/blog/chatgpt-and-data-quality</a:t>
            </a:r>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33</a:t>
            </a:fld>
            <a:endParaRPr lang="cs-CZ"/>
          </a:p>
        </p:txBody>
      </p:sp>
    </p:spTree>
    <p:extLst>
      <p:ext uri="{BB962C8B-B14F-4D97-AF65-F5344CB8AC3E}">
        <p14:creationId xmlns:p14="http://schemas.microsoft.com/office/powerpoint/2010/main" val="32328670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no strict/single definition of data quality. Yet we should always consider data quality with respect to use-case.</a:t>
            </a:r>
          </a:p>
          <a:p>
            <a:endParaRPr lang="en-US" dirty="0"/>
          </a:p>
          <a:p>
            <a:r>
              <a:rPr lang="en-US" dirty="0"/>
              <a:t>We can see data quality as a process or methodology. Obviously, there are differences when dealing with personal data, company data or data for machine learning.</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 - - - - - - - - - - - - </a:t>
            </a:r>
          </a:p>
          <a:p>
            <a:endParaRPr lang="en-US" dirty="0"/>
          </a:p>
          <a:p>
            <a:r>
              <a:rPr lang="en-US" dirty="0"/>
              <a:t>Know the current situation. Document the organization processes and services. Collect the data, identify known issues - speak with businesspeople. Is the problem in a database / data flow / data model?</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 - - - - - - - - - - - - </a:t>
            </a:r>
          </a:p>
          <a:p>
            <a:endParaRPr lang="en-US" dirty="0"/>
          </a:p>
          <a:p>
            <a:r>
              <a:rPr lang="en-US" dirty="0"/>
              <a:t>In order to improve something, we need to be able to measure the difference. There are quality dimensions, representing different types of quality, that we can use to measure the quality. Sometimes this can be replaced by inspection, where we are looking for errors instead of measuring.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 - - - - - - - - - - - - </a:t>
            </a:r>
          </a:p>
          <a:p>
            <a:endParaRPr lang="en-US" dirty="0"/>
          </a:p>
          <a:p>
            <a:r>
              <a:rPr lang="en-US" dirty="0"/>
              <a:t>Next, we need to analyze and act. Perhaps some issues are too expensive to be tackled or have insignificant impact. So, we need to know how to fix things, who is responsible what is the cost. We can employ some “well known” strategies / techniques / methodology how to address common issues, but most of the time they are use-case specific. Also called cleaning when we address issues from previous step.</a:t>
            </a:r>
          </a:p>
          <a:p>
            <a:endParaRPr lang="en-US" dirty="0"/>
          </a:p>
          <a:p>
            <a:r>
              <a:rPr lang="en-US" dirty="0"/>
              <a:t>We can view ‘data cleaning’ as a part of the data quality process, where the focus is on data distribution: removing outliers, missing values, smoothing noisy data. This is more relevant for data science and machine learning projects, where the whole process has only a single pass. In other fields we may define data cleaning as increasing data quality.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 - - - - - - - - - - - - </a:t>
            </a:r>
          </a:p>
          <a:p>
            <a:endParaRPr lang="en-US" dirty="0"/>
          </a:p>
          <a:p>
            <a:r>
              <a:rPr lang="en-US" dirty="0"/>
              <a:t>We keep track of the changes and new quality score. We should also check that all rules and constraints holds. For example, number of customers is an integer not decimal.</a:t>
            </a:r>
          </a:p>
          <a:p>
            <a:endParaRPr lang="en-US" dirty="0"/>
          </a:p>
          <a:p>
            <a:r>
              <a:rPr lang="en-US" dirty="0"/>
              <a:t>Overall, the process is never ending, so the quality should be part of the day-to-day operation rather than one-time action. It should be part of the data governance and incorporated into data life cycle. So, every time a data flow happens, every time new Excel file is received data quality process kick in. There may even be attempts to prevent the creation of low-quality data in the first place. For example, using code lists, businesspeople education, ..</a:t>
            </a:r>
          </a:p>
          <a:p>
            <a:endParaRPr lang="en-US" dirty="0"/>
          </a:p>
          <a:p>
            <a:r>
              <a:rPr lang="en-US" dirty="0"/>
              <a:t>Source:</a:t>
            </a:r>
          </a:p>
          <a:p>
            <a:pPr marL="228600" indent="-228600">
              <a:buFont typeface="+mj-lt"/>
              <a:buAutoNum type="arabicPeriod"/>
            </a:pPr>
            <a:r>
              <a:rPr lang="en-US" dirty="0"/>
              <a:t>https://docs.google.com/presentation/d/1OB6R9GriyQJd1k7GnNtOnAZE858lL-xvBJpJl1AhFvE</a:t>
            </a:r>
          </a:p>
          <a:p>
            <a:pPr marL="228600" indent="-228600">
              <a:buFont typeface="+mj-lt"/>
              <a:buAutoNum type="arabicPeriod"/>
            </a:pPr>
            <a:endParaRPr lang="en-US" dirty="0"/>
          </a:p>
          <a:p>
            <a:endParaRPr lang="en-US" dirty="0"/>
          </a:p>
          <a:p>
            <a:endParaRPr lang="en-US" dirty="0"/>
          </a:p>
          <a:p>
            <a:br>
              <a:rPr lang="en-US" dirty="0"/>
            </a:b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34</a:t>
            </a:fld>
            <a:endParaRPr lang="cs-CZ"/>
          </a:p>
        </p:txBody>
      </p:sp>
    </p:spTree>
    <p:extLst>
      <p:ext uri="{BB962C8B-B14F-4D97-AF65-F5344CB8AC3E}">
        <p14:creationId xmlns:p14="http://schemas.microsoft.com/office/powerpoint/2010/main" val="27969346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perform any data cleaning or carry out data quality related action we first need to define what is “data quality”. This definition lies in the eye of the beholder. We can use quality dimensions to measure the quality. Alternative approach, mostly for data science and smaller data, is inspection. When user interactively inspect the data instead of applying fixed measure techniques.</a:t>
            </a:r>
          </a:p>
          <a:p>
            <a:endParaRPr lang="en-US" dirty="0"/>
          </a:p>
          <a:p>
            <a:endParaRPr lang="en-US" dirty="0"/>
          </a:p>
          <a:p>
            <a:pPr marL="171450" indent="-171450">
              <a:buFont typeface="Arial" panose="020B0604020202020204" pitchFamily="34" charset="0"/>
              <a:buChar char="•"/>
            </a:pPr>
            <a:r>
              <a:rPr lang="en-US" dirty="0"/>
              <a:t>Accessibility dimensions - These dimensions involve aspects related to the access, authenticity and retrieval of data to obtain either the entire or some portion of the data (or from another linked dataset) for a particular use case.</a:t>
            </a:r>
          </a:p>
          <a:p>
            <a:pPr marL="171450" indent="-171450">
              <a:buFont typeface="Arial" panose="020B0604020202020204" pitchFamily="34" charset="0"/>
              <a:buChar char="•"/>
            </a:pPr>
            <a:r>
              <a:rPr lang="en-US" dirty="0"/>
              <a:t>Intrinsic dimensions - Intrinsic dimensions are those that are independent of the user’s context. Would be shared by multiple users, like completeness, consistency. </a:t>
            </a:r>
          </a:p>
          <a:p>
            <a:pPr marL="171450" indent="-171450">
              <a:buFont typeface="Arial" panose="020B0604020202020204" pitchFamily="34" charset="0"/>
              <a:buChar char="•"/>
            </a:pPr>
            <a:r>
              <a:rPr lang="en-US" dirty="0"/>
              <a:t>Contextual dimensions - Contextual dimensions are those that highly depend on the context of the task at hand, like relevance, timeliness.</a:t>
            </a:r>
          </a:p>
          <a:p>
            <a:pPr marL="171450" indent="-171450">
              <a:buFont typeface="Arial" panose="020B0604020202020204" pitchFamily="34" charset="0"/>
              <a:buChar char="•"/>
            </a:pPr>
            <a:r>
              <a:rPr lang="en-US" dirty="0"/>
              <a:t>Representational dimensions - Representational dimensions capture aspects related to the design of the data, like interoperability.</a:t>
            </a:r>
          </a:p>
          <a:p>
            <a:pPr marL="0" indent="0">
              <a:buFont typeface="Arial" panose="020B0604020202020204" pitchFamily="34" charset="0"/>
              <a:buNone/>
            </a:pPr>
            <a:endParaRPr lang="en-US" dirty="0"/>
          </a:p>
          <a:p>
            <a:r>
              <a:rPr lang="en-US" dirty="0"/>
              <a:t>As you can see this is more general, some groups may not be applied at all if you start with data on your computer. Those dimensions may not only influence what data should be used, but also the way how they are processed.</a:t>
            </a:r>
          </a:p>
          <a:p>
            <a:endParaRPr lang="en-US" dirty="0"/>
          </a:p>
          <a:p>
            <a:r>
              <a:rPr lang="en-US" dirty="0"/>
              <a:t>Widely used alternative  in data science and machine learning, or general to the data processing, is to manually inspect the data. During inspection, a domain expert looks for data issues. The main methods to use here are:</a:t>
            </a:r>
          </a:p>
          <a:p>
            <a:pPr marL="171450" indent="-171450">
              <a:buFont typeface="Arial" panose="020B0604020202020204" pitchFamily="34" charset="0"/>
              <a:buChar char="•"/>
            </a:pPr>
            <a:r>
              <a:rPr lang="en-US" dirty="0"/>
              <a:t>Data profiling - summary statistics, mean, variance .. </a:t>
            </a:r>
          </a:p>
          <a:p>
            <a:pPr marL="171450" indent="-171450">
              <a:buFont typeface="Arial" panose="020B0604020202020204" pitchFamily="34" charset="0"/>
              <a:buChar char="•"/>
            </a:pPr>
            <a:r>
              <a:rPr lang="en-US" dirty="0"/>
              <a:t>Visualizations - extension to data profiling, where we create some graphics. </a:t>
            </a:r>
          </a:p>
          <a:p>
            <a:r>
              <a:rPr lang="en-US" dirty="0"/>
              <a:t>The idea of inspection is to find patterns or values that are unexpected and thus erroneous. While you can establish dimension measurement into a workflow, it is hard to do the same for data inspection as it may not have predefined steps and outcome.</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35</a:t>
            </a:fld>
            <a:endParaRPr lang="cs-CZ"/>
          </a:p>
        </p:txBody>
      </p:sp>
    </p:spTree>
    <p:extLst>
      <p:ext uri="{BB962C8B-B14F-4D97-AF65-F5344CB8AC3E}">
        <p14:creationId xmlns:p14="http://schemas.microsoft.com/office/powerpoint/2010/main" val="36364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most dimensions there is no a single definition. The ideas is that we should, with respect to use-case, define measures for selected dimensions. We can try to think about measures for each dimension.</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36</a:t>
            </a:fld>
            <a:endParaRPr lang="cs-CZ"/>
          </a:p>
        </p:txBody>
      </p:sp>
    </p:spTree>
    <p:extLst>
      <p:ext uri="{BB962C8B-B14F-4D97-AF65-F5344CB8AC3E}">
        <p14:creationId xmlns:p14="http://schemas.microsoft.com/office/powerpoint/2010/main" val="5567318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example, we have price in database equal to 12. Yet the real value is 12.5 or 12.7. We could lose precision by data conversion.</a:t>
            </a:r>
          </a:p>
          <a:p>
            <a:endParaRPr lang="en-US" dirty="0"/>
          </a:p>
          <a:p>
            <a:r>
              <a:rPr lang="en-US" dirty="0"/>
              <a:t>Example with address: I need the exact address of a customer to send a package. But I do not need it to decide where most of my customers live (State, City).</a:t>
            </a:r>
          </a:p>
          <a:p>
            <a:endParaRPr lang="en-US" dirty="0"/>
          </a:p>
          <a:p>
            <a:r>
              <a:rPr lang="en-US" dirty="0"/>
              <a:t>We can relate the data correctness to data reliability. In other words, can we trust the data? One way how to support the trust is by certification, where an authority declare data as correct. This is connected to the trust that can be its own dimension.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37</a:t>
            </a:fld>
            <a:endParaRPr lang="cs-CZ"/>
          </a:p>
        </p:txBody>
      </p:sp>
    </p:spTree>
    <p:extLst>
      <p:ext uri="{BB962C8B-B14F-4D97-AF65-F5344CB8AC3E}">
        <p14:creationId xmlns:p14="http://schemas.microsoft.com/office/powerpoint/2010/main" val="27119413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Missing data records, missing some sales (breath), missing sales per region (depth), or missing sales at all (scope) for task where we may need sales. </a:t>
            </a:r>
          </a:p>
          <a:p>
            <a:endParaRPr lang="en-US" dirty="0"/>
          </a:p>
          <a:p>
            <a:r>
              <a:rPr lang="en-US" dirty="0"/>
              <a:t>Nice example is NULL in relational database for field “website”, what is the meaning?</a:t>
            </a:r>
          </a:p>
          <a:p>
            <a:pPr marL="171450" indent="-171450">
              <a:buFont typeface="Arial" panose="020B0604020202020204" pitchFamily="34" charset="0"/>
              <a:buChar char="•"/>
            </a:pPr>
            <a:r>
              <a:rPr lang="en-US" dirty="0"/>
              <a:t>The object does not have such property, like website.</a:t>
            </a:r>
          </a:p>
          <a:p>
            <a:pPr marL="171450" indent="-171450">
              <a:buFont typeface="Arial" panose="020B0604020202020204" pitchFamily="34" charset="0"/>
              <a:buChar char="•"/>
            </a:pPr>
            <a:r>
              <a:rPr lang="en-US" dirty="0"/>
              <a:t>The object has no website.</a:t>
            </a:r>
          </a:p>
          <a:p>
            <a:pPr marL="171450" indent="-171450">
              <a:buFont typeface="Arial" panose="020B0604020202020204" pitchFamily="34" charset="0"/>
              <a:buChar char="•"/>
            </a:pPr>
            <a:r>
              <a:rPr lang="en-US" dirty="0"/>
              <a:t>The object may have a website, but we have no knowledge about it.</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In addition, it may not be about data but schema:</a:t>
            </a:r>
          </a:p>
          <a:p>
            <a:pPr marL="171450" indent="-171450">
              <a:buFont typeface="Arial" panose="020B0604020202020204" pitchFamily="34" charset="0"/>
              <a:buChar char="•"/>
            </a:pPr>
            <a:r>
              <a:rPr lang="en-US" dirty="0"/>
              <a:t>Do we have all columns?</a:t>
            </a:r>
          </a:p>
          <a:p>
            <a:pPr marL="171450" indent="-171450">
              <a:buFont typeface="Arial" panose="020B0604020202020204" pitchFamily="34" charset="0"/>
              <a:buChar char="•"/>
            </a:pPr>
            <a:r>
              <a:rPr lang="en-US" dirty="0"/>
              <a:t>Do we know all possible values?</a:t>
            </a:r>
          </a:p>
          <a:p>
            <a:pPr marL="171450" indent="-171450">
              <a:buFont typeface="Arial" panose="020B0604020202020204" pitchFamily="34" charset="0"/>
              <a:buChar char="•"/>
            </a:pPr>
            <a:r>
              <a:rPr lang="en-US" dirty="0"/>
              <a:t>Do we know value ranges?</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38</a:t>
            </a:fld>
            <a:endParaRPr lang="cs-CZ"/>
          </a:p>
        </p:txBody>
      </p:sp>
    </p:spTree>
    <p:extLst>
      <p:ext uri="{BB962C8B-B14F-4D97-AF65-F5344CB8AC3E}">
        <p14:creationId xmlns:p14="http://schemas.microsoft.com/office/powerpoint/2010/main" val="170272593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Like schema completeness but with focus on restriction applied to data.</a:t>
            </a:r>
          </a:p>
          <a:p>
            <a:endParaRPr lang="en-US" dirty="0"/>
          </a:p>
          <a:p>
            <a:r>
              <a:rPr lang="en-US" dirty="0"/>
              <a:t>For example, age should be between 0 and 120.  Amount of bought items should be positive number - but this one is not true, is it? So be careful with setting up constraints, they must be aligned with a business. </a:t>
            </a:r>
          </a:p>
          <a:p>
            <a:endParaRPr lang="en-US" dirty="0"/>
          </a:p>
          <a:p>
            <a:r>
              <a:rPr lang="en-US" dirty="0"/>
              <a:t>Consistency is corner stone for relational databases, one of the reasons to have transactions and normal forms. Consistency rules can be defined and enforced by business like: There must be no sale to a customer, if they are late with any payment more then 7 days, or the product sold is in a promotion. </a:t>
            </a:r>
          </a:p>
          <a:p>
            <a:endParaRPr lang="en-US" dirty="0"/>
          </a:p>
          <a:p>
            <a:r>
              <a:rPr lang="en-US" dirty="0"/>
              <a:t>Another example is different representation of the same information. We can have addressed as GPS coordinate and in structure form. They should point to the same location. What if they do not?</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39</a:t>
            </a:fld>
            <a:endParaRPr lang="cs-CZ"/>
          </a:p>
        </p:txBody>
      </p:sp>
    </p:spTree>
    <p:extLst>
      <p:ext uri="{BB962C8B-B14F-4D97-AF65-F5344CB8AC3E}">
        <p14:creationId xmlns:p14="http://schemas.microsoft.com/office/powerpoint/2010/main" val="1437766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346CD-F268-55CF-1EFF-6A29410FA9E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98577D3-510D-05B2-F165-A427CBE1690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E815FA1-0C01-F9E2-90FC-9D76D404ED65}"/>
              </a:ext>
            </a:extLst>
          </p:cNvPr>
          <p:cNvSpPr>
            <a:spLocks noGrp="1"/>
          </p:cNvSpPr>
          <p:nvPr>
            <p:ph type="body" idx="1"/>
          </p:nvPr>
        </p:nvSpPr>
        <p:spPr/>
        <p:txBody>
          <a:bodyPr/>
          <a:lstStyle/>
          <a:p>
            <a:pPr marL="171450" indent="-171450">
              <a:buFont typeface="Arial" panose="020B0604020202020204" pitchFamily="34" charset="0"/>
              <a:buChar char="•"/>
            </a:pPr>
            <a:r>
              <a:rPr lang="en-US" dirty="0"/>
              <a:t>Data cube aggregation, where aggregation operations are applied to the data in the construction of a data cube. For example, in data cube we may need to see sales per year rather then per month. In fact, we are navigating the different cuboids in the hierarchy.</a:t>
            </a:r>
          </a:p>
          <a:p>
            <a:pPr marL="171450" indent="-171450">
              <a:buFont typeface="Arial" panose="020B0604020202020204" pitchFamily="34" charset="0"/>
              <a:buChar char="•"/>
            </a:pPr>
            <a:r>
              <a:rPr lang="en-US" dirty="0"/>
              <a:t>Attribute (feature) subset selection, where irrelevant, weakly relevant, or redundant attributes or dimensions may be detected and removed. We do not know which one to remove, so we use heuristics:</a:t>
            </a:r>
          </a:p>
          <a:p>
            <a:pPr marL="628650" lvl="1" indent="-171450">
              <a:buFont typeface="Arial" panose="020B0604020202020204" pitchFamily="34" charset="0"/>
              <a:buChar char="•"/>
            </a:pPr>
            <a:r>
              <a:rPr lang="en-US" dirty="0"/>
              <a:t>Stepwise forward selection, starts with empty add one at a time.</a:t>
            </a:r>
          </a:p>
          <a:p>
            <a:pPr marL="628650" lvl="1" indent="-171450">
              <a:buFont typeface="Arial" panose="020B0604020202020204" pitchFamily="34" charset="0"/>
              <a:buChar char="•"/>
            </a:pPr>
            <a:r>
              <a:rPr lang="en-US" dirty="0"/>
              <a:t>Stepwise backward elimination, starts with all and remove one at a time.</a:t>
            </a:r>
          </a:p>
          <a:p>
            <a:pPr marL="628650" lvl="1" indent="-171450">
              <a:buFont typeface="Arial" panose="020B0604020202020204" pitchFamily="34" charset="0"/>
              <a:buChar char="•"/>
            </a:pPr>
            <a:r>
              <a:rPr lang="en-US" dirty="0"/>
              <a:t>Combination of forward selection and backward elimination, in each step we add new and remove the worst.</a:t>
            </a:r>
          </a:p>
          <a:p>
            <a:pPr marL="628650" lvl="1" indent="-171450">
              <a:buFont typeface="Arial" panose="020B0604020202020204" pitchFamily="34" charset="0"/>
              <a:buChar char="•"/>
            </a:pPr>
            <a:r>
              <a:rPr lang="en-US" dirty="0"/>
              <a:t>Decision tree induction.  Decision tree , such as ID3, C4.5, and CART,  induction constructs a flow chart like structure where each internal node denotes a test on an attribute. We can use this and select the most important ones.</a:t>
            </a:r>
          </a:p>
          <a:p>
            <a:pPr marL="171450" lvl="0" indent="-171450">
              <a:buFont typeface="Arial" panose="020B0604020202020204" pitchFamily="34" charset="0"/>
              <a:buChar char="•"/>
            </a:pPr>
            <a:r>
              <a:rPr lang="en-US" dirty="0"/>
              <a:t>Dimensionality reduction, where encoding mechanisms are used to reduce the data set size. For example, PCA.</a:t>
            </a:r>
          </a:p>
          <a:p>
            <a:pPr marL="171450" lvl="0" indent="-171450">
              <a:buFont typeface="Arial" panose="020B0604020202020204" pitchFamily="34" charset="0"/>
              <a:buChar char="•"/>
            </a:pPr>
            <a:r>
              <a:rPr lang="en-US" dirty="0"/>
              <a:t>Numerosity reduction, where the data are replaced or estimated by alternative, smaller data representations such as parametric models (which need store only the model parameters instead of the actual data) or nonparametric methods such as clustering, sampling, and the use of histograms.</a:t>
            </a:r>
          </a:p>
          <a:p>
            <a:pPr marL="628650" lvl="1" indent="-171450">
              <a:buFont typeface="Arial" panose="020B0604020202020204" pitchFamily="34" charset="0"/>
              <a:buChar char="•"/>
            </a:pPr>
            <a:r>
              <a:rPr lang="en-US" dirty="0"/>
              <a:t>Regression : Approximate data using a single line. Multiple values can be used to model a response variable.</a:t>
            </a:r>
          </a:p>
          <a:p>
            <a:pPr marL="628650" lvl="1" indent="-171450">
              <a:buFont typeface="Arial" panose="020B0604020202020204" pitchFamily="34" charset="0"/>
              <a:buChar char="•"/>
            </a:pPr>
            <a:r>
              <a:rPr lang="en-US" dirty="0"/>
              <a:t>Histograms use binning to approximate data distributions and are a popular form of data reduction. This is similar to just truncating the numbers.</a:t>
            </a:r>
          </a:p>
          <a:p>
            <a:pPr marL="628650" lvl="1" indent="-171450">
              <a:buFont typeface="Arial" panose="020B0604020202020204" pitchFamily="34" charset="0"/>
              <a:buChar char="•"/>
            </a:pPr>
            <a:r>
              <a:rPr lang="en-US" dirty="0"/>
              <a:t>Clustering : the cluster representations of the data are used to replace the actual data. We can also use less traditional approaches like B-trees, that on given level provide us with clustering.</a:t>
            </a:r>
          </a:p>
          <a:p>
            <a:pPr marL="628650" lvl="1" indent="-171450">
              <a:buFont typeface="Arial" panose="020B0604020202020204" pitchFamily="34" charset="0"/>
              <a:buChar char="•"/>
            </a:pPr>
            <a:r>
              <a:rPr lang="en-US" dirty="0"/>
              <a:t>Sampling. represents large data sets using smaller samples. There are different ways how to select samples: Advantage of sampling is small computational complexity, potentially sub-linear. We can also use sampling to estimate the answer to an aggregate query. For example, mean value. It is possible, using the central limit theorem, to determine a sufficient sample size for estimating a given function within specified degree of error.</a:t>
            </a:r>
          </a:p>
          <a:p>
            <a:pPr marL="171450" lvl="0" indent="-171450">
              <a:buFont typeface="Arial" panose="020B0604020202020204" pitchFamily="34" charset="0"/>
              <a:buChar char="•"/>
            </a:pPr>
            <a:r>
              <a:rPr lang="en-US" dirty="0"/>
              <a:t>Discretization and concept hierarchy generation, where raw data values for attributes are replaced by ranges or higher conceptual levels.</a:t>
            </a:r>
          </a:p>
          <a:p>
            <a:endParaRPr lang="en-US" dirty="0"/>
          </a:p>
          <a:p>
            <a:r>
              <a:rPr lang="en-US" dirty="0"/>
              <a:t>There is another section on data quality. Yet from certain perspective and with certain data quality definition, we can see all transformations and a way to increase data quality.</a:t>
            </a:r>
          </a:p>
          <a:p>
            <a:endParaRPr lang="en-US" dirty="0"/>
          </a:p>
          <a:p>
            <a:endParaRPr lang="en-US" dirty="0"/>
          </a:p>
        </p:txBody>
      </p:sp>
      <p:sp>
        <p:nvSpPr>
          <p:cNvPr id="4" name="Slide Number Placeholder 3">
            <a:extLst>
              <a:ext uri="{FF2B5EF4-FFF2-40B4-BE49-F238E27FC236}">
                <a16:creationId xmlns:a16="http://schemas.microsoft.com/office/drawing/2014/main" id="{D4F96043-EE54-9C62-5AEC-71B3C9FF4C0C}"/>
              </a:ext>
            </a:extLst>
          </p:cNvPr>
          <p:cNvSpPr>
            <a:spLocks noGrp="1"/>
          </p:cNvSpPr>
          <p:nvPr>
            <p:ph type="sldNum" sz="quarter" idx="5"/>
          </p:nvPr>
        </p:nvSpPr>
        <p:spPr/>
        <p:txBody>
          <a:bodyPr/>
          <a:lstStyle/>
          <a:p>
            <a:fld id="{FEC869DF-6110-41A2-A008-13AD35443CEC}" type="slidenum">
              <a:rPr lang="cs-CZ" smtClean="0"/>
              <a:t>4</a:t>
            </a:fld>
            <a:endParaRPr lang="cs-CZ"/>
          </a:p>
        </p:txBody>
      </p:sp>
    </p:spTree>
    <p:extLst>
      <p:ext uri="{BB962C8B-B14F-4D97-AF65-F5344CB8AC3E}">
        <p14:creationId xmlns:p14="http://schemas.microsoft.com/office/powerpoint/2010/main" val="117381588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may seem trivial but consider situation where you find the data using data catalog, like in the home assignment. This may not only be a public open data catalog, but also an internal data catalog with references to data or services. But the data may not be available, or the access may be limited (legal reasons, lack of computational resources).</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40</a:t>
            </a:fld>
            <a:endParaRPr lang="cs-CZ"/>
          </a:p>
        </p:txBody>
      </p:sp>
    </p:spTree>
    <p:extLst>
      <p:ext uri="{BB962C8B-B14F-4D97-AF65-F5344CB8AC3E}">
        <p14:creationId xmlns:p14="http://schemas.microsoft.com/office/powerpoint/2010/main" val="13646080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data are extracted from external source you need to know the license, though there are some exceptions for personal use. For example, GDPR allow you to manage personal data, contacts in you phone, without having to satisfy the same requirements as the business. We can expand this dimension into the legal perspective and some internal company regulation, where it can be an issue of user rights. </a:t>
            </a:r>
          </a:p>
          <a:p>
            <a:endParaRPr lang="en-US" dirty="0"/>
          </a:p>
          <a:p>
            <a:r>
              <a:rPr lang="en-US" dirty="0"/>
              <a:t>Obviously, this is most relevant for public data, it may not only be about the license itself, but is the license machine readable? So, our tools can manage the licensing for us?</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41</a:t>
            </a:fld>
            <a:endParaRPr lang="cs-CZ"/>
          </a:p>
        </p:txBody>
      </p:sp>
    </p:spTree>
    <p:extLst>
      <p:ext uri="{BB962C8B-B14F-4D97-AF65-F5344CB8AC3E}">
        <p14:creationId xmlns:p14="http://schemas.microsoft.com/office/powerpoint/2010/main" val="37527119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not want to use 2 years old sales reports to make predictions for this year. So, the easiest measure is how old the data are. But there are more complex situations, imagine we have a report available, and the report is recomputed once upon a time, for example data cube of sales. We can measure the duration between last modification of the data source and our summary. This better reflects the situation where the source is not changing. </a:t>
            </a:r>
          </a:p>
          <a:p>
            <a:endParaRPr lang="en-US" dirty="0"/>
          </a:p>
          <a:p>
            <a:r>
              <a:rPr lang="en-US" dirty="0"/>
              <a:t>Another thing to consider is velocity, i.e., how quickly the data change, i.e., how long are they valid. If the data change every minute, we may need to process them online. On the other hand, if the data change once per month, we can cache the results. </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42</a:t>
            </a:fld>
            <a:endParaRPr lang="cs-CZ"/>
          </a:p>
        </p:txBody>
      </p:sp>
    </p:spTree>
    <p:extLst>
      <p:ext uri="{BB962C8B-B14F-4D97-AF65-F5344CB8AC3E}">
        <p14:creationId xmlns:p14="http://schemas.microsoft.com/office/powerpoint/2010/main" val="9659383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mostly related to the schema - for example given a table about population migration, can you understand what the data means? Do you know what particular column mean? Do you know the units used in the column? So mostly documentation, but also the complexity of the documentation. </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43</a:t>
            </a:fld>
            <a:endParaRPr lang="cs-CZ"/>
          </a:p>
        </p:txBody>
      </p:sp>
    </p:spTree>
    <p:extLst>
      <p:ext uri="{BB962C8B-B14F-4D97-AF65-F5344CB8AC3E}">
        <p14:creationId xmlns:p14="http://schemas.microsoft.com/office/powerpoint/2010/main" val="398967510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Interlinking is designed for linked data, yet the ideas of referencing other sources is quite important aspect of interoperability.  We talk more about interoperability in FAIR section.</a:t>
            </a:r>
          </a:p>
        </p:txBody>
      </p:sp>
      <p:sp>
        <p:nvSpPr>
          <p:cNvPr id="4" name="Slide Number Placeholder 3"/>
          <p:cNvSpPr>
            <a:spLocks noGrp="1"/>
          </p:cNvSpPr>
          <p:nvPr>
            <p:ph type="sldNum" sz="quarter" idx="5"/>
          </p:nvPr>
        </p:nvSpPr>
        <p:spPr/>
        <p:txBody>
          <a:bodyPr/>
          <a:lstStyle/>
          <a:p>
            <a:fld id="{FEC869DF-6110-41A2-A008-13AD35443CEC}" type="slidenum">
              <a:rPr lang="cs-CZ" smtClean="0"/>
              <a:t>44</a:t>
            </a:fld>
            <a:endParaRPr lang="cs-CZ"/>
          </a:p>
        </p:txBody>
      </p:sp>
    </p:spTree>
    <p:extLst>
      <p:ext uri="{BB962C8B-B14F-4D97-AF65-F5344CB8AC3E}">
        <p14:creationId xmlns:p14="http://schemas.microsoft.com/office/powerpoint/2010/main" val="98416468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define your own. In fact, you should! In practice it is important to focus on the use-case and talk to businesspeople. On the other hand, it is good to have intuition so you know what questions you may ask to get the overall understanding of the data quality or search for the core issues. </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45</a:t>
            </a:fld>
            <a:endParaRPr lang="cs-CZ"/>
          </a:p>
        </p:txBody>
      </p:sp>
    </p:spTree>
    <p:extLst>
      <p:ext uri="{BB962C8B-B14F-4D97-AF65-F5344CB8AC3E}">
        <p14:creationId xmlns:p14="http://schemas.microsoft.com/office/powerpoint/2010/main" val="37861789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Czech open data publication guide also mention few issues related to data quality.</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46</a:t>
            </a:fld>
            <a:endParaRPr lang="cs-CZ"/>
          </a:p>
        </p:txBody>
      </p:sp>
    </p:spTree>
    <p:extLst>
      <p:ext uri="{BB962C8B-B14F-4D97-AF65-F5344CB8AC3E}">
        <p14:creationId xmlns:p14="http://schemas.microsoft.com/office/powerpoint/2010/main" val="409874399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just an illustration other data types may have their own issues.</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48</a:t>
            </a:fld>
            <a:endParaRPr lang="cs-CZ"/>
          </a:p>
        </p:txBody>
      </p:sp>
    </p:spTree>
    <p:extLst>
      <p:ext uri="{BB962C8B-B14F-4D97-AF65-F5344CB8AC3E}">
        <p14:creationId xmlns:p14="http://schemas.microsoft.com/office/powerpoint/2010/main" val="201377368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missing data may be a column, property of a label, for example in machine learning training data.</a:t>
            </a:r>
          </a:p>
          <a:p>
            <a:endParaRPr lang="en-US" dirty="0"/>
          </a:p>
          <a:p>
            <a:r>
              <a:rPr lang="en-US" dirty="0"/>
              <a:t>Pattern of missing data:</a:t>
            </a:r>
          </a:p>
          <a:p>
            <a:pPr marL="171450" indent="-171450">
              <a:buFont typeface="Arial" panose="020B0604020202020204" pitchFamily="34" charset="0"/>
              <a:buChar char="•"/>
            </a:pPr>
            <a:r>
              <a:rPr lang="en-US" dirty="0"/>
              <a:t>This is not a realistic assumption for many real time data. </a:t>
            </a:r>
          </a:p>
          <a:p>
            <a:pPr marL="171450" indent="-171450">
              <a:buFont typeface="Arial" panose="020B0604020202020204" pitchFamily="34" charset="0"/>
              <a:buChar char="•"/>
            </a:pPr>
            <a:r>
              <a:rPr lang="en-US" dirty="0"/>
              <a:t>When missingness does not depend on the true value of the missing variable, but it might depend on the value of other variables that are observed.</a:t>
            </a:r>
          </a:p>
          <a:p>
            <a:pPr marL="171450" indent="-171450">
              <a:buFont typeface="Arial" panose="020B0604020202020204" pitchFamily="34" charset="0"/>
              <a:buChar char="•"/>
            </a:pPr>
            <a:r>
              <a:rPr lang="en-US" dirty="0"/>
              <a:t>If not the first two cases, then the this one.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 - - - - - - - - - - - - </a:t>
            </a:r>
          </a:p>
          <a:p>
            <a:endParaRPr lang="en-US" dirty="0"/>
          </a:p>
          <a:p>
            <a:r>
              <a:rPr lang="en-US" dirty="0"/>
              <a:t>The idea is to preserve the data, which are expensive to collect, by replacing the missing values with some possible values. In addition, the objective is to minimize the bias. </a:t>
            </a:r>
          </a:p>
          <a:p>
            <a:endParaRPr lang="en-US" dirty="0"/>
          </a:p>
          <a:p>
            <a:r>
              <a:rPr lang="en-US" dirty="0"/>
              <a:t>Instead of mean we can use or majority nominal value, median or mode. We can also use the most probable value. Using algorithms like regression and decision tree, the missing values can be predicted and replaced the value. We try to learn the value from other properties. If we know the expected data model, we can use this knowledge to estimate values by using the maximum likelihood procedure. We employ version of Expectation–Maximization algorithm, to estimate the model parameters in the presence of missing data. Then we can get the best estimate as we have the model.</a:t>
            </a:r>
          </a:p>
          <a:p>
            <a:endParaRPr lang="en-US" dirty="0"/>
          </a:p>
          <a:p>
            <a:pPr marL="171450" indent="-171450">
              <a:buFont typeface="Arial" panose="020B0604020202020204" pitchFamily="34" charset="0"/>
              <a:buChar char="•"/>
            </a:pPr>
            <a:r>
              <a:rPr lang="en-US" dirty="0"/>
              <a:t>It is better if we can narrow down the scope, so for example instead of using k-NN on all data we only use data from the same class, if there is a notion of classes.</a:t>
            </a:r>
          </a:p>
          <a:p>
            <a:pPr marL="171450" indent="-171450">
              <a:buFont typeface="Arial" panose="020B0604020202020204" pitchFamily="34" charset="0"/>
              <a:buChar char="•"/>
            </a:pPr>
            <a:r>
              <a:rPr lang="en-US" dirty="0"/>
              <a:t>Hot deck imputation - use random observed value. </a:t>
            </a:r>
          </a:p>
          <a:p>
            <a:pPr marL="171450" indent="-171450">
              <a:buFont typeface="Arial" panose="020B0604020202020204" pitchFamily="34" charset="0"/>
              <a:buChar char="•"/>
            </a:pPr>
            <a:r>
              <a:rPr lang="en-US" dirty="0"/>
              <a:t>Imputation using decision tree - use decision tree classifier, or any other, to predict missing values.</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49</a:t>
            </a:fld>
            <a:endParaRPr lang="cs-CZ"/>
          </a:p>
        </p:txBody>
      </p:sp>
    </p:spTree>
    <p:extLst>
      <p:ext uri="{BB962C8B-B14F-4D97-AF65-F5344CB8AC3E}">
        <p14:creationId xmlns:p14="http://schemas.microsoft.com/office/powerpoint/2010/main" val="108368013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Box plots and scatter plots can be used to identify outliers. To deal with these anomalous values, data smoothing techniques are applied (methods). While the outliers are the most focused, we also need to check for data distribution, as many methods assume normal distribution.</a:t>
            </a:r>
          </a:p>
          <a:p>
            <a:endParaRPr lang="en-US" dirty="0"/>
          </a:p>
          <a:p>
            <a:r>
              <a:rPr lang="en-US" dirty="0"/>
              <a:t>Methods:</a:t>
            </a:r>
          </a:p>
          <a:p>
            <a:pPr marL="171450" indent="-171450">
              <a:buFont typeface="Arial" panose="020B0604020202020204" pitchFamily="34" charset="0"/>
              <a:buChar char="•"/>
            </a:pPr>
            <a:r>
              <a:rPr lang="en-US" dirty="0"/>
              <a:t>The sorted values are then divided into “bins”. Values are replaced by using the values around them - replace with mean/median of the given bin.  Alternatively, we can smooth each value with min/max based on their distance.</a:t>
            </a:r>
          </a:p>
          <a:p>
            <a:pPr marL="171450" indent="-171450">
              <a:buFont typeface="Arial" panose="020B0604020202020204" pitchFamily="34" charset="0"/>
              <a:buChar char="•"/>
            </a:pPr>
            <a:r>
              <a:rPr lang="en-US" dirty="0"/>
              <a:t>Group values in clusters and then detect and remove outliers (automatic or manual). Alternatively, we can also use to smooth the data as we have the values inside the cluster.</a:t>
            </a:r>
          </a:p>
          <a:p>
            <a:pPr marL="171450" indent="-171450">
              <a:buFont typeface="Arial" panose="020B0604020202020204" pitchFamily="34" charset="0"/>
              <a:buChar char="•"/>
            </a:pPr>
            <a:r>
              <a:rPr lang="en-US" dirty="0"/>
              <a:t>Smooth by fitting the data into regression functions, i.e., linear regression.</a:t>
            </a:r>
          </a:p>
          <a:p>
            <a:endParaRPr lang="en-US" dirty="0"/>
          </a:p>
          <a:p>
            <a:r>
              <a:rPr lang="en-US" dirty="0"/>
              <a:t>Overall, many of the smoothing methods are similar to data reduction with discretization. We need to create groups and replace some values - outliers.</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50</a:t>
            </a:fld>
            <a:endParaRPr lang="cs-CZ"/>
          </a:p>
        </p:txBody>
      </p:sp>
    </p:spTree>
    <p:extLst>
      <p:ext uri="{BB962C8B-B14F-4D97-AF65-F5344CB8AC3E}">
        <p14:creationId xmlns:p14="http://schemas.microsoft.com/office/powerpoint/2010/main" val="3772341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7B9C8C-5E30-EE77-A7E9-8D840B2DFF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54FB70E-E7EE-4942-64FC-A404DA8E98B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6D9F931-585B-42CF-1F7A-CA1372170106}"/>
              </a:ext>
            </a:extLst>
          </p:cNvPr>
          <p:cNvSpPr>
            <a:spLocks noGrp="1"/>
          </p:cNvSpPr>
          <p:nvPr>
            <p:ph type="body" idx="1"/>
          </p:nvPr>
        </p:nvSpPr>
        <p:spPr/>
        <p:txBody>
          <a:bodyPr/>
          <a:lstStyle/>
          <a:p>
            <a:r>
              <a:rPr lang="en-US" dirty="0"/>
              <a:t>Data hierarchies, allow us to easily perform summarization and see data from different perspectives or different conceptual levels. We see them for business analytics. Yet they are not always given, a solution is to create them from data. </a:t>
            </a:r>
            <a:r>
              <a:rPr lang="en-US" sz="1800" b="0" i="0" u="none" strike="noStrike" dirty="0">
                <a:solidFill>
                  <a:srgbClr val="000000"/>
                </a:solidFill>
                <a:effectLst/>
                <a:latin typeface="Arial" panose="020B0604020202020204" pitchFamily="34" charset="0"/>
              </a:rPr>
              <a:t>Discretization and concept hierarchy generation are powerful tools for data mining, in that they allow the mining of data at multiple levels of abstraction. </a:t>
            </a:r>
          </a:p>
          <a:p>
            <a:endParaRPr lang="en-US" sz="1800" b="0" i="0" u="none" strike="noStrike" dirty="0">
              <a:solidFill>
                <a:srgbClr val="000000"/>
              </a:solidFill>
              <a:effectLst/>
              <a:latin typeface="Arial" panose="020B0604020202020204" pitchFamily="34" charset="0"/>
            </a:endParaRPr>
          </a:p>
          <a:p>
            <a:r>
              <a:rPr lang="en-US" dirty="0"/>
              <a:t>If the discretization process uses class information (we know which data belongs together), then we say it is supervised discretization. Otherwise, it is unsupervised. We can do top-down (starting with single and splitting) or bottom-up (starting with all and merging  ~ removing split points, i.e., the values). A concept hierarchy for a given numerical attribute defines a discretization of the attribute. Concept hierarchies can be used to reduce the data by collecting and replacing low-level concepts with higher-level concepts, see example. </a:t>
            </a:r>
          </a:p>
          <a:p>
            <a:endParaRPr lang="en-US" dirty="0"/>
          </a:p>
          <a:p>
            <a:r>
              <a:rPr lang="en-US" dirty="0"/>
              <a:t>Several discretization methods can be used to automatically generate or dynamically refine concept hierarchies for numerical attributes:</a:t>
            </a:r>
          </a:p>
          <a:p>
            <a:pPr marL="171450" indent="-171450">
              <a:buFont typeface="Arial" panose="020B0604020202020204" pitchFamily="34" charset="0"/>
              <a:buChar char="•"/>
            </a:pPr>
            <a:r>
              <a:rPr lang="en-US" dirty="0"/>
              <a:t>Binning : Unsupervised (no class information) top-down approach, can use equal-width or equal-frequency binning. Each values is replaced by the bin representative, e.g., mean/median.</a:t>
            </a:r>
          </a:p>
          <a:p>
            <a:pPr marL="171450" indent="-171450">
              <a:buFont typeface="Arial" panose="020B0604020202020204" pitchFamily="34" charset="0"/>
              <a:buChar char="•"/>
            </a:pPr>
            <a:r>
              <a:rPr lang="en-US" dirty="0"/>
              <a:t>Histogram Analysis : Like binning, partition values into disjoint ranges, called buckets. We can set minimum interval size and apply recursively to create a hierarchy.</a:t>
            </a:r>
          </a:p>
          <a:p>
            <a:pPr marL="171450" indent="-171450">
              <a:buFont typeface="Arial" panose="020B0604020202020204" pitchFamily="34" charset="0"/>
              <a:buChar char="•"/>
            </a:pPr>
            <a:r>
              <a:rPr lang="en-US" dirty="0"/>
              <a:t>Entropy-Based Discretization :  Like building a decision tree, can be used to build the hierarchy. Entropy was proposed by Claude Shannon in pioneering work on information theory and the concept of information gain.</a:t>
            </a:r>
          </a:p>
          <a:p>
            <a:pPr marL="171450" indent="-171450">
              <a:buFont typeface="Arial" panose="020B0604020202020204" pitchFamily="34" charset="0"/>
              <a:buChar char="•"/>
            </a:pPr>
            <a:r>
              <a:rPr lang="en-US" dirty="0"/>
              <a:t>Cluster Analysis : Clusters can be nodes of hierarchy, can be bottom-up or top-down approach</a:t>
            </a:r>
          </a:p>
          <a:p>
            <a:pPr marL="171450" indent="-171450">
              <a:buFont typeface="Arial" panose="020B0604020202020204" pitchFamily="34" charset="0"/>
              <a:buChar char="•"/>
            </a:pPr>
            <a:r>
              <a:rPr lang="en-US" dirty="0"/>
              <a:t>Discretization by Intuitive Partitioning : For example, it is more desirable to have salary levels like 50K, 60K, 70K rather then 51.245, 63.786, 70.001 as may be obtained by some sophisticated algorithm. The idea is to split data into 3, 4, or 5 relatively equal-width intervals using the values of the most significant digits. The rule can be applied recursively to create a hierarchy.</a:t>
            </a:r>
          </a:p>
          <a:p>
            <a:endParaRPr lang="en-US" dirty="0"/>
          </a:p>
          <a:p>
            <a:r>
              <a:rPr lang="en-US" dirty="0"/>
              <a:t>Categorical data have no ordering, like location, job category, item category.  As a result, we need different approach to create a hierarchy:</a:t>
            </a:r>
          </a:p>
          <a:p>
            <a:pPr marL="171450" indent="-171450">
              <a:buFont typeface="Arial" panose="020B0604020202020204" pitchFamily="34" charset="0"/>
              <a:buChar char="•"/>
            </a:pPr>
            <a:r>
              <a:rPr lang="en-US" dirty="0"/>
              <a:t>Manual definition of some part of the hierarchy, search existing codelists.</a:t>
            </a:r>
          </a:p>
          <a:p>
            <a:pPr marL="171450" indent="-171450">
              <a:buFont typeface="Arial" panose="020B0604020202020204" pitchFamily="34" charset="0"/>
              <a:buChar char="•"/>
            </a:pPr>
            <a:r>
              <a:rPr lang="en-US" dirty="0"/>
              <a:t>Specification of a partial ordering of attributes explicitly at the schema level by users or experts. E.g., street &lt; city &lt; state &lt; country.</a:t>
            </a:r>
          </a:p>
          <a:p>
            <a:pPr marL="171450" indent="-171450">
              <a:buFont typeface="Arial" panose="020B0604020202020204" pitchFamily="34" charset="0"/>
              <a:buChar char="•"/>
            </a:pPr>
            <a:r>
              <a:rPr lang="en-US" dirty="0"/>
              <a:t>A user may specify a set of attributes forming a concept hierarchy but omit to explicitly state their partial ordering.</a:t>
            </a:r>
            <a:br>
              <a:rPr lang="en-US" dirty="0"/>
            </a:br>
            <a:r>
              <a:rPr lang="en-US" dirty="0"/>
              <a:t>Consider the following observation that since higher-level concepts generally cover several subordinate lower-level concepts, an attribute defining a high concept level (e.g., country) will usually contain a smaller number of distinct values than an attribute defining a lower concept level (e.g., street). The attribute with the most distinct values is placed at the lowest level of the hierarchy. This does not work for dates for example.</a:t>
            </a:r>
          </a:p>
          <a:p>
            <a:pPr marL="171450" indent="-171450">
              <a:buFont typeface="Arial" panose="020B0604020202020204" pitchFamily="34" charset="0"/>
              <a:buChar char="•"/>
            </a:pPr>
            <a:r>
              <a:rPr lang="en-US" dirty="0"/>
              <a:t>Semantic based clustering. For example. we know the address is a hierarchical concept, if we also know mapping to the ontology, we can create hierarchies automatically.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Example on the right side is to illustrate the task at hand. Data quality determines what result we can get from discretization.</a:t>
            </a:r>
          </a:p>
          <a:p>
            <a:endParaRPr lang="en-US" dirty="0"/>
          </a:p>
          <a:p>
            <a:endParaRPr lang="en-US" dirty="0"/>
          </a:p>
        </p:txBody>
      </p:sp>
      <p:sp>
        <p:nvSpPr>
          <p:cNvPr id="4" name="Slide Number Placeholder 3">
            <a:extLst>
              <a:ext uri="{FF2B5EF4-FFF2-40B4-BE49-F238E27FC236}">
                <a16:creationId xmlns:a16="http://schemas.microsoft.com/office/drawing/2014/main" id="{72E24FC9-52AD-97BE-3131-4A44957A0E2A}"/>
              </a:ext>
            </a:extLst>
          </p:cNvPr>
          <p:cNvSpPr>
            <a:spLocks noGrp="1"/>
          </p:cNvSpPr>
          <p:nvPr>
            <p:ph type="sldNum" sz="quarter" idx="5"/>
          </p:nvPr>
        </p:nvSpPr>
        <p:spPr/>
        <p:txBody>
          <a:bodyPr/>
          <a:lstStyle/>
          <a:p>
            <a:fld id="{FEC869DF-6110-41A2-A008-13AD35443CEC}" type="slidenum">
              <a:rPr lang="cs-CZ" smtClean="0"/>
              <a:t>5</a:t>
            </a:fld>
            <a:endParaRPr lang="cs-CZ"/>
          </a:p>
        </p:txBody>
      </p:sp>
    </p:spTree>
    <p:extLst>
      <p:ext uri="{BB962C8B-B14F-4D97-AF65-F5344CB8AC3E}">
        <p14:creationId xmlns:p14="http://schemas.microsoft.com/office/powerpoint/2010/main" val="265862772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Inconsistent representation of the same real-world object in the database. Sometimes this can be fixed only by domain experts, see the example. Fortunately, the values belong to attributes that does not live in a vacuum, they belong to entities. So, we can use some rules based on the data, what we can do depends on the data available. </a:t>
            </a:r>
          </a:p>
          <a:p>
            <a:endParaRPr lang="en-US" dirty="0"/>
          </a:p>
          <a:p>
            <a:r>
              <a:rPr lang="en-US" dirty="0"/>
              <a:t>If we know the correct value, we can use Levenshtein distance, and normalization (to-lower-case) to address many issues.</a:t>
            </a:r>
          </a:p>
          <a:p>
            <a:endParaRPr lang="en-US" dirty="0"/>
          </a:p>
          <a:p>
            <a:r>
              <a:rPr lang="en-US" dirty="0"/>
              <a:t>Basically, we need to establish representatives and then replace values with representatives, this is like reduction by discretization - we could also see this as a deduplication task. </a:t>
            </a:r>
          </a:p>
          <a:p>
            <a:endParaRPr lang="en-US" dirty="0"/>
          </a:p>
          <a:p>
            <a:r>
              <a:rPr lang="en-US" dirty="0"/>
              <a:t>The data can be invalid as the do not respect a business rule (negative age), but then the handling of the data is completely use-case specific. The only universal solution may be to remove the data.</a:t>
            </a:r>
          </a:p>
          <a:p>
            <a:endParaRPr lang="en-US" dirty="0"/>
          </a:p>
          <a:p>
            <a:r>
              <a:rPr lang="en-US" dirty="0"/>
              <a:t>[BONUS]</a:t>
            </a:r>
          </a:p>
          <a:p>
            <a:endParaRPr lang="en-US" dirty="0"/>
          </a:p>
          <a:p>
            <a:r>
              <a:rPr lang="en-US" dirty="0"/>
              <a:t>We can be creative as in thesis “</a:t>
            </a:r>
            <a:r>
              <a:rPr lang="en-US" sz="1800" b="0" i="0" u="none" strike="noStrike" dirty="0">
                <a:solidFill>
                  <a:srgbClr val="000000"/>
                </a:solidFill>
                <a:effectLst/>
                <a:latin typeface="Arial" panose="020B0604020202020204" pitchFamily="34" charset="0"/>
              </a:rPr>
              <a:t>KDD Techniques for Diagnosis of Cardiac Data Sets”.</a:t>
            </a:r>
          </a:p>
          <a:p>
            <a:endParaRPr lang="en-US" sz="1800" b="0" i="0" u="none" strike="noStrike" dirty="0">
              <a:solidFill>
                <a:srgbClr val="000000"/>
              </a:solidFill>
              <a:effectLst/>
              <a:latin typeface="Arial" panose="020B0604020202020204" pitchFamily="34" charset="0"/>
            </a:endParaRPr>
          </a:p>
          <a:p>
            <a:r>
              <a:rPr lang="en-US" dirty="0"/>
              <a:t>Context Dependent Attribute Correction Association Rule (CDACAR).</a:t>
            </a:r>
          </a:p>
          <a:p>
            <a:pPr marL="171450" indent="-171450">
              <a:buFont typeface="Arial" panose="020B0604020202020204" pitchFamily="34" charset="0"/>
              <a:buChar char="•"/>
            </a:pPr>
            <a:r>
              <a:rPr lang="en-US" dirty="0"/>
              <a:t>Generate all the frequent sets and from the association rules (only one predicted value ~ successor). </a:t>
            </a:r>
          </a:p>
          <a:p>
            <a:pPr marL="171450" indent="-171450">
              <a:buFont typeface="Arial" panose="020B0604020202020204" pitchFamily="34" charset="0"/>
              <a:buChar char="•"/>
            </a:pPr>
            <a:r>
              <a:rPr lang="en-US" dirty="0"/>
              <a:t>Then we can check the data using the rules, the suspicious entities are compared with all others for that rule.</a:t>
            </a:r>
          </a:p>
          <a:p>
            <a:pPr marL="171450" indent="-171450">
              <a:buFont typeface="Arial" panose="020B0604020202020204" pitchFamily="34" charset="0"/>
              <a:buChar char="•"/>
            </a:pPr>
            <a:r>
              <a:rPr lang="en-US" dirty="0"/>
              <a:t>Then we use Levenshtein distance to make the final decision. </a:t>
            </a:r>
          </a:p>
          <a:p>
            <a:endParaRPr lang="en-US" dirty="0"/>
          </a:p>
          <a:p>
            <a:r>
              <a:rPr lang="en-US" dirty="0"/>
              <a:t>Context Independent Attribute Correction Clustering Technique (CIACCT).</a:t>
            </a:r>
          </a:p>
          <a:p>
            <a:pPr marL="171450" indent="-171450">
              <a:buFont typeface="Arial" panose="020B0604020202020204" pitchFamily="34" charset="0"/>
              <a:buChar char="•"/>
            </a:pPr>
            <a:r>
              <a:rPr lang="en-US" dirty="0"/>
              <a:t>First cleaning process, for that all attributes convert from lower case to upper case, all the non-alpha numeric values are removed and then the number of occurrences of all the values in the cleaned data set is calculated.</a:t>
            </a:r>
          </a:p>
          <a:p>
            <a:pPr marL="171450" indent="-171450">
              <a:buFont typeface="Arial" panose="020B0604020202020204" pitchFamily="34" charset="0"/>
              <a:buChar char="•"/>
            </a:pPr>
            <a:r>
              <a:rPr lang="en-US" dirty="0"/>
              <a:t>Then we merge clusters based on the Levenshtein distance of representatives, the most common items.</a:t>
            </a:r>
          </a:p>
          <a:p>
            <a:pPr marL="171450" indent="-171450">
              <a:buFont typeface="Arial" panose="020B0604020202020204" pitchFamily="34" charset="0"/>
              <a:buChar char="•"/>
            </a:pPr>
            <a:r>
              <a:rPr lang="en-US" dirty="0"/>
              <a:t>Once clustered check for distances in a cluster, if bigger than threshold extract to extra cluster. </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51</a:t>
            </a:fld>
            <a:endParaRPr lang="cs-CZ"/>
          </a:p>
        </p:txBody>
      </p:sp>
    </p:spTree>
    <p:extLst>
      <p:ext uri="{BB962C8B-B14F-4D97-AF65-F5344CB8AC3E}">
        <p14:creationId xmlns:p14="http://schemas.microsoft.com/office/powerpoint/2010/main" val="429215127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Determines, whether two or mode records defined differently in a database, actually represent the same real-world object. This is similar task as to data integration.</a:t>
            </a:r>
          </a:p>
          <a:p>
            <a:endParaRPr lang="en-US" dirty="0"/>
          </a:p>
          <a:p>
            <a:r>
              <a:rPr lang="en-US" dirty="0"/>
              <a:t>Token-Based Data Cleaning Technique : Score and threshold. </a:t>
            </a:r>
            <a:br>
              <a:rPr lang="en-US" dirty="0"/>
            </a:br>
            <a:r>
              <a:rPr lang="en-US" dirty="0"/>
              <a:t>There are proposals to eliminate the need of threshold using Smart Tokens (https://www.igi-global.com/article/use-smart-tokens-cleaning-integrated/1749).</a:t>
            </a:r>
          </a:p>
          <a:p>
            <a:endParaRPr lang="en-US" dirty="0"/>
          </a:p>
          <a:p>
            <a:r>
              <a:rPr lang="en-US" dirty="0"/>
              <a:t>Record Linkage: Similarity Measures and Algorithms : We have two entities, and we want to connect / link them based on their properties.</a:t>
            </a:r>
          </a:p>
          <a:p>
            <a:pPr marL="171450" indent="-171450">
              <a:buFont typeface="Arial" panose="020B0604020202020204" pitchFamily="34" charset="0"/>
              <a:buChar char="•"/>
            </a:pPr>
            <a:r>
              <a:rPr lang="en-US" dirty="0"/>
              <a:t>Atomic Similarity Measures : Similarity between entries: edit distance, phonetic distance (</a:t>
            </a:r>
            <a:r>
              <a:rPr lang="en-US" dirty="0" err="1"/>
              <a:t>soundex</a:t>
            </a:r>
            <a:r>
              <a:rPr lang="en-US" dirty="0"/>
              <a:t>), the </a:t>
            </a:r>
            <a:r>
              <a:rPr lang="en-US" dirty="0" err="1"/>
              <a:t>Jaro</a:t>
            </a:r>
            <a:r>
              <a:rPr lang="en-US" dirty="0"/>
              <a:t> and Winkler measures.</a:t>
            </a:r>
          </a:p>
          <a:p>
            <a:pPr marL="171450" indent="-171450">
              <a:buFont typeface="Arial" panose="020B0604020202020204" pitchFamily="34" charset="0"/>
              <a:buChar char="•"/>
            </a:pPr>
            <a:r>
              <a:rPr lang="en-US" dirty="0"/>
              <a:t>Functions to combine similarity measures : Pairs of attributes belonging to two entities (tuples), each pair is tagged with its own approximate match score. Methods are Naive </a:t>
            </a:r>
            <a:r>
              <a:rPr lang="en-US" dirty="0" err="1"/>
              <a:t>Bayesm</a:t>
            </a:r>
            <a:r>
              <a:rPr lang="en-US" dirty="0"/>
              <a:t> </a:t>
            </a:r>
            <a:r>
              <a:rPr lang="en-US" dirty="0" err="1"/>
              <a:t>Fellegi-Sunter</a:t>
            </a:r>
            <a:r>
              <a:rPr lang="en-US" dirty="0"/>
              <a:t> model, linear SVM and algorithms based on voting theory.</a:t>
            </a:r>
          </a:p>
          <a:p>
            <a:pPr marL="171450" indent="-171450">
              <a:buFont typeface="Arial" panose="020B0604020202020204" pitchFamily="34" charset="0"/>
              <a:buChar char="•"/>
            </a:pPr>
            <a:r>
              <a:rPr lang="en-US" dirty="0"/>
              <a:t>Similarity between linked entities : Before we resolve duplicates, we link entities together via foreign keys.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52</a:t>
            </a:fld>
            <a:endParaRPr lang="cs-CZ"/>
          </a:p>
        </p:txBody>
      </p:sp>
    </p:spTree>
    <p:extLst>
      <p:ext uri="{BB962C8B-B14F-4D97-AF65-F5344CB8AC3E}">
        <p14:creationId xmlns:p14="http://schemas.microsoft.com/office/powerpoint/2010/main" val="330501933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was few examples so let’s zoom out and take a look on a possible actions in a data cleaning process.</a:t>
            </a:r>
          </a:p>
          <a:p>
            <a:endParaRPr lang="en-US" dirty="0"/>
          </a:p>
          <a:p>
            <a:pPr marL="171450" indent="-171450">
              <a:buFont typeface="Arial" panose="020B0604020202020204" pitchFamily="34" charset="0"/>
              <a:buChar char="•"/>
            </a:pPr>
            <a:r>
              <a:rPr lang="en-US" dirty="0"/>
              <a:t>Irrelevant data : Irrelevant data are those that are not actually needed, and don’t fit under the context of the problem we’re trying to solve.</a:t>
            </a:r>
          </a:p>
          <a:p>
            <a:pPr marL="171450" indent="-171450">
              <a:buFont typeface="Arial" panose="020B0604020202020204" pitchFamily="34" charset="0"/>
              <a:buChar char="•"/>
            </a:pPr>
            <a:r>
              <a:rPr lang="en-US" dirty="0"/>
              <a:t>Duplicates : Duplicates are data points that are repeated in your dataset.</a:t>
            </a:r>
          </a:p>
          <a:p>
            <a:pPr marL="171450" indent="-171450">
              <a:buFont typeface="Arial" panose="020B0604020202020204" pitchFamily="34" charset="0"/>
              <a:buChar char="•"/>
            </a:pPr>
            <a:r>
              <a:rPr lang="en-US" dirty="0"/>
              <a:t>Type conversion : Make sure numbers are stored as numerical data types. A date should be stored as a date object, or a Unix timestamp (number of seconds), and so on. Categorical values can be converted to codelists.</a:t>
            </a:r>
          </a:p>
          <a:p>
            <a:pPr marL="171450" indent="-171450">
              <a:buFont typeface="Arial" panose="020B0604020202020204" pitchFamily="34" charset="0"/>
              <a:buChar char="•"/>
            </a:pPr>
            <a:r>
              <a:rPr lang="en-US" dirty="0"/>
              <a:t>Syntax errors: Remove white spaces, pad strings, fix typos.  </a:t>
            </a:r>
          </a:p>
          <a:p>
            <a:pPr marL="171450" indent="-171450">
              <a:buFont typeface="Arial" panose="020B0604020202020204" pitchFamily="34" charset="0"/>
              <a:buChar char="•"/>
            </a:pPr>
            <a:r>
              <a:rPr lang="en-US" dirty="0"/>
              <a:t>Standardize: For strings, make sure all values are either in lower or upper case. For numerical values, make sure all values have a certain measurement unit.</a:t>
            </a:r>
          </a:p>
          <a:p>
            <a:pPr marL="171450" indent="-171450">
              <a:buFont typeface="Arial" panose="020B0604020202020204" pitchFamily="34" charset="0"/>
              <a:buChar char="•"/>
            </a:pPr>
            <a:r>
              <a:rPr lang="en-US" dirty="0"/>
              <a:t>Scaling / Transformation</a:t>
            </a:r>
          </a:p>
          <a:p>
            <a:pPr marL="171450" indent="-171450">
              <a:buFont typeface="Arial" panose="020B0604020202020204" pitchFamily="34" charset="0"/>
              <a:buChar char="•"/>
            </a:pPr>
            <a:r>
              <a:rPr lang="en-US" dirty="0"/>
              <a:t>Normalization :  In most cases, we normalize the data if we’re going to be using statistical methods that rely on normally distributed data. </a:t>
            </a:r>
          </a:p>
          <a:p>
            <a:pPr marL="171450" indent="-171450">
              <a:buFont typeface="Arial" panose="020B0604020202020204" pitchFamily="34" charset="0"/>
              <a:buChar char="•"/>
            </a:pPr>
            <a:r>
              <a:rPr lang="en-US" dirty="0"/>
              <a:t>Missing values</a:t>
            </a:r>
          </a:p>
          <a:p>
            <a:pPr marL="171450" indent="-171450">
              <a:buFont typeface="Arial" panose="020B0604020202020204" pitchFamily="34" charset="0"/>
              <a:buChar char="•"/>
            </a:pPr>
            <a:r>
              <a:rPr lang="en-US" dirty="0"/>
              <a:t>Outliers : Outliers are innocent until proven guilty. They should not be removed unless there is a good reason for that.</a:t>
            </a:r>
          </a:p>
          <a:p>
            <a:pPr marL="171450" indent="-171450">
              <a:buFont typeface="Arial" panose="020B0604020202020204" pitchFamily="34" charset="0"/>
              <a:buChar char="•"/>
            </a:pPr>
            <a:r>
              <a:rPr lang="en-US" dirty="0"/>
              <a:t>In-record &amp; cross-datasets errors : These errors result from having two or more values in the same row or across datasets that contradict with each other.</a:t>
            </a:r>
          </a:p>
          <a:p>
            <a:pPr mar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53</a:t>
            </a:fld>
            <a:endParaRPr lang="cs-CZ"/>
          </a:p>
        </p:txBody>
      </p:sp>
    </p:spTree>
    <p:extLst>
      <p:ext uri="{BB962C8B-B14F-4D97-AF65-F5344CB8AC3E}">
        <p14:creationId xmlns:p14="http://schemas.microsoft.com/office/powerpoint/2010/main" val="162663683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some checklist around, but you should be careful. It is not that the steps are bad or wrong, but it is all about the context. There is nice article that express that point of view.</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54</a:t>
            </a:fld>
            <a:endParaRPr lang="cs-CZ"/>
          </a:p>
        </p:txBody>
      </p:sp>
    </p:spTree>
    <p:extLst>
      <p:ext uri="{BB962C8B-B14F-4D97-AF65-F5344CB8AC3E}">
        <p14:creationId xmlns:p14="http://schemas.microsoft.com/office/powerpoint/2010/main" val="295510307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whole process is sometimes seen as grunt work, something not that important. But in fact, it is the first contact with the data, so it is the start of the analysis as we impose values/judgments/interpretations upon data. There is no checklist for data analysis similar, there should be no check list for data cleaning. We apply data cleaning, invest the time and resources, when we assume that the information, we are looking for is there buried under noise.</a:t>
            </a:r>
          </a:p>
          <a:p>
            <a:endParaRPr lang="en-US" dirty="0"/>
          </a:p>
          <a:p>
            <a:r>
              <a:rPr lang="en-US" dirty="0"/>
              <a:t>The example with Philadelphia, should we replace the values? Perhaps the objective is to do study in linguistics, then the answer is no. In general, we must keep the follow-up use-case and algorithm in mind. We need to prepare the data, so the algorithm produce interpretable data. If the algorithm would be able to handle the raw data as we get them, there would be no data cleaning step in machine learning pipelines.</a:t>
            </a:r>
          </a:p>
          <a:p>
            <a:endParaRPr lang="en-US" dirty="0"/>
          </a:p>
          <a:p>
            <a:r>
              <a:rPr lang="en-US" dirty="0"/>
              <a:t>In order to be able to do data cleaning you need to understand the purpose and the data (source, how were the data collected, what are the hidden dependencies, ...). This is different to data warehouse where there is mostly no such knowledge - so you get only as far as the model goes. There is a story, a nice illustration, I do not know if it is true or not. The idea is that during the war, there was a need to add plating to airplanes, so they can more likely make it back home from the mission. So, they take a look on the airplanes, look for the holes from the bullets, do the statistics and add plating. Is that correct? It may not be, as obviously the airplane could still fly with all the holes. In fact, the better idea might to put extra plating to places with no holes, as it is possible that holes in those places cause the plane to not return. This is called survival bias and is just one of many issues that may originate in lack of understanding of data. </a:t>
            </a:r>
          </a:p>
          <a:p>
            <a:endParaRPr lang="en-US" dirty="0"/>
          </a:p>
          <a:p>
            <a:r>
              <a:rPr lang="en-US" dirty="0"/>
              <a:t>We can look at cleaning transformation as a part of data transformation. So, we can have a collection of reusable components that we can assemble and run different pipelines to understand the data and impact of the transformations.</a:t>
            </a:r>
          </a:p>
          <a:p>
            <a:endParaRPr lang="en-US" dirty="0"/>
          </a:p>
          <a:p>
            <a:r>
              <a:rPr lang="en-US" dirty="0"/>
              <a:t>Source:</a:t>
            </a:r>
          </a:p>
          <a:p>
            <a:pPr marL="171450" indent="-171450">
              <a:buFont typeface="Arial" panose="020B0604020202020204" pitchFamily="34" charset="0"/>
              <a:buChar char="•"/>
            </a:pPr>
            <a:r>
              <a:rPr lang="en-US" dirty="0"/>
              <a:t>https://counting.substack.com/p/data-cleaning-is-analysis-not-grunt</a:t>
            </a:r>
          </a:p>
          <a:p>
            <a:pPr marL="171450" indent="-171450">
              <a:buFont typeface="Arial" panose="020B0604020202020204" pitchFamily="34" charset="0"/>
              <a:buChar char="•"/>
            </a:pPr>
            <a:r>
              <a:rPr lang="en-US" dirty="0"/>
              <a:t>https://counting.substack.com/p/whys-it-hard-to-teach-data-cleaning</a:t>
            </a:r>
          </a:p>
          <a:p>
            <a:pPr marL="171450" indent="-171450">
              <a:buFont typeface="Arial" panose="020B0604020202020204" pitchFamily="34" charset="0"/>
              <a:buChar char="•"/>
            </a:pP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55</a:t>
            </a:fld>
            <a:endParaRPr lang="cs-CZ"/>
          </a:p>
        </p:txBody>
      </p:sp>
    </p:spTree>
    <p:extLst>
      <p:ext uri="{BB962C8B-B14F-4D97-AF65-F5344CB8AC3E}">
        <p14:creationId xmlns:p14="http://schemas.microsoft.com/office/powerpoint/2010/main" val="990710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220484-7428-AB14-3838-1C31C0E3CF2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706DA2-47F4-5954-F636-5400F241B76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A8CAD6F-2450-21F8-E201-F53682302EF1}"/>
              </a:ext>
            </a:extLst>
          </p:cNvPr>
          <p:cNvSpPr>
            <a:spLocks noGrp="1"/>
          </p:cNvSpPr>
          <p:nvPr>
            <p:ph type="body" idx="1"/>
          </p:nvPr>
        </p:nvSpPr>
        <p:spPr/>
        <p:txBody>
          <a:bodyPr/>
          <a:lstStyle/>
          <a:p>
            <a:r>
              <a:rPr lang="en-US" dirty="0"/>
              <a:t>We have information about the same entity encoded in different ways using different identifiers. </a:t>
            </a:r>
          </a:p>
          <a:p>
            <a:endParaRPr lang="en-US" dirty="0"/>
          </a:p>
          <a:p>
            <a:r>
              <a:rPr lang="en-US" dirty="0"/>
              <a:t>We may need to identify entities in semi/non-structured data. </a:t>
            </a:r>
          </a:p>
          <a:p>
            <a:endParaRPr lang="en-US" dirty="0"/>
          </a:p>
          <a:p>
            <a:r>
              <a:rPr lang="en-US" dirty="0"/>
              <a:t>The last is integrating schema, where we need to understand the source schemas. People try to address his using modeling and ontologies.</a:t>
            </a:r>
          </a:p>
          <a:p>
            <a:endParaRPr lang="en-US" dirty="0"/>
          </a:p>
          <a:p>
            <a:r>
              <a:rPr lang="en-US" dirty="0"/>
              <a:t>For example, converting CSV to RDF is technical lifting. This may not change the ontology of the data. For it to be semantic lifting we need to change the ontology to more specific one. For example, instead of using general ontology for tabular data we can employ domain ontology.</a:t>
            </a:r>
          </a:p>
          <a:p>
            <a:endParaRPr lang="en-US" dirty="0"/>
          </a:p>
          <a:p>
            <a:r>
              <a:rPr lang="en-US" dirty="0"/>
              <a:t>Levels (related to data quality):</a:t>
            </a:r>
          </a:p>
          <a:p>
            <a:pPr marL="171450" indent="-171450">
              <a:buFont typeface="Arial" panose="020B0604020202020204" pitchFamily="34" charset="0"/>
              <a:buChar char="•"/>
            </a:pPr>
            <a:r>
              <a:rPr lang="en-US" dirty="0"/>
              <a:t>Make your stuff available on the Web (whatever format) under an open license.</a:t>
            </a:r>
          </a:p>
          <a:p>
            <a:pPr marL="171450" indent="-171450">
              <a:buFont typeface="Arial" panose="020B0604020202020204" pitchFamily="34" charset="0"/>
              <a:buChar char="•"/>
            </a:pPr>
            <a:r>
              <a:rPr lang="en-US" dirty="0"/>
              <a:t>Make it available as structured data (e.g., Excel instead of image scan of a table).</a:t>
            </a:r>
          </a:p>
          <a:p>
            <a:pPr marL="171450" indent="-171450">
              <a:buFont typeface="Arial" panose="020B0604020202020204" pitchFamily="34" charset="0"/>
              <a:buChar char="•"/>
            </a:pPr>
            <a:r>
              <a:rPr lang="en-US" dirty="0"/>
              <a:t>Make it available in a non-proprietary open format (e.g., CSV instead of Excel).</a:t>
            </a:r>
          </a:p>
          <a:p>
            <a:pPr marL="171450" indent="-171450">
              <a:buFont typeface="Arial" panose="020B0604020202020204" pitchFamily="34" charset="0"/>
              <a:buChar char="•"/>
            </a:pPr>
            <a:r>
              <a:rPr lang="en-US" dirty="0"/>
              <a:t>Use URIs to denote things, so that people can point at your stuff.</a:t>
            </a:r>
          </a:p>
          <a:p>
            <a:pPr marL="171450" indent="-171450">
              <a:buFont typeface="Arial" panose="020B0604020202020204" pitchFamily="34" charset="0"/>
              <a:buChar char="•"/>
            </a:pPr>
            <a:r>
              <a:rPr lang="en-US" dirty="0"/>
              <a:t>Link your data to other data to provide context.</a:t>
            </a:r>
          </a:p>
          <a:p>
            <a:endParaRPr lang="en-US" dirty="0"/>
          </a:p>
          <a:p>
            <a:r>
              <a:rPr lang="en-US" dirty="0"/>
              <a:t>Resource:</a:t>
            </a:r>
          </a:p>
          <a:p>
            <a:pPr marL="171450" indent="-171450">
              <a:buFont typeface="Arial" panose="020B0604020202020204" pitchFamily="34" charset="0"/>
              <a:buChar char="•"/>
            </a:pPr>
            <a:r>
              <a:rPr lang="en-US" dirty="0"/>
              <a:t>https://docs.google.com/presentation/d/17DDuvBo2eldwcuMr0_3JLOz4WPTs5NCrB02vmjeP8T0/edit#slide=id.g84aded2c10_0_209</a:t>
            </a:r>
          </a:p>
          <a:p>
            <a:pPr marL="0" indent="0">
              <a:buFont typeface="Arial" panose="020B0604020202020204" pitchFamily="34" charset="0"/>
              <a:buNone/>
            </a:pPr>
            <a:endParaRPr lang="en-US" dirty="0"/>
          </a:p>
          <a:p>
            <a:endParaRPr lang="en-US" dirty="0"/>
          </a:p>
        </p:txBody>
      </p:sp>
      <p:sp>
        <p:nvSpPr>
          <p:cNvPr id="4" name="Slide Number Placeholder 3">
            <a:extLst>
              <a:ext uri="{FF2B5EF4-FFF2-40B4-BE49-F238E27FC236}">
                <a16:creationId xmlns:a16="http://schemas.microsoft.com/office/drawing/2014/main" id="{AE0CA2B7-DE96-A58D-216F-3129A0A08DE4}"/>
              </a:ext>
            </a:extLst>
          </p:cNvPr>
          <p:cNvSpPr>
            <a:spLocks noGrp="1"/>
          </p:cNvSpPr>
          <p:nvPr>
            <p:ph type="sldNum" sz="quarter" idx="5"/>
          </p:nvPr>
        </p:nvSpPr>
        <p:spPr/>
        <p:txBody>
          <a:bodyPr/>
          <a:lstStyle/>
          <a:p>
            <a:fld id="{FEC869DF-6110-41A2-A008-13AD35443CEC}" type="slidenum">
              <a:rPr lang="cs-CZ" smtClean="0"/>
              <a:t>6</a:t>
            </a:fld>
            <a:endParaRPr lang="cs-CZ"/>
          </a:p>
        </p:txBody>
      </p:sp>
    </p:spTree>
    <p:extLst>
      <p:ext uri="{BB962C8B-B14F-4D97-AF65-F5344CB8AC3E}">
        <p14:creationId xmlns:p14="http://schemas.microsoft.com/office/powerpoint/2010/main" val="3656545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0DACB4-A4F3-C9FF-2FAA-3FECAA1AD39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0899ED4-F9A6-5784-2C9B-A27A7C05CAF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325E75F-F59D-8252-3EDB-98B3934BDFB7}"/>
              </a:ext>
            </a:extLst>
          </p:cNvPr>
          <p:cNvSpPr>
            <a:spLocks noGrp="1"/>
          </p:cNvSpPr>
          <p:nvPr>
            <p:ph type="body" idx="1"/>
          </p:nvPr>
        </p:nvSpPr>
        <p:spPr/>
        <p:txBody>
          <a:bodyPr/>
          <a:lstStyle/>
          <a:p>
            <a:r>
              <a:rPr lang="en-US" dirty="0"/>
              <a:t>It is not only about what we do, but also how we do it. It is data engineering, we are professionals. </a:t>
            </a:r>
          </a:p>
          <a:p>
            <a:endParaRPr lang="en-US" dirty="0"/>
          </a:p>
          <a:p>
            <a:r>
              <a:rPr lang="en-US" dirty="0"/>
              <a:t>You ma write a script to perform data transformation. Yet what about quality of such solution. There is also lack of technical people, what about using some sort of tool?</a:t>
            </a:r>
          </a:p>
          <a:p>
            <a:endParaRPr lang="en-US" dirty="0"/>
          </a:p>
          <a:p>
            <a:endParaRPr lang="en-US" dirty="0"/>
          </a:p>
        </p:txBody>
      </p:sp>
      <p:sp>
        <p:nvSpPr>
          <p:cNvPr id="4" name="Slide Number Placeholder 3">
            <a:extLst>
              <a:ext uri="{FF2B5EF4-FFF2-40B4-BE49-F238E27FC236}">
                <a16:creationId xmlns:a16="http://schemas.microsoft.com/office/drawing/2014/main" id="{C920E17D-ACD9-6936-9456-D4B4B2760E2D}"/>
              </a:ext>
            </a:extLst>
          </p:cNvPr>
          <p:cNvSpPr>
            <a:spLocks noGrp="1"/>
          </p:cNvSpPr>
          <p:nvPr>
            <p:ph type="sldNum" sz="quarter" idx="5"/>
          </p:nvPr>
        </p:nvSpPr>
        <p:spPr/>
        <p:txBody>
          <a:bodyPr/>
          <a:lstStyle/>
          <a:p>
            <a:fld id="{FEC869DF-6110-41A2-A008-13AD35443CEC}" type="slidenum">
              <a:rPr lang="cs-CZ" smtClean="0"/>
              <a:t>7</a:t>
            </a:fld>
            <a:endParaRPr lang="cs-CZ"/>
          </a:p>
        </p:txBody>
      </p:sp>
    </p:spTree>
    <p:extLst>
      <p:ext uri="{BB962C8B-B14F-4D97-AF65-F5344CB8AC3E}">
        <p14:creationId xmlns:p14="http://schemas.microsoft.com/office/powerpoint/2010/main" val="2041670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Shuffling isn’t just a fancy dance move! Shuffling is caused when you try to aggregate or join datasets in distributed environments like Spark or </a:t>
            </a:r>
            <a:r>
              <a:rPr lang="en-US" dirty="0" err="1"/>
              <a:t>BigQuery</a:t>
            </a:r>
            <a:r>
              <a:rPr lang="en-US" dirty="0"/>
              <a:t>. One time when I was working at Facebook, we had a 50 TB table joining with a 150 TB table. The shuffle caused by that join took up 30% of all of our compute! I eliminated that shuffle by bucketing the tables ahead of time and then joining!</a:t>
            </a:r>
          </a:p>
          <a:p>
            <a:endParaRPr lang="en-US" dirty="0"/>
          </a:p>
          <a:p>
            <a:r>
              <a:rPr lang="en-US" dirty="0"/>
              <a:t>Resource:</a:t>
            </a:r>
          </a:p>
          <a:p>
            <a:pPr marL="171450" indent="-171450">
              <a:buFont typeface="Arial" panose="020B0604020202020204" pitchFamily="34" charset="0"/>
              <a:buChar char="•"/>
            </a:pPr>
            <a:r>
              <a:rPr lang="en-US" dirty="0"/>
              <a:t>https://blog.dataengineer.io/p/how-to-save-millions-by-optimizing</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8</a:t>
            </a:fld>
            <a:endParaRPr lang="cs-CZ"/>
          </a:p>
        </p:txBody>
      </p:sp>
    </p:spTree>
    <p:extLst>
      <p:ext uri="{BB962C8B-B14F-4D97-AF65-F5344CB8AC3E}">
        <p14:creationId xmlns:p14="http://schemas.microsoft.com/office/powerpoint/2010/main" val="1144362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034233-82FF-5DFF-524A-0F0BE8788C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B807B4F-60A2-4962-4F7E-8BF8E23C90C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7554AD9-20F2-46B6-7583-5D6D510C453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B4336C4-F8A0-C627-1B4B-36018A03801A}"/>
              </a:ext>
            </a:extLst>
          </p:cNvPr>
          <p:cNvSpPr>
            <a:spLocks noGrp="1"/>
          </p:cNvSpPr>
          <p:nvPr>
            <p:ph type="sldNum" sz="quarter" idx="5"/>
          </p:nvPr>
        </p:nvSpPr>
        <p:spPr/>
        <p:txBody>
          <a:bodyPr/>
          <a:lstStyle/>
          <a:p>
            <a:fld id="{FEC869DF-6110-41A2-A008-13AD35443CEC}" type="slidenum">
              <a:rPr lang="cs-CZ" smtClean="0"/>
              <a:t>9</a:t>
            </a:fld>
            <a:endParaRPr lang="cs-CZ"/>
          </a:p>
        </p:txBody>
      </p:sp>
    </p:spTree>
    <p:extLst>
      <p:ext uri="{BB962C8B-B14F-4D97-AF65-F5344CB8AC3E}">
        <p14:creationId xmlns:p14="http://schemas.microsoft.com/office/powerpoint/2010/main" val="3124915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42CB01-0606-AD8B-8CDE-0F8FFB8E3C47}"/>
              </a:ext>
            </a:extLst>
          </p:cNvPr>
          <p:cNvSpPr/>
          <p:nvPr userDrawn="1"/>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15635"/>
          </a:xfrm>
        </p:spPr>
        <p:txBody>
          <a:bodyPr anchor="b">
            <a:no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0"/>
            <a:ext cx="7948277" cy="439653"/>
          </a:xfrm>
        </p:spPr>
        <p:txBody>
          <a:bodyPr wrap="none" lIns="91440" rIns="91440" anchor="ctr" anchorCtr="0">
            <a:noAutofit/>
          </a:bodyPr>
          <a:lstStyle>
            <a:lvl1pPr marL="0" indent="0" algn="l">
              <a:buNone/>
              <a:defRPr sz="2400" b="1"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Presentation group</a:t>
            </a:r>
          </a:p>
        </p:txBody>
      </p:sp>
      <p:sp>
        <p:nvSpPr>
          <p:cNvPr id="5" name="Footer Placeholder 4"/>
          <p:cNvSpPr>
            <a:spLocks noGrp="1"/>
          </p:cNvSpPr>
          <p:nvPr>
            <p:ph type="ftr" sz="quarter" idx="11"/>
          </p:nvPr>
        </p:nvSpPr>
        <p:spPr/>
        <p:txBody>
          <a:bodyPr/>
          <a:lstStyle/>
          <a:p>
            <a:endParaRPr lang="en-US" dirty="0"/>
          </a:p>
        </p:txBody>
      </p:sp>
      <p:cxnSp>
        <p:nvCxnSpPr>
          <p:cNvPr id="9" name="Straight Connector 8"/>
          <p:cNvCxnSpPr/>
          <p:nvPr/>
        </p:nvCxnSpPr>
        <p:spPr>
          <a:xfrm>
            <a:off x="1207658" y="4365104"/>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id="{65665A35-B15A-1F1B-E7BB-06D54184D5F9}"/>
              </a:ext>
            </a:extLst>
          </p:cNvPr>
          <p:cNvSpPr>
            <a:spLocks noGrp="1"/>
          </p:cNvSpPr>
          <p:nvPr>
            <p:ph type="body" sz="quarter" idx="12" hasCustomPrompt="1"/>
          </p:nvPr>
        </p:nvSpPr>
        <p:spPr>
          <a:xfrm>
            <a:off x="9264650" y="4456113"/>
            <a:ext cx="1891030" cy="503237"/>
          </a:xfrm>
        </p:spPr>
        <p:txBody>
          <a:bodyPr rIns="90000" anchor="ctr" anchorCtr="0"/>
          <a:lstStyle>
            <a:lvl1pPr marL="0" indent="0" algn="r">
              <a:buNone/>
              <a:defRPr lang="en-US" sz="2400" b="1" kern="1200" cap="none" spc="200" baseline="0" dirty="0">
                <a:solidFill>
                  <a:schemeClr val="tx2"/>
                </a:solidFill>
                <a:latin typeface="+mj-lt"/>
                <a:ea typeface="+mn-ea"/>
                <a:cs typeface="+mn-cs"/>
              </a:defRPr>
            </a:lvl1pPr>
          </a:lstStyle>
          <a:p>
            <a:pPr lvl="0"/>
            <a:r>
              <a:rPr lang="en-US" dirty="0"/>
              <a:t>Year</a:t>
            </a:r>
          </a:p>
        </p:txBody>
      </p:sp>
      <p:sp>
        <p:nvSpPr>
          <p:cNvPr id="12" name="Text Placeholder 11">
            <a:extLst>
              <a:ext uri="{FF2B5EF4-FFF2-40B4-BE49-F238E27FC236}">
                <a16:creationId xmlns:a16="http://schemas.microsoft.com/office/drawing/2014/main" id="{FE211867-31A4-8500-D606-C5CD767A2639}"/>
              </a:ext>
            </a:extLst>
          </p:cNvPr>
          <p:cNvSpPr>
            <a:spLocks noGrp="1"/>
          </p:cNvSpPr>
          <p:nvPr>
            <p:ph type="body" sz="quarter" idx="13" hasCustomPrompt="1"/>
          </p:nvPr>
        </p:nvSpPr>
        <p:spPr>
          <a:xfrm>
            <a:off x="1097814" y="4942294"/>
            <a:ext cx="7948277" cy="437358"/>
          </a:xfrm>
        </p:spPr>
        <p:txBody>
          <a:bodyPr wrap="none" lIns="90000" rIns="90000" anchor="ctr" anchorCtr="0"/>
          <a:lstStyle>
            <a:lvl1pPr marL="0" indent="0" algn="l">
              <a:buNone/>
              <a:defRPr lang="en-US" sz="2400" b="1" kern="1200" cap="none" spc="200" baseline="0" dirty="0">
                <a:solidFill>
                  <a:schemeClr val="tx2"/>
                </a:solidFill>
                <a:latin typeface="+mj-lt"/>
                <a:ea typeface="+mn-ea"/>
                <a:cs typeface="+mn-cs"/>
              </a:defRPr>
            </a:lvl1pPr>
          </a:lstStyle>
          <a:p>
            <a:pPr lvl="0"/>
            <a:r>
              <a:rPr lang="en-US" dirty="0"/>
              <a:t>Presenting person</a:t>
            </a:r>
          </a:p>
        </p:txBody>
      </p:sp>
      <p:sp>
        <p:nvSpPr>
          <p:cNvPr id="13" name="Text Placeholder 11">
            <a:extLst>
              <a:ext uri="{FF2B5EF4-FFF2-40B4-BE49-F238E27FC236}">
                <a16:creationId xmlns:a16="http://schemas.microsoft.com/office/drawing/2014/main" id="{3EE7B3D2-877F-B924-8BD1-76C44B2778D5}"/>
              </a:ext>
            </a:extLst>
          </p:cNvPr>
          <p:cNvSpPr>
            <a:spLocks noGrp="1"/>
          </p:cNvSpPr>
          <p:nvPr>
            <p:ph type="body" sz="quarter" idx="14" hasCustomPrompt="1"/>
          </p:nvPr>
        </p:nvSpPr>
        <p:spPr>
          <a:xfrm>
            <a:off x="1097279" y="5592755"/>
            <a:ext cx="7948277" cy="809511"/>
          </a:xfrm>
        </p:spPr>
        <p:txBody>
          <a:bodyPr wrap="none" lIns="90000" rIns="90000"/>
          <a:lstStyle>
            <a:lvl1pPr marL="0" indent="0" algn="l">
              <a:buNone/>
              <a:defRPr lang="en-US" sz="1800" b="1" kern="1200" cap="none" spc="200" baseline="0" dirty="0">
                <a:solidFill>
                  <a:schemeClr val="tx2"/>
                </a:solidFill>
                <a:latin typeface="+mj-lt"/>
                <a:ea typeface="+mn-ea"/>
                <a:cs typeface="+mn-cs"/>
              </a:defRPr>
            </a:lvl1pPr>
          </a:lstStyle>
          <a:p>
            <a:pPr lvl="0"/>
            <a:r>
              <a:rPr lang="en-US" dirty="0"/>
              <a:t>Links</a:t>
            </a:r>
          </a:p>
        </p:txBody>
      </p:sp>
    </p:spTree>
    <p:extLst>
      <p:ext uri="{BB962C8B-B14F-4D97-AF65-F5344CB8AC3E}">
        <p14:creationId xmlns:p14="http://schemas.microsoft.com/office/powerpoint/2010/main" val="237744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headin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99535DF1-3CEE-4FC7-9E2D-6DF64CF0951A}"/>
              </a:ext>
            </a:extLst>
          </p:cNvPr>
          <p:cNvSpPr>
            <a:spLocks noGrp="1"/>
          </p:cNvSpPr>
          <p:nvPr>
            <p:ph type="body" sz="quarter" idx="13" hasCustomPrompt="1"/>
          </p:nvPr>
        </p:nvSpPr>
        <p:spPr>
          <a:xfrm>
            <a:off x="2279650" y="1980093"/>
            <a:ext cx="7561263" cy="863352"/>
          </a:xfrm>
          <a:prstGeom prst="rect">
            <a:avLst/>
          </a:prstGeom>
        </p:spPr>
        <p:txBody>
          <a:bodyPr anchor="ctr"/>
          <a:lstStyle>
            <a:lvl1pPr marL="0" indent="0" algn="ctr">
              <a:buNone/>
              <a:defRPr sz="3600" cap="none" baseline="0">
                <a:latin typeface="+mj-lt"/>
              </a:defRPr>
            </a:lvl1pPr>
          </a:lstStyle>
          <a:p>
            <a:pPr lvl="0"/>
            <a:r>
              <a:rPr lang="en-US" dirty="0"/>
              <a:t>Click to edit heading</a:t>
            </a:r>
          </a:p>
        </p:txBody>
      </p:sp>
      <p:sp>
        <p:nvSpPr>
          <p:cNvPr id="11" name="Text Placeholder 9">
            <a:extLst>
              <a:ext uri="{FF2B5EF4-FFF2-40B4-BE49-F238E27FC236}">
                <a16:creationId xmlns:a16="http://schemas.microsoft.com/office/drawing/2014/main" id="{5999B4DE-4528-497E-83DE-B439F1DB28BA}"/>
              </a:ext>
            </a:extLst>
          </p:cNvPr>
          <p:cNvSpPr>
            <a:spLocks noGrp="1"/>
          </p:cNvSpPr>
          <p:nvPr>
            <p:ph type="body" sz="quarter" idx="14" hasCustomPrompt="1"/>
          </p:nvPr>
        </p:nvSpPr>
        <p:spPr>
          <a:xfrm>
            <a:off x="1415480" y="3140968"/>
            <a:ext cx="9217023" cy="1872208"/>
          </a:xfrm>
          <a:prstGeom prst="rect">
            <a:avLst/>
          </a:prstGeom>
        </p:spPr>
        <p:txBody>
          <a:bodyPr anchor="t"/>
          <a:lstStyle>
            <a:lvl1pPr marL="0" indent="0" algn="ctr">
              <a:buNone/>
              <a:defRPr sz="3600">
                <a:latin typeface="+mj-lt"/>
              </a:defRPr>
            </a:lvl1pPr>
          </a:lstStyle>
          <a:p>
            <a:pPr lvl="0"/>
            <a:r>
              <a:rPr lang="en-US" dirty="0"/>
              <a:t>Click to edit sub heading</a:t>
            </a:r>
          </a:p>
        </p:txBody>
      </p:sp>
      <p:cxnSp>
        <p:nvCxnSpPr>
          <p:cNvPr id="2" name="Straight Connector 1">
            <a:extLst>
              <a:ext uri="{FF2B5EF4-FFF2-40B4-BE49-F238E27FC236}">
                <a16:creationId xmlns:a16="http://schemas.microsoft.com/office/drawing/2014/main" id="{9B46B549-2DF5-2605-A7E2-507EC6741B81}"/>
              </a:ext>
            </a:extLst>
          </p:cNvPr>
          <p:cNvCxnSpPr>
            <a:cxnSpLocks/>
          </p:cNvCxnSpPr>
          <p:nvPr userDrawn="1"/>
        </p:nvCxnSpPr>
        <p:spPr>
          <a:xfrm>
            <a:off x="335360" y="2996952"/>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3979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
            <a:ext cx="11449272" cy="766132"/>
          </a:xfr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335360" y="1268760"/>
            <a:ext cx="11449272" cy="50405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cxnSp>
        <p:nvCxnSpPr>
          <p:cNvPr id="7" name="Straight Connector 6">
            <a:extLst>
              <a:ext uri="{FF2B5EF4-FFF2-40B4-BE49-F238E27FC236}">
                <a16:creationId xmlns:a16="http://schemas.microsoft.com/office/drawing/2014/main" id="{6D7F9E1D-3FFE-E5D5-8168-CE30DC4521EC}"/>
              </a:ext>
            </a:extLst>
          </p:cNvPr>
          <p:cNvCxnSpPr>
            <a:cxnSpLocks/>
          </p:cNvCxnSpPr>
          <p:nvPr userDrawn="1"/>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3261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360000" y="180000"/>
            <a:ext cx="11448000" cy="766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35360" y="1260583"/>
            <a:ext cx="5699679" cy="50487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260583"/>
            <a:ext cx="5566712" cy="50487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cxnSp>
        <p:nvCxnSpPr>
          <p:cNvPr id="2" name="Straight Connector 1">
            <a:extLst>
              <a:ext uri="{FF2B5EF4-FFF2-40B4-BE49-F238E27FC236}">
                <a16:creationId xmlns:a16="http://schemas.microsoft.com/office/drawing/2014/main" id="{2EC59EFB-1B84-A66B-9566-F2885C8BF9CA}"/>
              </a:ext>
            </a:extLst>
          </p:cNvPr>
          <p:cNvCxnSpPr>
            <a:cxnSpLocks/>
          </p:cNvCxnSpPr>
          <p:nvPr userDrawn="1"/>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7622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
            <a:ext cx="11448000" cy="766132"/>
          </a:xfrm>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cxnSp>
        <p:nvCxnSpPr>
          <p:cNvPr id="6" name="Straight Connector 5">
            <a:extLst>
              <a:ext uri="{FF2B5EF4-FFF2-40B4-BE49-F238E27FC236}">
                <a16:creationId xmlns:a16="http://schemas.microsoft.com/office/drawing/2014/main" id="{AF6BAB6C-A9D1-4572-ED9D-D7E9722E3C65}"/>
              </a:ext>
            </a:extLst>
          </p:cNvPr>
          <p:cNvCxnSpPr>
            <a:cxnSpLocks/>
          </p:cNvCxnSpPr>
          <p:nvPr userDrawn="1"/>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7111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372268-EBF9-1072-0F76-51E4D5460321}"/>
              </a:ext>
            </a:extLst>
          </p:cNvPr>
          <p:cNvSpPr/>
          <p:nvPr userDrawn="1"/>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2650129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66800" y="199277"/>
            <a:ext cx="10058400" cy="76613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335360" y="1268759"/>
            <a:ext cx="11449272" cy="5152007"/>
          </a:xfrm>
          <a:prstGeom prst="rect">
            <a:avLst/>
          </a:prstGeom>
        </p:spPr>
        <p:txBody>
          <a:bodyPr vert="horz" lIns="0" tIns="36000" rIns="0" bIns="3600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686185" y="6571397"/>
            <a:ext cx="4822804" cy="253513"/>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571397"/>
            <a:ext cx="1312025" cy="253513"/>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711185180"/>
      </p:ext>
    </p:extLst>
  </p:cSld>
  <p:clrMap bg1="lt1" tx1="dk1" bg2="lt2" tx2="dk2" accent1="accent1" accent2="accent2" accent3="accent3" accent4="accent4" accent5="accent5" accent6="accent6" hlink="hlink" folHlink="folHlink"/>
  <p:sldLayoutIdLst>
    <p:sldLayoutId id="2147483733" r:id="rId1"/>
    <p:sldLayoutId id="2147483731" r:id="rId2"/>
    <p:sldLayoutId id="2147483734" r:id="rId3"/>
    <p:sldLayoutId id="2147483736" r:id="rId4"/>
    <p:sldLayoutId id="2147483738" r:id="rId5"/>
    <p:sldLayoutId id="2147483739" r:id="rId6"/>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noetl.org/"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patents.google.com/patent/US6343295B1/en"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3" Type="http://schemas.openxmlformats.org/officeDocument/2006/relationships/hyperlink" Target="https://data.gov.cz/otev&#345;en&#225;-data-snadno-a-rychle/"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9D5E30-7F84-0008-AD0F-665FF5984B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8D6FDF-A783-70C7-888B-88010DDB1051}"/>
              </a:ext>
            </a:extLst>
          </p:cNvPr>
          <p:cNvSpPr>
            <a:spLocks noGrp="1"/>
          </p:cNvSpPr>
          <p:nvPr>
            <p:ph type="ctrTitle"/>
          </p:nvPr>
        </p:nvSpPr>
        <p:spPr/>
        <p:txBody>
          <a:bodyPr/>
          <a:lstStyle/>
          <a:p>
            <a:r>
              <a:rPr lang="en-US" dirty="0"/>
              <a:t>Data (Pre)Processing</a:t>
            </a:r>
          </a:p>
        </p:txBody>
      </p:sp>
      <p:sp>
        <p:nvSpPr>
          <p:cNvPr id="3" name="Subtitle 2">
            <a:extLst>
              <a:ext uri="{FF2B5EF4-FFF2-40B4-BE49-F238E27FC236}">
                <a16:creationId xmlns:a16="http://schemas.microsoft.com/office/drawing/2014/main" id="{40CB32F1-7624-0B29-48D1-896D119DAD5B}"/>
              </a:ext>
            </a:extLst>
          </p:cNvPr>
          <p:cNvSpPr>
            <a:spLocks noGrp="1"/>
          </p:cNvSpPr>
          <p:nvPr>
            <p:ph type="subTitle" idx="1"/>
          </p:nvPr>
        </p:nvSpPr>
        <p:spPr/>
        <p:txBody>
          <a:bodyPr/>
          <a:lstStyle/>
          <a:p>
            <a:r>
              <a:rPr lang="en-US" dirty="0"/>
              <a:t>NDBI046 - Introduction to Data Engineering</a:t>
            </a:r>
          </a:p>
        </p:txBody>
      </p:sp>
      <p:sp>
        <p:nvSpPr>
          <p:cNvPr id="4" name="Text Placeholder 3">
            <a:extLst>
              <a:ext uri="{FF2B5EF4-FFF2-40B4-BE49-F238E27FC236}">
                <a16:creationId xmlns:a16="http://schemas.microsoft.com/office/drawing/2014/main" id="{C05DB3C3-BCF6-3180-A4DF-130355B6168D}"/>
              </a:ext>
            </a:extLst>
          </p:cNvPr>
          <p:cNvSpPr>
            <a:spLocks noGrp="1"/>
          </p:cNvSpPr>
          <p:nvPr>
            <p:ph type="body" sz="quarter" idx="12"/>
          </p:nvPr>
        </p:nvSpPr>
        <p:spPr/>
        <p:txBody>
          <a:bodyPr/>
          <a:lstStyle/>
          <a:p>
            <a:r>
              <a:rPr lang="cs-CZ" dirty="0"/>
              <a:t>202</a:t>
            </a:r>
            <a:r>
              <a:rPr lang="en-US" dirty="0"/>
              <a:t>3/2024</a:t>
            </a:r>
          </a:p>
        </p:txBody>
      </p:sp>
      <p:sp>
        <p:nvSpPr>
          <p:cNvPr id="5" name="Text Placeholder 4">
            <a:extLst>
              <a:ext uri="{FF2B5EF4-FFF2-40B4-BE49-F238E27FC236}">
                <a16:creationId xmlns:a16="http://schemas.microsoft.com/office/drawing/2014/main" id="{383D2C7B-FD4C-FFAF-337D-F0903CDCD5BC}"/>
              </a:ext>
            </a:extLst>
          </p:cNvPr>
          <p:cNvSpPr>
            <a:spLocks noGrp="1"/>
          </p:cNvSpPr>
          <p:nvPr>
            <p:ph type="body" sz="quarter" idx="13"/>
          </p:nvPr>
        </p:nvSpPr>
        <p:spPr/>
        <p:txBody>
          <a:bodyPr/>
          <a:lstStyle/>
          <a:p>
            <a:r>
              <a:rPr lang="en-US" dirty="0"/>
              <a:t>Petr </a:t>
            </a:r>
            <a:r>
              <a:rPr lang="cs-CZ" dirty="0"/>
              <a:t>Škoda</a:t>
            </a:r>
            <a:endParaRPr lang="en-US" dirty="0"/>
          </a:p>
        </p:txBody>
      </p:sp>
      <p:sp>
        <p:nvSpPr>
          <p:cNvPr id="6" name="Text Placeholder 5">
            <a:extLst>
              <a:ext uri="{FF2B5EF4-FFF2-40B4-BE49-F238E27FC236}">
                <a16:creationId xmlns:a16="http://schemas.microsoft.com/office/drawing/2014/main" id="{8DE7C713-DCBF-53A5-AEFD-0A2C932555B8}"/>
              </a:ext>
            </a:extLst>
          </p:cNvPr>
          <p:cNvSpPr>
            <a:spLocks noGrp="1"/>
          </p:cNvSpPr>
          <p:nvPr>
            <p:ph type="body" sz="quarter" idx="14"/>
          </p:nvPr>
        </p:nvSpPr>
        <p:spPr/>
        <p:txBody>
          <a:bodyPr/>
          <a:lstStyle/>
          <a:p>
            <a:pPr lvl="0"/>
            <a:r>
              <a:rPr lang="en-US" dirty="0"/>
              <a:t>https://github.com/skodapetr</a:t>
            </a:r>
          </a:p>
          <a:p>
            <a:r>
              <a:rPr lang="en-US" dirty="0"/>
              <a:t>https://www.ksi.mff.cuni.cz</a:t>
            </a:r>
            <a:endParaRPr lang="cs-CZ" dirty="0"/>
          </a:p>
        </p:txBody>
      </p:sp>
    </p:spTree>
    <p:extLst>
      <p:ext uri="{BB962C8B-B14F-4D97-AF65-F5344CB8AC3E}">
        <p14:creationId xmlns:p14="http://schemas.microsoft.com/office/powerpoint/2010/main" val="2970460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E6368B-C89C-BA37-9489-C13F2EEBA1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DEFFF0-4541-E6AC-F238-3942F81C794E}"/>
              </a:ext>
            </a:extLst>
          </p:cNvPr>
          <p:cNvSpPr>
            <a:spLocks noGrp="1"/>
          </p:cNvSpPr>
          <p:nvPr>
            <p:ph type="title"/>
          </p:nvPr>
        </p:nvSpPr>
        <p:spPr/>
        <p:txBody>
          <a:bodyPr/>
          <a:lstStyle/>
          <a:p>
            <a:r>
              <a:rPr lang="en-US" dirty="0"/>
              <a:t>Alternatives</a:t>
            </a:r>
          </a:p>
        </p:txBody>
      </p:sp>
      <p:sp>
        <p:nvSpPr>
          <p:cNvPr id="3" name="Content Placeholder 2">
            <a:extLst>
              <a:ext uri="{FF2B5EF4-FFF2-40B4-BE49-F238E27FC236}">
                <a16:creationId xmlns:a16="http://schemas.microsoft.com/office/drawing/2014/main" id="{21A3DDA0-971C-0D98-6597-59CCA6B82D5D}"/>
              </a:ext>
            </a:extLst>
          </p:cNvPr>
          <p:cNvSpPr>
            <a:spLocks noGrp="1"/>
          </p:cNvSpPr>
          <p:nvPr>
            <p:ph idx="1"/>
          </p:nvPr>
        </p:nvSpPr>
        <p:spPr/>
        <p:txBody>
          <a:bodyPr/>
          <a:lstStyle/>
          <a:p>
            <a:r>
              <a:rPr lang="en-US" dirty="0"/>
              <a:t>Extract Transform Load</a:t>
            </a:r>
          </a:p>
          <a:p>
            <a:pPr lvl="1"/>
            <a:r>
              <a:rPr lang="en-US" dirty="0"/>
              <a:t>Pull approach, works on demand or on schedule.</a:t>
            </a:r>
          </a:p>
          <a:p>
            <a:r>
              <a:rPr lang="en-US" dirty="0"/>
              <a:t>Extract Load Transform</a:t>
            </a:r>
          </a:p>
          <a:p>
            <a:pPr lvl="1"/>
            <a:r>
              <a:rPr lang="en-US" dirty="0"/>
              <a:t>Suitable for data lake.</a:t>
            </a:r>
          </a:p>
          <a:p>
            <a:r>
              <a:rPr lang="en-US" dirty="0"/>
              <a:t>Enterprise Service Bus</a:t>
            </a:r>
          </a:p>
          <a:p>
            <a:pPr lvl="1"/>
            <a:r>
              <a:rPr lang="en-US" dirty="0"/>
              <a:t>Push model, gets data as needed.</a:t>
            </a:r>
          </a:p>
          <a:p>
            <a:r>
              <a:rPr lang="en-US" dirty="0"/>
              <a:t>No-ETL</a:t>
            </a:r>
          </a:p>
          <a:p>
            <a:pPr lvl="1"/>
            <a:r>
              <a:rPr lang="en-US" dirty="0"/>
              <a:t>Initiative </a:t>
            </a:r>
            <a:r>
              <a:rPr lang="en-US" dirty="0">
                <a:hlinkClick r:id="rId3"/>
              </a:rPr>
              <a:t>https://noetl.org/</a:t>
            </a:r>
            <a:r>
              <a:rPr lang="en-US" dirty="0"/>
              <a:t>   </a:t>
            </a:r>
          </a:p>
        </p:txBody>
      </p:sp>
      <p:sp>
        <p:nvSpPr>
          <p:cNvPr id="4" name="Slide Number Placeholder 3">
            <a:extLst>
              <a:ext uri="{FF2B5EF4-FFF2-40B4-BE49-F238E27FC236}">
                <a16:creationId xmlns:a16="http://schemas.microsoft.com/office/drawing/2014/main" id="{DB0D19FF-BD84-2074-E847-0F697DDF6C6C}"/>
              </a:ext>
            </a:extLst>
          </p:cNvPr>
          <p:cNvSpPr>
            <a:spLocks noGrp="1"/>
          </p:cNvSpPr>
          <p:nvPr>
            <p:ph type="sldNum" sz="quarter" idx="12"/>
          </p:nvPr>
        </p:nvSpPr>
        <p:spPr/>
        <p:txBody>
          <a:bodyPr/>
          <a:lstStyle/>
          <a:p>
            <a:fld id="{6113E31D-E2AB-40D1-8B51-AFA5AFEF393A}" type="slidenum">
              <a:rPr lang="en-US" smtClean="0"/>
              <a:t>10</a:t>
            </a:fld>
            <a:endParaRPr lang="en-US" dirty="0"/>
          </a:p>
        </p:txBody>
      </p:sp>
    </p:spTree>
    <p:extLst>
      <p:ext uri="{BB962C8B-B14F-4D97-AF65-F5344CB8AC3E}">
        <p14:creationId xmlns:p14="http://schemas.microsoft.com/office/powerpoint/2010/main" val="3000842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657B3B-5287-BE01-8AF7-4894C78897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2AB287-1578-7056-89CE-FEAB9652E707}"/>
              </a:ext>
            </a:extLst>
          </p:cNvPr>
          <p:cNvSpPr>
            <a:spLocks noGrp="1"/>
          </p:cNvSpPr>
          <p:nvPr>
            <p:ph type="title"/>
          </p:nvPr>
        </p:nvSpPr>
        <p:spPr/>
        <p:txBody>
          <a:bodyPr>
            <a:normAutofit/>
          </a:bodyPr>
          <a:lstStyle/>
          <a:p>
            <a:r>
              <a:rPr lang="en-US" dirty="0"/>
              <a:t>Extract Transform Load</a:t>
            </a:r>
          </a:p>
        </p:txBody>
      </p:sp>
      <p:sp>
        <p:nvSpPr>
          <p:cNvPr id="3" name="Content Placeholder 2">
            <a:extLst>
              <a:ext uri="{FF2B5EF4-FFF2-40B4-BE49-F238E27FC236}">
                <a16:creationId xmlns:a16="http://schemas.microsoft.com/office/drawing/2014/main" id="{FBE23BA1-AC75-54D8-D274-CA83831C31C0}"/>
              </a:ext>
            </a:extLst>
          </p:cNvPr>
          <p:cNvSpPr>
            <a:spLocks noGrp="1"/>
          </p:cNvSpPr>
          <p:nvPr>
            <p:ph sz="half" idx="1"/>
          </p:nvPr>
        </p:nvSpPr>
        <p:spPr/>
        <p:txBody>
          <a:bodyPr/>
          <a:lstStyle/>
          <a:p>
            <a:r>
              <a:rPr lang="en-US" dirty="0"/>
              <a:t>Category of specialized tools</a:t>
            </a:r>
            <a:br>
              <a:rPr lang="en-US" dirty="0"/>
            </a:br>
            <a:r>
              <a:rPr lang="en-US" dirty="0"/>
              <a:t>(for Data Warehouse)</a:t>
            </a:r>
          </a:p>
          <a:p>
            <a:r>
              <a:rPr lang="en-US" dirty="0"/>
              <a:t>Pipeline / Workflow / Process</a:t>
            </a:r>
          </a:p>
          <a:p>
            <a:r>
              <a:rPr lang="en-US" dirty="0"/>
              <a:t>Components / Plugins</a:t>
            </a:r>
          </a:p>
          <a:p>
            <a:r>
              <a:rPr lang="en-US" dirty="0"/>
              <a:t>Benefits:</a:t>
            </a:r>
          </a:p>
          <a:p>
            <a:pPr lvl="1"/>
            <a:r>
              <a:rPr lang="en-US" dirty="0"/>
              <a:t>Visual representations of a data flow</a:t>
            </a:r>
          </a:p>
          <a:p>
            <a:pPr lvl="1"/>
            <a:r>
              <a:rPr lang="en-US" dirty="0"/>
              <a:t>Parallelization</a:t>
            </a:r>
          </a:p>
          <a:p>
            <a:pPr lvl="1"/>
            <a:r>
              <a:rPr lang="en-US" dirty="0"/>
              <a:t>Monitoring</a:t>
            </a:r>
          </a:p>
          <a:p>
            <a:pPr lvl="1"/>
            <a:r>
              <a:rPr lang="en-US" dirty="0"/>
              <a:t>Failover features</a:t>
            </a:r>
          </a:p>
          <a:p>
            <a:pPr lvl="1"/>
            <a:r>
              <a:rPr lang="en-US" dirty="0"/>
              <a:t>Information clarity, completeness, quality, velocity</a:t>
            </a:r>
          </a:p>
          <a:p>
            <a:pPr lvl="1"/>
            <a:r>
              <a:rPr lang="en-US" dirty="0"/>
              <a:t>...</a:t>
            </a:r>
          </a:p>
          <a:p>
            <a:endParaRPr lang="en-US" dirty="0"/>
          </a:p>
        </p:txBody>
      </p:sp>
      <p:sp>
        <p:nvSpPr>
          <p:cNvPr id="5" name="Content Placeholder 4">
            <a:extLst>
              <a:ext uri="{FF2B5EF4-FFF2-40B4-BE49-F238E27FC236}">
                <a16:creationId xmlns:a16="http://schemas.microsoft.com/office/drawing/2014/main" id="{DE56946A-1EC3-6521-DF7F-3A137FB32B6F}"/>
              </a:ext>
            </a:extLst>
          </p:cNvPr>
          <p:cNvSpPr>
            <a:spLocks noGrp="1"/>
          </p:cNvSpPr>
          <p:nvPr>
            <p:ph sz="half" idx="2"/>
          </p:nvPr>
        </p:nvSpPr>
        <p:spPr/>
        <p:txBody>
          <a:bodyPr/>
          <a:lstStyle/>
          <a:p>
            <a:r>
              <a:rPr lang="en-US" dirty="0"/>
              <a:t>Users:</a:t>
            </a:r>
          </a:p>
          <a:p>
            <a:pPr lvl="1"/>
            <a:r>
              <a:rPr lang="en-US" dirty="0"/>
              <a:t>End users </a:t>
            </a:r>
            <a:br>
              <a:rPr lang="en-US" dirty="0"/>
            </a:br>
            <a:r>
              <a:rPr lang="en-US" dirty="0"/>
              <a:t>Business users.</a:t>
            </a:r>
          </a:p>
          <a:p>
            <a:pPr lvl="1"/>
            <a:r>
              <a:rPr lang="en-US" dirty="0"/>
              <a:t>Designers</a:t>
            </a:r>
            <a:br>
              <a:rPr lang="en-US" dirty="0"/>
            </a:br>
            <a:r>
              <a:rPr lang="en-US" dirty="0"/>
              <a:t>Conceptual modeling, design transformation.</a:t>
            </a:r>
          </a:p>
          <a:p>
            <a:pPr lvl="1"/>
            <a:r>
              <a:rPr lang="en-US" dirty="0"/>
              <a:t>Developers</a:t>
            </a:r>
            <a:br>
              <a:rPr lang="en-US" dirty="0"/>
            </a:br>
            <a:r>
              <a:rPr lang="en-US" dirty="0"/>
              <a:t>Implementation ETL, plugins.</a:t>
            </a:r>
          </a:p>
        </p:txBody>
      </p:sp>
      <p:sp>
        <p:nvSpPr>
          <p:cNvPr id="4" name="Slide Number Placeholder 3">
            <a:extLst>
              <a:ext uri="{FF2B5EF4-FFF2-40B4-BE49-F238E27FC236}">
                <a16:creationId xmlns:a16="http://schemas.microsoft.com/office/drawing/2014/main" id="{A38DDA29-6199-92B5-AA90-2461BB4203B9}"/>
              </a:ext>
            </a:extLst>
          </p:cNvPr>
          <p:cNvSpPr>
            <a:spLocks noGrp="1"/>
          </p:cNvSpPr>
          <p:nvPr>
            <p:ph type="sldNum" sz="quarter" idx="12"/>
          </p:nvPr>
        </p:nvSpPr>
        <p:spPr/>
        <p:txBody>
          <a:bodyPr/>
          <a:lstStyle/>
          <a:p>
            <a:fld id="{6113E31D-E2AB-40D1-8B51-AFA5AFEF393A}" type="slidenum">
              <a:rPr lang="en-US" smtClean="0"/>
              <a:t>11</a:t>
            </a:fld>
            <a:endParaRPr lang="en-US" dirty="0"/>
          </a:p>
        </p:txBody>
      </p:sp>
    </p:spTree>
    <p:extLst>
      <p:ext uri="{BB962C8B-B14F-4D97-AF65-F5344CB8AC3E}">
        <p14:creationId xmlns:p14="http://schemas.microsoft.com/office/powerpoint/2010/main" val="1300949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F62BE9-32C0-7F2B-2CDF-03C7BB6D7C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117483-61BF-B291-A06F-35CBC561B841}"/>
              </a:ext>
            </a:extLst>
          </p:cNvPr>
          <p:cNvSpPr>
            <a:spLocks noGrp="1"/>
          </p:cNvSpPr>
          <p:nvPr>
            <p:ph type="title"/>
          </p:nvPr>
        </p:nvSpPr>
        <p:spPr/>
        <p:txBody>
          <a:bodyPr/>
          <a:lstStyle/>
          <a:p>
            <a:r>
              <a:rPr lang="en-US" dirty="0"/>
              <a:t>Extract</a:t>
            </a:r>
          </a:p>
        </p:txBody>
      </p:sp>
      <p:sp>
        <p:nvSpPr>
          <p:cNvPr id="5" name="Content Placeholder 4">
            <a:extLst>
              <a:ext uri="{FF2B5EF4-FFF2-40B4-BE49-F238E27FC236}">
                <a16:creationId xmlns:a16="http://schemas.microsoft.com/office/drawing/2014/main" id="{08F0A85B-E037-A0C0-587F-36F8C5B9A121}"/>
              </a:ext>
            </a:extLst>
          </p:cNvPr>
          <p:cNvSpPr>
            <a:spLocks noGrp="1"/>
          </p:cNvSpPr>
          <p:nvPr>
            <p:ph sz="half" idx="1"/>
          </p:nvPr>
        </p:nvSpPr>
        <p:spPr/>
        <p:txBody>
          <a:bodyPr/>
          <a:lstStyle/>
          <a:p>
            <a:pPr marL="0" indent="0">
              <a:buNone/>
            </a:pPr>
            <a:r>
              <a:rPr lang="en-US" dirty="0"/>
              <a:t>Capturing the from *:</a:t>
            </a:r>
          </a:p>
          <a:p>
            <a:r>
              <a:rPr lang="en-US" dirty="0"/>
              <a:t>Full refresh</a:t>
            </a:r>
          </a:p>
          <a:p>
            <a:r>
              <a:rPr lang="en-US" dirty="0"/>
              <a:t>Log capture</a:t>
            </a:r>
          </a:p>
          <a:p>
            <a:r>
              <a:rPr lang="en-US" dirty="0"/>
              <a:t>Time-stamped source</a:t>
            </a:r>
          </a:p>
          <a:p>
            <a:r>
              <a:rPr lang="en-US" dirty="0"/>
              <a:t>Change transaction files</a:t>
            </a:r>
          </a:p>
          <a:p>
            <a:r>
              <a:rPr lang="en-US" dirty="0"/>
              <a:t>…</a:t>
            </a:r>
          </a:p>
          <a:p>
            <a:endParaRPr lang="en-US" dirty="0"/>
          </a:p>
        </p:txBody>
      </p:sp>
      <p:sp>
        <p:nvSpPr>
          <p:cNvPr id="6" name="Content Placeholder 5">
            <a:extLst>
              <a:ext uri="{FF2B5EF4-FFF2-40B4-BE49-F238E27FC236}">
                <a16:creationId xmlns:a16="http://schemas.microsoft.com/office/drawing/2014/main" id="{A1180E93-C8F9-48A7-4C6B-049642D8D1EB}"/>
              </a:ext>
            </a:extLst>
          </p:cNvPr>
          <p:cNvSpPr>
            <a:spLocks noGrp="1"/>
          </p:cNvSpPr>
          <p:nvPr>
            <p:ph sz="half" idx="2"/>
          </p:nvPr>
        </p:nvSpPr>
        <p:spPr/>
        <p:txBody>
          <a:bodyPr/>
          <a:lstStyle/>
          <a:p>
            <a:pPr marL="0" indent="0">
              <a:buNone/>
            </a:pPr>
            <a:r>
              <a:rPr lang="en-US" dirty="0"/>
              <a:t>Challenges:</a:t>
            </a:r>
          </a:p>
          <a:p>
            <a:r>
              <a:rPr lang="en-US" dirty="0"/>
              <a:t>Data latency / volume / validation</a:t>
            </a:r>
          </a:p>
          <a:p>
            <a:r>
              <a:rPr lang="en-US" dirty="0"/>
              <a:t>Source limits</a:t>
            </a:r>
          </a:p>
          <a:p>
            <a:r>
              <a:rPr lang="en-US" dirty="0"/>
              <a:t>Monitoring / errors / reliability</a:t>
            </a:r>
          </a:p>
          <a:p>
            <a:r>
              <a:rPr lang="en-US" dirty="0"/>
              <a:t>Disparate sources</a:t>
            </a:r>
          </a:p>
          <a:p>
            <a:r>
              <a:rPr lang="en-US" dirty="0"/>
              <a:t>Limited resources/API</a:t>
            </a:r>
          </a:p>
          <a:p>
            <a:r>
              <a:rPr lang="en-US" dirty="0"/>
              <a:t>….</a:t>
            </a:r>
          </a:p>
          <a:p>
            <a:endParaRPr lang="en-US" dirty="0"/>
          </a:p>
          <a:p>
            <a:endParaRPr lang="en-US" dirty="0"/>
          </a:p>
        </p:txBody>
      </p:sp>
      <p:sp>
        <p:nvSpPr>
          <p:cNvPr id="4" name="Slide Number Placeholder 3">
            <a:extLst>
              <a:ext uri="{FF2B5EF4-FFF2-40B4-BE49-F238E27FC236}">
                <a16:creationId xmlns:a16="http://schemas.microsoft.com/office/drawing/2014/main" id="{842BA9DF-970E-4D4B-C76B-477970D60008}"/>
              </a:ext>
            </a:extLst>
          </p:cNvPr>
          <p:cNvSpPr>
            <a:spLocks noGrp="1"/>
          </p:cNvSpPr>
          <p:nvPr>
            <p:ph type="sldNum" sz="quarter" idx="12"/>
          </p:nvPr>
        </p:nvSpPr>
        <p:spPr/>
        <p:txBody>
          <a:bodyPr/>
          <a:lstStyle/>
          <a:p>
            <a:fld id="{6113E31D-E2AB-40D1-8B51-AFA5AFEF393A}" type="slidenum">
              <a:rPr lang="en-US" smtClean="0"/>
              <a:t>12</a:t>
            </a:fld>
            <a:endParaRPr lang="en-US" dirty="0"/>
          </a:p>
        </p:txBody>
      </p:sp>
    </p:spTree>
    <p:extLst>
      <p:ext uri="{BB962C8B-B14F-4D97-AF65-F5344CB8AC3E}">
        <p14:creationId xmlns:p14="http://schemas.microsoft.com/office/powerpoint/2010/main" val="1686119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D91782-FF1D-1530-FA72-7746E1D6DF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161BD7-C50C-24B8-F28E-EE26DD4920A1}"/>
              </a:ext>
            </a:extLst>
          </p:cNvPr>
          <p:cNvSpPr>
            <a:spLocks noGrp="1"/>
          </p:cNvSpPr>
          <p:nvPr>
            <p:ph type="title"/>
          </p:nvPr>
        </p:nvSpPr>
        <p:spPr/>
        <p:txBody>
          <a:bodyPr/>
          <a:lstStyle/>
          <a:p>
            <a:r>
              <a:rPr lang="en-US" dirty="0"/>
              <a:t>Transform</a:t>
            </a:r>
          </a:p>
        </p:txBody>
      </p:sp>
      <p:sp>
        <p:nvSpPr>
          <p:cNvPr id="5" name="Content Placeholder 4">
            <a:extLst>
              <a:ext uri="{FF2B5EF4-FFF2-40B4-BE49-F238E27FC236}">
                <a16:creationId xmlns:a16="http://schemas.microsoft.com/office/drawing/2014/main" id="{F048AE08-F479-2023-5303-3B12CAB1D7CA}"/>
              </a:ext>
            </a:extLst>
          </p:cNvPr>
          <p:cNvSpPr>
            <a:spLocks noGrp="1"/>
          </p:cNvSpPr>
          <p:nvPr>
            <p:ph sz="half" idx="1"/>
          </p:nvPr>
        </p:nvSpPr>
        <p:spPr/>
        <p:txBody>
          <a:bodyPr/>
          <a:lstStyle/>
          <a:p>
            <a:r>
              <a:rPr lang="en-US" dirty="0"/>
              <a:t>…</a:t>
            </a:r>
          </a:p>
        </p:txBody>
      </p:sp>
      <p:sp>
        <p:nvSpPr>
          <p:cNvPr id="6" name="Content Placeholder 5">
            <a:extLst>
              <a:ext uri="{FF2B5EF4-FFF2-40B4-BE49-F238E27FC236}">
                <a16:creationId xmlns:a16="http://schemas.microsoft.com/office/drawing/2014/main" id="{288BC0C6-A820-7BE2-9DEA-60E3CEB532C5}"/>
              </a:ext>
            </a:extLst>
          </p:cNvPr>
          <p:cNvSpPr>
            <a:spLocks noGrp="1"/>
          </p:cNvSpPr>
          <p:nvPr>
            <p:ph sz="half" idx="2"/>
          </p:nvPr>
        </p:nvSpPr>
        <p:spPr/>
        <p:txBody>
          <a:bodyPr/>
          <a:lstStyle/>
          <a:p>
            <a:pPr marL="0" indent="0">
              <a:buNone/>
            </a:pPr>
            <a:r>
              <a:rPr lang="en-US" dirty="0"/>
              <a:t>Challenges:</a:t>
            </a:r>
          </a:p>
          <a:p>
            <a:r>
              <a:rPr lang="en-US" dirty="0"/>
              <a:t>Different formats / ontologies</a:t>
            </a:r>
          </a:p>
          <a:p>
            <a:r>
              <a:rPr lang="en-US" dirty="0"/>
              <a:t>Business logic</a:t>
            </a:r>
          </a:p>
          <a:p>
            <a:r>
              <a:rPr lang="en-US" dirty="0"/>
              <a:t>Scaling</a:t>
            </a:r>
          </a:p>
        </p:txBody>
      </p:sp>
      <p:sp>
        <p:nvSpPr>
          <p:cNvPr id="4" name="Slide Number Placeholder 3">
            <a:extLst>
              <a:ext uri="{FF2B5EF4-FFF2-40B4-BE49-F238E27FC236}">
                <a16:creationId xmlns:a16="http://schemas.microsoft.com/office/drawing/2014/main" id="{75C4FD89-4A7E-B5DD-F8E9-A66F7C771BFE}"/>
              </a:ext>
            </a:extLst>
          </p:cNvPr>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3819516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4DBB66-7709-8BDE-94BC-4725C336D5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5603F4-8069-FBA3-9595-7715D1B94D99}"/>
              </a:ext>
            </a:extLst>
          </p:cNvPr>
          <p:cNvSpPr>
            <a:spLocks noGrp="1"/>
          </p:cNvSpPr>
          <p:nvPr>
            <p:ph type="title"/>
          </p:nvPr>
        </p:nvSpPr>
        <p:spPr/>
        <p:txBody>
          <a:bodyPr/>
          <a:lstStyle/>
          <a:p>
            <a:r>
              <a:rPr lang="en-US" dirty="0"/>
              <a:t>Load</a:t>
            </a:r>
          </a:p>
        </p:txBody>
      </p:sp>
      <p:sp>
        <p:nvSpPr>
          <p:cNvPr id="3" name="Content Placeholder 2">
            <a:extLst>
              <a:ext uri="{FF2B5EF4-FFF2-40B4-BE49-F238E27FC236}">
                <a16:creationId xmlns:a16="http://schemas.microsoft.com/office/drawing/2014/main" id="{E735882E-72FB-4F93-8EF5-8316EE73EE82}"/>
              </a:ext>
            </a:extLst>
          </p:cNvPr>
          <p:cNvSpPr>
            <a:spLocks noGrp="1"/>
          </p:cNvSpPr>
          <p:nvPr>
            <p:ph sz="half" idx="1"/>
          </p:nvPr>
        </p:nvSpPr>
        <p:spPr/>
        <p:txBody>
          <a:bodyPr/>
          <a:lstStyle/>
          <a:p>
            <a:pPr marL="0" indent="0">
              <a:buNone/>
            </a:pPr>
            <a:r>
              <a:rPr lang="en-US" dirty="0"/>
              <a:t>Loading data to *:</a:t>
            </a:r>
          </a:p>
          <a:p>
            <a:r>
              <a:rPr lang="en-US" dirty="0"/>
              <a:t>Vendor specific</a:t>
            </a:r>
          </a:p>
          <a:p>
            <a:r>
              <a:rPr lang="en-US" dirty="0"/>
              <a:t>Full load / Incremental load</a:t>
            </a:r>
          </a:p>
          <a:p>
            <a:r>
              <a:rPr lang="en-US" dirty="0"/>
              <a:t>Indices</a:t>
            </a:r>
          </a:p>
          <a:p>
            <a:r>
              <a:rPr lang="en-US" dirty="0"/>
              <a:t>Materialized views</a:t>
            </a:r>
          </a:p>
          <a:p>
            <a:endParaRPr lang="en-US" dirty="0"/>
          </a:p>
        </p:txBody>
      </p:sp>
      <p:sp>
        <p:nvSpPr>
          <p:cNvPr id="4" name="Content Placeholder 3">
            <a:extLst>
              <a:ext uri="{FF2B5EF4-FFF2-40B4-BE49-F238E27FC236}">
                <a16:creationId xmlns:a16="http://schemas.microsoft.com/office/drawing/2014/main" id="{363D43CB-75B7-C27D-552B-89F465F1C41B}"/>
              </a:ext>
            </a:extLst>
          </p:cNvPr>
          <p:cNvSpPr>
            <a:spLocks noGrp="1"/>
          </p:cNvSpPr>
          <p:nvPr>
            <p:ph sz="half" idx="2"/>
          </p:nvPr>
        </p:nvSpPr>
        <p:spPr/>
        <p:txBody>
          <a:bodyPr/>
          <a:lstStyle/>
          <a:p>
            <a:pPr marL="0" indent="0">
              <a:buNone/>
            </a:pPr>
            <a:r>
              <a:rPr lang="en-US" dirty="0"/>
              <a:t>Challenges:</a:t>
            </a:r>
          </a:p>
          <a:p>
            <a:r>
              <a:rPr lang="en-US" dirty="0"/>
              <a:t>Order of insertions</a:t>
            </a:r>
          </a:p>
          <a:p>
            <a:r>
              <a:rPr lang="en-US" dirty="0"/>
              <a:t>Schema changes</a:t>
            </a:r>
          </a:p>
          <a:p>
            <a:r>
              <a:rPr lang="en-US" dirty="0"/>
              <a:t>Limited resources</a:t>
            </a:r>
          </a:p>
          <a:p>
            <a:r>
              <a:rPr lang="en-US" dirty="0"/>
              <a:t>Availability and consistency</a:t>
            </a:r>
          </a:p>
          <a:p>
            <a:endParaRPr lang="en-US" dirty="0"/>
          </a:p>
        </p:txBody>
      </p:sp>
      <p:sp>
        <p:nvSpPr>
          <p:cNvPr id="5" name="Slide Number Placeholder 4">
            <a:extLst>
              <a:ext uri="{FF2B5EF4-FFF2-40B4-BE49-F238E27FC236}">
                <a16:creationId xmlns:a16="http://schemas.microsoft.com/office/drawing/2014/main" id="{CE8AFEBF-5B5F-63BC-792F-167D315F83C7}"/>
              </a:ext>
            </a:extLst>
          </p:cNvPr>
          <p:cNvSpPr>
            <a:spLocks noGrp="1"/>
          </p:cNvSpPr>
          <p:nvPr>
            <p:ph type="sldNum" sz="quarter" idx="12"/>
          </p:nvPr>
        </p:nvSpPr>
        <p:spPr/>
        <p:txBody>
          <a:bodyPr/>
          <a:lstStyle/>
          <a:p>
            <a:fld id="{4FAB73BC-B049-4115-A692-8D63A059BFB8}" type="slidenum">
              <a:rPr lang="en-US" smtClean="0"/>
              <a:t>14</a:t>
            </a:fld>
            <a:endParaRPr lang="en-US" dirty="0"/>
          </a:p>
        </p:txBody>
      </p:sp>
    </p:spTree>
    <p:extLst>
      <p:ext uri="{BB962C8B-B14F-4D97-AF65-F5344CB8AC3E}">
        <p14:creationId xmlns:p14="http://schemas.microsoft.com/office/powerpoint/2010/main" val="548296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684F56-0B24-363A-0761-A6EF55FDEA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782C36-9CD6-FF89-5384-1881F4B70C78}"/>
              </a:ext>
            </a:extLst>
          </p:cNvPr>
          <p:cNvSpPr>
            <a:spLocks noGrp="1"/>
          </p:cNvSpPr>
          <p:nvPr>
            <p:ph type="title"/>
          </p:nvPr>
        </p:nvSpPr>
        <p:spPr/>
        <p:txBody>
          <a:bodyPr/>
          <a:lstStyle/>
          <a:p>
            <a:r>
              <a:rPr lang="en-US" dirty="0"/>
              <a:t>Extract Transform Load</a:t>
            </a:r>
          </a:p>
        </p:txBody>
      </p:sp>
      <p:sp>
        <p:nvSpPr>
          <p:cNvPr id="3" name="Content Placeholder 2">
            <a:extLst>
              <a:ext uri="{FF2B5EF4-FFF2-40B4-BE49-F238E27FC236}">
                <a16:creationId xmlns:a16="http://schemas.microsoft.com/office/drawing/2014/main" id="{C2BB518A-0707-B20C-FDFB-E468922A37E4}"/>
              </a:ext>
            </a:extLst>
          </p:cNvPr>
          <p:cNvSpPr>
            <a:spLocks noGrp="1"/>
          </p:cNvSpPr>
          <p:nvPr>
            <p:ph idx="1"/>
          </p:nvPr>
        </p:nvSpPr>
        <p:spPr>
          <a:xfrm>
            <a:off x="335360" y="1268760"/>
            <a:ext cx="5760640" cy="5040560"/>
          </a:xfrm>
        </p:spPr>
        <p:txBody>
          <a:bodyPr/>
          <a:lstStyle/>
          <a:p>
            <a:pPr marL="0" indent="0">
              <a:buNone/>
            </a:pPr>
            <a:r>
              <a:rPr lang="en-US" dirty="0"/>
              <a:t>Graphical notation</a:t>
            </a:r>
          </a:p>
          <a:p>
            <a:r>
              <a:rPr lang="en-US" dirty="0"/>
              <a:t>Conceptual modeling for ETL processes</a:t>
            </a:r>
          </a:p>
          <a:p>
            <a:r>
              <a:rPr lang="en-US" dirty="0"/>
              <a:t>Inspired by Business Process Modeling Notation</a:t>
            </a:r>
          </a:p>
          <a:p>
            <a:r>
              <a:rPr lang="en-US" dirty="0"/>
              <a:t>WOL, Horn clause language</a:t>
            </a:r>
          </a:p>
          <a:p>
            <a:r>
              <a:rPr lang="en-US" dirty="0"/>
              <a:t>Workflow as a graph</a:t>
            </a:r>
          </a:p>
          <a:p>
            <a:r>
              <a:rPr lang="en-US" dirty="0"/>
              <a:t>Unified Modeling Language</a:t>
            </a:r>
          </a:p>
          <a:p>
            <a:r>
              <a:rPr lang="en-US" dirty="0"/>
              <a:t>Semantic design methods</a:t>
            </a:r>
          </a:p>
          <a:p>
            <a:endParaRPr lang="en-US" dirty="0"/>
          </a:p>
        </p:txBody>
      </p:sp>
      <p:sp>
        <p:nvSpPr>
          <p:cNvPr id="4" name="Slide Number Placeholder 3">
            <a:extLst>
              <a:ext uri="{FF2B5EF4-FFF2-40B4-BE49-F238E27FC236}">
                <a16:creationId xmlns:a16="http://schemas.microsoft.com/office/drawing/2014/main" id="{945206C8-C0CA-FB3A-CB84-3DFA36D17C8C}"/>
              </a:ext>
            </a:extLst>
          </p:cNvPr>
          <p:cNvSpPr>
            <a:spLocks noGrp="1"/>
          </p:cNvSpPr>
          <p:nvPr>
            <p:ph type="sldNum" sz="quarter" idx="12"/>
          </p:nvPr>
        </p:nvSpPr>
        <p:spPr/>
        <p:txBody>
          <a:bodyPr/>
          <a:lstStyle/>
          <a:p>
            <a:fld id="{6113E31D-E2AB-40D1-8B51-AFA5AFEF393A}" type="slidenum">
              <a:rPr lang="en-US" smtClean="0"/>
              <a:t>15</a:t>
            </a:fld>
            <a:endParaRPr lang="en-US" dirty="0"/>
          </a:p>
        </p:txBody>
      </p:sp>
      <p:pic>
        <p:nvPicPr>
          <p:cNvPr id="2050" name="Picture 2">
            <a:extLst>
              <a:ext uri="{FF2B5EF4-FFF2-40B4-BE49-F238E27FC236}">
                <a16:creationId xmlns:a16="http://schemas.microsoft.com/office/drawing/2014/main" id="{A71A0A8F-A270-2CE4-A02F-38718B6FD5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2024" y="1165852"/>
            <a:ext cx="5441780" cy="370330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231F4313-0401-7BBA-8F1F-6312523FE4D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28792" y="4966667"/>
            <a:ext cx="4727848" cy="14146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9314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D77EB7-A953-1936-9676-B7896FE5FA0C}"/>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E991B320-4768-B41C-D733-0E40CDD7C9B1}"/>
              </a:ext>
            </a:extLst>
          </p:cNvPr>
          <p:cNvSpPr>
            <a:spLocks noGrp="1"/>
          </p:cNvSpPr>
          <p:nvPr>
            <p:ph type="body" sz="quarter" idx="13"/>
          </p:nvPr>
        </p:nvSpPr>
        <p:spPr/>
        <p:txBody>
          <a:bodyPr/>
          <a:lstStyle/>
          <a:p>
            <a:r>
              <a:rPr lang="en-US" dirty="0"/>
              <a:t>Extract Transform Load</a:t>
            </a:r>
          </a:p>
        </p:txBody>
      </p:sp>
      <p:sp>
        <p:nvSpPr>
          <p:cNvPr id="3" name="Text Placeholder 2">
            <a:extLst>
              <a:ext uri="{FF2B5EF4-FFF2-40B4-BE49-F238E27FC236}">
                <a16:creationId xmlns:a16="http://schemas.microsoft.com/office/drawing/2014/main" id="{898B3130-5A3C-7737-22E0-CA5794D40ED2}"/>
              </a:ext>
            </a:extLst>
          </p:cNvPr>
          <p:cNvSpPr>
            <a:spLocks noGrp="1"/>
          </p:cNvSpPr>
          <p:nvPr>
            <p:ph type="body" sz="quarter" idx="14"/>
          </p:nvPr>
        </p:nvSpPr>
        <p:spPr/>
        <p:txBody>
          <a:bodyPr/>
          <a:lstStyle/>
          <a:p>
            <a:r>
              <a:rPr lang="en-US" dirty="0"/>
              <a:t>LinkedPipes: ETL</a:t>
            </a:r>
          </a:p>
        </p:txBody>
      </p:sp>
      <p:pic>
        <p:nvPicPr>
          <p:cNvPr id="4" name="Picture 2">
            <a:extLst>
              <a:ext uri="{FF2B5EF4-FFF2-40B4-BE49-F238E27FC236}">
                <a16:creationId xmlns:a16="http://schemas.microsoft.com/office/drawing/2014/main" id="{3A24236B-D22A-FC9F-CBF2-76CA2800174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9398" y="3879050"/>
            <a:ext cx="5112568" cy="251634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a:extLst>
              <a:ext uri="{FF2B5EF4-FFF2-40B4-BE49-F238E27FC236}">
                <a16:creationId xmlns:a16="http://schemas.microsoft.com/office/drawing/2014/main" id="{F1A41BC7-FDE8-3017-CF26-6B6AA21DF7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6101" y="3879050"/>
            <a:ext cx="4324395" cy="244461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a:extLst>
              <a:ext uri="{FF2B5EF4-FFF2-40B4-BE49-F238E27FC236}">
                <a16:creationId xmlns:a16="http://schemas.microsoft.com/office/drawing/2014/main" id="{FC4DE481-EAD4-144A-B065-DF148115223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88088" y="303671"/>
            <a:ext cx="5004556" cy="1307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3496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42BC93-D4BE-617B-5D8C-D83E962C15E2}"/>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AF1042F9-5052-3EC0-1E7B-24AC760ADB14}"/>
              </a:ext>
            </a:extLst>
          </p:cNvPr>
          <p:cNvSpPr>
            <a:spLocks noGrp="1"/>
          </p:cNvSpPr>
          <p:nvPr>
            <p:ph type="body" sz="quarter" idx="13"/>
          </p:nvPr>
        </p:nvSpPr>
        <p:spPr/>
        <p:txBody>
          <a:bodyPr/>
          <a:lstStyle/>
          <a:p>
            <a:r>
              <a:rPr lang="en-US" dirty="0"/>
              <a:t>Data Provenance</a:t>
            </a:r>
          </a:p>
        </p:txBody>
      </p:sp>
      <p:sp>
        <p:nvSpPr>
          <p:cNvPr id="3" name="Text Placeholder 2">
            <a:extLst>
              <a:ext uri="{FF2B5EF4-FFF2-40B4-BE49-F238E27FC236}">
                <a16:creationId xmlns:a16="http://schemas.microsoft.com/office/drawing/2014/main" id="{1D7E456F-6BBD-F19C-523A-DA8A1E67ECCE}"/>
              </a:ext>
            </a:extLst>
          </p:cNvPr>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1355920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9F5533-DA0C-DF8A-945C-804513F9AE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9B07326-3F59-9E3B-5ADB-407FB028332A}"/>
              </a:ext>
            </a:extLst>
          </p:cNvPr>
          <p:cNvSpPr>
            <a:spLocks noGrp="1"/>
          </p:cNvSpPr>
          <p:nvPr>
            <p:ph type="title"/>
          </p:nvPr>
        </p:nvSpPr>
        <p:spPr/>
        <p:txBody>
          <a:bodyPr>
            <a:normAutofit/>
          </a:bodyPr>
          <a:lstStyle/>
          <a:p>
            <a:r>
              <a:rPr lang="en-US" dirty="0"/>
              <a:t>Data lineage / provenance</a:t>
            </a:r>
          </a:p>
        </p:txBody>
      </p:sp>
      <p:sp>
        <p:nvSpPr>
          <p:cNvPr id="3" name="Content Placeholder 2">
            <a:extLst>
              <a:ext uri="{FF2B5EF4-FFF2-40B4-BE49-F238E27FC236}">
                <a16:creationId xmlns:a16="http://schemas.microsoft.com/office/drawing/2014/main" id="{C88A21C6-B808-7804-CAE5-4498CDBFF60E}"/>
              </a:ext>
            </a:extLst>
          </p:cNvPr>
          <p:cNvSpPr>
            <a:spLocks noGrp="1"/>
          </p:cNvSpPr>
          <p:nvPr>
            <p:ph idx="1"/>
          </p:nvPr>
        </p:nvSpPr>
        <p:spPr>
          <a:xfrm>
            <a:off x="335360" y="1268760"/>
            <a:ext cx="11449272" cy="1368152"/>
          </a:xfrm>
        </p:spPr>
        <p:txBody>
          <a:bodyPr/>
          <a:lstStyle/>
          <a:p>
            <a:pPr marL="0" indent="0" algn="ctr">
              <a:buNone/>
            </a:pPr>
            <a:r>
              <a:rPr lang="en-US" dirty="0"/>
              <a:t>“The present invention provides a system and method for tracking the lineage of data within database tables.” </a:t>
            </a:r>
          </a:p>
          <a:p>
            <a:pPr marL="0" indent="0" algn="r">
              <a:buNone/>
            </a:pPr>
            <a:r>
              <a:rPr lang="en-US" dirty="0">
                <a:hlinkClick r:id="rId3"/>
              </a:rPr>
              <a:t>Data lineage Patent</a:t>
            </a:r>
            <a:r>
              <a:rPr lang="en-US" dirty="0"/>
              <a:t>, Microsoft, 1998	</a:t>
            </a:r>
          </a:p>
        </p:txBody>
      </p:sp>
      <p:sp>
        <p:nvSpPr>
          <p:cNvPr id="4" name="Slide Number Placeholder 3">
            <a:extLst>
              <a:ext uri="{FF2B5EF4-FFF2-40B4-BE49-F238E27FC236}">
                <a16:creationId xmlns:a16="http://schemas.microsoft.com/office/drawing/2014/main" id="{55E63A68-3DFE-7751-8A2A-D3C2D3D62697}"/>
              </a:ext>
            </a:extLst>
          </p:cNvPr>
          <p:cNvSpPr>
            <a:spLocks noGrp="1"/>
          </p:cNvSpPr>
          <p:nvPr>
            <p:ph type="sldNum" sz="quarter" idx="12"/>
          </p:nvPr>
        </p:nvSpPr>
        <p:spPr/>
        <p:txBody>
          <a:bodyPr/>
          <a:lstStyle/>
          <a:p>
            <a:fld id="{6113E31D-E2AB-40D1-8B51-AFA5AFEF393A}" type="slidenum">
              <a:rPr lang="en-US" smtClean="0"/>
              <a:t>18</a:t>
            </a:fld>
            <a:endParaRPr lang="en-US" dirty="0"/>
          </a:p>
        </p:txBody>
      </p:sp>
      <p:sp>
        <p:nvSpPr>
          <p:cNvPr id="5" name="Content Placeholder 2">
            <a:extLst>
              <a:ext uri="{FF2B5EF4-FFF2-40B4-BE49-F238E27FC236}">
                <a16:creationId xmlns:a16="http://schemas.microsoft.com/office/drawing/2014/main" id="{255D8AF3-8DE1-590A-F4A5-DAD2FFFE1F50}"/>
              </a:ext>
            </a:extLst>
          </p:cNvPr>
          <p:cNvSpPr txBox="1">
            <a:spLocks/>
          </p:cNvSpPr>
          <p:nvPr/>
        </p:nvSpPr>
        <p:spPr>
          <a:xfrm>
            <a:off x="360000" y="3018224"/>
            <a:ext cx="4968552" cy="3147079"/>
          </a:xfrm>
          <a:prstGeom prst="rect">
            <a:avLst/>
          </a:prstGeom>
        </p:spPr>
        <p:txBody>
          <a:bodyPr vert="horz" lIns="0" tIns="36000" rIns="0" bIns="36000" rtlCol="0">
            <a:noAutofit/>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Arial" panose="020B0604020202020204" pitchFamily="34" charset="0"/>
              <a:buNone/>
            </a:pPr>
            <a:r>
              <a:rPr lang="en-US" dirty="0"/>
              <a:t>Level of detail:</a:t>
            </a:r>
          </a:p>
          <a:p>
            <a:r>
              <a:rPr lang="en-US" dirty="0"/>
              <a:t>Technical lineage</a:t>
            </a:r>
          </a:p>
          <a:p>
            <a:r>
              <a:rPr lang="en-US" dirty="0"/>
              <a:t>Business lineage</a:t>
            </a:r>
          </a:p>
        </p:txBody>
      </p:sp>
      <p:sp>
        <p:nvSpPr>
          <p:cNvPr id="6" name="Content Placeholder 2">
            <a:extLst>
              <a:ext uri="{FF2B5EF4-FFF2-40B4-BE49-F238E27FC236}">
                <a16:creationId xmlns:a16="http://schemas.microsoft.com/office/drawing/2014/main" id="{67DF38C2-59D8-38C1-3DEC-70AEB5E7CA1B}"/>
              </a:ext>
            </a:extLst>
          </p:cNvPr>
          <p:cNvSpPr txBox="1">
            <a:spLocks/>
          </p:cNvSpPr>
          <p:nvPr/>
        </p:nvSpPr>
        <p:spPr>
          <a:xfrm>
            <a:off x="6816080" y="3018224"/>
            <a:ext cx="4968552" cy="3147079"/>
          </a:xfrm>
          <a:prstGeom prst="rect">
            <a:avLst/>
          </a:prstGeom>
        </p:spPr>
        <p:txBody>
          <a:bodyPr vert="horz" lIns="0" tIns="36000" rIns="0" bIns="36000" rtlCol="0">
            <a:noAutofit/>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Arial" panose="020B0604020202020204" pitchFamily="34" charset="0"/>
              <a:buNone/>
            </a:pPr>
            <a:r>
              <a:rPr lang="en-US" dirty="0"/>
              <a:t>Purpose:</a:t>
            </a:r>
          </a:p>
          <a:p>
            <a:r>
              <a:rPr lang="en-US" dirty="0"/>
              <a:t>Where lineage</a:t>
            </a:r>
            <a:br>
              <a:rPr lang="en-US" dirty="0"/>
            </a:br>
            <a:r>
              <a:rPr lang="en-US" dirty="0"/>
              <a:t>Given an output, which inputs did the output come from?</a:t>
            </a:r>
          </a:p>
          <a:p>
            <a:r>
              <a:rPr lang="en-US" dirty="0"/>
              <a:t>How lineage</a:t>
            </a:r>
            <a:br>
              <a:rPr lang="en-US" dirty="0"/>
            </a:br>
            <a:r>
              <a:rPr lang="en-US" dirty="0"/>
              <a:t>Given an output, how were the inputs manipulated to produce the output?</a:t>
            </a:r>
          </a:p>
        </p:txBody>
      </p:sp>
    </p:spTree>
    <p:extLst>
      <p:ext uri="{BB962C8B-B14F-4D97-AF65-F5344CB8AC3E}">
        <p14:creationId xmlns:p14="http://schemas.microsoft.com/office/powerpoint/2010/main" val="306597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16A1B4-51F0-89C4-DFF7-277F7B69B67D}"/>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38CBB559-2A3E-8284-4359-824F42BD4A3C}"/>
              </a:ext>
            </a:extLst>
          </p:cNvPr>
          <p:cNvSpPr>
            <a:spLocks noGrp="1"/>
          </p:cNvSpPr>
          <p:nvPr>
            <p:ph type="body" sz="quarter" idx="13"/>
          </p:nvPr>
        </p:nvSpPr>
        <p:spPr/>
        <p:txBody>
          <a:bodyPr/>
          <a:lstStyle/>
          <a:p>
            <a:r>
              <a:rPr lang="en-US" dirty="0"/>
              <a:t>Data Provenance</a:t>
            </a:r>
          </a:p>
        </p:txBody>
      </p:sp>
      <p:sp>
        <p:nvSpPr>
          <p:cNvPr id="3" name="Text Placeholder 2">
            <a:extLst>
              <a:ext uri="{FF2B5EF4-FFF2-40B4-BE49-F238E27FC236}">
                <a16:creationId xmlns:a16="http://schemas.microsoft.com/office/drawing/2014/main" id="{A11C3C4D-C0E1-C872-74AC-C46F2AF30A15}"/>
              </a:ext>
            </a:extLst>
          </p:cNvPr>
          <p:cNvSpPr>
            <a:spLocks noGrp="1"/>
          </p:cNvSpPr>
          <p:nvPr>
            <p:ph type="body" sz="quarter" idx="14"/>
          </p:nvPr>
        </p:nvSpPr>
        <p:spPr/>
        <p:txBody>
          <a:bodyPr/>
          <a:lstStyle/>
          <a:p>
            <a:r>
              <a:rPr lang="en-US" dirty="0"/>
              <a:t>PROV</a:t>
            </a:r>
          </a:p>
        </p:txBody>
      </p:sp>
    </p:spTree>
    <p:extLst>
      <p:ext uri="{BB962C8B-B14F-4D97-AF65-F5344CB8AC3E}">
        <p14:creationId xmlns:p14="http://schemas.microsoft.com/office/powerpoint/2010/main" val="3825487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E23638-057A-77CD-95CE-5D8E02D76C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D47EE0-2FFE-F54D-60CC-D510BD7072A6}"/>
              </a:ext>
            </a:extLst>
          </p:cNvPr>
          <p:cNvSpPr>
            <a:spLocks noGrp="1"/>
          </p:cNvSpPr>
          <p:nvPr>
            <p:ph type="title"/>
          </p:nvPr>
        </p:nvSpPr>
        <p:spPr/>
        <p:txBody>
          <a:bodyPr/>
          <a:lstStyle/>
          <a:p>
            <a:r>
              <a:rPr lang="en-US" dirty="0"/>
              <a:t>Data transformation</a:t>
            </a:r>
          </a:p>
        </p:txBody>
      </p:sp>
      <p:sp>
        <p:nvSpPr>
          <p:cNvPr id="3" name="Content Placeholder 2">
            <a:extLst>
              <a:ext uri="{FF2B5EF4-FFF2-40B4-BE49-F238E27FC236}">
                <a16:creationId xmlns:a16="http://schemas.microsoft.com/office/drawing/2014/main" id="{2C567177-718E-451E-6EEB-BAECE0C4D557}"/>
              </a:ext>
            </a:extLst>
          </p:cNvPr>
          <p:cNvSpPr>
            <a:spLocks noGrp="1"/>
          </p:cNvSpPr>
          <p:nvPr>
            <p:ph idx="1"/>
          </p:nvPr>
        </p:nvSpPr>
        <p:spPr/>
        <p:txBody>
          <a:bodyPr/>
          <a:lstStyle/>
          <a:p>
            <a:r>
              <a:rPr lang="en-US" dirty="0"/>
              <a:t>Data Wrangling</a:t>
            </a:r>
          </a:p>
          <a:p>
            <a:r>
              <a:rPr lang="en-US" dirty="0"/>
              <a:t>Know your tools</a:t>
            </a:r>
          </a:p>
          <a:p>
            <a:endParaRPr lang="en-US" dirty="0"/>
          </a:p>
          <a:p>
            <a:endParaRPr lang="en-US" dirty="0"/>
          </a:p>
        </p:txBody>
      </p:sp>
      <p:sp>
        <p:nvSpPr>
          <p:cNvPr id="4" name="Slide Number Placeholder 3">
            <a:extLst>
              <a:ext uri="{FF2B5EF4-FFF2-40B4-BE49-F238E27FC236}">
                <a16:creationId xmlns:a16="http://schemas.microsoft.com/office/drawing/2014/main" id="{D4F090BF-9AFD-7563-5761-A6841193698F}"/>
              </a:ext>
            </a:extLst>
          </p:cNvPr>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2536015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4F9246-4058-4DB8-2ED2-BC3EA7621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703F90-7206-062F-A893-D0F1F673BD3E}"/>
              </a:ext>
            </a:extLst>
          </p:cNvPr>
          <p:cNvSpPr>
            <a:spLocks noGrp="1"/>
          </p:cNvSpPr>
          <p:nvPr>
            <p:ph type="title"/>
          </p:nvPr>
        </p:nvSpPr>
        <p:spPr/>
        <p:txBody>
          <a:bodyPr/>
          <a:lstStyle/>
          <a:p>
            <a:r>
              <a:rPr lang="en-US" dirty="0"/>
              <a:t>PROV</a:t>
            </a:r>
          </a:p>
        </p:txBody>
      </p:sp>
      <p:sp>
        <p:nvSpPr>
          <p:cNvPr id="3" name="Content Placeholder 2">
            <a:extLst>
              <a:ext uri="{FF2B5EF4-FFF2-40B4-BE49-F238E27FC236}">
                <a16:creationId xmlns:a16="http://schemas.microsoft.com/office/drawing/2014/main" id="{34CE11FB-5C29-E773-0993-425D874465D8}"/>
              </a:ext>
            </a:extLst>
          </p:cNvPr>
          <p:cNvSpPr>
            <a:spLocks noGrp="1"/>
          </p:cNvSpPr>
          <p:nvPr>
            <p:ph idx="1"/>
          </p:nvPr>
        </p:nvSpPr>
        <p:spPr/>
        <p:txBody>
          <a:bodyPr/>
          <a:lstStyle/>
          <a:p>
            <a:pPr marL="0" indent="0">
              <a:buNone/>
            </a:pPr>
            <a:r>
              <a:rPr lang="en-US" dirty="0"/>
              <a:t>Provenance is information about </a:t>
            </a:r>
            <a:r>
              <a:rPr lang="en-US" b="1" dirty="0"/>
              <a:t>entities</a:t>
            </a:r>
            <a:r>
              <a:rPr lang="en-US" dirty="0"/>
              <a:t>, </a:t>
            </a:r>
            <a:r>
              <a:rPr lang="en-US" b="1" dirty="0"/>
              <a:t>activities</a:t>
            </a:r>
            <a:r>
              <a:rPr lang="en-US" dirty="0"/>
              <a:t>, and </a:t>
            </a:r>
            <a:r>
              <a:rPr lang="en-US" b="1" dirty="0"/>
              <a:t>people</a:t>
            </a:r>
            <a:r>
              <a:rPr lang="en-US" dirty="0"/>
              <a:t> involved in producing a piece of data or thing, which can be used to form assessments about its quality, reliability or trustworthiness. </a:t>
            </a:r>
          </a:p>
          <a:p>
            <a:pPr marL="0" indent="0">
              <a:buNone/>
            </a:pPr>
            <a:r>
              <a:rPr lang="en-US" dirty="0"/>
              <a:t>The PROV Family of Documents defines a model, corresponding serializations and other supporting definitions to enable the inter-operable interchange of provenance information in heterogeneous environments such as the Web.</a:t>
            </a:r>
          </a:p>
          <a:p>
            <a:pPr marL="0" indent="0">
              <a:buNone/>
            </a:pPr>
            <a:r>
              <a:rPr lang="en-US" dirty="0"/>
              <a:t>The provenance of digital objects represents their origins. </a:t>
            </a:r>
            <a:r>
              <a:rPr lang="en-US" b="1" dirty="0"/>
              <a:t>PROV</a:t>
            </a:r>
            <a:r>
              <a:rPr lang="en-US" dirty="0"/>
              <a:t> is a specification to express </a:t>
            </a:r>
            <a:r>
              <a:rPr lang="en-US" b="1" dirty="0"/>
              <a:t>provenance records</a:t>
            </a:r>
            <a:r>
              <a:rPr lang="en-US" dirty="0"/>
              <a:t>, which contain descriptions of the entities and activities involved in producing and delivering or otherwise influencing a given object.</a:t>
            </a:r>
          </a:p>
          <a:p>
            <a:pPr marL="0" indent="0">
              <a:buNone/>
            </a:pPr>
            <a:endParaRPr lang="en-US" dirty="0"/>
          </a:p>
        </p:txBody>
      </p:sp>
      <p:sp>
        <p:nvSpPr>
          <p:cNvPr id="4" name="Slide Number Placeholder 3">
            <a:extLst>
              <a:ext uri="{FF2B5EF4-FFF2-40B4-BE49-F238E27FC236}">
                <a16:creationId xmlns:a16="http://schemas.microsoft.com/office/drawing/2014/main" id="{C71C13BD-1A36-FC47-A199-3041034DA1F0}"/>
              </a:ext>
            </a:extLst>
          </p:cNvPr>
          <p:cNvSpPr>
            <a:spLocks noGrp="1"/>
          </p:cNvSpPr>
          <p:nvPr>
            <p:ph type="sldNum" sz="quarter" idx="12"/>
          </p:nvPr>
        </p:nvSpPr>
        <p:spPr/>
        <p:txBody>
          <a:bodyPr/>
          <a:lstStyle/>
          <a:p>
            <a:fld id="{6113E31D-E2AB-40D1-8B51-AFA5AFEF393A}" type="slidenum">
              <a:rPr lang="en-US" smtClean="0"/>
              <a:t>20</a:t>
            </a:fld>
            <a:endParaRPr lang="en-US" dirty="0"/>
          </a:p>
        </p:txBody>
      </p:sp>
    </p:spTree>
    <p:extLst>
      <p:ext uri="{BB962C8B-B14F-4D97-AF65-F5344CB8AC3E}">
        <p14:creationId xmlns:p14="http://schemas.microsoft.com/office/powerpoint/2010/main" val="2629245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23006F-56CD-71D5-9E7B-D6666D1C1F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1BCC3E-EA10-732A-B969-C396C989B314}"/>
              </a:ext>
            </a:extLst>
          </p:cNvPr>
          <p:cNvSpPr>
            <a:spLocks noGrp="1"/>
          </p:cNvSpPr>
          <p:nvPr>
            <p:ph type="title"/>
          </p:nvPr>
        </p:nvSpPr>
        <p:spPr/>
        <p:txBody>
          <a:bodyPr/>
          <a:lstStyle/>
          <a:p>
            <a:r>
              <a:rPr lang="en-US" dirty="0"/>
              <a:t>Documents</a:t>
            </a:r>
          </a:p>
        </p:txBody>
      </p:sp>
      <p:sp>
        <p:nvSpPr>
          <p:cNvPr id="4" name="Slide Number Placeholder 3">
            <a:extLst>
              <a:ext uri="{FF2B5EF4-FFF2-40B4-BE49-F238E27FC236}">
                <a16:creationId xmlns:a16="http://schemas.microsoft.com/office/drawing/2014/main" id="{BB71989C-CA2F-7CEF-F057-B9B4C8E9B419}"/>
              </a:ext>
            </a:extLst>
          </p:cNvPr>
          <p:cNvSpPr>
            <a:spLocks noGrp="1"/>
          </p:cNvSpPr>
          <p:nvPr>
            <p:ph type="sldNum" sz="quarter" idx="12"/>
          </p:nvPr>
        </p:nvSpPr>
        <p:spPr/>
        <p:txBody>
          <a:bodyPr/>
          <a:lstStyle/>
          <a:p>
            <a:fld id="{6113E31D-E2AB-40D1-8B51-AFA5AFEF393A}" type="slidenum">
              <a:rPr lang="en-US" smtClean="0"/>
              <a:t>21</a:t>
            </a:fld>
            <a:endParaRPr lang="en-US" dirty="0"/>
          </a:p>
        </p:txBody>
      </p:sp>
      <p:pic>
        <p:nvPicPr>
          <p:cNvPr id="3074" name="Picture 2">
            <a:extLst>
              <a:ext uri="{FF2B5EF4-FFF2-40B4-BE49-F238E27FC236}">
                <a16:creationId xmlns:a16="http://schemas.microsoft.com/office/drawing/2014/main" id="{1041F490-F981-C470-2760-20470C2ED90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044265" y="1771873"/>
            <a:ext cx="8030446" cy="4033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4914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472C23-91AE-8ED2-213D-D7282177A4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09D48E-4EFB-9D73-F09D-C8C9746DEEB0}"/>
              </a:ext>
            </a:extLst>
          </p:cNvPr>
          <p:cNvSpPr>
            <a:spLocks noGrp="1"/>
          </p:cNvSpPr>
          <p:nvPr>
            <p:ph type="title"/>
          </p:nvPr>
        </p:nvSpPr>
        <p:spPr/>
        <p:txBody>
          <a:bodyPr/>
          <a:lstStyle/>
          <a:p>
            <a:r>
              <a:rPr lang="en-US" dirty="0"/>
              <a:t>Starting point</a:t>
            </a:r>
          </a:p>
        </p:txBody>
      </p:sp>
      <p:sp>
        <p:nvSpPr>
          <p:cNvPr id="3" name="Slide Number Placeholder 2">
            <a:extLst>
              <a:ext uri="{FF2B5EF4-FFF2-40B4-BE49-F238E27FC236}">
                <a16:creationId xmlns:a16="http://schemas.microsoft.com/office/drawing/2014/main" id="{C2088AEE-B5A1-48B2-4AE0-195C0F5E372F}"/>
              </a:ext>
            </a:extLst>
          </p:cNvPr>
          <p:cNvSpPr>
            <a:spLocks noGrp="1"/>
          </p:cNvSpPr>
          <p:nvPr>
            <p:ph type="sldNum" sz="quarter" idx="12"/>
          </p:nvPr>
        </p:nvSpPr>
        <p:spPr/>
        <p:txBody>
          <a:bodyPr/>
          <a:lstStyle/>
          <a:p>
            <a:fld id="{4FAB73BC-B049-4115-A692-8D63A059BFB8}" type="slidenum">
              <a:rPr lang="en-US" smtClean="0"/>
              <a:t>22</a:t>
            </a:fld>
            <a:endParaRPr lang="en-US" dirty="0"/>
          </a:p>
        </p:txBody>
      </p:sp>
      <p:sp>
        <p:nvSpPr>
          <p:cNvPr id="4" name="Rectangle 3">
            <a:extLst>
              <a:ext uri="{FF2B5EF4-FFF2-40B4-BE49-F238E27FC236}">
                <a16:creationId xmlns:a16="http://schemas.microsoft.com/office/drawing/2014/main" id="{5D25BE0E-238A-75FC-5486-3965560B593E}"/>
              </a:ext>
            </a:extLst>
          </p:cNvPr>
          <p:cNvSpPr/>
          <p:nvPr/>
        </p:nvSpPr>
        <p:spPr>
          <a:xfrm>
            <a:off x="5015880" y="2958146"/>
            <a:ext cx="1800200"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err="1">
                <a:solidFill>
                  <a:schemeClr val="tx1"/>
                </a:solidFill>
              </a:rPr>
              <a:t>prov:Entity</a:t>
            </a:r>
            <a:endParaRPr lang="en-US" sz="2200" dirty="0">
              <a:solidFill>
                <a:schemeClr val="tx1"/>
              </a:solidFill>
            </a:endParaRPr>
          </a:p>
        </p:txBody>
      </p:sp>
      <p:sp>
        <p:nvSpPr>
          <p:cNvPr id="5" name="Rectangle 4">
            <a:extLst>
              <a:ext uri="{FF2B5EF4-FFF2-40B4-BE49-F238E27FC236}">
                <a16:creationId xmlns:a16="http://schemas.microsoft.com/office/drawing/2014/main" id="{275FABC3-A734-7DB1-42C2-8B2618F43345}"/>
              </a:ext>
            </a:extLst>
          </p:cNvPr>
          <p:cNvSpPr/>
          <p:nvPr/>
        </p:nvSpPr>
        <p:spPr>
          <a:xfrm>
            <a:off x="8184234" y="4869160"/>
            <a:ext cx="1800200"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err="1">
                <a:solidFill>
                  <a:schemeClr val="tx1"/>
                </a:solidFill>
              </a:rPr>
              <a:t>prov:Activity</a:t>
            </a:r>
            <a:endParaRPr lang="en-US" sz="2200" dirty="0">
              <a:solidFill>
                <a:schemeClr val="tx1"/>
              </a:solidFill>
            </a:endParaRPr>
          </a:p>
        </p:txBody>
      </p:sp>
      <p:sp>
        <p:nvSpPr>
          <p:cNvPr id="6" name="Rectangle 5">
            <a:extLst>
              <a:ext uri="{FF2B5EF4-FFF2-40B4-BE49-F238E27FC236}">
                <a16:creationId xmlns:a16="http://schemas.microsoft.com/office/drawing/2014/main" id="{57A630C4-D849-644F-5E9A-882B3B4E995B}"/>
              </a:ext>
            </a:extLst>
          </p:cNvPr>
          <p:cNvSpPr/>
          <p:nvPr/>
        </p:nvSpPr>
        <p:spPr>
          <a:xfrm>
            <a:off x="2207568" y="4869160"/>
            <a:ext cx="1800200"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err="1">
                <a:solidFill>
                  <a:schemeClr val="tx1"/>
                </a:solidFill>
              </a:rPr>
              <a:t>prov:Agent</a:t>
            </a:r>
            <a:endParaRPr lang="en-US" sz="2200" dirty="0">
              <a:solidFill>
                <a:schemeClr val="tx1"/>
              </a:solidFill>
            </a:endParaRPr>
          </a:p>
        </p:txBody>
      </p:sp>
      <p:cxnSp>
        <p:nvCxnSpPr>
          <p:cNvPr id="8" name="Connector: Curved 7">
            <a:extLst>
              <a:ext uri="{FF2B5EF4-FFF2-40B4-BE49-F238E27FC236}">
                <a16:creationId xmlns:a16="http://schemas.microsoft.com/office/drawing/2014/main" id="{B7D37C2E-E5F2-5E53-9E6A-FC0F262B6B55}"/>
              </a:ext>
            </a:extLst>
          </p:cNvPr>
          <p:cNvCxnSpPr>
            <a:stCxn id="4" idx="3"/>
            <a:endCxn id="5" idx="0"/>
          </p:cNvCxnSpPr>
          <p:nvPr/>
        </p:nvCxnSpPr>
        <p:spPr>
          <a:xfrm>
            <a:off x="6816080" y="3210174"/>
            <a:ext cx="2268254" cy="1658986"/>
          </a:xfrm>
          <a:prstGeom prst="curved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9" name="Connector: Curved 8">
            <a:extLst>
              <a:ext uri="{FF2B5EF4-FFF2-40B4-BE49-F238E27FC236}">
                <a16:creationId xmlns:a16="http://schemas.microsoft.com/office/drawing/2014/main" id="{A7EF7574-4014-1815-BAAD-D3C122B5F577}"/>
              </a:ext>
            </a:extLst>
          </p:cNvPr>
          <p:cNvCxnSpPr>
            <a:cxnSpLocks/>
            <a:stCxn id="5" idx="1"/>
            <a:endCxn id="6" idx="3"/>
          </p:cNvCxnSpPr>
          <p:nvPr/>
        </p:nvCxnSpPr>
        <p:spPr>
          <a:xfrm rot="10800000">
            <a:off x="4007768" y="5121188"/>
            <a:ext cx="4176466" cy="12700"/>
          </a:xfrm>
          <a:prstGeom prst="curved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0" name="Connector: Curved 9">
            <a:extLst>
              <a:ext uri="{FF2B5EF4-FFF2-40B4-BE49-F238E27FC236}">
                <a16:creationId xmlns:a16="http://schemas.microsoft.com/office/drawing/2014/main" id="{618F1B39-BAEC-0376-0DBF-E50ADBD8A388}"/>
              </a:ext>
            </a:extLst>
          </p:cNvPr>
          <p:cNvCxnSpPr>
            <a:cxnSpLocks/>
            <a:stCxn id="4" idx="1"/>
            <a:endCxn id="6" idx="0"/>
          </p:cNvCxnSpPr>
          <p:nvPr/>
        </p:nvCxnSpPr>
        <p:spPr>
          <a:xfrm rot="10800000" flipV="1">
            <a:off x="3107668" y="3210174"/>
            <a:ext cx="1908212" cy="1658986"/>
          </a:xfrm>
          <a:prstGeom prst="curved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19" name="Connector: Curved 18">
            <a:extLst>
              <a:ext uri="{FF2B5EF4-FFF2-40B4-BE49-F238E27FC236}">
                <a16:creationId xmlns:a16="http://schemas.microsoft.com/office/drawing/2014/main" id="{09D0A7A8-5239-1B74-F2AA-883717329459}"/>
              </a:ext>
            </a:extLst>
          </p:cNvPr>
          <p:cNvCxnSpPr>
            <a:cxnSpLocks/>
            <a:stCxn id="4" idx="1"/>
            <a:endCxn id="4" idx="3"/>
          </p:cNvCxnSpPr>
          <p:nvPr/>
        </p:nvCxnSpPr>
        <p:spPr>
          <a:xfrm rot="10800000" flipH="1">
            <a:off x="5015880" y="3210174"/>
            <a:ext cx="1800200" cy="12700"/>
          </a:xfrm>
          <a:prstGeom prst="curvedConnector5">
            <a:avLst>
              <a:gd name="adj1" fmla="val -12699"/>
              <a:gd name="adj2" fmla="val 7624472"/>
              <a:gd name="adj3" fmla="val 112699"/>
            </a:avLst>
          </a:prstGeom>
          <a:ln>
            <a:tailEnd type="triangle"/>
          </a:ln>
        </p:spPr>
        <p:style>
          <a:lnRef idx="1">
            <a:schemeClr val="dk1"/>
          </a:lnRef>
          <a:fillRef idx="0">
            <a:schemeClr val="dk1"/>
          </a:fillRef>
          <a:effectRef idx="0">
            <a:schemeClr val="dk1"/>
          </a:effectRef>
          <a:fontRef idx="minor">
            <a:schemeClr val="tx1"/>
          </a:fontRef>
        </p:style>
      </p:cxnSp>
      <p:sp>
        <p:nvSpPr>
          <p:cNvPr id="24" name="TextBox 23">
            <a:extLst>
              <a:ext uri="{FF2B5EF4-FFF2-40B4-BE49-F238E27FC236}">
                <a16:creationId xmlns:a16="http://schemas.microsoft.com/office/drawing/2014/main" id="{6BC32D9A-B887-6BEE-78F3-8C7CF6AFF72D}"/>
              </a:ext>
            </a:extLst>
          </p:cNvPr>
          <p:cNvSpPr txBox="1"/>
          <p:nvPr/>
        </p:nvSpPr>
        <p:spPr>
          <a:xfrm>
            <a:off x="4651925" y="1736695"/>
            <a:ext cx="2524195" cy="430887"/>
          </a:xfrm>
          <a:prstGeom prst="rect">
            <a:avLst/>
          </a:prstGeom>
          <a:noFill/>
        </p:spPr>
        <p:txBody>
          <a:bodyPr wrap="square" rtlCol="0">
            <a:spAutoFit/>
          </a:bodyPr>
          <a:lstStyle/>
          <a:p>
            <a:pPr algn="ctr"/>
            <a:r>
              <a:rPr lang="en-US" sz="2200" dirty="0" err="1"/>
              <a:t>prov:DerivedFrom</a:t>
            </a:r>
            <a:endParaRPr lang="en-US" sz="2200" dirty="0"/>
          </a:p>
        </p:txBody>
      </p:sp>
      <p:sp>
        <p:nvSpPr>
          <p:cNvPr id="25" name="TextBox 24">
            <a:extLst>
              <a:ext uri="{FF2B5EF4-FFF2-40B4-BE49-F238E27FC236}">
                <a16:creationId xmlns:a16="http://schemas.microsoft.com/office/drawing/2014/main" id="{B2F33C77-5637-B201-F334-AA3D5CB1AE57}"/>
              </a:ext>
            </a:extLst>
          </p:cNvPr>
          <p:cNvSpPr txBox="1"/>
          <p:nvPr/>
        </p:nvSpPr>
        <p:spPr>
          <a:xfrm>
            <a:off x="4278137" y="5170473"/>
            <a:ext cx="3474048" cy="430887"/>
          </a:xfrm>
          <a:prstGeom prst="rect">
            <a:avLst/>
          </a:prstGeom>
          <a:noFill/>
        </p:spPr>
        <p:txBody>
          <a:bodyPr wrap="square" rtlCol="0">
            <a:spAutoFit/>
          </a:bodyPr>
          <a:lstStyle/>
          <a:p>
            <a:pPr algn="ctr"/>
            <a:r>
              <a:rPr lang="en-US" sz="2200" dirty="0" err="1"/>
              <a:t>prov:wasAssociatedWith</a:t>
            </a:r>
            <a:endParaRPr lang="en-US" sz="2200" dirty="0"/>
          </a:p>
        </p:txBody>
      </p:sp>
      <p:sp>
        <p:nvSpPr>
          <p:cNvPr id="26" name="TextBox 25">
            <a:extLst>
              <a:ext uri="{FF2B5EF4-FFF2-40B4-BE49-F238E27FC236}">
                <a16:creationId xmlns:a16="http://schemas.microsoft.com/office/drawing/2014/main" id="{579D2A2E-B54E-6E72-DCF3-86B3DFD6CC0E}"/>
              </a:ext>
            </a:extLst>
          </p:cNvPr>
          <p:cNvSpPr txBox="1"/>
          <p:nvPr/>
        </p:nvSpPr>
        <p:spPr>
          <a:xfrm>
            <a:off x="8376798" y="3521696"/>
            <a:ext cx="2835685" cy="430887"/>
          </a:xfrm>
          <a:prstGeom prst="rect">
            <a:avLst/>
          </a:prstGeom>
          <a:noFill/>
        </p:spPr>
        <p:txBody>
          <a:bodyPr wrap="square" rtlCol="0">
            <a:spAutoFit/>
          </a:bodyPr>
          <a:lstStyle/>
          <a:p>
            <a:pPr algn="ctr"/>
            <a:r>
              <a:rPr lang="en-US" sz="2200" dirty="0" err="1"/>
              <a:t>prov:wasGeneratedBy</a:t>
            </a:r>
            <a:endParaRPr lang="en-US" sz="2200" dirty="0"/>
          </a:p>
        </p:txBody>
      </p:sp>
      <p:sp>
        <p:nvSpPr>
          <p:cNvPr id="27" name="TextBox 26">
            <a:extLst>
              <a:ext uri="{FF2B5EF4-FFF2-40B4-BE49-F238E27FC236}">
                <a16:creationId xmlns:a16="http://schemas.microsoft.com/office/drawing/2014/main" id="{459C908E-1B5B-DEB9-0DF7-7500B3D859C6}"/>
              </a:ext>
            </a:extLst>
          </p:cNvPr>
          <p:cNvSpPr txBox="1"/>
          <p:nvPr/>
        </p:nvSpPr>
        <p:spPr>
          <a:xfrm>
            <a:off x="623392" y="3553432"/>
            <a:ext cx="2835685" cy="430887"/>
          </a:xfrm>
          <a:prstGeom prst="rect">
            <a:avLst/>
          </a:prstGeom>
          <a:noFill/>
        </p:spPr>
        <p:txBody>
          <a:bodyPr wrap="square" rtlCol="0">
            <a:spAutoFit/>
          </a:bodyPr>
          <a:lstStyle/>
          <a:p>
            <a:pPr algn="ctr"/>
            <a:r>
              <a:rPr lang="en-US" sz="2200" dirty="0" err="1"/>
              <a:t>prov:wasAttributedTo</a:t>
            </a:r>
            <a:endParaRPr lang="en-US" sz="2200" dirty="0"/>
          </a:p>
        </p:txBody>
      </p:sp>
      <p:cxnSp>
        <p:nvCxnSpPr>
          <p:cNvPr id="28" name="Connector: Curved 27">
            <a:extLst>
              <a:ext uri="{FF2B5EF4-FFF2-40B4-BE49-F238E27FC236}">
                <a16:creationId xmlns:a16="http://schemas.microsoft.com/office/drawing/2014/main" id="{19021C2F-9FDD-8535-D393-4D9D140A7A31}"/>
              </a:ext>
            </a:extLst>
          </p:cNvPr>
          <p:cNvCxnSpPr>
            <a:cxnSpLocks/>
            <a:endCxn id="4" idx="3"/>
          </p:cNvCxnSpPr>
          <p:nvPr/>
        </p:nvCxnSpPr>
        <p:spPr>
          <a:xfrm rot="10800000">
            <a:off x="6816080" y="3210174"/>
            <a:ext cx="2160240" cy="1658986"/>
          </a:xfrm>
          <a:prstGeom prst="curvedConnector3">
            <a:avLst>
              <a:gd name="adj1" fmla="val 64110"/>
            </a:avLst>
          </a:prstGeom>
          <a:ln>
            <a:tailEnd type="triangle"/>
          </a:ln>
        </p:spPr>
        <p:style>
          <a:lnRef idx="1">
            <a:schemeClr val="dk1"/>
          </a:lnRef>
          <a:fillRef idx="0">
            <a:schemeClr val="dk1"/>
          </a:fillRef>
          <a:effectRef idx="0">
            <a:schemeClr val="dk1"/>
          </a:effectRef>
          <a:fontRef idx="minor">
            <a:schemeClr val="tx1"/>
          </a:fontRef>
        </p:style>
      </p:cxnSp>
      <p:sp>
        <p:nvSpPr>
          <p:cNvPr id="33" name="TextBox 32">
            <a:extLst>
              <a:ext uri="{FF2B5EF4-FFF2-40B4-BE49-F238E27FC236}">
                <a16:creationId xmlns:a16="http://schemas.microsoft.com/office/drawing/2014/main" id="{A9F60607-11CC-A15A-833C-354BC03A6037}"/>
              </a:ext>
            </a:extLst>
          </p:cNvPr>
          <p:cNvSpPr txBox="1"/>
          <p:nvPr/>
        </p:nvSpPr>
        <p:spPr>
          <a:xfrm>
            <a:off x="6379309" y="4093779"/>
            <a:ext cx="1313836" cy="430887"/>
          </a:xfrm>
          <a:prstGeom prst="rect">
            <a:avLst/>
          </a:prstGeom>
          <a:noFill/>
        </p:spPr>
        <p:txBody>
          <a:bodyPr wrap="square" rtlCol="0">
            <a:spAutoFit/>
          </a:bodyPr>
          <a:lstStyle/>
          <a:p>
            <a:pPr algn="ctr"/>
            <a:r>
              <a:rPr lang="en-US" sz="2200" dirty="0" err="1"/>
              <a:t>prov:used</a:t>
            </a:r>
            <a:endParaRPr lang="en-US" sz="2200" dirty="0"/>
          </a:p>
        </p:txBody>
      </p:sp>
    </p:spTree>
    <p:extLst>
      <p:ext uri="{BB962C8B-B14F-4D97-AF65-F5344CB8AC3E}">
        <p14:creationId xmlns:p14="http://schemas.microsoft.com/office/powerpoint/2010/main" val="376241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par>
                                <p:cTn id="23" presetID="10"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500"/>
                                        <p:tgtEl>
                                          <p:spTgt spid="27"/>
                                        </p:tgtEl>
                                      </p:cBhvr>
                                    </p:animEffect>
                                  </p:childTnLst>
                                </p:cTn>
                              </p:par>
                              <p:par>
                                <p:cTn id="29" presetID="10" presetClass="entr" presetSubtype="0" fill="hold" nodeType="with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500"/>
                                        <p:tgtEl>
                                          <p:spTgt spid="28"/>
                                        </p:tgtEl>
                                      </p:cBhvr>
                                    </p:animEffect>
                                  </p:childTnLst>
                                </p:cTn>
                              </p:par>
                              <p:par>
                                <p:cTn id="32" presetID="10" presetClass="entr" presetSubtype="0"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3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059EEC-5612-211F-6496-D51CB93C6B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AB1C0A-04AC-2513-A9EE-82E92858499D}"/>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589AB098-82A9-EB7D-15AC-D2A3CB79241F}"/>
              </a:ext>
            </a:extLst>
          </p:cNvPr>
          <p:cNvSpPr>
            <a:spLocks noGrp="1"/>
          </p:cNvSpPr>
          <p:nvPr>
            <p:ph idx="1"/>
          </p:nvPr>
        </p:nvSpPr>
        <p:spPr>
          <a:xfrm>
            <a:off x="335360" y="1268760"/>
            <a:ext cx="11449272" cy="743054"/>
          </a:xfrm>
        </p:spPr>
        <p:txBody>
          <a:bodyPr/>
          <a:lstStyle/>
          <a:p>
            <a:pPr marL="0" indent="0" algn="ctr">
              <a:buNone/>
            </a:pPr>
            <a:r>
              <a:rPr lang="en-US" dirty="0"/>
              <a:t>“The scenario describes a blogger exploring the provenance of an online newspaper article, including a chart produced from a government agency dataset”</a:t>
            </a:r>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61E6F152-A844-0889-2B77-D4EE093DAF27}"/>
              </a:ext>
            </a:extLst>
          </p:cNvPr>
          <p:cNvSpPr>
            <a:spLocks noGrp="1"/>
          </p:cNvSpPr>
          <p:nvPr>
            <p:ph type="sldNum" sz="quarter" idx="12"/>
          </p:nvPr>
        </p:nvSpPr>
        <p:spPr/>
        <p:txBody>
          <a:bodyPr/>
          <a:lstStyle/>
          <a:p>
            <a:fld id="{6113E31D-E2AB-40D1-8B51-AFA5AFEF393A}" type="slidenum">
              <a:rPr lang="en-US" smtClean="0"/>
              <a:t>23</a:t>
            </a:fld>
            <a:endParaRPr lang="en-US" dirty="0"/>
          </a:p>
        </p:txBody>
      </p:sp>
      <p:sp>
        <p:nvSpPr>
          <p:cNvPr id="5" name="TextBox 4">
            <a:extLst>
              <a:ext uri="{FF2B5EF4-FFF2-40B4-BE49-F238E27FC236}">
                <a16:creationId xmlns:a16="http://schemas.microsoft.com/office/drawing/2014/main" id="{21A2E6E4-1518-8239-6C68-CC7590C7D932}"/>
              </a:ext>
            </a:extLst>
          </p:cNvPr>
          <p:cNvSpPr txBox="1"/>
          <p:nvPr/>
        </p:nvSpPr>
        <p:spPr>
          <a:xfrm>
            <a:off x="0" y="6516052"/>
            <a:ext cx="6096000" cy="369332"/>
          </a:xfrm>
          <a:prstGeom prst="rect">
            <a:avLst/>
          </a:prstGeom>
          <a:noFill/>
        </p:spPr>
        <p:txBody>
          <a:bodyPr wrap="square" rtlCol="0">
            <a:spAutoFit/>
          </a:bodyPr>
          <a:lstStyle/>
          <a:p>
            <a:r>
              <a:rPr lang="en-US" dirty="0">
                <a:solidFill>
                  <a:schemeClr val="bg1"/>
                </a:solidFill>
              </a:rPr>
              <a:t>Removed: 2023/2024</a:t>
            </a:r>
          </a:p>
        </p:txBody>
      </p:sp>
      <p:sp>
        <p:nvSpPr>
          <p:cNvPr id="6" name="Content Placeholder 2">
            <a:extLst>
              <a:ext uri="{FF2B5EF4-FFF2-40B4-BE49-F238E27FC236}">
                <a16:creationId xmlns:a16="http://schemas.microsoft.com/office/drawing/2014/main" id="{EA25EF1F-7C1E-A425-138D-FD522B6DB6EA}"/>
              </a:ext>
            </a:extLst>
          </p:cNvPr>
          <p:cNvSpPr txBox="1">
            <a:spLocks/>
          </p:cNvSpPr>
          <p:nvPr/>
        </p:nvSpPr>
        <p:spPr>
          <a:xfrm>
            <a:off x="306433" y="2011308"/>
            <a:ext cx="5463680" cy="4400872"/>
          </a:xfrm>
          <a:prstGeom prst="rect">
            <a:avLst/>
          </a:prstGeom>
          <a:ln>
            <a:solidFill>
              <a:schemeClr val="tx1"/>
            </a:solidFill>
          </a:ln>
        </p:spPr>
        <p:txBody>
          <a:bodyPr vert="horz" lIns="72000" tIns="72000" rIns="0" bIns="36000" rtlCol="0">
            <a:noAutofit/>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Arial" panose="020B0604020202020204" pitchFamily="34" charset="0"/>
              <a:buNone/>
            </a:pPr>
            <a:r>
              <a:rPr lang="en-US" dirty="0" err="1"/>
              <a:t>ex:derek</a:t>
            </a:r>
            <a:r>
              <a:rPr lang="en-US" dirty="0"/>
              <a:t> a </a:t>
            </a:r>
            <a:r>
              <a:rPr lang="en-US" dirty="0" err="1"/>
              <a:t>prov:Agent</a:t>
            </a:r>
            <a:r>
              <a:rPr lang="en-US" dirty="0"/>
              <a:t>, </a:t>
            </a:r>
            <a:r>
              <a:rPr lang="en-US" dirty="0" err="1"/>
              <a:t>prov:Person</a:t>
            </a:r>
            <a:r>
              <a:rPr lang="en-US" dirty="0"/>
              <a:t> ;</a:t>
            </a:r>
          </a:p>
          <a:p>
            <a:pPr marL="0" indent="0">
              <a:buFont typeface="Arial" panose="020B0604020202020204" pitchFamily="34" charset="0"/>
              <a:buNone/>
            </a:pPr>
            <a:r>
              <a:rPr lang="en-US" dirty="0"/>
              <a:t>            </a:t>
            </a:r>
            <a:r>
              <a:rPr lang="en-US" dirty="0" err="1"/>
              <a:t>foaf:givenName</a:t>
            </a:r>
            <a:r>
              <a:rPr lang="en-US" dirty="0"/>
              <a:t> "Derek"^^</a:t>
            </a:r>
            <a:r>
              <a:rPr lang="en-US" dirty="0" err="1"/>
              <a:t>xsd:string</a:t>
            </a:r>
            <a:r>
              <a:rPr lang="en-US" dirty="0"/>
              <a:t> ;</a:t>
            </a:r>
          </a:p>
          <a:p>
            <a:pPr marL="0" indent="0">
              <a:buFont typeface="Arial" panose="020B0604020202020204" pitchFamily="34" charset="0"/>
              <a:buNone/>
            </a:pPr>
            <a:r>
              <a:rPr lang="en-US" dirty="0"/>
              <a:t>            </a:t>
            </a:r>
            <a:r>
              <a:rPr lang="en-US" dirty="0" err="1"/>
              <a:t>prov:actedOnBehalfOf</a:t>
            </a:r>
            <a:r>
              <a:rPr lang="en-US" dirty="0"/>
              <a:t> </a:t>
            </a:r>
            <a:r>
              <a:rPr lang="en-US" dirty="0" err="1"/>
              <a:t>ex:chartgen</a:t>
            </a:r>
            <a:r>
              <a:rPr lang="en-US" dirty="0"/>
              <a:t> .</a:t>
            </a:r>
            <a:br>
              <a:rPr lang="en-US" dirty="0"/>
            </a:br>
            <a:endParaRPr lang="en-US" dirty="0"/>
          </a:p>
          <a:p>
            <a:pPr marL="0" indent="0">
              <a:buFont typeface="Arial" panose="020B0604020202020204" pitchFamily="34" charset="0"/>
              <a:buNone/>
            </a:pPr>
            <a:r>
              <a:rPr lang="en-US" dirty="0" err="1"/>
              <a:t>ex:chartgen</a:t>
            </a:r>
            <a:r>
              <a:rPr lang="en-US" dirty="0"/>
              <a:t> a </a:t>
            </a:r>
            <a:r>
              <a:rPr lang="en-US" dirty="0" err="1"/>
              <a:t>prov:Agent</a:t>
            </a:r>
            <a:r>
              <a:rPr lang="en-US" dirty="0"/>
              <a:t>, </a:t>
            </a:r>
            <a:r>
              <a:rPr lang="en-US" dirty="0" err="1"/>
              <a:t>prov:Organization</a:t>
            </a:r>
            <a:r>
              <a:rPr lang="en-US" dirty="0"/>
              <a:t> ;</a:t>
            </a:r>
          </a:p>
          <a:p>
            <a:pPr marL="0" indent="0">
              <a:buFont typeface="Arial" panose="020B0604020202020204" pitchFamily="34" charset="0"/>
              <a:buNone/>
            </a:pPr>
            <a:r>
              <a:rPr lang="en-US" dirty="0"/>
              <a:t>            </a:t>
            </a:r>
            <a:r>
              <a:rPr lang="en-US" dirty="0" err="1"/>
              <a:t>foaf:name</a:t>
            </a:r>
            <a:r>
              <a:rPr lang="en-US" dirty="0"/>
              <a:t> "Chart Generators Inc" .</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Content Placeholder 2">
            <a:extLst>
              <a:ext uri="{FF2B5EF4-FFF2-40B4-BE49-F238E27FC236}">
                <a16:creationId xmlns:a16="http://schemas.microsoft.com/office/drawing/2014/main" id="{0371D042-40AA-3D0B-084E-49124F3EC07B}"/>
              </a:ext>
            </a:extLst>
          </p:cNvPr>
          <p:cNvSpPr txBox="1">
            <a:spLocks/>
          </p:cNvSpPr>
          <p:nvPr/>
        </p:nvSpPr>
        <p:spPr>
          <a:xfrm>
            <a:off x="6029218" y="2011308"/>
            <a:ext cx="5751712" cy="4400872"/>
          </a:xfrm>
          <a:prstGeom prst="rect">
            <a:avLst/>
          </a:prstGeom>
          <a:ln>
            <a:solidFill>
              <a:schemeClr val="tx1"/>
            </a:solidFill>
          </a:ln>
        </p:spPr>
        <p:txBody>
          <a:bodyPr vert="horz" lIns="72000" tIns="72000" rIns="0" bIns="36000" rtlCol="0">
            <a:noAutofit/>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Arial" panose="020B0604020202020204" pitchFamily="34" charset="0"/>
              <a:buNone/>
            </a:pPr>
            <a:r>
              <a:rPr lang="en-US" dirty="0" err="1"/>
              <a:t>ex:dataset</a:t>
            </a:r>
            <a:r>
              <a:rPr lang="en-US" dirty="0"/>
              <a:t> a </a:t>
            </a:r>
            <a:r>
              <a:rPr lang="en-US" dirty="0" err="1"/>
              <a:t>prov:Entity</a:t>
            </a:r>
            <a:r>
              <a:rPr lang="en-US" dirty="0"/>
              <a:t> .</a:t>
            </a:r>
          </a:p>
          <a:p>
            <a:pPr marL="0" indent="0">
              <a:buFont typeface="Arial" panose="020B0604020202020204" pitchFamily="34" charset="0"/>
              <a:buNone/>
            </a:pPr>
            <a:r>
              <a:rPr lang="en-US" dirty="0" err="1"/>
              <a:t>ex:regions</a:t>
            </a:r>
            <a:r>
              <a:rPr lang="en-US" dirty="0"/>
              <a:t> a </a:t>
            </a:r>
            <a:r>
              <a:rPr lang="en-US" dirty="0" err="1"/>
              <a:t>prov:Entity</a:t>
            </a:r>
            <a:r>
              <a:rPr lang="en-US" dirty="0"/>
              <a:t> .</a:t>
            </a:r>
            <a:br>
              <a:rPr lang="en-US" dirty="0"/>
            </a:br>
            <a:endParaRPr lang="en-US" dirty="0"/>
          </a:p>
          <a:p>
            <a:pPr marL="0" indent="0">
              <a:buFont typeface="Arial" panose="020B0604020202020204" pitchFamily="34" charset="0"/>
              <a:buNone/>
            </a:pPr>
            <a:r>
              <a:rPr lang="en-US" dirty="0" err="1"/>
              <a:t>ex:compose</a:t>
            </a:r>
            <a:r>
              <a:rPr lang="en-US" dirty="0"/>
              <a:t> a </a:t>
            </a:r>
            <a:r>
              <a:rPr lang="en-US" dirty="0" err="1"/>
              <a:t>prov:Activity</a:t>
            </a:r>
            <a:r>
              <a:rPr lang="en-US" dirty="0"/>
              <a:t> ;</a:t>
            </a:r>
          </a:p>
          <a:p>
            <a:pPr marL="0" indent="0">
              <a:buFont typeface="Arial" panose="020B0604020202020204" pitchFamily="34" charset="0"/>
              <a:buNone/>
            </a:pPr>
            <a:r>
              <a:rPr lang="en-US" dirty="0"/>
              <a:t>            </a:t>
            </a:r>
            <a:r>
              <a:rPr lang="en-US" dirty="0" err="1"/>
              <a:t>prov:used</a:t>
            </a:r>
            <a:r>
              <a:rPr lang="en-US" dirty="0"/>
              <a:t> </a:t>
            </a:r>
            <a:r>
              <a:rPr lang="en-US" dirty="0" err="1"/>
              <a:t>ex:dataset</a:t>
            </a:r>
            <a:r>
              <a:rPr lang="en-US" dirty="0"/>
              <a:t> ;</a:t>
            </a:r>
          </a:p>
          <a:p>
            <a:pPr marL="0" indent="0">
              <a:buFont typeface="Arial" panose="020B0604020202020204" pitchFamily="34" charset="0"/>
              <a:buNone/>
            </a:pPr>
            <a:r>
              <a:rPr lang="en-US" dirty="0"/>
              <a:t>            </a:t>
            </a:r>
            <a:r>
              <a:rPr lang="en-US" dirty="0" err="1"/>
              <a:t>prov:used</a:t>
            </a:r>
            <a:r>
              <a:rPr lang="en-US" dirty="0"/>
              <a:t> </a:t>
            </a:r>
            <a:r>
              <a:rPr lang="en-US" dirty="0" err="1"/>
              <a:t>ex:regions</a:t>
            </a:r>
            <a:r>
              <a:rPr lang="en-US" dirty="0"/>
              <a:t> ;</a:t>
            </a:r>
          </a:p>
          <a:p>
            <a:pPr marL="0" indent="0">
              <a:buFont typeface="Arial" panose="020B0604020202020204" pitchFamily="34" charset="0"/>
              <a:buNone/>
            </a:pPr>
            <a:r>
              <a:rPr lang="en-US" dirty="0"/>
              <a:t>            </a:t>
            </a:r>
            <a:r>
              <a:rPr lang="en-US" dirty="0" err="1"/>
              <a:t>prov:wasAssociatedWith</a:t>
            </a:r>
            <a:r>
              <a:rPr lang="en-US" dirty="0"/>
              <a:t> </a:t>
            </a:r>
            <a:r>
              <a:rPr lang="en-US" dirty="0" err="1"/>
              <a:t>ex:derek</a:t>
            </a:r>
            <a:r>
              <a:rPr lang="en-US" dirty="0"/>
              <a:t> .</a:t>
            </a:r>
            <a:br>
              <a:rPr lang="en-US" dirty="0"/>
            </a:br>
            <a:endParaRPr lang="en-US" dirty="0"/>
          </a:p>
          <a:p>
            <a:pPr marL="0" indent="0">
              <a:buFont typeface="Arial" panose="020B0604020202020204" pitchFamily="34" charset="0"/>
              <a:buNone/>
            </a:pPr>
            <a:r>
              <a:rPr lang="en-US" dirty="0" err="1"/>
              <a:t>ex:composition</a:t>
            </a:r>
            <a:r>
              <a:rPr lang="en-US" dirty="0"/>
              <a:t> a </a:t>
            </a:r>
            <a:r>
              <a:rPr lang="en-US" dirty="0" err="1"/>
              <a:t>prov:Entity</a:t>
            </a:r>
            <a:r>
              <a:rPr lang="en-US" dirty="0"/>
              <a:t> ;</a:t>
            </a:r>
          </a:p>
          <a:p>
            <a:pPr marL="0" indent="0">
              <a:buFont typeface="Arial" panose="020B0604020202020204" pitchFamily="34" charset="0"/>
              <a:buNone/>
            </a:pPr>
            <a:r>
              <a:rPr lang="en-US" dirty="0"/>
              <a:t>            </a:t>
            </a:r>
            <a:r>
              <a:rPr lang="en-US" dirty="0" err="1"/>
              <a:t>prov:wasGeneratedBy</a:t>
            </a:r>
            <a:r>
              <a:rPr lang="en-US" dirty="0"/>
              <a:t> </a:t>
            </a:r>
            <a:r>
              <a:rPr lang="en-US" dirty="0" err="1"/>
              <a:t>ex:compose</a:t>
            </a:r>
            <a:r>
              <a:rPr lang="en-US" dirty="0"/>
              <a:t> .</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550365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bg>
      <p:bgPr>
        <a:solidFill>
          <a:schemeClr val="accent3"/>
        </a:solidFill>
        <a:effectLst/>
      </p:bgPr>
    </p:bg>
    <p:spTree>
      <p:nvGrpSpPr>
        <p:cNvPr id="1" name="">
          <a:extLst>
            <a:ext uri="{FF2B5EF4-FFF2-40B4-BE49-F238E27FC236}">
              <a16:creationId xmlns:a16="http://schemas.microsoft.com/office/drawing/2014/main" id="{4BE1F5A3-5BF5-A8DF-A53F-5AD7B5CA545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BA6A16-7EA4-4B7E-3E8F-8924247E445F}"/>
              </a:ext>
            </a:extLst>
          </p:cNvPr>
          <p:cNvSpPr>
            <a:spLocks noGrp="1"/>
          </p:cNvSpPr>
          <p:nvPr>
            <p:ph type="title"/>
          </p:nvPr>
        </p:nvSpPr>
        <p:spPr/>
        <p:txBody>
          <a:bodyPr/>
          <a:lstStyle/>
          <a:p>
            <a:r>
              <a:rPr lang="en-US" dirty="0"/>
              <a:t>Example: Agent</a:t>
            </a:r>
          </a:p>
        </p:txBody>
      </p:sp>
      <p:sp>
        <p:nvSpPr>
          <p:cNvPr id="3" name="Content Placeholder 2">
            <a:extLst>
              <a:ext uri="{FF2B5EF4-FFF2-40B4-BE49-F238E27FC236}">
                <a16:creationId xmlns:a16="http://schemas.microsoft.com/office/drawing/2014/main" id="{6DAA5912-FC2E-1DCB-C9C0-8461E9D2CDAB}"/>
              </a:ext>
            </a:extLst>
          </p:cNvPr>
          <p:cNvSpPr>
            <a:spLocks noGrp="1"/>
          </p:cNvSpPr>
          <p:nvPr>
            <p:ph idx="1"/>
          </p:nvPr>
        </p:nvSpPr>
        <p:spPr>
          <a:ln>
            <a:solidFill>
              <a:schemeClr val="tx1"/>
            </a:solidFill>
          </a:ln>
        </p:spPr>
        <p:txBody>
          <a:bodyPr lIns="360000" tIns="360000"/>
          <a:lstStyle/>
          <a:p>
            <a:pPr marL="0" indent="0">
              <a:buNone/>
            </a:pPr>
            <a:r>
              <a:rPr lang="en-US" dirty="0" err="1"/>
              <a:t>ex:derek</a:t>
            </a:r>
            <a:r>
              <a:rPr lang="en-US" dirty="0"/>
              <a:t> a </a:t>
            </a:r>
            <a:r>
              <a:rPr lang="en-US" dirty="0" err="1"/>
              <a:t>prov:Agent</a:t>
            </a:r>
            <a:r>
              <a:rPr lang="en-US" dirty="0"/>
              <a:t>, </a:t>
            </a:r>
            <a:r>
              <a:rPr lang="en-US" dirty="0" err="1"/>
              <a:t>prov:Person</a:t>
            </a:r>
            <a:r>
              <a:rPr lang="en-US" dirty="0"/>
              <a:t> ;</a:t>
            </a:r>
          </a:p>
          <a:p>
            <a:pPr marL="0" indent="0">
              <a:buNone/>
            </a:pPr>
            <a:r>
              <a:rPr lang="en-US" dirty="0"/>
              <a:t>            </a:t>
            </a:r>
            <a:r>
              <a:rPr lang="en-US" dirty="0" err="1"/>
              <a:t>foaf:givenName</a:t>
            </a:r>
            <a:r>
              <a:rPr lang="en-US" dirty="0"/>
              <a:t> "Derek"^^</a:t>
            </a:r>
            <a:r>
              <a:rPr lang="en-US" dirty="0" err="1"/>
              <a:t>xsd:string</a:t>
            </a:r>
            <a:r>
              <a:rPr lang="en-US" dirty="0"/>
              <a:t> ;</a:t>
            </a:r>
          </a:p>
          <a:p>
            <a:pPr marL="0" indent="0">
              <a:buNone/>
            </a:pPr>
            <a:r>
              <a:rPr lang="en-US" dirty="0"/>
              <a:t>            </a:t>
            </a:r>
            <a:r>
              <a:rPr lang="en-US" dirty="0" err="1"/>
              <a:t>prov:actedOnBehalfOf</a:t>
            </a:r>
            <a:r>
              <a:rPr lang="en-US" dirty="0"/>
              <a:t> </a:t>
            </a:r>
            <a:r>
              <a:rPr lang="en-US" dirty="0" err="1"/>
              <a:t>ex:chartgen</a:t>
            </a:r>
            <a:r>
              <a:rPr lang="en-US" dirty="0"/>
              <a:t> .</a:t>
            </a:r>
          </a:p>
          <a:p>
            <a:pPr marL="0" indent="0">
              <a:buNone/>
            </a:pPr>
            <a:endParaRPr lang="en-US" dirty="0"/>
          </a:p>
          <a:p>
            <a:pPr marL="0" indent="0">
              <a:buNone/>
            </a:pPr>
            <a:r>
              <a:rPr lang="en-US" dirty="0" err="1"/>
              <a:t>ex:chartgen</a:t>
            </a:r>
            <a:r>
              <a:rPr lang="en-US" dirty="0"/>
              <a:t> a </a:t>
            </a:r>
            <a:r>
              <a:rPr lang="en-US" dirty="0" err="1"/>
              <a:t>prov:Agent</a:t>
            </a:r>
            <a:r>
              <a:rPr lang="en-US" dirty="0"/>
              <a:t>, </a:t>
            </a:r>
            <a:r>
              <a:rPr lang="en-US" dirty="0" err="1"/>
              <a:t>prov:Organization</a:t>
            </a:r>
            <a:r>
              <a:rPr lang="en-US" dirty="0"/>
              <a:t> ;</a:t>
            </a:r>
          </a:p>
          <a:p>
            <a:pPr marL="0" indent="0">
              <a:buNone/>
            </a:pPr>
            <a:r>
              <a:rPr lang="en-US" dirty="0"/>
              <a:t>            </a:t>
            </a:r>
            <a:r>
              <a:rPr lang="en-US" dirty="0" err="1"/>
              <a:t>foaf:name</a:t>
            </a:r>
            <a:r>
              <a:rPr lang="en-US" dirty="0"/>
              <a:t> "Chart Generators Inc" .</a:t>
            </a:r>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005AC666-B1A4-7BD3-F426-A7096CE4058A}"/>
              </a:ext>
            </a:extLst>
          </p:cNvPr>
          <p:cNvSpPr>
            <a:spLocks noGrp="1"/>
          </p:cNvSpPr>
          <p:nvPr>
            <p:ph type="sldNum" sz="quarter" idx="12"/>
          </p:nvPr>
        </p:nvSpPr>
        <p:spPr/>
        <p:txBody>
          <a:bodyPr/>
          <a:lstStyle/>
          <a:p>
            <a:fld id="{6113E31D-E2AB-40D1-8B51-AFA5AFEF393A}" type="slidenum">
              <a:rPr lang="en-US" smtClean="0"/>
              <a:t>24</a:t>
            </a:fld>
            <a:endParaRPr lang="en-US" dirty="0"/>
          </a:p>
        </p:txBody>
      </p:sp>
      <p:sp>
        <p:nvSpPr>
          <p:cNvPr id="5" name="TextBox 4">
            <a:extLst>
              <a:ext uri="{FF2B5EF4-FFF2-40B4-BE49-F238E27FC236}">
                <a16:creationId xmlns:a16="http://schemas.microsoft.com/office/drawing/2014/main" id="{253B4A39-F47C-4383-EF20-4F56BD132EBD}"/>
              </a:ext>
            </a:extLst>
          </p:cNvPr>
          <p:cNvSpPr txBox="1"/>
          <p:nvPr/>
        </p:nvSpPr>
        <p:spPr>
          <a:xfrm>
            <a:off x="0" y="6516052"/>
            <a:ext cx="6096000" cy="369332"/>
          </a:xfrm>
          <a:prstGeom prst="rect">
            <a:avLst/>
          </a:prstGeom>
          <a:noFill/>
        </p:spPr>
        <p:txBody>
          <a:bodyPr wrap="square" rtlCol="0">
            <a:spAutoFit/>
          </a:bodyPr>
          <a:lstStyle/>
          <a:p>
            <a:r>
              <a:rPr lang="en-US" dirty="0">
                <a:solidFill>
                  <a:schemeClr val="bg1"/>
                </a:solidFill>
              </a:rPr>
              <a:t>Removed: 2023/2024</a:t>
            </a:r>
          </a:p>
        </p:txBody>
      </p:sp>
    </p:spTree>
    <p:extLst>
      <p:ext uri="{BB962C8B-B14F-4D97-AF65-F5344CB8AC3E}">
        <p14:creationId xmlns:p14="http://schemas.microsoft.com/office/powerpoint/2010/main" val="19211464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bg>
      <p:bgPr>
        <a:solidFill>
          <a:schemeClr val="accent3"/>
        </a:solidFill>
        <a:effectLst/>
      </p:bgPr>
    </p:bg>
    <p:spTree>
      <p:nvGrpSpPr>
        <p:cNvPr id="1" name="">
          <a:extLst>
            <a:ext uri="{FF2B5EF4-FFF2-40B4-BE49-F238E27FC236}">
              <a16:creationId xmlns:a16="http://schemas.microsoft.com/office/drawing/2014/main" id="{CC22504C-EE3C-52E6-4705-E55C852C08D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85586B-BCBF-78EF-CD66-614002CE9761}"/>
              </a:ext>
            </a:extLst>
          </p:cNvPr>
          <p:cNvSpPr>
            <a:spLocks noGrp="1"/>
          </p:cNvSpPr>
          <p:nvPr>
            <p:ph type="title"/>
          </p:nvPr>
        </p:nvSpPr>
        <p:spPr/>
        <p:txBody>
          <a:bodyPr/>
          <a:lstStyle/>
          <a:p>
            <a:r>
              <a:rPr lang="en-US" dirty="0"/>
              <a:t>Example: Entities and Activity</a:t>
            </a:r>
          </a:p>
        </p:txBody>
      </p:sp>
      <p:sp>
        <p:nvSpPr>
          <p:cNvPr id="3" name="Content Placeholder 2">
            <a:extLst>
              <a:ext uri="{FF2B5EF4-FFF2-40B4-BE49-F238E27FC236}">
                <a16:creationId xmlns:a16="http://schemas.microsoft.com/office/drawing/2014/main" id="{8A69B92E-23F0-BEF3-2797-3A29BA70B92F}"/>
              </a:ext>
            </a:extLst>
          </p:cNvPr>
          <p:cNvSpPr>
            <a:spLocks noGrp="1"/>
          </p:cNvSpPr>
          <p:nvPr>
            <p:ph idx="1"/>
          </p:nvPr>
        </p:nvSpPr>
        <p:spPr>
          <a:ln>
            <a:solidFill>
              <a:schemeClr val="tx1"/>
            </a:solidFill>
          </a:ln>
        </p:spPr>
        <p:txBody>
          <a:bodyPr lIns="360000" tIns="360000"/>
          <a:lstStyle/>
          <a:p>
            <a:pPr marL="0" indent="0">
              <a:buNone/>
            </a:pPr>
            <a:r>
              <a:rPr lang="en-US" dirty="0" err="1"/>
              <a:t>ex:dataset</a:t>
            </a:r>
            <a:r>
              <a:rPr lang="en-US" dirty="0"/>
              <a:t> a </a:t>
            </a:r>
            <a:r>
              <a:rPr lang="en-US" dirty="0" err="1"/>
              <a:t>prov:Entity</a:t>
            </a:r>
            <a:r>
              <a:rPr lang="en-US" dirty="0"/>
              <a:t> .</a:t>
            </a:r>
          </a:p>
          <a:p>
            <a:pPr marL="0" indent="0">
              <a:buNone/>
            </a:pPr>
            <a:r>
              <a:rPr lang="en-US" dirty="0" err="1"/>
              <a:t>ex:regions</a:t>
            </a:r>
            <a:r>
              <a:rPr lang="en-US" dirty="0"/>
              <a:t> a </a:t>
            </a:r>
            <a:r>
              <a:rPr lang="en-US" dirty="0" err="1"/>
              <a:t>prov:Entity</a:t>
            </a:r>
            <a:r>
              <a:rPr lang="en-US" dirty="0"/>
              <a:t> .</a:t>
            </a:r>
            <a:br>
              <a:rPr lang="en-US" dirty="0"/>
            </a:br>
            <a:endParaRPr lang="en-US" dirty="0"/>
          </a:p>
          <a:p>
            <a:pPr marL="0" indent="0">
              <a:buNone/>
            </a:pPr>
            <a:r>
              <a:rPr lang="en-US" dirty="0" err="1"/>
              <a:t>ex:compose</a:t>
            </a:r>
            <a:r>
              <a:rPr lang="en-US" dirty="0"/>
              <a:t> a </a:t>
            </a:r>
            <a:r>
              <a:rPr lang="en-US" dirty="0" err="1"/>
              <a:t>prov:Activity</a:t>
            </a:r>
            <a:r>
              <a:rPr lang="en-US" dirty="0"/>
              <a:t> ;</a:t>
            </a:r>
          </a:p>
          <a:p>
            <a:pPr marL="0" indent="0">
              <a:buNone/>
            </a:pPr>
            <a:r>
              <a:rPr lang="en-US" dirty="0"/>
              <a:t>            </a:t>
            </a:r>
            <a:r>
              <a:rPr lang="en-US" dirty="0" err="1"/>
              <a:t>prov:used</a:t>
            </a:r>
            <a:r>
              <a:rPr lang="en-US" dirty="0"/>
              <a:t> </a:t>
            </a:r>
            <a:r>
              <a:rPr lang="en-US" dirty="0" err="1"/>
              <a:t>ex:dataset</a:t>
            </a:r>
            <a:r>
              <a:rPr lang="en-US" dirty="0"/>
              <a:t> ;</a:t>
            </a:r>
          </a:p>
          <a:p>
            <a:pPr marL="0" indent="0">
              <a:buNone/>
            </a:pPr>
            <a:r>
              <a:rPr lang="en-US" dirty="0"/>
              <a:t>            </a:t>
            </a:r>
            <a:r>
              <a:rPr lang="en-US" dirty="0" err="1"/>
              <a:t>prov:used</a:t>
            </a:r>
            <a:r>
              <a:rPr lang="en-US" dirty="0"/>
              <a:t> </a:t>
            </a:r>
            <a:r>
              <a:rPr lang="en-US" dirty="0" err="1"/>
              <a:t>ex:regions</a:t>
            </a:r>
            <a:r>
              <a:rPr lang="en-US" dirty="0"/>
              <a:t> ;</a:t>
            </a:r>
          </a:p>
          <a:p>
            <a:pPr marL="0" indent="0">
              <a:buNone/>
            </a:pPr>
            <a:r>
              <a:rPr lang="en-US" dirty="0"/>
              <a:t>            </a:t>
            </a:r>
            <a:r>
              <a:rPr lang="en-US" dirty="0" err="1"/>
              <a:t>prov:wasAssociatedWith</a:t>
            </a:r>
            <a:r>
              <a:rPr lang="en-US" dirty="0"/>
              <a:t> </a:t>
            </a:r>
            <a:r>
              <a:rPr lang="en-US" dirty="0" err="1"/>
              <a:t>ex:derek</a:t>
            </a:r>
            <a:r>
              <a:rPr lang="en-US" dirty="0"/>
              <a:t> .</a:t>
            </a:r>
            <a:br>
              <a:rPr lang="en-US" dirty="0"/>
            </a:br>
            <a:endParaRPr lang="en-US" dirty="0"/>
          </a:p>
          <a:p>
            <a:pPr marL="0" indent="0">
              <a:buNone/>
            </a:pPr>
            <a:r>
              <a:rPr lang="en-US" dirty="0" err="1"/>
              <a:t>ex:composition</a:t>
            </a:r>
            <a:r>
              <a:rPr lang="en-US" dirty="0"/>
              <a:t> a </a:t>
            </a:r>
            <a:r>
              <a:rPr lang="en-US" dirty="0" err="1"/>
              <a:t>prov:Entity</a:t>
            </a:r>
            <a:r>
              <a:rPr lang="en-US" dirty="0"/>
              <a:t> ;</a:t>
            </a:r>
          </a:p>
          <a:p>
            <a:pPr marL="0" indent="0">
              <a:buNone/>
            </a:pPr>
            <a:r>
              <a:rPr lang="en-US" dirty="0"/>
              <a:t>            </a:t>
            </a:r>
            <a:r>
              <a:rPr lang="en-US" dirty="0" err="1"/>
              <a:t>prov:wasGeneratedBy</a:t>
            </a:r>
            <a:r>
              <a:rPr lang="en-US" dirty="0"/>
              <a:t> </a:t>
            </a:r>
            <a:r>
              <a:rPr lang="en-US" dirty="0" err="1"/>
              <a:t>ex:compose</a:t>
            </a:r>
            <a:r>
              <a:rPr lang="en-US" dirty="0"/>
              <a:t> .</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3134E10F-2FE4-26FA-9531-18F51AEDA9E7}"/>
              </a:ext>
            </a:extLst>
          </p:cNvPr>
          <p:cNvSpPr>
            <a:spLocks noGrp="1"/>
          </p:cNvSpPr>
          <p:nvPr>
            <p:ph type="sldNum" sz="quarter" idx="12"/>
          </p:nvPr>
        </p:nvSpPr>
        <p:spPr/>
        <p:txBody>
          <a:bodyPr/>
          <a:lstStyle/>
          <a:p>
            <a:fld id="{6113E31D-E2AB-40D1-8B51-AFA5AFEF393A}" type="slidenum">
              <a:rPr lang="en-US" smtClean="0"/>
              <a:t>25</a:t>
            </a:fld>
            <a:endParaRPr lang="en-US" dirty="0"/>
          </a:p>
        </p:txBody>
      </p:sp>
      <p:sp>
        <p:nvSpPr>
          <p:cNvPr id="5" name="TextBox 4">
            <a:extLst>
              <a:ext uri="{FF2B5EF4-FFF2-40B4-BE49-F238E27FC236}">
                <a16:creationId xmlns:a16="http://schemas.microsoft.com/office/drawing/2014/main" id="{5C4877A8-C207-DB42-4C12-2A85E4908F0C}"/>
              </a:ext>
            </a:extLst>
          </p:cNvPr>
          <p:cNvSpPr txBox="1"/>
          <p:nvPr/>
        </p:nvSpPr>
        <p:spPr>
          <a:xfrm>
            <a:off x="0" y="6516052"/>
            <a:ext cx="6096000" cy="369332"/>
          </a:xfrm>
          <a:prstGeom prst="rect">
            <a:avLst/>
          </a:prstGeom>
          <a:noFill/>
        </p:spPr>
        <p:txBody>
          <a:bodyPr wrap="square" rtlCol="0">
            <a:spAutoFit/>
          </a:bodyPr>
          <a:lstStyle/>
          <a:p>
            <a:r>
              <a:rPr lang="en-US" dirty="0">
                <a:solidFill>
                  <a:schemeClr val="bg1"/>
                </a:solidFill>
              </a:rPr>
              <a:t>Removed: 2023/2024</a:t>
            </a:r>
          </a:p>
        </p:txBody>
      </p:sp>
    </p:spTree>
    <p:extLst>
      <p:ext uri="{BB962C8B-B14F-4D97-AF65-F5344CB8AC3E}">
        <p14:creationId xmlns:p14="http://schemas.microsoft.com/office/powerpoint/2010/main" val="35441902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bg>
      <p:bgPr>
        <a:solidFill>
          <a:schemeClr val="accent3"/>
        </a:solidFill>
        <a:effectLst/>
      </p:bgPr>
    </p:bg>
    <p:spTree>
      <p:nvGrpSpPr>
        <p:cNvPr id="1" name="">
          <a:extLst>
            <a:ext uri="{FF2B5EF4-FFF2-40B4-BE49-F238E27FC236}">
              <a16:creationId xmlns:a16="http://schemas.microsoft.com/office/drawing/2014/main" id="{A5863DB0-1978-7874-7738-1E71BAB7A2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3A1279-0BC1-A488-7BB5-EFEB61596B1E}"/>
              </a:ext>
            </a:extLst>
          </p:cNvPr>
          <p:cNvSpPr>
            <a:spLocks noGrp="1"/>
          </p:cNvSpPr>
          <p:nvPr>
            <p:ph type="title"/>
          </p:nvPr>
        </p:nvSpPr>
        <p:spPr/>
        <p:txBody>
          <a:bodyPr/>
          <a:lstStyle/>
          <a:p>
            <a:r>
              <a:rPr lang="en-US" dirty="0"/>
              <a:t>Example: Time</a:t>
            </a:r>
          </a:p>
        </p:txBody>
      </p:sp>
      <p:sp>
        <p:nvSpPr>
          <p:cNvPr id="3" name="Content Placeholder 2">
            <a:extLst>
              <a:ext uri="{FF2B5EF4-FFF2-40B4-BE49-F238E27FC236}">
                <a16:creationId xmlns:a16="http://schemas.microsoft.com/office/drawing/2014/main" id="{F9FE5ADA-7D4E-1DB0-52EC-7B317B1A5EE7}"/>
              </a:ext>
            </a:extLst>
          </p:cNvPr>
          <p:cNvSpPr>
            <a:spLocks noGrp="1"/>
          </p:cNvSpPr>
          <p:nvPr>
            <p:ph idx="1"/>
          </p:nvPr>
        </p:nvSpPr>
        <p:spPr>
          <a:ln>
            <a:solidFill>
              <a:schemeClr val="tx1"/>
            </a:solidFill>
          </a:ln>
        </p:spPr>
        <p:txBody>
          <a:bodyPr lIns="360000" tIns="360000"/>
          <a:lstStyle/>
          <a:p>
            <a:pPr marL="0" indent="0">
              <a:buNone/>
            </a:pPr>
            <a:r>
              <a:rPr lang="en-US" dirty="0" err="1"/>
              <a:t>ex:dataset</a:t>
            </a:r>
            <a:r>
              <a:rPr lang="en-US" dirty="0"/>
              <a:t> a </a:t>
            </a:r>
            <a:r>
              <a:rPr lang="en-US" dirty="0" err="1"/>
              <a:t>prov:Entity</a:t>
            </a:r>
            <a:r>
              <a:rPr lang="en-US" dirty="0"/>
              <a:t> ;</a:t>
            </a:r>
          </a:p>
          <a:p>
            <a:pPr marL="0" indent="0">
              <a:buNone/>
            </a:pPr>
            <a:r>
              <a:rPr lang="en-US" dirty="0"/>
              <a:t>           </a:t>
            </a:r>
            <a:r>
              <a:rPr lang="en-US" dirty="0" err="1"/>
              <a:t>prov:generatedAtTime</a:t>
            </a:r>
            <a:r>
              <a:rPr lang="en-US" dirty="0"/>
              <a:t> "2021-01-01T12:00:00"^^</a:t>
            </a:r>
            <a:r>
              <a:rPr lang="en-US" dirty="0" err="1"/>
              <a:t>xsd:dateTime</a:t>
            </a:r>
            <a:r>
              <a:rPr lang="en-US" dirty="0"/>
              <a:t>.</a:t>
            </a:r>
            <a:br>
              <a:rPr lang="en-US" dirty="0"/>
            </a:br>
            <a:endParaRPr lang="en-US" dirty="0"/>
          </a:p>
          <a:p>
            <a:pPr marL="0" indent="0">
              <a:buNone/>
            </a:pPr>
            <a:r>
              <a:rPr lang="en-US" dirty="0" err="1"/>
              <a:t>ex:compose</a:t>
            </a:r>
            <a:r>
              <a:rPr lang="en-US" dirty="0"/>
              <a:t> a </a:t>
            </a:r>
            <a:r>
              <a:rPr lang="en-US" dirty="0" err="1"/>
              <a:t>prov:Activity</a:t>
            </a:r>
            <a:r>
              <a:rPr lang="en-US" dirty="0"/>
              <a:t> ;</a:t>
            </a:r>
          </a:p>
          <a:p>
            <a:pPr marL="0" indent="0">
              <a:buNone/>
            </a:pPr>
            <a:r>
              <a:rPr lang="en-US" dirty="0"/>
              <a:t>           </a:t>
            </a:r>
            <a:r>
              <a:rPr lang="en-US" dirty="0" err="1"/>
              <a:t>prov:startedAtTime</a:t>
            </a:r>
            <a:r>
              <a:rPr lang="en-US" dirty="0"/>
              <a:t> "2021-04-01T06:00:00"^^</a:t>
            </a:r>
            <a:r>
              <a:rPr lang="en-US" dirty="0" err="1"/>
              <a:t>xsd:dateTime</a:t>
            </a:r>
            <a:r>
              <a:rPr lang="en-US" dirty="0"/>
              <a:t> ;</a:t>
            </a:r>
          </a:p>
          <a:p>
            <a:pPr marL="0" indent="0">
              <a:buNone/>
            </a:pPr>
            <a:r>
              <a:rPr lang="en-US" dirty="0"/>
              <a:t>           </a:t>
            </a:r>
            <a:r>
              <a:rPr lang="en-US" dirty="0" err="1"/>
              <a:t>prov:endedAtTime</a:t>
            </a:r>
            <a:r>
              <a:rPr lang="en-US" dirty="0"/>
              <a:t> "2021-04-05T15:00:00"^^</a:t>
            </a:r>
            <a:r>
              <a:rPr lang="en-US" dirty="0" err="1"/>
              <a:t>xsd:dateTime</a:t>
            </a:r>
            <a:r>
              <a:rPr lang="en-US" dirty="0"/>
              <a:t> .</a:t>
            </a:r>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2C6A130E-4B2E-EA9E-7E17-8533EF8D80BA}"/>
              </a:ext>
            </a:extLst>
          </p:cNvPr>
          <p:cNvSpPr>
            <a:spLocks noGrp="1"/>
          </p:cNvSpPr>
          <p:nvPr>
            <p:ph type="sldNum" sz="quarter" idx="12"/>
          </p:nvPr>
        </p:nvSpPr>
        <p:spPr/>
        <p:txBody>
          <a:bodyPr/>
          <a:lstStyle/>
          <a:p>
            <a:fld id="{6113E31D-E2AB-40D1-8B51-AFA5AFEF393A}" type="slidenum">
              <a:rPr lang="en-US" smtClean="0"/>
              <a:t>26</a:t>
            </a:fld>
            <a:endParaRPr lang="en-US" dirty="0"/>
          </a:p>
        </p:txBody>
      </p:sp>
      <p:sp>
        <p:nvSpPr>
          <p:cNvPr id="5" name="TextBox 4">
            <a:extLst>
              <a:ext uri="{FF2B5EF4-FFF2-40B4-BE49-F238E27FC236}">
                <a16:creationId xmlns:a16="http://schemas.microsoft.com/office/drawing/2014/main" id="{08A8822D-1845-51DA-6FDC-075B57390090}"/>
              </a:ext>
            </a:extLst>
          </p:cNvPr>
          <p:cNvSpPr txBox="1"/>
          <p:nvPr/>
        </p:nvSpPr>
        <p:spPr>
          <a:xfrm>
            <a:off x="0" y="6516052"/>
            <a:ext cx="6096000" cy="369332"/>
          </a:xfrm>
          <a:prstGeom prst="rect">
            <a:avLst/>
          </a:prstGeom>
          <a:noFill/>
        </p:spPr>
        <p:txBody>
          <a:bodyPr wrap="square" rtlCol="0">
            <a:spAutoFit/>
          </a:bodyPr>
          <a:lstStyle/>
          <a:p>
            <a:r>
              <a:rPr lang="en-US" dirty="0">
                <a:solidFill>
                  <a:schemeClr val="bg1"/>
                </a:solidFill>
              </a:rPr>
              <a:t>Removed: 2023/2024</a:t>
            </a:r>
          </a:p>
        </p:txBody>
      </p:sp>
    </p:spTree>
    <p:extLst>
      <p:ext uri="{BB962C8B-B14F-4D97-AF65-F5344CB8AC3E}">
        <p14:creationId xmlns:p14="http://schemas.microsoft.com/office/powerpoint/2010/main" val="25739345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bg>
      <p:bgPr>
        <a:solidFill>
          <a:schemeClr val="accent3"/>
        </a:solidFill>
        <a:effectLst/>
      </p:bgPr>
    </p:bg>
    <p:spTree>
      <p:nvGrpSpPr>
        <p:cNvPr id="1" name="">
          <a:extLst>
            <a:ext uri="{FF2B5EF4-FFF2-40B4-BE49-F238E27FC236}">
              <a16:creationId xmlns:a16="http://schemas.microsoft.com/office/drawing/2014/main" id="{6712C832-E452-88E8-0F36-E9E15EBDFF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1ED757-87E7-9C40-A7A3-26BAC9FDEFA4}"/>
              </a:ext>
            </a:extLst>
          </p:cNvPr>
          <p:cNvSpPr>
            <a:spLocks noGrp="1"/>
          </p:cNvSpPr>
          <p:nvPr>
            <p:ph type="title"/>
          </p:nvPr>
        </p:nvSpPr>
        <p:spPr/>
        <p:txBody>
          <a:bodyPr/>
          <a:lstStyle/>
          <a:p>
            <a:r>
              <a:rPr lang="en-US" dirty="0"/>
              <a:t>Example: Activity</a:t>
            </a:r>
          </a:p>
        </p:txBody>
      </p:sp>
      <p:sp>
        <p:nvSpPr>
          <p:cNvPr id="3" name="Content Placeholder 2">
            <a:extLst>
              <a:ext uri="{FF2B5EF4-FFF2-40B4-BE49-F238E27FC236}">
                <a16:creationId xmlns:a16="http://schemas.microsoft.com/office/drawing/2014/main" id="{3EF6D9FC-B4D7-0FF6-0039-AE4708ECC471}"/>
              </a:ext>
            </a:extLst>
          </p:cNvPr>
          <p:cNvSpPr>
            <a:spLocks noGrp="1"/>
          </p:cNvSpPr>
          <p:nvPr>
            <p:ph idx="1"/>
          </p:nvPr>
        </p:nvSpPr>
        <p:spPr>
          <a:xfrm>
            <a:off x="335361" y="1268760"/>
            <a:ext cx="5472608" cy="5040560"/>
          </a:xfrm>
          <a:ln>
            <a:solidFill>
              <a:schemeClr val="tx1"/>
            </a:solidFill>
          </a:ln>
        </p:spPr>
        <p:txBody>
          <a:bodyPr lIns="180000" tIns="360000"/>
          <a:lstStyle/>
          <a:p>
            <a:pPr marL="0" indent="0">
              <a:buNone/>
            </a:pPr>
            <a:r>
              <a:rPr lang="en-US" dirty="0" err="1">
                <a:solidFill>
                  <a:schemeClr val="tx1"/>
                </a:solidFill>
              </a:rPr>
              <a:t>ex:compose</a:t>
            </a:r>
            <a:r>
              <a:rPr lang="en-US" dirty="0">
                <a:solidFill>
                  <a:schemeClr val="tx1"/>
                </a:solidFill>
              </a:rPr>
              <a:t> </a:t>
            </a:r>
            <a:r>
              <a:rPr lang="en-US" dirty="0" err="1">
                <a:solidFill>
                  <a:schemeClr val="tx1"/>
                </a:solidFill>
              </a:rPr>
              <a:t>prov:used</a:t>
            </a:r>
            <a:r>
              <a:rPr lang="en-US" dirty="0">
                <a:solidFill>
                  <a:schemeClr val="tx1"/>
                </a:solidFill>
              </a:rPr>
              <a:t> </a:t>
            </a:r>
            <a:r>
              <a:rPr lang="en-US" dirty="0" err="1">
                <a:solidFill>
                  <a:schemeClr val="tx1"/>
                </a:solidFill>
              </a:rPr>
              <a:t>ex:dataset</a:t>
            </a:r>
            <a:r>
              <a:rPr lang="en-US" dirty="0">
                <a:solidFill>
                  <a:schemeClr val="tx1"/>
                </a:solidFill>
              </a:rPr>
              <a:t> .</a:t>
            </a:r>
          </a:p>
          <a:p>
            <a:pPr marL="0" indent="0">
              <a:buNone/>
            </a:pPr>
            <a:br>
              <a:rPr lang="en-US" dirty="0">
                <a:solidFill>
                  <a:schemeClr val="tx1"/>
                </a:solidFill>
              </a:rPr>
            </a:br>
            <a:r>
              <a:rPr lang="en-US" dirty="0" err="1">
                <a:solidFill>
                  <a:schemeClr val="tx1"/>
                </a:solidFill>
              </a:rPr>
              <a:t>ex:compose</a:t>
            </a:r>
            <a:r>
              <a:rPr lang="en-US" dirty="0">
                <a:solidFill>
                  <a:schemeClr val="tx1"/>
                </a:solidFill>
              </a:rPr>
              <a:t> </a:t>
            </a:r>
            <a:r>
              <a:rPr lang="en-US" dirty="0" err="1">
                <a:solidFill>
                  <a:schemeClr val="tx1"/>
                </a:solidFill>
              </a:rPr>
              <a:t>prov:qualifiedUsage</a:t>
            </a:r>
            <a:r>
              <a:rPr lang="en-US" dirty="0">
                <a:solidFill>
                  <a:schemeClr val="tx1"/>
                </a:solidFill>
              </a:rPr>
              <a:t> [</a:t>
            </a:r>
          </a:p>
          <a:p>
            <a:pPr marL="0" indent="0">
              <a:buNone/>
            </a:pPr>
            <a:r>
              <a:rPr lang="en-US" dirty="0">
                <a:solidFill>
                  <a:schemeClr val="tx1"/>
                </a:solidFill>
              </a:rPr>
              <a:t>            a </a:t>
            </a:r>
            <a:r>
              <a:rPr lang="en-US" dirty="0" err="1">
                <a:solidFill>
                  <a:schemeClr val="tx1"/>
                </a:solidFill>
              </a:rPr>
              <a:t>prov:Usage</a:t>
            </a:r>
            <a:r>
              <a:rPr lang="en-US" dirty="0">
                <a:solidFill>
                  <a:schemeClr val="tx1"/>
                </a:solidFill>
              </a:rPr>
              <a:t> ;  </a:t>
            </a:r>
          </a:p>
          <a:p>
            <a:pPr marL="0" indent="0">
              <a:buNone/>
            </a:pPr>
            <a:r>
              <a:rPr lang="en-US" dirty="0">
                <a:solidFill>
                  <a:schemeClr val="tx1"/>
                </a:solidFill>
              </a:rPr>
              <a:t>            </a:t>
            </a:r>
            <a:r>
              <a:rPr lang="en-US" dirty="0" err="1">
                <a:solidFill>
                  <a:schemeClr val="tx1"/>
                </a:solidFill>
              </a:rPr>
              <a:t>prov:entity</a:t>
            </a:r>
            <a:r>
              <a:rPr lang="en-US" dirty="0">
                <a:solidFill>
                  <a:schemeClr val="tx1"/>
                </a:solidFill>
              </a:rPr>
              <a:t> </a:t>
            </a:r>
            <a:r>
              <a:rPr lang="en-US" dirty="0" err="1">
                <a:solidFill>
                  <a:schemeClr val="tx1"/>
                </a:solidFill>
              </a:rPr>
              <a:t>ex:dataset</a:t>
            </a:r>
            <a:r>
              <a:rPr lang="en-US" dirty="0">
                <a:solidFill>
                  <a:schemeClr val="tx1"/>
                </a:solidFill>
              </a:rPr>
              <a:t> ; </a:t>
            </a:r>
          </a:p>
          <a:p>
            <a:pPr marL="0" indent="0">
              <a:buNone/>
            </a:pPr>
            <a:r>
              <a:rPr lang="en-US" dirty="0">
                <a:solidFill>
                  <a:schemeClr val="tx1"/>
                </a:solidFill>
              </a:rPr>
              <a:t>            </a:t>
            </a:r>
            <a:r>
              <a:rPr lang="en-US" dirty="0" err="1">
                <a:solidFill>
                  <a:schemeClr val="tx1"/>
                </a:solidFill>
              </a:rPr>
              <a:t>prov:hadRole</a:t>
            </a:r>
            <a:r>
              <a:rPr lang="en-US" dirty="0">
                <a:solidFill>
                  <a:schemeClr val="tx1"/>
                </a:solidFill>
              </a:rPr>
              <a:t> </a:t>
            </a:r>
            <a:r>
              <a:rPr lang="en-US" dirty="0" err="1">
                <a:solidFill>
                  <a:schemeClr val="tx1"/>
                </a:solidFill>
              </a:rPr>
              <a:t>ex:dataToCompose</a:t>
            </a:r>
            <a:r>
              <a:rPr lang="en-US" dirty="0">
                <a:solidFill>
                  <a:schemeClr val="tx1"/>
                </a:solidFill>
              </a:rPr>
              <a:t> ] .</a:t>
            </a:r>
          </a:p>
          <a:p>
            <a:pPr marL="0" indent="0">
              <a:buNone/>
            </a:pPr>
            <a:br>
              <a:rPr lang="en-US" dirty="0">
                <a:solidFill>
                  <a:schemeClr val="tx1"/>
                </a:solidFill>
              </a:rPr>
            </a:br>
            <a:r>
              <a:rPr lang="en-US" dirty="0" err="1">
                <a:solidFill>
                  <a:schemeClr val="tx1"/>
                </a:solidFill>
              </a:rPr>
              <a:t>ex:dataToCompose</a:t>
            </a:r>
            <a:r>
              <a:rPr lang="en-US" dirty="0">
                <a:solidFill>
                  <a:schemeClr val="tx1"/>
                </a:solidFill>
              </a:rPr>
              <a:t> a </a:t>
            </a:r>
            <a:r>
              <a:rPr lang="en-US" dirty="0" err="1">
                <a:solidFill>
                  <a:schemeClr val="tx1"/>
                </a:solidFill>
              </a:rPr>
              <a:t>prov:Role</a:t>
            </a:r>
            <a:r>
              <a:rPr lang="en-US" dirty="0">
                <a:solidFill>
                  <a:schemeClr val="tx1"/>
                </a:solidFill>
              </a:rPr>
              <a:t> .</a:t>
            </a:r>
          </a:p>
        </p:txBody>
      </p:sp>
      <p:sp>
        <p:nvSpPr>
          <p:cNvPr id="4" name="Slide Number Placeholder 3">
            <a:extLst>
              <a:ext uri="{FF2B5EF4-FFF2-40B4-BE49-F238E27FC236}">
                <a16:creationId xmlns:a16="http://schemas.microsoft.com/office/drawing/2014/main" id="{A1CFED34-8B93-E7DD-6F78-3E5E33ABA092}"/>
              </a:ext>
            </a:extLst>
          </p:cNvPr>
          <p:cNvSpPr>
            <a:spLocks noGrp="1"/>
          </p:cNvSpPr>
          <p:nvPr>
            <p:ph type="sldNum" sz="quarter" idx="12"/>
          </p:nvPr>
        </p:nvSpPr>
        <p:spPr/>
        <p:txBody>
          <a:bodyPr/>
          <a:lstStyle/>
          <a:p>
            <a:fld id="{6113E31D-E2AB-40D1-8B51-AFA5AFEF393A}" type="slidenum">
              <a:rPr lang="en-US" smtClean="0"/>
              <a:t>27</a:t>
            </a:fld>
            <a:endParaRPr lang="en-US" dirty="0"/>
          </a:p>
        </p:txBody>
      </p:sp>
      <p:sp>
        <p:nvSpPr>
          <p:cNvPr id="5" name="Content Placeholder 2">
            <a:extLst>
              <a:ext uri="{FF2B5EF4-FFF2-40B4-BE49-F238E27FC236}">
                <a16:creationId xmlns:a16="http://schemas.microsoft.com/office/drawing/2014/main" id="{8125AEC1-D5B5-2778-9E0B-E5A9C8100EB0}"/>
              </a:ext>
            </a:extLst>
          </p:cNvPr>
          <p:cNvSpPr txBox="1">
            <a:spLocks/>
          </p:cNvSpPr>
          <p:nvPr/>
        </p:nvSpPr>
        <p:spPr>
          <a:xfrm>
            <a:off x="6096080" y="1268760"/>
            <a:ext cx="5713192" cy="5040560"/>
          </a:xfrm>
          <a:prstGeom prst="rect">
            <a:avLst/>
          </a:prstGeom>
          <a:ln>
            <a:solidFill>
              <a:schemeClr val="tx1"/>
            </a:solidFill>
          </a:ln>
        </p:spPr>
        <p:txBody>
          <a:bodyPr vert="horz" lIns="180000" tIns="360000" rIns="0" bIns="36000" rtlCol="0">
            <a:noAutofit/>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Arial" panose="020B0604020202020204" pitchFamily="34" charset="0"/>
              <a:buNone/>
            </a:pPr>
            <a:r>
              <a:rPr lang="en-US" dirty="0" err="1">
                <a:solidFill>
                  <a:schemeClr val="tx1"/>
                </a:solidFill>
              </a:rPr>
              <a:t>ex:compose</a:t>
            </a:r>
            <a:r>
              <a:rPr lang="en-US" dirty="0">
                <a:solidFill>
                  <a:schemeClr val="tx1"/>
                </a:solidFill>
              </a:rPr>
              <a:t> </a:t>
            </a:r>
            <a:r>
              <a:rPr lang="en-US" dirty="0" err="1">
                <a:solidFill>
                  <a:schemeClr val="tx1"/>
                </a:solidFill>
              </a:rPr>
              <a:t>prov:wasAssociatedWith</a:t>
            </a:r>
            <a:r>
              <a:rPr lang="en-US" dirty="0">
                <a:solidFill>
                  <a:schemeClr val="tx1"/>
                </a:solidFill>
              </a:rPr>
              <a:t> </a:t>
            </a:r>
            <a:r>
              <a:rPr lang="en-US" dirty="0" err="1">
                <a:solidFill>
                  <a:schemeClr val="tx1"/>
                </a:solidFill>
              </a:rPr>
              <a:t>ex:derek</a:t>
            </a:r>
            <a:r>
              <a:rPr lang="en-US" dirty="0">
                <a:solidFill>
                  <a:schemeClr val="tx1"/>
                </a:solidFill>
              </a:rPr>
              <a:t> .</a:t>
            </a:r>
          </a:p>
          <a:p>
            <a:pPr marL="0" indent="0">
              <a:buFont typeface="Arial" panose="020B0604020202020204" pitchFamily="34" charset="0"/>
              <a:buNone/>
            </a:pPr>
            <a:br>
              <a:rPr lang="en-US" dirty="0">
                <a:solidFill>
                  <a:schemeClr val="tx1"/>
                </a:solidFill>
              </a:rPr>
            </a:br>
            <a:r>
              <a:rPr lang="en-US" dirty="0" err="1">
                <a:solidFill>
                  <a:schemeClr val="tx1"/>
                </a:solidFill>
              </a:rPr>
              <a:t>ex:compose</a:t>
            </a:r>
            <a:r>
              <a:rPr lang="en-US" dirty="0">
                <a:solidFill>
                  <a:schemeClr val="tx1"/>
                </a:solidFill>
              </a:rPr>
              <a:t> </a:t>
            </a:r>
            <a:r>
              <a:rPr lang="en-US" dirty="0" err="1">
                <a:solidFill>
                  <a:schemeClr val="tx1"/>
                </a:solidFill>
              </a:rPr>
              <a:t>prov:qualifiedAssociation</a:t>
            </a:r>
            <a:r>
              <a:rPr lang="en-US" dirty="0">
                <a:solidFill>
                  <a:schemeClr val="tx1"/>
                </a:solidFill>
              </a:rPr>
              <a:t> [ </a:t>
            </a:r>
          </a:p>
          <a:p>
            <a:pPr marL="0" indent="0">
              <a:buFont typeface="Arial" panose="020B0604020202020204" pitchFamily="34" charset="0"/>
              <a:buNone/>
            </a:pPr>
            <a:r>
              <a:rPr lang="en-US" dirty="0">
                <a:solidFill>
                  <a:schemeClr val="tx1"/>
                </a:solidFill>
              </a:rPr>
              <a:t>            a  </a:t>
            </a:r>
            <a:r>
              <a:rPr lang="en-US" dirty="0" err="1">
                <a:solidFill>
                  <a:schemeClr val="tx1"/>
                </a:solidFill>
              </a:rPr>
              <a:t>prov:Association</a:t>
            </a:r>
            <a:r>
              <a:rPr lang="en-US" dirty="0">
                <a:solidFill>
                  <a:schemeClr val="tx1"/>
                </a:solidFill>
              </a:rPr>
              <a:t> ; </a:t>
            </a:r>
          </a:p>
          <a:p>
            <a:pPr marL="0" indent="0">
              <a:buFont typeface="Arial" panose="020B0604020202020204" pitchFamily="34" charset="0"/>
              <a:buNone/>
            </a:pPr>
            <a:r>
              <a:rPr lang="en-US" dirty="0">
                <a:solidFill>
                  <a:schemeClr val="tx1"/>
                </a:solidFill>
              </a:rPr>
              <a:t>            </a:t>
            </a:r>
            <a:r>
              <a:rPr lang="en-US" dirty="0" err="1">
                <a:solidFill>
                  <a:schemeClr val="tx1"/>
                </a:solidFill>
              </a:rPr>
              <a:t>prov:agent</a:t>
            </a:r>
            <a:r>
              <a:rPr lang="en-US" dirty="0">
                <a:solidFill>
                  <a:schemeClr val="tx1"/>
                </a:solidFill>
              </a:rPr>
              <a:t> </a:t>
            </a:r>
            <a:r>
              <a:rPr lang="en-US" dirty="0" err="1">
                <a:solidFill>
                  <a:schemeClr val="tx1"/>
                </a:solidFill>
              </a:rPr>
              <a:t>ex:derek</a:t>
            </a:r>
            <a:r>
              <a:rPr lang="en-US" dirty="0">
                <a:solidFill>
                  <a:schemeClr val="tx1"/>
                </a:solidFill>
              </a:rPr>
              <a:t> ; </a:t>
            </a:r>
          </a:p>
          <a:p>
            <a:pPr marL="0" indent="0">
              <a:buFont typeface="Arial" panose="020B0604020202020204" pitchFamily="34" charset="0"/>
              <a:buNone/>
            </a:pPr>
            <a:r>
              <a:rPr lang="en-US" dirty="0">
                <a:solidFill>
                  <a:schemeClr val="tx1"/>
                </a:solidFill>
              </a:rPr>
              <a:t>            </a:t>
            </a:r>
            <a:r>
              <a:rPr lang="en-US" dirty="0" err="1">
                <a:solidFill>
                  <a:schemeClr val="tx1"/>
                </a:solidFill>
              </a:rPr>
              <a:t>prov:hadRole</a:t>
            </a:r>
            <a:r>
              <a:rPr lang="en-US" dirty="0">
                <a:solidFill>
                  <a:schemeClr val="tx1"/>
                </a:solidFill>
              </a:rPr>
              <a:t> </a:t>
            </a:r>
            <a:r>
              <a:rPr lang="en-US" dirty="0" err="1">
                <a:solidFill>
                  <a:schemeClr val="tx1"/>
                </a:solidFill>
              </a:rPr>
              <a:t>ex:analyst</a:t>
            </a:r>
            <a:r>
              <a:rPr lang="en-US" dirty="0">
                <a:solidFill>
                  <a:schemeClr val="tx1"/>
                </a:solidFill>
              </a:rPr>
              <a:t> ] .</a:t>
            </a:r>
          </a:p>
          <a:p>
            <a:pPr marL="0" indent="0">
              <a:buFont typeface="Arial" panose="020B0604020202020204" pitchFamily="34" charset="0"/>
              <a:buNone/>
            </a:pPr>
            <a:br>
              <a:rPr lang="en-US" dirty="0">
                <a:solidFill>
                  <a:schemeClr val="tx1"/>
                </a:solidFill>
              </a:rPr>
            </a:br>
            <a:r>
              <a:rPr lang="en-US" dirty="0" err="1">
                <a:solidFill>
                  <a:schemeClr val="tx1"/>
                </a:solidFill>
              </a:rPr>
              <a:t>ex:analyst</a:t>
            </a:r>
            <a:r>
              <a:rPr lang="en-US" dirty="0">
                <a:solidFill>
                  <a:schemeClr val="tx1"/>
                </a:solidFill>
              </a:rPr>
              <a:t> a </a:t>
            </a:r>
            <a:r>
              <a:rPr lang="en-US" dirty="0" err="1">
                <a:solidFill>
                  <a:schemeClr val="tx1"/>
                </a:solidFill>
              </a:rPr>
              <a:t>prov:Role</a:t>
            </a:r>
            <a:r>
              <a:rPr lang="en-US" dirty="0">
                <a:solidFill>
                  <a:schemeClr val="tx1"/>
                </a:solidFill>
              </a:rPr>
              <a:t> .</a:t>
            </a:r>
          </a:p>
        </p:txBody>
      </p:sp>
      <p:sp>
        <p:nvSpPr>
          <p:cNvPr id="6" name="TextBox 5">
            <a:extLst>
              <a:ext uri="{FF2B5EF4-FFF2-40B4-BE49-F238E27FC236}">
                <a16:creationId xmlns:a16="http://schemas.microsoft.com/office/drawing/2014/main" id="{A0F211FF-DF7E-1354-CE63-EB97C97E5873}"/>
              </a:ext>
            </a:extLst>
          </p:cNvPr>
          <p:cNvSpPr txBox="1"/>
          <p:nvPr/>
        </p:nvSpPr>
        <p:spPr>
          <a:xfrm>
            <a:off x="0" y="6516052"/>
            <a:ext cx="6096000" cy="369332"/>
          </a:xfrm>
          <a:prstGeom prst="rect">
            <a:avLst/>
          </a:prstGeom>
          <a:noFill/>
        </p:spPr>
        <p:txBody>
          <a:bodyPr wrap="square" rtlCol="0">
            <a:spAutoFit/>
          </a:bodyPr>
          <a:lstStyle/>
          <a:p>
            <a:r>
              <a:rPr lang="en-US" dirty="0">
                <a:solidFill>
                  <a:schemeClr val="bg1"/>
                </a:solidFill>
              </a:rPr>
              <a:t>Removed: 2023/2024</a:t>
            </a:r>
          </a:p>
        </p:txBody>
      </p:sp>
    </p:spTree>
    <p:extLst>
      <p:ext uri="{BB962C8B-B14F-4D97-AF65-F5344CB8AC3E}">
        <p14:creationId xmlns:p14="http://schemas.microsoft.com/office/powerpoint/2010/main" val="12285768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bg>
      <p:bgPr>
        <a:solidFill>
          <a:schemeClr val="accent3"/>
        </a:solidFill>
        <a:effectLst/>
      </p:bgPr>
    </p:bg>
    <p:spTree>
      <p:nvGrpSpPr>
        <p:cNvPr id="1" name="">
          <a:extLst>
            <a:ext uri="{FF2B5EF4-FFF2-40B4-BE49-F238E27FC236}">
              <a16:creationId xmlns:a16="http://schemas.microsoft.com/office/drawing/2014/main" id="{8DBA194C-EA53-6E02-7DF2-B47AA23F12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9C3966-254D-6D53-8529-A155EE1A8125}"/>
              </a:ext>
            </a:extLst>
          </p:cNvPr>
          <p:cNvSpPr>
            <a:spLocks noGrp="1"/>
          </p:cNvSpPr>
          <p:nvPr>
            <p:ph type="title"/>
          </p:nvPr>
        </p:nvSpPr>
        <p:spPr/>
        <p:txBody>
          <a:bodyPr/>
          <a:lstStyle/>
          <a:p>
            <a:r>
              <a:rPr lang="en-US" dirty="0"/>
              <a:t>Example: Version</a:t>
            </a:r>
          </a:p>
        </p:txBody>
      </p:sp>
      <p:sp>
        <p:nvSpPr>
          <p:cNvPr id="3" name="Content Placeholder 2">
            <a:extLst>
              <a:ext uri="{FF2B5EF4-FFF2-40B4-BE49-F238E27FC236}">
                <a16:creationId xmlns:a16="http://schemas.microsoft.com/office/drawing/2014/main" id="{85D5DA18-0594-FB7F-2808-18021ED06EAD}"/>
              </a:ext>
            </a:extLst>
          </p:cNvPr>
          <p:cNvSpPr>
            <a:spLocks noGrp="1"/>
          </p:cNvSpPr>
          <p:nvPr>
            <p:ph idx="1"/>
          </p:nvPr>
        </p:nvSpPr>
        <p:spPr>
          <a:ln>
            <a:solidFill>
              <a:schemeClr val="tx1"/>
            </a:solidFill>
          </a:ln>
        </p:spPr>
        <p:txBody>
          <a:bodyPr lIns="360000" tIns="360000"/>
          <a:lstStyle/>
          <a:p>
            <a:pPr marL="0" indent="0">
              <a:buNone/>
            </a:pPr>
            <a:r>
              <a:rPr lang="en-US" dirty="0" err="1"/>
              <a:t>ex:newComposition</a:t>
            </a:r>
            <a:r>
              <a:rPr lang="en-US" dirty="0"/>
              <a:t> a </a:t>
            </a:r>
            <a:r>
              <a:rPr lang="en-US" dirty="0" err="1"/>
              <a:t>prov:Entity</a:t>
            </a:r>
            <a:r>
              <a:rPr lang="en-US" dirty="0"/>
              <a:t> ;</a:t>
            </a:r>
          </a:p>
          <a:p>
            <a:pPr marL="0" indent="0">
              <a:buNone/>
            </a:pPr>
            <a:r>
              <a:rPr lang="en-US" dirty="0"/>
              <a:t>            </a:t>
            </a:r>
            <a:r>
              <a:rPr lang="en-US" dirty="0" err="1"/>
              <a:t>prov:wasRevisionOf</a:t>
            </a:r>
            <a:r>
              <a:rPr lang="en-US" dirty="0"/>
              <a:t> </a:t>
            </a:r>
            <a:r>
              <a:rPr lang="en-US" dirty="0" err="1"/>
              <a:t>ex:composition</a:t>
            </a:r>
            <a:r>
              <a:rPr lang="en-US" dirty="0"/>
              <a:t> .</a:t>
            </a:r>
          </a:p>
        </p:txBody>
      </p:sp>
      <p:sp>
        <p:nvSpPr>
          <p:cNvPr id="4" name="Slide Number Placeholder 3">
            <a:extLst>
              <a:ext uri="{FF2B5EF4-FFF2-40B4-BE49-F238E27FC236}">
                <a16:creationId xmlns:a16="http://schemas.microsoft.com/office/drawing/2014/main" id="{99277FC8-0C80-C704-9A04-CEAAC3B88C74}"/>
              </a:ext>
            </a:extLst>
          </p:cNvPr>
          <p:cNvSpPr>
            <a:spLocks noGrp="1"/>
          </p:cNvSpPr>
          <p:nvPr>
            <p:ph type="sldNum" sz="quarter" idx="12"/>
          </p:nvPr>
        </p:nvSpPr>
        <p:spPr/>
        <p:txBody>
          <a:bodyPr/>
          <a:lstStyle/>
          <a:p>
            <a:fld id="{6113E31D-E2AB-40D1-8B51-AFA5AFEF393A}" type="slidenum">
              <a:rPr lang="en-US" smtClean="0"/>
              <a:t>28</a:t>
            </a:fld>
            <a:endParaRPr lang="en-US" dirty="0"/>
          </a:p>
        </p:txBody>
      </p:sp>
      <p:sp>
        <p:nvSpPr>
          <p:cNvPr id="5" name="TextBox 4">
            <a:extLst>
              <a:ext uri="{FF2B5EF4-FFF2-40B4-BE49-F238E27FC236}">
                <a16:creationId xmlns:a16="http://schemas.microsoft.com/office/drawing/2014/main" id="{753C5742-7988-87F7-5621-F5B48B720264}"/>
              </a:ext>
            </a:extLst>
          </p:cNvPr>
          <p:cNvSpPr txBox="1"/>
          <p:nvPr/>
        </p:nvSpPr>
        <p:spPr>
          <a:xfrm>
            <a:off x="0" y="6525344"/>
            <a:ext cx="6096000" cy="369332"/>
          </a:xfrm>
          <a:prstGeom prst="rect">
            <a:avLst/>
          </a:prstGeom>
          <a:noFill/>
        </p:spPr>
        <p:txBody>
          <a:bodyPr wrap="square" rtlCol="0">
            <a:spAutoFit/>
          </a:bodyPr>
          <a:lstStyle/>
          <a:p>
            <a:r>
              <a:rPr lang="en-US" dirty="0">
                <a:solidFill>
                  <a:schemeClr val="bg1"/>
                </a:solidFill>
              </a:rPr>
              <a:t>Removed: 2023/2024</a:t>
            </a:r>
          </a:p>
        </p:txBody>
      </p:sp>
    </p:spTree>
    <p:extLst>
      <p:ext uri="{BB962C8B-B14F-4D97-AF65-F5344CB8AC3E}">
        <p14:creationId xmlns:p14="http://schemas.microsoft.com/office/powerpoint/2010/main" val="511327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00C056-2623-0309-03DE-F95CC8285A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45272E-2659-5729-931E-8D3FC1E0F578}"/>
              </a:ext>
            </a:extLst>
          </p:cNvPr>
          <p:cNvSpPr>
            <a:spLocks noGrp="1"/>
          </p:cNvSpPr>
          <p:nvPr>
            <p:ph type="ctrTitle"/>
          </p:nvPr>
        </p:nvSpPr>
        <p:spPr/>
        <p:txBody>
          <a:bodyPr/>
          <a:lstStyle/>
          <a:p>
            <a:r>
              <a:rPr lang="en-US" dirty="0"/>
              <a:t>Data Quality</a:t>
            </a:r>
          </a:p>
        </p:txBody>
      </p:sp>
      <p:sp>
        <p:nvSpPr>
          <p:cNvPr id="3" name="Subtitle 2">
            <a:extLst>
              <a:ext uri="{FF2B5EF4-FFF2-40B4-BE49-F238E27FC236}">
                <a16:creationId xmlns:a16="http://schemas.microsoft.com/office/drawing/2014/main" id="{240768C5-83BC-D508-C8E4-F48DD6607731}"/>
              </a:ext>
            </a:extLst>
          </p:cNvPr>
          <p:cNvSpPr>
            <a:spLocks noGrp="1"/>
          </p:cNvSpPr>
          <p:nvPr>
            <p:ph type="subTitle" idx="1"/>
          </p:nvPr>
        </p:nvSpPr>
        <p:spPr/>
        <p:txBody>
          <a:bodyPr/>
          <a:lstStyle/>
          <a:p>
            <a:r>
              <a:rPr lang="en-US" dirty="0"/>
              <a:t>NDBI046 - Introduction to Data Engineering</a:t>
            </a:r>
          </a:p>
        </p:txBody>
      </p:sp>
      <p:sp>
        <p:nvSpPr>
          <p:cNvPr id="4" name="Text Placeholder 3">
            <a:extLst>
              <a:ext uri="{FF2B5EF4-FFF2-40B4-BE49-F238E27FC236}">
                <a16:creationId xmlns:a16="http://schemas.microsoft.com/office/drawing/2014/main" id="{2CB003F9-24C1-C482-67A0-2E00EF52A455}"/>
              </a:ext>
            </a:extLst>
          </p:cNvPr>
          <p:cNvSpPr>
            <a:spLocks noGrp="1"/>
          </p:cNvSpPr>
          <p:nvPr>
            <p:ph type="body" sz="quarter" idx="12"/>
          </p:nvPr>
        </p:nvSpPr>
        <p:spPr/>
        <p:txBody>
          <a:bodyPr/>
          <a:lstStyle/>
          <a:p>
            <a:r>
              <a:rPr lang="cs-CZ" dirty="0"/>
              <a:t>202</a:t>
            </a:r>
            <a:r>
              <a:rPr lang="en-US" dirty="0"/>
              <a:t>3/2024</a:t>
            </a:r>
          </a:p>
        </p:txBody>
      </p:sp>
      <p:sp>
        <p:nvSpPr>
          <p:cNvPr id="5" name="Text Placeholder 4">
            <a:extLst>
              <a:ext uri="{FF2B5EF4-FFF2-40B4-BE49-F238E27FC236}">
                <a16:creationId xmlns:a16="http://schemas.microsoft.com/office/drawing/2014/main" id="{43D781FE-6943-1E82-27F1-EBA581CD04F1}"/>
              </a:ext>
            </a:extLst>
          </p:cNvPr>
          <p:cNvSpPr>
            <a:spLocks noGrp="1"/>
          </p:cNvSpPr>
          <p:nvPr>
            <p:ph type="body" sz="quarter" idx="13"/>
          </p:nvPr>
        </p:nvSpPr>
        <p:spPr/>
        <p:txBody>
          <a:bodyPr/>
          <a:lstStyle/>
          <a:p>
            <a:r>
              <a:rPr lang="en-US" dirty="0"/>
              <a:t>Petr </a:t>
            </a:r>
            <a:r>
              <a:rPr lang="cs-CZ" dirty="0"/>
              <a:t>Škoda</a:t>
            </a:r>
            <a:endParaRPr lang="en-US" dirty="0"/>
          </a:p>
        </p:txBody>
      </p:sp>
      <p:sp>
        <p:nvSpPr>
          <p:cNvPr id="6" name="Text Placeholder 5">
            <a:extLst>
              <a:ext uri="{FF2B5EF4-FFF2-40B4-BE49-F238E27FC236}">
                <a16:creationId xmlns:a16="http://schemas.microsoft.com/office/drawing/2014/main" id="{B5E220A1-6F48-6629-DBDE-BD20D06EB623}"/>
              </a:ext>
            </a:extLst>
          </p:cNvPr>
          <p:cNvSpPr>
            <a:spLocks noGrp="1"/>
          </p:cNvSpPr>
          <p:nvPr>
            <p:ph type="body" sz="quarter" idx="14"/>
          </p:nvPr>
        </p:nvSpPr>
        <p:spPr/>
        <p:txBody>
          <a:bodyPr/>
          <a:lstStyle/>
          <a:p>
            <a:pPr lvl="0"/>
            <a:r>
              <a:rPr lang="en-US" dirty="0"/>
              <a:t>https://github.com/skodapetr</a:t>
            </a:r>
          </a:p>
          <a:p>
            <a:r>
              <a:rPr lang="en-US" dirty="0"/>
              <a:t>https://www.ksi.mff.cuni.cz</a:t>
            </a:r>
            <a:endParaRPr lang="cs-CZ" dirty="0"/>
          </a:p>
        </p:txBody>
      </p:sp>
    </p:spTree>
    <p:extLst>
      <p:ext uri="{BB962C8B-B14F-4D97-AF65-F5344CB8AC3E}">
        <p14:creationId xmlns:p14="http://schemas.microsoft.com/office/powerpoint/2010/main" val="137967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1811A1-C552-E434-CE58-E9C601D48B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3632C7-FFB2-32C4-541B-11706F705AB1}"/>
              </a:ext>
            </a:extLst>
          </p:cNvPr>
          <p:cNvSpPr>
            <a:spLocks noGrp="1"/>
          </p:cNvSpPr>
          <p:nvPr>
            <p:ph type="title"/>
          </p:nvPr>
        </p:nvSpPr>
        <p:spPr/>
        <p:txBody>
          <a:bodyPr/>
          <a:lstStyle/>
          <a:p>
            <a:r>
              <a:rPr lang="en-US" dirty="0"/>
              <a:t>Data transformation</a:t>
            </a:r>
          </a:p>
        </p:txBody>
      </p:sp>
      <p:sp>
        <p:nvSpPr>
          <p:cNvPr id="3" name="Content Placeholder 2">
            <a:extLst>
              <a:ext uri="{FF2B5EF4-FFF2-40B4-BE49-F238E27FC236}">
                <a16:creationId xmlns:a16="http://schemas.microsoft.com/office/drawing/2014/main" id="{9EF01D86-E3D7-F18A-2FF6-FA0A20C760EC}"/>
              </a:ext>
            </a:extLst>
          </p:cNvPr>
          <p:cNvSpPr>
            <a:spLocks noGrp="1"/>
          </p:cNvSpPr>
          <p:nvPr>
            <p:ph sz="half" idx="1"/>
          </p:nvPr>
        </p:nvSpPr>
        <p:spPr/>
        <p:txBody>
          <a:bodyPr/>
          <a:lstStyle/>
          <a:p>
            <a:pPr marL="0" indent="0">
              <a:buNone/>
            </a:pPr>
            <a:r>
              <a:rPr lang="en-US" dirty="0"/>
              <a:t>Data Selection</a:t>
            </a:r>
          </a:p>
          <a:p>
            <a:r>
              <a:rPr lang="en-US" dirty="0"/>
              <a:t>Keep columns filter rows</a:t>
            </a:r>
            <a:br>
              <a:rPr lang="en-US" dirty="0"/>
            </a:br>
            <a:r>
              <a:rPr lang="en-US" dirty="0"/>
              <a:t>SELECT * FROM customer WHERE city = 'Prague’;</a:t>
            </a:r>
            <a:br>
              <a:rPr lang="en-US" dirty="0"/>
            </a:br>
            <a:endParaRPr lang="en-US" dirty="0"/>
          </a:p>
          <a:p>
            <a:pPr marL="0" indent="0">
              <a:buNone/>
            </a:pPr>
            <a:r>
              <a:rPr lang="en-US" dirty="0"/>
              <a:t>Data Projection</a:t>
            </a:r>
          </a:p>
          <a:p>
            <a:r>
              <a:rPr lang="en-US" dirty="0"/>
              <a:t>Keep rows filter columns</a:t>
            </a:r>
            <a:br>
              <a:rPr lang="en-US" dirty="0"/>
            </a:br>
            <a:r>
              <a:rPr lang="en-US" dirty="0"/>
              <a:t>SELECT city, state, </a:t>
            </a:r>
            <a:r>
              <a:rPr lang="en-US" dirty="0" err="1"/>
              <a:t>zipcode</a:t>
            </a:r>
            <a:r>
              <a:rPr lang="en-US" dirty="0"/>
              <a:t> FROM customer;</a:t>
            </a:r>
          </a:p>
          <a:p>
            <a:endParaRPr lang="en-US" dirty="0"/>
          </a:p>
        </p:txBody>
      </p:sp>
      <p:sp>
        <p:nvSpPr>
          <p:cNvPr id="4" name="Content Placeholder 3">
            <a:extLst>
              <a:ext uri="{FF2B5EF4-FFF2-40B4-BE49-F238E27FC236}">
                <a16:creationId xmlns:a16="http://schemas.microsoft.com/office/drawing/2014/main" id="{05266F24-76BC-A53C-606F-BAACB6AC12F6}"/>
              </a:ext>
            </a:extLst>
          </p:cNvPr>
          <p:cNvSpPr>
            <a:spLocks noGrp="1"/>
          </p:cNvSpPr>
          <p:nvPr>
            <p:ph sz="half" idx="2"/>
          </p:nvPr>
        </p:nvSpPr>
        <p:spPr/>
        <p:txBody>
          <a:bodyPr/>
          <a:lstStyle/>
          <a:p>
            <a:pPr marL="0" indent="0">
              <a:buNone/>
            </a:pPr>
            <a:r>
              <a:rPr lang="en-US" dirty="0"/>
              <a:t>Data Summarization</a:t>
            </a:r>
          </a:p>
          <a:p>
            <a:r>
              <a:rPr lang="en-US" dirty="0"/>
              <a:t>Big picture</a:t>
            </a:r>
          </a:p>
          <a:p>
            <a:r>
              <a:rPr lang="en-US" dirty="0"/>
              <a:t>Data tendency and variance (dispersion) measures</a:t>
            </a:r>
          </a:p>
          <a:p>
            <a:r>
              <a:rPr lang="en-US" dirty="0"/>
              <a:t>Measures</a:t>
            </a:r>
          </a:p>
          <a:p>
            <a:pPr lvl="1"/>
            <a:r>
              <a:rPr lang="en-US" dirty="0"/>
              <a:t>Distributive : sum, count, min, max</a:t>
            </a:r>
          </a:p>
          <a:p>
            <a:pPr lvl="1"/>
            <a:r>
              <a:rPr lang="en-US" dirty="0"/>
              <a:t>Algebraic : mean </a:t>
            </a:r>
          </a:p>
          <a:p>
            <a:pPr lvl="1"/>
            <a:r>
              <a:rPr lang="en-US" dirty="0"/>
              <a:t>Holistic : median</a:t>
            </a:r>
          </a:p>
          <a:p>
            <a:r>
              <a:rPr lang="en-US" dirty="0"/>
              <a:t>Visualizations</a:t>
            </a:r>
          </a:p>
          <a:p>
            <a:pPr marL="0" indent="0">
              <a:buNone/>
            </a:pPr>
            <a:endParaRPr lang="en-US" dirty="0"/>
          </a:p>
        </p:txBody>
      </p:sp>
      <p:sp>
        <p:nvSpPr>
          <p:cNvPr id="5" name="Slide Number Placeholder 4">
            <a:extLst>
              <a:ext uri="{FF2B5EF4-FFF2-40B4-BE49-F238E27FC236}">
                <a16:creationId xmlns:a16="http://schemas.microsoft.com/office/drawing/2014/main" id="{40004895-6B6A-3E75-186C-7F21C8081376}"/>
              </a:ext>
            </a:extLst>
          </p:cNvPr>
          <p:cNvSpPr>
            <a:spLocks noGrp="1"/>
          </p:cNvSpPr>
          <p:nvPr>
            <p:ph type="sldNum" sz="quarter" idx="12"/>
          </p:nvPr>
        </p:nvSpPr>
        <p:spPr/>
        <p:txBody>
          <a:bodyPr/>
          <a:lstStyle/>
          <a:p>
            <a:fld id="{4FAB73BC-B049-4115-A692-8D63A059BFB8}" type="slidenum">
              <a:rPr lang="en-US" smtClean="0"/>
              <a:t>3</a:t>
            </a:fld>
            <a:endParaRPr lang="en-US" dirty="0"/>
          </a:p>
        </p:txBody>
      </p:sp>
    </p:spTree>
    <p:extLst>
      <p:ext uri="{BB962C8B-B14F-4D97-AF65-F5344CB8AC3E}">
        <p14:creationId xmlns:p14="http://schemas.microsoft.com/office/powerpoint/2010/main" val="36476332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8B550B-7D3C-F0C2-876D-81AF319C6BF1}"/>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66E06369-39A3-0B24-970F-7A3B7E8B0FB6}"/>
              </a:ext>
            </a:extLst>
          </p:cNvPr>
          <p:cNvSpPr>
            <a:spLocks noGrp="1"/>
          </p:cNvSpPr>
          <p:nvPr>
            <p:ph type="body" sz="quarter" idx="13"/>
          </p:nvPr>
        </p:nvSpPr>
        <p:spPr/>
        <p:txBody>
          <a:bodyPr/>
          <a:lstStyle/>
          <a:p>
            <a:r>
              <a:rPr lang="en-US" dirty="0"/>
              <a:t>Data Quality</a:t>
            </a:r>
          </a:p>
        </p:txBody>
      </p:sp>
      <p:sp>
        <p:nvSpPr>
          <p:cNvPr id="3" name="Text Placeholder 2">
            <a:extLst>
              <a:ext uri="{FF2B5EF4-FFF2-40B4-BE49-F238E27FC236}">
                <a16:creationId xmlns:a16="http://schemas.microsoft.com/office/drawing/2014/main" id="{54F3B752-828F-7E74-5022-B379CA16A4F6}"/>
              </a:ext>
            </a:extLst>
          </p:cNvPr>
          <p:cNvSpPr>
            <a:spLocks noGrp="1"/>
          </p:cNvSpPr>
          <p:nvPr>
            <p:ph type="body" sz="quarter" idx="14"/>
          </p:nvPr>
        </p:nvSpPr>
        <p:spPr/>
        <p:txBody>
          <a:bodyPr/>
          <a:lstStyle/>
          <a:p>
            <a:r>
              <a:rPr lang="en-US" dirty="0"/>
              <a:t>Garbage In, Garbage Out (GIGO)</a:t>
            </a:r>
          </a:p>
        </p:txBody>
      </p:sp>
    </p:spTree>
    <p:extLst>
      <p:ext uri="{BB962C8B-B14F-4D97-AF65-F5344CB8AC3E}">
        <p14:creationId xmlns:p14="http://schemas.microsoft.com/office/powerpoint/2010/main" val="42247054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A8DD9-006F-B120-1E54-2602F849D8BB}"/>
              </a:ext>
            </a:extLst>
          </p:cNvPr>
          <p:cNvSpPr>
            <a:spLocks noGrp="1"/>
          </p:cNvSpPr>
          <p:nvPr>
            <p:ph type="title"/>
          </p:nvPr>
        </p:nvSpPr>
        <p:spPr/>
        <p:txBody>
          <a:bodyPr/>
          <a:lstStyle/>
          <a:p>
            <a:r>
              <a:rPr lang="en-US" dirty="0"/>
              <a:t>Why? - Marketing edition</a:t>
            </a:r>
          </a:p>
        </p:txBody>
      </p:sp>
      <p:sp>
        <p:nvSpPr>
          <p:cNvPr id="3" name="Content Placeholder 2">
            <a:extLst>
              <a:ext uri="{FF2B5EF4-FFF2-40B4-BE49-F238E27FC236}">
                <a16:creationId xmlns:a16="http://schemas.microsoft.com/office/drawing/2014/main" id="{8970FBB1-EBBD-C463-D76C-7CEDFF66448D}"/>
              </a:ext>
            </a:extLst>
          </p:cNvPr>
          <p:cNvSpPr>
            <a:spLocks noGrp="1"/>
          </p:cNvSpPr>
          <p:nvPr>
            <p:ph idx="1"/>
          </p:nvPr>
        </p:nvSpPr>
        <p:spPr>
          <a:xfrm>
            <a:off x="335360" y="1268760"/>
            <a:ext cx="11449272" cy="2376264"/>
          </a:xfrm>
        </p:spPr>
        <p:txBody>
          <a:bodyPr/>
          <a:lstStyle/>
          <a:p>
            <a:pPr marL="0" indent="0" algn="ctr">
              <a:buNone/>
            </a:pPr>
            <a:r>
              <a:rPr lang="en-US" dirty="0"/>
              <a:t>Bad data wastes time, increases costs, weakens decision making, angers customers, and makes it more difficult to execute any sort of data strategy. </a:t>
            </a:r>
            <a:br>
              <a:rPr lang="en-US" dirty="0"/>
            </a:br>
            <a:br>
              <a:rPr lang="en-US" dirty="0"/>
            </a:br>
            <a:r>
              <a:rPr lang="en-US" dirty="0"/>
              <a:t>On average, 47% of newly-created data records have at least one critical  (e.g., work-impacting) error. </a:t>
            </a:r>
            <a:br>
              <a:rPr lang="en-US" dirty="0"/>
            </a:br>
            <a:br>
              <a:rPr lang="en-US" dirty="0"/>
            </a:br>
            <a:r>
              <a:rPr lang="en-US" dirty="0"/>
              <a:t>Only 3% of the data quality scores in our study can be rated “acceptable” using the loosest-possible standard.</a:t>
            </a:r>
          </a:p>
        </p:txBody>
      </p:sp>
      <p:sp>
        <p:nvSpPr>
          <p:cNvPr id="4" name="Slide Number Placeholder 3">
            <a:extLst>
              <a:ext uri="{FF2B5EF4-FFF2-40B4-BE49-F238E27FC236}">
                <a16:creationId xmlns:a16="http://schemas.microsoft.com/office/drawing/2014/main" id="{73136F44-432E-45AE-C051-77C60045ADC9}"/>
              </a:ext>
            </a:extLst>
          </p:cNvPr>
          <p:cNvSpPr>
            <a:spLocks noGrp="1"/>
          </p:cNvSpPr>
          <p:nvPr>
            <p:ph type="sldNum" sz="quarter" idx="12"/>
          </p:nvPr>
        </p:nvSpPr>
        <p:spPr/>
        <p:txBody>
          <a:bodyPr/>
          <a:lstStyle/>
          <a:p>
            <a:fld id="{6113E31D-E2AB-40D1-8B51-AFA5AFEF393A}" type="slidenum">
              <a:rPr lang="en-US" smtClean="0"/>
              <a:t>31</a:t>
            </a:fld>
            <a:endParaRPr lang="en-US" dirty="0"/>
          </a:p>
        </p:txBody>
      </p:sp>
    </p:spTree>
    <p:extLst>
      <p:ext uri="{BB962C8B-B14F-4D97-AF65-F5344CB8AC3E}">
        <p14:creationId xmlns:p14="http://schemas.microsoft.com/office/powerpoint/2010/main" val="28115481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D6EE6-FD16-AF84-DE2F-613166D28AFD}"/>
              </a:ext>
            </a:extLst>
          </p:cNvPr>
          <p:cNvSpPr>
            <a:spLocks noGrp="1"/>
          </p:cNvSpPr>
          <p:nvPr>
            <p:ph type="title"/>
          </p:nvPr>
        </p:nvSpPr>
        <p:spPr/>
        <p:txBody>
          <a:bodyPr/>
          <a:lstStyle/>
          <a:p>
            <a:r>
              <a:rPr lang="en-US" dirty="0"/>
              <a:t>Why? - Science edition</a:t>
            </a:r>
          </a:p>
        </p:txBody>
      </p:sp>
      <p:sp>
        <p:nvSpPr>
          <p:cNvPr id="3" name="Content Placeholder 2">
            <a:extLst>
              <a:ext uri="{FF2B5EF4-FFF2-40B4-BE49-F238E27FC236}">
                <a16:creationId xmlns:a16="http://schemas.microsoft.com/office/drawing/2014/main" id="{185BFC0E-FB49-FEDC-3B3D-551780BE9DD7}"/>
              </a:ext>
            </a:extLst>
          </p:cNvPr>
          <p:cNvSpPr>
            <a:spLocks noGrp="1"/>
          </p:cNvSpPr>
          <p:nvPr>
            <p:ph idx="1"/>
          </p:nvPr>
        </p:nvSpPr>
        <p:spPr>
          <a:xfrm>
            <a:off x="335360" y="1268760"/>
            <a:ext cx="8136904" cy="5184576"/>
          </a:xfrm>
        </p:spPr>
        <p:txBody>
          <a:bodyPr/>
          <a:lstStyle/>
          <a:p>
            <a:r>
              <a:rPr lang="en-US" dirty="0"/>
              <a:t>Levels: </a:t>
            </a:r>
          </a:p>
          <a:p>
            <a:pPr lvl="1"/>
            <a:r>
              <a:rPr lang="en-US" dirty="0"/>
              <a:t>Operational level</a:t>
            </a:r>
          </a:p>
          <a:p>
            <a:pPr lvl="1"/>
            <a:r>
              <a:rPr lang="en-US" dirty="0"/>
              <a:t>Tactical level</a:t>
            </a:r>
          </a:p>
          <a:p>
            <a:pPr lvl="1"/>
            <a:r>
              <a:rPr lang="en-US" dirty="0"/>
              <a:t>Strategic level</a:t>
            </a:r>
          </a:p>
          <a:p>
            <a:r>
              <a:rPr lang="en-US" dirty="0"/>
              <a:t>Issues</a:t>
            </a:r>
          </a:p>
          <a:p>
            <a:pPr lvl="1"/>
            <a:r>
              <a:rPr lang="en-US" dirty="0"/>
              <a:t>Inaccurate data: 1-5% of data fields are erred</a:t>
            </a:r>
          </a:p>
          <a:p>
            <a:pPr lvl="1"/>
            <a:r>
              <a:rPr lang="en-US" dirty="0"/>
              <a:t>Inconsistencies across databases</a:t>
            </a:r>
          </a:p>
          <a:p>
            <a:pPr lvl="1"/>
            <a:r>
              <a:rPr lang="en-US" dirty="0"/>
              <a:t>Unavailable data necessary for certain operations or decisions</a:t>
            </a:r>
          </a:p>
          <a:p>
            <a:r>
              <a:rPr lang="en-US" dirty="0"/>
              <a:t>Impacts</a:t>
            </a:r>
          </a:p>
          <a:p>
            <a:pPr lvl="1"/>
            <a:r>
              <a:rPr lang="en-US" dirty="0"/>
              <a:t>Lowered customer / employee satisfaction</a:t>
            </a:r>
          </a:p>
          <a:p>
            <a:pPr lvl="1"/>
            <a:r>
              <a:rPr lang="en-US" dirty="0"/>
              <a:t>More difficult to implement data warehouses</a:t>
            </a:r>
          </a:p>
          <a:p>
            <a:pPr lvl="1"/>
            <a:r>
              <a:rPr lang="en-US" dirty="0"/>
              <a:t>Increased organizational mistrust</a:t>
            </a:r>
          </a:p>
        </p:txBody>
      </p:sp>
      <p:sp>
        <p:nvSpPr>
          <p:cNvPr id="4" name="Slide Number Placeholder 3">
            <a:extLst>
              <a:ext uri="{FF2B5EF4-FFF2-40B4-BE49-F238E27FC236}">
                <a16:creationId xmlns:a16="http://schemas.microsoft.com/office/drawing/2014/main" id="{3AC0BEB5-2F08-4DC9-7323-3D29A65F8C57}"/>
              </a:ext>
            </a:extLst>
          </p:cNvPr>
          <p:cNvSpPr>
            <a:spLocks noGrp="1"/>
          </p:cNvSpPr>
          <p:nvPr>
            <p:ph type="sldNum" sz="quarter" idx="12"/>
          </p:nvPr>
        </p:nvSpPr>
        <p:spPr/>
        <p:txBody>
          <a:bodyPr/>
          <a:lstStyle/>
          <a:p>
            <a:fld id="{6113E31D-E2AB-40D1-8B51-AFA5AFEF393A}" type="slidenum">
              <a:rPr lang="en-US" smtClean="0"/>
              <a:t>32</a:t>
            </a:fld>
            <a:endParaRPr lang="en-US" dirty="0"/>
          </a:p>
        </p:txBody>
      </p:sp>
      <p:pic>
        <p:nvPicPr>
          <p:cNvPr id="2050" name="Picture 2">
            <a:extLst>
              <a:ext uri="{FF2B5EF4-FFF2-40B4-BE49-F238E27FC236}">
                <a16:creationId xmlns:a16="http://schemas.microsoft.com/office/drawing/2014/main" id="{ADA2776C-8DDA-615A-872C-34A5FB3751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5370" y="1268760"/>
            <a:ext cx="5493902"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6289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D8ECF-D5C4-4E5B-5DBF-613ABA047502}"/>
              </a:ext>
            </a:extLst>
          </p:cNvPr>
          <p:cNvSpPr>
            <a:spLocks noGrp="1"/>
          </p:cNvSpPr>
          <p:nvPr>
            <p:ph type="title"/>
          </p:nvPr>
        </p:nvSpPr>
        <p:spPr/>
        <p:txBody>
          <a:bodyPr/>
          <a:lstStyle/>
          <a:p>
            <a:r>
              <a:rPr lang="en-US" dirty="0"/>
              <a:t>Why? -  Machine learning edition</a:t>
            </a:r>
          </a:p>
        </p:txBody>
      </p:sp>
      <p:sp>
        <p:nvSpPr>
          <p:cNvPr id="3" name="Content Placeholder 2">
            <a:extLst>
              <a:ext uri="{FF2B5EF4-FFF2-40B4-BE49-F238E27FC236}">
                <a16:creationId xmlns:a16="http://schemas.microsoft.com/office/drawing/2014/main" id="{EFD1B66C-1C9D-EE7B-8F35-A336F6A28B34}"/>
              </a:ext>
            </a:extLst>
          </p:cNvPr>
          <p:cNvSpPr>
            <a:spLocks noGrp="1"/>
          </p:cNvSpPr>
          <p:nvPr>
            <p:ph idx="1"/>
          </p:nvPr>
        </p:nvSpPr>
        <p:spPr>
          <a:xfrm>
            <a:off x="335360" y="1268760"/>
            <a:ext cx="5760640" cy="1944216"/>
          </a:xfrm>
        </p:spPr>
        <p:txBody>
          <a:bodyPr/>
          <a:lstStyle/>
          <a:p>
            <a:pPr marL="0" indent="0">
              <a:buNone/>
            </a:pPr>
            <a:r>
              <a:rPr lang="en-US" dirty="0"/>
              <a:t>Science</a:t>
            </a:r>
          </a:p>
          <a:p>
            <a:r>
              <a:rPr lang="en-US" dirty="0"/>
              <a:t>Data Collection / Questionnaires</a:t>
            </a:r>
          </a:p>
          <a:p>
            <a:r>
              <a:rPr lang="en-US" dirty="0"/>
              <a:t>Initial phases of data-intensive research</a:t>
            </a:r>
          </a:p>
          <a:p>
            <a:r>
              <a:rPr lang="en-US" dirty="0"/>
              <a:t>Manipulation / Responsible data editing</a:t>
            </a:r>
          </a:p>
        </p:txBody>
      </p:sp>
      <p:sp>
        <p:nvSpPr>
          <p:cNvPr id="4" name="Slide Number Placeholder 3">
            <a:extLst>
              <a:ext uri="{FF2B5EF4-FFF2-40B4-BE49-F238E27FC236}">
                <a16:creationId xmlns:a16="http://schemas.microsoft.com/office/drawing/2014/main" id="{BE1434BA-F75E-57D0-7125-F3AC0CA7281C}"/>
              </a:ext>
            </a:extLst>
          </p:cNvPr>
          <p:cNvSpPr>
            <a:spLocks noGrp="1"/>
          </p:cNvSpPr>
          <p:nvPr>
            <p:ph type="sldNum" sz="quarter" idx="12"/>
          </p:nvPr>
        </p:nvSpPr>
        <p:spPr/>
        <p:txBody>
          <a:bodyPr/>
          <a:lstStyle/>
          <a:p>
            <a:fld id="{6113E31D-E2AB-40D1-8B51-AFA5AFEF393A}" type="slidenum">
              <a:rPr lang="en-US" smtClean="0"/>
              <a:t>33</a:t>
            </a:fld>
            <a:endParaRPr lang="en-US" dirty="0"/>
          </a:p>
        </p:txBody>
      </p:sp>
      <p:pic>
        <p:nvPicPr>
          <p:cNvPr id="1026" name="Picture 2">
            <a:extLst>
              <a:ext uri="{FF2B5EF4-FFF2-40B4-BE49-F238E27FC236}">
                <a16:creationId xmlns:a16="http://schemas.microsoft.com/office/drawing/2014/main" id="{093A4314-ACC4-6D89-4226-832DAC16AF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1870" y="1329432"/>
            <a:ext cx="4858666" cy="4858664"/>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a:extLst>
              <a:ext uri="{FF2B5EF4-FFF2-40B4-BE49-F238E27FC236}">
                <a16:creationId xmlns:a16="http://schemas.microsoft.com/office/drawing/2014/main" id="{C7C8D69A-A1E7-EA55-A6C8-0A4D49CFF76B}"/>
              </a:ext>
            </a:extLst>
          </p:cNvPr>
          <p:cNvSpPr txBox="1">
            <a:spLocks/>
          </p:cNvSpPr>
          <p:nvPr/>
        </p:nvSpPr>
        <p:spPr>
          <a:xfrm>
            <a:off x="360000" y="3391289"/>
            <a:ext cx="5760640" cy="901807"/>
          </a:xfrm>
          <a:prstGeom prst="rect">
            <a:avLst/>
          </a:prstGeom>
        </p:spPr>
        <p:txBody>
          <a:bodyPr vert="horz" lIns="0" tIns="36000" rIns="0" bIns="36000" rtlCol="0">
            <a:noAutofit/>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dirty="0"/>
              <a:t>Machine learning / Data science</a:t>
            </a:r>
          </a:p>
        </p:txBody>
      </p:sp>
    </p:spTree>
    <p:extLst>
      <p:ext uri="{BB962C8B-B14F-4D97-AF65-F5344CB8AC3E}">
        <p14:creationId xmlns:p14="http://schemas.microsoft.com/office/powerpoint/2010/main" val="302815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fade">
                                      <p:cBhvr>
                                        <p:cTn id="1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0A17C-9180-A314-9004-576E79D48C70}"/>
              </a:ext>
            </a:extLst>
          </p:cNvPr>
          <p:cNvSpPr>
            <a:spLocks noGrp="1"/>
          </p:cNvSpPr>
          <p:nvPr>
            <p:ph type="title"/>
          </p:nvPr>
        </p:nvSpPr>
        <p:spPr/>
        <p:txBody>
          <a:bodyPr/>
          <a:lstStyle/>
          <a:p>
            <a:r>
              <a:rPr lang="en-US" dirty="0"/>
              <a:t>Data quality</a:t>
            </a:r>
          </a:p>
        </p:txBody>
      </p:sp>
      <p:sp>
        <p:nvSpPr>
          <p:cNvPr id="3" name="Content Placeholder 2">
            <a:extLst>
              <a:ext uri="{FF2B5EF4-FFF2-40B4-BE49-F238E27FC236}">
                <a16:creationId xmlns:a16="http://schemas.microsoft.com/office/drawing/2014/main" id="{0D4C0A2E-719F-EBEF-69B5-47F5710FE5B7}"/>
              </a:ext>
            </a:extLst>
          </p:cNvPr>
          <p:cNvSpPr>
            <a:spLocks noGrp="1"/>
          </p:cNvSpPr>
          <p:nvPr>
            <p:ph idx="1"/>
          </p:nvPr>
        </p:nvSpPr>
        <p:spPr>
          <a:xfrm>
            <a:off x="335360" y="1268760"/>
            <a:ext cx="11449272" cy="432048"/>
          </a:xfrm>
        </p:spPr>
        <p:txBody>
          <a:bodyPr/>
          <a:lstStyle/>
          <a:p>
            <a:pPr marL="0" indent="0" algn="ctr">
              <a:buNone/>
            </a:pPr>
            <a:r>
              <a:rPr lang="en-US" dirty="0"/>
              <a:t>The quality of data refers to its ability to satisfy its usage requirements.</a:t>
            </a:r>
          </a:p>
        </p:txBody>
      </p:sp>
      <p:sp>
        <p:nvSpPr>
          <p:cNvPr id="4" name="Slide Number Placeholder 3">
            <a:extLst>
              <a:ext uri="{FF2B5EF4-FFF2-40B4-BE49-F238E27FC236}">
                <a16:creationId xmlns:a16="http://schemas.microsoft.com/office/drawing/2014/main" id="{AB19D7FE-72CA-5371-5800-5DF7C4F15F25}"/>
              </a:ext>
            </a:extLst>
          </p:cNvPr>
          <p:cNvSpPr>
            <a:spLocks noGrp="1"/>
          </p:cNvSpPr>
          <p:nvPr>
            <p:ph type="sldNum" sz="quarter" idx="12"/>
          </p:nvPr>
        </p:nvSpPr>
        <p:spPr/>
        <p:txBody>
          <a:bodyPr/>
          <a:lstStyle/>
          <a:p>
            <a:fld id="{6113E31D-E2AB-40D1-8B51-AFA5AFEF393A}" type="slidenum">
              <a:rPr lang="en-US" smtClean="0"/>
              <a:t>34</a:t>
            </a:fld>
            <a:endParaRPr lang="en-US" dirty="0"/>
          </a:p>
        </p:txBody>
      </p:sp>
      <p:sp>
        <p:nvSpPr>
          <p:cNvPr id="5" name="Content Placeholder 2">
            <a:extLst>
              <a:ext uri="{FF2B5EF4-FFF2-40B4-BE49-F238E27FC236}">
                <a16:creationId xmlns:a16="http://schemas.microsoft.com/office/drawing/2014/main" id="{2168C9CD-3DC5-9791-626F-3849D40B0C99}"/>
              </a:ext>
            </a:extLst>
          </p:cNvPr>
          <p:cNvSpPr txBox="1">
            <a:spLocks/>
          </p:cNvSpPr>
          <p:nvPr/>
        </p:nvSpPr>
        <p:spPr>
          <a:xfrm>
            <a:off x="371364" y="1807412"/>
            <a:ext cx="11449272" cy="432048"/>
          </a:xfrm>
          <a:prstGeom prst="rect">
            <a:avLst/>
          </a:prstGeom>
        </p:spPr>
        <p:txBody>
          <a:bodyPr vert="horz" lIns="0" tIns="36000" rIns="0" bIns="36000" rtlCol="0">
            <a:noAutofit/>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Font typeface="Arial" panose="020B0604020202020204" pitchFamily="34" charset="0"/>
              <a:buNone/>
            </a:pPr>
            <a:r>
              <a:rPr lang="en-US" dirty="0"/>
              <a:t>Fitness for use.</a:t>
            </a:r>
          </a:p>
        </p:txBody>
      </p:sp>
      <p:sp>
        <p:nvSpPr>
          <p:cNvPr id="6" name="Rectangle: Rounded Corners 5">
            <a:extLst>
              <a:ext uri="{FF2B5EF4-FFF2-40B4-BE49-F238E27FC236}">
                <a16:creationId xmlns:a16="http://schemas.microsoft.com/office/drawing/2014/main" id="{3FEAEE46-AEFA-5A5B-3634-F64C80D94973}"/>
              </a:ext>
            </a:extLst>
          </p:cNvPr>
          <p:cNvSpPr/>
          <p:nvPr/>
        </p:nvSpPr>
        <p:spPr>
          <a:xfrm>
            <a:off x="375234" y="3901372"/>
            <a:ext cx="1944216" cy="100811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Reporting / </a:t>
            </a:r>
            <a:br>
              <a:rPr lang="en-US" sz="2200" dirty="0">
                <a:solidFill>
                  <a:schemeClr val="tx1"/>
                </a:solidFill>
              </a:rPr>
            </a:br>
            <a:r>
              <a:rPr lang="en-US" sz="2200" dirty="0">
                <a:solidFill>
                  <a:schemeClr val="tx1"/>
                </a:solidFill>
              </a:rPr>
              <a:t>Verifying</a:t>
            </a:r>
          </a:p>
        </p:txBody>
      </p:sp>
      <p:sp>
        <p:nvSpPr>
          <p:cNvPr id="7" name="Rectangle: Rounded Corners 6">
            <a:extLst>
              <a:ext uri="{FF2B5EF4-FFF2-40B4-BE49-F238E27FC236}">
                <a16:creationId xmlns:a16="http://schemas.microsoft.com/office/drawing/2014/main" id="{D1B604F1-DA3E-18C5-23AA-DDC6B14D7A1D}"/>
              </a:ext>
            </a:extLst>
          </p:cNvPr>
          <p:cNvSpPr/>
          <p:nvPr/>
        </p:nvSpPr>
        <p:spPr>
          <a:xfrm>
            <a:off x="5123892" y="2762222"/>
            <a:ext cx="1944216" cy="100811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Current status</a:t>
            </a:r>
          </a:p>
        </p:txBody>
      </p:sp>
      <p:sp>
        <p:nvSpPr>
          <p:cNvPr id="8" name="Rectangle: Rounded Corners 7">
            <a:extLst>
              <a:ext uri="{FF2B5EF4-FFF2-40B4-BE49-F238E27FC236}">
                <a16:creationId xmlns:a16="http://schemas.microsoft.com/office/drawing/2014/main" id="{41C1159A-5BD2-8681-AED9-2E148E295D1B}"/>
              </a:ext>
            </a:extLst>
          </p:cNvPr>
          <p:cNvSpPr/>
          <p:nvPr/>
        </p:nvSpPr>
        <p:spPr>
          <a:xfrm>
            <a:off x="9840416" y="3901372"/>
            <a:ext cx="1944216" cy="100811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Assessment / </a:t>
            </a:r>
            <a:br>
              <a:rPr lang="en-US" sz="2200" dirty="0">
                <a:solidFill>
                  <a:schemeClr val="tx1"/>
                </a:solidFill>
              </a:rPr>
            </a:br>
            <a:r>
              <a:rPr lang="en-US" sz="2200" dirty="0">
                <a:solidFill>
                  <a:schemeClr val="tx1"/>
                </a:solidFill>
              </a:rPr>
              <a:t>Inspection</a:t>
            </a:r>
          </a:p>
        </p:txBody>
      </p:sp>
      <p:sp>
        <p:nvSpPr>
          <p:cNvPr id="9" name="Rectangle: Rounded Corners 8">
            <a:extLst>
              <a:ext uri="{FF2B5EF4-FFF2-40B4-BE49-F238E27FC236}">
                <a16:creationId xmlns:a16="http://schemas.microsoft.com/office/drawing/2014/main" id="{582CC9D4-2C6F-CB9C-B6AC-3A310731D607}"/>
              </a:ext>
            </a:extLst>
          </p:cNvPr>
          <p:cNvSpPr/>
          <p:nvPr/>
        </p:nvSpPr>
        <p:spPr>
          <a:xfrm>
            <a:off x="5123892" y="5085184"/>
            <a:ext cx="1944216" cy="100811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Action / </a:t>
            </a:r>
          </a:p>
          <a:p>
            <a:pPr algn="ctr"/>
            <a:r>
              <a:rPr lang="en-US" sz="2200" dirty="0">
                <a:solidFill>
                  <a:schemeClr val="tx1"/>
                </a:solidFill>
              </a:rPr>
              <a:t>Cleaning</a:t>
            </a:r>
          </a:p>
        </p:txBody>
      </p:sp>
      <p:cxnSp>
        <p:nvCxnSpPr>
          <p:cNvPr id="11" name="Connector: Elbow 10">
            <a:extLst>
              <a:ext uri="{FF2B5EF4-FFF2-40B4-BE49-F238E27FC236}">
                <a16:creationId xmlns:a16="http://schemas.microsoft.com/office/drawing/2014/main" id="{D50E52E1-B903-AEC4-ECE0-907C15DD4F80}"/>
              </a:ext>
            </a:extLst>
          </p:cNvPr>
          <p:cNvCxnSpPr>
            <a:stCxn id="6" idx="0"/>
            <a:endCxn id="7" idx="1"/>
          </p:cNvCxnSpPr>
          <p:nvPr/>
        </p:nvCxnSpPr>
        <p:spPr>
          <a:xfrm rot="5400000" flipH="1" flipV="1">
            <a:off x="2918070" y="1695550"/>
            <a:ext cx="635094" cy="3776550"/>
          </a:xfrm>
          <a:prstGeom prst="bentConnector2">
            <a:avLst/>
          </a:prstGeom>
          <a:ln w="57150">
            <a:tailEnd type="triangle"/>
          </a:ln>
        </p:spPr>
        <p:style>
          <a:lnRef idx="1">
            <a:schemeClr val="dk1"/>
          </a:lnRef>
          <a:fillRef idx="0">
            <a:schemeClr val="dk1"/>
          </a:fillRef>
          <a:effectRef idx="0">
            <a:schemeClr val="dk1"/>
          </a:effectRef>
          <a:fontRef idx="minor">
            <a:schemeClr val="tx1"/>
          </a:fontRef>
        </p:style>
      </p:cxnSp>
      <p:cxnSp>
        <p:nvCxnSpPr>
          <p:cNvPr id="12" name="Connector: Elbow 11">
            <a:extLst>
              <a:ext uri="{FF2B5EF4-FFF2-40B4-BE49-F238E27FC236}">
                <a16:creationId xmlns:a16="http://schemas.microsoft.com/office/drawing/2014/main" id="{931B8AEC-5CCF-AC9B-ECB3-6C3102EA8BE4}"/>
              </a:ext>
            </a:extLst>
          </p:cNvPr>
          <p:cNvCxnSpPr>
            <a:cxnSpLocks/>
            <a:stCxn id="7" idx="3"/>
            <a:endCxn id="8" idx="0"/>
          </p:cNvCxnSpPr>
          <p:nvPr/>
        </p:nvCxnSpPr>
        <p:spPr>
          <a:xfrm>
            <a:off x="7068108" y="3266278"/>
            <a:ext cx="3744416" cy="635094"/>
          </a:xfrm>
          <a:prstGeom prst="bentConnector2">
            <a:avLst/>
          </a:prstGeom>
          <a:ln w="57150">
            <a:tailEnd type="triangle"/>
          </a:ln>
        </p:spPr>
        <p:style>
          <a:lnRef idx="1">
            <a:schemeClr val="dk1"/>
          </a:lnRef>
          <a:fillRef idx="0">
            <a:schemeClr val="dk1"/>
          </a:fillRef>
          <a:effectRef idx="0">
            <a:schemeClr val="dk1"/>
          </a:effectRef>
          <a:fontRef idx="minor">
            <a:schemeClr val="tx1"/>
          </a:fontRef>
        </p:style>
      </p:cxnSp>
      <p:cxnSp>
        <p:nvCxnSpPr>
          <p:cNvPr id="15" name="Connector: Elbow 14">
            <a:extLst>
              <a:ext uri="{FF2B5EF4-FFF2-40B4-BE49-F238E27FC236}">
                <a16:creationId xmlns:a16="http://schemas.microsoft.com/office/drawing/2014/main" id="{7DC2ECFF-DBA2-E13E-9D6E-4BFE610DAE75}"/>
              </a:ext>
            </a:extLst>
          </p:cNvPr>
          <p:cNvCxnSpPr>
            <a:cxnSpLocks/>
            <a:stCxn id="9" idx="1"/>
            <a:endCxn id="6" idx="2"/>
          </p:cNvCxnSpPr>
          <p:nvPr/>
        </p:nvCxnSpPr>
        <p:spPr>
          <a:xfrm rot="10800000">
            <a:off x="1347342" y="4909484"/>
            <a:ext cx="3776550" cy="679756"/>
          </a:xfrm>
          <a:prstGeom prst="bentConnector2">
            <a:avLst/>
          </a:prstGeom>
          <a:ln w="57150">
            <a:tailEnd type="triangle"/>
          </a:ln>
        </p:spPr>
        <p:style>
          <a:lnRef idx="1">
            <a:schemeClr val="dk1"/>
          </a:lnRef>
          <a:fillRef idx="0">
            <a:schemeClr val="dk1"/>
          </a:fillRef>
          <a:effectRef idx="0">
            <a:schemeClr val="dk1"/>
          </a:effectRef>
          <a:fontRef idx="minor">
            <a:schemeClr val="tx1"/>
          </a:fontRef>
        </p:style>
      </p:cxnSp>
      <p:cxnSp>
        <p:nvCxnSpPr>
          <p:cNvPr id="16" name="Connector: Elbow 15">
            <a:extLst>
              <a:ext uri="{FF2B5EF4-FFF2-40B4-BE49-F238E27FC236}">
                <a16:creationId xmlns:a16="http://schemas.microsoft.com/office/drawing/2014/main" id="{FDA42496-CA78-BA23-9268-E076A0C5B973}"/>
              </a:ext>
            </a:extLst>
          </p:cNvPr>
          <p:cNvCxnSpPr>
            <a:cxnSpLocks/>
            <a:stCxn id="8" idx="2"/>
            <a:endCxn id="9" idx="3"/>
          </p:cNvCxnSpPr>
          <p:nvPr/>
        </p:nvCxnSpPr>
        <p:spPr>
          <a:xfrm rot="5400000">
            <a:off x="8600438" y="3377154"/>
            <a:ext cx="679756" cy="3744416"/>
          </a:xfrm>
          <a:prstGeom prst="bentConnector2">
            <a:avLst/>
          </a:prstGeom>
          <a:ln w="571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75602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500"/>
                                        <p:tgtEl>
                                          <p:spTgt spid="6"/>
                                        </p:tgtEl>
                                      </p:cBhvr>
                                    </p:animEffect>
                                  </p:childTnLst>
                                </p:cTn>
                              </p:par>
                            </p:childTnLst>
                          </p:cTn>
                        </p:par>
                        <p:par>
                          <p:cTn id="45" fill="hold">
                            <p:stCondLst>
                              <p:cond delay="1000"/>
                            </p:stCondLst>
                            <p:childTnLst>
                              <p:par>
                                <p:cTn id="46" presetID="10" presetClass="entr" presetSubtype="0" fill="hold" nodeType="after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animBg="1"/>
      <p:bldP spid="7" grpId="0" animBg="1"/>
      <p:bldP spid="8" grpId="0" animBg="1"/>
      <p:bldP spid="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6982B-C354-A6FE-A780-2BE8364368CE}"/>
              </a:ext>
            </a:extLst>
          </p:cNvPr>
          <p:cNvSpPr>
            <a:spLocks noGrp="1"/>
          </p:cNvSpPr>
          <p:nvPr>
            <p:ph type="title"/>
          </p:nvPr>
        </p:nvSpPr>
        <p:spPr/>
        <p:txBody>
          <a:bodyPr>
            <a:normAutofit/>
          </a:bodyPr>
          <a:lstStyle/>
          <a:p>
            <a:r>
              <a:rPr lang="en-US" dirty="0"/>
              <a:t>Assessment / Inspection</a:t>
            </a:r>
          </a:p>
        </p:txBody>
      </p:sp>
      <p:sp>
        <p:nvSpPr>
          <p:cNvPr id="3" name="Content Placeholder 2">
            <a:extLst>
              <a:ext uri="{FF2B5EF4-FFF2-40B4-BE49-F238E27FC236}">
                <a16:creationId xmlns:a16="http://schemas.microsoft.com/office/drawing/2014/main" id="{429857DE-10FF-2835-F1B5-C374521002F2}"/>
              </a:ext>
            </a:extLst>
          </p:cNvPr>
          <p:cNvSpPr>
            <a:spLocks noGrp="1"/>
          </p:cNvSpPr>
          <p:nvPr>
            <p:ph idx="1"/>
          </p:nvPr>
        </p:nvSpPr>
        <p:spPr/>
        <p:txBody>
          <a:bodyPr/>
          <a:lstStyle/>
          <a:p>
            <a:pPr marL="0" indent="0">
              <a:buNone/>
            </a:pPr>
            <a:r>
              <a:rPr lang="en-US" dirty="0"/>
              <a:t>Quality dimensions groups</a:t>
            </a:r>
          </a:p>
          <a:p>
            <a:r>
              <a:rPr lang="en-US" dirty="0"/>
              <a:t>Accessibility dimensions </a:t>
            </a:r>
          </a:p>
          <a:p>
            <a:r>
              <a:rPr lang="en-US" dirty="0"/>
              <a:t>Intrinsic dimensions (completeness, consistency, …)</a:t>
            </a:r>
          </a:p>
          <a:p>
            <a:r>
              <a:rPr lang="en-US" dirty="0"/>
              <a:t>Contextual dimensions (relevance, timeliness, … )</a:t>
            </a:r>
          </a:p>
          <a:p>
            <a:r>
              <a:rPr lang="en-US" dirty="0"/>
              <a:t>Representational dimensions (interoperability, …)</a:t>
            </a:r>
            <a:br>
              <a:rPr lang="en-US" dirty="0"/>
            </a:br>
            <a:endParaRPr lang="en-US" dirty="0"/>
          </a:p>
          <a:p>
            <a:pPr marL="0" indent="0">
              <a:buNone/>
            </a:pPr>
            <a:r>
              <a:rPr lang="en-US" dirty="0"/>
              <a:t>Inspection</a:t>
            </a:r>
          </a:p>
          <a:p>
            <a:r>
              <a:rPr lang="en-US" dirty="0"/>
              <a:t>Data profiling</a:t>
            </a:r>
          </a:p>
          <a:p>
            <a:r>
              <a:rPr lang="en-US" dirty="0"/>
              <a:t>Visualizations</a:t>
            </a:r>
          </a:p>
          <a:p>
            <a:pPr marL="0" indent="0">
              <a:buNone/>
            </a:pPr>
            <a:endParaRPr lang="en-US" dirty="0"/>
          </a:p>
        </p:txBody>
      </p:sp>
      <p:sp>
        <p:nvSpPr>
          <p:cNvPr id="4" name="Slide Number Placeholder 3">
            <a:extLst>
              <a:ext uri="{FF2B5EF4-FFF2-40B4-BE49-F238E27FC236}">
                <a16:creationId xmlns:a16="http://schemas.microsoft.com/office/drawing/2014/main" id="{54A3B933-44F2-981D-7793-D4F4F27CDB74}"/>
              </a:ext>
            </a:extLst>
          </p:cNvPr>
          <p:cNvSpPr>
            <a:spLocks noGrp="1"/>
          </p:cNvSpPr>
          <p:nvPr>
            <p:ph type="sldNum" sz="quarter" idx="12"/>
          </p:nvPr>
        </p:nvSpPr>
        <p:spPr/>
        <p:txBody>
          <a:bodyPr/>
          <a:lstStyle/>
          <a:p>
            <a:fld id="{6113E31D-E2AB-40D1-8B51-AFA5AFEF393A}" type="slidenum">
              <a:rPr lang="en-US" smtClean="0"/>
              <a:t>35</a:t>
            </a:fld>
            <a:endParaRPr lang="en-US" dirty="0"/>
          </a:p>
        </p:txBody>
      </p:sp>
    </p:spTree>
    <p:extLst>
      <p:ext uri="{BB962C8B-B14F-4D97-AF65-F5344CB8AC3E}">
        <p14:creationId xmlns:p14="http://schemas.microsoft.com/office/powerpoint/2010/main" val="32496462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012208B-80F7-F1B0-5425-FB4161960AAB}"/>
              </a:ext>
            </a:extLst>
          </p:cNvPr>
          <p:cNvSpPr>
            <a:spLocks noGrp="1"/>
          </p:cNvSpPr>
          <p:nvPr>
            <p:ph type="body" sz="quarter" idx="13"/>
          </p:nvPr>
        </p:nvSpPr>
        <p:spPr/>
        <p:txBody>
          <a:bodyPr/>
          <a:lstStyle/>
          <a:p>
            <a:r>
              <a:rPr lang="en-US" dirty="0"/>
              <a:t>Data Quality</a:t>
            </a:r>
          </a:p>
        </p:txBody>
      </p:sp>
      <p:sp>
        <p:nvSpPr>
          <p:cNvPr id="3" name="Text Placeholder 2">
            <a:extLst>
              <a:ext uri="{FF2B5EF4-FFF2-40B4-BE49-F238E27FC236}">
                <a16:creationId xmlns:a16="http://schemas.microsoft.com/office/drawing/2014/main" id="{7ED083E9-8201-374A-905D-3BAFE12B73C9}"/>
              </a:ext>
            </a:extLst>
          </p:cNvPr>
          <p:cNvSpPr>
            <a:spLocks noGrp="1"/>
          </p:cNvSpPr>
          <p:nvPr>
            <p:ph type="body" sz="quarter" idx="14"/>
          </p:nvPr>
        </p:nvSpPr>
        <p:spPr/>
        <p:txBody>
          <a:bodyPr/>
          <a:lstStyle/>
          <a:p>
            <a:r>
              <a:rPr lang="en-US" dirty="0"/>
              <a:t>Quality Dimensions</a:t>
            </a:r>
          </a:p>
        </p:txBody>
      </p:sp>
    </p:spTree>
    <p:extLst>
      <p:ext uri="{BB962C8B-B14F-4D97-AF65-F5344CB8AC3E}">
        <p14:creationId xmlns:p14="http://schemas.microsoft.com/office/powerpoint/2010/main" val="19435208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AAE71-9498-74D0-6038-89EBC68E2238}"/>
              </a:ext>
            </a:extLst>
          </p:cNvPr>
          <p:cNvSpPr>
            <a:spLocks noGrp="1"/>
          </p:cNvSpPr>
          <p:nvPr>
            <p:ph type="title"/>
          </p:nvPr>
        </p:nvSpPr>
        <p:spPr/>
        <p:txBody>
          <a:bodyPr>
            <a:normAutofit/>
          </a:bodyPr>
          <a:lstStyle/>
          <a:p>
            <a:r>
              <a:rPr lang="en-US" dirty="0"/>
              <a:t>Dimension: Accuracy</a:t>
            </a:r>
          </a:p>
        </p:txBody>
      </p:sp>
      <p:sp>
        <p:nvSpPr>
          <p:cNvPr id="3" name="Content Placeholder 2">
            <a:extLst>
              <a:ext uri="{FF2B5EF4-FFF2-40B4-BE49-F238E27FC236}">
                <a16:creationId xmlns:a16="http://schemas.microsoft.com/office/drawing/2014/main" id="{C1455CDF-24A9-9FDD-F435-69BFA818B493}"/>
              </a:ext>
            </a:extLst>
          </p:cNvPr>
          <p:cNvSpPr>
            <a:spLocks noGrp="1"/>
          </p:cNvSpPr>
          <p:nvPr>
            <p:ph idx="1"/>
          </p:nvPr>
        </p:nvSpPr>
        <p:spPr/>
        <p:txBody>
          <a:bodyPr/>
          <a:lstStyle/>
          <a:p>
            <a:pPr marL="0" indent="0">
              <a:buNone/>
            </a:pPr>
            <a:r>
              <a:rPr lang="en-US" dirty="0"/>
              <a:t>Definition: </a:t>
            </a:r>
            <a:br>
              <a:rPr lang="en-US" dirty="0"/>
            </a:br>
            <a:r>
              <a:rPr lang="en-US" dirty="0"/>
              <a:t>The extent to which data are correct, reliable and certified.</a:t>
            </a:r>
          </a:p>
          <a:p>
            <a:pPr marL="0" indent="0">
              <a:buNone/>
            </a:pPr>
            <a:endParaRPr lang="en-US" dirty="0"/>
          </a:p>
          <a:p>
            <a:pPr marL="0" indent="0">
              <a:buNone/>
            </a:pPr>
            <a:r>
              <a:rPr lang="en-US" dirty="0"/>
              <a:t>Definition: </a:t>
            </a:r>
            <a:br>
              <a:rPr lang="en-US" dirty="0"/>
            </a:br>
            <a:r>
              <a:rPr lang="en-US" dirty="0"/>
              <a:t>The data values stored in the database correspond to real-world values.</a:t>
            </a:r>
          </a:p>
          <a:p>
            <a:pPr marL="0" indent="0">
              <a:buNone/>
            </a:pPr>
            <a:endParaRPr lang="en-US" dirty="0"/>
          </a:p>
          <a:p>
            <a:pPr marL="0" indent="0">
              <a:buNone/>
            </a:pPr>
            <a:r>
              <a:rPr lang="en-US" dirty="0"/>
              <a:t>Definition: </a:t>
            </a:r>
            <a:br>
              <a:rPr lang="en-US" dirty="0"/>
            </a:br>
            <a:r>
              <a:rPr lang="en-US" dirty="0"/>
              <a:t>Trustworthiness is defined as the degree to which the information is accepted to be correct, true, real and credible.</a:t>
            </a:r>
          </a:p>
        </p:txBody>
      </p:sp>
      <p:sp>
        <p:nvSpPr>
          <p:cNvPr id="4" name="Slide Number Placeholder 3">
            <a:extLst>
              <a:ext uri="{FF2B5EF4-FFF2-40B4-BE49-F238E27FC236}">
                <a16:creationId xmlns:a16="http://schemas.microsoft.com/office/drawing/2014/main" id="{336372AA-D4FE-FD31-1D0D-A4CC0F64BD2E}"/>
              </a:ext>
            </a:extLst>
          </p:cNvPr>
          <p:cNvSpPr>
            <a:spLocks noGrp="1"/>
          </p:cNvSpPr>
          <p:nvPr>
            <p:ph type="sldNum" sz="quarter" idx="12"/>
          </p:nvPr>
        </p:nvSpPr>
        <p:spPr/>
        <p:txBody>
          <a:bodyPr/>
          <a:lstStyle/>
          <a:p>
            <a:fld id="{6113E31D-E2AB-40D1-8B51-AFA5AFEF393A}" type="slidenum">
              <a:rPr lang="en-US" smtClean="0"/>
              <a:t>37</a:t>
            </a:fld>
            <a:endParaRPr lang="en-US" dirty="0"/>
          </a:p>
        </p:txBody>
      </p:sp>
    </p:spTree>
    <p:extLst>
      <p:ext uri="{BB962C8B-B14F-4D97-AF65-F5344CB8AC3E}">
        <p14:creationId xmlns:p14="http://schemas.microsoft.com/office/powerpoint/2010/main" val="35795639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37CE4-DF01-976C-65C6-09404B758E32}"/>
              </a:ext>
            </a:extLst>
          </p:cNvPr>
          <p:cNvSpPr>
            <a:spLocks noGrp="1"/>
          </p:cNvSpPr>
          <p:nvPr>
            <p:ph type="title"/>
          </p:nvPr>
        </p:nvSpPr>
        <p:spPr/>
        <p:txBody>
          <a:bodyPr>
            <a:normAutofit/>
          </a:bodyPr>
          <a:lstStyle/>
          <a:p>
            <a:r>
              <a:rPr lang="en-US" dirty="0"/>
              <a:t>Dimension: Completeness</a:t>
            </a:r>
          </a:p>
        </p:txBody>
      </p:sp>
      <p:sp>
        <p:nvSpPr>
          <p:cNvPr id="3" name="Content Placeholder 2">
            <a:extLst>
              <a:ext uri="{FF2B5EF4-FFF2-40B4-BE49-F238E27FC236}">
                <a16:creationId xmlns:a16="http://schemas.microsoft.com/office/drawing/2014/main" id="{BAF57A3D-6928-E3E0-A998-F058304DDE42}"/>
              </a:ext>
            </a:extLst>
          </p:cNvPr>
          <p:cNvSpPr>
            <a:spLocks noGrp="1"/>
          </p:cNvSpPr>
          <p:nvPr>
            <p:ph idx="1"/>
          </p:nvPr>
        </p:nvSpPr>
        <p:spPr/>
        <p:txBody>
          <a:bodyPr/>
          <a:lstStyle/>
          <a:p>
            <a:pPr marL="0" indent="0">
              <a:buNone/>
            </a:pPr>
            <a:r>
              <a:rPr lang="en-US" dirty="0"/>
              <a:t>Definition:</a:t>
            </a:r>
            <a:br>
              <a:rPr lang="en-US" dirty="0"/>
            </a:br>
            <a:r>
              <a:rPr lang="en-US" dirty="0"/>
              <a:t>The degree to which a given data collection includes data describing the corresponding set of</a:t>
            </a:r>
            <a:br>
              <a:rPr lang="en-US" dirty="0"/>
            </a:br>
            <a:r>
              <a:rPr lang="en-US" dirty="0"/>
              <a:t>real-world objects.</a:t>
            </a:r>
          </a:p>
          <a:p>
            <a:pPr marL="0" indent="0">
              <a:buNone/>
            </a:pPr>
            <a:endParaRPr lang="en-US" dirty="0"/>
          </a:p>
          <a:p>
            <a:pPr marL="0" indent="0">
              <a:buNone/>
            </a:pPr>
            <a:r>
              <a:rPr lang="en-US" dirty="0"/>
              <a:t>Definition:</a:t>
            </a:r>
            <a:br>
              <a:rPr lang="en-US" dirty="0"/>
            </a:br>
            <a:r>
              <a:rPr lang="en-US" dirty="0"/>
              <a:t>Extent to which data are of sufficient breadth, depth, and scope for the task at hand.</a:t>
            </a:r>
          </a:p>
          <a:p>
            <a:pPr marL="0" indent="0">
              <a:buNone/>
            </a:pPr>
            <a:endParaRPr lang="en-US" dirty="0"/>
          </a:p>
          <a:p>
            <a:pPr marL="0" indent="0">
              <a:buNone/>
            </a:pPr>
            <a:r>
              <a:rPr lang="en-US" dirty="0"/>
              <a:t>Definition:</a:t>
            </a:r>
            <a:br>
              <a:rPr lang="en-US" dirty="0"/>
            </a:br>
            <a:r>
              <a:rPr lang="en-US" dirty="0"/>
              <a:t>Completeness refers to the degree to which all required information is present in a particular dataset.</a:t>
            </a:r>
          </a:p>
          <a:p>
            <a:pPr marL="0" indent="0">
              <a:buNone/>
            </a:pPr>
            <a:endParaRPr lang="en-US" dirty="0"/>
          </a:p>
        </p:txBody>
      </p:sp>
      <p:sp>
        <p:nvSpPr>
          <p:cNvPr id="4" name="Slide Number Placeholder 3">
            <a:extLst>
              <a:ext uri="{FF2B5EF4-FFF2-40B4-BE49-F238E27FC236}">
                <a16:creationId xmlns:a16="http://schemas.microsoft.com/office/drawing/2014/main" id="{2A91458F-05F7-0D6C-9EFF-84C59EB3B11F}"/>
              </a:ext>
            </a:extLst>
          </p:cNvPr>
          <p:cNvSpPr>
            <a:spLocks noGrp="1"/>
          </p:cNvSpPr>
          <p:nvPr>
            <p:ph type="sldNum" sz="quarter" idx="12"/>
          </p:nvPr>
        </p:nvSpPr>
        <p:spPr/>
        <p:txBody>
          <a:bodyPr/>
          <a:lstStyle/>
          <a:p>
            <a:fld id="{6113E31D-E2AB-40D1-8B51-AFA5AFEF393A}" type="slidenum">
              <a:rPr lang="en-US" smtClean="0"/>
              <a:t>38</a:t>
            </a:fld>
            <a:endParaRPr lang="en-US" dirty="0"/>
          </a:p>
        </p:txBody>
      </p:sp>
    </p:spTree>
    <p:extLst>
      <p:ext uri="{BB962C8B-B14F-4D97-AF65-F5344CB8AC3E}">
        <p14:creationId xmlns:p14="http://schemas.microsoft.com/office/powerpoint/2010/main" val="1208702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FC3BF-E979-B440-9E4E-269D364828AE}"/>
              </a:ext>
            </a:extLst>
          </p:cNvPr>
          <p:cNvSpPr>
            <a:spLocks noGrp="1"/>
          </p:cNvSpPr>
          <p:nvPr>
            <p:ph type="title"/>
          </p:nvPr>
        </p:nvSpPr>
        <p:spPr/>
        <p:txBody>
          <a:bodyPr/>
          <a:lstStyle/>
          <a:p>
            <a:r>
              <a:rPr lang="en-US" dirty="0"/>
              <a:t>Dimension: Consistency</a:t>
            </a:r>
          </a:p>
        </p:txBody>
      </p:sp>
      <p:sp>
        <p:nvSpPr>
          <p:cNvPr id="3" name="Content Placeholder 2">
            <a:extLst>
              <a:ext uri="{FF2B5EF4-FFF2-40B4-BE49-F238E27FC236}">
                <a16:creationId xmlns:a16="http://schemas.microsoft.com/office/drawing/2014/main" id="{CF46ED16-8103-C77A-C2B9-3BA113506611}"/>
              </a:ext>
            </a:extLst>
          </p:cNvPr>
          <p:cNvSpPr>
            <a:spLocks noGrp="1"/>
          </p:cNvSpPr>
          <p:nvPr>
            <p:ph idx="1"/>
          </p:nvPr>
        </p:nvSpPr>
        <p:spPr/>
        <p:txBody>
          <a:bodyPr/>
          <a:lstStyle/>
          <a:p>
            <a:pPr marL="0" indent="0">
              <a:buNone/>
            </a:pPr>
            <a:r>
              <a:rPr lang="en-US" dirty="0"/>
              <a:t>Definition:</a:t>
            </a:r>
            <a:br>
              <a:rPr lang="en-US" dirty="0"/>
            </a:br>
            <a:r>
              <a:rPr lang="en-US" dirty="0"/>
              <a:t>Violation of semantic rules defined over a set of data items.</a:t>
            </a:r>
          </a:p>
          <a:p>
            <a:pPr marL="0" indent="0">
              <a:buNone/>
            </a:pPr>
            <a:endParaRPr lang="en-US" dirty="0"/>
          </a:p>
          <a:p>
            <a:pPr marL="0" indent="0">
              <a:buNone/>
            </a:pPr>
            <a:r>
              <a:rPr lang="en-US" dirty="0"/>
              <a:t>Definition:</a:t>
            </a:r>
            <a:br>
              <a:rPr lang="en-US" dirty="0"/>
            </a:br>
            <a:r>
              <a:rPr lang="en-US" dirty="0"/>
              <a:t>Consistency means that a knowledge base is free of (logical/formal) contradictions with respect to particular knowledge representation and inference mechanisms.</a:t>
            </a:r>
          </a:p>
          <a:p>
            <a:pPr marL="0" indent="0">
              <a:buNone/>
            </a:pPr>
            <a:endParaRPr lang="en-US" dirty="0"/>
          </a:p>
        </p:txBody>
      </p:sp>
      <p:sp>
        <p:nvSpPr>
          <p:cNvPr id="4" name="Slide Number Placeholder 3">
            <a:extLst>
              <a:ext uri="{FF2B5EF4-FFF2-40B4-BE49-F238E27FC236}">
                <a16:creationId xmlns:a16="http://schemas.microsoft.com/office/drawing/2014/main" id="{0F291A39-7280-244F-DA6E-3433BDDCFDD9}"/>
              </a:ext>
            </a:extLst>
          </p:cNvPr>
          <p:cNvSpPr>
            <a:spLocks noGrp="1"/>
          </p:cNvSpPr>
          <p:nvPr>
            <p:ph type="sldNum" sz="quarter" idx="12"/>
          </p:nvPr>
        </p:nvSpPr>
        <p:spPr/>
        <p:txBody>
          <a:bodyPr/>
          <a:lstStyle/>
          <a:p>
            <a:fld id="{6113E31D-E2AB-40D1-8B51-AFA5AFEF393A}" type="slidenum">
              <a:rPr lang="en-US" smtClean="0"/>
              <a:t>39</a:t>
            </a:fld>
            <a:endParaRPr lang="en-US" dirty="0"/>
          </a:p>
        </p:txBody>
      </p:sp>
    </p:spTree>
    <p:extLst>
      <p:ext uri="{BB962C8B-B14F-4D97-AF65-F5344CB8AC3E}">
        <p14:creationId xmlns:p14="http://schemas.microsoft.com/office/powerpoint/2010/main" val="1156785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B5A290-011B-3193-669D-F86D27C3D6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145E43-D240-7793-5F92-F07B0238D754}"/>
              </a:ext>
            </a:extLst>
          </p:cNvPr>
          <p:cNvSpPr>
            <a:spLocks noGrp="1"/>
          </p:cNvSpPr>
          <p:nvPr>
            <p:ph type="title"/>
          </p:nvPr>
        </p:nvSpPr>
        <p:spPr/>
        <p:txBody>
          <a:bodyPr/>
          <a:lstStyle/>
          <a:p>
            <a:r>
              <a:rPr lang="en-US" dirty="0"/>
              <a:t>Data transformation</a:t>
            </a:r>
          </a:p>
        </p:txBody>
      </p:sp>
      <p:sp>
        <p:nvSpPr>
          <p:cNvPr id="3" name="Content Placeholder 2">
            <a:extLst>
              <a:ext uri="{FF2B5EF4-FFF2-40B4-BE49-F238E27FC236}">
                <a16:creationId xmlns:a16="http://schemas.microsoft.com/office/drawing/2014/main" id="{D536C9D4-28E7-6EFB-5ABC-102DB92CA1C2}"/>
              </a:ext>
            </a:extLst>
          </p:cNvPr>
          <p:cNvSpPr>
            <a:spLocks noGrp="1"/>
          </p:cNvSpPr>
          <p:nvPr>
            <p:ph sz="half" idx="1"/>
          </p:nvPr>
        </p:nvSpPr>
        <p:spPr/>
        <p:txBody>
          <a:bodyPr/>
          <a:lstStyle/>
          <a:p>
            <a:pPr marL="0" indent="0">
              <a:buNone/>
            </a:pPr>
            <a:r>
              <a:rPr lang="en-US" dirty="0"/>
              <a:t>Data Reduction</a:t>
            </a:r>
          </a:p>
          <a:p>
            <a:r>
              <a:rPr lang="en-US" dirty="0"/>
              <a:t>Data cube aggregation</a:t>
            </a:r>
          </a:p>
          <a:p>
            <a:r>
              <a:rPr lang="en-US" dirty="0"/>
              <a:t>Attribute subset selection</a:t>
            </a:r>
          </a:p>
          <a:p>
            <a:r>
              <a:rPr lang="en-US" dirty="0"/>
              <a:t>Dimensionality reduction</a:t>
            </a:r>
          </a:p>
          <a:p>
            <a:r>
              <a:rPr lang="en-US" dirty="0"/>
              <a:t>Numerosity reduction</a:t>
            </a:r>
            <a:br>
              <a:rPr lang="en-US" dirty="0"/>
            </a:br>
            <a:r>
              <a:rPr lang="en-US" dirty="0"/>
              <a:t>Regression, Histograms, Clustering, …</a:t>
            </a:r>
          </a:p>
          <a:p>
            <a:r>
              <a:rPr lang="en-US" dirty="0"/>
              <a:t>Sampling</a:t>
            </a:r>
          </a:p>
          <a:p>
            <a:r>
              <a:rPr lang="en-US" dirty="0"/>
              <a:t>Discretization and concept hierarchy generation</a:t>
            </a:r>
          </a:p>
          <a:p>
            <a:endParaRPr lang="en-US" dirty="0"/>
          </a:p>
        </p:txBody>
      </p:sp>
      <p:sp>
        <p:nvSpPr>
          <p:cNvPr id="4" name="Content Placeholder 3">
            <a:extLst>
              <a:ext uri="{FF2B5EF4-FFF2-40B4-BE49-F238E27FC236}">
                <a16:creationId xmlns:a16="http://schemas.microsoft.com/office/drawing/2014/main" id="{45B9873B-605A-BF18-8BF9-69530FAB2D70}"/>
              </a:ext>
            </a:extLst>
          </p:cNvPr>
          <p:cNvSpPr>
            <a:spLocks noGrp="1"/>
          </p:cNvSpPr>
          <p:nvPr>
            <p:ph sz="half" idx="2"/>
          </p:nvPr>
        </p:nvSpPr>
        <p:spPr/>
        <p:txBody>
          <a:bodyPr/>
          <a:lstStyle/>
          <a:p>
            <a:pPr marL="0" indent="0">
              <a:buNone/>
            </a:pPr>
            <a:r>
              <a:rPr lang="en-US" dirty="0"/>
              <a:t>Data Cleaning</a:t>
            </a:r>
          </a:p>
          <a:p>
            <a:pPr marL="0" indent="0" algn="ctr">
              <a:buNone/>
            </a:pPr>
            <a:r>
              <a:rPr lang="en-US" dirty="0"/>
              <a:t>“The quality of data refers to its ability to satisfy its usage requirements.”</a:t>
            </a:r>
          </a:p>
        </p:txBody>
      </p:sp>
      <p:sp>
        <p:nvSpPr>
          <p:cNvPr id="5" name="Slide Number Placeholder 4">
            <a:extLst>
              <a:ext uri="{FF2B5EF4-FFF2-40B4-BE49-F238E27FC236}">
                <a16:creationId xmlns:a16="http://schemas.microsoft.com/office/drawing/2014/main" id="{1B1CDF8C-F448-D817-2C2D-E2BC1612BE1E}"/>
              </a:ext>
            </a:extLst>
          </p:cNvPr>
          <p:cNvSpPr>
            <a:spLocks noGrp="1"/>
          </p:cNvSpPr>
          <p:nvPr>
            <p:ph type="sldNum" sz="quarter" idx="12"/>
          </p:nvPr>
        </p:nvSpPr>
        <p:spPr/>
        <p:txBody>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35251233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F31B4-29E5-63B2-8354-9A72537FBD3E}"/>
              </a:ext>
            </a:extLst>
          </p:cNvPr>
          <p:cNvSpPr>
            <a:spLocks noGrp="1"/>
          </p:cNvSpPr>
          <p:nvPr>
            <p:ph type="title"/>
          </p:nvPr>
        </p:nvSpPr>
        <p:spPr/>
        <p:txBody>
          <a:bodyPr/>
          <a:lstStyle/>
          <a:p>
            <a:r>
              <a:rPr lang="en-US" dirty="0"/>
              <a:t>Dimension: Availability</a:t>
            </a:r>
          </a:p>
        </p:txBody>
      </p:sp>
      <p:sp>
        <p:nvSpPr>
          <p:cNvPr id="3" name="Content Placeholder 2">
            <a:extLst>
              <a:ext uri="{FF2B5EF4-FFF2-40B4-BE49-F238E27FC236}">
                <a16:creationId xmlns:a16="http://schemas.microsoft.com/office/drawing/2014/main" id="{2212EF10-DDFF-D8C4-9AE2-53F2BEDCB314}"/>
              </a:ext>
            </a:extLst>
          </p:cNvPr>
          <p:cNvSpPr>
            <a:spLocks noGrp="1"/>
          </p:cNvSpPr>
          <p:nvPr>
            <p:ph idx="1"/>
          </p:nvPr>
        </p:nvSpPr>
        <p:spPr/>
        <p:txBody>
          <a:bodyPr/>
          <a:lstStyle/>
          <a:p>
            <a:pPr marL="0" indent="0">
              <a:buNone/>
            </a:pPr>
            <a:r>
              <a:rPr lang="en-US" dirty="0"/>
              <a:t>Definition:</a:t>
            </a:r>
            <a:br>
              <a:rPr lang="en-US" dirty="0"/>
            </a:br>
            <a:r>
              <a:rPr lang="en-US" dirty="0"/>
              <a:t>Availability of a dataset is the extent to which data (or some portion of it) is present, obtainable and ready for use.</a:t>
            </a:r>
          </a:p>
        </p:txBody>
      </p:sp>
      <p:sp>
        <p:nvSpPr>
          <p:cNvPr id="4" name="Slide Number Placeholder 3">
            <a:extLst>
              <a:ext uri="{FF2B5EF4-FFF2-40B4-BE49-F238E27FC236}">
                <a16:creationId xmlns:a16="http://schemas.microsoft.com/office/drawing/2014/main" id="{7BCB29D0-CC35-F30F-A728-F060386A2F96}"/>
              </a:ext>
            </a:extLst>
          </p:cNvPr>
          <p:cNvSpPr>
            <a:spLocks noGrp="1"/>
          </p:cNvSpPr>
          <p:nvPr>
            <p:ph type="sldNum" sz="quarter" idx="12"/>
          </p:nvPr>
        </p:nvSpPr>
        <p:spPr/>
        <p:txBody>
          <a:bodyPr/>
          <a:lstStyle/>
          <a:p>
            <a:fld id="{6113E31D-E2AB-40D1-8B51-AFA5AFEF393A}" type="slidenum">
              <a:rPr lang="en-US" smtClean="0"/>
              <a:t>40</a:t>
            </a:fld>
            <a:endParaRPr lang="en-US" dirty="0"/>
          </a:p>
        </p:txBody>
      </p:sp>
    </p:spTree>
    <p:extLst>
      <p:ext uri="{BB962C8B-B14F-4D97-AF65-F5344CB8AC3E}">
        <p14:creationId xmlns:p14="http://schemas.microsoft.com/office/powerpoint/2010/main" val="19848157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20519-9D7B-3C3B-5E89-0C193D82CA76}"/>
              </a:ext>
            </a:extLst>
          </p:cNvPr>
          <p:cNvSpPr>
            <a:spLocks noGrp="1"/>
          </p:cNvSpPr>
          <p:nvPr>
            <p:ph type="title"/>
          </p:nvPr>
        </p:nvSpPr>
        <p:spPr/>
        <p:txBody>
          <a:bodyPr>
            <a:normAutofit/>
          </a:bodyPr>
          <a:lstStyle/>
          <a:p>
            <a:r>
              <a:rPr lang="en-US" dirty="0"/>
              <a:t>Dimension: Licensing</a:t>
            </a:r>
          </a:p>
        </p:txBody>
      </p:sp>
      <p:sp>
        <p:nvSpPr>
          <p:cNvPr id="3" name="Content Placeholder 2">
            <a:extLst>
              <a:ext uri="{FF2B5EF4-FFF2-40B4-BE49-F238E27FC236}">
                <a16:creationId xmlns:a16="http://schemas.microsoft.com/office/drawing/2014/main" id="{ECE6FDF5-1E7E-3540-945A-4F834B8E33CE}"/>
              </a:ext>
            </a:extLst>
          </p:cNvPr>
          <p:cNvSpPr>
            <a:spLocks noGrp="1"/>
          </p:cNvSpPr>
          <p:nvPr>
            <p:ph idx="1"/>
          </p:nvPr>
        </p:nvSpPr>
        <p:spPr/>
        <p:txBody>
          <a:bodyPr/>
          <a:lstStyle/>
          <a:p>
            <a:pPr marL="0" indent="0">
              <a:buNone/>
            </a:pPr>
            <a:r>
              <a:rPr lang="en-US" dirty="0"/>
              <a:t>Definition:</a:t>
            </a:r>
            <a:br>
              <a:rPr lang="en-US" dirty="0"/>
            </a:br>
            <a:r>
              <a:rPr lang="en-US" dirty="0"/>
              <a:t>Licensing is defined as the granting of permission for a consumer to re-use a dataset under defined conditions.</a:t>
            </a:r>
          </a:p>
          <a:p>
            <a:pPr marL="0" indent="0">
              <a:buNone/>
            </a:pPr>
            <a:endParaRPr lang="en-US" dirty="0"/>
          </a:p>
        </p:txBody>
      </p:sp>
      <p:sp>
        <p:nvSpPr>
          <p:cNvPr id="4" name="Slide Number Placeholder 3">
            <a:extLst>
              <a:ext uri="{FF2B5EF4-FFF2-40B4-BE49-F238E27FC236}">
                <a16:creationId xmlns:a16="http://schemas.microsoft.com/office/drawing/2014/main" id="{BEC5A3E5-B95F-A272-55CC-18EE6B31A8E5}"/>
              </a:ext>
            </a:extLst>
          </p:cNvPr>
          <p:cNvSpPr>
            <a:spLocks noGrp="1"/>
          </p:cNvSpPr>
          <p:nvPr>
            <p:ph type="sldNum" sz="quarter" idx="12"/>
          </p:nvPr>
        </p:nvSpPr>
        <p:spPr/>
        <p:txBody>
          <a:bodyPr/>
          <a:lstStyle/>
          <a:p>
            <a:fld id="{6113E31D-E2AB-40D1-8B51-AFA5AFEF393A}" type="slidenum">
              <a:rPr lang="en-US" smtClean="0"/>
              <a:t>41</a:t>
            </a:fld>
            <a:endParaRPr lang="en-US" dirty="0"/>
          </a:p>
        </p:txBody>
      </p:sp>
    </p:spTree>
    <p:extLst>
      <p:ext uri="{BB962C8B-B14F-4D97-AF65-F5344CB8AC3E}">
        <p14:creationId xmlns:p14="http://schemas.microsoft.com/office/powerpoint/2010/main" val="39359853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B6529-C201-3647-FD85-34748094BE7B}"/>
              </a:ext>
            </a:extLst>
          </p:cNvPr>
          <p:cNvSpPr>
            <a:spLocks noGrp="1"/>
          </p:cNvSpPr>
          <p:nvPr>
            <p:ph type="title"/>
          </p:nvPr>
        </p:nvSpPr>
        <p:spPr/>
        <p:txBody>
          <a:bodyPr/>
          <a:lstStyle/>
          <a:p>
            <a:r>
              <a:rPr lang="en-US" dirty="0"/>
              <a:t>Dimension: Timeliness</a:t>
            </a:r>
          </a:p>
        </p:txBody>
      </p:sp>
      <p:sp>
        <p:nvSpPr>
          <p:cNvPr id="3" name="Content Placeholder 2">
            <a:extLst>
              <a:ext uri="{FF2B5EF4-FFF2-40B4-BE49-F238E27FC236}">
                <a16:creationId xmlns:a16="http://schemas.microsoft.com/office/drawing/2014/main" id="{B1FFF373-AC9C-F1A6-CDBF-CC674BEE89B6}"/>
              </a:ext>
            </a:extLst>
          </p:cNvPr>
          <p:cNvSpPr>
            <a:spLocks noGrp="1"/>
          </p:cNvSpPr>
          <p:nvPr>
            <p:ph idx="1"/>
          </p:nvPr>
        </p:nvSpPr>
        <p:spPr/>
        <p:txBody>
          <a:bodyPr/>
          <a:lstStyle/>
          <a:p>
            <a:pPr marL="0" indent="0">
              <a:buNone/>
            </a:pPr>
            <a:r>
              <a:rPr lang="en-US" dirty="0"/>
              <a:t>Definition:</a:t>
            </a:r>
            <a:br>
              <a:rPr lang="en-US" dirty="0"/>
            </a:br>
            <a:r>
              <a:rPr lang="en-US" dirty="0"/>
              <a:t>Timeliness measures how up-to-date data is relative to a specific task.</a:t>
            </a:r>
          </a:p>
        </p:txBody>
      </p:sp>
      <p:sp>
        <p:nvSpPr>
          <p:cNvPr id="4" name="Slide Number Placeholder 3">
            <a:extLst>
              <a:ext uri="{FF2B5EF4-FFF2-40B4-BE49-F238E27FC236}">
                <a16:creationId xmlns:a16="http://schemas.microsoft.com/office/drawing/2014/main" id="{C195EA5E-5B84-0426-AFC6-B980FD2D675A}"/>
              </a:ext>
            </a:extLst>
          </p:cNvPr>
          <p:cNvSpPr>
            <a:spLocks noGrp="1"/>
          </p:cNvSpPr>
          <p:nvPr>
            <p:ph type="sldNum" sz="quarter" idx="12"/>
          </p:nvPr>
        </p:nvSpPr>
        <p:spPr/>
        <p:txBody>
          <a:bodyPr/>
          <a:lstStyle/>
          <a:p>
            <a:fld id="{6113E31D-E2AB-40D1-8B51-AFA5AFEF393A}" type="slidenum">
              <a:rPr lang="en-US" smtClean="0"/>
              <a:t>42</a:t>
            </a:fld>
            <a:endParaRPr lang="en-US" dirty="0"/>
          </a:p>
        </p:txBody>
      </p:sp>
    </p:spTree>
    <p:extLst>
      <p:ext uri="{BB962C8B-B14F-4D97-AF65-F5344CB8AC3E}">
        <p14:creationId xmlns:p14="http://schemas.microsoft.com/office/powerpoint/2010/main" val="34205354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93A9C-B9B4-2C84-D0FD-0E251C20B411}"/>
              </a:ext>
            </a:extLst>
          </p:cNvPr>
          <p:cNvSpPr>
            <a:spLocks noGrp="1"/>
          </p:cNvSpPr>
          <p:nvPr>
            <p:ph type="title"/>
          </p:nvPr>
        </p:nvSpPr>
        <p:spPr/>
        <p:txBody>
          <a:bodyPr/>
          <a:lstStyle/>
          <a:p>
            <a:r>
              <a:rPr lang="en-US" dirty="0"/>
              <a:t>Dimension: Understandability</a:t>
            </a:r>
          </a:p>
        </p:txBody>
      </p:sp>
      <p:sp>
        <p:nvSpPr>
          <p:cNvPr id="3" name="Content Placeholder 2">
            <a:extLst>
              <a:ext uri="{FF2B5EF4-FFF2-40B4-BE49-F238E27FC236}">
                <a16:creationId xmlns:a16="http://schemas.microsoft.com/office/drawing/2014/main" id="{24C8FF3D-0002-5725-2A5A-DF073DA386A3}"/>
              </a:ext>
            </a:extLst>
          </p:cNvPr>
          <p:cNvSpPr>
            <a:spLocks noGrp="1"/>
          </p:cNvSpPr>
          <p:nvPr>
            <p:ph idx="1"/>
          </p:nvPr>
        </p:nvSpPr>
        <p:spPr/>
        <p:txBody>
          <a:bodyPr/>
          <a:lstStyle/>
          <a:p>
            <a:pPr marL="0" indent="0">
              <a:buNone/>
            </a:pPr>
            <a:r>
              <a:rPr lang="en-US" dirty="0"/>
              <a:t>Dimension:</a:t>
            </a:r>
            <a:br>
              <a:rPr lang="en-US" dirty="0"/>
            </a:br>
            <a:r>
              <a:rPr lang="en-US" dirty="0"/>
              <a:t>Understandability refers to the ease with which data can be comprehended without ambiguity and be used by a human information consumer.</a:t>
            </a:r>
          </a:p>
        </p:txBody>
      </p:sp>
      <p:sp>
        <p:nvSpPr>
          <p:cNvPr id="4" name="Slide Number Placeholder 3">
            <a:extLst>
              <a:ext uri="{FF2B5EF4-FFF2-40B4-BE49-F238E27FC236}">
                <a16:creationId xmlns:a16="http://schemas.microsoft.com/office/drawing/2014/main" id="{31578F7F-ABB9-3A63-CEF7-60214412EED1}"/>
              </a:ext>
            </a:extLst>
          </p:cNvPr>
          <p:cNvSpPr>
            <a:spLocks noGrp="1"/>
          </p:cNvSpPr>
          <p:nvPr>
            <p:ph type="sldNum" sz="quarter" idx="12"/>
          </p:nvPr>
        </p:nvSpPr>
        <p:spPr/>
        <p:txBody>
          <a:bodyPr/>
          <a:lstStyle/>
          <a:p>
            <a:fld id="{6113E31D-E2AB-40D1-8B51-AFA5AFEF393A}" type="slidenum">
              <a:rPr lang="en-US" smtClean="0"/>
              <a:t>43</a:t>
            </a:fld>
            <a:endParaRPr lang="en-US" dirty="0"/>
          </a:p>
        </p:txBody>
      </p:sp>
    </p:spTree>
    <p:extLst>
      <p:ext uri="{BB962C8B-B14F-4D97-AF65-F5344CB8AC3E}">
        <p14:creationId xmlns:p14="http://schemas.microsoft.com/office/powerpoint/2010/main" val="39284719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CE616-972F-AF08-A059-EFF9954D8B28}"/>
              </a:ext>
            </a:extLst>
          </p:cNvPr>
          <p:cNvSpPr>
            <a:spLocks noGrp="1"/>
          </p:cNvSpPr>
          <p:nvPr>
            <p:ph type="title"/>
          </p:nvPr>
        </p:nvSpPr>
        <p:spPr/>
        <p:txBody>
          <a:bodyPr/>
          <a:lstStyle/>
          <a:p>
            <a:r>
              <a:rPr lang="en-US" dirty="0"/>
              <a:t>Dimension: Interoperability</a:t>
            </a:r>
          </a:p>
        </p:txBody>
      </p:sp>
      <p:sp>
        <p:nvSpPr>
          <p:cNvPr id="3" name="Content Placeholder 2">
            <a:extLst>
              <a:ext uri="{FF2B5EF4-FFF2-40B4-BE49-F238E27FC236}">
                <a16:creationId xmlns:a16="http://schemas.microsoft.com/office/drawing/2014/main" id="{1907A4C5-9FDD-AD74-1467-D4BECD43543A}"/>
              </a:ext>
            </a:extLst>
          </p:cNvPr>
          <p:cNvSpPr>
            <a:spLocks noGrp="1"/>
          </p:cNvSpPr>
          <p:nvPr>
            <p:ph idx="1"/>
          </p:nvPr>
        </p:nvSpPr>
        <p:spPr/>
        <p:txBody>
          <a:bodyPr/>
          <a:lstStyle/>
          <a:p>
            <a:pPr marL="0" indent="0">
              <a:buNone/>
            </a:pPr>
            <a:r>
              <a:rPr lang="en-US" dirty="0"/>
              <a:t>Definition: Interlinking</a:t>
            </a:r>
            <a:br>
              <a:rPr lang="en-US" dirty="0"/>
            </a:br>
            <a:r>
              <a:rPr lang="en-US" dirty="0" err="1"/>
              <a:t>Interlinking</a:t>
            </a:r>
            <a:r>
              <a:rPr lang="en-US" dirty="0"/>
              <a:t> refers to the degree to which entities that represent the same concept are linked to each other, be it within or between two or more data sources.</a:t>
            </a:r>
          </a:p>
        </p:txBody>
      </p:sp>
      <p:sp>
        <p:nvSpPr>
          <p:cNvPr id="4" name="Slide Number Placeholder 3">
            <a:extLst>
              <a:ext uri="{FF2B5EF4-FFF2-40B4-BE49-F238E27FC236}">
                <a16:creationId xmlns:a16="http://schemas.microsoft.com/office/drawing/2014/main" id="{7EF3B766-DC1C-84A8-D251-4002A5D072D5}"/>
              </a:ext>
            </a:extLst>
          </p:cNvPr>
          <p:cNvSpPr>
            <a:spLocks noGrp="1"/>
          </p:cNvSpPr>
          <p:nvPr>
            <p:ph type="sldNum" sz="quarter" idx="12"/>
          </p:nvPr>
        </p:nvSpPr>
        <p:spPr/>
        <p:txBody>
          <a:bodyPr/>
          <a:lstStyle/>
          <a:p>
            <a:fld id="{6113E31D-E2AB-40D1-8B51-AFA5AFEF393A}" type="slidenum">
              <a:rPr lang="en-US" smtClean="0"/>
              <a:t>44</a:t>
            </a:fld>
            <a:endParaRPr lang="en-US" dirty="0"/>
          </a:p>
        </p:txBody>
      </p:sp>
    </p:spTree>
    <p:extLst>
      <p:ext uri="{BB962C8B-B14F-4D97-AF65-F5344CB8AC3E}">
        <p14:creationId xmlns:p14="http://schemas.microsoft.com/office/powerpoint/2010/main" val="39219251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03263-91C4-A970-9332-E90E073B8162}"/>
              </a:ext>
            </a:extLst>
          </p:cNvPr>
          <p:cNvSpPr>
            <a:spLocks noGrp="1"/>
          </p:cNvSpPr>
          <p:nvPr>
            <p:ph type="title"/>
          </p:nvPr>
        </p:nvSpPr>
        <p:spPr/>
        <p:txBody>
          <a:bodyPr/>
          <a:lstStyle/>
          <a:p>
            <a:r>
              <a:rPr lang="en-US" dirty="0"/>
              <a:t>Dimension: …</a:t>
            </a:r>
          </a:p>
        </p:txBody>
      </p:sp>
      <p:sp>
        <p:nvSpPr>
          <p:cNvPr id="3" name="Slide Number Placeholder 2">
            <a:extLst>
              <a:ext uri="{FF2B5EF4-FFF2-40B4-BE49-F238E27FC236}">
                <a16:creationId xmlns:a16="http://schemas.microsoft.com/office/drawing/2014/main" id="{77E7AFA2-B8D5-D90F-ABBC-51370AAFA76E}"/>
              </a:ext>
            </a:extLst>
          </p:cNvPr>
          <p:cNvSpPr>
            <a:spLocks noGrp="1"/>
          </p:cNvSpPr>
          <p:nvPr>
            <p:ph type="sldNum" sz="quarter" idx="12"/>
          </p:nvPr>
        </p:nvSpPr>
        <p:spPr/>
        <p:txBody>
          <a:bodyPr/>
          <a:lstStyle/>
          <a:p>
            <a:fld id="{4FAB73BC-B049-4115-A692-8D63A059BFB8}" type="slidenum">
              <a:rPr lang="en-US" smtClean="0"/>
              <a:t>45</a:t>
            </a:fld>
            <a:endParaRPr lang="en-US" dirty="0"/>
          </a:p>
        </p:txBody>
      </p:sp>
    </p:spTree>
    <p:extLst>
      <p:ext uri="{BB962C8B-B14F-4D97-AF65-F5344CB8AC3E}">
        <p14:creationId xmlns:p14="http://schemas.microsoft.com/office/powerpoint/2010/main" val="39346079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bg>
      <p:bgPr>
        <a:solidFill>
          <a:schemeClr val="accent3"/>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930B6E-AC10-AEC8-B725-AC4A3485B124}"/>
              </a:ext>
            </a:extLst>
          </p:cNvPr>
          <p:cNvSpPr>
            <a:spLocks noGrp="1"/>
          </p:cNvSpPr>
          <p:nvPr>
            <p:ph type="body" sz="quarter" idx="13"/>
          </p:nvPr>
        </p:nvSpPr>
        <p:spPr/>
        <p:txBody>
          <a:bodyPr/>
          <a:lstStyle/>
          <a:p>
            <a:r>
              <a:rPr lang="en-US" dirty="0"/>
              <a:t>DEMO</a:t>
            </a:r>
          </a:p>
        </p:txBody>
      </p:sp>
      <p:sp>
        <p:nvSpPr>
          <p:cNvPr id="3" name="Text Placeholder 2">
            <a:extLst>
              <a:ext uri="{FF2B5EF4-FFF2-40B4-BE49-F238E27FC236}">
                <a16:creationId xmlns:a16="http://schemas.microsoft.com/office/drawing/2014/main" id="{6E674F2D-6370-5185-CF53-D29C08EC309E}"/>
              </a:ext>
            </a:extLst>
          </p:cNvPr>
          <p:cNvSpPr>
            <a:spLocks noGrp="1"/>
          </p:cNvSpPr>
          <p:nvPr>
            <p:ph type="body" sz="quarter" idx="14"/>
          </p:nvPr>
        </p:nvSpPr>
        <p:spPr/>
        <p:txBody>
          <a:bodyPr/>
          <a:lstStyle/>
          <a:p>
            <a:r>
              <a:rPr lang="en-US" dirty="0" err="1">
                <a:hlinkClick r:id="rId3"/>
              </a:rPr>
              <a:t>Otevřená</a:t>
            </a:r>
            <a:r>
              <a:rPr lang="en-US" dirty="0">
                <a:hlinkClick r:id="rId3"/>
              </a:rPr>
              <a:t> data </a:t>
            </a:r>
            <a:r>
              <a:rPr lang="en-US" dirty="0" err="1">
                <a:hlinkClick r:id="rId3"/>
              </a:rPr>
              <a:t>snadno</a:t>
            </a:r>
            <a:r>
              <a:rPr lang="en-US" dirty="0">
                <a:hlinkClick r:id="rId3"/>
              </a:rPr>
              <a:t> a </a:t>
            </a:r>
            <a:r>
              <a:rPr lang="en-US" dirty="0" err="1">
                <a:hlinkClick r:id="rId3"/>
              </a:rPr>
              <a:t>rychle</a:t>
            </a:r>
            <a:endParaRPr lang="en-US" dirty="0"/>
          </a:p>
        </p:txBody>
      </p:sp>
      <p:sp>
        <p:nvSpPr>
          <p:cNvPr id="4" name="TextBox 3">
            <a:extLst>
              <a:ext uri="{FF2B5EF4-FFF2-40B4-BE49-F238E27FC236}">
                <a16:creationId xmlns:a16="http://schemas.microsoft.com/office/drawing/2014/main" id="{84B6FCF6-47B2-8403-DD6B-E38F72772143}"/>
              </a:ext>
            </a:extLst>
          </p:cNvPr>
          <p:cNvSpPr txBox="1"/>
          <p:nvPr/>
        </p:nvSpPr>
        <p:spPr>
          <a:xfrm>
            <a:off x="0" y="6525344"/>
            <a:ext cx="6096000" cy="369332"/>
          </a:xfrm>
          <a:prstGeom prst="rect">
            <a:avLst/>
          </a:prstGeom>
          <a:noFill/>
        </p:spPr>
        <p:txBody>
          <a:bodyPr wrap="square" rtlCol="0">
            <a:spAutoFit/>
          </a:bodyPr>
          <a:lstStyle/>
          <a:p>
            <a:r>
              <a:rPr lang="en-US" dirty="0">
                <a:solidFill>
                  <a:schemeClr val="bg1"/>
                </a:solidFill>
              </a:rPr>
              <a:t>Removed: 2023/2024</a:t>
            </a:r>
          </a:p>
        </p:txBody>
      </p:sp>
    </p:spTree>
    <p:extLst>
      <p:ext uri="{BB962C8B-B14F-4D97-AF65-F5344CB8AC3E}">
        <p14:creationId xmlns:p14="http://schemas.microsoft.com/office/powerpoint/2010/main" val="19884162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E1D8CA5-B34E-C122-AAC0-4633ADEB9C31}"/>
              </a:ext>
            </a:extLst>
          </p:cNvPr>
          <p:cNvSpPr>
            <a:spLocks noGrp="1"/>
          </p:cNvSpPr>
          <p:nvPr>
            <p:ph type="body" sz="quarter" idx="13"/>
          </p:nvPr>
        </p:nvSpPr>
        <p:spPr/>
        <p:txBody>
          <a:bodyPr/>
          <a:lstStyle/>
          <a:p>
            <a:r>
              <a:rPr lang="en-US" dirty="0"/>
              <a:t>Data Quality</a:t>
            </a:r>
          </a:p>
        </p:txBody>
      </p:sp>
      <p:sp>
        <p:nvSpPr>
          <p:cNvPr id="3" name="Text Placeholder 2">
            <a:extLst>
              <a:ext uri="{FF2B5EF4-FFF2-40B4-BE49-F238E27FC236}">
                <a16:creationId xmlns:a16="http://schemas.microsoft.com/office/drawing/2014/main" id="{7D52E96E-7448-BE24-9877-D8BA079857EA}"/>
              </a:ext>
            </a:extLst>
          </p:cNvPr>
          <p:cNvSpPr>
            <a:spLocks noGrp="1"/>
          </p:cNvSpPr>
          <p:nvPr>
            <p:ph type="body" sz="quarter" idx="14"/>
          </p:nvPr>
        </p:nvSpPr>
        <p:spPr/>
        <p:txBody>
          <a:bodyPr/>
          <a:lstStyle/>
          <a:p>
            <a:r>
              <a:rPr lang="en-US" dirty="0"/>
              <a:t>Issues / Data Cleaning</a:t>
            </a:r>
          </a:p>
        </p:txBody>
      </p:sp>
    </p:spTree>
    <p:extLst>
      <p:ext uri="{BB962C8B-B14F-4D97-AF65-F5344CB8AC3E}">
        <p14:creationId xmlns:p14="http://schemas.microsoft.com/office/powerpoint/2010/main" val="4493416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A4653-E754-CC21-A1E6-A6F7E0DC7748}"/>
              </a:ext>
            </a:extLst>
          </p:cNvPr>
          <p:cNvSpPr>
            <a:spLocks noGrp="1"/>
          </p:cNvSpPr>
          <p:nvPr>
            <p:ph type="title"/>
          </p:nvPr>
        </p:nvSpPr>
        <p:spPr/>
        <p:txBody>
          <a:bodyPr/>
          <a:lstStyle/>
          <a:p>
            <a:r>
              <a:rPr lang="en-US" dirty="0"/>
              <a:t>Data type specific issues</a:t>
            </a:r>
          </a:p>
        </p:txBody>
      </p:sp>
      <p:sp>
        <p:nvSpPr>
          <p:cNvPr id="5" name="Content Placeholder 4">
            <a:extLst>
              <a:ext uri="{FF2B5EF4-FFF2-40B4-BE49-F238E27FC236}">
                <a16:creationId xmlns:a16="http://schemas.microsoft.com/office/drawing/2014/main" id="{0992977B-D223-304C-4603-3D5577CE3CAC}"/>
              </a:ext>
            </a:extLst>
          </p:cNvPr>
          <p:cNvSpPr>
            <a:spLocks noGrp="1"/>
          </p:cNvSpPr>
          <p:nvPr>
            <p:ph sz="half" idx="1"/>
          </p:nvPr>
        </p:nvSpPr>
        <p:spPr/>
        <p:txBody>
          <a:bodyPr/>
          <a:lstStyle/>
          <a:p>
            <a:pPr marL="0" indent="0">
              <a:buNone/>
            </a:pPr>
            <a:r>
              <a:rPr lang="en-US" dirty="0"/>
              <a:t>String</a:t>
            </a:r>
          </a:p>
          <a:p>
            <a:r>
              <a:rPr lang="en-US" dirty="0"/>
              <a:t>Standardize casing</a:t>
            </a:r>
          </a:p>
          <a:p>
            <a:r>
              <a:rPr lang="en-US" dirty="0"/>
              <a:t>Remove whitespaces, new lines</a:t>
            </a:r>
          </a:p>
          <a:p>
            <a:r>
              <a:rPr lang="en-US" dirty="0"/>
              <a:t>Correcting typos</a:t>
            </a:r>
          </a:p>
          <a:p>
            <a:r>
              <a:rPr lang="en-US" dirty="0"/>
              <a:t>Standardize encoding</a:t>
            </a:r>
          </a:p>
          <a:p>
            <a:r>
              <a:rPr lang="en-US" dirty="0"/>
              <a:t>Map to type / categorical variables</a:t>
            </a:r>
          </a:p>
          <a:p>
            <a:r>
              <a:rPr lang="en-US" dirty="0"/>
              <a:t>Remove stop words</a:t>
            </a:r>
          </a:p>
          <a:p>
            <a:pPr marL="0" indent="0">
              <a:buNone/>
            </a:pPr>
            <a:endParaRPr lang="en-US" dirty="0"/>
          </a:p>
          <a:p>
            <a:pPr marL="0" indent="0">
              <a:buNone/>
            </a:pPr>
            <a:endParaRPr lang="en-US" dirty="0"/>
          </a:p>
        </p:txBody>
      </p:sp>
      <p:sp>
        <p:nvSpPr>
          <p:cNvPr id="6" name="Content Placeholder 5">
            <a:extLst>
              <a:ext uri="{FF2B5EF4-FFF2-40B4-BE49-F238E27FC236}">
                <a16:creationId xmlns:a16="http://schemas.microsoft.com/office/drawing/2014/main" id="{281AD343-EBCE-FBCE-FF1D-8D95752CBD62}"/>
              </a:ext>
            </a:extLst>
          </p:cNvPr>
          <p:cNvSpPr>
            <a:spLocks noGrp="1"/>
          </p:cNvSpPr>
          <p:nvPr>
            <p:ph sz="half" idx="2"/>
          </p:nvPr>
        </p:nvSpPr>
        <p:spPr/>
        <p:txBody>
          <a:bodyPr/>
          <a:lstStyle/>
          <a:p>
            <a:pPr marL="0" indent="0">
              <a:buNone/>
            </a:pPr>
            <a:r>
              <a:rPr lang="en-US" dirty="0"/>
              <a:t>Date and time</a:t>
            </a:r>
          </a:p>
          <a:p>
            <a:r>
              <a:rPr lang="en-US" dirty="0"/>
              <a:t>Format</a:t>
            </a:r>
          </a:p>
          <a:p>
            <a:r>
              <a:rPr lang="en-US" dirty="0"/>
              <a:t>Time zones</a:t>
            </a:r>
          </a:p>
          <a:p>
            <a:pPr marL="0" indent="0">
              <a:buNone/>
            </a:pPr>
            <a:endParaRPr lang="en-US" dirty="0"/>
          </a:p>
        </p:txBody>
      </p:sp>
      <p:sp>
        <p:nvSpPr>
          <p:cNvPr id="4" name="Slide Number Placeholder 3">
            <a:extLst>
              <a:ext uri="{FF2B5EF4-FFF2-40B4-BE49-F238E27FC236}">
                <a16:creationId xmlns:a16="http://schemas.microsoft.com/office/drawing/2014/main" id="{E6C56BDA-2062-D5E1-93A5-654F40F4E9C5}"/>
              </a:ext>
            </a:extLst>
          </p:cNvPr>
          <p:cNvSpPr>
            <a:spLocks noGrp="1"/>
          </p:cNvSpPr>
          <p:nvPr>
            <p:ph type="sldNum" sz="quarter" idx="12"/>
          </p:nvPr>
        </p:nvSpPr>
        <p:spPr/>
        <p:txBody>
          <a:bodyPr/>
          <a:lstStyle/>
          <a:p>
            <a:fld id="{6113E31D-E2AB-40D1-8B51-AFA5AFEF393A}" type="slidenum">
              <a:rPr lang="en-US" smtClean="0"/>
              <a:t>48</a:t>
            </a:fld>
            <a:endParaRPr lang="en-US" dirty="0"/>
          </a:p>
        </p:txBody>
      </p:sp>
    </p:spTree>
    <p:extLst>
      <p:ext uri="{BB962C8B-B14F-4D97-AF65-F5344CB8AC3E}">
        <p14:creationId xmlns:p14="http://schemas.microsoft.com/office/powerpoint/2010/main" val="30129176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8C42D-4E01-8B81-3838-C7DFA1CCBACE}"/>
              </a:ext>
            </a:extLst>
          </p:cNvPr>
          <p:cNvSpPr>
            <a:spLocks noGrp="1"/>
          </p:cNvSpPr>
          <p:nvPr>
            <p:ph type="title"/>
          </p:nvPr>
        </p:nvSpPr>
        <p:spPr/>
        <p:txBody>
          <a:bodyPr/>
          <a:lstStyle/>
          <a:p>
            <a:r>
              <a:rPr lang="en-US" dirty="0"/>
              <a:t>Missing values</a:t>
            </a:r>
          </a:p>
        </p:txBody>
      </p:sp>
      <p:sp>
        <p:nvSpPr>
          <p:cNvPr id="3" name="Content Placeholder 2">
            <a:extLst>
              <a:ext uri="{FF2B5EF4-FFF2-40B4-BE49-F238E27FC236}">
                <a16:creationId xmlns:a16="http://schemas.microsoft.com/office/drawing/2014/main" id="{E2630CD0-4D92-4DDB-E014-D28C26137E5F}"/>
              </a:ext>
            </a:extLst>
          </p:cNvPr>
          <p:cNvSpPr>
            <a:spLocks noGrp="1"/>
          </p:cNvSpPr>
          <p:nvPr>
            <p:ph sz="half" idx="1"/>
          </p:nvPr>
        </p:nvSpPr>
        <p:spPr/>
        <p:txBody>
          <a:bodyPr/>
          <a:lstStyle/>
          <a:p>
            <a:r>
              <a:rPr lang="en-US" dirty="0"/>
              <a:t>Drop rows and/or columns with missing data</a:t>
            </a:r>
          </a:p>
          <a:p>
            <a:r>
              <a:rPr lang="en-US" dirty="0"/>
              <a:t>Look for patterns of missing data</a:t>
            </a:r>
          </a:p>
          <a:p>
            <a:pPr lvl="1"/>
            <a:r>
              <a:rPr lang="en-US" dirty="0"/>
              <a:t>Missing completely at random</a:t>
            </a:r>
          </a:p>
          <a:p>
            <a:pPr lvl="1"/>
            <a:r>
              <a:rPr lang="en-US" dirty="0"/>
              <a:t>Missing at random</a:t>
            </a:r>
          </a:p>
          <a:p>
            <a:pPr lvl="1"/>
            <a:r>
              <a:rPr lang="en-US" dirty="0"/>
              <a:t>Non-ignorable</a:t>
            </a:r>
          </a:p>
          <a:p>
            <a:r>
              <a:rPr lang="en-US" dirty="0"/>
              <a:t>Fill in missing values (imputation)</a:t>
            </a:r>
          </a:p>
          <a:p>
            <a:pPr lvl="1"/>
            <a:r>
              <a:rPr lang="en-US" dirty="0"/>
              <a:t>Manually</a:t>
            </a:r>
          </a:p>
          <a:p>
            <a:pPr lvl="1"/>
            <a:r>
              <a:rPr lang="en-US" dirty="0"/>
              <a:t>Use global constant such as N/A or Unknown</a:t>
            </a:r>
          </a:p>
          <a:p>
            <a:pPr lvl="1"/>
            <a:r>
              <a:rPr lang="en-US" dirty="0"/>
              <a:t>Use imputation method</a:t>
            </a:r>
          </a:p>
          <a:p>
            <a:pPr lvl="1"/>
            <a:endParaRPr lang="en-US" dirty="0"/>
          </a:p>
        </p:txBody>
      </p:sp>
      <p:sp>
        <p:nvSpPr>
          <p:cNvPr id="5" name="Content Placeholder 4">
            <a:extLst>
              <a:ext uri="{FF2B5EF4-FFF2-40B4-BE49-F238E27FC236}">
                <a16:creationId xmlns:a16="http://schemas.microsoft.com/office/drawing/2014/main" id="{546DECC5-BE3B-54D0-8B15-0125136F47DD}"/>
              </a:ext>
            </a:extLst>
          </p:cNvPr>
          <p:cNvSpPr>
            <a:spLocks noGrp="1"/>
          </p:cNvSpPr>
          <p:nvPr>
            <p:ph sz="half" idx="2"/>
          </p:nvPr>
        </p:nvSpPr>
        <p:spPr/>
        <p:txBody>
          <a:bodyPr/>
          <a:lstStyle/>
          <a:p>
            <a:pPr marL="0" indent="0">
              <a:buNone/>
            </a:pPr>
            <a:r>
              <a:rPr lang="en-US" dirty="0"/>
              <a:t>Imputation Methods</a:t>
            </a:r>
            <a:br>
              <a:rPr lang="en-US" dirty="0"/>
            </a:br>
            <a:br>
              <a:rPr lang="en-US" dirty="0"/>
            </a:br>
            <a:r>
              <a:rPr lang="en-US" dirty="0"/>
              <a:t>Process of estimating missing data of an observation, based on valid values of other variables.</a:t>
            </a:r>
          </a:p>
          <a:p>
            <a:r>
              <a:rPr lang="en-US" dirty="0"/>
              <a:t>K-Nearest Neighbors</a:t>
            </a:r>
          </a:p>
          <a:p>
            <a:r>
              <a:rPr lang="en-US" dirty="0"/>
              <a:t>Mean based imputation</a:t>
            </a:r>
          </a:p>
          <a:p>
            <a:r>
              <a:rPr lang="en-US" dirty="0"/>
              <a:t>Hot deck imputation</a:t>
            </a:r>
          </a:p>
          <a:p>
            <a:r>
              <a:rPr lang="en-US" dirty="0"/>
              <a:t>Imputation using decision tree</a:t>
            </a:r>
          </a:p>
          <a:p>
            <a:r>
              <a:rPr lang="en-US" dirty="0"/>
              <a:t>...</a:t>
            </a:r>
          </a:p>
          <a:p>
            <a:br>
              <a:rPr lang="en-US" dirty="0"/>
            </a:br>
            <a:endParaRPr lang="en-US" dirty="0"/>
          </a:p>
        </p:txBody>
      </p:sp>
      <p:sp>
        <p:nvSpPr>
          <p:cNvPr id="4" name="Slide Number Placeholder 3">
            <a:extLst>
              <a:ext uri="{FF2B5EF4-FFF2-40B4-BE49-F238E27FC236}">
                <a16:creationId xmlns:a16="http://schemas.microsoft.com/office/drawing/2014/main" id="{D5884A8B-E1EF-17AB-7856-7EBE4E94BE6B}"/>
              </a:ext>
            </a:extLst>
          </p:cNvPr>
          <p:cNvSpPr>
            <a:spLocks noGrp="1"/>
          </p:cNvSpPr>
          <p:nvPr>
            <p:ph type="sldNum" sz="quarter" idx="12"/>
          </p:nvPr>
        </p:nvSpPr>
        <p:spPr/>
        <p:txBody>
          <a:bodyPr/>
          <a:lstStyle/>
          <a:p>
            <a:fld id="{6113E31D-E2AB-40D1-8B51-AFA5AFEF393A}" type="slidenum">
              <a:rPr lang="en-US" smtClean="0"/>
              <a:t>49</a:t>
            </a:fld>
            <a:endParaRPr lang="en-US" dirty="0"/>
          </a:p>
        </p:txBody>
      </p:sp>
    </p:spTree>
    <p:extLst>
      <p:ext uri="{BB962C8B-B14F-4D97-AF65-F5344CB8AC3E}">
        <p14:creationId xmlns:p14="http://schemas.microsoft.com/office/powerpoint/2010/main" val="4280031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D5F0CC-6855-E627-D345-1625D6886A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49043A-864E-86BD-D4AE-E71CB9098336}"/>
              </a:ext>
            </a:extLst>
          </p:cNvPr>
          <p:cNvSpPr>
            <a:spLocks noGrp="1"/>
          </p:cNvSpPr>
          <p:nvPr>
            <p:ph type="title"/>
          </p:nvPr>
        </p:nvSpPr>
        <p:spPr/>
        <p:txBody>
          <a:bodyPr>
            <a:normAutofit fontScale="90000"/>
          </a:bodyPr>
          <a:lstStyle/>
          <a:p>
            <a:r>
              <a:rPr lang="en-US" dirty="0"/>
              <a:t>Discretization and concept hierarchy generation</a:t>
            </a:r>
          </a:p>
        </p:txBody>
      </p:sp>
      <p:sp>
        <p:nvSpPr>
          <p:cNvPr id="3" name="Content Placeholder 2">
            <a:extLst>
              <a:ext uri="{FF2B5EF4-FFF2-40B4-BE49-F238E27FC236}">
                <a16:creationId xmlns:a16="http://schemas.microsoft.com/office/drawing/2014/main" id="{BF90CB3C-63E3-D874-7E7D-D91E9BB80A4E}"/>
              </a:ext>
            </a:extLst>
          </p:cNvPr>
          <p:cNvSpPr>
            <a:spLocks noGrp="1"/>
          </p:cNvSpPr>
          <p:nvPr>
            <p:ph sz="half" idx="1"/>
          </p:nvPr>
        </p:nvSpPr>
        <p:spPr/>
        <p:txBody>
          <a:bodyPr/>
          <a:lstStyle/>
          <a:p>
            <a:r>
              <a:rPr lang="en-US" dirty="0"/>
              <a:t>Data hierarchy</a:t>
            </a:r>
          </a:p>
          <a:p>
            <a:r>
              <a:rPr lang="en-US" dirty="0"/>
              <a:t>Discretization / Concept hierarchy as reduction</a:t>
            </a:r>
          </a:p>
          <a:p>
            <a:r>
              <a:rPr lang="en-US" dirty="0"/>
              <a:t>Discretization generation</a:t>
            </a:r>
          </a:p>
          <a:p>
            <a:pPr lvl="1"/>
            <a:r>
              <a:rPr lang="en-US" dirty="0"/>
              <a:t>Binning</a:t>
            </a:r>
          </a:p>
          <a:p>
            <a:pPr lvl="1"/>
            <a:r>
              <a:rPr lang="en-US" dirty="0"/>
              <a:t>Entropy-Based Discretization</a:t>
            </a:r>
          </a:p>
          <a:p>
            <a:pPr lvl="1"/>
            <a:r>
              <a:rPr lang="en-US" dirty="0"/>
              <a:t>Clustering</a:t>
            </a:r>
          </a:p>
          <a:p>
            <a:pPr lvl="1"/>
            <a:r>
              <a:rPr lang="en-US" dirty="0"/>
              <a:t>Intuitive Partitioning</a:t>
            </a:r>
          </a:p>
          <a:p>
            <a:r>
              <a:rPr lang="en-US" dirty="0"/>
              <a:t>Concept hierarchy generation</a:t>
            </a:r>
          </a:p>
          <a:p>
            <a:pPr lvl="1"/>
            <a:r>
              <a:rPr lang="en-US" dirty="0"/>
              <a:t>Manual definition</a:t>
            </a:r>
          </a:p>
          <a:p>
            <a:pPr lvl="1"/>
            <a:r>
              <a:rPr lang="en-US" dirty="0"/>
              <a:t>Partial ordering of attributes</a:t>
            </a:r>
          </a:p>
          <a:p>
            <a:pPr lvl="1"/>
            <a:r>
              <a:rPr lang="en-US" dirty="0"/>
              <a:t>Set of attributes</a:t>
            </a:r>
          </a:p>
          <a:p>
            <a:pPr lvl="1"/>
            <a:r>
              <a:rPr lang="en-US" dirty="0"/>
              <a:t>Semantics</a:t>
            </a:r>
          </a:p>
          <a:p>
            <a:endParaRPr lang="en-US" dirty="0"/>
          </a:p>
        </p:txBody>
      </p:sp>
      <p:sp>
        <p:nvSpPr>
          <p:cNvPr id="5" name="Content Placeholder 4">
            <a:extLst>
              <a:ext uri="{FF2B5EF4-FFF2-40B4-BE49-F238E27FC236}">
                <a16:creationId xmlns:a16="http://schemas.microsoft.com/office/drawing/2014/main" id="{5A18A58C-8F95-A5E8-37A4-92FC3134646D}"/>
              </a:ext>
            </a:extLst>
          </p:cNvPr>
          <p:cNvSpPr>
            <a:spLocks noGrp="1"/>
          </p:cNvSpPr>
          <p:nvPr>
            <p:ph sz="half" idx="2"/>
          </p:nvPr>
        </p:nvSpPr>
        <p:spPr/>
        <p:txBody>
          <a:bodyPr/>
          <a:lstStyle/>
          <a:p>
            <a:pPr marL="0" indent="0">
              <a:buNone/>
            </a:pPr>
            <a:r>
              <a:rPr lang="en-US" dirty="0"/>
              <a:t>Example age:</a:t>
            </a:r>
          </a:p>
          <a:p>
            <a:pPr marL="0" indent="0">
              <a:buNone/>
            </a:pPr>
            <a:r>
              <a:rPr lang="en-US" dirty="0"/>
              <a:t>  2 - Child</a:t>
            </a:r>
          </a:p>
          <a:p>
            <a:pPr marL="0" indent="0">
              <a:buNone/>
            </a:pPr>
            <a:r>
              <a:rPr lang="en-US" dirty="0"/>
              <a:t>11 - Child</a:t>
            </a:r>
          </a:p>
          <a:p>
            <a:pPr marL="0" indent="0">
              <a:buNone/>
            </a:pPr>
            <a:r>
              <a:rPr lang="en-US" dirty="0"/>
              <a:t>  1 - Infant</a:t>
            </a:r>
          </a:p>
          <a:p>
            <a:pPr marL="0" indent="0">
              <a:buNone/>
            </a:pPr>
            <a:r>
              <a:rPr lang="en-US" dirty="0"/>
              <a:t>16 - Adolescent</a:t>
            </a:r>
          </a:p>
          <a:p>
            <a:pPr marL="0" indent="0">
              <a:buNone/>
            </a:pPr>
            <a:r>
              <a:rPr lang="en-US" dirty="0"/>
              <a:t>33 - Adult</a:t>
            </a:r>
          </a:p>
          <a:p>
            <a:pPr marL="0" indent="0">
              <a:buNone/>
            </a:pPr>
            <a:endParaRPr lang="en-US" dirty="0"/>
          </a:p>
        </p:txBody>
      </p:sp>
      <p:sp>
        <p:nvSpPr>
          <p:cNvPr id="4" name="Slide Number Placeholder 3">
            <a:extLst>
              <a:ext uri="{FF2B5EF4-FFF2-40B4-BE49-F238E27FC236}">
                <a16:creationId xmlns:a16="http://schemas.microsoft.com/office/drawing/2014/main" id="{FB251065-4F8F-1324-322B-584679C84264}"/>
              </a:ext>
            </a:extLst>
          </p:cNvPr>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13287970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5B288-E21A-8107-5169-F7DE2422D6A0}"/>
              </a:ext>
            </a:extLst>
          </p:cNvPr>
          <p:cNvSpPr>
            <a:spLocks noGrp="1"/>
          </p:cNvSpPr>
          <p:nvPr>
            <p:ph type="title"/>
          </p:nvPr>
        </p:nvSpPr>
        <p:spPr/>
        <p:txBody>
          <a:bodyPr>
            <a:normAutofit/>
          </a:bodyPr>
          <a:lstStyle/>
          <a:p>
            <a:r>
              <a:rPr lang="en-US" dirty="0"/>
              <a:t>Noisy data</a:t>
            </a:r>
          </a:p>
        </p:txBody>
      </p:sp>
      <p:sp>
        <p:nvSpPr>
          <p:cNvPr id="3" name="Content Placeholder 2">
            <a:extLst>
              <a:ext uri="{FF2B5EF4-FFF2-40B4-BE49-F238E27FC236}">
                <a16:creationId xmlns:a16="http://schemas.microsoft.com/office/drawing/2014/main" id="{AA5242D9-FC5F-D3F1-F4C6-3A705F76695F}"/>
              </a:ext>
            </a:extLst>
          </p:cNvPr>
          <p:cNvSpPr>
            <a:spLocks noGrp="1"/>
          </p:cNvSpPr>
          <p:nvPr>
            <p:ph idx="1"/>
          </p:nvPr>
        </p:nvSpPr>
        <p:spPr/>
        <p:txBody>
          <a:bodyPr/>
          <a:lstStyle/>
          <a:p>
            <a:r>
              <a:rPr lang="en-US" dirty="0"/>
              <a:t>Noise is a random error or variance in a measured variable.</a:t>
            </a:r>
          </a:p>
          <a:p>
            <a:r>
              <a:rPr lang="en-US" dirty="0"/>
              <a:t>Box plot / scatter plot / ...</a:t>
            </a:r>
          </a:p>
          <a:p>
            <a:r>
              <a:rPr lang="en-US" dirty="0"/>
              <a:t>Outliers:</a:t>
            </a:r>
          </a:p>
          <a:p>
            <a:pPr lvl="1"/>
            <a:r>
              <a:rPr lang="en-US" dirty="0"/>
              <a:t>Remove</a:t>
            </a:r>
          </a:p>
          <a:p>
            <a:pPr lvl="1"/>
            <a:r>
              <a:rPr lang="en-US" dirty="0"/>
              <a:t>Have an extra group / statistical methods</a:t>
            </a:r>
          </a:p>
          <a:p>
            <a:r>
              <a:rPr lang="en-US" dirty="0"/>
              <a:t>Data smoothing techniques:</a:t>
            </a:r>
          </a:p>
          <a:p>
            <a:pPr lvl="1"/>
            <a:r>
              <a:rPr lang="en-US" dirty="0"/>
              <a:t>Binning</a:t>
            </a:r>
          </a:p>
          <a:p>
            <a:pPr lvl="1"/>
            <a:r>
              <a:rPr lang="en-US" dirty="0"/>
              <a:t>Clustering</a:t>
            </a:r>
          </a:p>
          <a:p>
            <a:pPr lvl="1"/>
            <a:r>
              <a:rPr lang="en-US" dirty="0"/>
              <a:t>Regression</a:t>
            </a:r>
          </a:p>
          <a:p>
            <a:endParaRPr lang="en-US" dirty="0"/>
          </a:p>
        </p:txBody>
      </p:sp>
      <p:sp>
        <p:nvSpPr>
          <p:cNvPr id="4" name="Slide Number Placeholder 3">
            <a:extLst>
              <a:ext uri="{FF2B5EF4-FFF2-40B4-BE49-F238E27FC236}">
                <a16:creationId xmlns:a16="http://schemas.microsoft.com/office/drawing/2014/main" id="{5AA9B2ED-0CA1-CF1A-3218-2184EF5085B5}"/>
              </a:ext>
            </a:extLst>
          </p:cNvPr>
          <p:cNvSpPr>
            <a:spLocks noGrp="1"/>
          </p:cNvSpPr>
          <p:nvPr>
            <p:ph type="sldNum" sz="quarter" idx="12"/>
          </p:nvPr>
        </p:nvSpPr>
        <p:spPr/>
        <p:txBody>
          <a:bodyPr/>
          <a:lstStyle/>
          <a:p>
            <a:fld id="{6113E31D-E2AB-40D1-8B51-AFA5AFEF393A}" type="slidenum">
              <a:rPr lang="en-US" smtClean="0"/>
              <a:t>50</a:t>
            </a:fld>
            <a:endParaRPr lang="en-US" dirty="0"/>
          </a:p>
        </p:txBody>
      </p:sp>
    </p:spTree>
    <p:extLst>
      <p:ext uri="{BB962C8B-B14F-4D97-AF65-F5344CB8AC3E}">
        <p14:creationId xmlns:p14="http://schemas.microsoft.com/office/powerpoint/2010/main" val="2557413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F1C03-457A-8CFF-6431-A89680F850CF}"/>
              </a:ext>
            </a:extLst>
          </p:cNvPr>
          <p:cNvSpPr>
            <a:spLocks noGrp="1"/>
          </p:cNvSpPr>
          <p:nvPr>
            <p:ph type="title"/>
          </p:nvPr>
        </p:nvSpPr>
        <p:spPr/>
        <p:txBody>
          <a:bodyPr/>
          <a:lstStyle/>
          <a:p>
            <a:r>
              <a:rPr lang="en-US" dirty="0"/>
              <a:t>Inconsistent / Invalid data</a:t>
            </a:r>
          </a:p>
        </p:txBody>
      </p:sp>
      <p:sp>
        <p:nvSpPr>
          <p:cNvPr id="3" name="Content Placeholder 2">
            <a:extLst>
              <a:ext uri="{FF2B5EF4-FFF2-40B4-BE49-F238E27FC236}">
                <a16:creationId xmlns:a16="http://schemas.microsoft.com/office/drawing/2014/main" id="{FBE23270-4945-4C2C-1786-DEECD42EFC4B}"/>
              </a:ext>
            </a:extLst>
          </p:cNvPr>
          <p:cNvSpPr>
            <a:spLocks noGrp="1"/>
          </p:cNvSpPr>
          <p:nvPr>
            <p:ph idx="1"/>
          </p:nvPr>
        </p:nvSpPr>
        <p:spPr/>
        <p:txBody>
          <a:bodyPr/>
          <a:lstStyle/>
          <a:p>
            <a:r>
              <a:rPr lang="en-US" dirty="0"/>
              <a:t>Example:</a:t>
            </a:r>
            <a:br>
              <a:rPr lang="en-US" dirty="0"/>
            </a:br>
            <a:r>
              <a:rPr lang="en-US" dirty="0"/>
              <a:t>“Raspberry”, “raspberry”, “RASPBERRY”, “Raspberry pi”, “Raspberry pie”</a:t>
            </a:r>
          </a:p>
          <a:p>
            <a:r>
              <a:rPr lang="en-US" dirty="0"/>
              <a:t>Solutions:</a:t>
            </a:r>
          </a:p>
          <a:p>
            <a:pPr lvl="1"/>
            <a:r>
              <a:rPr lang="en-US" dirty="0"/>
              <a:t>Domain/business knowledge </a:t>
            </a:r>
          </a:p>
          <a:p>
            <a:pPr lvl="1"/>
            <a:r>
              <a:rPr lang="en-US" dirty="0"/>
              <a:t>Levenshtein distance</a:t>
            </a:r>
          </a:p>
          <a:p>
            <a:pPr lvl="1"/>
            <a:r>
              <a:rPr lang="en-US" dirty="0"/>
              <a:t>Association Rule</a:t>
            </a:r>
          </a:p>
          <a:p>
            <a:pPr lvl="1"/>
            <a:r>
              <a:rPr lang="en-US" dirty="0"/>
              <a:t>Clustering</a:t>
            </a:r>
          </a:p>
          <a:p>
            <a:pPr lvl="1"/>
            <a:r>
              <a:rPr lang="en-US" dirty="0"/>
              <a:t>…</a:t>
            </a:r>
          </a:p>
          <a:p>
            <a:pPr lvl="1"/>
            <a:r>
              <a:rPr lang="en-US" dirty="0"/>
              <a:t>Remove</a:t>
            </a:r>
          </a:p>
          <a:p>
            <a:endParaRPr lang="en-US" dirty="0"/>
          </a:p>
        </p:txBody>
      </p:sp>
      <p:sp>
        <p:nvSpPr>
          <p:cNvPr id="4" name="Slide Number Placeholder 3">
            <a:extLst>
              <a:ext uri="{FF2B5EF4-FFF2-40B4-BE49-F238E27FC236}">
                <a16:creationId xmlns:a16="http://schemas.microsoft.com/office/drawing/2014/main" id="{7D5A57E4-072F-D076-B988-80DC4C418C3B}"/>
              </a:ext>
            </a:extLst>
          </p:cNvPr>
          <p:cNvSpPr>
            <a:spLocks noGrp="1"/>
          </p:cNvSpPr>
          <p:nvPr>
            <p:ph type="sldNum" sz="quarter" idx="12"/>
          </p:nvPr>
        </p:nvSpPr>
        <p:spPr/>
        <p:txBody>
          <a:bodyPr/>
          <a:lstStyle/>
          <a:p>
            <a:fld id="{6113E31D-E2AB-40D1-8B51-AFA5AFEF393A}" type="slidenum">
              <a:rPr lang="en-US" smtClean="0"/>
              <a:t>51</a:t>
            </a:fld>
            <a:endParaRPr lang="en-US" dirty="0"/>
          </a:p>
        </p:txBody>
      </p:sp>
    </p:spTree>
    <p:extLst>
      <p:ext uri="{BB962C8B-B14F-4D97-AF65-F5344CB8AC3E}">
        <p14:creationId xmlns:p14="http://schemas.microsoft.com/office/powerpoint/2010/main" val="21968641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0">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14EA7-EAD2-51BC-880F-010C7562521C}"/>
              </a:ext>
            </a:extLst>
          </p:cNvPr>
          <p:cNvSpPr>
            <a:spLocks noGrp="1"/>
          </p:cNvSpPr>
          <p:nvPr>
            <p:ph type="title"/>
          </p:nvPr>
        </p:nvSpPr>
        <p:spPr/>
        <p:txBody>
          <a:bodyPr/>
          <a:lstStyle/>
          <a:p>
            <a:r>
              <a:rPr lang="en-US" dirty="0"/>
              <a:t>Deduplication</a:t>
            </a:r>
          </a:p>
        </p:txBody>
      </p:sp>
      <p:sp>
        <p:nvSpPr>
          <p:cNvPr id="3" name="Content Placeholder 2">
            <a:extLst>
              <a:ext uri="{FF2B5EF4-FFF2-40B4-BE49-F238E27FC236}">
                <a16:creationId xmlns:a16="http://schemas.microsoft.com/office/drawing/2014/main" id="{10597F18-46BA-50D6-3538-EBE58923D28F}"/>
              </a:ext>
            </a:extLst>
          </p:cNvPr>
          <p:cNvSpPr>
            <a:spLocks noGrp="1"/>
          </p:cNvSpPr>
          <p:nvPr>
            <p:ph idx="1"/>
          </p:nvPr>
        </p:nvSpPr>
        <p:spPr/>
        <p:txBody>
          <a:bodyPr/>
          <a:lstStyle/>
          <a:p>
            <a:r>
              <a:rPr lang="en-US" dirty="0"/>
              <a:t>Token-Based</a:t>
            </a:r>
          </a:p>
          <a:p>
            <a:r>
              <a:rPr lang="en-US" dirty="0"/>
              <a:t>Record linkage</a:t>
            </a:r>
          </a:p>
          <a:p>
            <a:r>
              <a:rPr lang="en-US" dirty="0"/>
              <a:t>...</a:t>
            </a:r>
          </a:p>
          <a:p>
            <a:endParaRPr lang="en-US" dirty="0"/>
          </a:p>
        </p:txBody>
      </p:sp>
      <p:sp>
        <p:nvSpPr>
          <p:cNvPr id="4" name="Slide Number Placeholder 3">
            <a:extLst>
              <a:ext uri="{FF2B5EF4-FFF2-40B4-BE49-F238E27FC236}">
                <a16:creationId xmlns:a16="http://schemas.microsoft.com/office/drawing/2014/main" id="{47E9F89D-A81E-048F-385F-4D7737A7EF76}"/>
              </a:ext>
            </a:extLst>
          </p:cNvPr>
          <p:cNvSpPr>
            <a:spLocks noGrp="1"/>
          </p:cNvSpPr>
          <p:nvPr>
            <p:ph type="sldNum" sz="quarter" idx="12"/>
          </p:nvPr>
        </p:nvSpPr>
        <p:spPr/>
        <p:txBody>
          <a:bodyPr/>
          <a:lstStyle/>
          <a:p>
            <a:fld id="{6113E31D-E2AB-40D1-8B51-AFA5AFEF393A}" type="slidenum">
              <a:rPr lang="en-US" smtClean="0"/>
              <a:t>52</a:t>
            </a:fld>
            <a:endParaRPr lang="en-US" dirty="0"/>
          </a:p>
        </p:txBody>
      </p:sp>
      <p:sp>
        <p:nvSpPr>
          <p:cNvPr id="5" name="TextBox 4">
            <a:extLst>
              <a:ext uri="{FF2B5EF4-FFF2-40B4-BE49-F238E27FC236}">
                <a16:creationId xmlns:a16="http://schemas.microsoft.com/office/drawing/2014/main" id="{B0AD04DF-B1FB-BBEF-3FA6-2A9F5C9C7F45}"/>
              </a:ext>
            </a:extLst>
          </p:cNvPr>
          <p:cNvSpPr txBox="1"/>
          <p:nvPr/>
        </p:nvSpPr>
        <p:spPr>
          <a:xfrm>
            <a:off x="0" y="6525344"/>
            <a:ext cx="6096000" cy="369332"/>
          </a:xfrm>
          <a:prstGeom prst="rect">
            <a:avLst/>
          </a:prstGeom>
          <a:noFill/>
        </p:spPr>
        <p:txBody>
          <a:bodyPr wrap="square" rtlCol="0">
            <a:spAutoFit/>
          </a:bodyPr>
          <a:lstStyle/>
          <a:p>
            <a:r>
              <a:rPr lang="en-US" dirty="0">
                <a:solidFill>
                  <a:schemeClr val="bg1"/>
                </a:solidFill>
              </a:rPr>
              <a:t>Consider: 2023/2024</a:t>
            </a:r>
          </a:p>
        </p:txBody>
      </p:sp>
    </p:spTree>
    <p:extLst>
      <p:ext uri="{BB962C8B-B14F-4D97-AF65-F5344CB8AC3E}">
        <p14:creationId xmlns:p14="http://schemas.microsoft.com/office/powerpoint/2010/main" val="26731068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4EC81-F2F8-0D81-BFE1-2E0F305FF6C2}"/>
              </a:ext>
            </a:extLst>
          </p:cNvPr>
          <p:cNvSpPr>
            <a:spLocks noGrp="1"/>
          </p:cNvSpPr>
          <p:nvPr>
            <p:ph type="title"/>
          </p:nvPr>
        </p:nvSpPr>
        <p:spPr/>
        <p:txBody>
          <a:bodyPr/>
          <a:lstStyle/>
          <a:p>
            <a:r>
              <a:rPr lang="en-US" dirty="0"/>
              <a:t>Data Cleaning </a:t>
            </a:r>
            <a:r>
              <a:rPr lang="en-US" strike="sngStrike" dirty="0"/>
              <a:t>Checklist</a:t>
            </a:r>
            <a:endParaRPr lang="en-US" dirty="0"/>
          </a:p>
        </p:txBody>
      </p:sp>
      <p:sp>
        <p:nvSpPr>
          <p:cNvPr id="3" name="Slide Number Placeholder 2">
            <a:extLst>
              <a:ext uri="{FF2B5EF4-FFF2-40B4-BE49-F238E27FC236}">
                <a16:creationId xmlns:a16="http://schemas.microsoft.com/office/drawing/2014/main" id="{ECECD1BE-9338-E20B-F63D-561E3476218B}"/>
              </a:ext>
            </a:extLst>
          </p:cNvPr>
          <p:cNvSpPr>
            <a:spLocks noGrp="1"/>
          </p:cNvSpPr>
          <p:nvPr>
            <p:ph type="sldNum" sz="quarter" idx="12"/>
          </p:nvPr>
        </p:nvSpPr>
        <p:spPr/>
        <p:txBody>
          <a:bodyPr/>
          <a:lstStyle/>
          <a:p>
            <a:fld id="{4FAB73BC-B049-4115-A692-8D63A059BFB8}" type="slidenum">
              <a:rPr lang="en-US" smtClean="0"/>
              <a:t>53</a:t>
            </a:fld>
            <a:endParaRPr lang="en-US" dirty="0"/>
          </a:p>
        </p:txBody>
      </p:sp>
      <p:sp>
        <p:nvSpPr>
          <p:cNvPr id="4" name="Oval 3">
            <a:extLst>
              <a:ext uri="{FF2B5EF4-FFF2-40B4-BE49-F238E27FC236}">
                <a16:creationId xmlns:a16="http://schemas.microsoft.com/office/drawing/2014/main" id="{9B90F605-9BE3-0679-025F-E9C9C2DE3C81}"/>
              </a:ext>
            </a:extLst>
          </p:cNvPr>
          <p:cNvSpPr/>
          <p:nvPr/>
        </p:nvSpPr>
        <p:spPr>
          <a:xfrm>
            <a:off x="479376" y="1844824"/>
            <a:ext cx="504056" cy="5040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7944BEB5-678A-B5C7-9513-2824B652280A}"/>
              </a:ext>
            </a:extLst>
          </p:cNvPr>
          <p:cNvGrpSpPr/>
          <p:nvPr/>
        </p:nvGrpSpPr>
        <p:grpSpPr>
          <a:xfrm>
            <a:off x="8054084" y="5140316"/>
            <a:ext cx="504056" cy="504056"/>
            <a:chOff x="483216" y="5229200"/>
            <a:chExt cx="504056" cy="504056"/>
          </a:xfrm>
        </p:grpSpPr>
        <p:sp>
          <p:nvSpPr>
            <p:cNvPr id="7" name="Oval 6">
              <a:extLst>
                <a:ext uri="{FF2B5EF4-FFF2-40B4-BE49-F238E27FC236}">
                  <a16:creationId xmlns:a16="http://schemas.microsoft.com/office/drawing/2014/main" id="{EB546C6D-BB39-B37A-9190-8F0A2D61834E}"/>
                </a:ext>
              </a:extLst>
            </p:cNvPr>
            <p:cNvSpPr/>
            <p:nvPr/>
          </p:nvSpPr>
          <p:spPr>
            <a:xfrm>
              <a:off x="555224" y="5301208"/>
              <a:ext cx="360040" cy="36004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10BD7310-59FF-A07F-2C85-B07398324E4E}"/>
                </a:ext>
              </a:extLst>
            </p:cNvPr>
            <p:cNvSpPr/>
            <p:nvPr/>
          </p:nvSpPr>
          <p:spPr>
            <a:xfrm>
              <a:off x="483216" y="5229200"/>
              <a:ext cx="504056" cy="5040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Rounded Corners 9">
            <a:extLst>
              <a:ext uri="{FF2B5EF4-FFF2-40B4-BE49-F238E27FC236}">
                <a16:creationId xmlns:a16="http://schemas.microsoft.com/office/drawing/2014/main" id="{C0BB8307-E4CE-2C58-986C-55F746096955}"/>
              </a:ext>
            </a:extLst>
          </p:cNvPr>
          <p:cNvSpPr/>
          <p:nvPr/>
        </p:nvSpPr>
        <p:spPr>
          <a:xfrm>
            <a:off x="2013680" y="1628800"/>
            <a:ext cx="2016224"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Irrelevant Data</a:t>
            </a:r>
          </a:p>
        </p:txBody>
      </p:sp>
      <p:sp>
        <p:nvSpPr>
          <p:cNvPr id="11" name="Rectangle: Rounded Corners 10">
            <a:extLst>
              <a:ext uri="{FF2B5EF4-FFF2-40B4-BE49-F238E27FC236}">
                <a16:creationId xmlns:a16="http://schemas.microsoft.com/office/drawing/2014/main" id="{E073BD0B-9CB9-58E8-066D-66327CFFF16C}"/>
              </a:ext>
            </a:extLst>
          </p:cNvPr>
          <p:cNvSpPr/>
          <p:nvPr/>
        </p:nvSpPr>
        <p:spPr>
          <a:xfrm>
            <a:off x="4655840" y="1628800"/>
            <a:ext cx="2016224"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Duplicates</a:t>
            </a:r>
          </a:p>
        </p:txBody>
      </p:sp>
      <p:sp>
        <p:nvSpPr>
          <p:cNvPr id="12" name="Rectangle: Rounded Corners 11">
            <a:extLst>
              <a:ext uri="{FF2B5EF4-FFF2-40B4-BE49-F238E27FC236}">
                <a16:creationId xmlns:a16="http://schemas.microsoft.com/office/drawing/2014/main" id="{102CE365-70FA-A651-F8CD-2C4D8583B4BE}"/>
              </a:ext>
            </a:extLst>
          </p:cNvPr>
          <p:cNvSpPr/>
          <p:nvPr/>
        </p:nvSpPr>
        <p:spPr>
          <a:xfrm>
            <a:off x="7298000" y="1628800"/>
            <a:ext cx="2016224"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Type conversions</a:t>
            </a:r>
          </a:p>
        </p:txBody>
      </p:sp>
      <p:sp>
        <p:nvSpPr>
          <p:cNvPr id="13" name="Rectangle: Rounded Corners 12">
            <a:extLst>
              <a:ext uri="{FF2B5EF4-FFF2-40B4-BE49-F238E27FC236}">
                <a16:creationId xmlns:a16="http://schemas.microsoft.com/office/drawing/2014/main" id="{1123FC27-BA36-EB6E-731C-6D9C9B44A572}"/>
              </a:ext>
            </a:extLst>
          </p:cNvPr>
          <p:cNvSpPr/>
          <p:nvPr/>
        </p:nvSpPr>
        <p:spPr>
          <a:xfrm>
            <a:off x="9940160" y="1628800"/>
            <a:ext cx="2016224"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Syntax errors</a:t>
            </a:r>
          </a:p>
        </p:txBody>
      </p:sp>
      <p:sp>
        <p:nvSpPr>
          <p:cNvPr id="14" name="Rectangle: Rounded Corners 13">
            <a:extLst>
              <a:ext uri="{FF2B5EF4-FFF2-40B4-BE49-F238E27FC236}">
                <a16:creationId xmlns:a16="http://schemas.microsoft.com/office/drawing/2014/main" id="{688B450C-6CA5-5BA7-6CC7-C356E56820A0}"/>
              </a:ext>
            </a:extLst>
          </p:cNvPr>
          <p:cNvSpPr/>
          <p:nvPr/>
        </p:nvSpPr>
        <p:spPr>
          <a:xfrm>
            <a:off x="9940160" y="3290712"/>
            <a:ext cx="2016224"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Standardize</a:t>
            </a:r>
          </a:p>
        </p:txBody>
      </p:sp>
      <p:sp>
        <p:nvSpPr>
          <p:cNvPr id="15" name="Rectangle: Rounded Corners 14">
            <a:extLst>
              <a:ext uri="{FF2B5EF4-FFF2-40B4-BE49-F238E27FC236}">
                <a16:creationId xmlns:a16="http://schemas.microsoft.com/office/drawing/2014/main" id="{8F6B789E-9813-4398-DF66-D4C87044BE9C}"/>
              </a:ext>
            </a:extLst>
          </p:cNvPr>
          <p:cNvSpPr/>
          <p:nvPr/>
        </p:nvSpPr>
        <p:spPr>
          <a:xfrm>
            <a:off x="7298000" y="3290712"/>
            <a:ext cx="2016224"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Transformation</a:t>
            </a:r>
          </a:p>
        </p:txBody>
      </p:sp>
      <p:sp>
        <p:nvSpPr>
          <p:cNvPr id="16" name="Rectangle: Rounded Corners 15">
            <a:extLst>
              <a:ext uri="{FF2B5EF4-FFF2-40B4-BE49-F238E27FC236}">
                <a16:creationId xmlns:a16="http://schemas.microsoft.com/office/drawing/2014/main" id="{56F59708-F7DB-9B48-C24C-6DE6BAF2F410}"/>
              </a:ext>
            </a:extLst>
          </p:cNvPr>
          <p:cNvSpPr/>
          <p:nvPr/>
        </p:nvSpPr>
        <p:spPr>
          <a:xfrm>
            <a:off x="4655800" y="3292984"/>
            <a:ext cx="2016224"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Normalization</a:t>
            </a:r>
          </a:p>
        </p:txBody>
      </p:sp>
      <p:sp>
        <p:nvSpPr>
          <p:cNvPr id="17" name="Rectangle: Rounded Corners 16">
            <a:extLst>
              <a:ext uri="{FF2B5EF4-FFF2-40B4-BE49-F238E27FC236}">
                <a16:creationId xmlns:a16="http://schemas.microsoft.com/office/drawing/2014/main" id="{8E1FE3CC-6969-888A-ABBA-B6D6C98758C0}"/>
              </a:ext>
            </a:extLst>
          </p:cNvPr>
          <p:cNvSpPr/>
          <p:nvPr/>
        </p:nvSpPr>
        <p:spPr>
          <a:xfrm>
            <a:off x="2013600" y="3290712"/>
            <a:ext cx="2016224"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Missing values</a:t>
            </a:r>
          </a:p>
        </p:txBody>
      </p:sp>
      <p:sp>
        <p:nvSpPr>
          <p:cNvPr id="18" name="Rectangle: Rounded Corners 17">
            <a:extLst>
              <a:ext uri="{FF2B5EF4-FFF2-40B4-BE49-F238E27FC236}">
                <a16:creationId xmlns:a16="http://schemas.microsoft.com/office/drawing/2014/main" id="{98F58EA3-65B4-438F-F124-1B416E394581}"/>
              </a:ext>
            </a:extLst>
          </p:cNvPr>
          <p:cNvSpPr/>
          <p:nvPr/>
        </p:nvSpPr>
        <p:spPr>
          <a:xfrm>
            <a:off x="2013600" y="4952624"/>
            <a:ext cx="2016224"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Outliers</a:t>
            </a:r>
          </a:p>
        </p:txBody>
      </p:sp>
      <p:sp>
        <p:nvSpPr>
          <p:cNvPr id="19" name="Rectangle: Rounded Corners 18">
            <a:extLst>
              <a:ext uri="{FF2B5EF4-FFF2-40B4-BE49-F238E27FC236}">
                <a16:creationId xmlns:a16="http://schemas.microsoft.com/office/drawing/2014/main" id="{3217A3C7-B80E-51F7-4072-F04EBC7688D4}"/>
              </a:ext>
            </a:extLst>
          </p:cNvPr>
          <p:cNvSpPr/>
          <p:nvPr/>
        </p:nvSpPr>
        <p:spPr>
          <a:xfrm>
            <a:off x="4655800" y="4941168"/>
            <a:ext cx="2016224"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Consistency</a:t>
            </a:r>
          </a:p>
        </p:txBody>
      </p:sp>
      <p:cxnSp>
        <p:nvCxnSpPr>
          <p:cNvPr id="21" name="Straight Arrow Connector 20">
            <a:extLst>
              <a:ext uri="{FF2B5EF4-FFF2-40B4-BE49-F238E27FC236}">
                <a16:creationId xmlns:a16="http://schemas.microsoft.com/office/drawing/2014/main" id="{FE91DCF5-2FD5-DA72-6F91-1AA0BB96F2C3}"/>
              </a:ext>
            </a:extLst>
          </p:cNvPr>
          <p:cNvCxnSpPr>
            <a:stCxn id="4" idx="6"/>
            <a:endCxn id="10" idx="1"/>
          </p:cNvCxnSpPr>
          <p:nvPr/>
        </p:nvCxnSpPr>
        <p:spPr>
          <a:xfrm>
            <a:off x="983432" y="2096852"/>
            <a:ext cx="1030248"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ECE8F65D-CE31-F46B-F767-A4EAF60022AB}"/>
              </a:ext>
            </a:extLst>
          </p:cNvPr>
          <p:cNvCxnSpPr>
            <a:cxnSpLocks/>
            <a:stCxn id="10" idx="3"/>
            <a:endCxn id="11" idx="1"/>
          </p:cNvCxnSpPr>
          <p:nvPr/>
        </p:nvCxnSpPr>
        <p:spPr>
          <a:xfrm>
            <a:off x="4029904" y="2096852"/>
            <a:ext cx="625936"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id="{25369B8F-B2A7-3E6F-6469-5AC6CB5615D9}"/>
              </a:ext>
            </a:extLst>
          </p:cNvPr>
          <p:cNvCxnSpPr>
            <a:cxnSpLocks/>
            <a:stCxn id="11" idx="3"/>
            <a:endCxn id="12" idx="1"/>
          </p:cNvCxnSpPr>
          <p:nvPr/>
        </p:nvCxnSpPr>
        <p:spPr>
          <a:xfrm>
            <a:off x="6672064" y="2096852"/>
            <a:ext cx="625936"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93AC9633-2010-4034-2D20-FBD0AE6B6BEF}"/>
              </a:ext>
            </a:extLst>
          </p:cNvPr>
          <p:cNvCxnSpPr>
            <a:cxnSpLocks/>
            <a:stCxn id="12" idx="3"/>
            <a:endCxn id="13" idx="1"/>
          </p:cNvCxnSpPr>
          <p:nvPr/>
        </p:nvCxnSpPr>
        <p:spPr>
          <a:xfrm>
            <a:off x="9314224" y="2096852"/>
            <a:ext cx="625936"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88FEED1F-0301-C264-F1C6-4DA011DE4ACF}"/>
              </a:ext>
            </a:extLst>
          </p:cNvPr>
          <p:cNvCxnSpPr>
            <a:cxnSpLocks/>
            <a:stCxn id="13" idx="2"/>
            <a:endCxn id="14" idx="0"/>
          </p:cNvCxnSpPr>
          <p:nvPr/>
        </p:nvCxnSpPr>
        <p:spPr>
          <a:xfrm>
            <a:off x="10948272" y="2564904"/>
            <a:ext cx="0" cy="72580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12A01DA2-F842-6CCE-3BA2-0859C2BF50CD}"/>
              </a:ext>
            </a:extLst>
          </p:cNvPr>
          <p:cNvCxnSpPr>
            <a:cxnSpLocks/>
            <a:stCxn id="14" idx="1"/>
            <a:endCxn id="15" idx="3"/>
          </p:cNvCxnSpPr>
          <p:nvPr/>
        </p:nvCxnSpPr>
        <p:spPr>
          <a:xfrm flipH="1">
            <a:off x="9314224" y="3758764"/>
            <a:ext cx="625936"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a:extLst>
              <a:ext uri="{FF2B5EF4-FFF2-40B4-BE49-F238E27FC236}">
                <a16:creationId xmlns:a16="http://schemas.microsoft.com/office/drawing/2014/main" id="{FEAEEA16-BFC7-2B20-1062-554C749DEC4B}"/>
              </a:ext>
            </a:extLst>
          </p:cNvPr>
          <p:cNvCxnSpPr>
            <a:cxnSpLocks/>
            <a:stCxn id="15" idx="1"/>
            <a:endCxn id="16" idx="3"/>
          </p:cNvCxnSpPr>
          <p:nvPr/>
        </p:nvCxnSpPr>
        <p:spPr>
          <a:xfrm flipH="1">
            <a:off x="6672024" y="3758764"/>
            <a:ext cx="625976" cy="227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41" name="Straight Arrow Connector 40">
            <a:extLst>
              <a:ext uri="{FF2B5EF4-FFF2-40B4-BE49-F238E27FC236}">
                <a16:creationId xmlns:a16="http://schemas.microsoft.com/office/drawing/2014/main" id="{4C6F86A2-8369-EB2B-5653-B31AFE31788C}"/>
              </a:ext>
            </a:extLst>
          </p:cNvPr>
          <p:cNvCxnSpPr>
            <a:cxnSpLocks/>
            <a:stCxn id="16" idx="1"/>
            <a:endCxn id="17" idx="3"/>
          </p:cNvCxnSpPr>
          <p:nvPr/>
        </p:nvCxnSpPr>
        <p:spPr>
          <a:xfrm flipH="1" flipV="1">
            <a:off x="4029824" y="3758764"/>
            <a:ext cx="625976" cy="227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44" name="Straight Arrow Connector 43">
            <a:extLst>
              <a:ext uri="{FF2B5EF4-FFF2-40B4-BE49-F238E27FC236}">
                <a16:creationId xmlns:a16="http://schemas.microsoft.com/office/drawing/2014/main" id="{33F98964-4AF8-3E62-7EFA-79C3147F4EE6}"/>
              </a:ext>
            </a:extLst>
          </p:cNvPr>
          <p:cNvCxnSpPr>
            <a:cxnSpLocks/>
            <a:stCxn id="17" idx="2"/>
            <a:endCxn id="18" idx="0"/>
          </p:cNvCxnSpPr>
          <p:nvPr/>
        </p:nvCxnSpPr>
        <p:spPr>
          <a:xfrm>
            <a:off x="3021712" y="4226816"/>
            <a:ext cx="0" cy="72580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47" name="Straight Arrow Connector 46">
            <a:extLst>
              <a:ext uri="{FF2B5EF4-FFF2-40B4-BE49-F238E27FC236}">
                <a16:creationId xmlns:a16="http://schemas.microsoft.com/office/drawing/2014/main" id="{F655F363-221F-8BE0-BCCF-1483D2AAF718}"/>
              </a:ext>
            </a:extLst>
          </p:cNvPr>
          <p:cNvCxnSpPr>
            <a:cxnSpLocks/>
            <a:stCxn id="18" idx="3"/>
            <a:endCxn id="19" idx="1"/>
          </p:cNvCxnSpPr>
          <p:nvPr/>
        </p:nvCxnSpPr>
        <p:spPr>
          <a:xfrm flipV="1">
            <a:off x="4029824" y="5409220"/>
            <a:ext cx="625976" cy="11456"/>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50" name="Straight Arrow Connector 49">
            <a:extLst>
              <a:ext uri="{FF2B5EF4-FFF2-40B4-BE49-F238E27FC236}">
                <a16:creationId xmlns:a16="http://schemas.microsoft.com/office/drawing/2014/main" id="{B3F3653E-07DC-3859-3241-574782C2CF3F}"/>
              </a:ext>
            </a:extLst>
          </p:cNvPr>
          <p:cNvCxnSpPr>
            <a:cxnSpLocks/>
            <a:stCxn id="19" idx="3"/>
            <a:endCxn id="8" idx="2"/>
          </p:cNvCxnSpPr>
          <p:nvPr/>
        </p:nvCxnSpPr>
        <p:spPr>
          <a:xfrm flipV="1">
            <a:off x="6672024" y="5392344"/>
            <a:ext cx="1382060" cy="16876"/>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592751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91D3C-B6EE-1718-4F32-8D532C0BE293}"/>
              </a:ext>
            </a:extLst>
          </p:cNvPr>
          <p:cNvSpPr>
            <a:spLocks noGrp="1"/>
          </p:cNvSpPr>
          <p:nvPr>
            <p:ph type="title"/>
          </p:nvPr>
        </p:nvSpPr>
        <p:spPr/>
        <p:txBody>
          <a:bodyPr>
            <a:normAutofit/>
          </a:bodyPr>
          <a:lstStyle/>
          <a:p>
            <a:r>
              <a:rPr lang="en-US" dirty="0"/>
              <a:t>Data Cleaning </a:t>
            </a:r>
            <a:r>
              <a:rPr lang="en-US" strike="sngStrike" dirty="0"/>
              <a:t>Checklist</a:t>
            </a:r>
          </a:p>
        </p:txBody>
      </p:sp>
      <p:sp>
        <p:nvSpPr>
          <p:cNvPr id="3" name="Content Placeholder 2">
            <a:extLst>
              <a:ext uri="{FF2B5EF4-FFF2-40B4-BE49-F238E27FC236}">
                <a16:creationId xmlns:a16="http://schemas.microsoft.com/office/drawing/2014/main" id="{CC7D8D25-207B-EE7D-2938-31A0006D225D}"/>
              </a:ext>
            </a:extLst>
          </p:cNvPr>
          <p:cNvSpPr>
            <a:spLocks noGrp="1"/>
          </p:cNvSpPr>
          <p:nvPr>
            <p:ph idx="1"/>
          </p:nvPr>
        </p:nvSpPr>
        <p:spPr/>
        <p:txBody>
          <a:bodyPr/>
          <a:lstStyle/>
          <a:p>
            <a:r>
              <a:rPr lang="en-US" dirty="0"/>
              <a:t>Remove missing data</a:t>
            </a:r>
          </a:p>
          <a:p>
            <a:r>
              <a:rPr lang="en-US" dirty="0"/>
              <a:t>Remove outliers</a:t>
            </a:r>
          </a:p>
          <a:p>
            <a:r>
              <a:rPr lang="en-US" dirty="0"/>
              <a:t>Recode different versions of the same data to a common denominator. For example, “M”, 1, “male”, “masculine” to “Male”</a:t>
            </a:r>
          </a:p>
          <a:p>
            <a:r>
              <a:rPr lang="en-US" dirty="0"/>
              <a:t>Convert data types to standard forms. For example, convert </a:t>
            </a:r>
            <a:r>
              <a:rPr lang="en-US" dirty="0" err="1"/>
              <a:t>DateTime</a:t>
            </a:r>
            <a:r>
              <a:rPr lang="en-US" dirty="0"/>
              <a:t> objects and Unix timestamps to the same data type</a:t>
            </a:r>
          </a:p>
          <a:p>
            <a:r>
              <a:rPr lang="en-US" dirty="0"/>
              <a:t>COUNT of new records added each day &gt; 0</a:t>
            </a:r>
          </a:p>
          <a:p>
            <a:r>
              <a:rPr lang="en-US" dirty="0"/>
              <a:t>Percent of new records with NULL or 0 values &lt; 99%</a:t>
            </a:r>
          </a:p>
          <a:p>
            <a:r>
              <a:rPr lang="en-US" dirty="0"/>
              <a:t>SUM of new records = 7-day avg +- 25%</a:t>
            </a:r>
          </a:p>
          <a:p>
            <a:r>
              <a:rPr lang="en-US" dirty="0"/>
              <a:t>...</a:t>
            </a:r>
          </a:p>
          <a:p>
            <a:endParaRPr lang="en-US" dirty="0"/>
          </a:p>
        </p:txBody>
      </p:sp>
      <p:sp>
        <p:nvSpPr>
          <p:cNvPr id="4" name="Slide Number Placeholder 3">
            <a:extLst>
              <a:ext uri="{FF2B5EF4-FFF2-40B4-BE49-F238E27FC236}">
                <a16:creationId xmlns:a16="http://schemas.microsoft.com/office/drawing/2014/main" id="{FCECC4C8-EA3C-75FD-CF47-37D62745EA6A}"/>
              </a:ext>
            </a:extLst>
          </p:cNvPr>
          <p:cNvSpPr>
            <a:spLocks noGrp="1"/>
          </p:cNvSpPr>
          <p:nvPr>
            <p:ph type="sldNum" sz="quarter" idx="12"/>
          </p:nvPr>
        </p:nvSpPr>
        <p:spPr/>
        <p:txBody>
          <a:bodyPr/>
          <a:lstStyle/>
          <a:p>
            <a:fld id="{6113E31D-E2AB-40D1-8B51-AFA5AFEF393A}" type="slidenum">
              <a:rPr lang="en-US" smtClean="0"/>
              <a:t>54</a:t>
            </a:fld>
            <a:endParaRPr lang="en-US" dirty="0"/>
          </a:p>
        </p:txBody>
      </p:sp>
    </p:spTree>
    <p:extLst>
      <p:ext uri="{BB962C8B-B14F-4D97-AF65-F5344CB8AC3E}">
        <p14:creationId xmlns:p14="http://schemas.microsoft.com/office/powerpoint/2010/main" val="35515363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AF164-8A94-9218-7320-B3ED968A5885}"/>
              </a:ext>
            </a:extLst>
          </p:cNvPr>
          <p:cNvSpPr>
            <a:spLocks noGrp="1"/>
          </p:cNvSpPr>
          <p:nvPr>
            <p:ph type="title"/>
          </p:nvPr>
        </p:nvSpPr>
        <p:spPr/>
        <p:txBody>
          <a:bodyPr>
            <a:normAutofit/>
          </a:bodyPr>
          <a:lstStyle/>
          <a:p>
            <a:r>
              <a:rPr lang="en-US" dirty="0"/>
              <a:t>Data Cleaning is Analysis, Not Grunt Work</a:t>
            </a:r>
          </a:p>
        </p:txBody>
      </p:sp>
      <p:sp>
        <p:nvSpPr>
          <p:cNvPr id="3" name="Content Placeholder 2">
            <a:extLst>
              <a:ext uri="{FF2B5EF4-FFF2-40B4-BE49-F238E27FC236}">
                <a16:creationId xmlns:a16="http://schemas.microsoft.com/office/drawing/2014/main" id="{8825946F-06A9-8E95-FE63-0417B447F469}"/>
              </a:ext>
            </a:extLst>
          </p:cNvPr>
          <p:cNvSpPr>
            <a:spLocks noGrp="1"/>
          </p:cNvSpPr>
          <p:nvPr>
            <p:ph idx="1"/>
          </p:nvPr>
        </p:nvSpPr>
        <p:spPr/>
        <p:txBody>
          <a:bodyPr/>
          <a:lstStyle/>
          <a:p>
            <a:r>
              <a:rPr lang="en-US" dirty="0"/>
              <a:t>“Existing data cleaning writing is pretty useless”</a:t>
            </a:r>
          </a:p>
          <a:p>
            <a:r>
              <a:rPr lang="en-US" dirty="0"/>
              <a:t>Data cleaning is not easy, we wouldn’t be spending so much time doing it</a:t>
            </a:r>
          </a:p>
          <a:p>
            <a:r>
              <a:rPr lang="en-US" dirty="0"/>
              <a:t>Use-case specific</a:t>
            </a:r>
          </a:p>
          <a:p>
            <a:r>
              <a:rPr lang="en-US" dirty="0"/>
              <a:t>Data cleaning and understanding</a:t>
            </a:r>
          </a:p>
          <a:p>
            <a:r>
              <a:rPr lang="en-US" dirty="0"/>
              <a:t>Data Cleaning as “Building Reusable Transformations”</a:t>
            </a:r>
          </a:p>
          <a:p>
            <a:r>
              <a:rPr lang="en-US" dirty="0"/>
              <a:t>Objectives:</a:t>
            </a:r>
          </a:p>
          <a:p>
            <a:pPr lvl="1"/>
            <a:r>
              <a:rPr lang="en-US" dirty="0"/>
              <a:t>Fix things that break the algorithm</a:t>
            </a:r>
          </a:p>
          <a:p>
            <a:pPr lvl="1"/>
            <a:r>
              <a:rPr lang="en-US" dirty="0"/>
              <a:t>Reduce Unwanted Variation</a:t>
            </a:r>
          </a:p>
          <a:p>
            <a:pPr lvl="1"/>
            <a:r>
              <a:rPr lang="en-US" dirty="0"/>
              <a:t>Eliminate Bias</a:t>
            </a:r>
          </a:p>
          <a:p>
            <a:r>
              <a:rPr lang="en-US" dirty="0"/>
              <a:t>Documentation is essential</a:t>
            </a:r>
          </a:p>
          <a:p>
            <a:endParaRPr lang="en-US" dirty="0"/>
          </a:p>
        </p:txBody>
      </p:sp>
      <p:sp>
        <p:nvSpPr>
          <p:cNvPr id="4" name="Slide Number Placeholder 3">
            <a:extLst>
              <a:ext uri="{FF2B5EF4-FFF2-40B4-BE49-F238E27FC236}">
                <a16:creationId xmlns:a16="http://schemas.microsoft.com/office/drawing/2014/main" id="{58573A00-C7EA-4E26-6D1B-A460D24BD5BC}"/>
              </a:ext>
            </a:extLst>
          </p:cNvPr>
          <p:cNvSpPr>
            <a:spLocks noGrp="1"/>
          </p:cNvSpPr>
          <p:nvPr>
            <p:ph type="sldNum" sz="quarter" idx="12"/>
          </p:nvPr>
        </p:nvSpPr>
        <p:spPr/>
        <p:txBody>
          <a:bodyPr/>
          <a:lstStyle/>
          <a:p>
            <a:fld id="{6113E31D-E2AB-40D1-8B51-AFA5AFEF393A}" type="slidenum">
              <a:rPr lang="en-US" smtClean="0"/>
              <a:t>55</a:t>
            </a:fld>
            <a:endParaRPr lang="en-US" dirty="0"/>
          </a:p>
        </p:txBody>
      </p:sp>
    </p:spTree>
    <p:extLst>
      <p:ext uri="{BB962C8B-B14F-4D97-AF65-F5344CB8AC3E}">
        <p14:creationId xmlns:p14="http://schemas.microsoft.com/office/powerpoint/2010/main" val="14019741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5BF16-AB14-FD11-2586-72FCDA2EFF63}"/>
              </a:ext>
            </a:extLst>
          </p:cNvPr>
          <p:cNvSpPr>
            <a:spLocks noGrp="1"/>
          </p:cNvSpPr>
          <p:nvPr>
            <p:ph type="title"/>
          </p:nvPr>
        </p:nvSpPr>
        <p:spPr/>
        <p:txBody>
          <a:bodyPr/>
          <a:lstStyle/>
          <a:p>
            <a:r>
              <a:rPr lang="en-US" dirty="0"/>
              <a:t>Data Quality &amp; Provenance &amp; Data Warehouse</a:t>
            </a:r>
          </a:p>
        </p:txBody>
      </p:sp>
      <p:sp>
        <p:nvSpPr>
          <p:cNvPr id="3" name="Content Placeholder 2">
            <a:extLst>
              <a:ext uri="{FF2B5EF4-FFF2-40B4-BE49-F238E27FC236}">
                <a16:creationId xmlns:a16="http://schemas.microsoft.com/office/drawing/2014/main" id="{7BDCA259-069D-582E-4A92-35530ACED036}"/>
              </a:ext>
            </a:extLst>
          </p:cNvPr>
          <p:cNvSpPr>
            <a:spLocks noGrp="1"/>
          </p:cNvSpPr>
          <p:nvPr>
            <p:ph idx="1"/>
          </p:nvPr>
        </p:nvSpPr>
        <p:spPr/>
        <p:txBody>
          <a:bodyPr/>
          <a:lstStyle/>
          <a:p>
            <a:r>
              <a:rPr lang="en-US" dirty="0"/>
              <a:t>We should provide user access to metadata in form of a dimensional table.</a:t>
            </a:r>
          </a:p>
        </p:txBody>
      </p:sp>
      <p:sp>
        <p:nvSpPr>
          <p:cNvPr id="4" name="Slide Number Placeholder 3">
            <a:extLst>
              <a:ext uri="{FF2B5EF4-FFF2-40B4-BE49-F238E27FC236}">
                <a16:creationId xmlns:a16="http://schemas.microsoft.com/office/drawing/2014/main" id="{B6D3E61D-321E-8F9B-ED17-B1FECAE2454C}"/>
              </a:ext>
            </a:extLst>
          </p:cNvPr>
          <p:cNvSpPr>
            <a:spLocks noGrp="1"/>
          </p:cNvSpPr>
          <p:nvPr>
            <p:ph type="sldNum" sz="quarter" idx="12"/>
          </p:nvPr>
        </p:nvSpPr>
        <p:spPr/>
        <p:txBody>
          <a:bodyPr/>
          <a:lstStyle/>
          <a:p>
            <a:fld id="{6113E31D-E2AB-40D1-8B51-AFA5AFEF393A}" type="slidenum">
              <a:rPr lang="en-US" smtClean="0"/>
              <a:t>56</a:t>
            </a:fld>
            <a:endParaRPr lang="en-US" dirty="0"/>
          </a:p>
        </p:txBody>
      </p:sp>
    </p:spTree>
    <p:extLst>
      <p:ext uri="{BB962C8B-B14F-4D97-AF65-F5344CB8AC3E}">
        <p14:creationId xmlns:p14="http://schemas.microsoft.com/office/powerpoint/2010/main" val="430193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E6E6A9-D4C5-7533-10A5-35E9014725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10090B-F61F-1B2A-1BCD-0DE482F7CB48}"/>
              </a:ext>
            </a:extLst>
          </p:cNvPr>
          <p:cNvSpPr>
            <a:spLocks noGrp="1"/>
          </p:cNvSpPr>
          <p:nvPr>
            <p:ph type="title"/>
          </p:nvPr>
        </p:nvSpPr>
        <p:spPr/>
        <p:txBody>
          <a:bodyPr/>
          <a:lstStyle/>
          <a:p>
            <a:r>
              <a:rPr lang="en-US" dirty="0"/>
              <a:t>Data transformation</a:t>
            </a:r>
          </a:p>
        </p:txBody>
      </p:sp>
      <p:sp>
        <p:nvSpPr>
          <p:cNvPr id="5" name="Content Placeholder 4">
            <a:extLst>
              <a:ext uri="{FF2B5EF4-FFF2-40B4-BE49-F238E27FC236}">
                <a16:creationId xmlns:a16="http://schemas.microsoft.com/office/drawing/2014/main" id="{7A9855DB-FC53-31D6-AFB3-AF76B92F53BC}"/>
              </a:ext>
            </a:extLst>
          </p:cNvPr>
          <p:cNvSpPr>
            <a:spLocks noGrp="1"/>
          </p:cNvSpPr>
          <p:nvPr>
            <p:ph sz="half" idx="1"/>
          </p:nvPr>
        </p:nvSpPr>
        <p:spPr/>
        <p:txBody>
          <a:bodyPr/>
          <a:lstStyle/>
          <a:p>
            <a:pPr marL="0" indent="0">
              <a:buNone/>
            </a:pPr>
            <a:r>
              <a:rPr lang="en-US" dirty="0"/>
              <a:t>Data Integration</a:t>
            </a:r>
          </a:p>
          <a:p>
            <a:r>
              <a:rPr lang="en-US" dirty="0"/>
              <a:t>Entity identification</a:t>
            </a:r>
          </a:p>
          <a:p>
            <a:r>
              <a:rPr lang="en-US" dirty="0"/>
              <a:t>Named-entity recognition</a:t>
            </a:r>
          </a:p>
          <a:p>
            <a:r>
              <a:rPr lang="en-US" dirty="0"/>
              <a:t>Schema integration</a:t>
            </a:r>
          </a:p>
        </p:txBody>
      </p:sp>
      <p:sp>
        <p:nvSpPr>
          <p:cNvPr id="6" name="Content Placeholder 5">
            <a:extLst>
              <a:ext uri="{FF2B5EF4-FFF2-40B4-BE49-F238E27FC236}">
                <a16:creationId xmlns:a16="http://schemas.microsoft.com/office/drawing/2014/main" id="{7525C0E2-DBCF-FD17-271F-94D9A4532688}"/>
              </a:ext>
            </a:extLst>
          </p:cNvPr>
          <p:cNvSpPr>
            <a:spLocks noGrp="1"/>
          </p:cNvSpPr>
          <p:nvPr>
            <p:ph sz="half" idx="2"/>
          </p:nvPr>
        </p:nvSpPr>
        <p:spPr>
          <a:xfrm>
            <a:off x="6217920" y="1260583"/>
            <a:ext cx="5566712" cy="1520345"/>
          </a:xfrm>
        </p:spPr>
        <p:txBody>
          <a:bodyPr/>
          <a:lstStyle/>
          <a:p>
            <a:pPr marL="0" indent="0">
              <a:buNone/>
            </a:pPr>
            <a:r>
              <a:rPr lang="en-US" dirty="0"/>
              <a:t>Data Lowering / Lifting</a:t>
            </a:r>
          </a:p>
          <a:p>
            <a:r>
              <a:rPr lang="en-US" dirty="0"/>
              <a:t>Technical viewpoint</a:t>
            </a:r>
          </a:p>
          <a:p>
            <a:r>
              <a:rPr lang="en-US" dirty="0"/>
              <a:t>Semantic viewpoint</a:t>
            </a:r>
          </a:p>
          <a:p>
            <a:endParaRPr lang="en-US" dirty="0"/>
          </a:p>
        </p:txBody>
      </p:sp>
      <p:sp>
        <p:nvSpPr>
          <p:cNvPr id="4" name="Slide Number Placeholder 3">
            <a:extLst>
              <a:ext uri="{FF2B5EF4-FFF2-40B4-BE49-F238E27FC236}">
                <a16:creationId xmlns:a16="http://schemas.microsoft.com/office/drawing/2014/main" id="{35B8D0AE-DFDD-5534-6159-23B66046EC28}"/>
              </a:ext>
            </a:extLst>
          </p:cNvPr>
          <p:cNvSpPr>
            <a:spLocks noGrp="1"/>
          </p:cNvSpPr>
          <p:nvPr>
            <p:ph type="sldNum" sz="quarter" idx="12"/>
          </p:nvPr>
        </p:nvSpPr>
        <p:spPr/>
        <p:txBody>
          <a:bodyPr/>
          <a:lstStyle/>
          <a:p>
            <a:fld id="{6113E31D-E2AB-40D1-8B51-AFA5AFEF393A}" type="slidenum">
              <a:rPr lang="en-US" smtClean="0"/>
              <a:t>6</a:t>
            </a:fld>
            <a:endParaRPr lang="en-US" dirty="0"/>
          </a:p>
        </p:txBody>
      </p:sp>
      <p:pic>
        <p:nvPicPr>
          <p:cNvPr id="1026" name="Picture 2">
            <a:extLst>
              <a:ext uri="{FF2B5EF4-FFF2-40B4-BE49-F238E27FC236}">
                <a16:creationId xmlns:a16="http://schemas.microsoft.com/office/drawing/2014/main" id="{CCE2F69F-24E4-C12F-E68C-1EA87651C2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869" y="2632669"/>
            <a:ext cx="6477000" cy="3676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6016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D9E4AC-0DE6-F00E-9B6E-8EDC7F14C1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83F529-58D5-1192-E803-4460780EAB03}"/>
              </a:ext>
            </a:extLst>
          </p:cNvPr>
          <p:cNvSpPr>
            <a:spLocks noGrp="1"/>
          </p:cNvSpPr>
          <p:nvPr>
            <p:ph type="title"/>
          </p:nvPr>
        </p:nvSpPr>
        <p:spPr/>
        <p:txBody>
          <a:bodyPr/>
          <a:lstStyle/>
          <a:p>
            <a:r>
              <a:rPr lang="en-US" dirty="0"/>
              <a:t>Data transformation</a:t>
            </a:r>
          </a:p>
        </p:txBody>
      </p:sp>
      <p:sp>
        <p:nvSpPr>
          <p:cNvPr id="3" name="Content Placeholder 2">
            <a:extLst>
              <a:ext uri="{FF2B5EF4-FFF2-40B4-BE49-F238E27FC236}">
                <a16:creationId xmlns:a16="http://schemas.microsoft.com/office/drawing/2014/main" id="{A9AB5B94-DD06-827D-6F6A-B38499297A7D}"/>
              </a:ext>
            </a:extLst>
          </p:cNvPr>
          <p:cNvSpPr>
            <a:spLocks noGrp="1"/>
          </p:cNvSpPr>
          <p:nvPr>
            <p:ph sz="half" idx="1"/>
          </p:nvPr>
        </p:nvSpPr>
        <p:spPr/>
        <p:txBody>
          <a:bodyPr/>
          <a:lstStyle/>
          <a:p>
            <a:pPr marL="0" indent="0">
              <a:buNone/>
            </a:pPr>
            <a:r>
              <a:rPr lang="en-US" dirty="0"/>
              <a:t>Process steps:</a:t>
            </a:r>
          </a:p>
          <a:p>
            <a:r>
              <a:rPr lang="en-US" dirty="0"/>
              <a:t>Data Cleaning</a:t>
            </a:r>
            <a:br>
              <a:rPr lang="en-US" dirty="0"/>
            </a:br>
            <a:r>
              <a:rPr lang="en-US" dirty="0"/>
              <a:t>Remove noise, correct inconsistencies.</a:t>
            </a:r>
          </a:p>
          <a:p>
            <a:r>
              <a:rPr lang="en-US" dirty="0"/>
              <a:t>Data Integration</a:t>
            </a:r>
            <a:br>
              <a:rPr lang="en-US" dirty="0"/>
            </a:br>
            <a:r>
              <a:rPr lang="en-US" dirty="0"/>
              <a:t>Merge multiple data sources.</a:t>
            </a:r>
          </a:p>
          <a:p>
            <a:r>
              <a:rPr lang="en-US" dirty="0"/>
              <a:t>Data Transformation</a:t>
            </a:r>
            <a:br>
              <a:rPr lang="en-US" dirty="0"/>
            </a:br>
            <a:r>
              <a:rPr lang="en-US" dirty="0"/>
              <a:t>Normalization, reduction, format.</a:t>
            </a:r>
          </a:p>
        </p:txBody>
      </p:sp>
      <p:sp>
        <p:nvSpPr>
          <p:cNvPr id="5" name="Content Placeholder 4">
            <a:extLst>
              <a:ext uri="{FF2B5EF4-FFF2-40B4-BE49-F238E27FC236}">
                <a16:creationId xmlns:a16="http://schemas.microsoft.com/office/drawing/2014/main" id="{474D9D9B-0DC3-4043-0F55-10C437C1B9EC}"/>
              </a:ext>
            </a:extLst>
          </p:cNvPr>
          <p:cNvSpPr>
            <a:spLocks noGrp="1"/>
          </p:cNvSpPr>
          <p:nvPr>
            <p:ph sz="half" idx="2"/>
          </p:nvPr>
        </p:nvSpPr>
        <p:spPr/>
        <p:txBody>
          <a:bodyPr/>
          <a:lstStyle/>
          <a:p>
            <a:pPr marL="0" indent="0">
              <a:buNone/>
            </a:pPr>
            <a:r>
              <a:rPr lang="en-US" dirty="0"/>
              <a:t>Process attributes:</a:t>
            </a:r>
          </a:p>
          <a:p>
            <a:r>
              <a:rPr lang="en-US" dirty="0"/>
              <a:t>Automation</a:t>
            </a:r>
          </a:p>
          <a:p>
            <a:r>
              <a:rPr lang="en-US" dirty="0"/>
              <a:t>Performance</a:t>
            </a:r>
          </a:p>
          <a:p>
            <a:r>
              <a:rPr lang="en-US" dirty="0"/>
              <a:t>Scalability</a:t>
            </a:r>
          </a:p>
          <a:p>
            <a:r>
              <a:rPr lang="en-US" dirty="0"/>
              <a:t>Robustness</a:t>
            </a:r>
          </a:p>
          <a:p>
            <a:r>
              <a:rPr lang="en-US" dirty="0"/>
              <a:t>Provenance</a:t>
            </a:r>
          </a:p>
          <a:p>
            <a:endParaRPr lang="en-US" dirty="0"/>
          </a:p>
        </p:txBody>
      </p:sp>
      <p:sp>
        <p:nvSpPr>
          <p:cNvPr id="4" name="Slide Number Placeholder 3">
            <a:extLst>
              <a:ext uri="{FF2B5EF4-FFF2-40B4-BE49-F238E27FC236}">
                <a16:creationId xmlns:a16="http://schemas.microsoft.com/office/drawing/2014/main" id="{40AEB124-2659-1C33-A557-94DE881210CB}"/>
              </a:ext>
            </a:extLst>
          </p:cNvPr>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1611356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show="0">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A37F5-6767-814D-4F68-C7D5D3CC88B3}"/>
              </a:ext>
            </a:extLst>
          </p:cNvPr>
          <p:cNvSpPr>
            <a:spLocks noGrp="1"/>
          </p:cNvSpPr>
          <p:nvPr>
            <p:ph type="title"/>
          </p:nvPr>
        </p:nvSpPr>
        <p:spPr/>
        <p:txBody>
          <a:bodyPr/>
          <a:lstStyle/>
          <a:p>
            <a:r>
              <a:rPr lang="en-US" dirty="0"/>
              <a:t>Data shuffling</a:t>
            </a:r>
          </a:p>
        </p:txBody>
      </p:sp>
      <p:sp>
        <p:nvSpPr>
          <p:cNvPr id="3" name="Content Placeholder 2">
            <a:extLst>
              <a:ext uri="{FF2B5EF4-FFF2-40B4-BE49-F238E27FC236}">
                <a16:creationId xmlns:a16="http://schemas.microsoft.com/office/drawing/2014/main" id="{E54FF3B3-BEAB-3893-E523-EDD0A04CF6C5}"/>
              </a:ext>
            </a:extLst>
          </p:cNvPr>
          <p:cNvSpPr>
            <a:spLocks noGrp="1"/>
          </p:cNvSpPr>
          <p:nvPr>
            <p:ph idx="1"/>
          </p:nvPr>
        </p:nvSpPr>
        <p:spPr/>
        <p:txBody>
          <a:bodyPr/>
          <a:lstStyle/>
          <a:p>
            <a:r>
              <a:rPr lang="en-US" dirty="0"/>
              <a:t>There is a cost to performing SQL JOIN, GROUP BY, ORDER BY operations.</a:t>
            </a:r>
            <a:br>
              <a:rPr lang="en-US" dirty="0"/>
            </a:br>
            <a:r>
              <a:rPr lang="en-US" dirty="0"/>
              <a:t>ORDER BY - force all data one machine!</a:t>
            </a:r>
          </a:p>
          <a:p>
            <a:r>
              <a:rPr lang="en-US" dirty="0"/>
              <a:t>The objective is to prepare data and update SQL in a way to optimize execution time.</a:t>
            </a:r>
            <a:br>
              <a:rPr lang="en-US" dirty="0"/>
            </a:br>
            <a:r>
              <a:rPr lang="en-US" dirty="0"/>
              <a:t>Cloud is often pay-as-you-go.</a:t>
            </a:r>
          </a:p>
          <a:p>
            <a:pPr marL="0" indent="0">
              <a:buNone/>
            </a:pPr>
            <a:br>
              <a:rPr lang="en-US" dirty="0"/>
            </a:br>
            <a:endParaRPr lang="en-US" dirty="0"/>
          </a:p>
        </p:txBody>
      </p:sp>
      <p:sp>
        <p:nvSpPr>
          <p:cNvPr id="4" name="Slide Number Placeholder 3">
            <a:extLst>
              <a:ext uri="{FF2B5EF4-FFF2-40B4-BE49-F238E27FC236}">
                <a16:creationId xmlns:a16="http://schemas.microsoft.com/office/drawing/2014/main" id="{93A46C8B-D7D3-0865-15DF-68D90AE04667}"/>
              </a:ext>
            </a:extLst>
          </p:cNvPr>
          <p:cNvSpPr>
            <a:spLocks noGrp="1"/>
          </p:cNvSpPr>
          <p:nvPr>
            <p:ph type="sldNum" sz="quarter" idx="12"/>
          </p:nvPr>
        </p:nvSpPr>
        <p:spPr/>
        <p:txBody>
          <a:bodyPr/>
          <a:lstStyle/>
          <a:p>
            <a:fld id="{6113E31D-E2AB-40D1-8B51-AFA5AFEF393A}" type="slidenum">
              <a:rPr lang="en-US" smtClean="0"/>
              <a:t>8</a:t>
            </a:fld>
            <a:endParaRPr lang="en-US" dirty="0"/>
          </a:p>
        </p:txBody>
      </p:sp>
      <p:sp>
        <p:nvSpPr>
          <p:cNvPr id="5" name="TextBox 4">
            <a:extLst>
              <a:ext uri="{FF2B5EF4-FFF2-40B4-BE49-F238E27FC236}">
                <a16:creationId xmlns:a16="http://schemas.microsoft.com/office/drawing/2014/main" id="{E60B5CFD-00F6-EBDD-42D8-AA17D5140D92}"/>
              </a:ext>
            </a:extLst>
          </p:cNvPr>
          <p:cNvSpPr txBox="1"/>
          <p:nvPr/>
        </p:nvSpPr>
        <p:spPr>
          <a:xfrm>
            <a:off x="0" y="6525344"/>
            <a:ext cx="6096000" cy="369332"/>
          </a:xfrm>
          <a:prstGeom prst="rect">
            <a:avLst/>
          </a:prstGeom>
          <a:noFill/>
        </p:spPr>
        <p:txBody>
          <a:bodyPr wrap="square" rtlCol="0">
            <a:spAutoFit/>
          </a:bodyPr>
          <a:lstStyle/>
          <a:p>
            <a:r>
              <a:rPr lang="en-US" dirty="0">
                <a:solidFill>
                  <a:schemeClr val="bg1"/>
                </a:solidFill>
              </a:rPr>
              <a:t>Consider: 2023/2024</a:t>
            </a:r>
          </a:p>
        </p:txBody>
      </p:sp>
    </p:spTree>
    <p:extLst>
      <p:ext uri="{BB962C8B-B14F-4D97-AF65-F5344CB8AC3E}">
        <p14:creationId xmlns:p14="http://schemas.microsoft.com/office/powerpoint/2010/main" val="3369460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42BC93-D4BE-617B-5D8C-D83E962C15E2}"/>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AF1042F9-5052-3EC0-1E7B-24AC760ADB14}"/>
              </a:ext>
            </a:extLst>
          </p:cNvPr>
          <p:cNvSpPr>
            <a:spLocks noGrp="1"/>
          </p:cNvSpPr>
          <p:nvPr>
            <p:ph type="body" sz="quarter" idx="13"/>
          </p:nvPr>
        </p:nvSpPr>
        <p:spPr/>
        <p:txBody>
          <a:bodyPr/>
          <a:lstStyle/>
          <a:p>
            <a:r>
              <a:rPr lang="en-US" dirty="0"/>
              <a:t>Extract Transform Load</a:t>
            </a:r>
          </a:p>
        </p:txBody>
      </p:sp>
      <p:sp>
        <p:nvSpPr>
          <p:cNvPr id="3" name="Text Placeholder 2">
            <a:extLst>
              <a:ext uri="{FF2B5EF4-FFF2-40B4-BE49-F238E27FC236}">
                <a16:creationId xmlns:a16="http://schemas.microsoft.com/office/drawing/2014/main" id="{1D7E456F-6BBD-F19C-523A-DA8A1E67ECCE}"/>
              </a:ext>
            </a:extLst>
          </p:cNvPr>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3183633127"/>
      </p:ext>
    </p:extLst>
  </p:cSld>
  <p:clrMapOvr>
    <a:masterClrMapping/>
  </p:clrMapOvr>
</p:sld>
</file>

<file path=ppt/theme/theme1.xml><?xml version="1.0" encoding="utf-8"?>
<a:theme xmlns:a="http://schemas.openxmlformats.org/drawingml/2006/main" name="Retrospect">
  <a:themeElements>
    <a:clrScheme name="Research Group">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12892</TotalTime>
  <Words>11866</Words>
  <Application>Microsoft Office PowerPoint</Application>
  <PresentationFormat>Widescreen</PresentationFormat>
  <Paragraphs>944</Paragraphs>
  <Slides>56</Slides>
  <Notes>54</Notes>
  <HiddenSlides>8</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56</vt:i4>
      </vt:variant>
    </vt:vector>
  </HeadingPairs>
  <TitlesOfParts>
    <vt:vector size="62" baseType="lpstr">
      <vt:lpstr>Arial</vt:lpstr>
      <vt:lpstr>Calibri</vt:lpstr>
      <vt:lpstr>Calibri Light</vt:lpstr>
      <vt:lpstr>Roboto</vt:lpstr>
      <vt:lpstr>Times New Roman</vt:lpstr>
      <vt:lpstr>Retrospect</vt:lpstr>
      <vt:lpstr>Data (Pre)Processing</vt:lpstr>
      <vt:lpstr>Data transformation</vt:lpstr>
      <vt:lpstr>Data transformation</vt:lpstr>
      <vt:lpstr>Data transformation</vt:lpstr>
      <vt:lpstr>Discretization and concept hierarchy generation</vt:lpstr>
      <vt:lpstr>Data transformation</vt:lpstr>
      <vt:lpstr>Data transformation</vt:lpstr>
      <vt:lpstr>Data shuffling</vt:lpstr>
      <vt:lpstr>PowerPoint Presentation</vt:lpstr>
      <vt:lpstr>Alternatives</vt:lpstr>
      <vt:lpstr>Extract Transform Load</vt:lpstr>
      <vt:lpstr>Extract</vt:lpstr>
      <vt:lpstr>Transform</vt:lpstr>
      <vt:lpstr>Load</vt:lpstr>
      <vt:lpstr>Extract Transform Load</vt:lpstr>
      <vt:lpstr>PowerPoint Presentation</vt:lpstr>
      <vt:lpstr>PowerPoint Presentation</vt:lpstr>
      <vt:lpstr>Data lineage / provenance</vt:lpstr>
      <vt:lpstr>PowerPoint Presentation</vt:lpstr>
      <vt:lpstr>PROV</vt:lpstr>
      <vt:lpstr>Documents</vt:lpstr>
      <vt:lpstr>Starting point</vt:lpstr>
      <vt:lpstr>Example</vt:lpstr>
      <vt:lpstr>Example: Agent</vt:lpstr>
      <vt:lpstr>Example: Entities and Activity</vt:lpstr>
      <vt:lpstr>Example: Time</vt:lpstr>
      <vt:lpstr>Example: Activity</vt:lpstr>
      <vt:lpstr>Example: Version</vt:lpstr>
      <vt:lpstr>Data Quality</vt:lpstr>
      <vt:lpstr>PowerPoint Presentation</vt:lpstr>
      <vt:lpstr>Why? - Marketing edition</vt:lpstr>
      <vt:lpstr>Why? - Science edition</vt:lpstr>
      <vt:lpstr>Why? -  Machine learning edition</vt:lpstr>
      <vt:lpstr>Data quality</vt:lpstr>
      <vt:lpstr>Assessment / Inspection</vt:lpstr>
      <vt:lpstr>PowerPoint Presentation</vt:lpstr>
      <vt:lpstr>Dimension: Accuracy</vt:lpstr>
      <vt:lpstr>Dimension: Completeness</vt:lpstr>
      <vt:lpstr>Dimension: Consistency</vt:lpstr>
      <vt:lpstr>Dimension: Availability</vt:lpstr>
      <vt:lpstr>Dimension: Licensing</vt:lpstr>
      <vt:lpstr>Dimension: Timeliness</vt:lpstr>
      <vt:lpstr>Dimension: Understandability</vt:lpstr>
      <vt:lpstr>Dimension: Interoperability</vt:lpstr>
      <vt:lpstr>Dimension: …</vt:lpstr>
      <vt:lpstr>PowerPoint Presentation</vt:lpstr>
      <vt:lpstr>PowerPoint Presentation</vt:lpstr>
      <vt:lpstr>Data type specific issues</vt:lpstr>
      <vt:lpstr>Missing values</vt:lpstr>
      <vt:lpstr>Noisy data</vt:lpstr>
      <vt:lpstr>Inconsistent / Invalid data</vt:lpstr>
      <vt:lpstr>Deduplication</vt:lpstr>
      <vt:lpstr>Data Cleaning Checklist</vt:lpstr>
      <vt:lpstr>Data Cleaning Checklist</vt:lpstr>
      <vt:lpstr>Data Cleaning is Analysis, Not Grunt Work</vt:lpstr>
      <vt:lpstr>Data Quality &amp; Provenance &amp; Data Warehouse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Beaver</dc:creator>
  <cp:lastModifiedBy>Petr Škoda</cp:lastModifiedBy>
  <cp:revision>439</cp:revision>
  <dcterms:created xsi:type="dcterms:W3CDTF">2011-06-05T13:18:40Z</dcterms:created>
  <dcterms:modified xsi:type="dcterms:W3CDTF">2024-03-19T09:35:32Z</dcterms:modified>
</cp:coreProperties>
</file>