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handoutMasterIdLst>
    <p:handoutMasterId r:id="rId17"/>
  </p:handoutMasterIdLst>
  <p:sldIdLst>
    <p:sldId id="478" r:id="rId2"/>
    <p:sldId id="493" r:id="rId3"/>
    <p:sldId id="486" r:id="rId4"/>
    <p:sldId id="488" r:id="rId5"/>
    <p:sldId id="492" r:id="rId6"/>
    <p:sldId id="494" r:id="rId7"/>
    <p:sldId id="495" r:id="rId8"/>
    <p:sldId id="497" r:id="rId9"/>
    <p:sldId id="496" r:id="rId10"/>
    <p:sldId id="406" r:id="rId11"/>
    <p:sldId id="498" r:id="rId12"/>
    <p:sldId id="490" r:id="rId13"/>
    <p:sldId id="480" r:id="rId14"/>
    <p:sldId id="4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0905" autoAdjust="0"/>
  </p:normalViewPr>
  <p:slideViewPr>
    <p:cSldViewPr>
      <p:cViewPr varScale="1">
        <p:scale>
          <a:sx n="78" d="100"/>
          <a:sy n="78" d="100"/>
        </p:scale>
        <p:origin x="1794" y="96"/>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3/9/2025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09.03.2025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snowflake model (called snowflaking, is result of dimensional model normalization) is result of decomposing dimensions into hierarchies. As a result of decomposition dimension table can be normalized, yet the saved space may not balance the time required by additional join operations. It also defeats the use of bitmap index. It may be a little complex for the businesspeople (it is not visible when used to build the data-cube). We may also need to consider the requirements of BI tool at hand.</a:t>
            </a:r>
          </a:p>
          <a:p>
            <a:endParaRPr lang="en-US" dirty="0"/>
          </a:p>
          <a:p>
            <a:r>
              <a:rPr lang="en-US" dirty="0"/>
              <a:t>Sophisticated applications may require multiple facts table, those may share dimension tables. This is basically a collection of stars, i.e., galaxy.</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51770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B25AB-559B-CA7E-72D5-B9B4DBBEB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270C9-DAC0-3828-62D1-400EC2971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9ABCE-73B9-DFE9-90B7-27E83F99F267}"/>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B7F81FA-63C5-E96E-D0E1-2058FF3BB5DB}"/>
              </a:ext>
            </a:extLst>
          </p:cNvPr>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34306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can easily imagine that dimensions will change at different paste, and we need to handle the change, best without or user noticing and consuming too many resources.</a:t>
            </a:r>
          </a:p>
          <a:p>
            <a:r>
              <a:rPr lang="en-US" dirty="0"/>
              <a:t>This is not a complete list but should be fine to get the idea.</a:t>
            </a:r>
          </a:p>
          <a:p>
            <a:endParaRPr lang="en-US" dirty="0"/>
          </a:p>
          <a:p>
            <a:r>
              <a:rPr lang="en-US" dirty="0"/>
              <a:t>Add mini-dimension: we can also use this when there are too many rows in the dimensional table (millions).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258799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data models were developed to provide a precise and unambiguous representation of organizational information requirements.</a:t>
            </a:r>
          </a:p>
          <a:p>
            <a:endParaRPr lang="en-US" dirty="0"/>
          </a:p>
          <a:p>
            <a:r>
              <a:rPr lang="en-US" dirty="0"/>
              <a:t>Images: Extended Entity Relationship model, </a:t>
            </a:r>
            <a:r>
              <a:rPr lang="en-US" dirty="0" err="1"/>
              <a:t>Nijssen</a:t>
            </a:r>
            <a:r>
              <a:rPr lang="en-US" dirty="0"/>
              <a:t> information analysis methodology, exclusive OR constrain in ORM</a:t>
            </a:r>
          </a:p>
          <a:p>
            <a:endParaRPr lang="en-US" dirty="0"/>
          </a:p>
          <a:p>
            <a:r>
              <a:rPr lang="en-US" dirty="0"/>
              <a:t>NORMA’s verbalization language is an output language, designed for validation by business users.</a:t>
            </a:r>
          </a:p>
          <a:p>
            <a:endParaRPr lang="en-US" dirty="0"/>
          </a:p>
          <a:p>
            <a:r>
              <a:rPr lang="en-US" dirty="0"/>
              <a:t>Resources:</a:t>
            </a:r>
          </a:p>
          <a:p>
            <a:pPr marL="171450" indent="-171450">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Leitheiser</a:t>
            </a:r>
            <a:r>
              <a:rPr lang="en-US" sz="1800" b="0" i="0" u="none" strike="noStrike" dirty="0">
                <a:solidFill>
                  <a:srgbClr val="000000"/>
                </a:solidFill>
                <a:effectLst/>
                <a:latin typeface="Arial" panose="020B0604020202020204" pitchFamily="34" charset="0"/>
              </a:rPr>
              <a:t>, R. An examination of the effects of alternative schema descriptions on the understanding of database structure and the size of a query language. Ph.D. dissertation, Univ. of Minnesota, Minneapolis, 1988</a:t>
            </a:r>
          </a:p>
          <a:p>
            <a:pPr marL="171450" indent="-171450">
              <a:buFont typeface="Arial" panose="020B0604020202020204" pitchFamily="34" charset="0"/>
              <a:buChar char="•"/>
            </a:pPr>
            <a:r>
              <a:rPr lang="fr-FR" dirty="0"/>
              <a:t>https://doi.org/10.1145/203241.203265</a:t>
            </a:r>
            <a:br>
              <a:rPr lang="fr-FR" dirty="0"/>
            </a:br>
            <a:r>
              <a:rPr lang="en-US" dirty="0"/>
              <a:t>The article compare two semantic models the extended entity relationship (EER), the EER model is a more powerful version of the original entity-relationship (ER) model. The </a:t>
            </a:r>
            <a:r>
              <a:rPr lang="en-US" dirty="0" err="1"/>
              <a:t>Nijsseii</a:t>
            </a:r>
            <a:r>
              <a:rPr lang="en-US" dirty="0"/>
              <a:t> information analysis methodology (NIAM) model (an OR model). Given a small amount of training, users were able to read and validate application data models of nontrivial size and complexity. This is important to make sure that the information systems are right. </a:t>
            </a:r>
            <a:endParaRPr lang="fr-FR" dirty="0"/>
          </a:p>
          <a:p>
            <a:pPr marL="171450" indent="-171450">
              <a:buFont typeface="Arial" panose="020B0604020202020204" pitchFamily="34" charset="0"/>
              <a:buChar char="•"/>
            </a:pPr>
            <a:r>
              <a:rPr lang="fr-FR" dirty="0"/>
              <a:t>https://doi.org/10.4018/jismd.2010092302</a:t>
            </a:r>
            <a:br>
              <a:rPr lang="fr-FR" dirty="0"/>
            </a:br>
            <a:r>
              <a:rPr lang="en-US" dirty="0"/>
              <a:t>Object-Role Modeling (ORM) is a conceptual approach for modeling, querying, and transforming information. Unlike ER modeling and UML class diagrams, fact-oriented models are attribute-free, treating all facts as relationships (unary, binary, ternary etc.). One  reason is to ensure that models may be easily verbalized and populated using natural sentences.</a:t>
            </a:r>
            <a:endParaRPr lang="fr-FR" dirty="0"/>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253229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Bill Inmon is normalized collection of tables. Mostly reflecting the sources, just integrating data together. From the Data Warehouse data are loaded into Data Marts where they are consumed by analytics. Here just for a reference to know the is more then one approach. There are other approaches ... se the source literature.</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46260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based on "The Data Warehouse Toolkit 3rd Edition, 2013" book.</a:t>
            </a:r>
          </a:p>
          <a:p>
            <a:endParaRPr lang="en-US" dirty="0"/>
          </a:p>
          <a:p>
            <a:r>
              <a:rPr lang="en-US" dirty="0"/>
              <a:t>) It is not only about the business, but we also need to know the data landscape of the company. What data are available, where, what is the meaning of the data. This is the hardest part.</a:t>
            </a:r>
          </a:p>
          <a:p>
            <a:endParaRPr lang="en-US" dirty="0"/>
          </a:p>
          <a:p>
            <a:r>
              <a:rPr lang="en-US" dirty="0"/>
              <a:t>) One more place to align with the business. This is also why we stay close to the business vocabulary, so we can communicate. It is a learning experience like software development.</a:t>
            </a:r>
          </a:p>
          <a:p>
            <a:endParaRPr lang="en-US" dirty="0"/>
          </a:p>
          <a:p>
            <a:r>
              <a:rPr lang="en-US" dirty="0"/>
              <a:t>) We are searching for schema that would answer the needs. We also involve multiple parties to buy them in the project.</a:t>
            </a:r>
          </a:p>
          <a:p>
            <a:endParaRPr lang="en-US" dirty="0"/>
          </a:p>
          <a:p>
            <a:r>
              <a:rPr lang="en-US" dirty="0"/>
              <a:t>)) Do not establish departmentally bound dimensional models. By focusing on business processes, rather than on business departments, we can deliver consistent information more economically throughout the organization.</a:t>
            </a:r>
          </a:p>
          <a:p>
            <a:endParaRPr lang="en-US" dirty="0"/>
          </a:p>
          <a:p>
            <a:r>
              <a:rPr lang="en-US" dirty="0"/>
              <a:t>))</a:t>
            </a:r>
          </a:p>
          <a:p>
            <a:endParaRPr lang="en-US" dirty="0"/>
          </a:p>
          <a:p>
            <a:r>
              <a:rPr lang="en-US" dirty="0"/>
              <a:t>)) “How do businesspeople describe the data that results from the business process?” Expect under 15-dimension tables, when over 25 we need to merge some dimensions together.</a:t>
            </a:r>
          </a:p>
          <a:p>
            <a:endParaRPr lang="en-US" dirty="0"/>
          </a:p>
          <a:p>
            <a:r>
              <a:rPr lang="en-US" dirty="0"/>
              <a:t>Warning we do not cover all that is in the book!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24241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have a business process, and we want to know something about it. This is the role for business intelligence. BI tools utilize multidimensional data -- Online-Analytical Processing (OLAP) cubes. We can get them from a database schema with facts and dimensions. We seen this with the pivot table.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Dimensions provides answer to "who, what, where, when, why and how", they are the context. BI use them for filtering. There should be a simple association (number) between fact table row and a dimension.</a:t>
            </a:r>
          </a:p>
          <a:p>
            <a:endParaRPr lang="en-US" dirty="0"/>
          </a:p>
          <a:p>
            <a:r>
              <a:rPr lang="en-US" dirty="0"/>
              <a:t>Facts are measurements (observation of events, business measure) that result from the business process. The fact table is the main source, It contains foreign keys to dimensions. Facts are mostly numerical. As a results they are </a:t>
            </a:r>
            <a:r>
              <a:rPr lang="en-US" b="1" dirty="0"/>
              <a:t>fully additive</a:t>
            </a:r>
            <a:r>
              <a:rPr lang="en-US" dirty="0"/>
              <a:t> (ready for aggregation). </a:t>
            </a:r>
            <a:r>
              <a:rPr lang="en-US" b="1" dirty="0"/>
              <a:t>Semi-additive</a:t>
            </a:r>
            <a:r>
              <a:rPr lang="en-US" dirty="0"/>
              <a:t> can be added across some dimensions, built balance amounts can not be added across time. </a:t>
            </a:r>
            <a:r>
              <a:rPr lang="en-US" b="1" dirty="0"/>
              <a:t>Non-additive</a:t>
            </a:r>
            <a:r>
              <a:rPr lang="en-US" dirty="0"/>
              <a:t>, such as  ratios are better to be avoided, we can try to store their additive components instead.</a:t>
            </a:r>
          </a:p>
          <a:p>
            <a:endParaRPr lang="en-US" dirty="0"/>
          </a:p>
          <a:p>
            <a:r>
              <a:rPr lang="en-US" dirty="0"/>
              <a:t>There are various other facts like Transaction (measurement event in time), Periodic snapshot (summary of measurements in given time frame), Accumulating, </a:t>
            </a:r>
            <a:r>
              <a:rPr lang="en-US" dirty="0" err="1"/>
              <a:t>etc</a:t>
            </a:r>
            <a:r>
              <a:rPr lang="en-US" dirty="0"/>
              <a:t> ..</a:t>
            </a:r>
          </a:p>
          <a:p>
            <a:r>
              <a:rPr lang="en-US" b="1" dirty="0" err="1"/>
              <a:t>Factless</a:t>
            </a:r>
            <a:r>
              <a:rPr lang="en-US" dirty="0"/>
              <a:t> fact table may have no measure, just a row in the table, e.g. student attendance in a class.</a:t>
            </a:r>
          </a:p>
          <a:p>
            <a:r>
              <a:rPr lang="en-US" b="1" dirty="0"/>
              <a:t>Consolidated</a:t>
            </a:r>
            <a:r>
              <a:rPr lang="en-US" dirty="0"/>
              <a:t> fact tables can be built by combining multiple fact tables, like connecting sales and sales predictions.</a:t>
            </a:r>
          </a:p>
          <a:p>
            <a:endParaRPr lang="en-US" dirty="0"/>
          </a:p>
          <a:p>
            <a:r>
              <a:rPr lang="en-US" dirty="0"/>
              <a:t>What we get is called a star schema, wit the fact table in the middle.</a:t>
            </a:r>
          </a:p>
          <a:p>
            <a:endParaRPr lang="en-US" dirty="0"/>
          </a:p>
          <a:p>
            <a:r>
              <a:rPr lang="en-US" dirty="0"/>
              <a:t>) But where to start? We start with the grain. What is a grain .. </a:t>
            </a:r>
          </a:p>
          <a:p>
            <a:endParaRPr lang="en-US" dirty="0"/>
          </a:p>
          <a:p>
            <a:r>
              <a:rPr lang="en-US" dirty="0"/>
              <a:t>) It is like a seed from which all grows, at which all depends. Atomic grains are easier to identify so they can be a good start. We can have more then one grain. Each grain can have at most one fact table.</a:t>
            </a:r>
          </a:p>
          <a:p>
            <a:endParaRPr lang="en-US" dirty="0"/>
          </a:p>
          <a:p>
            <a:endParaRPr lang="en-US" dirty="0"/>
          </a:p>
          <a:p>
            <a:r>
              <a:rPr lang="en-US" dirty="0"/>
              <a:t>Resources:</a:t>
            </a:r>
          </a:p>
          <a:p>
            <a:pPr marL="171450" indent="-171450">
              <a:buFont typeface="Arial" panose="020B0604020202020204" pitchFamily="34" charset="0"/>
              <a:buChar char="•"/>
            </a:pPr>
            <a:r>
              <a:rPr lang="en-US" dirty="0"/>
              <a:t>https://trueleafmarket.com/pages/gardening-memes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07469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5240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investment protection. </a:t>
            </a:r>
          </a:p>
          <a:p>
            <a:r>
              <a:rPr lang="en-US" dirty="0"/>
              <a:t>We also do not want to break existing BI, or in fact any other downstream tools.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18955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8FA0-BED4-C9C0-71BB-7A2BF2204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ABE37-8ED0-2E5D-F6EF-1F9F06825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596B6-9E8F-1B30-D389-AC825D9BB0E8}"/>
              </a:ext>
            </a:extLst>
          </p:cNvPr>
          <p:cNvSpPr>
            <a:spLocks noGrp="1"/>
          </p:cNvSpPr>
          <p:nvPr>
            <p:ph type="body" idx="1"/>
          </p:nvPr>
        </p:nvSpPr>
        <p:spPr/>
        <p:txBody>
          <a:bodyPr/>
          <a:lstStyle/>
          <a:p>
            <a:pPr marL="0" indent="0">
              <a:buFont typeface="Arial" panose="020B0604020202020204" pitchFamily="34" charset="0"/>
              <a:buNone/>
            </a:pPr>
            <a:r>
              <a:rPr lang="en-US" dirty="0"/>
              <a:t>This is another process. </a:t>
            </a:r>
          </a:p>
          <a:p>
            <a:pPr marL="0" indent="0">
              <a:buFont typeface="Arial" panose="020B0604020202020204" pitchFamily="34" charset="0"/>
              <a:buNone/>
            </a:pPr>
            <a:r>
              <a:rPr lang="en-US" dirty="0"/>
              <a:t>We saw that the retail sales is just one fact table, it does not span the entire business.</a:t>
            </a:r>
          </a:p>
          <a:p>
            <a:pPr marL="0" indent="0">
              <a:buFont typeface="Arial" panose="020B0604020202020204" pitchFamily="34" charset="0"/>
              <a:buNone/>
            </a:pPr>
            <a:r>
              <a:rPr lang="en-US" dirty="0"/>
              <a:t>So how to we add more?</a:t>
            </a:r>
          </a:p>
        </p:txBody>
      </p:sp>
      <p:sp>
        <p:nvSpPr>
          <p:cNvPr id="4" name="Slide Number Placeholder 3">
            <a:extLst>
              <a:ext uri="{FF2B5EF4-FFF2-40B4-BE49-F238E27FC236}">
                <a16:creationId xmlns:a16="http://schemas.microsoft.com/office/drawing/2014/main" id="{9F099E06-591D-D083-BF95-05E2F0F8172C}"/>
              </a:ext>
            </a:extLst>
          </p:cNvPr>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18293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65591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dirty="0"/>
              <a:t>)</a:t>
            </a:r>
          </a:p>
          <a:p>
            <a:endParaRPr lang="en-US" dirty="0"/>
          </a:p>
          <a:p>
            <a:r>
              <a:rPr lang="en-US" dirty="0"/>
              <a:t>) Dimensional Hierarchies</a:t>
            </a:r>
          </a:p>
          <a:p>
            <a:r>
              <a:rPr lang="en-US" dirty="0"/>
              <a:t>)) Fixed Depth</a:t>
            </a:r>
          </a:p>
          <a:p>
            <a:r>
              <a:rPr lang="en-US" dirty="0"/>
              <a:t>Hierarchy levels should appear as separate positional attributes in a dimension table.</a:t>
            </a:r>
          </a:p>
          <a:p>
            <a:r>
              <a:rPr lang="en-US" dirty="0"/>
              <a:t>This provides predictable performance.</a:t>
            </a:r>
          </a:p>
          <a:p>
            <a:r>
              <a:rPr lang="en-US" dirty="0"/>
              <a:t>When the hierarchy is not a series of many-to-one relationships or the number of levels varies such that the levels do not have agreed upon names, a ragged hierarchy technique, described</a:t>
            </a:r>
          </a:p>
          <a:p>
            <a:r>
              <a:rPr lang="en-US" dirty="0"/>
              <a:t>below, must be used.</a:t>
            </a:r>
          </a:p>
          <a:p>
            <a:endParaRPr lang="en-US" dirty="0"/>
          </a:p>
          <a:p>
            <a:r>
              <a:rPr lang="en-US" dirty="0"/>
              <a:t>)) Variable Depth </a:t>
            </a:r>
          </a:p>
          <a:p>
            <a:r>
              <a:rPr lang="en-US" dirty="0"/>
              <a:t>E.g. geography with 3 - 6 levels.</a:t>
            </a:r>
          </a:p>
          <a:p>
            <a:endParaRPr lang="en-US" dirty="0"/>
          </a:p>
          <a:p>
            <a:r>
              <a:rPr lang="en-US" dirty="0"/>
              <a:t>)) Variable Depth Hierarchies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solve using a bridge table. The table contains row for every possible path in the hierarchy.</a:t>
            </a:r>
            <a:br>
              <a:rPr lang="en-US" dirty="0"/>
            </a:br>
            <a:r>
              <a:rPr lang="en-US" dirty="0"/>
              <a:t>We can also use </a:t>
            </a:r>
            <a:r>
              <a:rPr lang="en-US" dirty="0" err="1"/>
              <a:t>pathstring</a:t>
            </a:r>
            <a:r>
              <a:rPr lang="en-US" dirty="0"/>
              <a:t> attributes instead of a table. This is not as robust as the bridge table.</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248083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noProof="0" dirty="0"/>
              <a:t>Data Modelling</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noProof="0"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en-US" noProof="0" dirty="0"/>
              <a:t>202</a:t>
            </a:r>
            <a:r>
              <a:rPr lang="cs-CZ" noProof="0" dirty="0"/>
              <a:t>4</a:t>
            </a:r>
            <a:r>
              <a:rPr lang="en-US" noProof="0" dirty="0"/>
              <a:t>/202</a:t>
            </a:r>
            <a:r>
              <a:rPr lang="cs-CZ" noProof="0" dirty="0"/>
              <a:t>5</a:t>
            </a:r>
            <a:endParaRPr lang="en-US" noProof="0" dirty="0"/>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noProof="0" dirty="0"/>
              <a:t>Petr Škoda</a:t>
            </a:r>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noProof="0" dirty="0"/>
              <a:t>https://github.com/skodapetr</a:t>
            </a:r>
          </a:p>
          <a:p>
            <a:r>
              <a:rPr lang="en-US" noProof="0" dirty="0"/>
              <a:t>https://www.ksi.mff.cuni.cz</a:t>
            </a:r>
          </a:p>
        </p:txBody>
      </p:sp>
    </p:spTree>
    <p:extLst>
      <p:ext uri="{BB962C8B-B14F-4D97-AF65-F5344CB8AC3E}">
        <p14:creationId xmlns:p14="http://schemas.microsoft.com/office/powerpoint/2010/main" val="63708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0857-3BD6-6985-95D7-3898BAEC7C3C}"/>
              </a:ext>
            </a:extLst>
          </p:cNvPr>
          <p:cNvSpPr>
            <a:spLocks noGrp="1"/>
          </p:cNvSpPr>
          <p:nvPr>
            <p:ph type="title"/>
          </p:nvPr>
        </p:nvSpPr>
        <p:spPr/>
        <p:txBody>
          <a:bodyPr/>
          <a:lstStyle/>
          <a:p>
            <a:r>
              <a:rPr lang="en-US" noProof="0" dirty="0"/>
              <a:t>Dimensional Modeling</a:t>
            </a:r>
          </a:p>
        </p:txBody>
      </p:sp>
      <p:sp>
        <p:nvSpPr>
          <p:cNvPr id="5" name="Content Placeholder 4">
            <a:extLst>
              <a:ext uri="{FF2B5EF4-FFF2-40B4-BE49-F238E27FC236}">
                <a16:creationId xmlns:a16="http://schemas.microsoft.com/office/drawing/2014/main" id="{AB723A7E-FD39-0FF2-B553-E90DA720F748}"/>
              </a:ext>
            </a:extLst>
          </p:cNvPr>
          <p:cNvSpPr>
            <a:spLocks noGrp="1"/>
          </p:cNvSpPr>
          <p:nvPr>
            <p:ph sz="half" idx="1"/>
          </p:nvPr>
        </p:nvSpPr>
        <p:spPr>
          <a:xfrm>
            <a:off x="335360" y="1260583"/>
            <a:ext cx="5699679" cy="368217"/>
          </a:xfrm>
        </p:spPr>
        <p:txBody>
          <a:bodyPr/>
          <a:lstStyle/>
          <a:p>
            <a:pPr marL="0" indent="0">
              <a:buNone/>
            </a:pPr>
            <a:r>
              <a:rPr lang="en-US" noProof="0" dirty="0"/>
              <a:t>Snowflake Model</a:t>
            </a:r>
          </a:p>
        </p:txBody>
      </p:sp>
      <p:sp>
        <p:nvSpPr>
          <p:cNvPr id="6" name="Content Placeholder 5">
            <a:extLst>
              <a:ext uri="{FF2B5EF4-FFF2-40B4-BE49-F238E27FC236}">
                <a16:creationId xmlns:a16="http://schemas.microsoft.com/office/drawing/2014/main" id="{8AB362EB-E545-40ED-CB8A-C4874131EBB8}"/>
              </a:ext>
            </a:extLst>
          </p:cNvPr>
          <p:cNvSpPr>
            <a:spLocks noGrp="1"/>
          </p:cNvSpPr>
          <p:nvPr>
            <p:ph sz="half" idx="2"/>
          </p:nvPr>
        </p:nvSpPr>
        <p:spPr>
          <a:xfrm>
            <a:off x="6217920" y="1260583"/>
            <a:ext cx="5566712" cy="368217"/>
          </a:xfrm>
        </p:spPr>
        <p:txBody>
          <a:bodyPr/>
          <a:lstStyle/>
          <a:p>
            <a:pPr marL="0" indent="0">
              <a:buNone/>
            </a:pPr>
            <a:r>
              <a:rPr lang="en-US" noProof="0" dirty="0"/>
              <a:t>Galaxy Model</a:t>
            </a:r>
          </a:p>
        </p:txBody>
      </p:sp>
      <p:sp>
        <p:nvSpPr>
          <p:cNvPr id="4" name="Slide Number Placeholder 3">
            <a:extLst>
              <a:ext uri="{FF2B5EF4-FFF2-40B4-BE49-F238E27FC236}">
                <a16:creationId xmlns:a16="http://schemas.microsoft.com/office/drawing/2014/main" id="{D206259E-A3C6-8787-3FF4-2A1376F6B0EB}"/>
              </a:ext>
            </a:extLst>
          </p:cNvPr>
          <p:cNvSpPr>
            <a:spLocks noGrp="1"/>
          </p:cNvSpPr>
          <p:nvPr>
            <p:ph type="sldNum" sz="quarter" idx="12"/>
          </p:nvPr>
        </p:nvSpPr>
        <p:spPr/>
        <p:txBody>
          <a:bodyPr/>
          <a:lstStyle/>
          <a:p>
            <a:fld id="{6113E31D-E2AB-40D1-8B51-AFA5AFEF393A}" type="slidenum">
              <a:rPr lang="en-US" noProof="0" smtClean="0"/>
              <a:t>10</a:t>
            </a:fld>
            <a:endParaRPr lang="en-US" noProof="0" dirty="0"/>
          </a:p>
        </p:txBody>
      </p:sp>
      <p:grpSp>
        <p:nvGrpSpPr>
          <p:cNvPr id="78" name="Group 77">
            <a:extLst>
              <a:ext uri="{FF2B5EF4-FFF2-40B4-BE49-F238E27FC236}">
                <a16:creationId xmlns:a16="http://schemas.microsoft.com/office/drawing/2014/main" id="{41021737-538D-8EC5-02F8-24CC8B4F1510}"/>
              </a:ext>
            </a:extLst>
          </p:cNvPr>
          <p:cNvGrpSpPr/>
          <p:nvPr/>
        </p:nvGrpSpPr>
        <p:grpSpPr>
          <a:xfrm>
            <a:off x="987478" y="1726971"/>
            <a:ext cx="4028402" cy="4664351"/>
            <a:chOff x="191344" y="1726971"/>
            <a:chExt cx="4028402" cy="4664351"/>
          </a:xfrm>
        </p:grpSpPr>
        <p:sp>
          <p:nvSpPr>
            <p:cNvPr id="8" name="Rectangle 7">
              <a:extLst>
                <a:ext uri="{FF2B5EF4-FFF2-40B4-BE49-F238E27FC236}">
                  <a16:creationId xmlns:a16="http://schemas.microsoft.com/office/drawing/2014/main" id="{D2A09D4D-6640-E956-A884-40836E4DBAE1}"/>
                </a:ext>
              </a:extLst>
            </p:cNvPr>
            <p:cNvSpPr/>
            <p:nvPr/>
          </p:nvSpPr>
          <p:spPr>
            <a:xfrm>
              <a:off x="1549226" y="3284984"/>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Sales</a:t>
              </a:r>
              <a:br>
                <a:rPr lang="en-US" noProof="0" dirty="0">
                  <a:solidFill>
                    <a:schemeClr val="tx1"/>
                  </a:solidFill>
                </a:rPr>
              </a:br>
              <a:r>
                <a:rPr lang="en-US" noProof="0" dirty="0">
                  <a:solidFill>
                    <a:schemeClr val="tx1"/>
                  </a:solidFill>
                </a:rPr>
                <a:t>Facts</a:t>
              </a:r>
            </a:p>
          </p:txBody>
        </p:sp>
        <p:sp>
          <p:nvSpPr>
            <p:cNvPr id="9" name="Rectangle 8">
              <a:extLst>
                <a:ext uri="{FF2B5EF4-FFF2-40B4-BE49-F238E27FC236}">
                  <a16:creationId xmlns:a16="http://schemas.microsoft.com/office/drawing/2014/main" id="{E46CB163-ECB3-6841-7438-082C7721EB61}"/>
                </a:ext>
              </a:extLst>
            </p:cNvPr>
            <p:cNvSpPr/>
            <p:nvPr/>
          </p:nvSpPr>
          <p:spPr>
            <a:xfrm>
              <a:off x="685130" y="234888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Customer </a:t>
              </a:r>
              <a:br>
                <a:rPr lang="en-US" noProof="0" dirty="0">
                  <a:solidFill>
                    <a:schemeClr val="tx1"/>
                  </a:solidFill>
                </a:rPr>
              </a:br>
              <a:r>
                <a:rPr lang="en-US" noProof="0" dirty="0">
                  <a:solidFill>
                    <a:schemeClr val="tx1"/>
                  </a:solidFill>
                </a:rPr>
                <a:t>Dimension</a:t>
              </a:r>
            </a:p>
          </p:txBody>
        </p:sp>
        <p:sp>
          <p:nvSpPr>
            <p:cNvPr id="10" name="Rectangle 9">
              <a:extLst>
                <a:ext uri="{FF2B5EF4-FFF2-40B4-BE49-F238E27FC236}">
                  <a16:creationId xmlns:a16="http://schemas.microsoft.com/office/drawing/2014/main" id="{32E65290-9ADD-5962-CA17-F98035643CFA}"/>
                </a:ext>
              </a:extLst>
            </p:cNvPr>
            <p:cNvSpPr/>
            <p:nvPr/>
          </p:nvSpPr>
          <p:spPr>
            <a:xfrm>
              <a:off x="2343150" y="234888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Time </a:t>
              </a:r>
              <a:br>
                <a:rPr lang="en-US" noProof="0" dirty="0">
                  <a:solidFill>
                    <a:schemeClr val="tx1"/>
                  </a:solidFill>
                </a:rPr>
              </a:br>
              <a:r>
                <a:rPr lang="en-US" noProof="0" dirty="0">
                  <a:solidFill>
                    <a:schemeClr val="tx1"/>
                  </a:solidFill>
                </a:rPr>
                <a:t>Dimension</a:t>
              </a:r>
            </a:p>
          </p:txBody>
        </p:sp>
        <p:sp>
          <p:nvSpPr>
            <p:cNvPr id="11" name="Rectangle 10">
              <a:extLst>
                <a:ext uri="{FF2B5EF4-FFF2-40B4-BE49-F238E27FC236}">
                  <a16:creationId xmlns:a16="http://schemas.microsoft.com/office/drawing/2014/main" id="{F4B001DC-1535-FE31-BF04-8061EDEB54A3}"/>
                </a:ext>
              </a:extLst>
            </p:cNvPr>
            <p:cNvSpPr/>
            <p:nvPr/>
          </p:nvSpPr>
          <p:spPr>
            <a:xfrm>
              <a:off x="612345" y="4293096"/>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Seller </a:t>
              </a:r>
              <a:br>
                <a:rPr lang="en-US" noProof="0" dirty="0">
                  <a:solidFill>
                    <a:schemeClr val="tx1"/>
                  </a:solidFill>
                </a:rPr>
              </a:br>
              <a:r>
                <a:rPr lang="en-US" noProof="0" dirty="0">
                  <a:solidFill>
                    <a:schemeClr val="tx1"/>
                  </a:solidFill>
                </a:rPr>
                <a:t>Dimension</a:t>
              </a:r>
            </a:p>
          </p:txBody>
        </p:sp>
        <p:sp>
          <p:nvSpPr>
            <p:cNvPr id="12" name="Rectangle 11">
              <a:extLst>
                <a:ext uri="{FF2B5EF4-FFF2-40B4-BE49-F238E27FC236}">
                  <a16:creationId xmlns:a16="http://schemas.microsoft.com/office/drawing/2014/main" id="{EC42DC97-105A-A60A-8AD4-512CB08ADCCD}"/>
                </a:ext>
              </a:extLst>
            </p:cNvPr>
            <p:cNvSpPr/>
            <p:nvPr/>
          </p:nvSpPr>
          <p:spPr>
            <a:xfrm>
              <a:off x="2561726" y="4293096"/>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Product </a:t>
              </a:r>
              <a:br>
                <a:rPr lang="en-US" noProof="0" dirty="0">
                  <a:solidFill>
                    <a:schemeClr val="tx1"/>
                  </a:solidFill>
                </a:rPr>
              </a:br>
              <a:r>
                <a:rPr lang="en-US" noProof="0" dirty="0">
                  <a:solidFill>
                    <a:schemeClr val="tx1"/>
                  </a:solidFill>
                </a:rPr>
                <a:t>Dimension</a:t>
              </a:r>
            </a:p>
          </p:txBody>
        </p:sp>
        <p:cxnSp>
          <p:nvCxnSpPr>
            <p:cNvPr id="13" name="Straight Connector 12">
              <a:extLst>
                <a:ext uri="{FF2B5EF4-FFF2-40B4-BE49-F238E27FC236}">
                  <a16:creationId xmlns:a16="http://schemas.microsoft.com/office/drawing/2014/main" id="{DA425ED1-7AF2-C5A9-7223-23866F2E0046}"/>
                </a:ext>
              </a:extLst>
            </p:cNvPr>
            <p:cNvCxnSpPr>
              <a:cxnSpLocks/>
              <a:stCxn id="8" idx="0"/>
              <a:endCxn id="9" idx="2"/>
            </p:cNvCxnSpPr>
            <p:nvPr/>
          </p:nvCxnSpPr>
          <p:spPr>
            <a:xfrm flipH="1" flipV="1">
              <a:off x="1442132" y="3020823"/>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16BB0A6-3111-49FA-3C12-3481EEC53096}"/>
                </a:ext>
              </a:extLst>
            </p:cNvPr>
            <p:cNvCxnSpPr>
              <a:cxnSpLocks/>
              <a:stCxn id="10" idx="2"/>
              <a:endCxn id="8" idx="0"/>
            </p:cNvCxnSpPr>
            <p:nvPr/>
          </p:nvCxnSpPr>
          <p:spPr>
            <a:xfrm flipH="1">
              <a:off x="2306228" y="3020824"/>
              <a:ext cx="793924" cy="26416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9F79A8-12A8-270F-FDC6-B974BEFF5A55}"/>
                </a:ext>
              </a:extLst>
            </p:cNvPr>
            <p:cNvCxnSpPr>
              <a:cxnSpLocks/>
              <a:stCxn id="12" idx="0"/>
              <a:endCxn id="8" idx="2"/>
            </p:cNvCxnSpPr>
            <p:nvPr/>
          </p:nvCxnSpPr>
          <p:spPr>
            <a:xfrm flipH="1" flipV="1">
              <a:off x="2306228" y="3946623"/>
              <a:ext cx="1012500" cy="34647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21A8F1D-7D78-0915-0BB4-128DE9649705}"/>
                </a:ext>
              </a:extLst>
            </p:cNvPr>
            <p:cNvCxnSpPr>
              <a:cxnSpLocks/>
              <a:stCxn id="11" idx="0"/>
              <a:endCxn id="8" idx="2"/>
            </p:cNvCxnSpPr>
            <p:nvPr/>
          </p:nvCxnSpPr>
          <p:spPr>
            <a:xfrm flipV="1">
              <a:off x="1369347" y="3946623"/>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0794B564-A26B-AA71-45A5-B77B423B4E9F}"/>
                </a:ext>
              </a:extLst>
            </p:cNvPr>
            <p:cNvSpPr/>
            <p:nvPr/>
          </p:nvSpPr>
          <p:spPr>
            <a:xfrm>
              <a:off x="1853963"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Week</a:t>
              </a:r>
            </a:p>
          </p:txBody>
        </p:sp>
        <p:sp>
          <p:nvSpPr>
            <p:cNvPr id="33" name="Rectangle 32">
              <a:extLst>
                <a:ext uri="{FF2B5EF4-FFF2-40B4-BE49-F238E27FC236}">
                  <a16:creationId xmlns:a16="http://schemas.microsoft.com/office/drawing/2014/main" id="{F007BF15-4ED4-30A6-EB63-ED9163FE4D95}"/>
                </a:ext>
              </a:extLst>
            </p:cNvPr>
            <p:cNvSpPr/>
            <p:nvPr/>
          </p:nvSpPr>
          <p:spPr>
            <a:xfrm>
              <a:off x="3174712"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Month</a:t>
              </a:r>
            </a:p>
          </p:txBody>
        </p:sp>
        <p:cxnSp>
          <p:nvCxnSpPr>
            <p:cNvPr id="34" name="Straight Connector 33">
              <a:extLst>
                <a:ext uri="{FF2B5EF4-FFF2-40B4-BE49-F238E27FC236}">
                  <a16:creationId xmlns:a16="http://schemas.microsoft.com/office/drawing/2014/main" id="{06145AF5-1A67-1BDA-1163-3EDFB4DC7014}"/>
                </a:ext>
              </a:extLst>
            </p:cNvPr>
            <p:cNvCxnSpPr>
              <a:cxnSpLocks/>
              <a:stCxn id="33" idx="2"/>
              <a:endCxn id="10" idx="0"/>
            </p:cNvCxnSpPr>
            <p:nvPr/>
          </p:nvCxnSpPr>
          <p:spPr>
            <a:xfrm flipH="1">
              <a:off x="3100152" y="2095188"/>
              <a:ext cx="597077" cy="25369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B67E02C-4398-CDF2-4543-0EBF1F5CDDBA}"/>
                </a:ext>
              </a:extLst>
            </p:cNvPr>
            <p:cNvCxnSpPr>
              <a:cxnSpLocks/>
              <a:stCxn id="10" idx="0"/>
              <a:endCxn id="32" idx="2"/>
            </p:cNvCxnSpPr>
            <p:nvPr/>
          </p:nvCxnSpPr>
          <p:spPr>
            <a:xfrm flipH="1" flipV="1">
              <a:off x="2376480" y="2095188"/>
              <a:ext cx="723672" cy="253692"/>
            </a:xfrm>
            <a:prstGeom prst="line">
              <a:avLst/>
            </a:prstGeom>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1B681626-815F-51FB-5564-D66B1427FAEB}"/>
                </a:ext>
              </a:extLst>
            </p:cNvPr>
            <p:cNvSpPr/>
            <p:nvPr/>
          </p:nvSpPr>
          <p:spPr>
            <a:xfrm>
              <a:off x="811441" y="5229200"/>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Outlet</a:t>
              </a:r>
            </a:p>
          </p:txBody>
        </p:sp>
        <p:sp>
          <p:nvSpPr>
            <p:cNvPr id="42" name="Rectangle 41">
              <a:extLst>
                <a:ext uri="{FF2B5EF4-FFF2-40B4-BE49-F238E27FC236}">
                  <a16:creationId xmlns:a16="http://schemas.microsoft.com/office/drawing/2014/main" id="{BD80E6D9-D77A-4F97-4E01-32B827C6C24D}"/>
                </a:ext>
              </a:extLst>
            </p:cNvPr>
            <p:cNvSpPr/>
            <p:nvPr/>
          </p:nvSpPr>
          <p:spPr>
            <a:xfrm>
              <a:off x="191344"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Region</a:t>
              </a:r>
            </a:p>
          </p:txBody>
        </p:sp>
        <p:sp>
          <p:nvSpPr>
            <p:cNvPr id="43" name="Rectangle 42">
              <a:extLst>
                <a:ext uri="{FF2B5EF4-FFF2-40B4-BE49-F238E27FC236}">
                  <a16:creationId xmlns:a16="http://schemas.microsoft.com/office/drawing/2014/main" id="{70E502EC-366A-AC61-35FE-B995AC20ED8D}"/>
                </a:ext>
              </a:extLst>
            </p:cNvPr>
            <p:cNvSpPr/>
            <p:nvPr/>
          </p:nvSpPr>
          <p:spPr>
            <a:xfrm>
              <a:off x="1476443"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Type</a:t>
              </a:r>
            </a:p>
          </p:txBody>
        </p:sp>
        <p:cxnSp>
          <p:nvCxnSpPr>
            <p:cNvPr id="47" name="Straight Connector 46">
              <a:extLst>
                <a:ext uri="{FF2B5EF4-FFF2-40B4-BE49-F238E27FC236}">
                  <a16:creationId xmlns:a16="http://schemas.microsoft.com/office/drawing/2014/main" id="{2C2909D8-F47B-699A-E20A-94F47CFC2EB6}"/>
                </a:ext>
              </a:extLst>
            </p:cNvPr>
            <p:cNvCxnSpPr>
              <a:cxnSpLocks/>
              <a:stCxn id="43" idx="0"/>
              <a:endCxn id="41" idx="2"/>
            </p:cNvCxnSpPr>
            <p:nvPr/>
          </p:nvCxnSpPr>
          <p:spPr>
            <a:xfrm flipH="1" flipV="1">
              <a:off x="1333958" y="5654214"/>
              <a:ext cx="665002" cy="31209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42EB43B-2114-9833-535E-196825F04FE2}"/>
                </a:ext>
              </a:extLst>
            </p:cNvPr>
            <p:cNvCxnSpPr>
              <a:cxnSpLocks/>
              <a:stCxn id="41" idx="2"/>
              <a:endCxn id="42" idx="0"/>
            </p:cNvCxnSpPr>
            <p:nvPr/>
          </p:nvCxnSpPr>
          <p:spPr>
            <a:xfrm flipH="1">
              <a:off x="713861" y="5654214"/>
              <a:ext cx="620097" cy="31209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7436F99-26F9-AC5A-C04F-3430957BDD86}"/>
                </a:ext>
              </a:extLst>
            </p:cNvPr>
            <p:cNvCxnSpPr>
              <a:cxnSpLocks/>
              <a:stCxn id="11" idx="2"/>
              <a:endCxn id="41" idx="0"/>
            </p:cNvCxnSpPr>
            <p:nvPr/>
          </p:nvCxnSpPr>
          <p:spPr>
            <a:xfrm flipH="1">
              <a:off x="1333958" y="4965039"/>
              <a:ext cx="35389" cy="264161"/>
            </a:xfrm>
            <a:prstGeom prst="line">
              <a:avLst/>
            </a:prstGeom>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B935637B-F9DB-95FA-1F53-BC2DD1335D6D}"/>
              </a:ext>
            </a:extLst>
          </p:cNvPr>
          <p:cNvGrpSpPr/>
          <p:nvPr/>
        </p:nvGrpSpPr>
        <p:grpSpPr>
          <a:xfrm>
            <a:off x="5952436" y="2529290"/>
            <a:ext cx="5904204" cy="2651773"/>
            <a:chOff x="5952436" y="2529290"/>
            <a:chExt cx="5904204" cy="2651773"/>
          </a:xfrm>
        </p:grpSpPr>
        <p:sp>
          <p:nvSpPr>
            <p:cNvPr id="80" name="Rectangle 79">
              <a:extLst>
                <a:ext uri="{FF2B5EF4-FFF2-40B4-BE49-F238E27FC236}">
                  <a16:creationId xmlns:a16="http://schemas.microsoft.com/office/drawing/2014/main" id="{9DABCCAA-5680-08F5-2BBC-063CBB9CB7B7}"/>
                </a:ext>
              </a:extLst>
            </p:cNvPr>
            <p:cNvSpPr/>
            <p:nvPr/>
          </p:nvSpPr>
          <p:spPr>
            <a:xfrm>
              <a:off x="6889317"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Sales</a:t>
              </a:r>
              <a:br>
                <a:rPr lang="en-US" noProof="0" dirty="0">
                  <a:solidFill>
                    <a:schemeClr val="tx1"/>
                  </a:solidFill>
                </a:rPr>
              </a:br>
              <a:r>
                <a:rPr lang="en-US" noProof="0" dirty="0">
                  <a:solidFill>
                    <a:schemeClr val="tx1"/>
                  </a:solidFill>
                </a:rPr>
                <a:t>Facts</a:t>
              </a:r>
            </a:p>
          </p:txBody>
        </p:sp>
        <p:sp>
          <p:nvSpPr>
            <p:cNvPr id="81" name="Rectangle 80">
              <a:extLst>
                <a:ext uri="{FF2B5EF4-FFF2-40B4-BE49-F238E27FC236}">
                  <a16:creationId xmlns:a16="http://schemas.microsoft.com/office/drawing/2014/main" id="{7F681A62-C52F-B0F8-3080-4AF9FF0F1DB4}"/>
                </a:ext>
              </a:extLst>
            </p:cNvPr>
            <p:cNvSpPr/>
            <p:nvPr/>
          </p:nvSpPr>
          <p:spPr>
            <a:xfrm>
              <a:off x="6025221" y="2564904"/>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Customer </a:t>
              </a:r>
              <a:br>
                <a:rPr lang="en-US" noProof="0" dirty="0">
                  <a:solidFill>
                    <a:schemeClr val="tx1"/>
                  </a:solidFill>
                </a:rPr>
              </a:br>
              <a:r>
                <a:rPr lang="en-US" noProof="0" dirty="0">
                  <a:solidFill>
                    <a:schemeClr val="tx1"/>
                  </a:solidFill>
                </a:rPr>
                <a:t>Dimension</a:t>
              </a:r>
            </a:p>
          </p:txBody>
        </p:sp>
        <p:sp>
          <p:nvSpPr>
            <p:cNvPr id="82" name="Rectangle 81">
              <a:extLst>
                <a:ext uri="{FF2B5EF4-FFF2-40B4-BE49-F238E27FC236}">
                  <a16:creationId xmlns:a16="http://schemas.microsoft.com/office/drawing/2014/main" id="{58D55385-B0A8-CD79-1FDB-6CAF9FC5C903}"/>
                </a:ext>
              </a:extLst>
            </p:cNvPr>
            <p:cNvSpPr/>
            <p:nvPr/>
          </p:nvSpPr>
          <p:spPr>
            <a:xfrm>
              <a:off x="7894816" y="2564904"/>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Time </a:t>
              </a:r>
              <a:br>
                <a:rPr lang="en-US" noProof="0" dirty="0">
                  <a:solidFill>
                    <a:schemeClr val="tx1"/>
                  </a:solidFill>
                </a:rPr>
              </a:br>
              <a:r>
                <a:rPr lang="en-US" noProof="0" dirty="0">
                  <a:solidFill>
                    <a:schemeClr val="tx1"/>
                  </a:solidFill>
                </a:rPr>
                <a:t>Dimension</a:t>
              </a:r>
            </a:p>
          </p:txBody>
        </p:sp>
        <p:sp>
          <p:nvSpPr>
            <p:cNvPr id="83" name="Rectangle 82">
              <a:extLst>
                <a:ext uri="{FF2B5EF4-FFF2-40B4-BE49-F238E27FC236}">
                  <a16:creationId xmlns:a16="http://schemas.microsoft.com/office/drawing/2014/main" id="{44B1115C-4E95-F32B-34D9-D345AD966F0C}"/>
                </a:ext>
              </a:extLst>
            </p:cNvPr>
            <p:cNvSpPr/>
            <p:nvPr/>
          </p:nvSpPr>
          <p:spPr>
            <a:xfrm>
              <a:off x="5952436" y="450912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Seller </a:t>
              </a:r>
              <a:br>
                <a:rPr lang="en-US" noProof="0" dirty="0">
                  <a:solidFill>
                    <a:schemeClr val="tx1"/>
                  </a:solidFill>
                </a:rPr>
              </a:br>
              <a:r>
                <a:rPr lang="en-US" noProof="0" dirty="0">
                  <a:solidFill>
                    <a:schemeClr val="tx1"/>
                  </a:solidFill>
                </a:rPr>
                <a:t>Dimension</a:t>
              </a:r>
            </a:p>
          </p:txBody>
        </p:sp>
        <p:sp>
          <p:nvSpPr>
            <p:cNvPr id="84" name="Rectangle 83">
              <a:extLst>
                <a:ext uri="{FF2B5EF4-FFF2-40B4-BE49-F238E27FC236}">
                  <a16:creationId xmlns:a16="http://schemas.microsoft.com/office/drawing/2014/main" id="{BCA38C4A-7CB3-B771-DF4C-77550A98CABD}"/>
                </a:ext>
              </a:extLst>
            </p:cNvPr>
            <p:cNvSpPr/>
            <p:nvPr/>
          </p:nvSpPr>
          <p:spPr>
            <a:xfrm>
              <a:off x="7966824" y="4509120"/>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Product </a:t>
              </a:r>
              <a:br>
                <a:rPr lang="en-US" noProof="0" dirty="0">
                  <a:solidFill>
                    <a:schemeClr val="tx1"/>
                  </a:solidFill>
                </a:rPr>
              </a:br>
              <a:r>
                <a:rPr lang="en-US" noProof="0" dirty="0">
                  <a:solidFill>
                    <a:schemeClr val="tx1"/>
                  </a:solidFill>
                </a:rPr>
                <a:t>Dimension</a:t>
              </a:r>
            </a:p>
          </p:txBody>
        </p:sp>
        <p:cxnSp>
          <p:nvCxnSpPr>
            <p:cNvPr id="85" name="Straight Connector 84">
              <a:extLst>
                <a:ext uri="{FF2B5EF4-FFF2-40B4-BE49-F238E27FC236}">
                  <a16:creationId xmlns:a16="http://schemas.microsoft.com/office/drawing/2014/main" id="{93DF8CF0-BD5C-5181-F865-EB554BFB8C1B}"/>
                </a:ext>
              </a:extLst>
            </p:cNvPr>
            <p:cNvCxnSpPr>
              <a:cxnSpLocks/>
              <a:stCxn id="80" idx="0"/>
              <a:endCxn id="81" idx="2"/>
            </p:cNvCxnSpPr>
            <p:nvPr/>
          </p:nvCxnSpPr>
          <p:spPr>
            <a:xfrm flipH="1" flipV="1">
              <a:off x="6782223" y="3236847"/>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23C9B2-71A2-9118-C30E-24910E249FF0}"/>
                </a:ext>
              </a:extLst>
            </p:cNvPr>
            <p:cNvCxnSpPr>
              <a:cxnSpLocks/>
              <a:stCxn id="82" idx="2"/>
              <a:endCxn id="80" idx="0"/>
            </p:cNvCxnSpPr>
            <p:nvPr/>
          </p:nvCxnSpPr>
          <p:spPr>
            <a:xfrm flipH="1">
              <a:off x="7646319" y="3236848"/>
              <a:ext cx="1005499" cy="26416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FB3A6EB-B443-66DB-52C2-4AD27FA17224}"/>
                </a:ext>
              </a:extLst>
            </p:cNvPr>
            <p:cNvCxnSpPr>
              <a:cxnSpLocks/>
              <a:stCxn id="84" idx="0"/>
              <a:endCxn id="80" idx="2"/>
            </p:cNvCxnSpPr>
            <p:nvPr/>
          </p:nvCxnSpPr>
          <p:spPr>
            <a:xfrm flipH="1" flipV="1">
              <a:off x="7646319" y="4162647"/>
              <a:ext cx="1077507" cy="346473"/>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12BF178-4887-212B-CC92-439ADF2706BD}"/>
                </a:ext>
              </a:extLst>
            </p:cNvPr>
            <p:cNvCxnSpPr>
              <a:cxnSpLocks/>
              <a:stCxn id="83" idx="0"/>
              <a:endCxn id="80" idx="2"/>
            </p:cNvCxnSpPr>
            <p:nvPr/>
          </p:nvCxnSpPr>
          <p:spPr>
            <a:xfrm flipV="1">
              <a:off x="6709438" y="4162647"/>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99" name="Rectangle 98">
              <a:extLst>
                <a:ext uri="{FF2B5EF4-FFF2-40B4-BE49-F238E27FC236}">
                  <a16:creationId xmlns:a16="http://schemas.microsoft.com/office/drawing/2014/main" id="{EFC6D5D3-1C66-6B02-8ACA-6C8324BD8746}"/>
                </a:ext>
              </a:extLst>
            </p:cNvPr>
            <p:cNvSpPr/>
            <p:nvPr/>
          </p:nvSpPr>
          <p:spPr>
            <a:xfrm>
              <a:off x="9048780"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Shipping</a:t>
              </a:r>
              <a:br>
                <a:rPr lang="en-US" noProof="0" dirty="0">
                  <a:solidFill>
                    <a:schemeClr val="tx1"/>
                  </a:solidFill>
                </a:rPr>
              </a:br>
              <a:r>
                <a:rPr lang="en-US" noProof="0" dirty="0">
                  <a:solidFill>
                    <a:schemeClr val="tx1"/>
                  </a:solidFill>
                </a:rPr>
                <a:t>Facts</a:t>
              </a:r>
            </a:p>
          </p:txBody>
        </p:sp>
        <p:cxnSp>
          <p:nvCxnSpPr>
            <p:cNvPr id="100" name="Straight Connector 99">
              <a:extLst>
                <a:ext uri="{FF2B5EF4-FFF2-40B4-BE49-F238E27FC236}">
                  <a16:creationId xmlns:a16="http://schemas.microsoft.com/office/drawing/2014/main" id="{FD920A5A-5F63-90EA-E036-CE864737D0AF}"/>
                </a:ext>
              </a:extLst>
            </p:cNvPr>
            <p:cNvCxnSpPr>
              <a:cxnSpLocks/>
              <a:stCxn id="99" idx="0"/>
              <a:endCxn id="82" idx="2"/>
            </p:cNvCxnSpPr>
            <p:nvPr/>
          </p:nvCxnSpPr>
          <p:spPr>
            <a:xfrm flipH="1" flipV="1">
              <a:off x="8651818" y="3236848"/>
              <a:ext cx="1153964" cy="26416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668DCC87-CDF7-6D9F-5971-B2275E825129}"/>
                </a:ext>
              </a:extLst>
            </p:cNvPr>
            <p:cNvCxnSpPr>
              <a:cxnSpLocks/>
              <a:stCxn id="99" idx="2"/>
              <a:endCxn id="84" idx="0"/>
            </p:cNvCxnSpPr>
            <p:nvPr/>
          </p:nvCxnSpPr>
          <p:spPr>
            <a:xfrm flipH="1">
              <a:off x="8723826" y="4162647"/>
              <a:ext cx="1081956" cy="346473"/>
            </a:xfrm>
            <a:prstGeom prst="line">
              <a:avLst/>
            </a:prstGeom>
          </p:spPr>
          <p:style>
            <a:lnRef idx="1">
              <a:schemeClr val="dk1"/>
            </a:lnRef>
            <a:fillRef idx="0">
              <a:schemeClr val="dk1"/>
            </a:fillRef>
            <a:effectRef idx="0">
              <a:schemeClr val="dk1"/>
            </a:effectRef>
            <a:fontRef idx="minor">
              <a:schemeClr val="tx1"/>
            </a:fontRef>
          </p:style>
        </p:cxnSp>
        <p:sp>
          <p:nvSpPr>
            <p:cNvPr id="106" name="Rectangle 105">
              <a:extLst>
                <a:ext uri="{FF2B5EF4-FFF2-40B4-BE49-F238E27FC236}">
                  <a16:creationId xmlns:a16="http://schemas.microsoft.com/office/drawing/2014/main" id="{FE0C5EB3-40E2-1DF6-D8E7-C374AA6EE33A}"/>
                </a:ext>
              </a:extLst>
            </p:cNvPr>
            <p:cNvSpPr/>
            <p:nvPr/>
          </p:nvSpPr>
          <p:spPr>
            <a:xfrm>
              <a:off x="10342636" y="252929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Location </a:t>
              </a:r>
              <a:br>
                <a:rPr lang="en-US" noProof="0" dirty="0">
                  <a:solidFill>
                    <a:schemeClr val="tx1"/>
                  </a:solidFill>
                </a:rPr>
              </a:br>
              <a:r>
                <a:rPr lang="en-US" noProof="0" dirty="0">
                  <a:solidFill>
                    <a:schemeClr val="tx1"/>
                  </a:solidFill>
                </a:rPr>
                <a:t>Dimension</a:t>
              </a:r>
            </a:p>
          </p:txBody>
        </p:sp>
        <p:cxnSp>
          <p:nvCxnSpPr>
            <p:cNvPr id="107" name="Straight Connector 106">
              <a:extLst>
                <a:ext uri="{FF2B5EF4-FFF2-40B4-BE49-F238E27FC236}">
                  <a16:creationId xmlns:a16="http://schemas.microsoft.com/office/drawing/2014/main" id="{2AF115CD-8B5F-E96C-A186-C296D0A67311}"/>
                </a:ext>
              </a:extLst>
            </p:cNvPr>
            <p:cNvCxnSpPr>
              <a:cxnSpLocks/>
              <a:stCxn id="106" idx="2"/>
              <a:endCxn id="99" idx="0"/>
            </p:cNvCxnSpPr>
            <p:nvPr/>
          </p:nvCxnSpPr>
          <p:spPr>
            <a:xfrm flipH="1">
              <a:off x="9805782" y="3201234"/>
              <a:ext cx="1293856" cy="299774"/>
            </a:xfrm>
            <a:prstGeom prst="line">
              <a:avLst/>
            </a:prstGeom>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EC0D9FA4-CCF7-FD87-7B79-FB710A10140E}"/>
                </a:ext>
              </a:extLst>
            </p:cNvPr>
            <p:cNvSpPr/>
            <p:nvPr/>
          </p:nvSpPr>
          <p:spPr>
            <a:xfrm>
              <a:off x="10342636" y="4496646"/>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Shipper </a:t>
              </a:r>
              <a:br>
                <a:rPr lang="en-US" noProof="0" dirty="0">
                  <a:solidFill>
                    <a:schemeClr val="tx1"/>
                  </a:solidFill>
                </a:rPr>
              </a:br>
              <a:r>
                <a:rPr lang="en-US" noProof="0" dirty="0">
                  <a:solidFill>
                    <a:schemeClr val="tx1"/>
                  </a:solidFill>
                </a:rPr>
                <a:t>Dimension</a:t>
              </a:r>
            </a:p>
          </p:txBody>
        </p:sp>
        <p:cxnSp>
          <p:nvCxnSpPr>
            <p:cNvPr id="111" name="Straight Connector 110">
              <a:extLst>
                <a:ext uri="{FF2B5EF4-FFF2-40B4-BE49-F238E27FC236}">
                  <a16:creationId xmlns:a16="http://schemas.microsoft.com/office/drawing/2014/main" id="{CD89F122-6F07-19DC-1333-B7A44D9821BD}"/>
                </a:ext>
              </a:extLst>
            </p:cNvPr>
            <p:cNvCxnSpPr>
              <a:cxnSpLocks/>
              <a:stCxn id="110" idx="0"/>
              <a:endCxn id="99" idx="2"/>
            </p:cNvCxnSpPr>
            <p:nvPr/>
          </p:nvCxnSpPr>
          <p:spPr>
            <a:xfrm flipH="1" flipV="1">
              <a:off x="9805782" y="4162647"/>
              <a:ext cx="1293856" cy="33399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20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EDEB-846A-BDF8-04EA-3F72344E23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3507B0-8618-B766-8886-D93A65670CFB}"/>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1A171A57-0C2A-16AE-15BA-B8B11684870A}"/>
              </a:ext>
            </a:extLst>
          </p:cNvPr>
          <p:cNvSpPr>
            <a:spLocks noGrp="1"/>
          </p:cNvSpPr>
          <p:nvPr>
            <p:ph type="body" sz="quarter" idx="14"/>
          </p:nvPr>
        </p:nvSpPr>
        <p:spPr/>
        <p:txBody>
          <a:bodyPr/>
          <a:lstStyle/>
          <a:p>
            <a:r>
              <a:rPr lang="en-US" dirty="0"/>
              <a:t>Slowly Changing Dimension</a:t>
            </a:r>
          </a:p>
        </p:txBody>
      </p:sp>
    </p:spTree>
    <p:extLst>
      <p:ext uri="{BB962C8B-B14F-4D97-AF65-F5344CB8AC3E}">
        <p14:creationId xmlns:p14="http://schemas.microsoft.com/office/powerpoint/2010/main" val="303105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41F3F-8E7B-671E-47F9-E2661D3D8BA1}"/>
              </a:ext>
            </a:extLst>
          </p:cNvPr>
          <p:cNvSpPr>
            <a:spLocks noGrp="1"/>
          </p:cNvSpPr>
          <p:nvPr>
            <p:ph type="title"/>
          </p:nvPr>
        </p:nvSpPr>
        <p:spPr/>
        <p:txBody>
          <a:bodyPr/>
          <a:lstStyle/>
          <a:p>
            <a:r>
              <a:rPr lang="en-US" dirty="0"/>
              <a:t>Slowly Changing Dimension (SCD)</a:t>
            </a:r>
          </a:p>
        </p:txBody>
      </p:sp>
      <p:sp>
        <p:nvSpPr>
          <p:cNvPr id="5" name="Content Placeholder 4">
            <a:extLst>
              <a:ext uri="{FF2B5EF4-FFF2-40B4-BE49-F238E27FC236}">
                <a16:creationId xmlns:a16="http://schemas.microsoft.com/office/drawing/2014/main" id="{87A6453F-5065-D43A-D46F-9FA1EB8E2881}"/>
              </a:ext>
            </a:extLst>
          </p:cNvPr>
          <p:cNvSpPr>
            <a:spLocks noGrp="1"/>
          </p:cNvSpPr>
          <p:nvPr>
            <p:ph sz="half" idx="1"/>
          </p:nvPr>
        </p:nvSpPr>
        <p:spPr>
          <a:xfrm>
            <a:off x="335360" y="1260583"/>
            <a:ext cx="11448000" cy="512233"/>
          </a:xfrm>
        </p:spPr>
        <p:txBody>
          <a:bodyPr/>
          <a:lstStyle/>
          <a:p>
            <a:pPr marL="0" indent="0">
              <a:buNone/>
            </a:pPr>
            <a:r>
              <a:rPr lang="en-US" dirty="0"/>
              <a:t>How can we accommodate changes in the dimension attributes?</a:t>
            </a:r>
          </a:p>
        </p:txBody>
      </p:sp>
      <p:sp>
        <p:nvSpPr>
          <p:cNvPr id="6" name="Content Placeholder 5">
            <a:extLst>
              <a:ext uri="{FF2B5EF4-FFF2-40B4-BE49-F238E27FC236}">
                <a16:creationId xmlns:a16="http://schemas.microsoft.com/office/drawing/2014/main" id="{8CFD1962-82BA-31BF-8F28-1520E5D2ECA4}"/>
              </a:ext>
            </a:extLst>
          </p:cNvPr>
          <p:cNvSpPr>
            <a:spLocks noGrp="1"/>
          </p:cNvSpPr>
          <p:nvPr>
            <p:ph sz="half" idx="2"/>
          </p:nvPr>
        </p:nvSpPr>
        <p:spPr>
          <a:xfrm>
            <a:off x="6217920" y="1916832"/>
            <a:ext cx="5566712" cy="4392486"/>
          </a:xfrm>
        </p:spPr>
        <p:txBody>
          <a:bodyPr/>
          <a:lstStyle/>
          <a:p>
            <a:r>
              <a:rPr lang="en-US" dirty="0"/>
              <a:t>Type 3: Add new attribute / </a:t>
            </a:r>
            <a:br>
              <a:rPr lang="en-US" dirty="0"/>
            </a:br>
            <a:r>
              <a:rPr lang="en-US" dirty="0"/>
              <a:t>alternate reality</a:t>
            </a:r>
            <a:br>
              <a:rPr lang="en-US" dirty="0"/>
            </a:br>
            <a:r>
              <a:rPr lang="en-US" dirty="0"/>
              <a:t>Used infrequently, user can select which reality they want to use for grouping.</a:t>
            </a:r>
          </a:p>
          <a:p>
            <a:endParaRPr lang="en-US" dirty="0"/>
          </a:p>
          <a:p>
            <a:r>
              <a:rPr lang="en-US" dirty="0"/>
              <a:t>Type 4: Add mini-dimension / </a:t>
            </a:r>
            <a:br>
              <a:rPr lang="en-US" dirty="0"/>
            </a:br>
            <a:r>
              <a:rPr lang="en-US" dirty="0"/>
              <a:t>rapidly changing monster dimension</a:t>
            </a:r>
            <a:br>
              <a:rPr lang="en-US" dirty="0"/>
            </a:br>
            <a:r>
              <a:rPr lang="en-US" dirty="0"/>
              <a:t>Move rapidly changing attributes to a separate mini-dimension.</a:t>
            </a:r>
          </a:p>
          <a:p>
            <a:r>
              <a:rPr lang="en-US" dirty="0"/>
              <a:t>...</a:t>
            </a:r>
          </a:p>
          <a:p>
            <a:pPr marL="0" indent="0">
              <a:buNone/>
            </a:pPr>
            <a:endParaRPr lang="en-US" dirty="0"/>
          </a:p>
        </p:txBody>
      </p:sp>
      <p:sp>
        <p:nvSpPr>
          <p:cNvPr id="3" name="Slide Number Placeholder 2">
            <a:extLst>
              <a:ext uri="{FF2B5EF4-FFF2-40B4-BE49-F238E27FC236}">
                <a16:creationId xmlns:a16="http://schemas.microsoft.com/office/drawing/2014/main" id="{F8AC637F-ACC0-AF47-3DCE-0FB329ED963B}"/>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7" name="Content Placeholder 4">
            <a:extLst>
              <a:ext uri="{FF2B5EF4-FFF2-40B4-BE49-F238E27FC236}">
                <a16:creationId xmlns:a16="http://schemas.microsoft.com/office/drawing/2014/main" id="{61373F0A-7C82-13B4-C5CE-1F3EE67A4BB0}"/>
              </a:ext>
            </a:extLst>
          </p:cNvPr>
          <p:cNvSpPr txBox="1">
            <a:spLocks/>
          </p:cNvSpPr>
          <p:nvPr/>
        </p:nvSpPr>
        <p:spPr>
          <a:xfrm>
            <a:off x="335360" y="1916832"/>
            <a:ext cx="5699679" cy="439248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Type 0: Retain original</a:t>
            </a:r>
            <a:br>
              <a:rPr lang="en-US" dirty="0"/>
            </a:br>
            <a:r>
              <a:rPr lang="en-US" dirty="0"/>
              <a:t>We never change; we are not up to date.</a:t>
            </a:r>
          </a:p>
          <a:p>
            <a:endParaRPr lang="en-US" dirty="0"/>
          </a:p>
          <a:p>
            <a:r>
              <a:rPr lang="en-US" dirty="0"/>
              <a:t>Type 1: Overwrite</a:t>
            </a:r>
            <a:br>
              <a:rPr lang="en-US" dirty="0"/>
            </a:br>
            <a:r>
              <a:rPr lang="en-US" dirty="0"/>
              <a:t>The attribute always reflects the most recent assignment. We are losing history.</a:t>
            </a:r>
          </a:p>
          <a:p>
            <a:endParaRPr lang="en-US" dirty="0"/>
          </a:p>
          <a:p>
            <a:r>
              <a:rPr lang="en-US" dirty="0"/>
              <a:t>Type 2: Add new row</a:t>
            </a:r>
            <a:br>
              <a:rPr lang="en-US" dirty="0"/>
            </a:br>
            <a:r>
              <a:rPr lang="en-US" dirty="0"/>
              <a:t>Add a new row in to the dimension table. We need to update the primary key.</a:t>
            </a:r>
          </a:p>
        </p:txBody>
      </p:sp>
    </p:spTree>
    <p:extLst>
      <p:ext uri="{BB962C8B-B14F-4D97-AF65-F5344CB8AC3E}">
        <p14:creationId xmlns:p14="http://schemas.microsoft.com/office/powerpoint/2010/main" val="338429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69EB-D5B1-A278-FB9C-103E34B472ED}"/>
              </a:ext>
            </a:extLst>
          </p:cNvPr>
          <p:cNvSpPr>
            <a:spLocks noGrp="1"/>
          </p:cNvSpPr>
          <p:nvPr>
            <p:ph type="title"/>
          </p:nvPr>
        </p:nvSpPr>
        <p:spPr/>
        <p:txBody>
          <a:bodyPr/>
          <a:lstStyle/>
          <a:p>
            <a:r>
              <a:rPr lang="en-US" noProof="0" dirty="0"/>
              <a:t>Semantic Data Models</a:t>
            </a:r>
          </a:p>
        </p:txBody>
      </p:sp>
      <p:sp>
        <p:nvSpPr>
          <p:cNvPr id="3" name="Content Placeholder 2">
            <a:extLst>
              <a:ext uri="{FF2B5EF4-FFF2-40B4-BE49-F238E27FC236}">
                <a16:creationId xmlns:a16="http://schemas.microsoft.com/office/drawing/2014/main" id="{AA26BD68-506D-42FA-22AD-666B22603140}"/>
              </a:ext>
            </a:extLst>
          </p:cNvPr>
          <p:cNvSpPr>
            <a:spLocks noGrp="1"/>
          </p:cNvSpPr>
          <p:nvPr>
            <p:ph idx="1"/>
          </p:nvPr>
        </p:nvSpPr>
        <p:spPr>
          <a:xfrm>
            <a:off x="335360" y="1268759"/>
            <a:ext cx="11449272" cy="1734041"/>
          </a:xfrm>
        </p:spPr>
        <p:txBody>
          <a:bodyPr/>
          <a:lstStyle/>
          <a:p>
            <a:r>
              <a:rPr lang="en-US" noProof="0" dirty="0"/>
              <a:t>Developed in late 1970 and early 1980</a:t>
            </a:r>
          </a:p>
          <a:p>
            <a:r>
              <a:rPr lang="en-US" noProof="0" dirty="0"/>
              <a:t>Created by application of data abstraction concepts</a:t>
            </a:r>
          </a:p>
          <a:p>
            <a:r>
              <a:rPr lang="en-US" noProof="0" dirty="0"/>
              <a:t>“</a:t>
            </a:r>
            <a:r>
              <a:rPr lang="en-US" noProof="0" dirty="0" err="1"/>
              <a:t>Leitheiser</a:t>
            </a:r>
            <a:r>
              <a:rPr lang="en-US" noProof="0" dirty="0"/>
              <a:t> found that a semantic model (LDS) was easier to learn and resulted In higher understanding and recall) of a database schema than a tabular representation”</a:t>
            </a:r>
          </a:p>
        </p:txBody>
      </p:sp>
      <p:sp>
        <p:nvSpPr>
          <p:cNvPr id="4" name="Slide Number Placeholder 3">
            <a:extLst>
              <a:ext uri="{FF2B5EF4-FFF2-40B4-BE49-F238E27FC236}">
                <a16:creationId xmlns:a16="http://schemas.microsoft.com/office/drawing/2014/main" id="{3DBC7443-C2F7-325A-E78F-EB0F31851E2F}"/>
              </a:ext>
            </a:extLst>
          </p:cNvPr>
          <p:cNvSpPr>
            <a:spLocks noGrp="1"/>
          </p:cNvSpPr>
          <p:nvPr>
            <p:ph type="sldNum" sz="quarter" idx="12"/>
          </p:nvPr>
        </p:nvSpPr>
        <p:spPr/>
        <p:txBody>
          <a:bodyPr/>
          <a:lstStyle/>
          <a:p>
            <a:fld id="{6113E31D-E2AB-40D1-8B51-AFA5AFEF393A}" type="slidenum">
              <a:rPr lang="en-US" noProof="0" smtClean="0"/>
              <a:t>13</a:t>
            </a:fld>
            <a:endParaRPr lang="en-US" noProof="0" dirty="0"/>
          </a:p>
        </p:txBody>
      </p:sp>
      <p:pic>
        <p:nvPicPr>
          <p:cNvPr id="2050" name="Picture 2" descr="Diagram&#10;&#10;Description automatically generated">
            <a:extLst>
              <a:ext uri="{FF2B5EF4-FFF2-40B4-BE49-F238E27FC236}">
                <a16:creationId xmlns:a16="http://schemas.microsoft.com/office/drawing/2014/main" id="{C7088DAC-6357-81F6-03EE-247CDA3C5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85" y="3083457"/>
            <a:ext cx="4078610"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F492B6-5158-85BD-BDB0-DE109EDEC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850" y="3083457"/>
            <a:ext cx="3577625"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96BF8A8-944D-3562-7B07-F40F5FF4F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190" y="3083457"/>
            <a:ext cx="2219325"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A23F67-4865-FC33-D302-872CC8C29CCE}"/>
              </a:ext>
            </a:extLst>
          </p:cNvPr>
          <p:cNvSpPr txBox="1"/>
          <p:nvPr/>
        </p:nvSpPr>
        <p:spPr>
          <a:xfrm>
            <a:off x="0" y="6525344"/>
            <a:ext cx="6096000" cy="369332"/>
          </a:xfrm>
          <a:prstGeom prst="rect">
            <a:avLst/>
          </a:prstGeom>
          <a:noFill/>
        </p:spPr>
        <p:txBody>
          <a:bodyPr wrap="square" rtlCol="0">
            <a:spAutoFit/>
          </a:bodyPr>
          <a:lstStyle/>
          <a:p>
            <a:r>
              <a:rPr lang="en-US" noProof="0" dirty="0">
                <a:solidFill>
                  <a:schemeClr val="bg1"/>
                </a:solidFill>
              </a:rPr>
              <a:t>Consider</a:t>
            </a:r>
          </a:p>
        </p:txBody>
      </p:sp>
    </p:spTree>
    <p:extLst>
      <p:ext uri="{BB962C8B-B14F-4D97-AF65-F5344CB8AC3E}">
        <p14:creationId xmlns:p14="http://schemas.microsoft.com/office/powerpoint/2010/main" val="236792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EE11C-B32E-3151-A34B-92D1F9487D48}"/>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58136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1A53CE-6AF7-2547-3575-78433AFF9108}"/>
              </a:ext>
            </a:extLst>
          </p:cNvPr>
          <p:cNvSpPr>
            <a:spLocks noGrp="1"/>
          </p:cNvSpPr>
          <p:nvPr>
            <p:ph type="title"/>
          </p:nvPr>
        </p:nvSpPr>
        <p:spPr/>
        <p:txBody>
          <a:bodyPr/>
          <a:lstStyle/>
          <a:p>
            <a:r>
              <a:rPr lang="en-US" dirty="0"/>
              <a:t>Data Modeling</a:t>
            </a:r>
          </a:p>
        </p:txBody>
      </p:sp>
      <p:sp>
        <p:nvSpPr>
          <p:cNvPr id="3" name="Content Placeholder 2">
            <a:extLst>
              <a:ext uri="{FF2B5EF4-FFF2-40B4-BE49-F238E27FC236}">
                <a16:creationId xmlns:a16="http://schemas.microsoft.com/office/drawing/2014/main" id="{C013150B-2639-3B47-21D0-5FC3BDE92251}"/>
              </a:ext>
            </a:extLst>
          </p:cNvPr>
          <p:cNvSpPr>
            <a:spLocks noGrp="1"/>
          </p:cNvSpPr>
          <p:nvPr>
            <p:ph sz="half" idx="1"/>
          </p:nvPr>
        </p:nvSpPr>
        <p:spPr/>
        <p:txBody>
          <a:bodyPr/>
          <a:lstStyle/>
          <a:p>
            <a:pPr marL="0" indent="0">
              <a:buNone/>
            </a:pPr>
            <a:r>
              <a:rPr lang="en-US" dirty="0"/>
              <a:t>Normalized Modeling, Bill Inmon</a:t>
            </a:r>
          </a:p>
          <a:p>
            <a:pPr marL="0" indent="0">
              <a:buNone/>
            </a:pPr>
            <a:r>
              <a:rPr lang="en-US" dirty="0"/>
              <a:t>...</a:t>
            </a:r>
          </a:p>
          <a:p>
            <a:endParaRPr lang="en-US" dirty="0"/>
          </a:p>
        </p:txBody>
      </p:sp>
      <p:sp>
        <p:nvSpPr>
          <p:cNvPr id="7" name="Content Placeholder 6">
            <a:extLst>
              <a:ext uri="{FF2B5EF4-FFF2-40B4-BE49-F238E27FC236}">
                <a16:creationId xmlns:a16="http://schemas.microsoft.com/office/drawing/2014/main" id="{9FF97039-5D22-5E61-7E0F-A856AAF3DDB8}"/>
              </a:ext>
            </a:extLst>
          </p:cNvPr>
          <p:cNvSpPr>
            <a:spLocks noGrp="1"/>
          </p:cNvSpPr>
          <p:nvPr>
            <p:ph sz="half" idx="2"/>
          </p:nvPr>
        </p:nvSpPr>
        <p:spPr/>
        <p:txBody>
          <a:bodyPr/>
          <a:lstStyle/>
          <a:p>
            <a:pPr marL="0" indent="0">
              <a:buNone/>
            </a:pPr>
            <a:r>
              <a:rPr lang="en-US" dirty="0"/>
              <a:t>Denormalized Modeling, Ralph Kimball</a:t>
            </a:r>
          </a:p>
          <a:p>
            <a:pPr marL="0" indent="0">
              <a:buNone/>
            </a:pPr>
            <a:r>
              <a:rPr lang="en-US" dirty="0"/>
              <a:t>...</a:t>
            </a:r>
          </a:p>
        </p:txBody>
      </p:sp>
      <p:sp>
        <p:nvSpPr>
          <p:cNvPr id="4" name="Slide Number Placeholder 3">
            <a:extLst>
              <a:ext uri="{FF2B5EF4-FFF2-40B4-BE49-F238E27FC236}">
                <a16:creationId xmlns:a16="http://schemas.microsoft.com/office/drawing/2014/main" id="{29E55F92-5D77-30BD-7567-77D226C259D3}"/>
              </a:ext>
            </a:extLst>
          </p:cNvPr>
          <p:cNvSpPr>
            <a:spLocks noGrp="1"/>
          </p:cNvSpPr>
          <p:nvPr>
            <p:ph type="sldNum" sz="quarter" idx="12"/>
          </p:nvPr>
        </p:nvSpPr>
        <p:spPr/>
        <p:txBody>
          <a:bodyPr/>
          <a:lstStyle/>
          <a:p>
            <a:fld id="{6113E31D-E2AB-40D1-8B51-AFA5AFEF393A}" type="slidenum">
              <a:rPr lang="en-US" smtClean="0"/>
              <a:t>2</a:t>
            </a:fld>
            <a:endParaRPr lang="en-US" dirty="0"/>
          </a:p>
        </p:txBody>
      </p:sp>
      <p:sp>
        <p:nvSpPr>
          <p:cNvPr id="5" name="TextBox 4">
            <a:extLst>
              <a:ext uri="{FF2B5EF4-FFF2-40B4-BE49-F238E27FC236}">
                <a16:creationId xmlns:a16="http://schemas.microsoft.com/office/drawing/2014/main" id="{945151A5-D235-1245-D1B6-3B2264AFBFD8}"/>
              </a:ext>
            </a:extLst>
          </p:cNvPr>
          <p:cNvSpPr txBox="1"/>
          <p:nvPr/>
        </p:nvSpPr>
        <p:spPr>
          <a:xfrm>
            <a:off x="0" y="6493334"/>
            <a:ext cx="10128448" cy="369332"/>
          </a:xfrm>
          <a:prstGeom prst="rect">
            <a:avLst/>
          </a:prstGeom>
          <a:noFill/>
        </p:spPr>
        <p:txBody>
          <a:bodyPr wrap="square" rtlCol="0">
            <a:spAutoFit/>
          </a:bodyPr>
          <a:lstStyle/>
          <a:p>
            <a:r>
              <a:rPr lang="en-US" b="1" dirty="0">
                <a:solidFill>
                  <a:schemeClr val="bg1"/>
                </a:solidFill>
              </a:rPr>
              <a:t>Consider</a:t>
            </a:r>
          </a:p>
        </p:txBody>
      </p:sp>
    </p:spTree>
    <p:extLst>
      <p:ext uri="{BB962C8B-B14F-4D97-AF65-F5344CB8AC3E}">
        <p14:creationId xmlns:p14="http://schemas.microsoft.com/office/powerpoint/2010/main" val="111557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C79E-C9E7-F50D-ECC5-CFA26F5634EA}"/>
              </a:ext>
            </a:extLst>
          </p:cNvPr>
          <p:cNvSpPr>
            <a:spLocks noGrp="1"/>
          </p:cNvSpPr>
          <p:nvPr>
            <p:ph type="title"/>
          </p:nvPr>
        </p:nvSpPr>
        <p:spPr/>
        <p:txBody>
          <a:bodyPr>
            <a:normAutofit/>
          </a:bodyPr>
          <a:lstStyle/>
          <a:p>
            <a:r>
              <a:rPr lang="en-US" dirty="0"/>
              <a:t>Kimball Dimensional Modeling Techniques</a:t>
            </a:r>
          </a:p>
        </p:txBody>
      </p:sp>
      <p:sp>
        <p:nvSpPr>
          <p:cNvPr id="3" name="Content Placeholder 2">
            <a:extLst>
              <a:ext uri="{FF2B5EF4-FFF2-40B4-BE49-F238E27FC236}">
                <a16:creationId xmlns:a16="http://schemas.microsoft.com/office/drawing/2014/main" id="{B633132D-4078-6E3D-4CD3-1AF65449BFF0}"/>
              </a:ext>
            </a:extLst>
          </p:cNvPr>
          <p:cNvSpPr>
            <a:spLocks noGrp="1"/>
          </p:cNvSpPr>
          <p:nvPr>
            <p:ph idx="1"/>
          </p:nvPr>
        </p:nvSpPr>
        <p:spPr/>
        <p:txBody>
          <a:bodyPr/>
          <a:lstStyle/>
          <a:p>
            <a:pPr marL="0" indent="0">
              <a:buNone/>
            </a:pPr>
            <a:r>
              <a:rPr lang="en-US" dirty="0"/>
              <a:t>Kimball group defines for modeling data in a dimensional way. The outline is:</a:t>
            </a:r>
          </a:p>
          <a:p>
            <a:r>
              <a:rPr lang="en-US" dirty="0"/>
              <a:t>Gather Business Requirements and Data Realities (Analysis)</a:t>
            </a:r>
            <a:br>
              <a:rPr lang="en-US" dirty="0"/>
            </a:br>
            <a:r>
              <a:rPr lang="en-US" dirty="0"/>
              <a:t>Collect business objectives, key performance indicators (KPI), decision making processes, supporting analytical needs, and data realities.</a:t>
            </a:r>
          </a:p>
          <a:p>
            <a:r>
              <a:rPr lang="en-US" dirty="0"/>
              <a:t>Dimensional Modelling</a:t>
            </a:r>
            <a:br>
              <a:rPr lang="en-US" dirty="0"/>
            </a:br>
            <a:r>
              <a:rPr lang="en-US" dirty="0"/>
              <a:t>Should lead by the data modeler in collaboration with the subject matter experts and data governance representatives.</a:t>
            </a:r>
          </a:p>
          <a:p>
            <a:r>
              <a:rPr lang="en-US" dirty="0"/>
              <a:t>Dimensional Design Process (Design)</a:t>
            </a:r>
            <a:br>
              <a:rPr lang="en-US" dirty="0"/>
            </a:br>
            <a:r>
              <a:rPr lang="en-US" dirty="0"/>
              <a:t>There are four steps: </a:t>
            </a:r>
          </a:p>
          <a:p>
            <a:pPr lvl="1"/>
            <a:r>
              <a:rPr lang="en-US" dirty="0"/>
              <a:t>Select the business process</a:t>
            </a:r>
          </a:p>
          <a:p>
            <a:pPr lvl="1"/>
            <a:r>
              <a:rPr lang="en-US" dirty="0"/>
              <a:t>Declare the grain</a:t>
            </a:r>
          </a:p>
          <a:p>
            <a:pPr lvl="1"/>
            <a:r>
              <a:rPr lang="en-US" dirty="0"/>
              <a:t>Identify the dimensions</a:t>
            </a:r>
          </a:p>
          <a:p>
            <a:pPr lvl="1"/>
            <a:r>
              <a:rPr lang="en-US" dirty="0"/>
              <a:t>Identify the facts</a:t>
            </a:r>
          </a:p>
        </p:txBody>
      </p:sp>
      <p:sp>
        <p:nvSpPr>
          <p:cNvPr id="4" name="Slide Number Placeholder 3">
            <a:extLst>
              <a:ext uri="{FF2B5EF4-FFF2-40B4-BE49-F238E27FC236}">
                <a16:creationId xmlns:a16="http://schemas.microsoft.com/office/drawing/2014/main" id="{6A7B91DE-D031-24A4-C06E-A5DF1D662062}"/>
              </a:ext>
            </a:extLst>
          </p:cNvPr>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86904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BBD5-205A-B3AD-3D6D-1DBBB962E898}"/>
              </a:ext>
            </a:extLst>
          </p:cNvPr>
          <p:cNvSpPr>
            <a:spLocks noGrp="1"/>
          </p:cNvSpPr>
          <p:nvPr>
            <p:ph type="title"/>
          </p:nvPr>
        </p:nvSpPr>
        <p:spPr/>
        <p:txBody>
          <a:bodyPr/>
          <a:lstStyle/>
          <a:p>
            <a:r>
              <a:rPr lang="en-US" dirty="0"/>
              <a:t>Dimensional Design Process, Star Schema</a:t>
            </a:r>
          </a:p>
        </p:txBody>
      </p:sp>
      <p:sp>
        <p:nvSpPr>
          <p:cNvPr id="3" name="Content Placeholder 2">
            <a:extLst>
              <a:ext uri="{FF2B5EF4-FFF2-40B4-BE49-F238E27FC236}">
                <a16:creationId xmlns:a16="http://schemas.microsoft.com/office/drawing/2014/main" id="{D135A20D-FD8E-DDA2-0C78-22D7392629EE}"/>
              </a:ext>
            </a:extLst>
          </p:cNvPr>
          <p:cNvSpPr>
            <a:spLocks noGrp="1"/>
          </p:cNvSpPr>
          <p:nvPr>
            <p:ph idx="1"/>
          </p:nvPr>
        </p:nvSpPr>
        <p:spPr>
          <a:xfrm>
            <a:off x="335360" y="1268760"/>
            <a:ext cx="8424935" cy="864096"/>
          </a:xfrm>
        </p:spPr>
        <p:txBody>
          <a:bodyPr/>
          <a:lstStyle/>
          <a:p>
            <a:pPr marL="0" indent="0">
              <a:buNone/>
            </a:pPr>
            <a:r>
              <a:rPr lang="en-US" dirty="0"/>
              <a:t>Fact tables focus on the results of a single business process. How can we create a fact table? We start by defining grain, dimensions and facts.</a:t>
            </a:r>
          </a:p>
        </p:txBody>
      </p:sp>
      <p:sp>
        <p:nvSpPr>
          <p:cNvPr id="4" name="Slide Number Placeholder 3">
            <a:extLst>
              <a:ext uri="{FF2B5EF4-FFF2-40B4-BE49-F238E27FC236}">
                <a16:creationId xmlns:a16="http://schemas.microsoft.com/office/drawing/2014/main" id="{872D2CDD-F0A0-2788-6E1A-15299730C254}"/>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5" name="Rectangle 4">
            <a:extLst>
              <a:ext uri="{FF2B5EF4-FFF2-40B4-BE49-F238E27FC236}">
                <a16:creationId xmlns:a16="http://schemas.microsoft.com/office/drawing/2014/main" id="{8AABD657-2B84-F378-2FE0-93D3E0501C1A}"/>
              </a:ext>
            </a:extLst>
          </p:cNvPr>
          <p:cNvSpPr/>
          <p:nvPr/>
        </p:nvSpPr>
        <p:spPr>
          <a:xfrm>
            <a:off x="9209382" y="4509120"/>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Fact table</a:t>
            </a:r>
          </a:p>
        </p:txBody>
      </p:sp>
      <p:sp>
        <p:nvSpPr>
          <p:cNvPr id="6" name="Rectangle 5">
            <a:extLst>
              <a:ext uri="{FF2B5EF4-FFF2-40B4-BE49-F238E27FC236}">
                <a16:creationId xmlns:a16="http://schemas.microsoft.com/office/drawing/2014/main" id="{A5356BC8-7CA6-AA43-22C7-DE9A907A09C2}"/>
              </a:ext>
            </a:extLst>
          </p:cNvPr>
          <p:cNvSpPr/>
          <p:nvPr/>
        </p:nvSpPr>
        <p:spPr>
          <a:xfrm>
            <a:off x="8184232" y="5433585"/>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sp>
        <p:nvSpPr>
          <p:cNvPr id="8" name="Rectangle 7">
            <a:extLst>
              <a:ext uri="{FF2B5EF4-FFF2-40B4-BE49-F238E27FC236}">
                <a16:creationId xmlns:a16="http://schemas.microsoft.com/office/drawing/2014/main" id="{1F90128C-4019-4E27-6478-4B95E17BB2CE}"/>
              </a:ext>
            </a:extLst>
          </p:cNvPr>
          <p:cNvSpPr/>
          <p:nvPr/>
        </p:nvSpPr>
        <p:spPr>
          <a:xfrm>
            <a:off x="10302223" y="5445224"/>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cxnSp>
        <p:nvCxnSpPr>
          <p:cNvPr id="10" name="Straight Connector 9">
            <a:extLst>
              <a:ext uri="{FF2B5EF4-FFF2-40B4-BE49-F238E27FC236}">
                <a16:creationId xmlns:a16="http://schemas.microsoft.com/office/drawing/2014/main" id="{3EEEA0FE-11A8-1DE9-060F-9D57E4678B0C}"/>
              </a:ext>
            </a:extLst>
          </p:cNvPr>
          <p:cNvCxnSpPr>
            <a:cxnSpLocks/>
            <a:stCxn id="5" idx="2"/>
            <a:endCxn id="8" idx="0"/>
          </p:cNvCxnSpPr>
          <p:nvPr/>
        </p:nvCxnSpPr>
        <p:spPr>
          <a:xfrm>
            <a:off x="10001470" y="5085184"/>
            <a:ext cx="1092841" cy="36004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B945D6-185B-FF7D-92D5-A686075A1641}"/>
              </a:ext>
            </a:extLst>
          </p:cNvPr>
          <p:cNvCxnSpPr>
            <a:cxnSpLocks/>
            <a:stCxn id="6" idx="0"/>
            <a:endCxn id="5" idx="2"/>
          </p:cNvCxnSpPr>
          <p:nvPr/>
        </p:nvCxnSpPr>
        <p:spPr>
          <a:xfrm flipV="1">
            <a:off x="8976320" y="5085184"/>
            <a:ext cx="1025150" cy="348401"/>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BE0810C-102C-DCFB-30B2-551058FA43B3}"/>
              </a:ext>
            </a:extLst>
          </p:cNvPr>
          <p:cNvPicPr>
            <a:picLocks noChangeAspect="1"/>
          </p:cNvPicPr>
          <p:nvPr/>
        </p:nvPicPr>
        <p:blipFill>
          <a:blip r:embed="rId3"/>
          <a:stretch>
            <a:fillRect/>
          </a:stretch>
        </p:blipFill>
        <p:spPr>
          <a:xfrm>
            <a:off x="231373" y="2632304"/>
            <a:ext cx="3308343" cy="3339751"/>
          </a:xfrm>
          <a:prstGeom prst="rect">
            <a:avLst/>
          </a:prstGeom>
        </p:spPr>
      </p:pic>
      <p:sp>
        <p:nvSpPr>
          <p:cNvPr id="16" name="Content Placeholder 2">
            <a:extLst>
              <a:ext uri="{FF2B5EF4-FFF2-40B4-BE49-F238E27FC236}">
                <a16:creationId xmlns:a16="http://schemas.microsoft.com/office/drawing/2014/main" id="{CE66D127-280A-FF1B-36CC-C3455770F067}"/>
              </a:ext>
            </a:extLst>
          </p:cNvPr>
          <p:cNvSpPr txBox="1">
            <a:spLocks/>
          </p:cNvSpPr>
          <p:nvPr/>
        </p:nvSpPr>
        <p:spPr>
          <a:xfrm>
            <a:off x="3935761" y="2619614"/>
            <a:ext cx="3816424" cy="318565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The grain establishes exactly what a single fact table row represents. The grain is the first step, every fact or dimension must be considered in relation to the grain.</a:t>
            </a:r>
          </a:p>
          <a:p>
            <a:pPr marL="0" indent="0">
              <a:buFont typeface="Arial" panose="020B0604020202020204" pitchFamily="34" charset="0"/>
              <a:buNone/>
            </a:pPr>
            <a:r>
              <a:rPr lang="en-US" dirty="0"/>
              <a:t>Atomic grain refers to the lowest level at which data is captures by a given business process.</a:t>
            </a:r>
          </a:p>
        </p:txBody>
      </p:sp>
      <p:sp>
        <p:nvSpPr>
          <p:cNvPr id="23" name="Rectangle: Rounded Corners 22">
            <a:extLst>
              <a:ext uri="{FF2B5EF4-FFF2-40B4-BE49-F238E27FC236}">
                <a16:creationId xmlns:a16="http://schemas.microsoft.com/office/drawing/2014/main" id="{F8C1DD93-B497-8EF5-316A-D015E720F0C6}"/>
              </a:ext>
            </a:extLst>
          </p:cNvPr>
          <p:cNvSpPr/>
          <p:nvPr/>
        </p:nvSpPr>
        <p:spPr>
          <a:xfrm>
            <a:off x="8832304" y="2036748"/>
            <a:ext cx="2380179"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Business Intelligence</a:t>
            </a:r>
          </a:p>
        </p:txBody>
      </p:sp>
      <p:cxnSp>
        <p:nvCxnSpPr>
          <p:cNvPr id="24" name="Straight Connector 23">
            <a:extLst>
              <a:ext uri="{FF2B5EF4-FFF2-40B4-BE49-F238E27FC236}">
                <a16:creationId xmlns:a16="http://schemas.microsoft.com/office/drawing/2014/main" id="{9CC9BAB1-B380-4598-76CF-FA4DE7D2FC6E}"/>
              </a:ext>
            </a:extLst>
          </p:cNvPr>
          <p:cNvCxnSpPr>
            <a:cxnSpLocks/>
          </p:cNvCxnSpPr>
          <p:nvPr/>
        </p:nvCxnSpPr>
        <p:spPr>
          <a:xfrm flipV="1">
            <a:off x="10022393" y="3164837"/>
            <a:ext cx="0" cy="97063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53E1BA04-2772-80BB-CA83-7B9E7B7CD9C5}"/>
              </a:ext>
            </a:extLst>
          </p:cNvPr>
          <p:cNvSpPr/>
          <p:nvPr/>
        </p:nvSpPr>
        <p:spPr>
          <a:xfrm>
            <a:off x="8184232" y="3642083"/>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sp>
        <p:nvSpPr>
          <p:cNvPr id="28" name="Rectangle 27">
            <a:extLst>
              <a:ext uri="{FF2B5EF4-FFF2-40B4-BE49-F238E27FC236}">
                <a16:creationId xmlns:a16="http://schemas.microsoft.com/office/drawing/2014/main" id="{E26C0D4D-5618-482D-90EB-D749FFD9A188}"/>
              </a:ext>
            </a:extLst>
          </p:cNvPr>
          <p:cNvSpPr/>
          <p:nvPr/>
        </p:nvSpPr>
        <p:spPr>
          <a:xfrm>
            <a:off x="10302223" y="3627282"/>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cxnSp>
        <p:nvCxnSpPr>
          <p:cNvPr id="29" name="Straight Connector 28">
            <a:extLst>
              <a:ext uri="{FF2B5EF4-FFF2-40B4-BE49-F238E27FC236}">
                <a16:creationId xmlns:a16="http://schemas.microsoft.com/office/drawing/2014/main" id="{CEF08679-5DEF-43AF-4FA9-50AEED86F1F9}"/>
              </a:ext>
            </a:extLst>
          </p:cNvPr>
          <p:cNvCxnSpPr>
            <a:cxnSpLocks/>
            <a:stCxn id="5" idx="0"/>
            <a:endCxn id="28" idx="2"/>
          </p:cNvCxnSpPr>
          <p:nvPr/>
        </p:nvCxnSpPr>
        <p:spPr>
          <a:xfrm flipV="1">
            <a:off x="10001470" y="4203346"/>
            <a:ext cx="1092841" cy="30577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3AF9438-4E7E-BCBE-2EDD-57D2A435800E}"/>
              </a:ext>
            </a:extLst>
          </p:cNvPr>
          <p:cNvCxnSpPr>
            <a:cxnSpLocks/>
            <a:stCxn id="5" idx="0"/>
            <a:endCxn id="27" idx="2"/>
          </p:cNvCxnSpPr>
          <p:nvPr/>
        </p:nvCxnSpPr>
        <p:spPr>
          <a:xfrm flipH="1" flipV="1">
            <a:off x="8976320" y="4218147"/>
            <a:ext cx="1025150" cy="29097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81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P spid="16"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7B6CF-D7B8-4B27-BD24-8F95C7F63A2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AA61074-1DC9-D18E-8FA4-DBDA491072C9}"/>
              </a:ext>
            </a:extLst>
          </p:cNvPr>
          <p:cNvSpPr>
            <a:spLocks noGrp="1"/>
          </p:cNvSpPr>
          <p:nvPr>
            <p:ph type="body" sz="quarter" idx="14"/>
          </p:nvPr>
        </p:nvSpPr>
        <p:spPr/>
        <p:txBody>
          <a:bodyPr/>
          <a:lstStyle/>
          <a:p>
            <a:r>
              <a:rPr lang="en-US" dirty="0"/>
              <a:t>Retail Sales</a:t>
            </a:r>
          </a:p>
        </p:txBody>
      </p:sp>
    </p:spTree>
    <p:extLst>
      <p:ext uri="{BB962C8B-B14F-4D97-AF65-F5344CB8AC3E}">
        <p14:creationId xmlns:p14="http://schemas.microsoft.com/office/powerpoint/2010/main" val="253332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3225-316A-6152-B342-191A6ADA3D8A}"/>
              </a:ext>
            </a:extLst>
          </p:cNvPr>
          <p:cNvSpPr>
            <a:spLocks noGrp="1"/>
          </p:cNvSpPr>
          <p:nvPr>
            <p:ph type="title"/>
          </p:nvPr>
        </p:nvSpPr>
        <p:spPr/>
        <p:txBody>
          <a:bodyPr/>
          <a:lstStyle/>
          <a:p>
            <a:r>
              <a:rPr lang="en-US" dirty="0"/>
              <a:t>Extensions to a Dimensional Model</a:t>
            </a:r>
          </a:p>
        </p:txBody>
      </p:sp>
      <p:sp>
        <p:nvSpPr>
          <p:cNvPr id="3" name="Content Placeholder 2">
            <a:extLst>
              <a:ext uri="{FF2B5EF4-FFF2-40B4-BE49-F238E27FC236}">
                <a16:creationId xmlns:a16="http://schemas.microsoft.com/office/drawing/2014/main" id="{E91F8558-98D3-110F-A9E1-D67B056A2589}"/>
              </a:ext>
            </a:extLst>
          </p:cNvPr>
          <p:cNvSpPr>
            <a:spLocks noGrp="1"/>
          </p:cNvSpPr>
          <p:nvPr>
            <p:ph idx="1"/>
          </p:nvPr>
        </p:nvSpPr>
        <p:spPr/>
        <p:txBody>
          <a:bodyPr/>
          <a:lstStyle/>
          <a:p>
            <a:pPr marL="0" indent="0">
              <a:buNone/>
            </a:pPr>
            <a:r>
              <a:rPr lang="en-US" dirty="0"/>
              <a:t>The dimensional model should be resilient to change. We can deal with different changes without a need to change a single SQL BI query.</a:t>
            </a:r>
          </a:p>
          <a:p>
            <a:r>
              <a:rPr lang="en-US" dirty="0"/>
              <a:t>New facts can be added by creating new columns. </a:t>
            </a:r>
          </a:p>
          <a:p>
            <a:r>
              <a:rPr lang="en-US" dirty="0"/>
              <a:t>We can add new dimension tables.</a:t>
            </a:r>
          </a:p>
          <a:p>
            <a:r>
              <a:rPr lang="en-US" dirty="0"/>
              <a:t>We can add attributes to dimension tables by adding columns.</a:t>
            </a:r>
          </a:p>
          <a:p>
            <a:r>
              <a:rPr lang="en-US" dirty="0"/>
              <a:t>We can increase the level of detail (make grain mode atomic) by introducing new columns.</a:t>
            </a:r>
          </a:p>
          <a:p>
            <a:pPr marL="0" indent="0">
              <a:buNone/>
            </a:pPr>
            <a:endParaRPr lang="en-US" dirty="0"/>
          </a:p>
          <a:p>
            <a:pPr marL="0" indent="0">
              <a:buNone/>
            </a:pPr>
            <a:r>
              <a:rPr lang="en-US" dirty="0"/>
              <a:t>Just keep it true to the grain!</a:t>
            </a:r>
          </a:p>
        </p:txBody>
      </p:sp>
      <p:sp>
        <p:nvSpPr>
          <p:cNvPr id="4" name="Slide Number Placeholder 3">
            <a:extLst>
              <a:ext uri="{FF2B5EF4-FFF2-40B4-BE49-F238E27FC236}">
                <a16:creationId xmlns:a16="http://schemas.microsoft.com/office/drawing/2014/main" id="{4237AD30-C9AC-AACD-8BBF-69FE7FF1B828}"/>
              </a:ext>
            </a:extLst>
          </p:cNvPr>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107567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8405F-A3A9-DD76-63AD-59DD14BD98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31F481-02F0-BF51-B3DF-722B100C7D47}"/>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3EF3B0D-B1B3-C291-10E3-EFDC47C0C16D}"/>
              </a:ext>
            </a:extLst>
          </p:cNvPr>
          <p:cNvSpPr>
            <a:spLocks noGrp="1"/>
          </p:cNvSpPr>
          <p:nvPr>
            <p:ph type="body" sz="quarter" idx="14"/>
          </p:nvPr>
        </p:nvSpPr>
        <p:spPr/>
        <p:txBody>
          <a:bodyPr/>
          <a:lstStyle/>
          <a:p>
            <a:r>
              <a:rPr lang="en-US" dirty="0"/>
              <a:t>Inventory</a:t>
            </a:r>
          </a:p>
        </p:txBody>
      </p:sp>
    </p:spTree>
    <p:extLst>
      <p:ext uri="{BB962C8B-B14F-4D97-AF65-F5344CB8AC3E}">
        <p14:creationId xmlns:p14="http://schemas.microsoft.com/office/powerpoint/2010/main" val="323433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3899-C9FD-57F4-5308-2ACF0BAC7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1BF4E-81C8-C09F-C6E4-8A4F01276FA2}"/>
              </a:ext>
            </a:extLst>
          </p:cNvPr>
          <p:cNvSpPr>
            <a:spLocks noGrp="1"/>
          </p:cNvSpPr>
          <p:nvPr>
            <p:ph type="title"/>
          </p:nvPr>
        </p:nvSpPr>
        <p:spPr/>
        <p:txBody>
          <a:bodyPr/>
          <a:lstStyle/>
          <a:p>
            <a:r>
              <a:rPr lang="en-US" dirty="0"/>
              <a:t>Working with Facts</a:t>
            </a:r>
          </a:p>
        </p:txBody>
      </p:sp>
      <p:sp>
        <p:nvSpPr>
          <p:cNvPr id="3" name="Content Placeholder 2">
            <a:extLst>
              <a:ext uri="{FF2B5EF4-FFF2-40B4-BE49-F238E27FC236}">
                <a16:creationId xmlns:a16="http://schemas.microsoft.com/office/drawing/2014/main" id="{AC0853F6-AE00-2142-57AB-101A557D5874}"/>
              </a:ext>
            </a:extLst>
          </p:cNvPr>
          <p:cNvSpPr>
            <a:spLocks noGrp="1"/>
          </p:cNvSpPr>
          <p:nvPr>
            <p:ph sz="half" idx="1"/>
          </p:nvPr>
        </p:nvSpPr>
        <p:spPr/>
        <p:txBody>
          <a:bodyPr/>
          <a:lstStyle/>
          <a:p>
            <a:r>
              <a:rPr lang="en-US" dirty="0"/>
              <a:t>Additive, non-additive and derived facts</a:t>
            </a:r>
          </a:p>
          <a:p>
            <a:r>
              <a:rPr lang="en-US" dirty="0"/>
              <a:t>Centipede fact table</a:t>
            </a:r>
          </a:p>
          <a:p>
            <a:r>
              <a:rPr lang="en-US" dirty="0"/>
              <a:t>No Null in a fact table</a:t>
            </a:r>
          </a:p>
          <a:p>
            <a:r>
              <a:rPr lang="en-US" dirty="0"/>
              <a:t>Surrogate, natural and durable keys</a:t>
            </a:r>
          </a:p>
          <a:p>
            <a:r>
              <a:rPr lang="en-US" dirty="0"/>
              <a:t>Value Chain Integration</a:t>
            </a:r>
          </a:p>
          <a:p>
            <a:endParaRPr lang="en-US" dirty="0"/>
          </a:p>
        </p:txBody>
      </p:sp>
      <p:sp>
        <p:nvSpPr>
          <p:cNvPr id="5" name="Content Placeholder 4">
            <a:extLst>
              <a:ext uri="{FF2B5EF4-FFF2-40B4-BE49-F238E27FC236}">
                <a16:creationId xmlns:a16="http://schemas.microsoft.com/office/drawing/2014/main" id="{83B3B8CB-900F-924C-29DE-AC10A3A6C7C0}"/>
              </a:ext>
            </a:extLst>
          </p:cNvPr>
          <p:cNvSpPr>
            <a:spLocks noGrp="1"/>
          </p:cNvSpPr>
          <p:nvPr>
            <p:ph sz="half" idx="2"/>
          </p:nvPr>
        </p:nvSpPr>
        <p:spPr/>
        <p:txBody>
          <a:bodyPr/>
          <a:lstStyle/>
          <a:p>
            <a:pPr marL="0" indent="0">
              <a:buNone/>
            </a:pPr>
            <a:r>
              <a:rPr lang="en-US" dirty="0"/>
              <a:t>Fact table types:</a:t>
            </a:r>
          </a:p>
          <a:p>
            <a:r>
              <a:rPr lang="en-US" dirty="0"/>
              <a:t>Transaction</a:t>
            </a:r>
          </a:p>
          <a:p>
            <a:r>
              <a:rPr lang="en-US" dirty="0"/>
              <a:t>Periodic Snapshot</a:t>
            </a:r>
          </a:p>
          <a:p>
            <a:r>
              <a:rPr lang="en-US" dirty="0"/>
              <a:t>Accumulating Snapshot</a:t>
            </a:r>
          </a:p>
          <a:p>
            <a:endParaRPr lang="en-US" dirty="0"/>
          </a:p>
        </p:txBody>
      </p:sp>
      <p:sp>
        <p:nvSpPr>
          <p:cNvPr id="4" name="Slide Number Placeholder 3">
            <a:extLst>
              <a:ext uri="{FF2B5EF4-FFF2-40B4-BE49-F238E27FC236}">
                <a16:creationId xmlns:a16="http://schemas.microsoft.com/office/drawing/2014/main" id="{799B062F-375E-B83E-A73A-E815FFA70F7E}"/>
              </a:ext>
            </a:extLst>
          </p:cNvPr>
          <p:cNvSpPr>
            <a:spLocks noGrp="1"/>
          </p:cNvSpPr>
          <p:nvPr>
            <p:ph type="sldNum" sz="quarter" idx="12"/>
          </p:nvPr>
        </p:nvSpPr>
        <p:spPr/>
        <p:txBody>
          <a:bodyPr/>
          <a:lstStyle/>
          <a:p>
            <a:fld id="{6113E31D-E2AB-40D1-8B51-AFA5AFEF393A}" type="slidenum">
              <a:rPr lang="en-US" smtClean="0"/>
              <a:t>8</a:t>
            </a:fld>
            <a:endParaRPr lang="en-US" dirty="0"/>
          </a:p>
        </p:txBody>
      </p:sp>
      <p:pic>
        <p:nvPicPr>
          <p:cNvPr id="7" name="Picture 6">
            <a:extLst>
              <a:ext uri="{FF2B5EF4-FFF2-40B4-BE49-F238E27FC236}">
                <a16:creationId xmlns:a16="http://schemas.microsoft.com/office/drawing/2014/main" id="{A3916438-2F53-9AD7-AAC6-E5F88B9E60B0}"/>
              </a:ext>
            </a:extLst>
          </p:cNvPr>
          <p:cNvPicPr>
            <a:picLocks noChangeAspect="1"/>
          </p:cNvPicPr>
          <p:nvPr/>
        </p:nvPicPr>
        <p:blipFill>
          <a:blip r:embed="rId3"/>
          <a:stretch>
            <a:fillRect/>
          </a:stretch>
        </p:blipFill>
        <p:spPr>
          <a:xfrm>
            <a:off x="5303912" y="3447077"/>
            <a:ext cx="6697010" cy="2876951"/>
          </a:xfrm>
          <a:prstGeom prst="rect">
            <a:avLst/>
          </a:prstGeom>
        </p:spPr>
      </p:pic>
    </p:spTree>
    <p:extLst>
      <p:ext uri="{BB962C8B-B14F-4D97-AF65-F5344CB8AC3E}">
        <p14:creationId xmlns:p14="http://schemas.microsoft.com/office/powerpoint/2010/main" val="76140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FAB4-03BF-4210-FED8-DB86A82D8CC7}"/>
              </a:ext>
            </a:extLst>
          </p:cNvPr>
          <p:cNvSpPr>
            <a:spLocks noGrp="1"/>
          </p:cNvSpPr>
          <p:nvPr>
            <p:ph type="title"/>
          </p:nvPr>
        </p:nvSpPr>
        <p:spPr/>
        <p:txBody>
          <a:bodyPr/>
          <a:lstStyle/>
          <a:p>
            <a:r>
              <a:rPr lang="en-US" dirty="0"/>
              <a:t>Working with Dimensions</a:t>
            </a:r>
          </a:p>
        </p:txBody>
      </p:sp>
      <p:sp>
        <p:nvSpPr>
          <p:cNvPr id="3" name="Content Placeholder 2">
            <a:extLst>
              <a:ext uri="{FF2B5EF4-FFF2-40B4-BE49-F238E27FC236}">
                <a16:creationId xmlns:a16="http://schemas.microsoft.com/office/drawing/2014/main" id="{7067DBDF-CB3B-11D3-4B5D-DAA7594EA3A3}"/>
              </a:ext>
            </a:extLst>
          </p:cNvPr>
          <p:cNvSpPr>
            <a:spLocks noGrp="1"/>
          </p:cNvSpPr>
          <p:nvPr>
            <p:ph sz="half" idx="1"/>
          </p:nvPr>
        </p:nvSpPr>
        <p:spPr/>
        <p:txBody>
          <a:bodyPr/>
          <a:lstStyle/>
          <a:p>
            <a:r>
              <a:rPr lang="en-US" dirty="0"/>
              <a:t>Casual dimension</a:t>
            </a:r>
          </a:p>
          <a:p>
            <a:r>
              <a:rPr lang="en-US" dirty="0"/>
              <a:t>Degenerate dimension</a:t>
            </a:r>
          </a:p>
          <a:p>
            <a:endParaRPr lang="en-US" dirty="0"/>
          </a:p>
          <a:p>
            <a:endParaRPr lang="en-US" dirty="0"/>
          </a:p>
          <a:p>
            <a:endParaRPr lang="en-US" dirty="0"/>
          </a:p>
          <a:p>
            <a:endParaRPr lang="en-US" dirty="0"/>
          </a:p>
          <a:p>
            <a:pPr marL="0" indent="0">
              <a:buNone/>
            </a:pPr>
            <a:r>
              <a:rPr lang="en-US" dirty="0"/>
              <a:t>Value Chain Integration</a:t>
            </a:r>
          </a:p>
          <a:p>
            <a:r>
              <a:rPr lang="en-US" dirty="0"/>
              <a:t>Data Governance and Stewardship</a:t>
            </a:r>
          </a:p>
          <a:p>
            <a:r>
              <a:rPr lang="en-US" dirty="0"/>
              <a:t>Conformed dimensions /</a:t>
            </a:r>
            <a:r>
              <a:rPr lang="cs-CZ" dirty="0"/>
              <a:t> master </a:t>
            </a:r>
            <a:r>
              <a:rPr lang="en-US" dirty="0"/>
              <a:t>dimensions</a:t>
            </a:r>
          </a:p>
          <a:p>
            <a:r>
              <a:rPr lang="en-US" dirty="0"/>
              <a:t>Drill across</a:t>
            </a:r>
          </a:p>
          <a:p>
            <a:endParaRPr lang="en-US" dirty="0"/>
          </a:p>
        </p:txBody>
      </p:sp>
      <p:sp>
        <p:nvSpPr>
          <p:cNvPr id="5" name="Content Placeholder 4">
            <a:extLst>
              <a:ext uri="{FF2B5EF4-FFF2-40B4-BE49-F238E27FC236}">
                <a16:creationId xmlns:a16="http://schemas.microsoft.com/office/drawing/2014/main" id="{04B0D664-7621-B599-306E-0C62903492FB}"/>
              </a:ext>
            </a:extLst>
          </p:cNvPr>
          <p:cNvSpPr>
            <a:spLocks noGrp="1"/>
          </p:cNvSpPr>
          <p:nvPr>
            <p:ph sz="half" idx="2"/>
          </p:nvPr>
        </p:nvSpPr>
        <p:spPr/>
        <p:txBody>
          <a:bodyPr/>
          <a:lstStyle/>
          <a:p>
            <a:pPr marL="0" indent="0">
              <a:buNone/>
            </a:pPr>
            <a:r>
              <a:rPr lang="en-US" dirty="0"/>
              <a:t>Dimensional Hierarchies</a:t>
            </a:r>
          </a:p>
          <a:p>
            <a:r>
              <a:rPr lang="en-US" dirty="0"/>
              <a:t>Fixed Depth Positional Hierarchies</a:t>
            </a:r>
            <a:br>
              <a:rPr lang="en-US" dirty="0"/>
            </a:br>
            <a:r>
              <a:rPr lang="en-US" dirty="0"/>
              <a:t>E.g. product &lt; brand &lt; category</a:t>
            </a:r>
          </a:p>
          <a:p>
            <a:r>
              <a:rPr lang="en-US" dirty="0"/>
              <a:t>Variable Depth Hierarchies / Slightly Ragged</a:t>
            </a:r>
            <a:br>
              <a:rPr lang="en-US" dirty="0"/>
            </a:br>
            <a:r>
              <a:rPr lang="en-US" dirty="0"/>
              <a:t>Convert to previous by declaring the maximum depth.</a:t>
            </a:r>
          </a:p>
          <a:p>
            <a:r>
              <a:rPr lang="en-US" dirty="0"/>
              <a:t>Variable Depth Hierarchies / Ragged</a:t>
            </a:r>
            <a:br>
              <a:rPr lang="en-US" dirty="0"/>
            </a:br>
            <a:r>
              <a:rPr lang="en-US" dirty="0"/>
              <a:t>Recursive dependencies.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3D6D4B6E-D60B-1CF0-E7D0-2D788A316374}"/>
              </a:ext>
            </a:extLst>
          </p:cNvPr>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3199328470"/>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14683</TotalTime>
  <Words>1918</Words>
  <Application>Microsoft Office PowerPoint</Application>
  <PresentationFormat>Widescreen</PresentationFormat>
  <Paragraphs>204</Paragraphs>
  <Slides>14</Slides>
  <Notes>13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Data Modelling</vt:lpstr>
      <vt:lpstr>Data Modeling</vt:lpstr>
      <vt:lpstr>Kimball Dimensional Modeling Techniques</vt:lpstr>
      <vt:lpstr>Dimensional Design Process, Star Schema</vt:lpstr>
      <vt:lpstr>PowerPoint Presentation</vt:lpstr>
      <vt:lpstr>Extensions to a Dimensional Model</vt:lpstr>
      <vt:lpstr>PowerPoint Presentation</vt:lpstr>
      <vt:lpstr>Working with Facts</vt:lpstr>
      <vt:lpstr>Working with Dimensions</vt:lpstr>
      <vt:lpstr>Dimensional Modeling</vt:lpstr>
      <vt:lpstr>PowerPoint Presentation</vt:lpstr>
      <vt:lpstr>Slowly Changing Dimension (SCD)</vt:lpstr>
      <vt:lpstr>Semantic Data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461</cp:revision>
  <dcterms:created xsi:type="dcterms:W3CDTF">2011-06-05T13:18:40Z</dcterms:created>
  <dcterms:modified xsi:type="dcterms:W3CDTF">2025-03-09T17:35:33Z</dcterms:modified>
</cp:coreProperties>
</file>