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6"/>
  </p:notesMasterIdLst>
  <p:handoutMasterIdLst>
    <p:handoutMasterId r:id="rId27"/>
  </p:handoutMasterIdLst>
  <p:sldIdLst>
    <p:sldId id="478" r:id="rId2"/>
    <p:sldId id="384" r:id="rId3"/>
    <p:sldId id="390" r:id="rId4"/>
    <p:sldId id="308" r:id="rId5"/>
    <p:sldId id="486" r:id="rId6"/>
    <p:sldId id="389" r:id="rId7"/>
    <p:sldId id="310" r:id="rId8"/>
    <p:sldId id="306" r:id="rId9"/>
    <p:sldId id="311" r:id="rId10"/>
    <p:sldId id="312" r:id="rId11"/>
    <p:sldId id="481" r:id="rId12"/>
    <p:sldId id="309" r:id="rId13"/>
    <p:sldId id="388" r:id="rId14"/>
    <p:sldId id="394" r:id="rId15"/>
    <p:sldId id="395" r:id="rId16"/>
    <p:sldId id="407" r:id="rId17"/>
    <p:sldId id="391" r:id="rId18"/>
    <p:sldId id="479" r:id="rId19"/>
    <p:sldId id="400" r:id="rId20"/>
    <p:sldId id="398" r:id="rId21"/>
    <p:sldId id="401" r:id="rId22"/>
    <p:sldId id="397" r:id="rId23"/>
    <p:sldId id="322" r:id="rId24"/>
    <p:sldId id="327"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70944" autoAdjust="0"/>
  </p:normalViewPr>
  <p:slideViewPr>
    <p:cSldViewPr>
      <p:cViewPr varScale="1">
        <p:scale>
          <a:sx n="83" d="100"/>
          <a:sy n="83" d="100"/>
        </p:scale>
        <p:origin x="1596" y="78"/>
      </p:cViewPr>
      <p:guideLst>
        <p:guide orient="horz" pos="2160"/>
        <p:guide pos="384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3/8/2025</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08.03.2025</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35692460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1988 based on relational DBMS</a:t>
            </a:r>
          </a:p>
          <a:p>
            <a:pPr marL="171450" indent="-171450">
              <a:buFont typeface="Arial" panose="020B0604020202020204" pitchFamily="34" charset="0"/>
              <a:buChar char="•"/>
            </a:pPr>
            <a:r>
              <a:rPr lang="en-US" dirty="0"/>
              <a:t>Since distributed approach in 80s did not work, we go back to 70s</a:t>
            </a:r>
          </a:p>
          <a:p>
            <a:pPr marL="171450" indent="-171450">
              <a:buFont typeface="Arial" panose="020B0604020202020204" pitchFamily="34" charset="0"/>
              <a:buChar char="•"/>
            </a:pPr>
            <a:r>
              <a:rPr lang="en-US" dirty="0"/>
              <a:t>1993 father of Data Warehouse</a:t>
            </a:r>
          </a:p>
          <a:p>
            <a:pPr marL="171450" indent="-171450">
              <a:buFont typeface="Arial" panose="020B0604020202020204" pitchFamily="34" charset="0"/>
              <a:buChar char="•"/>
            </a:pPr>
            <a:r>
              <a:rPr lang="en-US" dirty="0"/>
              <a:t>Kimball's approach calls for a dimensional model. These are two approaches.</a:t>
            </a:r>
          </a:p>
          <a:p>
            <a:pPr marL="171450" indent="-171450">
              <a:buFont typeface="Arial" panose="020B0604020202020204" pitchFamily="34" charset="0"/>
              <a:buChar char="•"/>
            </a:pPr>
            <a:r>
              <a:rPr lang="en-US" dirty="0"/>
              <a:t>2000s big companies buy small ones</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Yet despite the development the core questions are the same, what data are we interested in.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Bill </a:t>
            </a:r>
            <a:r>
              <a:rPr lang="en-US" dirty="0" err="1"/>
              <a:t>Inmon</a:t>
            </a:r>
            <a:r>
              <a:rPr lang="en-US" dirty="0"/>
              <a:t>:</a:t>
            </a:r>
          </a:p>
          <a:p>
            <a:pPr marL="171450" indent="-171450">
              <a:buFont typeface="Arial" panose="020B0604020202020204" pitchFamily="34" charset="0"/>
              <a:buChar char="•"/>
            </a:pPr>
            <a:r>
              <a:rPr lang="en-US" dirty="0"/>
              <a:t>Subject-oriented: A data warehouse is organized around major subjects, such as customer, supplier, product, and sales. Rather than concentrating on the day-to-day operations and transaction processing of an organization, a data warehouse focuses on the modeling and analysis of data for decision makers. Hence, data warehouses typically provide a simple and concise view around particular subject issues by excluding data that are not useful in the decision support process.</a:t>
            </a:r>
          </a:p>
          <a:p>
            <a:pPr marL="171450" indent="-171450">
              <a:buFont typeface="Arial" panose="020B0604020202020204" pitchFamily="34" charset="0"/>
              <a:buChar char="•"/>
            </a:pPr>
            <a:r>
              <a:rPr lang="en-US" dirty="0"/>
              <a:t>Integrated: A data warehouse is usually constructed by integrating multiple heterogeneous sources, such as relational databases, flat files, and on-line transaction records. Data cleaning and data integration techniques are applied to ensure consistency in naming conventions, encoding structures, attribute measures, and so on.</a:t>
            </a:r>
          </a:p>
          <a:p>
            <a:pPr marL="171450" indent="-171450">
              <a:buFont typeface="Arial" panose="020B0604020202020204" pitchFamily="34" charset="0"/>
              <a:buChar char="•"/>
            </a:pPr>
            <a:r>
              <a:rPr lang="en-US" dirty="0"/>
              <a:t>Time-variant: Data are stored to provide information from a historical perspective (e.g., the past 5–10 years). Every key structure in the data warehouse contains, either implicitly or explicitly, an element of time.</a:t>
            </a:r>
          </a:p>
          <a:p>
            <a:pPr marL="171450" indent="-171450">
              <a:buFont typeface="Arial" panose="020B0604020202020204" pitchFamily="34" charset="0"/>
              <a:buChar char="•"/>
            </a:pPr>
            <a:r>
              <a:rPr lang="en-US" dirty="0"/>
              <a:t>Nonvolatile: A data warehouse is always a physically separate store of data transformed from the application data found in the operational environment. Due to this separation, a data warehouse does not require transaction processing, recovery, and concurrency control mechanisms. It usually requires only two operations in data accessing: initial loading of data and access of data.</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10</a:t>
            </a:fld>
            <a:endParaRPr lang="cs-CZ"/>
          </a:p>
        </p:txBody>
      </p:sp>
    </p:spTree>
    <p:extLst>
      <p:ext uri="{BB962C8B-B14F-4D97-AF65-F5344CB8AC3E}">
        <p14:creationId xmlns:p14="http://schemas.microsoft.com/office/powerpoint/2010/main" val="83748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a:t>The data must be intuitive and obvious. Understandability implies legibility. The tools that access the data warehouse must be simple and easy to use.</a:t>
            </a:r>
            <a:br>
              <a:rPr lang="en-US" dirty="0"/>
            </a:br>
            <a:r>
              <a:rPr lang="en-US" dirty="0"/>
              <a:t>Relevant user can just ask the questions they need.</a:t>
            </a:r>
          </a:p>
          <a:p>
            <a:pPr marL="228600" indent="-228600">
              <a:buFont typeface="+mj-lt"/>
              <a:buAutoNum type="arabicPeriod"/>
            </a:pPr>
            <a:r>
              <a:rPr lang="en-US" dirty="0"/>
              <a:t>Clean, integrated, .. data. If two measures don’t mean the same thing, then they should be labeled differently.</a:t>
            </a:r>
          </a:p>
          <a:p>
            <a:pPr marL="228600" indent="-228600">
              <a:buFont typeface="+mj-lt"/>
              <a:buAutoNum type="arabicPeriod"/>
            </a:pPr>
            <a:r>
              <a:rPr lang="en-US" dirty="0"/>
              <a:t>We can not avoid change; we need to design for inevitable change. New requirement should not break existing stuff.</a:t>
            </a:r>
          </a:p>
          <a:p>
            <a:pPr marL="228600" indent="-228600">
              <a:buFont typeface="+mj-lt"/>
              <a:buAutoNum type="arabicPeriod"/>
            </a:pPr>
            <a:r>
              <a:rPr lang="en-US" dirty="0"/>
              <a:t>.</a:t>
            </a:r>
          </a:p>
          <a:p>
            <a:pPr marL="228600" indent="-228600">
              <a:buFont typeface="+mj-lt"/>
              <a:buAutoNum type="arabicPeriod"/>
            </a:pPr>
            <a:r>
              <a:rPr lang="en-US" dirty="0"/>
              <a:t>There is only one true output from a data warehouse: the decisions that are made after the data warehouse has presented its evidence.</a:t>
            </a:r>
          </a:p>
          <a:p>
            <a:pPr marL="228600" indent="-228600">
              <a:buFont typeface="+mj-lt"/>
              <a:buAutoNum type="arabicPeriod"/>
            </a:pPr>
            <a:r>
              <a:rPr lang="en-US" dirty="0"/>
              <a:t>Unlike an operational system rewrite, where business users have no choice but to use the new system, data warehouse usage is sometimes optional</a:t>
            </a:r>
          </a:p>
          <a:p>
            <a:endParaRPr lang="en-US" dirty="0"/>
          </a:p>
          <a:p>
            <a:r>
              <a:rPr lang="en-US" dirty="0"/>
              <a:t>Resource:</a:t>
            </a:r>
          </a:p>
          <a:p>
            <a:pPr marL="171450" indent="-171450">
              <a:buFont typeface="Arial" panose="020B0604020202020204" pitchFamily="34" charset="0"/>
              <a:buChar char="•"/>
            </a:pPr>
            <a:r>
              <a:rPr lang="en-US" dirty="0"/>
              <a:t>The Data Warehouse Toolkit Second Edition, Chapter 1, Goals of a Data Warehouse</a:t>
            </a:r>
          </a:p>
        </p:txBody>
      </p:sp>
      <p:sp>
        <p:nvSpPr>
          <p:cNvPr id="4" name="Slide Number Placeholder 3"/>
          <p:cNvSpPr>
            <a:spLocks noGrp="1"/>
          </p:cNvSpPr>
          <p:nvPr>
            <p:ph type="sldNum" sz="quarter" idx="5"/>
          </p:nvPr>
        </p:nvSpPr>
        <p:spPr/>
        <p:txBody>
          <a:bodyPr/>
          <a:lstStyle/>
          <a:p>
            <a:fld id="{FEC869DF-6110-41A2-A008-13AD35443CEC}" type="slidenum">
              <a:rPr lang="cs-CZ" smtClean="0"/>
              <a:t>11</a:t>
            </a:fld>
            <a:endParaRPr lang="cs-CZ"/>
          </a:p>
        </p:txBody>
      </p:sp>
    </p:spTree>
    <p:extLst>
      <p:ext uri="{BB962C8B-B14F-4D97-AF65-F5344CB8AC3E}">
        <p14:creationId xmlns:p14="http://schemas.microsoft.com/office/powerpoint/2010/main" val="451598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a:t>
            </a:r>
            <a:r>
              <a:rPr lang="cs-CZ" dirty="0"/>
              <a:t>)</a:t>
            </a:r>
            <a:r>
              <a:rPr lang="en-US" dirty="0"/>
              <a:t> Data sources should be identified as part of the analysis in design step. Keep in mind we need to drive this by business, no technology or size. Aggregating as much data as possible is not our goal! It is Data Warehouse not Data Dump.</a:t>
            </a:r>
          </a:p>
          <a:p>
            <a:r>
              <a:rPr lang="en-US" dirty="0"/>
              <a:t>1) Staging Area is the working data area. There can be more then one in hierarchical fashion. </a:t>
            </a:r>
          </a:p>
          <a:p>
            <a:r>
              <a:rPr lang="en-US" dirty="0"/>
              <a:t>2) Data Warehouse is sort of a database; it can be even relational one. </a:t>
            </a:r>
          </a:p>
          <a:p>
            <a:r>
              <a:rPr lang="en-US" dirty="0"/>
              <a:t>3) The process of getting data from source to Data Warehouse is called Extract-Transform-Load and stands in the heart of the Data Warehouse. This is what you may develop and deploy as data engineer. </a:t>
            </a:r>
          </a:p>
          <a:p>
            <a:r>
              <a:rPr lang="en-US" dirty="0"/>
              <a:t>4) The sole purpose of Data Warehouse is to support decisions. In order to do this, we need to hook up with the business. During their training we should not only show how to access the data but also add real use-cases to demonstrate the potential.</a:t>
            </a:r>
          </a:p>
          <a:p>
            <a:endParaRPr lang="en-US" dirty="0"/>
          </a:p>
          <a:p>
            <a:r>
              <a:rPr lang="en-US" dirty="0"/>
              <a:t>We can split all components to two categories: to the database (here Data Warehouse), and all the support software. The second group may also contain databases with historical data. The database can be partitioned or replicated to multiple places, databases. In broadest context, a data warehouse includes any data stores or extracts used to support the delivery of data for BI purposes. I explain some of the terms here later, like data marts. </a:t>
            </a:r>
          </a:p>
          <a:p>
            <a:endParaRPr lang="en-US" dirty="0"/>
          </a:p>
          <a:p>
            <a:r>
              <a:rPr lang="en-US" dirty="0"/>
              <a:t>Minimal implementation with custom code:</a:t>
            </a:r>
          </a:p>
          <a:p>
            <a:pPr marL="171450" indent="-171450">
              <a:buFont typeface="Arial" panose="020B0604020202020204" pitchFamily="34" charset="0"/>
              <a:buChar char="•"/>
            </a:pPr>
            <a:r>
              <a:rPr lang="en-US" dirty="0"/>
              <a:t>Scripts for data extraction / scraping</a:t>
            </a:r>
          </a:p>
          <a:p>
            <a:pPr marL="171450" indent="-171450">
              <a:buFont typeface="Arial" panose="020B0604020202020204" pitchFamily="34" charset="0"/>
              <a:buChar char="•"/>
            </a:pPr>
            <a:r>
              <a:rPr lang="en-US" dirty="0"/>
              <a:t>Employ FTP to transfer the data to single place (staging area)</a:t>
            </a:r>
          </a:p>
          <a:p>
            <a:pPr marL="171450" indent="-171450">
              <a:buFont typeface="Arial" panose="020B0604020202020204" pitchFamily="34" charset="0"/>
              <a:buChar char="•"/>
            </a:pPr>
            <a:r>
              <a:rPr lang="en-US" dirty="0"/>
              <a:t>Optional transformation</a:t>
            </a:r>
          </a:p>
          <a:p>
            <a:pPr marL="171450" indent="-171450">
              <a:buFont typeface="Arial" panose="020B0604020202020204" pitchFamily="34" charset="0"/>
              <a:buChar char="•"/>
            </a:pPr>
            <a:r>
              <a:rPr lang="en-US" dirty="0"/>
              <a:t>Use SQL statements to load the data into relational database.</a:t>
            </a:r>
          </a:p>
          <a:p>
            <a:pPr marL="171450" indent="-171450">
              <a:buFont typeface="Arial" panose="020B0604020202020204" pitchFamily="34" charset="0"/>
              <a:buChar char="•"/>
            </a:pPr>
            <a:r>
              <a:rPr lang="en-US" dirty="0"/>
              <a:t>With grooving amount of data, historical data, the database may not be able to serve the users.</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12</a:t>
            </a:fld>
            <a:endParaRPr lang="cs-CZ"/>
          </a:p>
        </p:txBody>
      </p:sp>
    </p:spTree>
    <p:extLst>
      <p:ext uri="{BB962C8B-B14F-4D97-AF65-F5344CB8AC3E}">
        <p14:creationId xmlns:p14="http://schemas.microsoft.com/office/powerpoint/2010/main" val="1292668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Different viewport from the Data Warehouse for Dummies. </a:t>
            </a:r>
          </a:p>
          <a:p>
            <a:endParaRPr lang="en-US" dirty="0"/>
          </a:p>
          <a:p>
            <a:r>
              <a:rPr lang="en-US" dirty="0"/>
              <a:t>“The software architecture of a system is a set of structures needed to reason about the system, which comprise software elements, relations among them, and properties of both.” NSWI130, Bass, Clemens, </a:t>
            </a:r>
            <a:r>
              <a:rPr lang="en-US" dirty="0" err="1"/>
              <a:t>Kazman</a:t>
            </a:r>
            <a:r>
              <a:rPr lang="en-US" dirty="0"/>
              <a:t>, “Software Architecture in Practice, 3rd Edition”</a:t>
            </a:r>
          </a:p>
          <a:p>
            <a:endParaRPr lang="en-US" dirty="0"/>
          </a:p>
          <a:p>
            <a:r>
              <a:rPr lang="en-US" dirty="0"/>
              <a:t>Tiers:</a:t>
            </a:r>
          </a:p>
          <a:p>
            <a:pPr marL="171450" indent="-171450">
              <a:buFont typeface="Arial" panose="020B0604020202020204" pitchFamily="34" charset="0"/>
              <a:buChar char="•"/>
            </a:pPr>
            <a:r>
              <a:rPr lang="en-US" dirty="0"/>
              <a:t>The Source Data are external, so we start with Data Movement and Quality. </a:t>
            </a:r>
          </a:p>
          <a:p>
            <a:pPr marL="171450" indent="-171450">
              <a:buFont typeface="Arial" panose="020B0604020202020204" pitchFamily="34" charset="0"/>
              <a:buChar char="•"/>
            </a:pPr>
            <a:r>
              <a:rPr lang="en-US" dirty="0"/>
              <a:t>The Target Data layer is sometimes called Bottom Tier. This is where we have data, servers. There is non-functional level like administration, and monitoring. </a:t>
            </a:r>
          </a:p>
          <a:p>
            <a:pPr marL="171450" indent="-171450">
              <a:buFont typeface="Arial" panose="020B0604020202020204" pitchFamily="34" charset="0"/>
              <a:buChar char="•"/>
            </a:pPr>
            <a:r>
              <a:rPr lang="en-US" dirty="0"/>
              <a:t>Sometimes there is another level called Middle Tier above with OLAP servers. They provide the OLAP functionality to the upper layer.</a:t>
            </a:r>
          </a:p>
          <a:p>
            <a:pPr marL="171450" indent="-171450">
              <a:buFont typeface="Arial" panose="020B0604020202020204" pitchFamily="34" charset="0"/>
              <a:buChar char="•"/>
            </a:pPr>
            <a:r>
              <a:rPr lang="en-US" dirty="0"/>
              <a:t>At the top there is Top Tier.</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An Enterprise Data Warehouse (EDW) is a centralized data warehouse designed to service the BI needs of the entire organization. An EDW adheres to an enterprise data model to ensure consistency of decision support activities across the enterprise. This is risky, top-down created enterprise data models are almost an anti-pattern.</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13</a:t>
            </a:fld>
            <a:endParaRPr lang="cs-CZ"/>
          </a:p>
        </p:txBody>
      </p:sp>
    </p:spTree>
    <p:extLst>
      <p:ext uri="{BB962C8B-B14F-4D97-AF65-F5344CB8AC3E}">
        <p14:creationId xmlns:p14="http://schemas.microsoft.com/office/powerpoint/2010/main" val="925714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is based on the book, yet it may help you to better understand the concept and see different options. Each Data Warehouse is different. The ultimate measure is the added value for business. Simple, reliable and cheap implementation is better then long running unfinished project.</a:t>
            </a:r>
          </a:p>
          <a:p>
            <a:endParaRPr lang="en-US" dirty="0"/>
          </a:p>
          <a:p>
            <a:r>
              <a:rPr lang="en-US" dirty="0"/>
              <a:t>Sections: 1) Subject areas and data content, 2) Data sources, 3) Business intelligence tools, 4) Database, 5) Data Processing, 6) Architecture.</a:t>
            </a:r>
          </a:p>
          <a:p>
            <a:endParaRPr lang="en-US" dirty="0"/>
          </a:p>
          <a:p>
            <a:r>
              <a:rPr lang="en-US" dirty="0"/>
              <a:t>Data Warehouse Lite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A data warehouse lite is a no-frills (re-use existing tools), bare-bones, low-tech approach to providing data that can help with some of your business decision-making. Often can be seen as a data mart.</a:t>
            </a:r>
          </a:p>
          <a:p>
            <a:pPr marL="171450" indent="-171450">
              <a:buFont typeface="Arial" panose="020B0604020202020204" pitchFamily="34" charset="0"/>
              <a:buChar char="•"/>
            </a:pPr>
            <a:r>
              <a:rPr lang="en-US" dirty="0"/>
              <a:t>1) Scope limited to 1-2 subject areas.</a:t>
            </a:r>
          </a:p>
          <a:p>
            <a:pPr marL="171450" indent="-171450">
              <a:buFont typeface="Arial" panose="020B0604020202020204" pitchFamily="34" charset="0"/>
              <a:buChar char="•"/>
            </a:pPr>
            <a:r>
              <a:rPr lang="en-US" dirty="0"/>
              <a:t>2) We can just </a:t>
            </a:r>
            <a:r>
              <a:rPr lang="en-US" dirty="0" err="1"/>
              <a:t>restructuralize</a:t>
            </a:r>
            <a:r>
              <a:rPr lang="en-US" dirty="0"/>
              <a:t> (de-normalize) data from a single data source.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3) Focus at "Tell me what happened".</a:t>
            </a:r>
          </a:p>
          <a:p>
            <a:pPr marL="171450" indent="-171450">
              <a:buFont typeface="Arial" panose="020B0604020202020204" pitchFamily="34" charset="0"/>
              <a:buChar char="•"/>
            </a:pPr>
            <a:r>
              <a:rPr lang="en-US" dirty="0"/>
              <a:t>4) It is sufficient to employ relational database with proper schema.</a:t>
            </a:r>
          </a:p>
          <a:p>
            <a:pPr marL="171450" indent="-171450">
              <a:buFont typeface="Arial" panose="020B0604020202020204" pitchFamily="34" charset="0"/>
              <a:buChar char="•"/>
            </a:pPr>
            <a:r>
              <a:rPr lang="en-US" dirty="0"/>
              <a:t>5) Can be just SQL dump, load to staging, insert with sub-selects to target, at the end check quality.</a:t>
            </a:r>
          </a:p>
          <a:p>
            <a:pPr marL="171450" indent="-171450">
              <a:buFont typeface="Arial" panose="020B0604020202020204" pitchFamily="34" charset="0"/>
              <a:buChar char="•"/>
            </a:pPr>
            <a:r>
              <a:rPr lang="en-US" dirty="0"/>
              <a:t>6) Simple architecture: database, backend, frontend. </a:t>
            </a:r>
          </a:p>
          <a:p>
            <a:endParaRPr lang="en-US" b="1" dirty="0"/>
          </a:p>
          <a:p>
            <a:r>
              <a:rPr lang="en-US" dirty="0"/>
              <a:t>Data Warehouse Deluxe</a:t>
            </a:r>
          </a:p>
          <a:p>
            <a:pPr marL="171450" indent="-171450">
              <a:buFont typeface="Arial" panose="020B0604020202020204" pitchFamily="34" charset="0"/>
              <a:buChar char="•"/>
            </a:pPr>
            <a:r>
              <a:rPr lang="en-US" dirty="0"/>
              <a:t>1) Based on use-cases, broad range of subject areas. It follow natural way of thinking.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2) Need to address different encoding for similar information (identifiers, codelists, representations), data integrity issues, different platforms (software).</a:t>
            </a:r>
          </a:p>
          <a:p>
            <a:pPr marL="171450" indent="-171450">
              <a:buFont typeface="Arial" panose="020B0604020202020204" pitchFamily="34" charset="0"/>
              <a:buChar char="•"/>
            </a:pPr>
            <a:r>
              <a:rPr lang="en-US" dirty="0"/>
              <a:t>3) From simple reporting, business analysis, dashboards, data mining, statistical analysis. </a:t>
            </a:r>
          </a:p>
          <a:p>
            <a:pPr marL="171450" indent="-171450">
              <a:buFont typeface="Arial" panose="020B0604020202020204" pitchFamily="34" charset="0"/>
              <a:buChar char="•"/>
            </a:pPr>
            <a:r>
              <a:rPr lang="en-US" dirty="0"/>
              <a:t>4) Size in terabytes, with historical data.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5) Prepare for the challenge! Various data sources, size in terabytes. Inconsistent state during updates, batch windows.</a:t>
            </a:r>
          </a:p>
          <a:p>
            <a:pPr marL="171450" indent="-171450">
              <a:buFont typeface="Arial" panose="020B0604020202020204" pitchFamily="34" charset="0"/>
              <a:buChar char="•"/>
            </a:pPr>
            <a:r>
              <a:rPr lang="en-US" dirty="0"/>
              <a:t>6) There can be transformation sites close to sources, data can be published to Data Marts.</a:t>
            </a:r>
          </a:p>
          <a:p>
            <a:endParaRPr lang="en-US" dirty="0"/>
          </a:p>
          <a:p>
            <a:r>
              <a:rPr lang="en-US" dirty="0"/>
              <a:t>Data Warehouse Distributed</a:t>
            </a:r>
          </a:p>
          <a:p>
            <a:pPr marL="171450" indent="-171450">
              <a:buFont typeface="Arial" panose="020B0604020202020204" pitchFamily="34" charset="0"/>
              <a:buChar char="•"/>
            </a:pPr>
            <a:r>
              <a:rPr lang="en-US" dirty="0"/>
              <a:t>1) Unlimited, access to resources on the internet/intranet. Consume unstructured data, video, audio.</a:t>
            </a:r>
          </a:p>
          <a:p>
            <a:pPr marL="171450" indent="-171450">
              <a:buFont typeface="Arial" panose="020B0604020202020204" pitchFamily="34" charset="0"/>
              <a:buChar char="•"/>
            </a:pPr>
            <a:r>
              <a:rPr lang="en-US" dirty="0"/>
              <a:t>2) We need to deal with management or external sources.</a:t>
            </a:r>
          </a:p>
          <a:p>
            <a:pPr marL="171450" indent="-171450">
              <a:buFont typeface="Arial" panose="020B0604020202020204" pitchFamily="34" charset="0"/>
              <a:buChar char="•"/>
            </a:pPr>
            <a:r>
              <a:rPr lang="en-US" dirty="0"/>
              <a:t>3) Focus on data mining. Intelligent assistant (AI). </a:t>
            </a:r>
          </a:p>
          <a:p>
            <a:pPr marL="171450" indent="-171450">
              <a:buFont typeface="Arial" panose="020B0604020202020204" pitchFamily="34" charset="0"/>
              <a:buChar char="•"/>
            </a:pPr>
            <a:r>
              <a:rPr lang="en-US" dirty="0"/>
              <a:t>4) Distributed, with metadata catalog user does not need to know where data are.</a:t>
            </a:r>
          </a:p>
          <a:p>
            <a:pPr marL="171450" indent="-171450">
              <a:buFont typeface="Arial" panose="020B0604020202020204" pitchFamily="34" charset="0"/>
              <a:buChar char="•"/>
            </a:pPr>
            <a:r>
              <a:rPr lang="en-US" dirty="0"/>
              <a:t>5) Similar to </a:t>
            </a:r>
            <a:r>
              <a:rPr lang="en-US" dirty="0" err="1"/>
              <a:t>delux</a:t>
            </a:r>
            <a:r>
              <a:rPr lang="en-US" dirty="0"/>
              <a:t> version, we may work directly with data from operational databases.</a:t>
            </a:r>
          </a:p>
          <a:p>
            <a:pPr marL="171450" indent="-171450">
              <a:buFont typeface="Arial" panose="020B0604020202020204" pitchFamily="34" charset="0"/>
              <a:buChar char="•"/>
            </a:pPr>
            <a:r>
              <a:rPr lang="en-US" dirty="0"/>
              <a:t>6) Business and technology specific.</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14</a:t>
            </a:fld>
            <a:endParaRPr lang="cs-CZ"/>
          </a:p>
        </p:txBody>
      </p:sp>
    </p:spTree>
    <p:extLst>
      <p:ext uri="{BB962C8B-B14F-4D97-AF65-F5344CB8AC3E}">
        <p14:creationId xmlns:p14="http://schemas.microsoft.com/office/powerpoint/2010/main" val="498237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STORY</a:t>
            </a:r>
            <a:r>
              <a:rPr lang="en-US" dirty="0"/>
              <a:t>: Buy here we have less stuff, searching for a customer. Data Warehousing For Dummies Chapter 4, idea of the data mart.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revolutionary assets can have higher prices, vendors often market Data Mart as revolutionary, yet it is mostly scale down data warehouse - the data warehouse lite.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just your friendly local data source.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Sometimes data warehouse consists of subject-specific databases called data marts.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Sometimes data marts act as sources for data warehouses.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There is no clear definition</a:t>
            </a:r>
            <a:r>
              <a:rPr lang="cs-CZ" dirty="0"/>
              <a:t>.</a:t>
            </a:r>
            <a:endParaRPr lang="en-US" dirty="0"/>
          </a:p>
          <a:p>
            <a:endParaRPr lang="en-US" dirty="0"/>
          </a:p>
          <a:p>
            <a:r>
              <a:rPr lang="en-US" dirty="0"/>
              <a:t>Scope can be:</a:t>
            </a:r>
          </a:p>
          <a:p>
            <a:pPr marL="171450" indent="-171450">
              <a:buFont typeface="Arial" panose="020B0604020202020204" pitchFamily="34" charset="0"/>
              <a:buChar char="•"/>
            </a:pPr>
            <a:r>
              <a:rPr lang="en-US" dirty="0"/>
              <a:t>Geography-bounded</a:t>
            </a:r>
          </a:p>
          <a:p>
            <a:pPr marL="171450" indent="-171450">
              <a:buFont typeface="Arial" panose="020B0604020202020204" pitchFamily="34" charset="0"/>
              <a:buChar char="•"/>
            </a:pPr>
            <a:r>
              <a:rPr lang="en-US" dirty="0"/>
              <a:t>Organization-bounded, like department.</a:t>
            </a:r>
          </a:p>
          <a:p>
            <a:pPr marL="171450" indent="-171450">
              <a:buFont typeface="Arial" panose="020B0604020202020204" pitchFamily="34" charset="0"/>
              <a:buChar char="•"/>
            </a:pPr>
            <a:r>
              <a:rPr lang="en-US" dirty="0"/>
              <a:t>Function-bounded data cross organization boundaries. For example, sales and marketing data from different locations and thus organizations.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Answers to specific business questions, mostly to automate answering to "How are we doing?” questions.</a:t>
            </a:r>
          </a:p>
          <a:p>
            <a:pPr marL="171450" indent="-171450">
              <a:buFont typeface="Arial" panose="020B0604020202020204" pitchFamily="34" charset="0"/>
              <a:buChar char="•"/>
            </a:pPr>
            <a:r>
              <a:rPr lang="en-US" dirty="0"/>
              <a:t>… any custom criteria. Just be careful about scope creep.</a:t>
            </a:r>
          </a:p>
          <a:p>
            <a:endParaRPr lang="en-US" dirty="0"/>
          </a:p>
          <a:p>
            <a:r>
              <a:rPr lang="en-US" dirty="0"/>
              <a:t>Can be sourced by Data Warehouse. In this case data marts is a retail outlet sourced by data warehouse.</a:t>
            </a:r>
          </a:p>
          <a:p>
            <a:pPr marL="171450" indent="-171450">
              <a:buFont typeface="Arial" panose="020B0604020202020204" pitchFamily="34" charset="0"/>
              <a:buChar char="•"/>
            </a:pPr>
            <a:r>
              <a:rPr lang="en-US" dirty="0"/>
              <a:t>Data Warehouse distribute data to Data Marts (retails)</a:t>
            </a:r>
          </a:p>
          <a:p>
            <a:pPr marL="171450" indent="-171450">
              <a:buFont typeface="Arial" panose="020B0604020202020204" pitchFamily="34" charset="0"/>
              <a:buChar char="•"/>
            </a:pPr>
            <a:r>
              <a:rPr lang="en-US" dirty="0"/>
              <a:t>Data Mart can order data from Data warehouse</a:t>
            </a:r>
          </a:p>
          <a:p>
            <a:pPr marL="171450" indent="-171450">
              <a:buFont typeface="Arial" panose="020B0604020202020204" pitchFamily="34" charset="0"/>
              <a:buChar char="•"/>
            </a:pPr>
            <a:r>
              <a:rPr lang="en-US" dirty="0"/>
              <a:t>Data Mart can add additional information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talk about implementation later, just now as we have data mart as a piece of data warehouse, we can start thinking.</a:t>
            </a:r>
          </a:p>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Top-down implementation</a:t>
            </a:r>
          </a:p>
          <a:p>
            <a:pPr marL="171450" indent="-171450">
              <a:buFont typeface="Arial" panose="020B0604020202020204" pitchFamily="34" charset="0"/>
              <a:buChar char="•"/>
            </a:pPr>
            <a:r>
              <a:rPr lang="en-US" dirty="0"/>
              <a:t>There is no Data Warehouse, just Data Marts</a:t>
            </a:r>
          </a:p>
          <a:p>
            <a:pPr marL="171450" indent="-171450">
              <a:buFont typeface="Arial" panose="020B0604020202020204" pitchFamily="34" charset="0"/>
              <a:buChar char="•"/>
            </a:pPr>
            <a:r>
              <a:rPr lang="en-US" dirty="0"/>
              <a:t>2024 Average data engineer salary by indeed.com in US is 9K USD per month, so 36K per person, for a 4-person team (pizza size team), we get to 140K USD ~ 3.2 M CZK.</a:t>
            </a:r>
          </a:p>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Bottom-up</a:t>
            </a:r>
          </a:p>
          <a:p>
            <a:pPr marL="171450" indent="-171450">
              <a:buFont typeface="Arial" panose="020B0604020202020204" pitchFamily="34" charset="0"/>
              <a:buChar char="•"/>
            </a:pPr>
            <a:r>
              <a:rPr lang="en-US" dirty="0"/>
              <a:t>Difficult to implement</a:t>
            </a:r>
          </a:p>
          <a:p>
            <a:pPr marL="171450" indent="-171450">
              <a:buFont typeface="Arial" panose="020B0604020202020204" pitchFamily="34" charset="0"/>
              <a:buChar char="•"/>
            </a:pPr>
            <a:r>
              <a:rPr lang="en-US" dirty="0"/>
              <a:t>Better used as part of mixed approach</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15</a:t>
            </a:fld>
            <a:endParaRPr lang="cs-CZ"/>
          </a:p>
        </p:txBody>
      </p:sp>
    </p:spTree>
    <p:extLst>
      <p:ext uri="{BB962C8B-B14F-4D97-AF65-F5344CB8AC3E}">
        <p14:creationId xmlns:p14="http://schemas.microsoft.com/office/powerpoint/2010/main" val="220927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list of tables and column from SIS:</a:t>
            </a:r>
            <a:r>
              <a:rPr lang="cs-CZ" dirty="0"/>
              <a:t> AUCHA(398), PARAMS (487).</a:t>
            </a:r>
          </a:p>
          <a:p>
            <a:endParaRPr lang="en-US" dirty="0"/>
          </a:p>
          <a:p>
            <a:r>
              <a:rPr lang="en-US" dirty="0"/>
              <a:t>&gt; Data Warehousing for Dummies:</a:t>
            </a:r>
          </a:p>
          <a:p>
            <a:pPr algn="l"/>
            <a:r>
              <a:rPr lang="en-US" sz="1800" b="0" i="0" u="none" strike="noStrike" baseline="0" dirty="0">
                <a:latin typeface="CheltenhamStd-Book"/>
              </a:rPr>
              <a:t>Under the guiding principles of the good data warehousing seal of approval, you want to bring into your warehouse only the data that’s part of your business intelligence picture.</a:t>
            </a:r>
            <a:endParaRPr lang="en-US" dirty="0"/>
          </a:p>
          <a:p>
            <a:endParaRPr lang="en-US" dirty="0"/>
          </a:p>
          <a:p>
            <a:r>
              <a:rPr lang="en-US" dirty="0"/>
              <a:t>Source:</a:t>
            </a:r>
          </a:p>
          <a:p>
            <a:pPr marL="171450" indent="-171450">
              <a:buFont typeface="Arial" panose="020B0604020202020204" pitchFamily="34" charset="0"/>
              <a:buChar char="•"/>
            </a:pPr>
            <a:r>
              <a:rPr lang="en-US" dirty="0"/>
              <a:t>Data Talk, 2023-09-16</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16</a:t>
            </a:fld>
            <a:endParaRPr lang="cs-CZ"/>
          </a:p>
        </p:txBody>
      </p:sp>
    </p:spTree>
    <p:extLst>
      <p:ext uri="{BB962C8B-B14F-4D97-AF65-F5344CB8AC3E}">
        <p14:creationId xmlns:p14="http://schemas.microsoft.com/office/powerpoint/2010/main" val="10330337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warehousing is therefore the process of creating an architected information management solution to enable analytical and informational processing despite platform, application, organizational, and other barriers.</a:t>
            </a:r>
          </a:p>
          <a:p>
            <a:endParaRPr lang="en-US" dirty="0"/>
          </a:p>
          <a:p>
            <a:pPr algn="l"/>
            <a:r>
              <a:rPr lang="en-US" sz="1800" b="0" i="0" u="none" strike="noStrike" baseline="0" dirty="0">
                <a:latin typeface="CheltenhamStd-Book"/>
              </a:rPr>
              <a:t>The key concept in this definition is that a data warehouse breaks down the barriers created by non-enterprise, process-focused applications and consolidates information into a single view for users to access.</a:t>
            </a:r>
          </a:p>
          <a:p>
            <a:pPr algn="l"/>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3843583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A91367-2E22-DAC6-8809-3FE72DAC83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320F5F-9EF2-2A68-2D0B-17BB1F75A2C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DF1323-9DB0-0826-5E53-94DD01DFEA7D}"/>
              </a:ext>
            </a:extLst>
          </p:cNvPr>
          <p:cNvSpPr>
            <a:spLocks noGrp="1"/>
          </p:cNvSpPr>
          <p:nvPr>
            <p:ph type="body" idx="1"/>
          </p:nvPr>
        </p:nvSpPr>
        <p:spPr/>
        <p:txBody>
          <a:bodyPr/>
          <a:lstStyle/>
          <a:p>
            <a:pPr marL="0" indent="0">
              <a:buFont typeface="Arial" panose="020B0604020202020204" pitchFamily="34" charset="0"/>
              <a:buNone/>
            </a:pPr>
            <a:r>
              <a:rPr lang="en-US" dirty="0"/>
              <a:t>Little bit of methodology to building a project .. any project in fact. You can apply knowledge from Software Engineering here.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Capture business needs. Identify scope. All stakeholders must agree why and what should be build. </a:t>
            </a:r>
          </a:p>
          <a:p>
            <a:pPr marL="628650" lvl="1" indent="-171450">
              <a:buFont typeface="Arial" panose="020B0604020202020204" pitchFamily="34" charset="0"/>
              <a:buChar char="•"/>
            </a:pPr>
            <a:r>
              <a:rPr lang="en-US" dirty="0"/>
              <a:t>Identify questions and answers business needs.</a:t>
            </a:r>
          </a:p>
          <a:p>
            <a:pPr marL="628650" lvl="1" indent="-171450">
              <a:buFont typeface="Arial" panose="020B0604020202020204" pitchFamily="34" charset="0"/>
              <a:buChar char="•"/>
            </a:pPr>
            <a:r>
              <a:rPr lang="en-US" dirty="0"/>
              <a:t>Define key business objects, not vendor products!</a:t>
            </a:r>
          </a:p>
          <a:p>
            <a:pPr marL="628650" lvl="1" indent="-171450">
              <a:buFont typeface="Arial" panose="020B0604020202020204" pitchFamily="34" charset="0"/>
              <a:buChar char="•"/>
            </a:pPr>
            <a:r>
              <a:rPr lang="en-US" dirty="0"/>
              <a:t>User-data interaction, facts, dimensions.</a:t>
            </a:r>
          </a:p>
          <a:p>
            <a:pPr marL="628650" lvl="1" indent="-171450">
              <a:buFont typeface="Arial" panose="020B0604020202020204" pitchFamily="34" charset="0"/>
              <a:buChar char="•"/>
            </a:pPr>
            <a:r>
              <a:rPr lang="en-US" dirty="0"/>
              <a:t>Create prototype for example using Balanced Insight Consensus.</a:t>
            </a:r>
          </a:p>
          <a:p>
            <a:pPr marL="171450" indent="-171450">
              <a:buFont typeface="Arial" panose="020B0604020202020204" pitchFamily="34" charset="0"/>
              <a:buChar char="•"/>
            </a:pPr>
            <a:r>
              <a:rPr lang="en-US" dirty="0"/>
              <a:t>Decide technical details.</a:t>
            </a:r>
          </a:p>
          <a:p>
            <a:pPr marL="628650" lvl="1" indent="-171450">
              <a:buFont typeface="Arial" panose="020B0604020202020204" pitchFamily="34" charset="0"/>
              <a:buChar char="•"/>
            </a:pPr>
            <a:r>
              <a:rPr lang="en-US" dirty="0"/>
              <a:t>Identify all candidate data sources.</a:t>
            </a:r>
          </a:p>
          <a:p>
            <a:pPr marL="628650" lvl="1" indent="-171450">
              <a:buFont typeface="Arial" panose="020B0604020202020204" pitchFamily="34" charset="0"/>
              <a:buChar char="•"/>
            </a:pPr>
            <a:r>
              <a:rPr lang="en-US" dirty="0"/>
              <a:t>Extract data samples.</a:t>
            </a:r>
          </a:p>
          <a:p>
            <a:pPr marL="628650" lvl="1" indent="-171450">
              <a:buFont typeface="Arial" panose="020B0604020202020204" pitchFamily="34" charset="0"/>
              <a:buChar char="•"/>
            </a:pPr>
            <a:r>
              <a:rPr lang="en-US" dirty="0"/>
              <a:t>Create database prototype, collect feedback on views.</a:t>
            </a:r>
          </a:p>
          <a:p>
            <a:pPr marL="171450" indent="-171450">
              <a:buFont typeface="Arial" panose="020B0604020202020204" pitchFamily="34" charset="0"/>
              <a:buChar char="•"/>
            </a:pPr>
            <a:r>
              <a:rPr lang="en-US" dirty="0"/>
              <a:t>Create database, start moving data, starting with BI.</a:t>
            </a:r>
          </a:p>
          <a:p>
            <a:pPr marL="628650" lvl="1" indent="-171450">
              <a:buFont typeface="Arial" panose="020B0604020202020204" pitchFamily="34" charset="0"/>
              <a:buChar char="•"/>
            </a:pPr>
            <a:r>
              <a:rPr lang="en-US" dirty="0"/>
              <a:t>Design database.</a:t>
            </a:r>
          </a:p>
          <a:p>
            <a:pPr marL="628650" lvl="1" indent="-171450">
              <a:buFont typeface="Arial" panose="020B0604020202020204" pitchFamily="34" charset="0"/>
              <a:buChar char="•"/>
            </a:pPr>
            <a:r>
              <a:rPr lang="en-US" dirty="0"/>
              <a:t>Analyze data sources, talk with data owners.</a:t>
            </a:r>
          </a:p>
          <a:p>
            <a:pPr marL="628650" lvl="1" indent="-171450">
              <a:buFont typeface="Arial" panose="020B0604020202020204" pitchFamily="34" charset="0"/>
              <a:buChar char="•"/>
            </a:pPr>
            <a:r>
              <a:rPr lang="en-US" dirty="0"/>
              <a:t>Use existing or develop custom solutions.</a:t>
            </a:r>
          </a:p>
          <a:p>
            <a:pPr marL="628650" lvl="1" indent="-171450">
              <a:buFont typeface="Arial" panose="020B0604020202020204" pitchFamily="34" charset="0"/>
              <a:buChar char="•"/>
            </a:pPr>
            <a:r>
              <a:rPr lang="en-US" dirty="0"/>
              <a:t>Conduct end-to-end performance testing.</a:t>
            </a:r>
          </a:p>
          <a:p>
            <a:pPr marL="171450" lvl="0" indent="-171450">
              <a:buFont typeface="Arial" panose="020B0604020202020204" pitchFamily="34" charset="0"/>
              <a:buChar char="•"/>
            </a:pPr>
            <a:r>
              <a:rPr lang="en-US" dirty="0"/>
              <a:t>Deployment</a:t>
            </a:r>
          </a:p>
          <a:p>
            <a:pPr marL="628650" lvl="1" indent="-171450">
              <a:buFont typeface="Arial" panose="020B0604020202020204" pitchFamily="34" charset="0"/>
              <a:buChar char="•"/>
            </a:pPr>
            <a:r>
              <a:rPr lang="en-US" dirty="0"/>
              <a:t>Monitoring</a:t>
            </a:r>
          </a:p>
          <a:p>
            <a:pPr marL="628650" lvl="1" indent="-171450">
              <a:buFont typeface="Arial" panose="020B0604020202020204" pitchFamily="34" charset="0"/>
              <a:buChar char="•"/>
            </a:pPr>
            <a:r>
              <a:rPr lang="en-US" dirty="0"/>
              <a:t>Purge and Archive strategy</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This may not be a waterfall; we can employ agile methods as well. We may deliver fast (days, weeks) and work with stake holders. Yet we must not create Field of Dreams project, keep the scope and the boundaries.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While for data engineers Data Warehouse is significant project, it may not be seen as such by others. Some users already use the data in you source applications. Other have existing workflows. The resistance is large for bigger companies; It starts to be problem for 500+ people. And yes, there are executives (COE, COO, CFO, …) for each division.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Resources:</a:t>
            </a:r>
          </a:p>
          <a:p>
            <a:pPr marL="171450" indent="-171450">
              <a:buFont typeface="Arial" panose="020B0604020202020204" pitchFamily="34" charset="0"/>
              <a:buChar char="•"/>
            </a:pPr>
            <a:r>
              <a:rPr lang="en-US" dirty="0"/>
              <a:t>Image DALL·E 2024-03-04</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a:t> </a:t>
            </a:r>
          </a:p>
          <a:p>
            <a:pPr marL="0" indent="0">
              <a:buFont typeface="Arial" panose="020B0604020202020204" pitchFamily="34" charset="0"/>
              <a:buNone/>
            </a:pPr>
            <a:endParaRPr lang="en-US" dirty="0"/>
          </a:p>
        </p:txBody>
      </p:sp>
      <p:sp>
        <p:nvSpPr>
          <p:cNvPr id="4" name="Slide Number Placeholder 3">
            <a:extLst>
              <a:ext uri="{FF2B5EF4-FFF2-40B4-BE49-F238E27FC236}">
                <a16:creationId xmlns:a16="http://schemas.microsoft.com/office/drawing/2014/main" id="{8F5A01BC-7BA9-447C-BDB8-E54E55548B0D}"/>
              </a:ext>
            </a:extLst>
          </p:cNvPr>
          <p:cNvSpPr>
            <a:spLocks noGrp="1"/>
          </p:cNvSpPr>
          <p:nvPr>
            <p:ph type="sldNum" sz="quarter" idx="5"/>
          </p:nvPr>
        </p:nvSpPr>
        <p:spPr/>
        <p:txBody>
          <a:bodyPr/>
          <a:lstStyle/>
          <a:p>
            <a:fld id="{FEC869DF-6110-41A2-A008-13AD35443CEC}" type="slidenum">
              <a:rPr lang="cs-CZ" smtClean="0"/>
              <a:t>18</a:t>
            </a:fld>
            <a:endParaRPr lang="cs-CZ"/>
          </a:p>
        </p:txBody>
      </p:sp>
    </p:spTree>
    <p:extLst>
      <p:ext uri="{BB962C8B-B14F-4D97-AF65-F5344CB8AC3E}">
        <p14:creationId xmlns:p14="http://schemas.microsoft.com/office/powerpoint/2010/main" val="1493628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Top-Down</a:t>
            </a:r>
          </a:p>
          <a:p>
            <a:pPr marL="171450" indent="-171450">
              <a:buFont typeface="Arial" panose="020B0604020202020204" pitchFamily="34" charset="0"/>
              <a:buChar char="•"/>
            </a:pPr>
            <a:r>
              <a:rPr lang="en-US" dirty="0"/>
              <a:t>Some people were though this is the best way to deal with large projects.</a:t>
            </a:r>
          </a:p>
          <a:p>
            <a:pPr marL="171450" indent="-171450">
              <a:buFont typeface="Arial" panose="020B0604020202020204" pitchFamily="34" charset="0"/>
              <a:buChar char="•"/>
            </a:pPr>
            <a:r>
              <a:rPr lang="en-US" dirty="0"/>
              <a:t>While conceptually it makes sense, it is difficult to carry out.</a:t>
            </a:r>
          </a:p>
          <a:p>
            <a:pPr marL="171450" indent="-171450">
              <a:buFont typeface="Arial" panose="020B0604020202020204" pitchFamily="34" charset="0"/>
              <a:buChar char="•"/>
            </a:pPr>
            <a:r>
              <a:rPr lang="en-US" dirty="0"/>
              <a:t>The model is hard to design and maintain.</a:t>
            </a:r>
          </a:p>
          <a:p>
            <a:pPr marL="171450" indent="-171450">
              <a:buFont typeface="Arial" panose="020B0604020202020204" pitchFamily="34" charset="0"/>
              <a:buChar char="•"/>
            </a:pPr>
            <a:r>
              <a:rPr lang="en-US" dirty="0"/>
              <a:t>We need precise and complete definition of requirements here.</a:t>
            </a:r>
          </a:p>
          <a:p>
            <a:pPr marL="171450" indent="-171450">
              <a:buFont typeface="Arial" panose="020B0604020202020204" pitchFamily="34" charset="0"/>
              <a:buChar char="•"/>
            </a:pPr>
            <a:r>
              <a:rPr lang="en-US" dirty="0"/>
              <a:t>Once we commence building, nothing can be changed.</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Bottom-Up</a:t>
            </a:r>
          </a:p>
          <a:p>
            <a:r>
              <a:rPr lang="en-US" dirty="0"/>
              <a:t>Business questions motivating Business Intelligence:</a:t>
            </a:r>
          </a:p>
          <a:p>
            <a:pPr marL="171450" indent="-171450">
              <a:buFont typeface="Arial" panose="020B0604020202020204" pitchFamily="34" charset="0"/>
              <a:buChar char="•"/>
            </a:pPr>
            <a:r>
              <a:rPr lang="en-US" dirty="0"/>
              <a:t>How many profitable customers do we have?</a:t>
            </a:r>
          </a:p>
          <a:p>
            <a:pPr marL="171450" indent="-171450">
              <a:buFont typeface="Arial" panose="020B0604020202020204" pitchFamily="34" charset="0"/>
              <a:buChar char="•"/>
            </a:pPr>
            <a:r>
              <a:rPr lang="en-US" dirty="0"/>
              <a:t>Which profitable products are being cannibalized by new products?</a:t>
            </a:r>
          </a:p>
          <a:p>
            <a:pPr marL="171450" indent="-171450">
              <a:buFont typeface="Arial" panose="020B0604020202020204" pitchFamily="34" charset="0"/>
              <a:buChar char="•"/>
            </a:pPr>
            <a:r>
              <a:rPr lang="en-US" dirty="0"/>
              <a:t>What market scenarios pose the greatest risk to our success?</a:t>
            </a:r>
          </a:p>
          <a:p>
            <a:pPr marL="171450" indent="-171450">
              <a:buFont typeface="Arial" panose="020B0604020202020204" pitchFamily="34" charset="0"/>
              <a:buChar char="•"/>
            </a:pPr>
            <a:r>
              <a:rPr lang="en-US" sz="1800" b="0" i="0" u="none" strike="noStrike" baseline="0" dirty="0">
                <a:latin typeface="CheltenhamStd-Book"/>
              </a:rPr>
              <a:t>From whom do you receive information you need? (process)</a:t>
            </a:r>
            <a:endParaRPr lang="en-US" dirty="0"/>
          </a:p>
          <a:p>
            <a:pPr marL="171450" indent="-171450">
              <a:buFont typeface="Arial" panose="020B0604020202020204" pitchFamily="34" charset="0"/>
              <a:buChar char="•"/>
            </a:pPr>
            <a:r>
              <a:rPr lang="en-US" dirty="0"/>
              <a:t>Which questions, answers, and decisions do you need to manage, and which are optional and therefore nothing needs to be done about them? (value of information)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Mixed</a:t>
            </a:r>
          </a:p>
          <a:p>
            <a:pPr marL="171450" indent="-171450">
              <a:buFont typeface="Arial" panose="020B0604020202020204" pitchFamily="34" charset="0"/>
              <a:buChar char="•"/>
            </a:pPr>
            <a:r>
              <a:rPr lang="en-US" dirty="0"/>
              <a:t>Start with project scope</a:t>
            </a:r>
          </a:p>
          <a:p>
            <a:pPr marL="171450" indent="-171450">
              <a:buFont typeface="Arial" panose="020B0604020202020204" pitchFamily="34" charset="0"/>
              <a:buChar char="•"/>
            </a:pPr>
            <a:r>
              <a:rPr lang="en-US" dirty="0"/>
              <a:t>Initiate warehouse architecture phase.</a:t>
            </a:r>
            <a:br>
              <a:rPr lang="en-US" dirty="0"/>
            </a:br>
            <a:r>
              <a:rPr lang="en-US" dirty="0"/>
              <a:t>Overall architecture, data sources; Objective is to get the overall picture.</a:t>
            </a:r>
          </a:p>
          <a:p>
            <a:pPr marL="171450" indent="-171450">
              <a:buFont typeface="Arial" panose="020B0604020202020204" pitchFamily="34" charset="0"/>
              <a:buChar char="•"/>
            </a:pPr>
            <a:r>
              <a:rPr lang="en-US" dirty="0"/>
              <a:t>Create develop plan for infrastructure and functionality.</a:t>
            </a:r>
          </a:p>
          <a:p>
            <a:pPr marL="171450" indent="-171450">
              <a:buFont typeface="Arial" panose="020B0604020202020204" pitchFamily="34" charset="0"/>
              <a:buChar char="•"/>
            </a:pPr>
            <a:r>
              <a:rPr lang="en-US" dirty="0"/>
              <a:t>Decompose into serries of projects.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also need the right people with the right skills. A C# coder may not be able to handle data warehouse or BI tools. The team may include project manager, technical leader, data architect, business analyst, data modeler, administrator, data engineer (middleware specialist), front-end developer/specialists, quality assurance specialist, source data analyst, user-community interaction manager, …</a:t>
            </a:r>
          </a:p>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 - - - - - - - - - - - - - - -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We already know this, yet it is important: sponsorship, goals and scope, resources, readiness, vision alignment.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We need to know what we are building, why, when it should be delivered (release roadmap).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The transformation is in fact data integration job. A solid taxonomy is necessary to map data elements in different systems to a consistent structure in the data warehouse.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Data may need to be masked or obfuscated to prevent access by unauthorized personnel. Access is not straight forward with OLAP or Data Analysists.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Maintenance: Release management, development lifecycle, sandbox for experiments, monitoring, optimization.</a:t>
            </a:r>
            <a:br>
              <a:rPr lang="en-US" dirty="0"/>
            </a:br>
            <a:r>
              <a:rPr lang="en-US" dirty="0"/>
              <a:t>There is need to monitor BI usage, feedback.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Also keep in mind that Data warehouse exists in the IT business eco-system.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167984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build a data warehouse unless you can directly relate the project to a specific set of business needs. It is not a toy project.</a:t>
            </a:r>
          </a:p>
          <a:p>
            <a:endParaRPr lang="en-US" dirty="0"/>
          </a:p>
          <a:p>
            <a:r>
              <a:rPr lang="en-US" dirty="0"/>
              <a:t>In 1970s IT professionals realized that you first had to determine the business requirements you were trying to satisfy and then take a number of steps to specify and design the programs you plan to develop. Then, after gaining a good understanding of these details, you could make an informed decision about your hardware and development software. Business may be eager to jump the gun by selecting vendor first. We need to prevent this, same as prevent ever changing requirements and priorities.</a:t>
            </a:r>
          </a:p>
          <a:p>
            <a:endParaRPr lang="en-US" dirty="0"/>
          </a:p>
          <a:p>
            <a:r>
              <a:rPr lang="en-US" dirty="0"/>
              <a:t>We should also consider protection of investment, in other words should a company spend millions implementing Data Warehouse, it should get as much value as possible for longest time possible. 5, 10, 15, 20 years? Think about changes in technology. Rewriting and updating (React 16 to React 18) without change for business is a hard sell.</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build a data warehouse without clearly understanding what types of business intelligence your organization needs, you’re almost certain to build and put into use something that doesn’t even come close to providing the business value you’re seeking, regardless of how error-free your data, how sophisticated your user tools, and how wonderful your environment’s performance.</a:t>
            </a:r>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23349717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benefits of data warehouse are not as tangible as new software. It is not only about managers, but we also need collaboration for all users. Otherwise, they may just ignore the data warehouse.</a:t>
            </a:r>
          </a:p>
          <a:p>
            <a:r>
              <a:rPr lang="en-US" dirty="0"/>
              <a:t>There is also not one-fit-all-solution.</a:t>
            </a:r>
          </a:p>
          <a:p>
            <a:r>
              <a:rPr lang="en-US" b="1" dirty="0"/>
              <a:t>STORY</a:t>
            </a:r>
            <a:r>
              <a:rPr lang="en-US" dirty="0"/>
              <a:t>: Managers using and not using the data warehouse searching for cause. They may even go through training before.</a:t>
            </a:r>
          </a:p>
          <a:p>
            <a:r>
              <a:rPr lang="en-US" dirty="0"/>
              <a:t>Alternative to hawing Data Warehouse is to ask people to respond with the information, wait, check, re-request, compile, check for errors, ... </a:t>
            </a:r>
          </a:p>
          <a:p>
            <a:endParaRPr lang="en-US" dirty="0"/>
          </a:p>
          <a:p>
            <a:r>
              <a:rPr lang="en-US" dirty="0"/>
              <a:t>The idea is to implement data warehouse, in other words to enable analytical and information processing despite platform, application, organizational and other barriers. </a:t>
            </a:r>
          </a:p>
          <a:p>
            <a:endParaRPr lang="en-US" dirty="0"/>
          </a:p>
          <a:p>
            <a:r>
              <a:rPr lang="en-US" dirty="0"/>
              <a:t>We can load data from internal as well as external data source. With external data source, we should not be afraid to transform them. Do not force your business into external formats. </a:t>
            </a:r>
          </a:p>
          <a:p>
            <a:endParaRPr lang="en-US" dirty="0"/>
          </a:p>
          <a:p>
            <a:endParaRPr lang="en-US" b="1" dirty="0"/>
          </a:p>
        </p:txBody>
      </p:sp>
      <p:sp>
        <p:nvSpPr>
          <p:cNvPr id="4" name="Slide Number Placeholder 3"/>
          <p:cNvSpPr>
            <a:spLocks noGrp="1"/>
          </p:cNvSpPr>
          <p:nvPr>
            <p:ph type="sldNum" sz="quarter" idx="5"/>
          </p:nvPr>
        </p:nvSpPr>
        <p:spPr/>
        <p:txBody>
          <a:bodyPr/>
          <a:lstStyle/>
          <a:p>
            <a:fld id="{FEC869DF-6110-41A2-A008-13AD35443CEC}" type="slidenum">
              <a:rPr lang="cs-CZ" smtClean="0"/>
              <a:t>20</a:t>
            </a:fld>
            <a:endParaRPr lang="cs-CZ"/>
          </a:p>
        </p:txBody>
      </p:sp>
    </p:spTree>
    <p:extLst>
      <p:ext uri="{BB962C8B-B14F-4D97-AF65-F5344CB8AC3E}">
        <p14:creationId xmlns:p14="http://schemas.microsoft.com/office/powerpoint/2010/main" val="208969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how we handle requests, SIS has many ad-hoc functionality added on somebody's request. Ultimately this can harm the project.</a:t>
            </a:r>
          </a:p>
          <a:p>
            <a:endParaRPr lang="en-US" dirty="0"/>
          </a:p>
          <a:p>
            <a:r>
              <a:rPr lang="en-US" dirty="0"/>
              <a:t>We need to be partner for business:</a:t>
            </a:r>
          </a:p>
          <a:p>
            <a:pPr marL="171450" indent="-171450">
              <a:buFont typeface="Arial" panose="020B0604020202020204" pitchFamily="34" charset="0"/>
              <a:buChar char="•"/>
            </a:pPr>
            <a:r>
              <a:rPr lang="en-US" dirty="0"/>
              <a:t>Conceptual Data Model : What information is core to the organization? What are the key business concepts and how are they related to each other?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Data quality feedback loop: How are data issues identified and remediated?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Metadata, what does this report mean how was it created?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Lineage, where is the data source? If there is a problem in the report is there a problem in the source data, where?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Response time, data retention, and availability requirements.</a:t>
            </a:r>
          </a:p>
          <a:p>
            <a:pPr marL="171450" indent="-171450">
              <a:buFont typeface="Arial" panose="020B0604020202020204" pitchFamily="34" charset="0"/>
              <a:buChar char="•"/>
            </a:pPr>
            <a:r>
              <a:rPr lang="en-US" dirty="0"/>
              <a:t>Feedback again are the reports used or just printed?</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We may get back to governance later.</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21</a:t>
            </a:fld>
            <a:endParaRPr lang="cs-CZ"/>
          </a:p>
        </p:txBody>
      </p:sp>
    </p:spTree>
    <p:extLst>
      <p:ext uri="{BB962C8B-B14F-4D97-AF65-F5344CB8AC3E}">
        <p14:creationId xmlns:p14="http://schemas.microsoft.com/office/powerpoint/2010/main" val="1290095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22</a:t>
            </a:fld>
            <a:endParaRPr lang="cs-CZ"/>
          </a:p>
        </p:txBody>
      </p:sp>
    </p:spTree>
    <p:extLst>
      <p:ext uri="{BB962C8B-B14F-4D97-AF65-F5344CB8AC3E}">
        <p14:creationId xmlns:p14="http://schemas.microsoft.com/office/powerpoint/2010/main" val="576049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Relational database management systems (RDBMS) have their roots in relational data model developed by </a:t>
            </a:r>
            <a:r>
              <a:rPr lang="en-US" dirty="0" err="1"/>
              <a:t>E.F.Codd</a:t>
            </a:r>
            <a:r>
              <a:rPr lang="en-US" dirty="0"/>
              <a:t> then with IBM in 1970. Database is using secondary memory. We do not have data in memory like in (NTIN060 Algorithms and Data Structures 1) but in secondary memory (NDBI007 Principles of Data Organization). Yet it is not only about indices, sometimes it is better to scan the whole table. Query optimizer may employ statistics for example. For the whole-time database vendors optimize for Online Transactional Processing, a lot of small queries (1-3 tables). At the end most of the corporate became convinced that you could use (RDBMS).</a:t>
            </a:r>
          </a:p>
          <a:p>
            <a:endParaRPr lang="en-US" dirty="0"/>
          </a:p>
          <a:p>
            <a:r>
              <a:rPr lang="en-US" dirty="0"/>
              <a:t>OLAP is the exact opposite, we read from many tables, join a lot of data and need flexibility. XMLA is an attempt to standardize communicating with OLAP databases or applications, for example MS Power BI.</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 - - - - - - - - - - - - - - - - </a:t>
            </a:r>
          </a:p>
          <a:p>
            <a:endParaRPr lang="en-US" dirty="0"/>
          </a:p>
          <a:p>
            <a:r>
              <a:rPr lang="en-US" dirty="0"/>
              <a:t>For HOLAP we employ combination of ROLAP and MOLAP. Implementations vary on the control a designer has to vary the mix of partitioning.</a:t>
            </a:r>
          </a:p>
          <a:p>
            <a:endParaRPr lang="en-US" dirty="0"/>
          </a:p>
          <a:p>
            <a:r>
              <a:rPr lang="en-US" dirty="0"/>
              <a:t>For DOLAP data are stored at the client computer. Mostly laptops without internet connection.</a:t>
            </a:r>
          </a:p>
          <a:p>
            <a:r>
              <a:rPr lang="en-US" dirty="0"/>
              <a:t>Think about SAP and their thin client.</a:t>
            </a:r>
          </a:p>
          <a:p>
            <a:endParaRPr lang="en-US" dirty="0"/>
          </a:p>
          <a:p>
            <a:r>
              <a:rPr lang="en-US" dirty="0"/>
              <a:t>Resources:</a:t>
            </a:r>
          </a:p>
          <a:p>
            <a:pPr marL="171450" indent="-171450">
              <a:buFont typeface="Arial" panose="020B0604020202020204" pitchFamily="34" charset="0"/>
              <a:buChar char="•"/>
            </a:pPr>
            <a:r>
              <a:rPr lang="en-US" dirty="0"/>
              <a:t>https://dl.acm.org/doi/abs/10.1145/362384.362685</a:t>
            </a:r>
          </a:p>
          <a:p>
            <a:pPr marL="171450" indent="-171450">
              <a:buFont typeface="Arial" panose="020B0604020202020204" pitchFamily="34" charset="0"/>
              <a:buChar char="•"/>
            </a:pPr>
            <a:r>
              <a:rPr lang="en-US" dirty="0"/>
              <a:t>https://learn.microsoft.com/en-us/analysis-services/xmla/xml-for-analysis-xmla-reference</a:t>
            </a:r>
          </a:p>
          <a:p>
            <a:pPr marL="171450" indent="-171450">
              <a:buFont typeface="Arial" panose="020B0604020202020204" pitchFamily="34" charset="0"/>
              <a:buChar char="•"/>
            </a:pPr>
            <a:r>
              <a:rPr lang="en-US" dirty="0"/>
              <a:t>https://powerbi.microsoft.com/en-us/blog/power-bi-open-platform-connectivity-with-xmla-endpoints-public-preview/</a:t>
            </a:r>
          </a:p>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 - - - - - - - - - - - - - - - - -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That is not all we have other ways how to approach data in data warehouse. OLAM, also called OLAP mining, is integration of OLAP and data/knowledge mining in multidimensional databases. It leverage high quality data in data warehouse and potentially the infrastructure as well. Here only as a hint that there is no complete list, and you need to be guided by the business requirements. </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23</a:t>
            </a:fld>
            <a:endParaRPr lang="cs-CZ"/>
          </a:p>
        </p:txBody>
      </p:sp>
    </p:spTree>
    <p:extLst>
      <p:ext uri="{BB962C8B-B14F-4D97-AF65-F5344CB8AC3E}">
        <p14:creationId xmlns:p14="http://schemas.microsoft.com/office/powerpoint/2010/main" val="14437251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Virtual or federated data access can be another service. Around 1995 vendors start marketing their services virtual data warehousing tools. But just because you can get to data at its source (in almost any database or file structure) doesn’t mean that data provides the necessary business intelligence when it’s in your hands. To solve these data quality issues, many data architects have begun to perform bottom-up data mart construction to develop a component-based data warehouse. Instead of having a single database a multiple databases are employed. Additional components can handle particular functionality. Together, these data marts (or components) comprise a data warehousing environment.</a:t>
            </a:r>
          </a:p>
          <a:p>
            <a:endParaRPr lang="en-US" dirty="0"/>
          </a:p>
          <a:p>
            <a:r>
              <a:rPr lang="en-US" dirty="0"/>
              <a:t>This component-based, dynamic access data architecture is the basis for virtual data warehousing and, more specifically, what Enterprise Information Integration (EII) servers are offering to the market.</a:t>
            </a:r>
          </a:p>
          <a:p>
            <a:endParaRPr lang="en-US" dirty="0"/>
          </a:p>
          <a:p>
            <a:r>
              <a:rPr lang="en-US" dirty="0"/>
              <a:t>Enterprise Information Integration (EII) creates a data warehousing environment in which users can access each component’s contents from a business intelligence tool like they were all stored together, even though they’re not. I highly recommended that you don’t build a virtual data warehousing environment to access source data directly, in its native format. The objective is not to integrate various databases. Each application should therefore be warehouse-enabled and contain a data publisher that’s responsible for all the middleware services (such as extraction and quality assurance), as specified in the environment’s business rules.</a:t>
            </a:r>
          </a:p>
          <a:p>
            <a:endParaRPr lang="en-US" dirty="0"/>
          </a:p>
          <a:p>
            <a:r>
              <a:rPr lang="en-US" dirty="0"/>
              <a:t>When you think of virtual data warehousing, replace the question “Can I get to the data?” with the question “Can I get to usable data?”. We also need to keep data architecture in mind.</a:t>
            </a:r>
          </a:p>
          <a:p>
            <a:endParaRPr lang="en-US" dirty="0"/>
          </a:p>
          <a:p>
            <a:r>
              <a:rPr lang="en-US" dirty="0"/>
              <a:t>Additional EII services</a:t>
            </a:r>
          </a:p>
          <a:p>
            <a:r>
              <a:rPr lang="en-US" dirty="0"/>
              <a:t>* A unified metadata service: Users see a single logical view of the environment’s contents without having to know the location and particulars of each component.</a:t>
            </a:r>
          </a:p>
          <a:p>
            <a:r>
              <a:rPr lang="en-US" dirty="0"/>
              <a:t>* A directory service: Individual components within the environment, even if they’re relocated or otherwise modified.</a:t>
            </a:r>
          </a:p>
          <a:p>
            <a:r>
              <a:rPr lang="en-US" dirty="0"/>
              <a:t>* Security services: These services handle permissions, authentication, and other security needs in a distributed environment.</a:t>
            </a:r>
          </a:p>
          <a:p>
            <a:r>
              <a:rPr lang="en-US" dirty="0"/>
              <a:t>* Synthesis services: A virtual data warehouse might have to combine facts from one component with facts from another.</a:t>
            </a:r>
          </a:p>
          <a:p>
            <a:r>
              <a:rPr lang="en-US" dirty="0"/>
              <a:t>* Transaction-management services: In addition to the synthesis service, which is a type of transaction-management function, these services provide routing, load balancing, conflict resolution, and other functions necessary to ensure data integrity. We need those even in read-only situation.</a:t>
            </a:r>
          </a:p>
          <a:p>
            <a:endParaRPr lang="en-US" dirty="0"/>
          </a:p>
          <a:p>
            <a:r>
              <a:rPr lang="en-US" dirty="0"/>
              <a:t>Until an organization’s communications infrastructure can pump the data through, EII services and concepts (such as virtual data warehousing) probably will remain on the fringes, just out of reach.</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24</a:t>
            </a:fld>
            <a:endParaRPr lang="cs-CZ"/>
          </a:p>
        </p:txBody>
      </p:sp>
    </p:spTree>
    <p:extLst>
      <p:ext uri="{BB962C8B-B14F-4D97-AF65-F5344CB8AC3E}">
        <p14:creationId xmlns:p14="http://schemas.microsoft.com/office/powerpoint/2010/main" val="342020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Imagine we have different data sources; we need to see data from multiple of them. We need consistent data for Business Intelligence. We may even integrate data from various sources like social and customer data source (it may not be a database). </a:t>
            </a:r>
          </a:p>
          <a:p>
            <a:endParaRPr lang="en-US" dirty="0"/>
          </a:p>
          <a:p>
            <a:r>
              <a:rPr lang="en-US" dirty="0"/>
              <a:t>For query driven metadata dictionary is used to locate local data sources, query is executed in distributed / federated fashion. Partial answers are used to build global answer set. This process is error prone (distributed system), inefficient (sorting, filtering) and require maintenance of all data sources. </a:t>
            </a:r>
          </a:p>
          <a:p>
            <a:endParaRPr lang="en-US" dirty="0"/>
          </a:p>
          <a:p>
            <a:r>
              <a:rPr lang="en-US" dirty="0"/>
              <a:t>Update driven solution can be updated once a week, every day. There are also solution based on streaming where data are updated in real time. We have better control over the process. This is where Data Warehouse is. </a:t>
            </a:r>
          </a:p>
          <a:p>
            <a:endParaRPr lang="en-US" dirty="0"/>
          </a:p>
          <a:p>
            <a:r>
              <a:rPr lang="en-US" dirty="0"/>
              <a:t>Data integration are hard, some estimates are </a:t>
            </a:r>
            <a:r>
              <a:rPr lang="en-US" sz="1800" b="0" i="0" u="none" strike="noStrike" dirty="0">
                <a:solidFill>
                  <a:srgbClr val="000000"/>
                </a:solidFill>
                <a:effectLst/>
                <a:latin typeface="Arial" panose="020B0604020202020204" pitchFamily="34" charset="0"/>
              </a:rPr>
              <a:t>$9.3 billion in 2003, expected over $13.5 billion in 2008. </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47062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Mostly bachelor degree.</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187681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Mostly masters or Ph.D. degree.</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5</a:t>
            </a:fld>
            <a:endParaRPr lang="cs-CZ"/>
          </a:p>
        </p:txBody>
      </p:sp>
    </p:spTree>
    <p:extLst>
      <p:ext uri="{BB962C8B-B14F-4D97-AF65-F5344CB8AC3E}">
        <p14:creationId xmlns:p14="http://schemas.microsoft.com/office/powerpoint/2010/main" val="268793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Engineering is about building system to collect, process and deliver data.</a:t>
            </a:r>
          </a:p>
          <a:p>
            <a:endParaRPr lang="en-US" dirty="0"/>
          </a:p>
          <a:p>
            <a:r>
              <a:rPr lang="cs-CZ" dirty="0"/>
              <a:t>1)</a:t>
            </a:r>
            <a:r>
              <a:rPr lang="en-US" dirty="0"/>
              <a:t> Imagine we have different data sources; we need to see data from multiple of them. Same as in the previous slide.</a:t>
            </a:r>
          </a:p>
          <a:p>
            <a:endParaRPr lang="en-US" dirty="0"/>
          </a:p>
          <a:p>
            <a:r>
              <a:rPr lang="en-US" dirty="0"/>
              <a:t>2) We have data, and we have different use-cases. Each require different approach. Business Intelligence require report and OLAP. </a:t>
            </a:r>
          </a:p>
          <a:p>
            <a:endParaRPr lang="en-US" dirty="0"/>
          </a:p>
          <a:p>
            <a:r>
              <a:rPr lang="en-US" dirty="0"/>
              <a:t>3) Data Analyst may need access to SQL database.  Data Scientist may need raw data or custom data flows to deliver required data. Data Cube can be output for data scientist.</a:t>
            </a:r>
          </a:p>
          <a:p>
            <a:endParaRPr lang="en-US" dirty="0"/>
          </a:p>
          <a:p>
            <a:r>
              <a:rPr lang="en-US" dirty="0"/>
              <a:t>4) When it comes to big data, either for processing or for feeding machine learning model you probably resort to a specialized solution outside other workflows. It will probably involve streaming and distributed processing. (NDBI040 : Modern Database Systems, NDBI048 : Data Science, Apache Spark )</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1180568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Support role, not core for the business. Implement based on business requirement.</a:t>
            </a:r>
          </a:p>
          <a:p>
            <a:endParaRPr lang="en-US" dirty="0"/>
          </a:p>
          <a:p>
            <a:r>
              <a:rPr lang="en-US" dirty="0"/>
              <a:t>Data transformation pipelines are often called workflows.</a:t>
            </a:r>
          </a:p>
          <a:p>
            <a:endParaRPr lang="en-US" dirty="0"/>
          </a:p>
          <a:p>
            <a:r>
              <a:rPr lang="en-US" dirty="0"/>
              <a:t>Strong focus on tools and even entire eco-systems.</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7</a:t>
            </a:fld>
            <a:endParaRPr lang="cs-CZ"/>
          </a:p>
        </p:txBody>
      </p:sp>
    </p:spTree>
    <p:extLst>
      <p:ext uri="{BB962C8B-B14F-4D97-AF65-F5344CB8AC3E}">
        <p14:creationId xmlns:p14="http://schemas.microsoft.com/office/powerpoint/2010/main" val="37405542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Data: Facts and information about something</a:t>
            </a:r>
          </a:p>
          <a:p>
            <a:pPr marL="171450" indent="-171450">
              <a:buFontTx/>
              <a:buChar char="-"/>
            </a:pPr>
            <a:r>
              <a:rPr lang="en-US" dirty="0"/>
              <a:t>Warehouse: A location or facility for storing goods and merchandise</a:t>
            </a:r>
          </a:p>
          <a:p>
            <a:pPr marL="0" indent="0">
              <a:buFontTx/>
              <a:buNone/>
            </a:pPr>
            <a:endParaRPr lang="en-US" dirty="0"/>
          </a:p>
          <a:p>
            <a:pPr marL="0" indent="0">
              <a:buFontTx/>
              <a:buNone/>
            </a:pPr>
            <a:r>
              <a:rPr lang="en-US" dirty="0"/>
              <a:t>This is where we store Monitor-the-business data.</a:t>
            </a:r>
            <a:br>
              <a:rPr lang="en-US" dirty="0"/>
            </a:br>
            <a:r>
              <a:rPr lang="en-US" dirty="0"/>
              <a:t>Previously we have: Run-the business, Integrate-the-business, and Monitor-the-business data.</a:t>
            </a:r>
          </a:p>
        </p:txBody>
      </p:sp>
      <p:sp>
        <p:nvSpPr>
          <p:cNvPr id="4" name="Slide Number Placeholder 3"/>
          <p:cNvSpPr>
            <a:spLocks noGrp="1"/>
          </p:cNvSpPr>
          <p:nvPr>
            <p:ph type="sldNum" sz="quarter" idx="5"/>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3453437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Let us start with a little bit of history, as the ideas we are talking about are not new.</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first customer research to better target advertisement in a magazine. Parlin is the father of Marking Research.</a:t>
            </a:r>
          </a:p>
          <a:p>
            <a:pPr marL="171450" indent="-171450">
              <a:buFont typeface="Arial" panose="020B0604020202020204" pitchFamily="34" charset="0"/>
              <a:buChar char="•"/>
            </a:pPr>
            <a:r>
              <a:rPr lang="en-US" dirty="0"/>
              <a:t>Help to access competitive impact of marketing, giving practical meaning to the concept of market share.</a:t>
            </a:r>
          </a:p>
          <a:p>
            <a:pPr marL="171450" indent="-171450">
              <a:buFont typeface="Arial" panose="020B0604020202020204" pitchFamily="34" charset="0"/>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At best, in order to see data, you must write request to data-processing department. To put another request to queue.</a:t>
            </a:r>
            <a:br>
              <a:rPr lang="en-US" dirty="0"/>
            </a:br>
            <a:r>
              <a:rPr lang="en-US" dirty="0"/>
              <a:t>Minicomputers were getting traction. We can identify core data (sales) and load them from data-processing department to minicomputers.</a:t>
            </a:r>
            <a:br>
              <a:rPr lang="en-US" dirty="0"/>
            </a:br>
            <a:r>
              <a:rPr lang="en-US" dirty="0"/>
              <a:t>Data were shared using tapes. They copy data to the tape at weekend, this save request to the "data-processing department".</a:t>
            </a:r>
            <a:br>
              <a:rPr lang="en-US" dirty="0"/>
            </a:br>
            <a:r>
              <a:rPr lang="en-US" dirty="0"/>
              <a:t>Timeline: 1970 RAM with 1024 bits, 1971 first home computer, 1973 TCP/CP protocol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 did not scale well, yet later people start to work on databases.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1980s Now we have data on multiple places (computers), rendering them inaccessible.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We could just connect to all computers and get all the data we need. Although cool idea, it did not work at that time. (query-driven approach)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1983 software and hardware solution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1986 they used indices (Principles of Data Organization) to provide fast access to data, a pure software answer to Teradata solution. The key technology was to use an index !!!</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9</a:t>
            </a:fld>
            <a:endParaRPr lang="cs-CZ"/>
          </a:p>
        </p:txBody>
      </p:sp>
    </p:spTree>
    <p:extLst>
      <p:ext uri="{BB962C8B-B14F-4D97-AF65-F5344CB8AC3E}">
        <p14:creationId xmlns:p14="http://schemas.microsoft.com/office/powerpoint/2010/main" val="2332099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42CB01-0606-AD8B-8CDE-0F8FFB8E3C47}"/>
              </a:ext>
            </a:extLst>
          </p:cNvPr>
          <p:cNvSpPr/>
          <p:nvPr userDrawn="1"/>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15635"/>
          </a:xfrm>
        </p:spPr>
        <p:txBody>
          <a:bodyPr anchor="b">
            <a:no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hasCustomPrompt="1"/>
          </p:nvPr>
        </p:nvSpPr>
        <p:spPr>
          <a:xfrm>
            <a:off x="1100051" y="4455620"/>
            <a:ext cx="7948277" cy="439653"/>
          </a:xfrm>
        </p:spPr>
        <p:txBody>
          <a:bodyPr wrap="none" lIns="91440" rIns="91440" anchor="ctr" anchorCtr="0">
            <a:noAutofit/>
          </a:bodyPr>
          <a:lstStyle>
            <a:lvl1pPr marL="0" indent="0" algn="l">
              <a:buNone/>
              <a:defRPr sz="2400" b="1"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Presentation group</a:t>
            </a:r>
          </a:p>
        </p:txBody>
      </p:sp>
      <p:sp>
        <p:nvSpPr>
          <p:cNvPr id="5" name="Footer Placeholder 4"/>
          <p:cNvSpPr>
            <a:spLocks noGrp="1"/>
          </p:cNvSpPr>
          <p:nvPr>
            <p:ph type="ftr" sz="quarter" idx="11"/>
          </p:nvPr>
        </p:nvSpPr>
        <p:spPr/>
        <p:txBody>
          <a:bodyPr/>
          <a:lstStyle/>
          <a:p>
            <a:endParaRPr lang="en-US" dirty="0"/>
          </a:p>
        </p:txBody>
      </p:sp>
      <p:cxnSp>
        <p:nvCxnSpPr>
          <p:cNvPr id="9" name="Straight Connector 8"/>
          <p:cNvCxnSpPr/>
          <p:nvPr/>
        </p:nvCxnSpPr>
        <p:spPr>
          <a:xfrm>
            <a:off x="1207658" y="4365104"/>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5">
            <a:extLst>
              <a:ext uri="{FF2B5EF4-FFF2-40B4-BE49-F238E27FC236}">
                <a16:creationId xmlns:a16="http://schemas.microsoft.com/office/drawing/2014/main" id="{65665A35-B15A-1F1B-E7BB-06D54184D5F9}"/>
              </a:ext>
            </a:extLst>
          </p:cNvPr>
          <p:cNvSpPr>
            <a:spLocks noGrp="1"/>
          </p:cNvSpPr>
          <p:nvPr>
            <p:ph type="body" sz="quarter" idx="12" hasCustomPrompt="1"/>
          </p:nvPr>
        </p:nvSpPr>
        <p:spPr>
          <a:xfrm>
            <a:off x="9264650" y="4456113"/>
            <a:ext cx="1891030" cy="503237"/>
          </a:xfrm>
        </p:spPr>
        <p:txBody>
          <a:bodyPr rIns="90000" anchor="ctr" anchorCtr="0"/>
          <a:lstStyle>
            <a:lvl1pPr marL="0" indent="0" algn="r">
              <a:buNone/>
              <a:defRPr lang="en-US" sz="2400" b="1" kern="1200" cap="none" spc="200" baseline="0" dirty="0">
                <a:solidFill>
                  <a:schemeClr val="tx2"/>
                </a:solidFill>
                <a:latin typeface="+mj-lt"/>
                <a:ea typeface="+mn-ea"/>
                <a:cs typeface="+mn-cs"/>
              </a:defRPr>
            </a:lvl1pPr>
          </a:lstStyle>
          <a:p>
            <a:pPr lvl="0"/>
            <a:r>
              <a:rPr lang="en-US" dirty="0"/>
              <a:t>Year</a:t>
            </a:r>
          </a:p>
        </p:txBody>
      </p:sp>
      <p:sp>
        <p:nvSpPr>
          <p:cNvPr id="12" name="Text Placeholder 11">
            <a:extLst>
              <a:ext uri="{FF2B5EF4-FFF2-40B4-BE49-F238E27FC236}">
                <a16:creationId xmlns:a16="http://schemas.microsoft.com/office/drawing/2014/main" id="{FE211867-31A4-8500-D606-C5CD767A2639}"/>
              </a:ext>
            </a:extLst>
          </p:cNvPr>
          <p:cNvSpPr>
            <a:spLocks noGrp="1"/>
          </p:cNvSpPr>
          <p:nvPr>
            <p:ph type="body" sz="quarter" idx="13" hasCustomPrompt="1"/>
          </p:nvPr>
        </p:nvSpPr>
        <p:spPr>
          <a:xfrm>
            <a:off x="1097814" y="4942294"/>
            <a:ext cx="7948277" cy="437358"/>
          </a:xfrm>
        </p:spPr>
        <p:txBody>
          <a:bodyPr wrap="none" lIns="90000" rIns="90000" anchor="ctr" anchorCtr="0"/>
          <a:lstStyle>
            <a:lvl1pPr marL="0" indent="0" algn="l">
              <a:buNone/>
              <a:defRPr lang="en-US" sz="2400" b="1" kern="1200" cap="none" spc="200" baseline="0" dirty="0">
                <a:solidFill>
                  <a:schemeClr val="tx2"/>
                </a:solidFill>
                <a:latin typeface="+mj-lt"/>
                <a:ea typeface="+mn-ea"/>
                <a:cs typeface="+mn-cs"/>
              </a:defRPr>
            </a:lvl1pPr>
          </a:lstStyle>
          <a:p>
            <a:pPr lvl="0"/>
            <a:r>
              <a:rPr lang="en-US" dirty="0"/>
              <a:t>Presenting person</a:t>
            </a:r>
          </a:p>
        </p:txBody>
      </p:sp>
      <p:sp>
        <p:nvSpPr>
          <p:cNvPr id="13" name="Text Placeholder 11">
            <a:extLst>
              <a:ext uri="{FF2B5EF4-FFF2-40B4-BE49-F238E27FC236}">
                <a16:creationId xmlns:a16="http://schemas.microsoft.com/office/drawing/2014/main" id="{3EE7B3D2-877F-B924-8BD1-76C44B2778D5}"/>
              </a:ext>
            </a:extLst>
          </p:cNvPr>
          <p:cNvSpPr>
            <a:spLocks noGrp="1"/>
          </p:cNvSpPr>
          <p:nvPr>
            <p:ph type="body" sz="quarter" idx="14" hasCustomPrompt="1"/>
          </p:nvPr>
        </p:nvSpPr>
        <p:spPr>
          <a:xfrm>
            <a:off x="1097279" y="5592755"/>
            <a:ext cx="7948277" cy="809511"/>
          </a:xfrm>
        </p:spPr>
        <p:txBody>
          <a:bodyPr wrap="none" lIns="90000" rIns="90000"/>
          <a:lstStyle>
            <a:lvl1pPr marL="0" indent="0" algn="l">
              <a:buNone/>
              <a:defRPr lang="en-US" sz="1800" b="1" kern="1200" cap="none" spc="200" baseline="0" dirty="0">
                <a:solidFill>
                  <a:schemeClr val="tx2"/>
                </a:solidFill>
                <a:latin typeface="+mj-lt"/>
                <a:ea typeface="+mn-ea"/>
                <a:cs typeface="+mn-cs"/>
              </a:defRPr>
            </a:lvl1pPr>
          </a:lstStyle>
          <a:p>
            <a:pPr lvl="0"/>
            <a:r>
              <a:rPr lang="en-US" dirty="0"/>
              <a:t>Links</a:t>
            </a:r>
          </a:p>
        </p:txBody>
      </p:sp>
    </p:spTree>
    <p:extLst>
      <p:ext uri="{BB962C8B-B14F-4D97-AF65-F5344CB8AC3E}">
        <p14:creationId xmlns:p14="http://schemas.microsoft.com/office/powerpoint/2010/main" val="237744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headin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1980093"/>
            <a:ext cx="7561263" cy="863352"/>
          </a:xfrm>
          <a:prstGeom prst="rect">
            <a:avLst/>
          </a:prstGeom>
        </p:spPr>
        <p:txBody>
          <a:bodyPr anchor="ctr"/>
          <a:lstStyle>
            <a:lvl1pPr marL="0" indent="0" algn="ctr">
              <a:buNone/>
              <a:defRPr sz="3600" cap="none"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cxnSp>
        <p:nvCxnSpPr>
          <p:cNvPr id="2" name="Straight Connector 1">
            <a:extLst>
              <a:ext uri="{FF2B5EF4-FFF2-40B4-BE49-F238E27FC236}">
                <a16:creationId xmlns:a16="http://schemas.microsoft.com/office/drawing/2014/main" id="{9B46B549-2DF5-2605-A7E2-507EC6741B81}"/>
              </a:ext>
            </a:extLst>
          </p:cNvPr>
          <p:cNvCxnSpPr>
            <a:cxnSpLocks/>
          </p:cNvCxnSpPr>
          <p:nvPr userDrawn="1"/>
        </p:nvCxnSpPr>
        <p:spPr>
          <a:xfrm>
            <a:off x="335360" y="2996952"/>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3979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9272" cy="766132"/>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335360" y="1268760"/>
            <a:ext cx="11449272" cy="50405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cxnSp>
        <p:nvCxnSpPr>
          <p:cNvPr id="7" name="Straight Connector 6">
            <a:extLst>
              <a:ext uri="{FF2B5EF4-FFF2-40B4-BE49-F238E27FC236}">
                <a16:creationId xmlns:a16="http://schemas.microsoft.com/office/drawing/2014/main" id="{6D7F9E1D-3FFE-E5D5-8168-CE30DC4521EC}"/>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3261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360000" y="180000"/>
            <a:ext cx="11448000" cy="766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35360" y="1260583"/>
            <a:ext cx="5699679" cy="50487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260583"/>
            <a:ext cx="5566712" cy="504873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cxnSp>
        <p:nvCxnSpPr>
          <p:cNvPr id="2" name="Straight Connector 1">
            <a:extLst>
              <a:ext uri="{FF2B5EF4-FFF2-40B4-BE49-F238E27FC236}">
                <a16:creationId xmlns:a16="http://schemas.microsoft.com/office/drawing/2014/main" id="{2EC59EFB-1B84-A66B-9566-F2885C8BF9CA}"/>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622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8000" cy="766132"/>
          </a:xfrm>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cxnSp>
        <p:nvCxnSpPr>
          <p:cNvPr id="6" name="Straight Connector 5">
            <a:extLst>
              <a:ext uri="{FF2B5EF4-FFF2-40B4-BE49-F238E27FC236}">
                <a16:creationId xmlns:a16="http://schemas.microsoft.com/office/drawing/2014/main" id="{AF6BAB6C-A9D1-4572-ED9D-D7E9722E3C65}"/>
              </a:ext>
            </a:extLst>
          </p:cNvPr>
          <p:cNvCxnSpPr>
            <a:cxnSpLocks/>
          </p:cNvCxnSpPr>
          <p:nvPr userDrawn="1"/>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7111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372268-EBF9-1072-0F76-51E4D5460321}"/>
              </a:ext>
            </a:extLst>
          </p:cNvPr>
          <p:cNvSpPr/>
          <p:nvPr userDrawn="1"/>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65012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66800" y="199277"/>
            <a:ext cx="10058400" cy="76613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335360" y="1268759"/>
            <a:ext cx="11449272" cy="5152007"/>
          </a:xfrm>
          <a:prstGeom prst="rect">
            <a:avLst/>
          </a:prstGeom>
        </p:spPr>
        <p:txBody>
          <a:bodyPr vert="horz" lIns="0" tIns="36000" rIns="0" bIns="3600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686185" y="6571397"/>
            <a:ext cx="4822804" cy="253513"/>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571397"/>
            <a:ext cx="1312025" cy="253513"/>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11185180"/>
      </p:ext>
    </p:extLst>
  </p:cSld>
  <p:clrMap bg1="lt1" tx1="dk1" bg2="lt2" tx2="dk2" accent1="accent1" accent2="accent2" accent3="accent3" accent4="accent4" accent5="accent5" accent6="accent6" hlink="hlink" folHlink="folHlink"/>
  <p:sldLayoutIdLst>
    <p:sldLayoutId id="2147483733" r:id="rId1"/>
    <p:sldLayoutId id="2147483731" r:id="rId2"/>
    <p:sldLayoutId id="2147483734" r:id="rId3"/>
    <p:sldLayoutId id="2147483736" r:id="rId4"/>
    <p:sldLayoutId id="2147483738" r:id="rId5"/>
    <p:sldLayoutId id="2147483739" r:id="rId6"/>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3C452-C885-7317-E131-0BDB4C1BDA72}"/>
              </a:ext>
            </a:extLst>
          </p:cNvPr>
          <p:cNvSpPr>
            <a:spLocks noGrp="1"/>
          </p:cNvSpPr>
          <p:nvPr>
            <p:ph type="ctrTitle"/>
          </p:nvPr>
        </p:nvSpPr>
        <p:spPr/>
        <p:txBody>
          <a:bodyPr/>
          <a:lstStyle/>
          <a:p>
            <a:r>
              <a:rPr lang="en-US" noProof="0" dirty="0"/>
              <a:t>Data Warehouse</a:t>
            </a:r>
          </a:p>
        </p:txBody>
      </p:sp>
      <p:sp>
        <p:nvSpPr>
          <p:cNvPr id="3" name="Subtitle 2">
            <a:extLst>
              <a:ext uri="{FF2B5EF4-FFF2-40B4-BE49-F238E27FC236}">
                <a16:creationId xmlns:a16="http://schemas.microsoft.com/office/drawing/2014/main" id="{9E35C64A-9086-C8A2-A885-C195BB063508}"/>
              </a:ext>
            </a:extLst>
          </p:cNvPr>
          <p:cNvSpPr>
            <a:spLocks noGrp="1"/>
          </p:cNvSpPr>
          <p:nvPr>
            <p:ph type="subTitle" idx="1"/>
          </p:nvPr>
        </p:nvSpPr>
        <p:spPr/>
        <p:txBody>
          <a:bodyPr/>
          <a:lstStyle/>
          <a:p>
            <a:r>
              <a:rPr lang="en-US" noProof="0" dirty="0"/>
              <a:t>NDBI046 - Introduction to Data Engineering</a:t>
            </a:r>
          </a:p>
        </p:txBody>
      </p:sp>
      <p:sp>
        <p:nvSpPr>
          <p:cNvPr id="4" name="Text Placeholder 3">
            <a:extLst>
              <a:ext uri="{FF2B5EF4-FFF2-40B4-BE49-F238E27FC236}">
                <a16:creationId xmlns:a16="http://schemas.microsoft.com/office/drawing/2014/main" id="{83D77CA2-8171-135B-E44F-1C7F469B2EE4}"/>
              </a:ext>
            </a:extLst>
          </p:cNvPr>
          <p:cNvSpPr>
            <a:spLocks noGrp="1"/>
          </p:cNvSpPr>
          <p:nvPr>
            <p:ph type="body" sz="quarter" idx="12"/>
          </p:nvPr>
        </p:nvSpPr>
        <p:spPr/>
        <p:txBody>
          <a:bodyPr/>
          <a:lstStyle/>
          <a:p>
            <a:r>
              <a:rPr lang="en-US" noProof="0" dirty="0"/>
              <a:t>202</a:t>
            </a:r>
            <a:r>
              <a:rPr lang="cs-CZ" noProof="0" dirty="0"/>
              <a:t>4</a:t>
            </a:r>
            <a:r>
              <a:rPr lang="en-US" noProof="0" dirty="0"/>
              <a:t>/202</a:t>
            </a:r>
            <a:r>
              <a:rPr lang="cs-CZ" noProof="0" dirty="0"/>
              <a:t>5</a:t>
            </a:r>
            <a:endParaRPr lang="en-US" noProof="0" dirty="0"/>
          </a:p>
        </p:txBody>
      </p:sp>
      <p:sp>
        <p:nvSpPr>
          <p:cNvPr id="5" name="Text Placeholder 4">
            <a:extLst>
              <a:ext uri="{FF2B5EF4-FFF2-40B4-BE49-F238E27FC236}">
                <a16:creationId xmlns:a16="http://schemas.microsoft.com/office/drawing/2014/main" id="{B38A3DCA-7A4A-597B-3B42-628A19DFF7AD}"/>
              </a:ext>
            </a:extLst>
          </p:cNvPr>
          <p:cNvSpPr>
            <a:spLocks noGrp="1"/>
          </p:cNvSpPr>
          <p:nvPr>
            <p:ph type="body" sz="quarter" idx="13"/>
          </p:nvPr>
        </p:nvSpPr>
        <p:spPr/>
        <p:txBody>
          <a:bodyPr/>
          <a:lstStyle/>
          <a:p>
            <a:r>
              <a:rPr lang="en-US" noProof="0" dirty="0"/>
              <a:t>Petr Škoda</a:t>
            </a:r>
          </a:p>
        </p:txBody>
      </p:sp>
      <p:sp>
        <p:nvSpPr>
          <p:cNvPr id="6" name="Text Placeholder 5">
            <a:extLst>
              <a:ext uri="{FF2B5EF4-FFF2-40B4-BE49-F238E27FC236}">
                <a16:creationId xmlns:a16="http://schemas.microsoft.com/office/drawing/2014/main" id="{7FCF41A0-7ACE-A6B3-D30D-C368EAC69EDB}"/>
              </a:ext>
            </a:extLst>
          </p:cNvPr>
          <p:cNvSpPr>
            <a:spLocks noGrp="1"/>
          </p:cNvSpPr>
          <p:nvPr>
            <p:ph type="body" sz="quarter" idx="14"/>
          </p:nvPr>
        </p:nvSpPr>
        <p:spPr/>
        <p:txBody>
          <a:bodyPr/>
          <a:lstStyle/>
          <a:p>
            <a:pPr lvl="0"/>
            <a:r>
              <a:rPr lang="en-US" noProof="0" dirty="0"/>
              <a:t>https://github.com/skodapetr</a:t>
            </a:r>
          </a:p>
          <a:p>
            <a:r>
              <a:rPr lang="en-US" noProof="0" dirty="0"/>
              <a:t>https://www.ksi.mff.cuni.cz</a:t>
            </a:r>
          </a:p>
        </p:txBody>
      </p:sp>
    </p:spTree>
    <p:extLst>
      <p:ext uri="{BB962C8B-B14F-4D97-AF65-F5344CB8AC3E}">
        <p14:creationId xmlns:p14="http://schemas.microsoft.com/office/powerpoint/2010/main" val="637086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86A24-3268-2CC6-1BF1-404FEFE741A9}"/>
              </a:ext>
            </a:extLst>
          </p:cNvPr>
          <p:cNvSpPr>
            <a:spLocks noGrp="1"/>
          </p:cNvSpPr>
          <p:nvPr>
            <p:ph type="title"/>
          </p:nvPr>
        </p:nvSpPr>
        <p:spPr/>
        <p:txBody>
          <a:bodyPr/>
          <a:lstStyle/>
          <a:p>
            <a:r>
              <a:rPr lang="en-US" noProof="0" dirty="0"/>
              <a:t>History</a:t>
            </a:r>
          </a:p>
        </p:txBody>
      </p:sp>
      <p:sp>
        <p:nvSpPr>
          <p:cNvPr id="4" name="Content Placeholder 3">
            <a:extLst>
              <a:ext uri="{FF2B5EF4-FFF2-40B4-BE49-F238E27FC236}">
                <a16:creationId xmlns:a16="http://schemas.microsoft.com/office/drawing/2014/main" id="{6C15A297-6415-9F0F-A426-90FC0E7DF97C}"/>
              </a:ext>
            </a:extLst>
          </p:cNvPr>
          <p:cNvSpPr>
            <a:spLocks noGrp="1"/>
          </p:cNvSpPr>
          <p:nvPr>
            <p:ph idx="1"/>
          </p:nvPr>
        </p:nvSpPr>
        <p:spPr/>
        <p:txBody>
          <a:bodyPr/>
          <a:lstStyle/>
          <a:p>
            <a:r>
              <a:rPr lang="en-US" noProof="0" dirty="0"/>
              <a:t>1988 Barry Devlin and Paul Murphy of IBM coined term Business Data Warehouse</a:t>
            </a:r>
            <a:br>
              <a:rPr lang="en-US" noProof="0" dirty="0"/>
            </a:br>
            <a:r>
              <a:rPr lang="en-US" noProof="0" dirty="0"/>
              <a:t>“ease access to the data and to achieve a coherent framework for such access, it is vital that all the data reside in a single logical repository”</a:t>
            </a:r>
          </a:p>
          <a:p>
            <a:r>
              <a:rPr lang="en-US" noProof="0" dirty="0"/>
              <a:t>1990s Back to 1970s copy data to one place</a:t>
            </a:r>
          </a:p>
          <a:p>
            <a:r>
              <a:rPr lang="en-US" noProof="0" dirty="0"/>
              <a:t>1993, 1996 Bill Inmon : Building the Data Warehouse (Wiley) </a:t>
            </a:r>
            <a:br>
              <a:rPr lang="en-US" noProof="0" dirty="0"/>
            </a:br>
            <a:r>
              <a:rPr lang="en-US" noProof="0" dirty="0"/>
              <a:t>“A data warehouse is a </a:t>
            </a:r>
            <a:r>
              <a:rPr lang="en-US" b="1" noProof="0" dirty="0"/>
              <a:t>subject-oriented</a:t>
            </a:r>
            <a:r>
              <a:rPr lang="en-US" noProof="0" dirty="0"/>
              <a:t>, </a:t>
            </a:r>
            <a:r>
              <a:rPr lang="en-US" b="1" noProof="0" dirty="0"/>
              <a:t>integrated</a:t>
            </a:r>
            <a:r>
              <a:rPr lang="en-US" noProof="0" dirty="0"/>
              <a:t>, </a:t>
            </a:r>
            <a:r>
              <a:rPr lang="en-US" b="1" noProof="0" dirty="0"/>
              <a:t>time-variant</a:t>
            </a:r>
            <a:r>
              <a:rPr lang="en-US" noProof="0" dirty="0"/>
              <a:t>, and </a:t>
            </a:r>
            <a:r>
              <a:rPr lang="en-US" b="1" noProof="0" dirty="0"/>
              <a:t>nonvolatile</a:t>
            </a:r>
            <a:r>
              <a:rPr lang="en-US" noProof="0" dirty="0"/>
              <a:t> collection of data in support of management’s decision-making process”</a:t>
            </a:r>
          </a:p>
          <a:p>
            <a:r>
              <a:rPr lang="en-US" noProof="0" dirty="0"/>
              <a:t>Kimball defines a warehouse as “a copy of transaction data specifically structured for query and analysis.”</a:t>
            </a:r>
          </a:p>
          <a:p>
            <a:r>
              <a:rPr lang="en-US" noProof="0" dirty="0"/>
              <a:t>2000s Consolidation of vendor community</a:t>
            </a:r>
          </a:p>
          <a:p>
            <a:r>
              <a:rPr lang="en-US" noProof="0" dirty="0"/>
              <a:t>…</a:t>
            </a:r>
          </a:p>
        </p:txBody>
      </p:sp>
      <p:sp>
        <p:nvSpPr>
          <p:cNvPr id="3" name="Slide Number Placeholder 2">
            <a:extLst>
              <a:ext uri="{FF2B5EF4-FFF2-40B4-BE49-F238E27FC236}">
                <a16:creationId xmlns:a16="http://schemas.microsoft.com/office/drawing/2014/main" id="{79D8874B-366D-1892-DBB9-54B35915A282}"/>
              </a:ext>
            </a:extLst>
          </p:cNvPr>
          <p:cNvSpPr>
            <a:spLocks noGrp="1"/>
          </p:cNvSpPr>
          <p:nvPr>
            <p:ph type="sldNum" sz="quarter" idx="12"/>
          </p:nvPr>
        </p:nvSpPr>
        <p:spPr/>
        <p:txBody>
          <a:bodyPr/>
          <a:lstStyle/>
          <a:p>
            <a:fld id="{4FAB73BC-B049-4115-A692-8D63A059BFB8}" type="slidenum">
              <a:rPr lang="en-US" noProof="0" smtClean="0"/>
              <a:t>10</a:t>
            </a:fld>
            <a:endParaRPr lang="en-US" noProof="0" dirty="0"/>
          </a:p>
        </p:txBody>
      </p:sp>
    </p:spTree>
    <p:extLst>
      <p:ext uri="{BB962C8B-B14F-4D97-AF65-F5344CB8AC3E}">
        <p14:creationId xmlns:p14="http://schemas.microsoft.com/office/powerpoint/2010/main" val="1684704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C2A7A-FAA0-A8C5-D03B-51E6C9988201}"/>
              </a:ext>
            </a:extLst>
          </p:cNvPr>
          <p:cNvSpPr>
            <a:spLocks noGrp="1"/>
          </p:cNvSpPr>
          <p:nvPr>
            <p:ph type="title"/>
          </p:nvPr>
        </p:nvSpPr>
        <p:spPr/>
        <p:txBody>
          <a:bodyPr/>
          <a:lstStyle/>
          <a:p>
            <a:r>
              <a:rPr lang="en-US" noProof="0" dirty="0"/>
              <a:t>Requirements</a:t>
            </a:r>
          </a:p>
        </p:txBody>
      </p:sp>
      <p:sp>
        <p:nvSpPr>
          <p:cNvPr id="3" name="Content Placeholder 2">
            <a:extLst>
              <a:ext uri="{FF2B5EF4-FFF2-40B4-BE49-F238E27FC236}">
                <a16:creationId xmlns:a16="http://schemas.microsoft.com/office/drawing/2014/main" id="{BE439F09-EE69-44A9-B555-825A90C296C1}"/>
              </a:ext>
            </a:extLst>
          </p:cNvPr>
          <p:cNvSpPr>
            <a:spLocks noGrp="1"/>
          </p:cNvSpPr>
          <p:nvPr>
            <p:ph idx="1"/>
          </p:nvPr>
        </p:nvSpPr>
        <p:spPr/>
        <p:txBody>
          <a:bodyPr/>
          <a:lstStyle/>
          <a:p>
            <a:pPr marL="0" indent="0">
              <a:buNone/>
            </a:pPr>
            <a:r>
              <a:rPr lang="en-US" noProof="0" dirty="0"/>
              <a:t>What is and what we need to implement data warehouse:</a:t>
            </a:r>
          </a:p>
          <a:p>
            <a:r>
              <a:rPr lang="en-US" noProof="0" dirty="0"/>
              <a:t>Easily accessible organization’s information.</a:t>
            </a:r>
          </a:p>
          <a:p>
            <a:r>
              <a:rPr lang="en-US" noProof="0" dirty="0"/>
              <a:t>Consistent and credible presentation of information.</a:t>
            </a:r>
          </a:p>
          <a:p>
            <a:r>
              <a:rPr lang="en-US" noProof="0" dirty="0"/>
              <a:t>Data warehouse must be adaptive and resilient to change.</a:t>
            </a:r>
          </a:p>
          <a:p>
            <a:r>
              <a:rPr lang="en-US" noProof="0" dirty="0"/>
              <a:t>Security and controlled access.</a:t>
            </a:r>
          </a:p>
          <a:p>
            <a:r>
              <a:rPr lang="en-US" noProof="0" dirty="0"/>
              <a:t>Foundation for improved decision making.</a:t>
            </a:r>
          </a:p>
          <a:p>
            <a:r>
              <a:rPr lang="en-US" noProof="0" dirty="0"/>
              <a:t>Collaboration with business community.</a:t>
            </a:r>
          </a:p>
        </p:txBody>
      </p:sp>
      <p:sp>
        <p:nvSpPr>
          <p:cNvPr id="4" name="Slide Number Placeholder 3">
            <a:extLst>
              <a:ext uri="{FF2B5EF4-FFF2-40B4-BE49-F238E27FC236}">
                <a16:creationId xmlns:a16="http://schemas.microsoft.com/office/drawing/2014/main" id="{0D1E756A-70CD-AACE-CE12-294B43A6FB2D}"/>
              </a:ext>
            </a:extLst>
          </p:cNvPr>
          <p:cNvSpPr>
            <a:spLocks noGrp="1"/>
          </p:cNvSpPr>
          <p:nvPr>
            <p:ph type="sldNum" sz="quarter" idx="12"/>
          </p:nvPr>
        </p:nvSpPr>
        <p:spPr/>
        <p:txBody>
          <a:bodyPr/>
          <a:lstStyle/>
          <a:p>
            <a:fld id="{6113E31D-E2AB-40D1-8B51-AFA5AFEF393A}" type="slidenum">
              <a:rPr lang="en-US" noProof="0" smtClean="0"/>
              <a:t>11</a:t>
            </a:fld>
            <a:endParaRPr lang="en-US" noProof="0" dirty="0"/>
          </a:p>
        </p:txBody>
      </p:sp>
    </p:spTree>
    <p:extLst>
      <p:ext uri="{BB962C8B-B14F-4D97-AF65-F5344CB8AC3E}">
        <p14:creationId xmlns:p14="http://schemas.microsoft.com/office/powerpoint/2010/main" val="769905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16E44-2ACD-6D95-BC5F-BD8C4A4C6003}"/>
              </a:ext>
            </a:extLst>
          </p:cNvPr>
          <p:cNvSpPr>
            <a:spLocks noGrp="1"/>
          </p:cNvSpPr>
          <p:nvPr>
            <p:ph type="title"/>
          </p:nvPr>
        </p:nvSpPr>
        <p:spPr/>
        <p:txBody>
          <a:bodyPr/>
          <a:lstStyle/>
          <a:p>
            <a:r>
              <a:rPr lang="en-US" noProof="0" dirty="0"/>
              <a:t>Data Warehouse</a:t>
            </a:r>
          </a:p>
        </p:txBody>
      </p:sp>
      <p:sp>
        <p:nvSpPr>
          <p:cNvPr id="3" name="Slide Number Placeholder 2">
            <a:extLst>
              <a:ext uri="{FF2B5EF4-FFF2-40B4-BE49-F238E27FC236}">
                <a16:creationId xmlns:a16="http://schemas.microsoft.com/office/drawing/2014/main" id="{8CBED0BE-CD6F-40F2-399A-2BA29E401477}"/>
              </a:ext>
            </a:extLst>
          </p:cNvPr>
          <p:cNvSpPr>
            <a:spLocks noGrp="1"/>
          </p:cNvSpPr>
          <p:nvPr>
            <p:ph type="sldNum" sz="quarter" idx="12"/>
          </p:nvPr>
        </p:nvSpPr>
        <p:spPr/>
        <p:txBody>
          <a:bodyPr/>
          <a:lstStyle/>
          <a:p>
            <a:fld id="{4FAB73BC-B049-4115-A692-8D63A059BFB8}" type="slidenum">
              <a:rPr lang="en-US" noProof="0" smtClean="0"/>
              <a:t>12</a:t>
            </a:fld>
            <a:endParaRPr lang="en-US" noProof="0" dirty="0"/>
          </a:p>
        </p:txBody>
      </p:sp>
      <p:sp>
        <p:nvSpPr>
          <p:cNvPr id="4" name="Rectangle 3">
            <a:extLst>
              <a:ext uri="{FF2B5EF4-FFF2-40B4-BE49-F238E27FC236}">
                <a16:creationId xmlns:a16="http://schemas.microsoft.com/office/drawing/2014/main" id="{21BA5365-A0A3-9055-B4F0-F493FEE4A843}"/>
              </a:ext>
            </a:extLst>
          </p:cNvPr>
          <p:cNvSpPr/>
          <p:nvPr/>
        </p:nvSpPr>
        <p:spPr>
          <a:xfrm>
            <a:off x="551384" y="2978957"/>
            <a:ext cx="1584176" cy="766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noProof="0" dirty="0">
                <a:solidFill>
                  <a:schemeClr val="tx1"/>
                </a:solidFill>
              </a:rPr>
              <a:t>Data Source</a:t>
            </a:r>
          </a:p>
        </p:txBody>
      </p:sp>
      <p:sp>
        <p:nvSpPr>
          <p:cNvPr id="5" name="Rectangle 4">
            <a:extLst>
              <a:ext uri="{FF2B5EF4-FFF2-40B4-BE49-F238E27FC236}">
                <a16:creationId xmlns:a16="http://schemas.microsoft.com/office/drawing/2014/main" id="{1C6F3FFC-37A3-1728-8086-AA2D92B5ECDE}"/>
              </a:ext>
            </a:extLst>
          </p:cNvPr>
          <p:cNvSpPr/>
          <p:nvPr/>
        </p:nvSpPr>
        <p:spPr>
          <a:xfrm>
            <a:off x="551384" y="3936622"/>
            <a:ext cx="1584176" cy="766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noProof="0" dirty="0">
                <a:solidFill>
                  <a:schemeClr val="tx1"/>
                </a:solidFill>
              </a:rPr>
              <a:t>Data Source</a:t>
            </a:r>
          </a:p>
        </p:txBody>
      </p:sp>
      <p:sp>
        <p:nvSpPr>
          <p:cNvPr id="6" name="Rectangle 5">
            <a:extLst>
              <a:ext uri="{FF2B5EF4-FFF2-40B4-BE49-F238E27FC236}">
                <a16:creationId xmlns:a16="http://schemas.microsoft.com/office/drawing/2014/main" id="{39E5D3DC-D851-962E-9721-E3953E31AC2E}"/>
              </a:ext>
            </a:extLst>
          </p:cNvPr>
          <p:cNvSpPr/>
          <p:nvPr/>
        </p:nvSpPr>
        <p:spPr>
          <a:xfrm>
            <a:off x="3143672" y="3553556"/>
            <a:ext cx="2844316" cy="766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noProof="0" dirty="0">
                <a:solidFill>
                  <a:schemeClr val="tx1"/>
                </a:solidFill>
              </a:rPr>
              <a:t>Staging Area</a:t>
            </a:r>
          </a:p>
        </p:txBody>
      </p:sp>
      <p:sp>
        <p:nvSpPr>
          <p:cNvPr id="7" name="Rectangle 6">
            <a:extLst>
              <a:ext uri="{FF2B5EF4-FFF2-40B4-BE49-F238E27FC236}">
                <a16:creationId xmlns:a16="http://schemas.microsoft.com/office/drawing/2014/main" id="{5FF114CE-F700-F333-C396-CAC5E41A88DB}"/>
              </a:ext>
            </a:extLst>
          </p:cNvPr>
          <p:cNvSpPr/>
          <p:nvPr/>
        </p:nvSpPr>
        <p:spPr>
          <a:xfrm>
            <a:off x="6779164" y="3553556"/>
            <a:ext cx="1584176" cy="7661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noProof="0" dirty="0">
                <a:solidFill>
                  <a:schemeClr val="tx1"/>
                </a:solidFill>
              </a:rPr>
              <a:t>Data Warehouse</a:t>
            </a:r>
          </a:p>
        </p:txBody>
      </p:sp>
      <p:cxnSp>
        <p:nvCxnSpPr>
          <p:cNvPr id="9" name="Straight Connector 8">
            <a:extLst>
              <a:ext uri="{FF2B5EF4-FFF2-40B4-BE49-F238E27FC236}">
                <a16:creationId xmlns:a16="http://schemas.microsoft.com/office/drawing/2014/main" id="{43D8238E-1760-EDB8-8BB4-58C87BBF5DA1}"/>
              </a:ext>
            </a:extLst>
          </p:cNvPr>
          <p:cNvCxnSpPr>
            <a:cxnSpLocks/>
            <a:stCxn id="5" idx="3"/>
            <a:endCxn id="6" idx="1"/>
          </p:cNvCxnSpPr>
          <p:nvPr/>
        </p:nvCxnSpPr>
        <p:spPr>
          <a:xfrm flipV="1">
            <a:off x="2135560" y="3936622"/>
            <a:ext cx="1008112" cy="383066"/>
          </a:xfrm>
          <a:prstGeom prst="line">
            <a:avLst/>
          </a:prstGeom>
          <a:ln w="19050"/>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B70DA6B1-D34F-0FE2-48B9-C52369B94AC4}"/>
              </a:ext>
            </a:extLst>
          </p:cNvPr>
          <p:cNvCxnSpPr>
            <a:cxnSpLocks/>
            <a:stCxn id="4" idx="3"/>
            <a:endCxn id="6" idx="1"/>
          </p:cNvCxnSpPr>
          <p:nvPr/>
        </p:nvCxnSpPr>
        <p:spPr>
          <a:xfrm>
            <a:off x="2135560" y="3362023"/>
            <a:ext cx="1008112" cy="574599"/>
          </a:xfrm>
          <a:prstGeom prst="line">
            <a:avLst/>
          </a:prstGeom>
          <a:ln w="19050"/>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AF15C4AA-DC74-A17F-1BEF-C1731DC36BB2}"/>
              </a:ext>
            </a:extLst>
          </p:cNvPr>
          <p:cNvCxnSpPr>
            <a:cxnSpLocks/>
            <a:stCxn id="6" idx="3"/>
            <a:endCxn id="7" idx="1"/>
          </p:cNvCxnSpPr>
          <p:nvPr/>
        </p:nvCxnSpPr>
        <p:spPr>
          <a:xfrm>
            <a:off x="5987988" y="3936622"/>
            <a:ext cx="791176" cy="0"/>
          </a:xfrm>
          <a:prstGeom prst="line">
            <a:avLst/>
          </a:prstGeom>
          <a:ln w="19050"/>
        </p:spPr>
        <p:style>
          <a:lnRef idx="1">
            <a:schemeClr val="dk1"/>
          </a:lnRef>
          <a:fillRef idx="0">
            <a:schemeClr val="dk1"/>
          </a:fillRef>
          <a:effectRef idx="0">
            <a:schemeClr val="dk1"/>
          </a:effectRef>
          <a:fontRef idx="minor">
            <a:schemeClr val="tx1"/>
          </a:fontRef>
        </p:style>
      </p:cxnSp>
      <p:sp>
        <p:nvSpPr>
          <p:cNvPr id="28" name="Left Brace 27">
            <a:extLst>
              <a:ext uri="{FF2B5EF4-FFF2-40B4-BE49-F238E27FC236}">
                <a16:creationId xmlns:a16="http://schemas.microsoft.com/office/drawing/2014/main" id="{F69E5A83-B7EB-D8F2-4028-13E69A187F18}"/>
              </a:ext>
            </a:extLst>
          </p:cNvPr>
          <p:cNvSpPr/>
          <p:nvPr/>
        </p:nvSpPr>
        <p:spPr>
          <a:xfrm rot="16200000">
            <a:off x="6691025" y="3802792"/>
            <a:ext cx="612068" cy="2732561"/>
          </a:xfrm>
          <a:prstGeom prst="leftBrace">
            <a:avLst>
              <a:gd name="adj1" fmla="val 8333"/>
              <a:gd name="adj2" fmla="val 53407"/>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noProof="0" dirty="0"/>
          </a:p>
        </p:txBody>
      </p:sp>
      <p:sp>
        <p:nvSpPr>
          <p:cNvPr id="29" name="Left Brace 28">
            <a:extLst>
              <a:ext uri="{FF2B5EF4-FFF2-40B4-BE49-F238E27FC236}">
                <a16:creationId xmlns:a16="http://schemas.microsoft.com/office/drawing/2014/main" id="{01C013A2-4A83-114C-6564-7EF0EA7049E1}"/>
              </a:ext>
            </a:extLst>
          </p:cNvPr>
          <p:cNvSpPr/>
          <p:nvPr/>
        </p:nvSpPr>
        <p:spPr>
          <a:xfrm rot="16200000">
            <a:off x="4207207" y="4265631"/>
            <a:ext cx="612068" cy="1869380"/>
          </a:xfrm>
          <a:prstGeom prst="leftBrace">
            <a:avLst>
              <a:gd name="adj1" fmla="val 8333"/>
              <a:gd name="adj2" fmla="val 53407"/>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noProof="0" dirty="0"/>
          </a:p>
        </p:txBody>
      </p:sp>
      <p:sp>
        <p:nvSpPr>
          <p:cNvPr id="30" name="Left Brace 29">
            <a:extLst>
              <a:ext uri="{FF2B5EF4-FFF2-40B4-BE49-F238E27FC236}">
                <a16:creationId xmlns:a16="http://schemas.microsoft.com/office/drawing/2014/main" id="{EB58FEE6-F395-589E-054B-D2897150343A}"/>
              </a:ext>
            </a:extLst>
          </p:cNvPr>
          <p:cNvSpPr/>
          <p:nvPr/>
        </p:nvSpPr>
        <p:spPr>
          <a:xfrm rot="16200000">
            <a:off x="1667511" y="3778163"/>
            <a:ext cx="612068" cy="2844315"/>
          </a:xfrm>
          <a:prstGeom prst="leftBrace">
            <a:avLst>
              <a:gd name="adj1" fmla="val 8333"/>
              <a:gd name="adj2" fmla="val 53407"/>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noProof="0" dirty="0"/>
          </a:p>
        </p:txBody>
      </p:sp>
      <p:sp>
        <p:nvSpPr>
          <p:cNvPr id="31" name="TextBox 30">
            <a:extLst>
              <a:ext uri="{FF2B5EF4-FFF2-40B4-BE49-F238E27FC236}">
                <a16:creationId xmlns:a16="http://schemas.microsoft.com/office/drawing/2014/main" id="{888599FC-195A-E628-386C-48F68C06427F}"/>
              </a:ext>
            </a:extLst>
          </p:cNvPr>
          <p:cNvSpPr txBox="1"/>
          <p:nvPr/>
        </p:nvSpPr>
        <p:spPr>
          <a:xfrm>
            <a:off x="1343472" y="5593248"/>
            <a:ext cx="1512168" cy="369332"/>
          </a:xfrm>
          <a:prstGeom prst="rect">
            <a:avLst/>
          </a:prstGeom>
          <a:noFill/>
        </p:spPr>
        <p:txBody>
          <a:bodyPr wrap="square" rtlCol="0">
            <a:spAutoFit/>
          </a:bodyPr>
          <a:lstStyle/>
          <a:p>
            <a:pPr algn="ctr"/>
            <a:r>
              <a:rPr lang="en-US" noProof="0" dirty="0"/>
              <a:t>Extract</a:t>
            </a:r>
          </a:p>
        </p:txBody>
      </p:sp>
      <p:sp>
        <p:nvSpPr>
          <p:cNvPr id="33" name="TextBox 32">
            <a:extLst>
              <a:ext uri="{FF2B5EF4-FFF2-40B4-BE49-F238E27FC236}">
                <a16:creationId xmlns:a16="http://schemas.microsoft.com/office/drawing/2014/main" id="{2FDFCB9A-B109-AD4C-BCBE-80C6C866BFCE}"/>
              </a:ext>
            </a:extLst>
          </p:cNvPr>
          <p:cNvSpPr txBox="1"/>
          <p:nvPr/>
        </p:nvSpPr>
        <p:spPr>
          <a:xfrm>
            <a:off x="6383576" y="5579948"/>
            <a:ext cx="1512168" cy="369332"/>
          </a:xfrm>
          <a:prstGeom prst="rect">
            <a:avLst/>
          </a:prstGeom>
          <a:noFill/>
        </p:spPr>
        <p:txBody>
          <a:bodyPr wrap="square" rtlCol="0">
            <a:spAutoFit/>
          </a:bodyPr>
          <a:lstStyle/>
          <a:p>
            <a:pPr algn="ctr"/>
            <a:r>
              <a:rPr lang="en-US" noProof="0" dirty="0"/>
              <a:t>Load</a:t>
            </a:r>
          </a:p>
        </p:txBody>
      </p:sp>
      <p:sp>
        <p:nvSpPr>
          <p:cNvPr id="17" name="TextBox 16">
            <a:extLst>
              <a:ext uri="{FF2B5EF4-FFF2-40B4-BE49-F238E27FC236}">
                <a16:creationId xmlns:a16="http://schemas.microsoft.com/office/drawing/2014/main" id="{7D3041D8-AE6F-8EF4-53B3-CBBC5E14ED57}"/>
              </a:ext>
            </a:extLst>
          </p:cNvPr>
          <p:cNvSpPr txBox="1"/>
          <p:nvPr/>
        </p:nvSpPr>
        <p:spPr>
          <a:xfrm>
            <a:off x="3962146" y="5732348"/>
            <a:ext cx="1512168" cy="369332"/>
          </a:xfrm>
          <a:prstGeom prst="rect">
            <a:avLst/>
          </a:prstGeom>
          <a:noFill/>
        </p:spPr>
        <p:txBody>
          <a:bodyPr wrap="square" rtlCol="0">
            <a:spAutoFit/>
          </a:bodyPr>
          <a:lstStyle/>
          <a:p>
            <a:pPr algn="ctr"/>
            <a:r>
              <a:rPr lang="en-US" noProof="0" dirty="0"/>
              <a:t>Transform</a:t>
            </a:r>
          </a:p>
        </p:txBody>
      </p:sp>
      <p:sp>
        <p:nvSpPr>
          <p:cNvPr id="19" name="Smiley Face 18">
            <a:extLst>
              <a:ext uri="{FF2B5EF4-FFF2-40B4-BE49-F238E27FC236}">
                <a16:creationId xmlns:a16="http://schemas.microsoft.com/office/drawing/2014/main" id="{1BBC7440-2E36-5C65-9C0C-7356AF59DDDD}"/>
              </a:ext>
            </a:extLst>
          </p:cNvPr>
          <p:cNvSpPr/>
          <p:nvPr/>
        </p:nvSpPr>
        <p:spPr>
          <a:xfrm>
            <a:off x="9623480" y="3553556"/>
            <a:ext cx="864096" cy="766132"/>
          </a:xfrm>
          <a:prstGeom prst="smileyFace">
            <a:avLst>
              <a:gd name="adj" fmla="val -3304"/>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99393A9-48EF-2315-C419-D0ED71A70DA9}"/>
              </a:ext>
            </a:extLst>
          </p:cNvPr>
          <p:cNvCxnSpPr>
            <a:cxnSpLocks/>
            <a:stCxn id="7" idx="3"/>
            <a:endCxn id="19" idx="2"/>
          </p:cNvCxnSpPr>
          <p:nvPr/>
        </p:nvCxnSpPr>
        <p:spPr>
          <a:xfrm>
            <a:off x="8363340" y="3936622"/>
            <a:ext cx="1260140" cy="0"/>
          </a:xfrm>
          <a:prstGeom prst="line">
            <a:avLst/>
          </a:prstGeom>
          <a:ln w="19050"/>
        </p:spPr>
        <p:style>
          <a:lnRef idx="1">
            <a:schemeClr val="dk1"/>
          </a:lnRef>
          <a:fillRef idx="0">
            <a:schemeClr val="dk1"/>
          </a:fillRef>
          <a:effectRef idx="0">
            <a:schemeClr val="dk1"/>
          </a:effectRef>
          <a:fontRef idx="minor">
            <a:schemeClr val="tx1"/>
          </a:fontRef>
        </p:style>
      </p:cxnSp>
      <p:sp>
        <p:nvSpPr>
          <p:cNvPr id="24" name="Smiley Face 23">
            <a:extLst>
              <a:ext uri="{FF2B5EF4-FFF2-40B4-BE49-F238E27FC236}">
                <a16:creationId xmlns:a16="http://schemas.microsoft.com/office/drawing/2014/main" id="{3256763A-2518-D7EF-2793-882919FC2A98}"/>
              </a:ext>
            </a:extLst>
          </p:cNvPr>
          <p:cNvSpPr/>
          <p:nvPr/>
        </p:nvSpPr>
        <p:spPr>
          <a:xfrm>
            <a:off x="9135754" y="2244075"/>
            <a:ext cx="864096" cy="766132"/>
          </a:xfrm>
          <a:prstGeom prst="smileyFac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25" name="Smiley Face 24">
            <a:extLst>
              <a:ext uri="{FF2B5EF4-FFF2-40B4-BE49-F238E27FC236}">
                <a16:creationId xmlns:a16="http://schemas.microsoft.com/office/drawing/2014/main" id="{ED7A9B97-FA97-5987-C497-5630A46774FF}"/>
              </a:ext>
            </a:extLst>
          </p:cNvPr>
          <p:cNvSpPr/>
          <p:nvPr/>
        </p:nvSpPr>
        <p:spPr>
          <a:xfrm>
            <a:off x="9191432" y="4708975"/>
            <a:ext cx="864096" cy="766132"/>
          </a:xfrm>
          <a:prstGeom prst="smileyFac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26" name="Smiley Face 25">
            <a:extLst>
              <a:ext uri="{FF2B5EF4-FFF2-40B4-BE49-F238E27FC236}">
                <a16:creationId xmlns:a16="http://schemas.microsoft.com/office/drawing/2014/main" id="{2062FC81-114E-74C4-3A9B-FF7F5B3D7733}"/>
              </a:ext>
            </a:extLst>
          </p:cNvPr>
          <p:cNvSpPr/>
          <p:nvPr/>
        </p:nvSpPr>
        <p:spPr>
          <a:xfrm>
            <a:off x="10590569" y="4296344"/>
            <a:ext cx="864096" cy="766132"/>
          </a:xfrm>
          <a:prstGeom prst="smileyFac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27" name="Smiley Face 26">
            <a:extLst>
              <a:ext uri="{FF2B5EF4-FFF2-40B4-BE49-F238E27FC236}">
                <a16:creationId xmlns:a16="http://schemas.microsoft.com/office/drawing/2014/main" id="{2E3E1246-E461-ABEA-C0E2-573AD666A27A}"/>
              </a:ext>
            </a:extLst>
          </p:cNvPr>
          <p:cNvSpPr/>
          <p:nvPr/>
        </p:nvSpPr>
        <p:spPr>
          <a:xfrm>
            <a:off x="10349646" y="2595891"/>
            <a:ext cx="864096" cy="766132"/>
          </a:xfrm>
          <a:prstGeom prst="smileyFace">
            <a:avLst>
              <a:gd name="adj" fmla="val -4653"/>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cxnSp>
        <p:nvCxnSpPr>
          <p:cNvPr id="34" name="Straight Connector 33">
            <a:extLst>
              <a:ext uri="{FF2B5EF4-FFF2-40B4-BE49-F238E27FC236}">
                <a16:creationId xmlns:a16="http://schemas.microsoft.com/office/drawing/2014/main" id="{8F12D8B8-719D-C51E-41AA-258AAD570C9B}"/>
              </a:ext>
            </a:extLst>
          </p:cNvPr>
          <p:cNvCxnSpPr>
            <a:cxnSpLocks/>
            <a:stCxn id="7" idx="3"/>
            <a:endCxn id="27" idx="2"/>
          </p:cNvCxnSpPr>
          <p:nvPr/>
        </p:nvCxnSpPr>
        <p:spPr>
          <a:xfrm flipV="1">
            <a:off x="8363340" y="2978957"/>
            <a:ext cx="1986306" cy="957665"/>
          </a:xfrm>
          <a:prstGeom prst="line">
            <a:avLst/>
          </a:prstGeom>
          <a:ln w="19050"/>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0443FAD6-BE83-C32D-0A62-2856F67F1F35}"/>
              </a:ext>
            </a:extLst>
          </p:cNvPr>
          <p:cNvCxnSpPr>
            <a:cxnSpLocks/>
            <a:stCxn id="7" idx="3"/>
            <a:endCxn id="24" idx="3"/>
          </p:cNvCxnSpPr>
          <p:nvPr/>
        </p:nvCxnSpPr>
        <p:spPr>
          <a:xfrm flipV="1">
            <a:off x="8363340" y="2898010"/>
            <a:ext cx="898958" cy="1038612"/>
          </a:xfrm>
          <a:prstGeom prst="line">
            <a:avLst/>
          </a:prstGeom>
          <a:ln w="19050"/>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D061E1FF-46B9-CC4C-1E96-65E9EAE7AB68}"/>
              </a:ext>
            </a:extLst>
          </p:cNvPr>
          <p:cNvCxnSpPr>
            <a:cxnSpLocks/>
            <a:stCxn id="7" idx="3"/>
            <a:endCxn id="26" idx="2"/>
          </p:cNvCxnSpPr>
          <p:nvPr/>
        </p:nvCxnSpPr>
        <p:spPr>
          <a:xfrm>
            <a:off x="8363340" y="3936622"/>
            <a:ext cx="2227229" cy="742788"/>
          </a:xfrm>
          <a:prstGeom prst="line">
            <a:avLst/>
          </a:prstGeom>
          <a:ln w="1905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A1A89BBF-8A80-7D14-A818-49313FD21C46}"/>
              </a:ext>
            </a:extLst>
          </p:cNvPr>
          <p:cNvCxnSpPr>
            <a:cxnSpLocks/>
            <a:stCxn id="7" idx="3"/>
            <a:endCxn id="25" idx="1"/>
          </p:cNvCxnSpPr>
          <p:nvPr/>
        </p:nvCxnSpPr>
        <p:spPr>
          <a:xfrm>
            <a:off x="8363340" y="3936622"/>
            <a:ext cx="954636" cy="884550"/>
          </a:xfrm>
          <a:prstGeom prst="line">
            <a:avLst/>
          </a:prstGeom>
          <a:ln w="19050"/>
        </p:spPr>
        <p:style>
          <a:lnRef idx="1">
            <a:schemeClr val="dk1"/>
          </a:lnRef>
          <a:fillRef idx="0">
            <a:schemeClr val="dk1"/>
          </a:fillRef>
          <a:effectRef idx="0">
            <a:schemeClr val="dk1"/>
          </a:effectRef>
          <a:fontRef idx="minor">
            <a:schemeClr val="tx1"/>
          </a:fontRef>
        </p:style>
      </p:cxnSp>
      <p:sp>
        <p:nvSpPr>
          <p:cNvPr id="50" name="Content Placeholder 3">
            <a:extLst>
              <a:ext uri="{FF2B5EF4-FFF2-40B4-BE49-F238E27FC236}">
                <a16:creationId xmlns:a16="http://schemas.microsoft.com/office/drawing/2014/main" id="{B3A33FB0-8B1B-9C52-3D0F-D2DC1A0CB995}"/>
              </a:ext>
            </a:extLst>
          </p:cNvPr>
          <p:cNvSpPr txBox="1">
            <a:spLocks/>
          </p:cNvSpPr>
          <p:nvPr/>
        </p:nvSpPr>
        <p:spPr>
          <a:xfrm>
            <a:off x="335360" y="1268760"/>
            <a:ext cx="11449272" cy="113559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noProof="0" dirty="0"/>
              <a:t>Data Warehouse not Data Dump</a:t>
            </a:r>
          </a:p>
          <a:p>
            <a:r>
              <a:rPr lang="en-US" noProof="0" dirty="0"/>
              <a:t>Data Warehouse is not another database (OLTP, OLAP, …)</a:t>
            </a:r>
          </a:p>
        </p:txBody>
      </p:sp>
    </p:spTree>
    <p:extLst>
      <p:ext uri="{BB962C8B-B14F-4D97-AF65-F5344CB8AC3E}">
        <p14:creationId xmlns:p14="http://schemas.microsoft.com/office/powerpoint/2010/main" val="171796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3"/>
                                        </p:tgtEl>
                                        <p:attrNameLst>
                                          <p:attrName>style.visibility</p:attrName>
                                        </p:attrNameLst>
                                      </p:cBhvr>
                                      <p:to>
                                        <p:strVal val="visible"/>
                                      </p:to>
                                    </p:set>
                                    <p:animEffect transition="in" filter="fade">
                                      <p:cBhvr>
                                        <p:cTn id="29" dur="500"/>
                                        <p:tgtEl>
                                          <p:spTgt spid="3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animEffect transition="in" filter="fade">
                                      <p:cBhvr>
                                        <p:cTn id="35" dur="500"/>
                                        <p:tgtEl>
                                          <p:spTgt spid="2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0"/>
                                        </p:tgtEl>
                                        <p:attrNameLst>
                                          <p:attrName>style.visibility</p:attrName>
                                        </p:attrNameLst>
                                      </p:cBhvr>
                                      <p:to>
                                        <p:strVal val="visible"/>
                                      </p:to>
                                    </p:set>
                                    <p:animEffect transition="in" filter="fade">
                                      <p:cBhvr>
                                        <p:cTn id="38" dur="500"/>
                                        <p:tgtEl>
                                          <p:spTgt spid="3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500"/>
                                        <p:tgtEl>
                                          <p:spTgt spid="31"/>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par>
                                <p:cTn id="47" presetID="10" presetClass="entr" presetSubtype="0" fill="hold" nodeType="with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fade">
                                      <p:cBhvr>
                                        <p:cTn id="49" dur="500"/>
                                        <p:tgtEl>
                                          <p:spTgt spid="20"/>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fade">
                                      <p:cBhvr>
                                        <p:cTn id="52" dur="500"/>
                                        <p:tgtEl>
                                          <p:spTgt spid="24"/>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500"/>
                                        <p:tgtEl>
                                          <p:spTgt spid="25"/>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fade">
                                      <p:cBhvr>
                                        <p:cTn id="61" dur="500"/>
                                        <p:tgtEl>
                                          <p:spTgt spid="27"/>
                                        </p:tgtEl>
                                      </p:cBhvr>
                                    </p:animEffect>
                                  </p:childTnLst>
                                </p:cTn>
                              </p:par>
                              <p:par>
                                <p:cTn id="62" presetID="10" presetClass="entr" presetSubtype="0" fill="hold" nodeType="withEffect">
                                  <p:stCondLst>
                                    <p:cond delay="0"/>
                                  </p:stCondLst>
                                  <p:childTnLst>
                                    <p:set>
                                      <p:cBhvr>
                                        <p:cTn id="63" dur="1" fill="hold">
                                          <p:stCondLst>
                                            <p:cond delay="0"/>
                                          </p:stCondLst>
                                        </p:cTn>
                                        <p:tgtEl>
                                          <p:spTgt spid="34"/>
                                        </p:tgtEl>
                                        <p:attrNameLst>
                                          <p:attrName>style.visibility</p:attrName>
                                        </p:attrNameLst>
                                      </p:cBhvr>
                                      <p:to>
                                        <p:strVal val="visible"/>
                                      </p:to>
                                    </p:set>
                                    <p:animEffect transition="in" filter="fade">
                                      <p:cBhvr>
                                        <p:cTn id="64" dur="500"/>
                                        <p:tgtEl>
                                          <p:spTgt spid="34"/>
                                        </p:tgtEl>
                                      </p:cBhvr>
                                    </p:animEffect>
                                  </p:childTnLst>
                                </p:cTn>
                              </p:par>
                              <p:par>
                                <p:cTn id="65" presetID="10" presetClass="entr" presetSubtype="0" fill="hold" nodeType="with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500"/>
                                        <p:tgtEl>
                                          <p:spTgt spid="37"/>
                                        </p:tgtEl>
                                      </p:cBhvr>
                                    </p:animEffect>
                                  </p:childTnLst>
                                </p:cTn>
                              </p:par>
                              <p:par>
                                <p:cTn id="68" presetID="10" presetClass="entr" presetSubtype="0" fill="hold" nodeType="with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500"/>
                                        <p:tgtEl>
                                          <p:spTgt spid="40"/>
                                        </p:tgtEl>
                                      </p:cBhvr>
                                    </p:animEffect>
                                  </p:childTnLst>
                                </p:cTn>
                              </p:par>
                              <p:par>
                                <p:cTn id="71" presetID="10" presetClass="entr" presetSubtype="0"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fade">
                                      <p:cBhvr>
                                        <p:cTn id="73"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28" grpId="0" animBg="1"/>
      <p:bldP spid="29" grpId="0" animBg="1"/>
      <p:bldP spid="30" grpId="0" animBg="1"/>
      <p:bldP spid="31" grpId="0"/>
      <p:bldP spid="33" grpId="0"/>
      <p:bldP spid="17" grpId="0"/>
      <p:bldP spid="19" grpId="0" animBg="1"/>
      <p:bldP spid="24" grpId="0" animBg="1"/>
      <p:bldP spid="25"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931E2-A8C1-AB2D-E4CC-83304460AC5E}"/>
              </a:ext>
            </a:extLst>
          </p:cNvPr>
          <p:cNvSpPr>
            <a:spLocks noGrp="1"/>
          </p:cNvSpPr>
          <p:nvPr>
            <p:ph type="title"/>
          </p:nvPr>
        </p:nvSpPr>
        <p:spPr/>
        <p:txBody>
          <a:bodyPr/>
          <a:lstStyle/>
          <a:p>
            <a:r>
              <a:rPr lang="en-US" noProof="0" dirty="0"/>
              <a:t>Architecture</a:t>
            </a:r>
          </a:p>
        </p:txBody>
      </p:sp>
      <p:pic>
        <p:nvPicPr>
          <p:cNvPr id="6" name="Content Placeholder 5">
            <a:extLst>
              <a:ext uri="{FF2B5EF4-FFF2-40B4-BE49-F238E27FC236}">
                <a16:creationId xmlns:a16="http://schemas.microsoft.com/office/drawing/2014/main" id="{B1D48CC4-AB57-FE6D-3E92-B87A9A035D0F}"/>
              </a:ext>
            </a:extLst>
          </p:cNvPr>
          <p:cNvPicPr>
            <a:picLocks noGrp="1" noChangeAspect="1"/>
          </p:cNvPicPr>
          <p:nvPr>
            <p:ph idx="1"/>
          </p:nvPr>
        </p:nvPicPr>
        <p:blipFill>
          <a:blip r:embed="rId3"/>
          <a:stretch>
            <a:fillRect/>
          </a:stretch>
        </p:blipFill>
        <p:spPr>
          <a:xfrm>
            <a:off x="2860576" y="1267818"/>
            <a:ext cx="9140080" cy="5041502"/>
          </a:xfrm>
        </p:spPr>
      </p:pic>
      <p:sp>
        <p:nvSpPr>
          <p:cNvPr id="4" name="Slide Number Placeholder 3">
            <a:extLst>
              <a:ext uri="{FF2B5EF4-FFF2-40B4-BE49-F238E27FC236}">
                <a16:creationId xmlns:a16="http://schemas.microsoft.com/office/drawing/2014/main" id="{39643E79-2F07-EB8F-ED1F-C1C5F6901CE1}"/>
              </a:ext>
            </a:extLst>
          </p:cNvPr>
          <p:cNvSpPr>
            <a:spLocks noGrp="1"/>
          </p:cNvSpPr>
          <p:nvPr>
            <p:ph type="sldNum" sz="quarter" idx="12"/>
          </p:nvPr>
        </p:nvSpPr>
        <p:spPr/>
        <p:txBody>
          <a:bodyPr/>
          <a:lstStyle/>
          <a:p>
            <a:fld id="{6113E31D-E2AB-40D1-8B51-AFA5AFEF393A}" type="slidenum">
              <a:rPr lang="en-US" noProof="0" smtClean="0"/>
              <a:t>13</a:t>
            </a:fld>
            <a:endParaRPr lang="en-US" noProof="0" dirty="0"/>
          </a:p>
        </p:txBody>
      </p:sp>
      <p:sp>
        <p:nvSpPr>
          <p:cNvPr id="7" name="Content Placeholder 3">
            <a:extLst>
              <a:ext uri="{FF2B5EF4-FFF2-40B4-BE49-F238E27FC236}">
                <a16:creationId xmlns:a16="http://schemas.microsoft.com/office/drawing/2014/main" id="{D35CD239-33EA-E233-E94A-9EEB99B6DB10}"/>
              </a:ext>
            </a:extLst>
          </p:cNvPr>
          <p:cNvSpPr txBox="1">
            <a:spLocks/>
          </p:cNvSpPr>
          <p:nvPr/>
        </p:nvSpPr>
        <p:spPr>
          <a:xfrm>
            <a:off x="335360" y="1268760"/>
            <a:ext cx="4320480" cy="5040560"/>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noProof="0" dirty="0"/>
              <a:t>Enterprise Data Warehouse </a:t>
            </a:r>
          </a:p>
          <a:p>
            <a:endParaRPr lang="en-US" noProof="0" dirty="0"/>
          </a:p>
        </p:txBody>
      </p:sp>
      <p:sp>
        <p:nvSpPr>
          <p:cNvPr id="5" name="TextBox 4">
            <a:extLst>
              <a:ext uri="{FF2B5EF4-FFF2-40B4-BE49-F238E27FC236}">
                <a16:creationId xmlns:a16="http://schemas.microsoft.com/office/drawing/2014/main" id="{6795706E-1C1E-3D49-A449-515064545D0E}"/>
              </a:ext>
            </a:extLst>
          </p:cNvPr>
          <p:cNvSpPr txBox="1"/>
          <p:nvPr/>
        </p:nvSpPr>
        <p:spPr>
          <a:xfrm>
            <a:off x="0" y="6525344"/>
            <a:ext cx="6096000" cy="369332"/>
          </a:xfrm>
          <a:prstGeom prst="rect">
            <a:avLst/>
          </a:prstGeom>
          <a:noFill/>
        </p:spPr>
        <p:txBody>
          <a:bodyPr wrap="square" rtlCol="0">
            <a:spAutoFit/>
          </a:bodyPr>
          <a:lstStyle/>
          <a:p>
            <a:r>
              <a:rPr lang="en-US" noProof="0" dirty="0">
                <a:solidFill>
                  <a:schemeClr val="bg1"/>
                </a:solidFill>
              </a:rPr>
              <a:t>Optional</a:t>
            </a:r>
          </a:p>
        </p:txBody>
      </p:sp>
    </p:spTree>
    <p:extLst>
      <p:ext uri="{BB962C8B-B14F-4D97-AF65-F5344CB8AC3E}">
        <p14:creationId xmlns:p14="http://schemas.microsoft.com/office/powerpoint/2010/main" val="1246681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092CD-8C39-075A-ED04-EAD2BB1F6D1F}"/>
              </a:ext>
            </a:extLst>
          </p:cNvPr>
          <p:cNvSpPr>
            <a:spLocks noGrp="1"/>
          </p:cNvSpPr>
          <p:nvPr>
            <p:ph type="title"/>
          </p:nvPr>
        </p:nvSpPr>
        <p:spPr/>
        <p:txBody>
          <a:bodyPr>
            <a:normAutofit/>
          </a:bodyPr>
          <a:lstStyle/>
          <a:p>
            <a:r>
              <a:rPr lang="en-US" noProof="0" dirty="0"/>
              <a:t>Data Warehousing Classification</a:t>
            </a:r>
          </a:p>
        </p:txBody>
      </p:sp>
      <p:sp>
        <p:nvSpPr>
          <p:cNvPr id="3" name="Content Placeholder 2">
            <a:extLst>
              <a:ext uri="{FF2B5EF4-FFF2-40B4-BE49-F238E27FC236}">
                <a16:creationId xmlns:a16="http://schemas.microsoft.com/office/drawing/2014/main" id="{D4B97A94-28CA-AD8C-B331-D8C405C18EB5}"/>
              </a:ext>
            </a:extLst>
          </p:cNvPr>
          <p:cNvSpPr>
            <a:spLocks noGrp="1"/>
          </p:cNvSpPr>
          <p:nvPr>
            <p:ph idx="1"/>
          </p:nvPr>
        </p:nvSpPr>
        <p:spPr>
          <a:xfrm>
            <a:off x="360000" y="1484784"/>
            <a:ext cx="5760640" cy="1008112"/>
          </a:xfrm>
        </p:spPr>
        <p:txBody>
          <a:bodyPr/>
          <a:lstStyle/>
          <a:p>
            <a:pPr marL="0" indent="0">
              <a:buNone/>
            </a:pPr>
            <a:r>
              <a:rPr lang="en-US" noProof="0" dirty="0"/>
              <a:t>Lite</a:t>
            </a:r>
          </a:p>
          <a:p>
            <a:r>
              <a:rPr lang="en-US" noProof="0" dirty="0"/>
              <a:t>Get the job done with minimum resources.</a:t>
            </a:r>
          </a:p>
          <a:p>
            <a:pPr marL="0" indent="0">
              <a:buNone/>
            </a:pPr>
            <a:endParaRPr lang="en-US" noProof="0" dirty="0"/>
          </a:p>
        </p:txBody>
      </p:sp>
      <p:sp>
        <p:nvSpPr>
          <p:cNvPr id="4" name="Slide Number Placeholder 3">
            <a:extLst>
              <a:ext uri="{FF2B5EF4-FFF2-40B4-BE49-F238E27FC236}">
                <a16:creationId xmlns:a16="http://schemas.microsoft.com/office/drawing/2014/main" id="{DC334995-87A1-F39C-D0D8-B7CA261C4768}"/>
              </a:ext>
            </a:extLst>
          </p:cNvPr>
          <p:cNvSpPr>
            <a:spLocks noGrp="1"/>
          </p:cNvSpPr>
          <p:nvPr>
            <p:ph type="sldNum" sz="quarter" idx="12"/>
          </p:nvPr>
        </p:nvSpPr>
        <p:spPr/>
        <p:txBody>
          <a:bodyPr/>
          <a:lstStyle/>
          <a:p>
            <a:fld id="{6113E31D-E2AB-40D1-8B51-AFA5AFEF393A}" type="slidenum">
              <a:rPr lang="en-US" noProof="0" smtClean="0"/>
              <a:t>14</a:t>
            </a:fld>
            <a:endParaRPr lang="en-US" noProof="0" dirty="0"/>
          </a:p>
        </p:txBody>
      </p:sp>
      <p:pic>
        <p:nvPicPr>
          <p:cNvPr id="6" name="Picture 5">
            <a:extLst>
              <a:ext uri="{FF2B5EF4-FFF2-40B4-BE49-F238E27FC236}">
                <a16:creationId xmlns:a16="http://schemas.microsoft.com/office/drawing/2014/main" id="{6159BE61-B9A6-DD96-3DE9-07F3C032C68D}"/>
              </a:ext>
            </a:extLst>
          </p:cNvPr>
          <p:cNvPicPr>
            <a:picLocks noChangeAspect="1"/>
          </p:cNvPicPr>
          <p:nvPr/>
        </p:nvPicPr>
        <p:blipFill>
          <a:blip r:embed="rId3"/>
          <a:stretch>
            <a:fillRect/>
          </a:stretch>
        </p:blipFill>
        <p:spPr>
          <a:xfrm>
            <a:off x="6384033" y="1187674"/>
            <a:ext cx="5472608" cy="5265661"/>
          </a:xfrm>
          <a:prstGeom prst="rect">
            <a:avLst/>
          </a:prstGeom>
        </p:spPr>
      </p:pic>
      <p:sp>
        <p:nvSpPr>
          <p:cNvPr id="7" name="Content Placeholder 2">
            <a:extLst>
              <a:ext uri="{FF2B5EF4-FFF2-40B4-BE49-F238E27FC236}">
                <a16:creationId xmlns:a16="http://schemas.microsoft.com/office/drawing/2014/main" id="{8FC56A4B-AFE3-16AF-CD2B-C0110DA84017}"/>
              </a:ext>
            </a:extLst>
          </p:cNvPr>
          <p:cNvSpPr txBox="1">
            <a:spLocks/>
          </p:cNvSpPr>
          <p:nvPr/>
        </p:nvSpPr>
        <p:spPr>
          <a:xfrm>
            <a:off x="360000" y="2969840"/>
            <a:ext cx="5760640" cy="1517562"/>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noProof="0" dirty="0"/>
              <a:t>Deluxe, The Data Warehouse</a:t>
            </a:r>
          </a:p>
          <a:p>
            <a:r>
              <a:rPr lang="en-US" noProof="0" dirty="0"/>
              <a:t>Accommodate for broader scope.</a:t>
            </a:r>
          </a:p>
          <a:p>
            <a:r>
              <a:rPr lang="en-US" noProof="0" dirty="0"/>
              <a:t>Prepare for the challenge!</a:t>
            </a:r>
          </a:p>
        </p:txBody>
      </p:sp>
      <p:sp>
        <p:nvSpPr>
          <p:cNvPr id="8" name="Content Placeholder 2">
            <a:extLst>
              <a:ext uri="{FF2B5EF4-FFF2-40B4-BE49-F238E27FC236}">
                <a16:creationId xmlns:a16="http://schemas.microsoft.com/office/drawing/2014/main" id="{A5AD15A1-1899-6053-CDCB-A66DA006881E}"/>
              </a:ext>
            </a:extLst>
          </p:cNvPr>
          <p:cNvSpPr txBox="1">
            <a:spLocks/>
          </p:cNvSpPr>
          <p:nvPr/>
        </p:nvSpPr>
        <p:spPr>
          <a:xfrm>
            <a:off x="360000" y="4869160"/>
            <a:ext cx="5760640" cy="977131"/>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noProof="0" dirty="0"/>
              <a:t>Supreme, Distributed</a:t>
            </a:r>
          </a:p>
          <a:p>
            <a:r>
              <a:rPr lang="en-US" noProof="0" dirty="0"/>
              <a:t>Basically, a distributed environment.</a:t>
            </a:r>
          </a:p>
          <a:p>
            <a:endParaRPr lang="en-US" noProof="0" dirty="0"/>
          </a:p>
        </p:txBody>
      </p:sp>
    </p:spTree>
    <p:extLst>
      <p:ext uri="{BB962C8B-B14F-4D97-AF65-F5344CB8AC3E}">
        <p14:creationId xmlns:p14="http://schemas.microsoft.com/office/powerpoint/2010/main" val="277396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901F4-1CB0-2A09-64BF-066B7DCD84AF}"/>
              </a:ext>
            </a:extLst>
          </p:cNvPr>
          <p:cNvSpPr>
            <a:spLocks noGrp="1"/>
          </p:cNvSpPr>
          <p:nvPr>
            <p:ph type="title"/>
          </p:nvPr>
        </p:nvSpPr>
        <p:spPr/>
        <p:txBody>
          <a:bodyPr/>
          <a:lstStyle/>
          <a:p>
            <a:r>
              <a:rPr lang="en-US" noProof="0" dirty="0"/>
              <a:t>Data Mart</a:t>
            </a:r>
          </a:p>
        </p:txBody>
      </p:sp>
      <p:sp>
        <p:nvSpPr>
          <p:cNvPr id="3" name="Content Placeholder 2">
            <a:extLst>
              <a:ext uri="{FF2B5EF4-FFF2-40B4-BE49-F238E27FC236}">
                <a16:creationId xmlns:a16="http://schemas.microsoft.com/office/drawing/2014/main" id="{36E103A4-5487-3133-91AC-F9ECE3E60A5E}"/>
              </a:ext>
            </a:extLst>
          </p:cNvPr>
          <p:cNvSpPr>
            <a:spLocks noGrp="1"/>
          </p:cNvSpPr>
          <p:nvPr>
            <p:ph idx="1"/>
          </p:nvPr>
        </p:nvSpPr>
        <p:spPr/>
        <p:txBody>
          <a:bodyPr/>
          <a:lstStyle/>
          <a:p>
            <a:r>
              <a:rPr lang="en-US" noProof="0" dirty="0"/>
              <a:t>Data Warehouse lite</a:t>
            </a:r>
          </a:p>
          <a:p>
            <a:r>
              <a:rPr lang="en-US" noProof="0" dirty="0"/>
              <a:t>Limited scope (subject specific</a:t>
            </a:r>
            <a:r>
              <a:rPr lang="cs-CZ" noProof="0" dirty="0"/>
              <a:t>, …)</a:t>
            </a:r>
            <a:endParaRPr lang="en-US" noProof="0" dirty="0"/>
          </a:p>
          <a:p>
            <a:r>
              <a:rPr lang="en-US" noProof="0" dirty="0"/>
              <a:t>Can be sourced by Data Warehouse</a:t>
            </a:r>
          </a:p>
          <a:p>
            <a:endParaRPr lang="en-US" noProof="0" dirty="0"/>
          </a:p>
          <a:p>
            <a:pPr marL="0" indent="0">
              <a:buNone/>
            </a:pPr>
            <a:r>
              <a:rPr lang="en-US" noProof="0" dirty="0"/>
              <a:t>Top-down implementation</a:t>
            </a:r>
          </a:p>
          <a:p>
            <a:r>
              <a:rPr lang="en-US" noProof="0" dirty="0"/>
              <a:t>Fast implementation (90 - 120 days)</a:t>
            </a:r>
          </a:p>
          <a:p>
            <a:r>
              <a:rPr lang="en-US" noProof="0" dirty="0"/>
              <a:t>Lower cost, lower risk</a:t>
            </a:r>
          </a:p>
          <a:p>
            <a:endParaRPr lang="en-US" noProof="0" dirty="0"/>
          </a:p>
          <a:p>
            <a:pPr marL="0" indent="0">
              <a:buNone/>
            </a:pPr>
            <a:r>
              <a:rPr lang="en-US" noProof="0" dirty="0"/>
              <a:t>Bottom-up implementation</a:t>
            </a:r>
          </a:p>
          <a:p>
            <a:r>
              <a:rPr lang="en-US" noProof="0" dirty="0"/>
              <a:t>Vision of distributed Data Warehouse</a:t>
            </a:r>
          </a:p>
          <a:p>
            <a:endParaRPr lang="en-US" noProof="0" dirty="0"/>
          </a:p>
        </p:txBody>
      </p:sp>
      <p:sp>
        <p:nvSpPr>
          <p:cNvPr id="4" name="Slide Number Placeholder 3">
            <a:extLst>
              <a:ext uri="{FF2B5EF4-FFF2-40B4-BE49-F238E27FC236}">
                <a16:creationId xmlns:a16="http://schemas.microsoft.com/office/drawing/2014/main" id="{80B65C5D-9D7E-4156-B20F-A23F16C78872}"/>
              </a:ext>
            </a:extLst>
          </p:cNvPr>
          <p:cNvSpPr>
            <a:spLocks noGrp="1"/>
          </p:cNvSpPr>
          <p:nvPr>
            <p:ph type="sldNum" sz="quarter" idx="12"/>
          </p:nvPr>
        </p:nvSpPr>
        <p:spPr/>
        <p:txBody>
          <a:bodyPr/>
          <a:lstStyle/>
          <a:p>
            <a:fld id="{6113E31D-E2AB-40D1-8B51-AFA5AFEF393A}" type="slidenum">
              <a:rPr lang="en-US" noProof="0" smtClean="0"/>
              <a:t>15</a:t>
            </a:fld>
            <a:endParaRPr lang="en-US" noProof="0" dirty="0"/>
          </a:p>
        </p:txBody>
      </p:sp>
    </p:spTree>
    <p:extLst>
      <p:ext uri="{BB962C8B-B14F-4D97-AF65-F5344CB8AC3E}">
        <p14:creationId xmlns:p14="http://schemas.microsoft.com/office/powerpoint/2010/main" val="187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F4630DE-6099-D142-88EA-C970FE9600B9}"/>
              </a:ext>
            </a:extLst>
          </p:cNvPr>
          <p:cNvSpPr>
            <a:spLocks noGrp="1"/>
          </p:cNvSpPr>
          <p:nvPr>
            <p:ph type="body" sz="quarter" idx="13"/>
          </p:nvPr>
        </p:nvSpPr>
        <p:spPr/>
        <p:txBody>
          <a:bodyPr/>
          <a:lstStyle/>
          <a:p>
            <a:r>
              <a:rPr lang="en-US" noProof="0" dirty="0"/>
              <a:t>DEMO</a:t>
            </a:r>
          </a:p>
        </p:txBody>
      </p:sp>
      <p:sp>
        <p:nvSpPr>
          <p:cNvPr id="3" name="Text Placeholder 2">
            <a:extLst>
              <a:ext uri="{FF2B5EF4-FFF2-40B4-BE49-F238E27FC236}">
                <a16:creationId xmlns:a16="http://schemas.microsoft.com/office/drawing/2014/main" id="{7C6EBC87-546B-DC5E-A832-B79FEC34A49C}"/>
              </a:ext>
            </a:extLst>
          </p:cNvPr>
          <p:cNvSpPr>
            <a:spLocks noGrp="1"/>
          </p:cNvSpPr>
          <p:nvPr>
            <p:ph type="body" sz="quarter" idx="14"/>
          </p:nvPr>
        </p:nvSpPr>
        <p:spPr/>
        <p:txBody>
          <a:bodyPr/>
          <a:lstStyle/>
          <a:p>
            <a:r>
              <a:rPr lang="en-US" noProof="0" dirty="0"/>
              <a:t>SIS</a:t>
            </a:r>
          </a:p>
        </p:txBody>
      </p:sp>
      <p:pic>
        <p:nvPicPr>
          <p:cNvPr id="5" name="Picture 4" descr="A person pointing at a diagram&#10;&#10;Description automatically generated">
            <a:extLst>
              <a:ext uri="{FF2B5EF4-FFF2-40B4-BE49-F238E27FC236}">
                <a16:creationId xmlns:a16="http://schemas.microsoft.com/office/drawing/2014/main" id="{10156CBB-C5CE-8848-9392-0DBDAE3D09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0136" y="701478"/>
            <a:ext cx="4729708" cy="5675650"/>
          </a:xfrm>
          <a:prstGeom prst="rect">
            <a:avLst/>
          </a:prstGeom>
        </p:spPr>
      </p:pic>
    </p:spTree>
    <p:extLst>
      <p:ext uri="{BB962C8B-B14F-4D97-AF65-F5344CB8AC3E}">
        <p14:creationId xmlns:p14="http://schemas.microsoft.com/office/powerpoint/2010/main" val="1398009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A43197-0BF6-DCF7-B0E6-B091B09D67D0}"/>
              </a:ext>
            </a:extLst>
          </p:cNvPr>
          <p:cNvSpPr>
            <a:spLocks noGrp="1"/>
          </p:cNvSpPr>
          <p:nvPr>
            <p:ph type="body" sz="quarter" idx="13"/>
          </p:nvPr>
        </p:nvSpPr>
        <p:spPr/>
        <p:txBody>
          <a:bodyPr/>
          <a:lstStyle/>
          <a:p>
            <a:r>
              <a:rPr lang="en-US" noProof="0" dirty="0"/>
              <a:t>Data Warehousing</a:t>
            </a:r>
          </a:p>
        </p:txBody>
      </p:sp>
      <p:sp>
        <p:nvSpPr>
          <p:cNvPr id="3" name="Text Placeholder 2">
            <a:extLst>
              <a:ext uri="{FF2B5EF4-FFF2-40B4-BE49-F238E27FC236}">
                <a16:creationId xmlns:a16="http://schemas.microsoft.com/office/drawing/2014/main" id="{73A664F6-5681-7797-2E2D-CCFA24B3162B}"/>
              </a:ext>
            </a:extLst>
          </p:cNvPr>
          <p:cNvSpPr>
            <a:spLocks noGrp="1"/>
          </p:cNvSpPr>
          <p:nvPr>
            <p:ph type="body" sz="quarter" idx="14"/>
          </p:nvPr>
        </p:nvSpPr>
        <p:spPr/>
        <p:txBody>
          <a:bodyPr/>
          <a:lstStyle/>
          <a:p>
            <a:r>
              <a:rPr lang="en-US" noProof="0" dirty="0"/>
              <a:t>How to Data Warehouse?</a:t>
            </a:r>
          </a:p>
        </p:txBody>
      </p:sp>
    </p:spTree>
    <p:extLst>
      <p:ext uri="{BB962C8B-B14F-4D97-AF65-F5344CB8AC3E}">
        <p14:creationId xmlns:p14="http://schemas.microsoft.com/office/powerpoint/2010/main" val="2257230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AD253C-5F52-D47B-CB54-595E5C87B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F91112-8ED9-B472-CA5E-7507D18D7F80}"/>
              </a:ext>
            </a:extLst>
          </p:cNvPr>
          <p:cNvSpPr>
            <a:spLocks noGrp="1"/>
          </p:cNvSpPr>
          <p:nvPr>
            <p:ph type="title"/>
          </p:nvPr>
        </p:nvSpPr>
        <p:spPr/>
        <p:txBody>
          <a:bodyPr/>
          <a:lstStyle/>
          <a:p>
            <a:r>
              <a:rPr lang="en-US" noProof="0" dirty="0"/>
              <a:t>How to build a ....</a:t>
            </a:r>
          </a:p>
        </p:txBody>
      </p:sp>
      <p:sp>
        <p:nvSpPr>
          <p:cNvPr id="3" name="Slide Number Placeholder 2">
            <a:extLst>
              <a:ext uri="{FF2B5EF4-FFF2-40B4-BE49-F238E27FC236}">
                <a16:creationId xmlns:a16="http://schemas.microsoft.com/office/drawing/2014/main" id="{B908A31B-659D-AB71-A9BC-4AF0B5225BB0}"/>
              </a:ext>
            </a:extLst>
          </p:cNvPr>
          <p:cNvSpPr>
            <a:spLocks noGrp="1"/>
          </p:cNvSpPr>
          <p:nvPr>
            <p:ph type="sldNum" sz="quarter" idx="12"/>
          </p:nvPr>
        </p:nvSpPr>
        <p:spPr/>
        <p:txBody>
          <a:bodyPr/>
          <a:lstStyle/>
          <a:p>
            <a:fld id="{4FAB73BC-B049-4115-A692-8D63A059BFB8}" type="slidenum">
              <a:rPr lang="en-US" noProof="0" smtClean="0"/>
              <a:t>18</a:t>
            </a:fld>
            <a:endParaRPr lang="en-US" noProof="0" dirty="0"/>
          </a:p>
        </p:txBody>
      </p:sp>
      <p:sp>
        <p:nvSpPr>
          <p:cNvPr id="4" name="Rectangle: Rounded Corners 3">
            <a:extLst>
              <a:ext uri="{FF2B5EF4-FFF2-40B4-BE49-F238E27FC236}">
                <a16:creationId xmlns:a16="http://schemas.microsoft.com/office/drawing/2014/main" id="{E9B6D1EE-42D3-21FE-5B5C-4EBC4438B6D4}"/>
              </a:ext>
            </a:extLst>
          </p:cNvPr>
          <p:cNvSpPr/>
          <p:nvPr/>
        </p:nvSpPr>
        <p:spPr>
          <a:xfrm>
            <a:off x="360000" y="1586316"/>
            <a:ext cx="2016224" cy="76613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noProof="0" dirty="0">
                <a:solidFill>
                  <a:schemeClr val="tx1"/>
                </a:solidFill>
              </a:rPr>
              <a:t>Requirements</a:t>
            </a:r>
          </a:p>
        </p:txBody>
      </p:sp>
      <p:sp>
        <p:nvSpPr>
          <p:cNvPr id="5" name="Rectangle: Rounded Corners 4">
            <a:extLst>
              <a:ext uri="{FF2B5EF4-FFF2-40B4-BE49-F238E27FC236}">
                <a16:creationId xmlns:a16="http://schemas.microsoft.com/office/drawing/2014/main" id="{9CDEA79E-C3BF-7B96-9235-8D1986B2BA24}"/>
              </a:ext>
            </a:extLst>
          </p:cNvPr>
          <p:cNvSpPr/>
          <p:nvPr/>
        </p:nvSpPr>
        <p:spPr>
          <a:xfrm>
            <a:off x="2495600" y="2469870"/>
            <a:ext cx="2016224" cy="76613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noProof="0" dirty="0">
                <a:solidFill>
                  <a:schemeClr val="tx1"/>
                </a:solidFill>
              </a:rPr>
              <a:t>Design</a:t>
            </a:r>
          </a:p>
        </p:txBody>
      </p:sp>
      <p:sp>
        <p:nvSpPr>
          <p:cNvPr id="6" name="Rectangle: Rounded Corners 5">
            <a:extLst>
              <a:ext uri="{FF2B5EF4-FFF2-40B4-BE49-F238E27FC236}">
                <a16:creationId xmlns:a16="http://schemas.microsoft.com/office/drawing/2014/main" id="{A92A0E89-EB2F-651C-9D26-D6B68252AA1E}"/>
              </a:ext>
            </a:extLst>
          </p:cNvPr>
          <p:cNvSpPr/>
          <p:nvPr/>
        </p:nvSpPr>
        <p:spPr>
          <a:xfrm>
            <a:off x="4511824" y="3336409"/>
            <a:ext cx="2016224" cy="76613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noProof="0" dirty="0">
                <a:solidFill>
                  <a:schemeClr val="tx1"/>
                </a:solidFill>
              </a:rPr>
              <a:t>Development and testing</a:t>
            </a:r>
          </a:p>
        </p:txBody>
      </p:sp>
      <p:sp>
        <p:nvSpPr>
          <p:cNvPr id="7" name="Rectangle: Rounded Corners 6">
            <a:extLst>
              <a:ext uri="{FF2B5EF4-FFF2-40B4-BE49-F238E27FC236}">
                <a16:creationId xmlns:a16="http://schemas.microsoft.com/office/drawing/2014/main" id="{3611FCF7-55A4-6CCF-2087-1F245FD21B7B}"/>
              </a:ext>
            </a:extLst>
          </p:cNvPr>
          <p:cNvSpPr/>
          <p:nvPr/>
        </p:nvSpPr>
        <p:spPr>
          <a:xfrm>
            <a:off x="6672064" y="4106035"/>
            <a:ext cx="2016224" cy="766132"/>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noProof="0" dirty="0">
                <a:solidFill>
                  <a:schemeClr val="tx1"/>
                </a:solidFill>
              </a:rPr>
              <a:t>Deployment</a:t>
            </a:r>
          </a:p>
        </p:txBody>
      </p:sp>
      <p:cxnSp>
        <p:nvCxnSpPr>
          <p:cNvPr id="9" name="Connector: Elbow 8">
            <a:extLst>
              <a:ext uri="{FF2B5EF4-FFF2-40B4-BE49-F238E27FC236}">
                <a16:creationId xmlns:a16="http://schemas.microsoft.com/office/drawing/2014/main" id="{4AC3B8FB-0DE2-1693-ABFC-B9F9C1802373}"/>
              </a:ext>
            </a:extLst>
          </p:cNvPr>
          <p:cNvCxnSpPr>
            <a:stCxn id="4" idx="3"/>
            <a:endCxn id="5" idx="0"/>
          </p:cNvCxnSpPr>
          <p:nvPr/>
        </p:nvCxnSpPr>
        <p:spPr>
          <a:xfrm>
            <a:off x="2376224" y="1969382"/>
            <a:ext cx="1127488" cy="500488"/>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10" name="Connector: Elbow 9">
            <a:extLst>
              <a:ext uri="{FF2B5EF4-FFF2-40B4-BE49-F238E27FC236}">
                <a16:creationId xmlns:a16="http://schemas.microsoft.com/office/drawing/2014/main" id="{B4AD2C19-4883-CA87-2A18-3A2D8A2092BB}"/>
              </a:ext>
            </a:extLst>
          </p:cNvPr>
          <p:cNvCxnSpPr>
            <a:cxnSpLocks/>
            <a:stCxn id="5" idx="3"/>
            <a:endCxn id="6" idx="0"/>
          </p:cNvCxnSpPr>
          <p:nvPr/>
        </p:nvCxnSpPr>
        <p:spPr>
          <a:xfrm>
            <a:off x="4511824" y="2852936"/>
            <a:ext cx="1008112" cy="483473"/>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13" name="Connector: Elbow 12">
            <a:extLst>
              <a:ext uri="{FF2B5EF4-FFF2-40B4-BE49-F238E27FC236}">
                <a16:creationId xmlns:a16="http://schemas.microsoft.com/office/drawing/2014/main" id="{D803CC7E-1E2E-FCE3-C36B-FB3664BC7B1D}"/>
              </a:ext>
            </a:extLst>
          </p:cNvPr>
          <p:cNvCxnSpPr>
            <a:cxnSpLocks/>
            <a:stCxn id="6" idx="3"/>
            <a:endCxn id="7" idx="0"/>
          </p:cNvCxnSpPr>
          <p:nvPr/>
        </p:nvCxnSpPr>
        <p:spPr>
          <a:xfrm>
            <a:off x="6528048" y="3719475"/>
            <a:ext cx="1152128" cy="386560"/>
          </a:xfrm>
          <a:prstGeom prst="bentConnector2">
            <a:avLst/>
          </a:prstGeom>
          <a:ln>
            <a:tailEnd type="triangle"/>
          </a:ln>
        </p:spPr>
        <p:style>
          <a:lnRef idx="1">
            <a:schemeClr val="dk1"/>
          </a:lnRef>
          <a:fillRef idx="0">
            <a:schemeClr val="dk1"/>
          </a:fillRef>
          <a:effectRef idx="0">
            <a:schemeClr val="dk1"/>
          </a:effectRef>
          <a:fontRef idx="minor">
            <a:schemeClr val="tx1"/>
          </a:fontRef>
        </p:style>
      </p:cxnSp>
      <p:pic>
        <p:nvPicPr>
          <p:cNvPr id="19" name="Picture 18" descr="A waterfall and tree on a cliff&#10;&#10;Description automatically generated">
            <a:extLst>
              <a:ext uri="{FF2B5EF4-FFF2-40B4-BE49-F238E27FC236}">
                <a16:creationId xmlns:a16="http://schemas.microsoft.com/office/drawing/2014/main" id="{5F4FE3A0-BAE2-7915-BBBE-0A14385147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0760" y="1124744"/>
            <a:ext cx="5351240" cy="5351240"/>
          </a:xfrm>
          <a:prstGeom prst="rect">
            <a:avLst/>
          </a:prstGeom>
        </p:spPr>
      </p:pic>
    </p:spTree>
    <p:extLst>
      <p:ext uri="{BB962C8B-B14F-4D97-AF65-F5344CB8AC3E}">
        <p14:creationId xmlns:p14="http://schemas.microsoft.com/office/powerpoint/2010/main" val="499690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F47A9-718A-F0AC-ACCB-270492BF1573}"/>
              </a:ext>
            </a:extLst>
          </p:cNvPr>
          <p:cNvSpPr>
            <a:spLocks noGrp="1"/>
          </p:cNvSpPr>
          <p:nvPr>
            <p:ph type="title"/>
          </p:nvPr>
        </p:nvSpPr>
        <p:spPr/>
        <p:txBody>
          <a:bodyPr/>
          <a:lstStyle/>
          <a:p>
            <a:r>
              <a:rPr lang="en-US" noProof="0" dirty="0"/>
              <a:t>Building</a:t>
            </a:r>
          </a:p>
        </p:txBody>
      </p:sp>
      <p:sp>
        <p:nvSpPr>
          <p:cNvPr id="3" name="Content Placeholder 2">
            <a:extLst>
              <a:ext uri="{FF2B5EF4-FFF2-40B4-BE49-F238E27FC236}">
                <a16:creationId xmlns:a16="http://schemas.microsoft.com/office/drawing/2014/main" id="{3E971365-F6A9-D8CA-0A1C-6B58ABE34801}"/>
              </a:ext>
            </a:extLst>
          </p:cNvPr>
          <p:cNvSpPr>
            <a:spLocks noGrp="1"/>
          </p:cNvSpPr>
          <p:nvPr>
            <p:ph sz="half" idx="1"/>
          </p:nvPr>
        </p:nvSpPr>
        <p:spPr/>
        <p:txBody>
          <a:bodyPr/>
          <a:lstStyle/>
          <a:p>
            <a:pPr marL="0" indent="0">
              <a:buNone/>
            </a:pPr>
            <a:r>
              <a:rPr lang="en-US" noProof="0" dirty="0"/>
              <a:t>Top-down</a:t>
            </a:r>
          </a:p>
          <a:p>
            <a:r>
              <a:rPr lang="en-US" noProof="0" dirty="0"/>
              <a:t>Enterprise Data Warehouse Model</a:t>
            </a:r>
            <a:br>
              <a:rPr lang="en-US" noProof="0" dirty="0"/>
            </a:br>
            <a:br>
              <a:rPr lang="en-US" noProof="0" dirty="0"/>
            </a:br>
            <a:endParaRPr lang="en-US" noProof="0" dirty="0"/>
          </a:p>
          <a:p>
            <a:pPr marL="0" indent="0">
              <a:buNone/>
            </a:pPr>
            <a:r>
              <a:rPr lang="en-US" noProof="0" dirty="0"/>
              <a:t>Bottom-up</a:t>
            </a:r>
          </a:p>
          <a:p>
            <a:r>
              <a:rPr lang="en-US" noProof="0" dirty="0"/>
              <a:t>Integration of smaller projects.</a:t>
            </a:r>
          </a:p>
          <a:p>
            <a:r>
              <a:rPr lang="en-US" noProof="0" dirty="0"/>
              <a:t>Components may not fit together.</a:t>
            </a:r>
            <a:br>
              <a:rPr lang="en-US" noProof="0" dirty="0"/>
            </a:br>
            <a:br>
              <a:rPr lang="en-US" noProof="0" dirty="0"/>
            </a:br>
            <a:endParaRPr lang="en-US" noProof="0" dirty="0"/>
          </a:p>
          <a:p>
            <a:pPr marL="0" indent="0">
              <a:buNone/>
            </a:pPr>
            <a:r>
              <a:rPr lang="en-US" noProof="0" dirty="0"/>
              <a:t>Mixed-mode</a:t>
            </a:r>
          </a:p>
          <a:p>
            <a:endParaRPr lang="en-US" noProof="0" dirty="0"/>
          </a:p>
        </p:txBody>
      </p:sp>
      <p:sp>
        <p:nvSpPr>
          <p:cNvPr id="5" name="Content Placeholder 4">
            <a:extLst>
              <a:ext uri="{FF2B5EF4-FFF2-40B4-BE49-F238E27FC236}">
                <a16:creationId xmlns:a16="http://schemas.microsoft.com/office/drawing/2014/main" id="{7DBD4A4E-B187-5ED5-65F8-A049153DF215}"/>
              </a:ext>
            </a:extLst>
          </p:cNvPr>
          <p:cNvSpPr>
            <a:spLocks noGrp="1"/>
          </p:cNvSpPr>
          <p:nvPr>
            <p:ph sz="half" idx="2"/>
          </p:nvPr>
        </p:nvSpPr>
        <p:spPr/>
        <p:txBody>
          <a:bodyPr/>
          <a:lstStyle/>
          <a:p>
            <a:pPr marL="0" indent="0">
              <a:buNone/>
            </a:pPr>
            <a:r>
              <a:rPr lang="en-US" noProof="0" dirty="0"/>
              <a:t>Guiding principles</a:t>
            </a:r>
          </a:p>
          <a:p>
            <a:r>
              <a:rPr lang="en-US" noProof="0" dirty="0"/>
              <a:t>Focus on business goals</a:t>
            </a:r>
          </a:p>
          <a:p>
            <a:r>
              <a:rPr lang="en-US" noProof="0" dirty="0"/>
              <a:t>Define scope and process</a:t>
            </a:r>
          </a:p>
          <a:p>
            <a:r>
              <a:rPr lang="en-US" noProof="0" dirty="0"/>
              <a:t>Data integration</a:t>
            </a:r>
          </a:p>
          <a:p>
            <a:r>
              <a:rPr lang="en-US" noProof="0" dirty="0"/>
              <a:t>Build metadata</a:t>
            </a:r>
          </a:p>
          <a:p>
            <a:r>
              <a:rPr lang="en-US" noProof="0" dirty="0"/>
              <a:t>Collaborate with other data initiatives</a:t>
            </a:r>
            <a:br>
              <a:rPr lang="en-US" noProof="0" dirty="0"/>
            </a:br>
            <a:r>
              <a:rPr lang="en-US" noProof="0" dirty="0"/>
              <a:t>Data Governance, Data Quality, …</a:t>
            </a:r>
          </a:p>
          <a:p>
            <a:r>
              <a:rPr lang="en-US" noProof="0" dirty="0"/>
              <a:t>Security</a:t>
            </a:r>
          </a:p>
          <a:p>
            <a:r>
              <a:rPr lang="en-US" noProof="0" dirty="0"/>
              <a:t>Maintenance</a:t>
            </a:r>
          </a:p>
          <a:p>
            <a:endParaRPr lang="en-US" noProof="0" dirty="0"/>
          </a:p>
        </p:txBody>
      </p:sp>
      <p:sp>
        <p:nvSpPr>
          <p:cNvPr id="4" name="Slide Number Placeholder 3">
            <a:extLst>
              <a:ext uri="{FF2B5EF4-FFF2-40B4-BE49-F238E27FC236}">
                <a16:creationId xmlns:a16="http://schemas.microsoft.com/office/drawing/2014/main" id="{20D365FC-909C-5659-254E-05A2AD406707}"/>
              </a:ext>
            </a:extLst>
          </p:cNvPr>
          <p:cNvSpPr>
            <a:spLocks noGrp="1"/>
          </p:cNvSpPr>
          <p:nvPr>
            <p:ph type="sldNum" sz="quarter" idx="12"/>
          </p:nvPr>
        </p:nvSpPr>
        <p:spPr/>
        <p:txBody>
          <a:bodyPr/>
          <a:lstStyle/>
          <a:p>
            <a:fld id="{6113E31D-E2AB-40D1-8B51-AFA5AFEF393A}" type="slidenum">
              <a:rPr lang="en-US" noProof="0" smtClean="0"/>
              <a:t>19</a:t>
            </a:fld>
            <a:endParaRPr lang="en-US" noProof="0" dirty="0"/>
          </a:p>
        </p:txBody>
      </p:sp>
    </p:spTree>
    <p:extLst>
      <p:ext uri="{BB962C8B-B14F-4D97-AF65-F5344CB8AC3E}">
        <p14:creationId xmlns:p14="http://schemas.microsoft.com/office/powerpoint/2010/main" val="1692382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fade">
                                      <p:cBhvr>
                                        <p:cTn id="16" dur="500"/>
                                        <p:tgtEl>
                                          <p:spTgt spid="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500"/>
                                        <p:tgtEl>
                                          <p:spTgt spid="5">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animEffect transition="in" filter="fade">
                                      <p:cBhvr>
                                        <p:cTn id="25" dur="500"/>
                                        <p:tgtEl>
                                          <p:spTgt spid="5">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fade">
                                      <p:cBhvr>
                                        <p:cTn id="2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DCF5B-CEE6-E551-543B-E7EC11E350DC}"/>
              </a:ext>
            </a:extLst>
          </p:cNvPr>
          <p:cNvSpPr>
            <a:spLocks noGrp="1"/>
          </p:cNvSpPr>
          <p:nvPr>
            <p:ph type="title"/>
          </p:nvPr>
        </p:nvSpPr>
        <p:spPr/>
        <p:txBody>
          <a:bodyPr>
            <a:normAutofit/>
          </a:bodyPr>
          <a:lstStyle/>
          <a:p>
            <a:r>
              <a:rPr lang="en-US" noProof="0" dirty="0"/>
              <a:t>Why Data Warehouse ?</a:t>
            </a:r>
          </a:p>
        </p:txBody>
      </p:sp>
      <p:sp>
        <p:nvSpPr>
          <p:cNvPr id="3" name="Content Placeholder 2">
            <a:extLst>
              <a:ext uri="{FF2B5EF4-FFF2-40B4-BE49-F238E27FC236}">
                <a16:creationId xmlns:a16="http://schemas.microsoft.com/office/drawing/2014/main" id="{ED16AAED-388E-FA0A-9739-3E0D1E4C9B66}"/>
              </a:ext>
            </a:extLst>
          </p:cNvPr>
          <p:cNvSpPr>
            <a:spLocks noGrp="1"/>
          </p:cNvSpPr>
          <p:nvPr>
            <p:ph idx="1"/>
          </p:nvPr>
        </p:nvSpPr>
        <p:spPr/>
        <p:txBody>
          <a:bodyPr anchor="ctr" anchorCtr="0"/>
          <a:lstStyle/>
          <a:p>
            <a:pPr marL="0" indent="0" algn="ctr">
              <a:buNone/>
            </a:pPr>
            <a:r>
              <a:rPr lang="en-US" noProof="0" dirty="0"/>
              <a:t>"The primary driver for data warehousing is to support operational functions, compliance requirements, and Business Intelligence (BI) activities."</a:t>
            </a:r>
            <a:br>
              <a:rPr lang="en-US" noProof="0" dirty="0"/>
            </a:br>
            <a:r>
              <a:rPr lang="en-US" noProof="0" dirty="0"/>
              <a:t>									-- DAMA DMBOK</a:t>
            </a:r>
          </a:p>
          <a:p>
            <a:endParaRPr lang="en-US" noProof="0" dirty="0"/>
          </a:p>
          <a:p>
            <a:endParaRPr lang="en-US" noProof="0" dirty="0"/>
          </a:p>
        </p:txBody>
      </p:sp>
      <p:sp>
        <p:nvSpPr>
          <p:cNvPr id="4" name="Slide Number Placeholder 3">
            <a:extLst>
              <a:ext uri="{FF2B5EF4-FFF2-40B4-BE49-F238E27FC236}">
                <a16:creationId xmlns:a16="http://schemas.microsoft.com/office/drawing/2014/main" id="{2800C502-DDFC-4F3F-6C04-228218C3F1EA}"/>
              </a:ext>
            </a:extLst>
          </p:cNvPr>
          <p:cNvSpPr>
            <a:spLocks noGrp="1"/>
          </p:cNvSpPr>
          <p:nvPr>
            <p:ph type="sldNum" sz="quarter" idx="12"/>
          </p:nvPr>
        </p:nvSpPr>
        <p:spPr/>
        <p:txBody>
          <a:bodyPr/>
          <a:lstStyle/>
          <a:p>
            <a:fld id="{6113E31D-E2AB-40D1-8B51-AFA5AFEF393A}" type="slidenum">
              <a:rPr lang="en-US" noProof="0" smtClean="0"/>
              <a:t>2</a:t>
            </a:fld>
            <a:endParaRPr lang="en-US" noProof="0" dirty="0"/>
          </a:p>
        </p:txBody>
      </p:sp>
    </p:spTree>
    <p:extLst>
      <p:ext uri="{BB962C8B-B14F-4D97-AF65-F5344CB8AC3E}">
        <p14:creationId xmlns:p14="http://schemas.microsoft.com/office/powerpoint/2010/main" val="2795500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3DD78-0464-FE95-727E-305B33A4527F}"/>
              </a:ext>
            </a:extLst>
          </p:cNvPr>
          <p:cNvSpPr>
            <a:spLocks noGrp="1"/>
          </p:cNvSpPr>
          <p:nvPr>
            <p:ph type="title"/>
          </p:nvPr>
        </p:nvSpPr>
        <p:spPr/>
        <p:txBody>
          <a:bodyPr/>
          <a:lstStyle/>
          <a:p>
            <a:r>
              <a:rPr lang="en-US" noProof="0" dirty="0"/>
              <a:t>Data Warehousing</a:t>
            </a:r>
          </a:p>
        </p:txBody>
      </p:sp>
      <p:sp>
        <p:nvSpPr>
          <p:cNvPr id="3" name="Content Placeholder 2">
            <a:extLst>
              <a:ext uri="{FF2B5EF4-FFF2-40B4-BE49-F238E27FC236}">
                <a16:creationId xmlns:a16="http://schemas.microsoft.com/office/drawing/2014/main" id="{DCE6D2E3-CDB4-3BBC-0369-C636A00B7B3A}"/>
              </a:ext>
            </a:extLst>
          </p:cNvPr>
          <p:cNvSpPr>
            <a:spLocks noGrp="1"/>
          </p:cNvSpPr>
          <p:nvPr>
            <p:ph idx="1"/>
          </p:nvPr>
        </p:nvSpPr>
        <p:spPr/>
        <p:txBody>
          <a:bodyPr/>
          <a:lstStyle/>
          <a:p>
            <a:pPr marL="0" indent="0">
              <a:buNone/>
            </a:pPr>
            <a:r>
              <a:rPr lang="en-US" noProof="0" dirty="0"/>
              <a:t>"Data warehousing involves facilitating change in business processes."</a:t>
            </a:r>
          </a:p>
          <a:p>
            <a:pPr marL="0" indent="0">
              <a:buNone/>
            </a:pPr>
            <a:endParaRPr lang="en-US" noProof="0" dirty="0"/>
          </a:p>
          <a:p>
            <a:pPr marL="0" indent="0">
              <a:buNone/>
            </a:pPr>
            <a:endParaRPr lang="en-US" noProof="0" dirty="0"/>
          </a:p>
          <a:p>
            <a:pPr marL="0" indent="0">
              <a:buNone/>
            </a:pPr>
            <a:r>
              <a:rPr lang="en-US" noProof="0" dirty="0"/>
              <a:t>Process:</a:t>
            </a:r>
          </a:p>
          <a:p>
            <a:r>
              <a:rPr lang="en-US" noProof="0" dirty="0"/>
              <a:t>Coordinated, architected, and periodic maintenance the data in a data warehouse</a:t>
            </a:r>
          </a:p>
          <a:p>
            <a:r>
              <a:rPr lang="en-US" noProof="0" dirty="0"/>
              <a:t>Operational extract, cleansing, transformation, control, and load processes</a:t>
            </a:r>
          </a:p>
          <a:p>
            <a:r>
              <a:rPr lang="en-US" noProof="0" dirty="0"/>
              <a:t>Enforce business rules and maintain appropriate business data relationships</a:t>
            </a:r>
          </a:p>
          <a:p>
            <a:r>
              <a:rPr lang="en-US" noProof="0" dirty="0"/>
              <a:t>Interaction with Metadata repositories</a:t>
            </a:r>
          </a:p>
        </p:txBody>
      </p:sp>
      <p:sp>
        <p:nvSpPr>
          <p:cNvPr id="4" name="Slide Number Placeholder 3">
            <a:extLst>
              <a:ext uri="{FF2B5EF4-FFF2-40B4-BE49-F238E27FC236}">
                <a16:creationId xmlns:a16="http://schemas.microsoft.com/office/drawing/2014/main" id="{7CD767B7-551F-FEB5-9790-467C0DAAFBB7}"/>
              </a:ext>
            </a:extLst>
          </p:cNvPr>
          <p:cNvSpPr>
            <a:spLocks noGrp="1"/>
          </p:cNvSpPr>
          <p:nvPr>
            <p:ph type="sldNum" sz="quarter" idx="12"/>
          </p:nvPr>
        </p:nvSpPr>
        <p:spPr/>
        <p:txBody>
          <a:bodyPr/>
          <a:lstStyle/>
          <a:p>
            <a:fld id="{6113E31D-E2AB-40D1-8B51-AFA5AFEF393A}" type="slidenum">
              <a:rPr lang="en-US" noProof="0" smtClean="0"/>
              <a:t>20</a:t>
            </a:fld>
            <a:endParaRPr lang="en-US" noProof="0" dirty="0"/>
          </a:p>
        </p:txBody>
      </p:sp>
    </p:spTree>
    <p:extLst>
      <p:ext uri="{BB962C8B-B14F-4D97-AF65-F5344CB8AC3E}">
        <p14:creationId xmlns:p14="http://schemas.microsoft.com/office/powerpoint/2010/main" val="1286876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137A0-E994-3ED0-F4CC-C413E89A353C}"/>
              </a:ext>
            </a:extLst>
          </p:cNvPr>
          <p:cNvSpPr>
            <a:spLocks noGrp="1"/>
          </p:cNvSpPr>
          <p:nvPr>
            <p:ph type="title"/>
          </p:nvPr>
        </p:nvSpPr>
        <p:spPr/>
        <p:txBody>
          <a:bodyPr/>
          <a:lstStyle/>
          <a:p>
            <a:r>
              <a:rPr lang="en-US" noProof="0" dirty="0"/>
              <a:t>Governance</a:t>
            </a:r>
          </a:p>
        </p:txBody>
      </p:sp>
      <p:sp>
        <p:nvSpPr>
          <p:cNvPr id="3" name="Content Placeholder 2">
            <a:extLst>
              <a:ext uri="{FF2B5EF4-FFF2-40B4-BE49-F238E27FC236}">
                <a16:creationId xmlns:a16="http://schemas.microsoft.com/office/drawing/2014/main" id="{C62F4AF0-D5EE-89EE-91EA-455192228F8A}"/>
              </a:ext>
            </a:extLst>
          </p:cNvPr>
          <p:cNvSpPr>
            <a:spLocks noGrp="1"/>
          </p:cNvSpPr>
          <p:nvPr>
            <p:ph idx="1"/>
          </p:nvPr>
        </p:nvSpPr>
        <p:spPr/>
        <p:txBody>
          <a:bodyPr/>
          <a:lstStyle/>
          <a:p>
            <a:pPr marL="0" indent="0">
              <a:buNone/>
            </a:pPr>
            <a:r>
              <a:rPr lang="en-US" noProof="0" dirty="0"/>
              <a:t>Govern the business-operated discovery or refinement area, it increase business acceptance.</a:t>
            </a:r>
          </a:p>
          <a:p>
            <a:r>
              <a:rPr lang="en-US" noProof="0" dirty="0"/>
              <a:t>Conceptual Data Model</a:t>
            </a:r>
          </a:p>
          <a:p>
            <a:r>
              <a:rPr lang="en-US" noProof="0" dirty="0"/>
              <a:t>Data Quality feedback</a:t>
            </a:r>
          </a:p>
          <a:p>
            <a:r>
              <a:rPr lang="en-US" noProof="0" dirty="0"/>
              <a:t>End-to-end metadata</a:t>
            </a:r>
          </a:p>
          <a:p>
            <a:r>
              <a:rPr lang="en-US" noProof="0" dirty="0"/>
              <a:t>Data lineage</a:t>
            </a:r>
          </a:p>
          <a:p>
            <a:r>
              <a:rPr lang="en-US" noProof="0" dirty="0"/>
              <a:t>Service level agreements</a:t>
            </a:r>
          </a:p>
          <a:p>
            <a:r>
              <a:rPr lang="en-US" noProof="0" dirty="0"/>
              <a:t>Reporting Strategy</a:t>
            </a:r>
          </a:p>
          <a:p>
            <a:pPr lvl="1"/>
            <a:endParaRPr lang="en-US" noProof="0" dirty="0"/>
          </a:p>
          <a:p>
            <a:endParaRPr lang="en-US" noProof="0" dirty="0"/>
          </a:p>
        </p:txBody>
      </p:sp>
      <p:sp>
        <p:nvSpPr>
          <p:cNvPr id="4" name="Slide Number Placeholder 3">
            <a:extLst>
              <a:ext uri="{FF2B5EF4-FFF2-40B4-BE49-F238E27FC236}">
                <a16:creationId xmlns:a16="http://schemas.microsoft.com/office/drawing/2014/main" id="{AF93705E-F1FF-C1A3-DA63-833A2B1359A0}"/>
              </a:ext>
            </a:extLst>
          </p:cNvPr>
          <p:cNvSpPr>
            <a:spLocks noGrp="1"/>
          </p:cNvSpPr>
          <p:nvPr>
            <p:ph type="sldNum" sz="quarter" idx="12"/>
          </p:nvPr>
        </p:nvSpPr>
        <p:spPr/>
        <p:txBody>
          <a:bodyPr/>
          <a:lstStyle/>
          <a:p>
            <a:fld id="{6113E31D-E2AB-40D1-8B51-AFA5AFEF393A}" type="slidenum">
              <a:rPr lang="en-US" noProof="0" smtClean="0"/>
              <a:t>21</a:t>
            </a:fld>
            <a:endParaRPr lang="en-US" noProof="0" dirty="0"/>
          </a:p>
        </p:txBody>
      </p:sp>
    </p:spTree>
    <p:extLst>
      <p:ext uri="{BB962C8B-B14F-4D97-AF65-F5344CB8AC3E}">
        <p14:creationId xmlns:p14="http://schemas.microsoft.com/office/powerpoint/2010/main" val="4141312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A43197-0BF6-DCF7-B0E6-B091B09D67D0}"/>
              </a:ext>
            </a:extLst>
          </p:cNvPr>
          <p:cNvSpPr>
            <a:spLocks noGrp="1"/>
          </p:cNvSpPr>
          <p:nvPr>
            <p:ph type="body" sz="quarter" idx="13"/>
          </p:nvPr>
        </p:nvSpPr>
        <p:spPr/>
        <p:txBody>
          <a:bodyPr/>
          <a:lstStyle/>
          <a:p>
            <a:r>
              <a:rPr lang="en-US" noProof="0" dirty="0"/>
              <a:t>Implementation details</a:t>
            </a:r>
          </a:p>
        </p:txBody>
      </p:sp>
      <p:sp>
        <p:nvSpPr>
          <p:cNvPr id="3" name="Text Placeholder 2">
            <a:extLst>
              <a:ext uri="{FF2B5EF4-FFF2-40B4-BE49-F238E27FC236}">
                <a16:creationId xmlns:a16="http://schemas.microsoft.com/office/drawing/2014/main" id="{73A664F6-5681-7797-2E2D-CCFA24B3162B}"/>
              </a:ext>
            </a:extLst>
          </p:cNvPr>
          <p:cNvSpPr>
            <a:spLocks noGrp="1"/>
          </p:cNvSpPr>
          <p:nvPr>
            <p:ph type="body" sz="quarter" idx="14"/>
          </p:nvPr>
        </p:nvSpPr>
        <p:spPr/>
        <p:txBody>
          <a:bodyPr/>
          <a:lstStyle/>
          <a:p>
            <a:r>
              <a:rPr lang="en-US" noProof="0" dirty="0"/>
              <a:t>Data Warehouse</a:t>
            </a:r>
            <a:br>
              <a:rPr lang="en-US" noProof="0" dirty="0"/>
            </a:br>
            <a:r>
              <a:rPr lang="en-US" noProof="0" dirty="0"/>
              <a:t>Online Analytical Processing</a:t>
            </a:r>
          </a:p>
          <a:p>
            <a:r>
              <a:rPr lang="en-US" noProof="0" dirty="0"/>
              <a:t>…</a:t>
            </a:r>
          </a:p>
        </p:txBody>
      </p:sp>
    </p:spTree>
    <p:extLst>
      <p:ext uri="{BB962C8B-B14F-4D97-AF65-F5344CB8AC3E}">
        <p14:creationId xmlns:p14="http://schemas.microsoft.com/office/powerpoint/2010/main" val="36262717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2C9A8-3095-4E58-BDB0-C357D43E0DE9}"/>
              </a:ext>
            </a:extLst>
          </p:cNvPr>
          <p:cNvSpPr>
            <a:spLocks noGrp="1"/>
          </p:cNvSpPr>
          <p:nvPr>
            <p:ph type="title"/>
          </p:nvPr>
        </p:nvSpPr>
        <p:spPr/>
        <p:txBody>
          <a:bodyPr/>
          <a:lstStyle/>
          <a:p>
            <a:r>
              <a:rPr lang="en-US" noProof="0" dirty="0"/>
              <a:t>Database</a:t>
            </a:r>
          </a:p>
        </p:txBody>
      </p:sp>
      <p:sp>
        <p:nvSpPr>
          <p:cNvPr id="5" name="Content Placeholder 4">
            <a:extLst>
              <a:ext uri="{FF2B5EF4-FFF2-40B4-BE49-F238E27FC236}">
                <a16:creationId xmlns:a16="http://schemas.microsoft.com/office/drawing/2014/main" id="{F501F0C7-6EF3-CF78-B480-ECACF8F69471}"/>
              </a:ext>
            </a:extLst>
          </p:cNvPr>
          <p:cNvSpPr>
            <a:spLocks noGrp="1"/>
          </p:cNvSpPr>
          <p:nvPr>
            <p:ph sz="half" idx="1"/>
          </p:nvPr>
        </p:nvSpPr>
        <p:spPr/>
        <p:txBody>
          <a:bodyPr/>
          <a:lstStyle/>
          <a:p>
            <a:pPr marL="0" indent="0">
              <a:buNone/>
            </a:pPr>
            <a:r>
              <a:rPr lang="en-US" noProof="0" dirty="0"/>
              <a:t>Relational database</a:t>
            </a:r>
          </a:p>
          <a:p>
            <a:r>
              <a:rPr lang="en-US" noProof="0" dirty="0"/>
              <a:t>1970 </a:t>
            </a:r>
            <a:r>
              <a:rPr lang="en-US" noProof="0" dirty="0" err="1"/>
              <a:t>E.F.Codd</a:t>
            </a:r>
            <a:r>
              <a:rPr lang="en-US" noProof="0" dirty="0"/>
              <a:t>, A Relational Model of Data for Large Shared Data Banks</a:t>
            </a:r>
          </a:p>
          <a:p>
            <a:r>
              <a:rPr lang="en-US" noProof="0" dirty="0"/>
              <a:t>1970s, 1980s Query Optimizer</a:t>
            </a:r>
            <a:br>
              <a:rPr lang="en-US" noProof="0" dirty="0"/>
            </a:br>
            <a:r>
              <a:rPr lang="en-US" noProof="0" dirty="0"/>
              <a:t>Online Transactional Processing</a:t>
            </a:r>
          </a:p>
          <a:p>
            <a:r>
              <a:rPr lang="en-US" noProof="0" dirty="0"/>
              <a:t>Normalization (3.NF)</a:t>
            </a:r>
          </a:p>
          <a:p>
            <a:endParaRPr lang="en-US" noProof="0" dirty="0"/>
          </a:p>
          <a:p>
            <a:pPr marL="0" indent="0">
              <a:buNone/>
            </a:pPr>
            <a:r>
              <a:rPr lang="en-US" noProof="0" dirty="0"/>
              <a:t>Online Analytical Processing</a:t>
            </a:r>
          </a:p>
          <a:p>
            <a:r>
              <a:rPr lang="en-US" noProof="0" dirty="0"/>
              <a:t>Multi-dimensional analytic queries</a:t>
            </a:r>
          </a:p>
          <a:p>
            <a:r>
              <a:rPr lang="en-US" noProof="0" dirty="0"/>
              <a:t>XML for Analysis (XMLA)</a:t>
            </a:r>
          </a:p>
        </p:txBody>
      </p:sp>
      <p:sp>
        <p:nvSpPr>
          <p:cNvPr id="6" name="Content Placeholder 5">
            <a:extLst>
              <a:ext uri="{FF2B5EF4-FFF2-40B4-BE49-F238E27FC236}">
                <a16:creationId xmlns:a16="http://schemas.microsoft.com/office/drawing/2014/main" id="{1504DCB2-5E73-16C4-BD0D-C074311D24DC}"/>
              </a:ext>
            </a:extLst>
          </p:cNvPr>
          <p:cNvSpPr>
            <a:spLocks noGrp="1"/>
          </p:cNvSpPr>
          <p:nvPr>
            <p:ph sz="half" idx="2"/>
          </p:nvPr>
        </p:nvSpPr>
        <p:spPr>
          <a:xfrm>
            <a:off x="6217920" y="1260583"/>
            <a:ext cx="5566712" cy="4464496"/>
          </a:xfrm>
        </p:spPr>
        <p:txBody>
          <a:bodyPr/>
          <a:lstStyle/>
          <a:p>
            <a:pPr marL="0" indent="0">
              <a:buNone/>
            </a:pPr>
            <a:r>
              <a:rPr lang="en-US" noProof="0" dirty="0"/>
              <a:t>Relational Online Analytical Processing </a:t>
            </a:r>
          </a:p>
          <a:p>
            <a:r>
              <a:rPr lang="en-US" noProof="0" dirty="0"/>
              <a:t>Start schema</a:t>
            </a:r>
            <a:br>
              <a:rPr lang="en-US" noProof="0" dirty="0"/>
            </a:br>
            <a:endParaRPr lang="en-US" noProof="0" dirty="0"/>
          </a:p>
          <a:p>
            <a:pPr marL="0" indent="0">
              <a:buNone/>
            </a:pPr>
            <a:r>
              <a:rPr lang="en-US" noProof="0" dirty="0"/>
              <a:t>Multi-dimensional Online Analytical Processing </a:t>
            </a:r>
          </a:p>
          <a:p>
            <a:r>
              <a:rPr lang="en-US" noProof="0" dirty="0"/>
              <a:t>Multidimensional database</a:t>
            </a:r>
            <a:br>
              <a:rPr lang="en-US" noProof="0" dirty="0"/>
            </a:br>
            <a:endParaRPr lang="en-US" noProof="0" dirty="0"/>
          </a:p>
          <a:p>
            <a:pPr marL="0" indent="0">
              <a:buNone/>
            </a:pPr>
            <a:r>
              <a:rPr lang="en-US" noProof="0" dirty="0"/>
              <a:t>Hybrid Online Analytical Processing</a:t>
            </a:r>
          </a:p>
          <a:p>
            <a:r>
              <a:rPr lang="en-US" noProof="0" dirty="0"/>
              <a:t>Data partitioning</a:t>
            </a:r>
            <a:br>
              <a:rPr lang="en-US" noProof="0" dirty="0"/>
            </a:br>
            <a:endParaRPr lang="en-US" noProof="0" dirty="0"/>
          </a:p>
          <a:p>
            <a:pPr marL="0" indent="0">
              <a:buNone/>
            </a:pPr>
            <a:r>
              <a:rPr lang="en-US" noProof="0" dirty="0"/>
              <a:t>Desktop Online Analytical Processing</a:t>
            </a:r>
          </a:p>
          <a:p>
            <a:r>
              <a:rPr lang="en-US" noProof="0" dirty="0"/>
              <a:t>Client-side storage</a:t>
            </a:r>
          </a:p>
        </p:txBody>
      </p:sp>
      <p:sp>
        <p:nvSpPr>
          <p:cNvPr id="4" name="Slide Number Placeholder 3">
            <a:extLst>
              <a:ext uri="{FF2B5EF4-FFF2-40B4-BE49-F238E27FC236}">
                <a16:creationId xmlns:a16="http://schemas.microsoft.com/office/drawing/2014/main" id="{FCBFCA2C-067C-4541-4C58-EBE64545FD26}"/>
              </a:ext>
            </a:extLst>
          </p:cNvPr>
          <p:cNvSpPr>
            <a:spLocks noGrp="1"/>
          </p:cNvSpPr>
          <p:nvPr>
            <p:ph type="sldNum" sz="quarter" idx="12"/>
          </p:nvPr>
        </p:nvSpPr>
        <p:spPr/>
        <p:txBody>
          <a:bodyPr/>
          <a:lstStyle/>
          <a:p>
            <a:fld id="{6113E31D-E2AB-40D1-8B51-AFA5AFEF393A}" type="slidenum">
              <a:rPr lang="en-US" noProof="0" smtClean="0"/>
              <a:t>23</a:t>
            </a:fld>
            <a:endParaRPr lang="en-US" noProof="0" dirty="0"/>
          </a:p>
        </p:txBody>
      </p:sp>
      <p:sp>
        <p:nvSpPr>
          <p:cNvPr id="3" name="Content Placeholder 5">
            <a:extLst>
              <a:ext uri="{FF2B5EF4-FFF2-40B4-BE49-F238E27FC236}">
                <a16:creationId xmlns:a16="http://schemas.microsoft.com/office/drawing/2014/main" id="{E50B4CA2-B977-7909-E6E2-BDC54948AD49}"/>
              </a:ext>
            </a:extLst>
          </p:cNvPr>
          <p:cNvSpPr txBox="1">
            <a:spLocks/>
          </p:cNvSpPr>
          <p:nvPr/>
        </p:nvSpPr>
        <p:spPr>
          <a:xfrm>
            <a:off x="6217920" y="6085119"/>
            <a:ext cx="5566712" cy="656249"/>
          </a:xfrm>
          <a:prstGeom prst="rect">
            <a:avLst/>
          </a:prstGeom>
        </p:spPr>
        <p:txBody>
          <a:bodyPr vert="horz" lIns="0" tIns="36000" rIns="0" bIns="36000" rtlCol="0">
            <a:noAutofit/>
          </a:bodyPr>
          <a:lst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Arial" panose="020B0604020202020204" pitchFamily="34" charset="0"/>
              <a:buNone/>
            </a:pPr>
            <a:r>
              <a:rPr lang="en-US" noProof="0" dirty="0"/>
              <a:t>Online Analytical Mining</a:t>
            </a:r>
          </a:p>
        </p:txBody>
      </p:sp>
    </p:spTree>
    <p:extLst>
      <p:ext uri="{BB962C8B-B14F-4D97-AF65-F5344CB8AC3E}">
        <p14:creationId xmlns:p14="http://schemas.microsoft.com/office/powerpoint/2010/main" val="3208592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
                                            <p:txEl>
                                              <p:pRg st="3" end="3"/>
                                            </p:txEl>
                                          </p:spTgt>
                                        </p:tgtEl>
                                        <p:attrNameLst>
                                          <p:attrName>style.visibility</p:attrName>
                                        </p:attrNameLst>
                                      </p:cBhvr>
                                      <p:to>
                                        <p:strVal val="visible"/>
                                      </p:to>
                                    </p:set>
                                    <p:animEffect transition="in" filter="fade">
                                      <p:cBhvr>
                                        <p:cTn id="16" dur="500"/>
                                        <p:tgtEl>
                                          <p:spTgt spid="6">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Effect transition="in" filter="fade">
                                      <p:cBhvr>
                                        <p:cTn id="19" dur="500"/>
                                        <p:tgtEl>
                                          <p:spTgt spid="6">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
                                            <p:txEl>
                                              <p:pRg st="5" end="5"/>
                                            </p:txEl>
                                          </p:spTgt>
                                        </p:tgtEl>
                                        <p:attrNameLst>
                                          <p:attrName>style.visibility</p:attrName>
                                        </p:attrNameLst>
                                      </p:cBhvr>
                                      <p:to>
                                        <p:strVal val="visible"/>
                                      </p:to>
                                    </p:set>
                                    <p:animEffect transition="in" filter="fade">
                                      <p:cBhvr>
                                        <p:cTn id="22" dur="500"/>
                                        <p:tgtEl>
                                          <p:spTgt spid="6">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Effect transition="in" filter="fade">
                                      <p:cBhvr>
                                        <p:cTn id="25" dur="500"/>
                                        <p:tgtEl>
                                          <p:spTgt spid="6">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
                                            <p:txEl>
                                              <p:pRg st="7" end="7"/>
                                            </p:txEl>
                                          </p:spTgt>
                                        </p:tgtEl>
                                        <p:attrNameLst>
                                          <p:attrName>style.visibility</p:attrName>
                                        </p:attrNameLst>
                                      </p:cBhvr>
                                      <p:to>
                                        <p:strVal val="visible"/>
                                      </p:to>
                                    </p:set>
                                    <p:animEffect transition="in" filter="fade">
                                      <p:cBhvr>
                                        <p:cTn id="28" dur="500"/>
                                        <p:tgtEl>
                                          <p:spTgt spid="6">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fade">
                                      <p:cBhvr>
                                        <p:cTn id="3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P spid="3"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show="0">
  <p:cSld>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C8EFE-E122-D6BD-DFDF-8ACC7ECCC31D}"/>
              </a:ext>
            </a:extLst>
          </p:cNvPr>
          <p:cNvSpPr>
            <a:spLocks noGrp="1"/>
          </p:cNvSpPr>
          <p:nvPr>
            <p:ph type="title"/>
          </p:nvPr>
        </p:nvSpPr>
        <p:spPr/>
        <p:txBody>
          <a:bodyPr/>
          <a:lstStyle/>
          <a:p>
            <a:r>
              <a:rPr lang="en-US" noProof="0" dirty="0"/>
              <a:t>Enterprise Information Integration</a:t>
            </a:r>
          </a:p>
        </p:txBody>
      </p:sp>
      <p:sp>
        <p:nvSpPr>
          <p:cNvPr id="3" name="Content Placeholder 2">
            <a:extLst>
              <a:ext uri="{FF2B5EF4-FFF2-40B4-BE49-F238E27FC236}">
                <a16:creationId xmlns:a16="http://schemas.microsoft.com/office/drawing/2014/main" id="{02CCC636-760E-8B62-0839-46EA01162698}"/>
              </a:ext>
            </a:extLst>
          </p:cNvPr>
          <p:cNvSpPr>
            <a:spLocks noGrp="1"/>
          </p:cNvSpPr>
          <p:nvPr>
            <p:ph idx="1"/>
          </p:nvPr>
        </p:nvSpPr>
        <p:spPr/>
        <p:txBody>
          <a:bodyPr/>
          <a:lstStyle/>
          <a:p>
            <a:endParaRPr lang="en-US" noProof="0" dirty="0"/>
          </a:p>
        </p:txBody>
      </p:sp>
      <p:sp>
        <p:nvSpPr>
          <p:cNvPr id="4" name="Slide Number Placeholder 3">
            <a:extLst>
              <a:ext uri="{FF2B5EF4-FFF2-40B4-BE49-F238E27FC236}">
                <a16:creationId xmlns:a16="http://schemas.microsoft.com/office/drawing/2014/main" id="{11FE1684-F7F4-FCA7-63CD-7F2CE213BB50}"/>
              </a:ext>
            </a:extLst>
          </p:cNvPr>
          <p:cNvSpPr>
            <a:spLocks noGrp="1"/>
          </p:cNvSpPr>
          <p:nvPr>
            <p:ph type="sldNum" sz="quarter" idx="12"/>
          </p:nvPr>
        </p:nvSpPr>
        <p:spPr/>
        <p:txBody>
          <a:bodyPr/>
          <a:lstStyle/>
          <a:p>
            <a:fld id="{6113E31D-E2AB-40D1-8B51-AFA5AFEF393A}" type="slidenum">
              <a:rPr lang="en-US" noProof="0" smtClean="0"/>
              <a:t>24</a:t>
            </a:fld>
            <a:endParaRPr lang="en-US" noProof="0" dirty="0"/>
          </a:p>
        </p:txBody>
      </p:sp>
      <p:sp>
        <p:nvSpPr>
          <p:cNvPr id="6" name="TextBox 5">
            <a:extLst>
              <a:ext uri="{FF2B5EF4-FFF2-40B4-BE49-F238E27FC236}">
                <a16:creationId xmlns:a16="http://schemas.microsoft.com/office/drawing/2014/main" id="{75068D02-1E65-CE86-74F7-C183037333C4}"/>
              </a:ext>
            </a:extLst>
          </p:cNvPr>
          <p:cNvSpPr txBox="1"/>
          <p:nvPr/>
        </p:nvSpPr>
        <p:spPr>
          <a:xfrm>
            <a:off x="0" y="6525344"/>
            <a:ext cx="6096000" cy="369332"/>
          </a:xfrm>
          <a:prstGeom prst="rect">
            <a:avLst/>
          </a:prstGeom>
          <a:noFill/>
        </p:spPr>
        <p:txBody>
          <a:bodyPr wrap="square" rtlCol="0">
            <a:spAutoFit/>
          </a:bodyPr>
          <a:lstStyle/>
          <a:p>
            <a:r>
              <a:rPr lang="en-US" noProof="0" dirty="0">
                <a:solidFill>
                  <a:schemeClr val="bg1"/>
                </a:solidFill>
              </a:rPr>
              <a:t>Consider</a:t>
            </a:r>
          </a:p>
        </p:txBody>
      </p:sp>
    </p:spTree>
    <p:extLst>
      <p:ext uri="{BB962C8B-B14F-4D97-AF65-F5344CB8AC3E}">
        <p14:creationId xmlns:p14="http://schemas.microsoft.com/office/powerpoint/2010/main" val="1133119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928C-157A-202D-AA63-DCCDE628CA40}"/>
              </a:ext>
            </a:extLst>
          </p:cNvPr>
          <p:cNvSpPr>
            <a:spLocks noGrp="1"/>
          </p:cNvSpPr>
          <p:nvPr>
            <p:ph type="title"/>
          </p:nvPr>
        </p:nvSpPr>
        <p:spPr/>
        <p:txBody>
          <a:bodyPr/>
          <a:lstStyle/>
          <a:p>
            <a:r>
              <a:rPr lang="en-US" noProof="0" dirty="0"/>
              <a:t>Data access </a:t>
            </a:r>
          </a:p>
        </p:txBody>
      </p:sp>
      <p:sp>
        <p:nvSpPr>
          <p:cNvPr id="4" name="Slide Number Placeholder 3">
            <a:extLst>
              <a:ext uri="{FF2B5EF4-FFF2-40B4-BE49-F238E27FC236}">
                <a16:creationId xmlns:a16="http://schemas.microsoft.com/office/drawing/2014/main" id="{5D1DE922-A329-9468-04EB-A1AE44910796}"/>
              </a:ext>
            </a:extLst>
          </p:cNvPr>
          <p:cNvSpPr>
            <a:spLocks noGrp="1"/>
          </p:cNvSpPr>
          <p:nvPr>
            <p:ph type="sldNum" sz="quarter" idx="12"/>
          </p:nvPr>
        </p:nvSpPr>
        <p:spPr/>
        <p:txBody>
          <a:bodyPr/>
          <a:lstStyle/>
          <a:p>
            <a:fld id="{6113E31D-E2AB-40D1-8B51-AFA5AFEF393A}" type="slidenum">
              <a:rPr lang="en-US" noProof="0" smtClean="0"/>
              <a:t>3</a:t>
            </a:fld>
            <a:endParaRPr lang="en-US" noProof="0" dirty="0"/>
          </a:p>
        </p:txBody>
      </p:sp>
      <p:sp>
        <p:nvSpPr>
          <p:cNvPr id="5" name="Flowchart: Magnetic Disk 4">
            <a:extLst>
              <a:ext uri="{FF2B5EF4-FFF2-40B4-BE49-F238E27FC236}">
                <a16:creationId xmlns:a16="http://schemas.microsoft.com/office/drawing/2014/main" id="{8B6800F6-1D8F-913C-5B6E-1E1A6730F9DB}"/>
              </a:ext>
            </a:extLst>
          </p:cNvPr>
          <p:cNvSpPr/>
          <p:nvPr/>
        </p:nvSpPr>
        <p:spPr>
          <a:xfrm>
            <a:off x="2885579" y="3748158"/>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6" name="Flowchart: Magnetic Disk 5">
            <a:extLst>
              <a:ext uri="{FF2B5EF4-FFF2-40B4-BE49-F238E27FC236}">
                <a16:creationId xmlns:a16="http://schemas.microsoft.com/office/drawing/2014/main" id="{58F72050-EE28-6817-B4AD-7E3D1F3FDF75}"/>
              </a:ext>
            </a:extLst>
          </p:cNvPr>
          <p:cNvSpPr/>
          <p:nvPr/>
        </p:nvSpPr>
        <p:spPr>
          <a:xfrm>
            <a:off x="1084943" y="4725144"/>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7" name="Flowchart: Magnetic Disk 6">
            <a:extLst>
              <a:ext uri="{FF2B5EF4-FFF2-40B4-BE49-F238E27FC236}">
                <a16:creationId xmlns:a16="http://schemas.microsoft.com/office/drawing/2014/main" id="{787E6365-2F85-B30D-044A-A5753B574276}"/>
              </a:ext>
            </a:extLst>
          </p:cNvPr>
          <p:cNvSpPr/>
          <p:nvPr/>
        </p:nvSpPr>
        <p:spPr>
          <a:xfrm>
            <a:off x="1631504" y="3375698"/>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8" name="Flowchart: Magnetic Disk 7">
            <a:extLst>
              <a:ext uri="{FF2B5EF4-FFF2-40B4-BE49-F238E27FC236}">
                <a16:creationId xmlns:a16="http://schemas.microsoft.com/office/drawing/2014/main" id="{543D81F3-1A6E-B2EC-DB95-9F906F4D08CE}"/>
              </a:ext>
            </a:extLst>
          </p:cNvPr>
          <p:cNvSpPr/>
          <p:nvPr/>
        </p:nvSpPr>
        <p:spPr>
          <a:xfrm>
            <a:off x="3143672" y="2348880"/>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9" name="Flowchart: Magnetic Disk 8">
            <a:extLst>
              <a:ext uri="{FF2B5EF4-FFF2-40B4-BE49-F238E27FC236}">
                <a16:creationId xmlns:a16="http://schemas.microsoft.com/office/drawing/2014/main" id="{C3DB87DC-B215-8EC1-F2F7-025A96009162}"/>
              </a:ext>
            </a:extLst>
          </p:cNvPr>
          <p:cNvSpPr/>
          <p:nvPr/>
        </p:nvSpPr>
        <p:spPr>
          <a:xfrm>
            <a:off x="2789314" y="5373216"/>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10" name="Flowchart: Magnetic Disk 9">
            <a:extLst>
              <a:ext uri="{FF2B5EF4-FFF2-40B4-BE49-F238E27FC236}">
                <a16:creationId xmlns:a16="http://schemas.microsoft.com/office/drawing/2014/main" id="{7A276C93-5704-CA75-4FCB-473953EFFC26}"/>
              </a:ext>
            </a:extLst>
          </p:cNvPr>
          <p:cNvSpPr/>
          <p:nvPr/>
        </p:nvSpPr>
        <p:spPr>
          <a:xfrm>
            <a:off x="678379" y="1915721"/>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12" name="TextBox 11">
            <a:extLst>
              <a:ext uri="{FF2B5EF4-FFF2-40B4-BE49-F238E27FC236}">
                <a16:creationId xmlns:a16="http://schemas.microsoft.com/office/drawing/2014/main" id="{D3F11C8F-A858-9413-2715-F3FCA29C8BFF}"/>
              </a:ext>
            </a:extLst>
          </p:cNvPr>
          <p:cNvSpPr txBox="1"/>
          <p:nvPr/>
        </p:nvSpPr>
        <p:spPr>
          <a:xfrm>
            <a:off x="492965" y="2707129"/>
            <a:ext cx="1080120" cy="430887"/>
          </a:xfrm>
          <a:prstGeom prst="rect">
            <a:avLst/>
          </a:prstGeom>
          <a:noFill/>
        </p:spPr>
        <p:txBody>
          <a:bodyPr wrap="square" rtlCol="0">
            <a:spAutoFit/>
          </a:bodyPr>
          <a:lstStyle/>
          <a:p>
            <a:pPr algn="ctr"/>
            <a:r>
              <a:rPr lang="en-US" sz="2200" noProof="0" dirty="0"/>
              <a:t>Sales</a:t>
            </a:r>
          </a:p>
        </p:txBody>
      </p:sp>
      <p:sp>
        <p:nvSpPr>
          <p:cNvPr id="13" name="TextBox 12">
            <a:extLst>
              <a:ext uri="{FF2B5EF4-FFF2-40B4-BE49-F238E27FC236}">
                <a16:creationId xmlns:a16="http://schemas.microsoft.com/office/drawing/2014/main" id="{A87FE914-DE15-95E2-8A58-A791F65727BD}"/>
              </a:ext>
            </a:extLst>
          </p:cNvPr>
          <p:cNvSpPr txBox="1"/>
          <p:nvPr/>
        </p:nvSpPr>
        <p:spPr>
          <a:xfrm>
            <a:off x="2711624" y="4537416"/>
            <a:ext cx="1080120" cy="430887"/>
          </a:xfrm>
          <a:prstGeom prst="rect">
            <a:avLst/>
          </a:prstGeom>
          <a:noFill/>
        </p:spPr>
        <p:txBody>
          <a:bodyPr wrap="square" rtlCol="0">
            <a:spAutoFit/>
          </a:bodyPr>
          <a:lstStyle/>
          <a:p>
            <a:pPr algn="ctr"/>
            <a:r>
              <a:rPr lang="en-US" sz="2200" noProof="0" dirty="0"/>
              <a:t>Sales</a:t>
            </a:r>
          </a:p>
        </p:txBody>
      </p:sp>
      <p:sp>
        <p:nvSpPr>
          <p:cNvPr id="14" name="TextBox 13">
            <a:extLst>
              <a:ext uri="{FF2B5EF4-FFF2-40B4-BE49-F238E27FC236}">
                <a16:creationId xmlns:a16="http://schemas.microsoft.com/office/drawing/2014/main" id="{EEE44A58-B5BC-7034-2875-EFF894CDDB81}"/>
              </a:ext>
            </a:extLst>
          </p:cNvPr>
          <p:cNvSpPr txBox="1"/>
          <p:nvPr/>
        </p:nvSpPr>
        <p:spPr>
          <a:xfrm>
            <a:off x="770185" y="5486700"/>
            <a:ext cx="1349596" cy="430887"/>
          </a:xfrm>
          <a:prstGeom prst="rect">
            <a:avLst/>
          </a:prstGeom>
          <a:noFill/>
        </p:spPr>
        <p:txBody>
          <a:bodyPr wrap="square" rtlCol="0">
            <a:spAutoFit/>
          </a:bodyPr>
          <a:lstStyle/>
          <a:p>
            <a:pPr algn="ctr"/>
            <a:r>
              <a:rPr lang="en-US" sz="2200" noProof="0" dirty="0"/>
              <a:t>Social</a:t>
            </a:r>
          </a:p>
        </p:txBody>
      </p:sp>
      <p:sp>
        <p:nvSpPr>
          <p:cNvPr id="15" name="TextBox 14">
            <a:extLst>
              <a:ext uri="{FF2B5EF4-FFF2-40B4-BE49-F238E27FC236}">
                <a16:creationId xmlns:a16="http://schemas.microsoft.com/office/drawing/2014/main" id="{E00FB3A9-6173-0CFF-8724-5F836A1D1E29}"/>
              </a:ext>
            </a:extLst>
          </p:cNvPr>
          <p:cNvSpPr txBox="1"/>
          <p:nvPr/>
        </p:nvSpPr>
        <p:spPr>
          <a:xfrm>
            <a:off x="2423592" y="6063262"/>
            <a:ext cx="1451524" cy="430887"/>
          </a:xfrm>
          <a:prstGeom prst="rect">
            <a:avLst/>
          </a:prstGeom>
          <a:noFill/>
        </p:spPr>
        <p:txBody>
          <a:bodyPr wrap="square" rtlCol="0">
            <a:spAutoFit/>
          </a:bodyPr>
          <a:lstStyle/>
          <a:p>
            <a:pPr algn="ctr"/>
            <a:r>
              <a:rPr lang="en-US" sz="2200" noProof="0" dirty="0"/>
              <a:t>Accounting</a:t>
            </a:r>
          </a:p>
        </p:txBody>
      </p:sp>
      <p:sp>
        <p:nvSpPr>
          <p:cNvPr id="16" name="TextBox 15">
            <a:extLst>
              <a:ext uri="{FF2B5EF4-FFF2-40B4-BE49-F238E27FC236}">
                <a16:creationId xmlns:a16="http://schemas.microsoft.com/office/drawing/2014/main" id="{1C6D1A01-8393-772B-A632-E13E41623765}"/>
              </a:ext>
            </a:extLst>
          </p:cNvPr>
          <p:cNvSpPr txBox="1"/>
          <p:nvPr/>
        </p:nvSpPr>
        <p:spPr>
          <a:xfrm>
            <a:off x="2828914" y="3078770"/>
            <a:ext cx="1349596" cy="430887"/>
          </a:xfrm>
          <a:prstGeom prst="rect">
            <a:avLst/>
          </a:prstGeom>
          <a:noFill/>
        </p:spPr>
        <p:txBody>
          <a:bodyPr wrap="square" rtlCol="0">
            <a:spAutoFit/>
          </a:bodyPr>
          <a:lstStyle/>
          <a:p>
            <a:pPr algn="ctr"/>
            <a:r>
              <a:rPr lang="en-US" sz="2200" noProof="0" dirty="0"/>
              <a:t>Customer</a:t>
            </a:r>
          </a:p>
        </p:txBody>
      </p:sp>
      <p:sp>
        <p:nvSpPr>
          <p:cNvPr id="17" name="TextBox 16">
            <a:extLst>
              <a:ext uri="{FF2B5EF4-FFF2-40B4-BE49-F238E27FC236}">
                <a16:creationId xmlns:a16="http://schemas.microsoft.com/office/drawing/2014/main" id="{4338580B-A9FB-8296-E99B-61DB49D88B6B}"/>
              </a:ext>
            </a:extLst>
          </p:cNvPr>
          <p:cNvSpPr txBox="1"/>
          <p:nvPr/>
        </p:nvSpPr>
        <p:spPr>
          <a:xfrm>
            <a:off x="1220669" y="4190884"/>
            <a:ext cx="1451524" cy="430887"/>
          </a:xfrm>
          <a:prstGeom prst="rect">
            <a:avLst/>
          </a:prstGeom>
          <a:noFill/>
        </p:spPr>
        <p:txBody>
          <a:bodyPr wrap="square" rtlCol="0">
            <a:spAutoFit/>
          </a:bodyPr>
          <a:lstStyle/>
          <a:p>
            <a:pPr algn="ctr"/>
            <a:r>
              <a:rPr lang="en-US" sz="2200" noProof="0" dirty="0"/>
              <a:t>Marketing</a:t>
            </a:r>
          </a:p>
        </p:txBody>
      </p:sp>
      <p:sp>
        <p:nvSpPr>
          <p:cNvPr id="20" name="Flowchart: Magnetic Disk 19">
            <a:extLst>
              <a:ext uri="{FF2B5EF4-FFF2-40B4-BE49-F238E27FC236}">
                <a16:creationId xmlns:a16="http://schemas.microsoft.com/office/drawing/2014/main" id="{9A6D0207-C198-FF7F-A957-6CC203B4402A}"/>
              </a:ext>
            </a:extLst>
          </p:cNvPr>
          <p:cNvSpPr/>
          <p:nvPr/>
        </p:nvSpPr>
        <p:spPr>
          <a:xfrm>
            <a:off x="2396866" y="1268760"/>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21" name="TextBox 20">
            <a:extLst>
              <a:ext uri="{FF2B5EF4-FFF2-40B4-BE49-F238E27FC236}">
                <a16:creationId xmlns:a16="http://schemas.microsoft.com/office/drawing/2014/main" id="{D51ADD22-6F6D-5FBF-31AD-808811EB468C}"/>
              </a:ext>
            </a:extLst>
          </p:cNvPr>
          <p:cNvSpPr txBox="1"/>
          <p:nvPr/>
        </p:nvSpPr>
        <p:spPr>
          <a:xfrm>
            <a:off x="2082108" y="1998650"/>
            <a:ext cx="1349596" cy="430887"/>
          </a:xfrm>
          <a:prstGeom prst="rect">
            <a:avLst/>
          </a:prstGeom>
          <a:noFill/>
        </p:spPr>
        <p:txBody>
          <a:bodyPr wrap="square" rtlCol="0">
            <a:spAutoFit/>
          </a:bodyPr>
          <a:lstStyle/>
          <a:p>
            <a:pPr algn="ctr"/>
            <a:r>
              <a:rPr lang="en-US" sz="2200" noProof="0" dirty="0"/>
              <a:t>Public</a:t>
            </a:r>
          </a:p>
        </p:txBody>
      </p:sp>
      <p:sp>
        <p:nvSpPr>
          <p:cNvPr id="3" name="Rectangle 2">
            <a:extLst>
              <a:ext uri="{FF2B5EF4-FFF2-40B4-BE49-F238E27FC236}">
                <a16:creationId xmlns:a16="http://schemas.microsoft.com/office/drawing/2014/main" id="{B674D411-2BF1-8E87-5A98-EC4B64375C06}"/>
              </a:ext>
            </a:extLst>
          </p:cNvPr>
          <p:cNvSpPr/>
          <p:nvPr/>
        </p:nvSpPr>
        <p:spPr>
          <a:xfrm>
            <a:off x="5866832" y="4984209"/>
            <a:ext cx="2530718" cy="91681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noProof="0" dirty="0"/>
              <a:t>Business Intelligence</a:t>
            </a:r>
          </a:p>
        </p:txBody>
      </p:sp>
      <p:cxnSp>
        <p:nvCxnSpPr>
          <p:cNvPr id="29" name="Connector: Curved 28">
            <a:extLst>
              <a:ext uri="{FF2B5EF4-FFF2-40B4-BE49-F238E27FC236}">
                <a16:creationId xmlns:a16="http://schemas.microsoft.com/office/drawing/2014/main" id="{6552AC2B-5828-0A91-E039-D2466C87F940}"/>
              </a:ext>
            </a:extLst>
          </p:cNvPr>
          <p:cNvCxnSpPr>
            <a:cxnSpLocks/>
            <a:stCxn id="20" idx="4"/>
            <a:endCxn id="3" idx="1"/>
          </p:cNvCxnSpPr>
          <p:nvPr/>
        </p:nvCxnSpPr>
        <p:spPr>
          <a:xfrm>
            <a:off x="3116946" y="1651826"/>
            <a:ext cx="2749886" cy="3790792"/>
          </a:xfrm>
          <a:prstGeom prst="curved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0" name="Connector: Curved 29">
            <a:extLst>
              <a:ext uri="{FF2B5EF4-FFF2-40B4-BE49-F238E27FC236}">
                <a16:creationId xmlns:a16="http://schemas.microsoft.com/office/drawing/2014/main" id="{BC78BD36-DB1B-AD30-1012-B202F7B1EAAC}"/>
              </a:ext>
            </a:extLst>
          </p:cNvPr>
          <p:cNvCxnSpPr>
            <a:cxnSpLocks/>
            <a:stCxn id="9" idx="4"/>
            <a:endCxn id="3" idx="1"/>
          </p:cNvCxnSpPr>
          <p:nvPr/>
        </p:nvCxnSpPr>
        <p:spPr>
          <a:xfrm flipV="1">
            <a:off x="3509394" y="5442618"/>
            <a:ext cx="2357438" cy="313664"/>
          </a:xfrm>
          <a:prstGeom prst="curved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3" name="Connector: Curved 32">
            <a:extLst>
              <a:ext uri="{FF2B5EF4-FFF2-40B4-BE49-F238E27FC236}">
                <a16:creationId xmlns:a16="http://schemas.microsoft.com/office/drawing/2014/main" id="{0E6EEBEB-8CBE-5DC5-EE27-FA0DA7A526E0}"/>
              </a:ext>
            </a:extLst>
          </p:cNvPr>
          <p:cNvCxnSpPr>
            <a:cxnSpLocks/>
            <a:stCxn id="5" idx="4"/>
            <a:endCxn id="3" idx="1"/>
          </p:cNvCxnSpPr>
          <p:nvPr/>
        </p:nvCxnSpPr>
        <p:spPr>
          <a:xfrm>
            <a:off x="3605659" y="4131224"/>
            <a:ext cx="2261173" cy="1311394"/>
          </a:xfrm>
          <a:prstGeom prst="curved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6" name="Connector: Curved 35">
            <a:extLst>
              <a:ext uri="{FF2B5EF4-FFF2-40B4-BE49-F238E27FC236}">
                <a16:creationId xmlns:a16="http://schemas.microsoft.com/office/drawing/2014/main" id="{0E4A4D69-BA6E-6B32-DBDF-5CBA86EE12E0}"/>
              </a:ext>
            </a:extLst>
          </p:cNvPr>
          <p:cNvCxnSpPr>
            <a:cxnSpLocks/>
            <a:stCxn id="8" idx="4"/>
            <a:endCxn id="3" idx="1"/>
          </p:cNvCxnSpPr>
          <p:nvPr/>
        </p:nvCxnSpPr>
        <p:spPr>
          <a:xfrm>
            <a:off x="3863752" y="2731946"/>
            <a:ext cx="2003080" cy="2710672"/>
          </a:xfrm>
          <a:prstGeom prst="curved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39" name="Connector: Curved 38">
            <a:extLst>
              <a:ext uri="{FF2B5EF4-FFF2-40B4-BE49-F238E27FC236}">
                <a16:creationId xmlns:a16="http://schemas.microsoft.com/office/drawing/2014/main" id="{8E9D5131-0646-46CC-B155-A9B5D27E07F5}"/>
              </a:ext>
            </a:extLst>
          </p:cNvPr>
          <p:cNvCxnSpPr>
            <a:cxnSpLocks/>
            <a:stCxn id="6" idx="4"/>
            <a:endCxn id="3" idx="1"/>
          </p:cNvCxnSpPr>
          <p:nvPr/>
        </p:nvCxnSpPr>
        <p:spPr>
          <a:xfrm>
            <a:off x="1805023" y="5108210"/>
            <a:ext cx="4061809" cy="334408"/>
          </a:xfrm>
          <a:prstGeom prst="curved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sp>
        <p:nvSpPr>
          <p:cNvPr id="47" name="Content Placeholder 2">
            <a:extLst>
              <a:ext uri="{FF2B5EF4-FFF2-40B4-BE49-F238E27FC236}">
                <a16:creationId xmlns:a16="http://schemas.microsoft.com/office/drawing/2014/main" id="{12407C62-6860-3635-22F7-2AF1CD68890B}"/>
              </a:ext>
            </a:extLst>
          </p:cNvPr>
          <p:cNvSpPr>
            <a:spLocks noGrp="1"/>
          </p:cNvSpPr>
          <p:nvPr>
            <p:ph idx="1"/>
          </p:nvPr>
        </p:nvSpPr>
        <p:spPr>
          <a:xfrm>
            <a:off x="6554860" y="1268759"/>
            <a:ext cx="5229772" cy="5099823"/>
          </a:xfrm>
        </p:spPr>
        <p:txBody>
          <a:bodyPr/>
          <a:lstStyle/>
          <a:p>
            <a:pPr marL="0" indent="0">
              <a:buNone/>
            </a:pPr>
            <a:r>
              <a:rPr lang="en-US" noProof="0" dirty="0"/>
              <a:t>Query driven</a:t>
            </a:r>
          </a:p>
          <a:p>
            <a:r>
              <a:rPr lang="en-US" noProof="0" dirty="0"/>
              <a:t>Wrappers / Integrators / Mediators / ..</a:t>
            </a:r>
          </a:p>
          <a:p>
            <a:r>
              <a:rPr lang="en-US" noProof="0" dirty="0"/>
              <a:t>Metadata dictionary</a:t>
            </a:r>
          </a:p>
          <a:p>
            <a:r>
              <a:rPr lang="en-US" noProof="0" dirty="0"/>
              <a:t>Distributed query</a:t>
            </a:r>
            <a:br>
              <a:rPr lang="en-US" noProof="0" dirty="0"/>
            </a:br>
            <a:endParaRPr lang="en-US" noProof="0" dirty="0"/>
          </a:p>
          <a:p>
            <a:pPr marL="0" indent="0">
              <a:buNone/>
            </a:pPr>
            <a:r>
              <a:rPr lang="en-US" noProof="0" dirty="0"/>
              <a:t>Update driven</a:t>
            </a:r>
          </a:p>
          <a:p>
            <a:r>
              <a:rPr lang="en-US" noProof="0" dirty="0"/>
              <a:t>Integration into a single data storage</a:t>
            </a:r>
          </a:p>
          <a:p>
            <a:r>
              <a:rPr lang="en-US" noProof="0" dirty="0"/>
              <a:t>Cloud / Streaming / …</a:t>
            </a:r>
          </a:p>
        </p:txBody>
      </p:sp>
    </p:spTree>
    <p:extLst>
      <p:ext uri="{BB962C8B-B14F-4D97-AF65-F5344CB8AC3E}">
        <p14:creationId xmlns:p14="http://schemas.microsoft.com/office/powerpoint/2010/main" val="289088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C09E3-EB6B-E563-9FCC-95342A2B3821}"/>
              </a:ext>
            </a:extLst>
          </p:cNvPr>
          <p:cNvSpPr>
            <a:spLocks noGrp="1"/>
          </p:cNvSpPr>
          <p:nvPr>
            <p:ph type="title"/>
          </p:nvPr>
        </p:nvSpPr>
        <p:spPr/>
        <p:txBody>
          <a:bodyPr/>
          <a:lstStyle/>
          <a:p>
            <a:r>
              <a:rPr lang="en-US" dirty="0"/>
              <a:t>Data Analyst</a:t>
            </a:r>
          </a:p>
        </p:txBody>
      </p:sp>
      <p:sp>
        <p:nvSpPr>
          <p:cNvPr id="9" name="Content Placeholder 8">
            <a:extLst>
              <a:ext uri="{FF2B5EF4-FFF2-40B4-BE49-F238E27FC236}">
                <a16:creationId xmlns:a16="http://schemas.microsoft.com/office/drawing/2014/main" id="{C98D7CB1-1A4E-6467-4786-AAB37637C432}"/>
              </a:ext>
            </a:extLst>
          </p:cNvPr>
          <p:cNvSpPr>
            <a:spLocks noGrp="1"/>
          </p:cNvSpPr>
          <p:nvPr>
            <p:ph sz="half" idx="1"/>
          </p:nvPr>
        </p:nvSpPr>
        <p:spPr/>
        <p:txBody>
          <a:bodyPr/>
          <a:lstStyle/>
          <a:p>
            <a:pPr marL="0" indent="0">
              <a:buNone/>
            </a:pPr>
            <a:r>
              <a:rPr lang="en-US" b="1" dirty="0"/>
              <a:t>Scope</a:t>
            </a:r>
          </a:p>
          <a:p>
            <a:r>
              <a:rPr lang="en-US" dirty="0"/>
              <a:t>Structured data</a:t>
            </a:r>
          </a:p>
          <a:p>
            <a:r>
              <a:rPr lang="en-US" dirty="0"/>
              <a:t>Static data</a:t>
            </a:r>
          </a:p>
          <a:p>
            <a:r>
              <a:rPr lang="en-US" dirty="0"/>
              <a:t>Small data</a:t>
            </a:r>
          </a:p>
          <a:p>
            <a:pPr marL="0" indent="0">
              <a:buNone/>
            </a:pPr>
            <a:r>
              <a:rPr lang="en-US" b="1" dirty="0"/>
              <a:t>Objective</a:t>
            </a:r>
          </a:p>
          <a:p>
            <a:r>
              <a:rPr lang="en-US" dirty="0"/>
              <a:t>Answer specific questions</a:t>
            </a:r>
          </a:p>
          <a:p>
            <a:r>
              <a:rPr lang="en-US" dirty="0"/>
              <a:t>Support business decisions</a:t>
            </a:r>
          </a:p>
          <a:p>
            <a:pPr marL="0" indent="0">
              <a:buNone/>
            </a:pPr>
            <a:r>
              <a:rPr lang="en-US" b="1" dirty="0"/>
              <a:t>Output</a:t>
            </a:r>
          </a:p>
          <a:p>
            <a:r>
              <a:rPr lang="en-US" dirty="0"/>
              <a:t>Data visualization</a:t>
            </a:r>
          </a:p>
          <a:p>
            <a:r>
              <a:rPr lang="en-US" dirty="0"/>
              <a:t>Story telling</a:t>
            </a:r>
          </a:p>
        </p:txBody>
      </p:sp>
      <p:sp>
        <p:nvSpPr>
          <p:cNvPr id="10" name="Content Placeholder 9">
            <a:extLst>
              <a:ext uri="{FF2B5EF4-FFF2-40B4-BE49-F238E27FC236}">
                <a16:creationId xmlns:a16="http://schemas.microsoft.com/office/drawing/2014/main" id="{641958BE-33A9-2CC9-F4DE-65B59A373C33}"/>
              </a:ext>
            </a:extLst>
          </p:cNvPr>
          <p:cNvSpPr>
            <a:spLocks noGrp="1"/>
          </p:cNvSpPr>
          <p:nvPr>
            <p:ph sz="half" idx="2"/>
          </p:nvPr>
        </p:nvSpPr>
        <p:spPr/>
        <p:txBody>
          <a:bodyPr/>
          <a:lstStyle/>
          <a:p>
            <a:pPr marL="0" indent="0">
              <a:buNone/>
            </a:pPr>
            <a:r>
              <a:rPr lang="en-US" b="1" dirty="0"/>
              <a:t>Skill</a:t>
            </a:r>
          </a:p>
          <a:p>
            <a:r>
              <a:rPr lang="en-US" dirty="0"/>
              <a:t>SQL</a:t>
            </a:r>
          </a:p>
          <a:p>
            <a:r>
              <a:rPr lang="en-US" dirty="0"/>
              <a:t>Programming : Julia / R / SAS / Python / …</a:t>
            </a:r>
          </a:p>
          <a:p>
            <a:r>
              <a:rPr lang="en-US" dirty="0"/>
              <a:t>Excel</a:t>
            </a:r>
          </a:p>
          <a:p>
            <a:r>
              <a:rPr lang="en-US" dirty="0"/>
              <a:t>Data visualization tools</a:t>
            </a:r>
          </a:p>
          <a:p>
            <a:r>
              <a:rPr lang="en-US" dirty="0"/>
              <a:t>Communication skills</a:t>
            </a:r>
          </a:p>
          <a:p>
            <a:r>
              <a:rPr lang="en-US" dirty="0"/>
              <a:t>Intermediate statistics</a:t>
            </a:r>
          </a:p>
          <a:p>
            <a:endParaRPr lang="en-US" dirty="0"/>
          </a:p>
        </p:txBody>
      </p:sp>
      <p:sp>
        <p:nvSpPr>
          <p:cNvPr id="4" name="Slide Number Placeholder 3">
            <a:extLst>
              <a:ext uri="{FF2B5EF4-FFF2-40B4-BE49-F238E27FC236}">
                <a16:creationId xmlns:a16="http://schemas.microsoft.com/office/drawing/2014/main" id="{076F0399-5EEB-FAE6-AF3A-3521D9446EF0}"/>
              </a:ext>
            </a:extLst>
          </p:cNvPr>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1098440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C09E3-EB6B-E563-9FCC-95342A2B3821}"/>
              </a:ext>
            </a:extLst>
          </p:cNvPr>
          <p:cNvSpPr>
            <a:spLocks noGrp="1"/>
          </p:cNvSpPr>
          <p:nvPr>
            <p:ph type="title"/>
          </p:nvPr>
        </p:nvSpPr>
        <p:spPr/>
        <p:txBody>
          <a:bodyPr/>
          <a:lstStyle/>
          <a:p>
            <a:r>
              <a:rPr lang="en-US" dirty="0"/>
              <a:t>Data Scientist</a:t>
            </a:r>
          </a:p>
        </p:txBody>
      </p:sp>
      <p:sp>
        <p:nvSpPr>
          <p:cNvPr id="5" name="Content Placeholder 4">
            <a:extLst>
              <a:ext uri="{FF2B5EF4-FFF2-40B4-BE49-F238E27FC236}">
                <a16:creationId xmlns:a16="http://schemas.microsoft.com/office/drawing/2014/main" id="{9FD41502-7923-32BA-A515-25B5C22ABADE}"/>
              </a:ext>
            </a:extLst>
          </p:cNvPr>
          <p:cNvSpPr>
            <a:spLocks noGrp="1"/>
          </p:cNvSpPr>
          <p:nvPr>
            <p:ph sz="half" idx="1"/>
          </p:nvPr>
        </p:nvSpPr>
        <p:spPr/>
        <p:txBody>
          <a:bodyPr/>
          <a:lstStyle/>
          <a:p>
            <a:pPr marL="0" indent="0">
              <a:buNone/>
            </a:pPr>
            <a:r>
              <a:rPr lang="en-US" b="1" dirty="0"/>
              <a:t>Scope</a:t>
            </a:r>
          </a:p>
          <a:p>
            <a:r>
              <a:rPr lang="en-US" dirty="0"/>
              <a:t>Un/Semi/Structured data</a:t>
            </a:r>
          </a:p>
          <a:p>
            <a:r>
              <a:rPr lang="en-US" dirty="0"/>
              <a:t>Dynamic data</a:t>
            </a:r>
          </a:p>
          <a:p>
            <a:r>
              <a:rPr lang="en-US" dirty="0"/>
              <a:t>Big data</a:t>
            </a:r>
          </a:p>
          <a:p>
            <a:pPr marL="0" indent="0">
              <a:buNone/>
            </a:pPr>
            <a:r>
              <a:rPr lang="en-US" b="1" dirty="0"/>
              <a:t>Objective</a:t>
            </a:r>
          </a:p>
          <a:p>
            <a:r>
              <a:rPr lang="en-US" dirty="0"/>
              <a:t>Define new business opportunities</a:t>
            </a:r>
          </a:p>
          <a:p>
            <a:endParaRPr lang="en-US" dirty="0"/>
          </a:p>
          <a:p>
            <a:pPr marL="0" indent="0">
              <a:buNone/>
            </a:pPr>
            <a:r>
              <a:rPr lang="en-US" b="1" dirty="0"/>
              <a:t>Output</a:t>
            </a:r>
          </a:p>
          <a:p>
            <a:r>
              <a:rPr lang="en-US" dirty="0"/>
              <a:t>Data visualization</a:t>
            </a:r>
          </a:p>
          <a:p>
            <a:r>
              <a:rPr lang="en-US" dirty="0"/>
              <a:t>Story telling</a:t>
            </a:r>
          </a:p>
          <a:p>
            <a:endParaRPr lang="en-US" dirty="0"/>
          </a:p>
          <a:p>
            <a:endParaRPr lang="en-US" dirty="0"/>
          </a:p>
        </p:txBody>
      </p:sp>
      <p:sp>
        <p:nvSpPr>
          <p:cNvPr id="6" name="Content Placeholder 5">
            <a:extLst>
              <a:ext uri="{FF2B5EF4-FFF2-40B4-BE49-F238E27FC236}">
                <a16:creationId xmlns:a16="http://schemas.microsoft.com/office/drawing/2014/main" id="{3C321305-998B-5224-F5A0-4F3499B0F3FE}"/>
              </a:ext>
            </a:extLst>
          </p:cNvPr>
          <p:cNvSpPr>
            <a:spLocks noGrp="1"/>
          </p:cNvSpPr>
          <p:nvPr>
            <p:ph sz="half" idx="2"/>
          </p:nvPr>
        </p:nvSpPr>
        <p:spPr/>
        <p:txBody>
          <a:bodyPr/>
          <a:lstStyle/>
          <a:p>
            <a:pPr marL="0" indent="0">
              <a:buNone/>
            </a:pPr>
            <a:r>
              <a:rPr lang="en-US" b="1" dirty="0"/>
              <a:t>Skill</a:t>
            </a:r>
          </a:p>
          <a:p>
            <a:r>
              <a:rPr lang="en-US" dirty="0"/>
              <a:t>SQL, NoSQL</a:t>
            </a:r>
          </a:p>
          <a:p>
            <a:r>
              <a:rPr lang="en-US" dirty="0"/>
              <a:t>Programming : Julia / R / SAS / Python / …</a:t>
            </a:r>
          </a:p>
          <a:p>
            <a:endParaRPr lang="en-US" dirty="0"/>
          </a:p>
          <a:p>
            <a:r>
              <a:rPr lang="en-US" dirty="0"/>
              <a:t>Data visualization tools</a:t>
            </a:r>
          </a:p>
          <a:p>
            <a:r>
              <a:rPr lang="en-US" dirty="0"/>
              <a:t>Communication skills</a:t>
            </a:r>
          </a:p>
          <a:p>
            <a:r>
              <a:rPr lang="en-US" dirty="0"/>
              <a:t>Advanced statistics</a:t>
            </a:r>
          </a:p>
          <a:p>
            <a:endParaRPr lang="en-US" dirty="0"/>
          </a:p>
        </p:txBody>
      </p:sp>
      <p:sp>
        <p:nvSpPr>
          <p:cNvPr id="4" name="Slide Number Placeholder 3">
            <a:extLst>
              <a:ext uri="{FF2B5EF4-FFF2-40B4-BE49-F238E27FC236}">
                <a16:creationId xmlns:a16="http://schemas.microsoft.com/office/drawing/2014/main" id="{076F0399-5EEB-FAE6-AF3A-3521D9446EF0}"/>
              </a:ext>
            </a:extLst>
          </p:cNvPr>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1251402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5928C-157A-202D-AA63-DCCDE628CA40}"/>
              </a:ext>
            </a:extLst>
          </p:cNvPr>
          <p:cNvSpPr>
            <a:spLocks noGrp="1"/>
          </p:cNvSpPr>
          <p:nvPr>
            <p:ph type="title"/>
          </p:nvPr>
        </p:nvSpPr>
        <p:spPr/>
        <p:txBody>
          <a:bodyPr/>
          <a:lstStyle/>
          <a:p>
            <a:r>
              <a:rPr lang="en-US" noProof="0" dirty="0"/>
              <a:t>This is Data Engineering …</a:t>
            </a:r>
          </a:p>
        </p:txBody>
      </p:sp>
      <p:sp>
        <p:nvSpPr>
          <p:cNvPr id="4" name="Slide Number Placeholder 3">
            <a:extLst>
              <a:ext uri="{FF2B5EF4-FFF2-40B4-BE49-F238E27FC236}">
                <a16:creationId xmlns:a16="http://schemas.microsoft.com/office/drawing/2014/main" id="{5D1DE922-A329-9468-04EB-A1AE44910796}"/>
              </a:ext>
            </a:extLst>
          </p:cNvPr>
          <p:cNvSpPr>
            <a:spLocks noGrp="1"/>
          </p:cNvSpPr>
          <p:nvPr>
            <p:ph type="sldNum" sz="quarter" idx="12"/>
          </p:nvPr>
        </p:nvSpPr>
        <p:spPr/>
        <p:txBody>
          <a:bodyPr/>
          <a:lstStyle/>
          <a:p>
            <a:fld id="{6113E31D-E2AB-40D1-8B51-AFA5AFEF393A}" type="slidenum">
              <a:rPr lang="en-US" noProof="0" smtClean="0"/>
              <a:t>6</a:t>
            </a:fld>
            <a:endParaRPr lang="en-US" noProof="0" dirty="0"/>
          </a:p>
        </p:txBody>
      </p:sp>
      <p:sp>
        <p:nvSpPr>
          <p:cNvPr id="11" name="Arrow: Right 10">
            <a:extLst>
              <a:ext uri="{FF2B5EF4-FFF2-40B4-BE49-F238E27FC236}">
                <a16:creationId xmlns:a16="http://schemas.microsoft.com/office/drawing/2014/main" id="{B2EA523D-2C94-B3DE-5F92-F12476316B6A}"/>
              </a:ext>
            </a:extLst>
          </p:cNvPr>
          <p:cNvSpPr/>
          <p:nvPr/>
        </p:nvSpPr>
        <p:spPr>
          <a:xfrm>
            <a:off x="5231904" y="3697185"/>
            <a:ext cx="3240360" cy="496806"/>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Arrow: Right 17">
            <a:extLst>
              <a:ext uri="{FF2B5EF4-FFF2-40B4-BE49-F238E27FC236}">
                <a16:creationId xmlns:a16="http://schemas.microsoft.com/office/drawing/2014/main" id="{A2E17015-4467-B4A9-9F4F-3B2976925368}"/>
              </a:ext>
            </a:extLst>
          </p:cNvPr>
          <p:cNvSpPr/>
          <p:nvPr/>
        </p:nvSpPr>
        <p:spPr>
          <a:xfrm>
            <a:off x="5231904" y="5435304"/>
            <a:ext cx="3240360" cy="496806"/>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Arrow: Right 18">
            <a:extLst>
              <a:ext uri="{FF2B5EF4-FFF2-40B4-BE49-F238E27FC236}">
                <a16:creationId xmlns:a16="http://schemas.microsoft.com/office/drawing/2014/main" id="{469977E6-4606-837F-87DB-0DED5662A9D5}"/>
              </a:ext>
            </a:extLst>
          </p:cNvPr>
          <p:cNvSpPr/>
          <p:nvPr/>
        </p:nvSpPr>
        <p:spPr>
          <a:xfrm>
            <a:off x="5203772" y="1949791"/>
            <a:ext cx="3240360" cy="496806"/>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Rectangle 21">
            <a:extLst>
              <a:ext uri="{FF2B5EF4-FFF2-40B4-BE49-F238E27FC236}">
                <a16:creationId xmlns:a16="http://schemas.microsoft.com/office/drawing/2014/main" id="{FEF5673F-85B5-9494-69A7-F3946847D550}"/>
              </a:ext>
            </a:extLst>
          </p:cNvPr>
          <p:cNvSpPr/>
          <p:nvPr/>
        </p:nvSpPr>
        <p:spPr>
          <a:xfrm>
            <a:off x="9182321" y="1582748"/>
            <a:ext cx="2530718" cy="91681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noProof="0" dirty="0"/>
              <a:t>Business Intelligence</a:t>
            </a:r>
          </a:p>
        </p:txBody>
      </p:sp>
      <p:sp>
        <p:nvSpPr>
          <p:cNvPr id="23" name="Rectangle 22">
            <a:extLst>
              <a:ext uri="{FF2B5EF4-FFF2-40B4-BE49-F238E27FC236}">
                <a16:creationId xmlns:a16="http://schemas.microsoft.com/office/drawing/2014/main" id="{5C4D4659-556F-747D-0EFF-8C81B6296A33}"/>
              </a:ext>
            </a:extLst>
          </p:cNvPr>
          <p:cNvSpPr/>
          <p:nvPr/>
        </p:nvSpPr>
        <p:spPr>
          <a:xfrm>
            <a:off x="9182321" y="3429000"/>
            <a:ext cx="2491287" cy="91681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noProof="0" dirty="0"/>
              <a:t>Data Analyst / Scientist</a:t>
            </a:r>
          </a:p>
        </p:txBody>
      </p:sp>
      <p:sp>
        <p:nvSpPr>
          <p:cNvPr id="24" name="Rectangle 23">
            <a:extLst>
              <a:ext uri="{FF2B5EF4-FFF2-40B4-BE49-F238E27FC236}">
                <a16:creationId xmlns:a16="http://schemas.microsoft.com/office/drawing/2014/main" id="{5DED2F7E-FCC8-55D7-81D5-B278F6CFC293}"/>
              </a:ext>
            </a:extLst>
          </p:cNvPr>
          <p:cNvSpPr/>
          <p:nvPr/>
        </p:nvSpPr>
        <p:spPr>
          <a:xfrm>
            <a:off x="9221752" y="5247650"/>
            <a:ext cx="2491287" cy="91681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noProof="0" dirty="0"/>
              <a:t>Big Data</a:t>
            </a:r>
          </a:p>
        </p:txBody>
      </p:sp>
      <p:sp>
        <p:nvSpPr>
          <p:cNvPr id="25" name="TextBox 24">
            <a:extLst>
              <a:ext uri="{FF2B5EF4-FFF2-40B4-BE49-F238E27FC236}">
                <a16:creationId xmlns:a16="http://schemas.microsoft.com/office/drawing/2014/main" id="{B67FBC1C-D0AC-2F67-6F0F-71CC4F77AD99}"/>
              </a:ext>
            </a:extLst>
          </p:cNvPr>
          <p:cNvSpPr txBox="1"/>
          <p:nvPr/>
        </p:nvSpPr>
        <p:spPr>
          <a:xfrm>
            <a:off x="5201081" y="1581563"/>
            <a:ext cx="2757896" cy="430887"/>
          </a:xfrm>
          <a:prstGeom prst="rect">
            <a:avLst/>
          </a:prstGeom>
          <a:noFill/>
        </p:spPr>
        <p:txBody>
          <a:bodyPr wrap="square" rtlCol="0">
            <a:spAutoFit/>
          </a:bodyPr>
          <a:lstStyle/>
          <a:p>
            <a:r>
              <a:rPr lang="en-US" sz="2200" noProof="0" dirty="0"/>
              <a:t>Data Warehouse</a:t>
            </a:r>
          </a:p>
        </p:txBody>
      </p:sp>
      <p:sp>
        <p:nvSpPr>
          <p:cNvPr id="26" name="TextBox 25">
            <a:extLst>
              <a:ext uri="{FF2B5EF4-FFF2-40B4-BE49-F238E27FC236}">
                <a16:creationId xmlns:a16="http://schemas.microsoft.com/office/drawing/2014/main" id="{40C25DC4-D932-3C94-3DCD-B4442567D749}"/>
              </a:ext>
            </a:extLst>
          </p:cNvPr>
          <p:cNvSpPr txBox="1"/>
          <p:nvPr/>
        </p:nvSpPr>
        <p:spPr>
          <a:xfrm>
            <a:off x="5223463" y="2996952"/>
            <a:ext cx="2757896" cy="769441"/>
          </a:xfrm>
          <a:prstGeom prst="rect">
            <a:avLst/>
          </a:prstGeom>
          <a:noFill/>
        </p:spPr>
        <p:txBody>
          <a:bodyPr wrap="square" rtlCol="0">
            <a:spAutoFit/>
          </a:bodyPr>
          <a:lstStyle/>
          <a:p>
            <a:r>
              <a:rPr lang="en-US" sz="2200" noProof="0" dirty="0"/>
              <a:t>Data Lake</a:t>
            </a:r>
            <a:br>
              <a:rPr lang="en-US" sz="2200" noProof="0" dirty="0"/>
            </a:br>
            <a:r>
              <a:rPr lang="en-US" sz="2200" noProof="0" dirty="0"/>
              <a:t>Custom Pipelines</a:t>
            </a:r>
          </a:p>
        </p:txBody>
      </p:sp>
      <p:sp>
        <p:nvSpPr>
          <p:cNvPr id="27" name="TextBox 26">
            <a:extLst>
              <a:ext uri="{FF2B5EF4-FFF2-40B4-BE49-F238E27FC236}">
                <a16:creationId xmlns:a16="http://schemas.microsoft.com/office/drawing/2014/main" id="{5D8F4403-8635-4921-600A-3EC57ABBFA9D}"/>
              </a:ext>
            </a:extLst>
          </p:cNvPr>
          <p:cNvSpPr txBox="1"/>
          <p:nvPr/>
        </p:nvSpPr>
        <p:spPr>
          <a:xfrm>
            <a:off x="5207136" y="5086345"/>
            <a:ext cx="2757896" cy="430887"/>
          </a:xfrm>
          <a:prstGeom prst="rect">
            <a:avLst/>
          </a:prstGeom>
          <a:noFill/>
        </p:spPr>
        <p:txBody>
          <a:bodyPr wrap="square" rtlCol="0">
            <a:spAutoFit/>
          </a:bodyPr>
          <a:lstStyle/>
          <a:p>
            <a:r>
              <a:rPr lang="en-US" sz="2200" noProof="0" dirty="0"/>
              <a:t>Use-Case specific</a:t>
            </a:r>
          </a:p>
        </p:txBody>
      </p:sp>
      <p:sp>
        <p:nvSpPr>
          <p:cNvPr id="3" name="Flowchart: Magnetic Disk 2">
            <a:extLst>
              <a:ext uri="{FF2B5EF4-FFF2-40B4-BE49-F238E27FC236}">
                <a16:creationId xmlns:a16="http://schemas.microsoft.com/office/drawing/2014/main" id="{8E823BF1-F93B-061D-D7D5-30F017A11E26}"/>
              </a:ext>
            </a:extLst>
          </p:cNvPr>
          <p:cNvSpPr/>
          <p:nvPr/>
        </p:nvSpPr>
        <p:spPr>
          <a:xfrm>
            <a:off x="2885579" y="3748158"/>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28" name="Flowchart: Magnetic Disk 27">
            <a:extLst>
              <a:ext uri="{FF2B5EF4-FFF2-40B4-BE49-F238E27FC236}">
                <a16:creationId xmlns:a16="http://schemas.microsoft.com/office/drawing/2014/main" id="{A797F00F-9509-2D49-9C19-C4A4B5D16481}"/>
              </a:ext>
            </a:extLst>
          </p:cNvPr>
          <p:cNvSpPr/>
          <p:nvPr/>
        </p:nvSpPr>
        <p:spPr>
          <a:xfrm>
            <a:off x="1084943" y="4725144"/>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29" name="Flowchart: Magnetic Disk 28">
            <a:extLst>
              <a:ext uri="{FF2B5EF4-FFF2-40B4-BE49-F238E27FC236}">
                <a16:creationId xmlns:a16="http://schemas.microsoft.com/office/drawing/2014/main" id="{8F920DE0-32CF-7A52-6C12-8C034F3EF95D}"/>
              </a:ext>
            </a:extLst>
          </p:cNvPr>
          <p:cNvSpPr/>
          <p:nvPr/>
        </p:nvSpPr>
        <p:spPr>
          <a:xfrm>
            <a:off x="1631504" y="3375698"/>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30" name="Flowchart: Magnetic Disk 29">
            <a:extLst>
              <a:ext uri="{FF2B5EF4-FFF2-40B4-BE49-F238E27FC236}">
                <a16:creationId xmlns:a16="http://schemas.microsoft.com/office/drawing/2014/main" id="{4E36FFAE-D338-23E2-8307-E8F94182A42D}"/>
              </a:ext>
            </a:extLst>
          </p:cNvPr>
          <p:cNvSpPr/>
          <p:nvPr/>
        </p:nvSpPr>
        <p:spPr>
          <a:xfrm>
            <a:off x="3143672" y="2348880"/>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31" name="Flowchart: Magnetic Disk 30">
            <a:extLst>
              <a:ext uri="{FF2B5EF4-FFF2-40B4-BE49-F238E27FC236}">
                <a16:creationId xmlns:a16="http://schemas.microsoft.com/office/drawing/2014/main" id="{0C092CA2-F76C-67E2-156F-66C1192FD1B4}"/>
              </a:ext>
            </a:extLst>
          </p:cNvPr>
          <p:cNvSpPr/>
          <p:nvPr/>
        </p:nvSpPr>
        <p:spPr>
          <a:xfrm>
            <a:off x="2789314" y="5373216"/>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32" name="Flowchart: Magnetic Disk 31">
            <a:extLst>
              <a:ext uri="{FF2B5EF4-FFF2-40B4-BE49-F238E27FC236}">
                <a16:creationId xmlns:a16="http://schemas.microsoft.com/office/drawing/2014/main" id="{27916996-D5BB-E007-96F9-6A22AD3858E8}"/>
              </a:ext>
            </a:extLst>
          </p:cNvPr>
          <p:cNvSpPr/>
          <p:nvPr/>
        </p:nvSpPr>
        <p:spPr>
          <a:xfrm>
            <a:off x="678379" y="1915721"/>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33" name="TextBox 32">
            <a:extLst>
              <a:ext uri="{FF2B5EF4-FFF2-40B4-BE49-F238E27FC236}">
                <a16:creationId xmlns:a16="http://schemas.microsoft.com/office/drawing/2014/main" id="{39F6ECD3-4A24-8FE0-8A70-0C8300153F29}"/>
              </a:ext>
            </a:extLst>
          </p:cNvPr>
          <p:cNvSpPr txBox="1"/>
          <p:nvPr/>
        </p:nvSpPr>
        <p:spPr>
          <a:xfrm>
            <a:off x="492965" y="2707129"/>
            <a:ext cx="1080120" cy="430887"/>
          </a:xfrm>
          <a:prstGeom prst="rect">
            <a:avLst/>
          </a:prstGeom>
          <a:noFill/>
        </p:spPr>
        <p:txBody>
          <a:bodyPr wrap="square" rtlCol="0">
            <a:spAutoFit/>
          </a:bodyPr>
          <a:lstStyle/>
          <a:p>
            <a:pPr algn="ctr"/>
            <a:r>
              <a:rPr lang="en-US" sz="2200" noProof="0" dirty="0"/>
              <a:t>Sales</a:t>
            </a:r>
          </a:p>
        </p:txBody>
      </p:sp>
      <p:sp>
        <p:nvSpPr>
          <p:cNvPr id="34" name="TextBox 33">
            <a:extLst>
              <a:ext uri="{FF2B5EF4-FFF2-40B4-BE49-F238E27FC236}">
                <a16:creationId xmlns:a16="http://schemas.microsoft.com/office/drawing/2014/main" id="{69106A1D-F67E-B1F6-8F8D-F0976EC36E1D}"/>
              </a:ext>
            </a:extLst>
          </p:cNvPr>
          <p:cNvSpPr txBox="1"/>
          <p:nvPr/>
        </p:nvSpPr>
        <p:spPr>
          <a:xfrm>
            <a:off x="2711624" y="4537416"/>
            <a:ext cx="1080120" cy="430887"/>
          </a:xfrm>
          <a:prstGeom prst="rect">
            <a:avLst/>
          </a:prstGeom>
          <a:noFill/>
        </p:spPr>
        <p:txBody>
          <a:bodyPr wrap="square" rtlCol="0">
            <a:spAutoFit/>
          </a:bodyPr>
          <a:lstStyle/>
          <a:p>
            <a:pPr algn="ctr"/>
            <a:r>
              <a:rPr lang="en-US" sz="2200" noProof="0" dirty="0"/>
              <a:t>Sales</a:t>
            </a:r>
          </a:p>
        </p:txBody>
      </p:sp>
      <p:sp>
        <p:nvSpPr>
          <p:cNvPr id="35" name="TextBox 34">
            <a:extLst>
              <a:ext uri="{FF2B5EF4-FFF2-40B4-BE49-F238E27FC236}">
                <a16:creationId xmlns:a16="http://schemas.microsoft.com/office/drawing/2014/main" id="{7ACF127A-F10D-8743-40AA-A55D2F82B5B4}"/>
              </a:ext>
            </a:extLst>
          </p:cNvPr>
          <p:cNvSpPr txBox="1"/>
          <p:nvPr/>
        </p:nvSpPr>
        <p:spPr>
          <a:xfrm>
            <a:off x="770185" y="5486700"/>
            <a:ext cx="1349596" cy="430887"/>
          </a:xfrm>
          <a:prstGeom prst="rect">
            <a:avLst/>
          </a:prstGeom>
          <a:noFill/>
        </p:spPr>
        <p:txBody>
          <a:bodyPr wrap="square" rtlCol="0">
            <a:spAutoFit/>
          </a:bodyPr>
          <a:lstStyle/>
          <a:p>
            <a:pPr algn="ctr"/>
            <a:r>
              <a:rPr lang="en-US" sz="2200" noProof="0" dirty="0"/>
              <a:t>Social</a:t>
            </a:r>
          </a:p>
        </p:txBody>
      </p:sp>
      <p:sp>
        <p:nvSpPr>
          <p:cNvPr id="36" name="TextBox 35">
            <a:extLst>
              <a:ext uri="{FF2B5EF4-FFF2-40B4-BE49-F238E27FC236}">
                <a16:creationId xmlns:a16="http://schemas.microsoft.com/office/drawing/2014/main" id="{89EA87DF-C223-3CE9-C41F-036304E66A11}"/>
              </a:ext>
            </a:extLst>
          </p:cNvPr>
          <p:cNvSpPr txBox="1"/>
          <p:nvPr/>
        </p:nvSpPr>
        <p:spPr>
          <a:xfrm>
            <a:off x="2423592" y="6063262"/>
            <a:ext cx="1451524" cy="430887"/>
          </a:xfrm>
          <a:prstGeom prst="rect">
            <a:avLst/>
          </a:prstGeom>
          <a:noFill/>
        </p:spPr>
        <p:txBody>
          <a:bodyPr wrap="square" rtlCol="0">
            <a:spAutoFit/>
          </a:bodyPr>
          <a:lstStyle/>
          <a:p>
            <a:pPr algn="ctr"/>
            <a:r>
              <a:rPr lang="en-US" sz="2200" noProof="0" dirty="0"/>
              <a:t>Accounting</a:t>
            </a:r>
          </a:p>
        </p:txBody>
      </p:sp>
      <p:sp>
        <p:nvSpPr>
          <p:cNvPr id="37" name="TextBox 36">
            <a:extLst>
              <a:ext uri="{FF2B5EF4-FFF2-40B4-BE49-F238E27FC236}">
                <a16:creationId xmlns:a16="http://schemas.microsoft.com/office/drawing/2014/main" id="{B5ABE778-F4B9-F46B-C68C-EA614FF6BC35}"/>
              </a:ext>
            </a:extLst>
          </p:cNvPr>
          <p:cNvSpPr txBox="1"/>
          <p:nvPr/>
        </p:nvSpPr>
        <p:spPr>
          <a:xfrm>
            <a:off x="2828914" y="3078770"/>
            <a:ext cx="1349596" cy="430887"/>
          </a:xfrm>
          <a:prstGeom prst="rect">
            <a:avLst/>
          </a:prstGeom>
          <a:noFill/>
        </p:spPr>
        <p:txBody>
          <a:bodyPr wrap="square" rtlCol="0">
            <a:spAutoFit/>
          </a:bodyPr>
          <a:lstStyle/>
          <a:p>
            <a:pPr algn="ctr"/>
            <a:r>
              <a:rPr lang="en-US" sz="2200" noProof="0" dirty="0"/>
              <a:t>Customer</a:t>
            </a:r>
          </a:p>
        </p:txBody>
      </p:sp>
      <p:sp>
        <p:nvSpPr>
          <p:cNvPr id="38" name="TextBox 37">
            <a:extLst>
              <a:ext uri="{FF2B5EF4-FFF2-40B4-BE49-F238E27FC236}">
                <a16:creationId xmlns:a16="http://schemas.microsoft.com/office/drawing/2014/main" id="{489FA86C-6899-EF8F-0BE2-ABD9ED35587A}"/>
              </a:ext>
            </a:extLst>
          </p:cNvPr>
          <p:cNvSpPr txBox="1"/>
          <p:nvPr/>
        </p:nvSpPr>
        <p:spPr>
          <a:xfrm>
            <a:off x="1220669" y="4190884"/>
            <a:ext cx="1451524" cy="430887"/>
          </a:xfrm>
          <a:prstGeom prst="rect">
            <a:avLst/>
          </a:prstGeom>
          <a:noFill/>
        </p:spPr>
        <p:txBody>
          <a:bodyPr wrap="square" rtlCol="0">
            <a:spAutoFit/>
          </a:bodyPr>
          <a:lstStyle/>
          <a:p>
            <a:pPr algn="ctr"/>
            <a:r>
              <a:rPr lang="en-US" sz="2200" noProof="0" dirty="0"/>
              <a:t>Marketing</a:t>
            </a:r>
          </a:p>
        </p:txBody>
      </p:sp>
      <p:sp>
        <p:nvSpPr>
          <p:cNvPr id="39" name="Flowchart: Magnetic Disk 38">
            <a:extLst>
              <a:ext uri="{FF2B5EF4-FFF2-40B4-BE49-F238E27FC236}">
                <a16:creationId xmlns:a16="http://schemas.microsoft.com/office/drawing/2014/main" id="{DA2F1A2D-65CA-D827-BF3B-5373DFEDD688}"/>
              </a:ext>
            </a:extLst>
          </p:cNvPr>
          <p:cNvSpPr/>
          <p:nvPr/>
        </p:nvSpPr>
        <p:spPr>
          <a:xfrm>
            <a:off x="2396866" y="1268760"/>
            <a:ext cx="720080" cy="766132"/>
          </a:xfrm>
          <a:prstGeom prst="flowChartMagneticDisk">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noProof="0" dirty="0"/>
          </a:p>
        </p:txBody>
      </p:sp>
      <p:sp>
        <p:nvSpPr>
          <p:cNvPr id="40" name="TextBox 39">
            <a:extLst>
              <a:ext uri="{FF2B5EF4-FFF2-40B4-BE49-F238E27FC236}">
                <a16:creationId xmlns:a16="http://schemas.microsoft.com/office/drawing/2014/main" id="{45CD52E8-0316-A49E-5106-5D23F1075D79}"/>
              </a:ext>
            </a:extLst>
          </p:cNvPr>
          <p:cNvSpPr txBox="1"/>
          <p:nvPr/>
        </p:nvSpPr>
        <p:spPr>
          <a:xfrm>
            <a:off x="2082108" y="1998650"/>
            <a:ext cx="1349596" cy="430887"/>
          </a:xfrm>
          <a:prstGeom prst="rect">
            <a:avLst/>
          </a:prstGeom>
          <a:noFill/>
        </p:spPr>
        <p:txBody>
          <a:bodyPr wrap="square" rtlCol="0">
            <a:spAutoFit/>
          </a:bodyPr>
          <a:lstStyle/>
          <a:p>
            <a:pPr algn="ctr"/>
            <a:r>
              <a:rPr lang="en-US" sz="2200" noProof="0" dirty="0"/>
              <a:t>Public</a:t>
            </a:r>
          </a:p>
        </p:txBody>
      </p:sp>
    </p:spTree>
    <p:extLst>
      <p:ext uri="{BB962C8B-B14F-4D97-AF65-F5344CB8AC3E}">
        <p14:creationId xmlns:p14="http://schemas.microsoft.com/office/powerpoint/2010/main" val="4045036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3"/>
                                        </p:tgtEl>
                                        <p:attrNameLst>
                                          <p:attrName>style.visibility</p:attrName>
                                        </p:attrNameLst>
                                      </p:cBhvr>
                                      <p:to>
                                        <p:strVal val="visible"/>
                                      </p:to>
                                    </p:set>
                                    <p:animEffect transition="in" filter="fade">
                                      <p:cBhvr>
                                        <p:cTn id="10" dur="500"/>
                                        <p:tgtEl>
                                          <p:spTgt spid="2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500"/>
                                        <p:tgtEl>
                                          <p:spTgt spid="2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fade">
                                      <p:cBhvr>
                                        <p:cTn id="18" dur="500"/>
                                        <p:tgtEl>
                                          <p:spTgt spid="2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500"/>
                                        <p:tgtEl>
                                          <p:spTgt spid="1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fade">
                                      <p:cBhvr>
                                        <p:cTn id="34" dur="500"/>
                                        <p:tgtEl>
                                          <p:spTgt spid="27"/>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animBg="1"/>
      <p:bldP spid="19" grpId="0" animBg="1"/>
      <p:bldP spid="22" grpId="0" animBg="1"/>
      <p:bldP spid="23" grpId="0" animBg="1"/>
      <p:bldP spid="24" grpId="0" animBg="1"/>
      <p:bldP spid="25" grpId="0"/>
      <p:bldP spid="26"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C09E3-EB6B-E563-9FCC-95342A2B3821}"/>
              </a:ext>
            </a:extLst>
          </p:cNvPr>
          <p:cNvSpPr>
            <a:spLocks noGrp="1"/>
          </p:cNvSpPr>
          <p:nvPr>
            <p:ph type="title"/>
          </p:nvPr>
        </p:nvSpPr>
        <p:spPr/>
        <p:txBody>
          <a:bodyPr/>
          <a:lstStyle/>
          <a:p>
            <a:r>
              <a:rPr lang="en-US" dirty="0"/>
              <a:t>Data Engineers</a:t>
            </a:r>
          </a:p>
        </p:txBody>
      </p:sp>
      <p:sp>
        <p:nvSpPr>
          <p:cNvPr id="5" name="Content Placeholder 4">
            <a:extLst>
              <a:ext uri="{FF2B5EF4-FFF2-40B4-BE49-F238E27FC236}">
                <a16:creationId xmlns:a16="http://schemas.microsoft.com/office/drawing/2014/main" id="{B7D523E4-34F8-7474-00C6-D0D8237C7D46}"/>
              </a:ext>
            </a:extLst>
          </p:cNvPr>
          <p:cNvSpPr>
            <a:spLocks noGrp="1"/>
          </p:cNvSpPr>
          <p:nvPr>
            <p:ph sz="half" idx="1"/>
          </p:nvPr>
        </p:nvSpPr>
        <p:spPr/>
        <p:txBody>
          <a:bodyPr/>
          <a:lstStyle/>
          <a:p>
            <a:pPr marL="0" indent="0">
              <a:buNone/>
            </a:pPr>
            <a:r>
              <a:rPr lang="en-US" b="1" dirty="0"/>
              <a:t>Scope</a:t>
            </a:r>
          </a:p>
          <a:p>
            <a:endParaRPr lang="en-US" dirty="0"/>
          </a:p>
          <a:p>
            <a:endParaRPr lang="en-US" dirty="0"/>
          </a:p>
          <a:p>
            <a:endParaRPr lang="en-US" dirty="0"/>
          </a:p>
          <a:p>
            <a:pPr marL="0" indent="0">
              <a:buNone/>
            </a:pPr>
            <a:r>
              <a:rPr lang="en-US" b="1" dirty="0"/>
              <a:t>Objective</a:t>
            </a:r>
          </a:p>
          <a:p>
            <a:r>
              <a:rPr lang="en-US" dirty="0"/>
              <a:t>Build data transformation pipelines</a:t>
            </a:r>
          </a:p>
          <a:p>
            <a:r>
              <a:rPr lang="en-US" dirty="0"/>
              <a:t>Deploy data transformation pipelines</a:t>
            </a:r>
          </a:p>
        </p:txBody>
      </p:sp>
      <p:sp>
        <p:nvSpPr>
          <p:cNvPr id="6" name="Content Placeholder 5">
            <a:extLst>
              <a:ext uri="{FF2B5EF4-FFF2-40B4-BE49-F238E27FC236}">
                <a16:creationId xmlns:a16="http://schemas.microsoft.com/office/drawing/2014/main" id="{974826B2-C6C0-DA9D-5E5C-12B9F2FF898E}"/>
              </a:ext>
            </a:extLst>
          </p:cNvPr>
          <p:cNvSpPr>
            <a:spLocks noGrp="1"/>
          </p:cNvSpPr>
          <p:nvPr>
            <p:ph sz="half" idx="2"/>
          </p:nvPr>
        </p:nvSpPr>
        <p:spPr/>
        <p:txBody>
          <a:bodyPr/>
          <a:lstStyle/>
          <a:p>
            <a:pPr marL="0" indent="0">
              <a:buNone/>
            </a:pPr>
            <a:r>
              <a:rPr lang="en-US" b="1" dirty="0"/>
              <a:t>Skill</a:t>
            </a:r>
            <a:endParaRPr lang="en-US" dirty="0"/>
          </a:p>
          <a:p>
            <a:r>
              <a:rPr lang="en-US" dirty="0"/>
              <a:t>SQL, NoSQL, Database Management</a:t>
            </a:r>
          </a:p>
          <a:p>
            <a:r>
              <a:rPr lang="en-US" dirty="0"/>
              <a:t>Programming : ...</a:t>
            </a:r>
          </a:p>
          <a:p>
            <a:r>
              <a:rPr lang="en-US" dirty="0"/>
              <a:t>Infrastructure</a:t>
            </a:r>
          </a:p>
          <a:p>
            <a:r>
              <a:rPr lang="en-US" dirty="0"/>
              <a:t>Data visualization tools</a:t>
            </a:r>
          </a:p>
          <a:p>
            <a:r>
              <a:rPr lang="en-US" dirty="0"/>
              <a:t>Data modeling</a:t>
            </a:r>
          </a:p>
          <a:p>
            <a:r>
              <a:rPr lang="en-US" dirty="0"/>
              <a:t>Data governance</a:t>
            </a:r>
          </a:p>
          <a:p>
            <a:r>
              <a:rPr lang="en-US" dirty="0"/>
              <a:t>Communication skills</a:t>
            </a:r>
          </a:p>
          <a:p>
            <a:r>
              <a:rPr lang="en-US" dirty="0"/>
              <a:t>Googling </a:t>
            </a:r>
            <a:br>
              <a:rPr lang="en-US" dirty="0"/>
            </a:br>
            <a:r>
              <a:rPr lang="en-US" dirty="0"/>
              <a:t>Searching something on internet using google or any other search providers.</a:t>
            </a:r>
          </a:p>
        </p:txBody>
      </p:sp>
      <p:sp>
        <p:nvSpPr>
          <p:cNvPr id="4" name="Slide Number Placeholder 3">
            <a:extLst>
              <a:ext uri="{FF2B5EF4-FFF2-40B4-BE49-F238E27FC236}">
                <a16:creationId xmlns:a16="http://schemas.microsoft.com/office/drawing/2014/main" id="{076F0399-5EEB-FAE6-AF3A-3521D9446EF0}"/>
              </a:ext>
            </a:extLst>
          </p:cNvPr>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753931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A43197-0BF6-DCF7-B0E6-B091B09D67D0}"/>
              </a:ext>
            </a:extLst>
          </p:cNvPr>
          <p:cNvSpPr>
            <a:spLocks noGrp="1"/>
          </p:cNvSpPr>
          <p:nvPr>
            <p:ph type="body" sz="quarter" idx="13"/>
          </p:nvPr>
        </p:nvSpPr>
        <p:spPr/>
        <p:txBody>
          <a:bodyPr/>
          <a:lstStyle/>
          <a:p>
            <a:r>
              <a:rPr lang="en-US" noProof="0" dirty="0"/>
              <a:t>Data Warehouse</a:t>
            </a:r>
          </a:p>
        </p:txBody>
      </p:sp>
      <p:sp>
        <p:nvSpPr>
          <p:cNvPr id="3" name="Text Placeholder 2">
            <a:extLst>
              <a:ext uri="{FF2B5EF4-FFF2-40B4-BE49-F238E27FC236}">
                <a16:creationId xmlns:a16="http://schemas.microsoft.com/office/drawing/2014/main" id="{73A664F6-5681-7797-2E2D-CCFA24B3162B}"/>
              </a:ext>
            </a:extLst>
          </p:cNvPr>
          <p:cNvSpPr>
            <a:spLocks noGrp="1"/>
          </p:cNvSpPr>
          <p:nvPr>
            <p:ph type="body" sz="quarter" idx="14"/>
          </p:nvPr>
        </p:nvSpPr>
        <p:spPr/>
        <p:txBody>
          <a:bodyPr/>
          <a:lstStyle/>
          <a:p>
            <a:r>
              <a:rPr lang="en-US" noProof="0" dirty="0"/>
              <a:t>Place for Your Data Assets</a:t>
            </a:r>
          </a:p>
        </p:txBody>
      </p:sp>
    </p:spTree>
    <p:extLst>
      <p:ext uri="{BB962C8B-B14F-4D97-AF65-F5344CB8AC3E}">
        <p14:creationId xmlns:p14="http://schemas.microsoft.com/office/powerpoint/2010/main" val="3169547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B3A7D-D25E-5015-B04A-718071AEC145}"/>
              </a:ext>
            </a:extLst>
          </p:cNvPr>
          <p:cNvSpPr>
            <a:spLocks noGrp="1"/>
          </p:cNvSpPr>
          <p:nvPr>
            <p:ph type="title"/>
          </p:nvPr>
        </p:nvSpPr>
        <p:spPr/>
        <p:txBody>
          <a:bodyPr/>
          <a:lstStyle/>
          <a:p>
            <a:r>
              <a:rPr lang="en-US" noProof="0" dirty="0"/>
              <a:t>History</a:t>
            </a:r>
          </a:p>
        </p:txBody>
      </p:sp>
      <p:sp>
        <p:nvSpPr>
          <p:cNvPr id="3" name="Content Placeholder 2">
            <a:extLst>
              <a:ext uri="{FF2B5EF4-FFF2-40B4-BE49-F238E27FC236}">
                <a16:creationId xmlns:a16="http://schemas.microsoft.com/office/drawing/2014/main" id="{1B86578C-2E2A-727F-0CA6-AFF03826B5BC}"/>
              </a:ext>
            </a:extLst>
          </p:cNvPr>
          <p:cNvSpPr>
            <a:spLocks noGrp="1"/>
          </p:cNvSpPr>
          <p:nvPr>
            <p:ph idx="1"/>
          </p:nvPr>
        </p:nvSpPr>
        <p:spPr>
          <a:xfrm>
            <a:off x="335360" y="1268760"/>
            <a:ext cx="10009112" cy="5040560"/>
          </a:xfrm>
        </p:spPr>
        <p:txBody>
          <a:bodyPr/>
          <a:lstStyle/>
          <a:p>
            <a:r>
              <a:rPr lang="en-US" noProof="0" dirty="0"/>
              <a:t>1872–1942 The continuous marketing research conducted by Charles Coolidge Parlin</a:t>
            </a:r>
          </a:p>
          <a:p>
            <a:r>
              <a:rPr lang="en-US" noProof="0" dirty="0"/>
              <a:t>1923  Arthur C. Nielsen, Sr., established ACNielsen</a:t>
            </a:r>
          </a:p>
          <a:p>
            <a:pPr marL="0" indent="0">
              <a:buNone/>
            </a:pPr>
            <a:endParaRPr lang="en-US" noProof="0" dirty="0"/>
          </a:p>
          <a:p>
            <a:r>
              <a:rPr lang="en-US" noProof="0" dirty="0"/>
              <a:t>1970s From mainframe, data files, and database to minicomputer</a:t>
            </a:r>
          </a:p>
          <a:p>
            <a:r>
              <a:rPr lang="en-US" noProof="0" dirty="0"/>
              <a:t>Database management system for parallel processing with multiple microprocessors</a:t>
            </a:r>
          </a:p>
          <a:p>
            <a:pPr marL="0" indent="0">
              <a:buNone/>
            </a:pPr>
            <a:endParaRPr lang="en-US" noProof="0" dirty="0"/>
          </a:p>
          <a:p>
            <a:r>
              <a:rPr lang="en-US" noProof="0" dirty="0"/>
              <a:t>1980s Personal Computers, problem islands of data </a:t>
            </a:r>
          </a:p>
          <a:p>
            <a:r>
              <a:rPr lang="en-US" noProof="0" dirty="0"/>
              <a:t>Distributed database management system (distributed DBMS)</a:t>
            </a:r>
          </a:p>
          <a:p>
            <a:r>
              <a:rPr lang="en-US" noProof="0" dirty="0"/>
              <a:t>1983 Teradata deploy first relational database management system (relational DBMS)</a:t>
            </a:r>
          </a:p>
          <a:p>
            <a:r>
              <a:rPr lang="en-US" noProof="0" dirty="0"/>
              <a:t>1986 Ralph Kimball founded Red Brick Systems</a:t>
            </a:r>
          </a:p>
          <a:p>
            <a:endParaRPr lang="en-US" noProof="0" dirty="0"/>
          </a:p>
          <a:p>
            <a:endParaRPr lang="en-US" noProof="0" dirty="0"/>
          </a:p>
        </p:txBody>
      </p:sp>
      <p:sp>
        <p:nvSpPr>
          <p:cNvPr id="4" name="Slide Number Placeholder 3">
            <a:extLst>
              <a:ext uri="{FF2B5EF4-FFF2-40B4-BE49-F238E27FC236}">
                <a16:creationId xmlns:a16="http://schemas.microsoft.com/office/drawing/2014/main" id="{E4A99D26-FC93-31BA-A816-521A1C2F40A2}"/>
              </a:ext>
            </a:extLst>
          </p:cNvPr>
          <p:cNvSpPr>
            <a:spLocks noGrp="1"/>
          </p:cNvSpPr>
          <p:nvPr>
            <p:ph type="sldNum" sz="quarter" idx="12"/>
          </p:nvPr>
        </p:nvSpPr>
        <p:spPr/>
        <p:txBody>
          <a:bodyPr/>
          <a:lstStyle/>
          <a:p>
            <a:fld id="{6113E31D-E2AB-40D1-8B51-AFA5AFEF393A}" type="slidenum">
              <a:rPr lang="en-US" noProof="0" smtClean="0"/>
              <a:t>9</a:t>
            </a:fld>
            <a:endParaRPr lang="en-US" noProof="0" dirty="0"/>
          </a:p>
        </p:txBody>
      </p:sp>
      <p:sp>
        <p:nvSpPr>
          <p:cNvPr id="5" name="Left Brace 4">
            <a:extLst>
              <a:ext uri="{FF2B5EF4-FFF2-40B4-BE49-F238E27FC236}">
                <a16:creationId xmlns:a16="http://schemas.microsoft.com/office/drawing/2014/main" id="{C141BDF2-67FE-BCA6-836F-1CD411EA2398}"/>
              </a:ext>
            </a:extLst>
          </p:cNvPr>
          <p:cNvSpPr/>
          <p:nvPr/>
        </p:nvSpPr>
        <p:spPr>
          <a:xfrm rot="10800000">
            <a:off x="10167111" y="1193778"/>
            <a:ext cx="354721" cy="996655"/>
          </a:xfrm>
          <a:prstGeom prst="leftBrace">
            <a:avLst>
              <a:gd name="adj1" fmla="val 8333"/>
              <a:gd name="adj2" fmla="val 53407"/>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noProof="0" dirty="0"/>
          </a:p>
        </p:txBody>
      </p:sp>
      <p:sp>
        <p:nvSpPr>
          <p:cNvPr id="6" name="TextBox 5">
            <a:extLst>
              <a:ext uri="{FF2B5EF4-FFF2-40B4-BE49-F238E27FC236}">
                <a16:creationId xmlns:a16="http://schemas.microsoft.com/office/drawing/2014/main" id="{5015D76C-F6C3-FD5E-4EDB-73269D5BB2E5}"/>
              </a:ext>
            </a:extLst>
          </p:cNvPr>
          <p:cNvSpPr txBox="1"/>
          <p:nvPr/>
        </p:nvSpPr>
        <p:spPr>
          <a:xfrm>
            <a:off x="10521832" y="1268760"/>
            <a:ext cx="1512168" cy="923330"/>
          </a:xfrm>
          <a:prstGeom prst="rect">
            <a:avLst/>
          </a:prstGeom>
          <a:noFill/>
        </p:spPr>
        <p:txBody>
          <a:bodyPr wrap="square" rtlCol="0">
            <a:spAutoFit/>
          </a:bodyPr>
          <a:lstStyle/>
          <a:p>
            <a:pPr algn="ctr"/>
            <a:r>
              <a:rPr lang="en-US" noProof="0" dirty="0"/>
              <a:t>Required high-quality data</a:t>
            </a:r>
          </a:p>
        </p:txBody>
      </p:sp>
    </p:spTree>
    <p:extLst>
      <p:ext uri="{BB962C8B-B14F-4D97-AF65-F5344CB8AC3E}">
        <p14:creationId xmlns:p14="http://schemas.microsoft.com/office/powerpoint/2010/main" val="3042216861"/>
      </p:ext>
    </p:extLst>
  </p:cSld>
  <p:clrMapOvr>
    <a:masterClrMapping/>
  </p:clrMapOvr>
</p:sld>
</file>

<file path=ppt/theme/theme1.xml><?xml version="1.0" encoding="utf-8"?>
<a:theme xmlns:a="http://schemas.openxmlformats.org/drawingml/2006/main" name="Retrospect">
  <a:themeElements>
    <a:clrScheme name="Research Group">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13156</TotalTime>
  <Words>5407</Words>
  <Application>Microsoft Office PowerPoint</Application>
  <PresentationFormat>Widescreen</PresentationFormat>
  <Paragraphs>537</Paragraphs>
  <Slides>24</Slides>
  <Notes>24</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CheltenhamStd-Book</vt:lpstr>
      <vt:lpstr>Retrospect</vt:lpstr>
      <vt:lpstr>Data Warehouse</vt:lpstr>
      <vt:lpstr>Why Data Warehouse ?</vt:lpstr>
      <vt:lpstr>Data access </vt:lpstr>
      <vt:lpstr>Data Analyst</vt:lpstr>
      <vt:lpstr>Data Scientist</vt:lpstr>
      <vt:lpstr>This is Data Engineering …</vt:lpstr>
      <vt:lpstr>Data Engineers</vt:lpstr>
      <vt:lpstr>PowerPoint Presentation</vt:lpstr>
      <vt:lpstr>History</vt:lpstr>
      <vt:lpstr>History</vt:lpstr>
      <vt:lpstr>Requirements</vt:lpstr>
      <vt:lpstr>Data Warehouse</vt:lpstr>
      <vt:lpstr>Architecture</vt:lpstr>
      <vt:lpstr>Data Warehousing Classification</vt:lpstr>
      <vt:lpstr>Data Mart</vt:lpstr>
      <vt:lpstr>PowerPoint Presentation</vt:lpstr>
      <vt:lpstr>PowerPoint Presentation</vt:lpstr>
      <vt:lpstr>How to build a ....</vt:lpstr>
      <vt:lpstr>Building</vt:lpstr>
      <vt:lpstr>Data Warehousing</vt:lpstr>
      <vt:lpstr>Governance</vt:lpstr>
      <vt:lpstr>PowerPoint Presentation</vt:lpstr>
      <vt:lpstr>Database</vt:lpstr>
      <vt:lpstr>Enterprise Information Integration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448</cp:revision>
  <dcterms:created xsi:type="dcterms:W3CDTF">2011-06-05T13:18:40Z</dcterms:created>
  <dcterms:modified xsi:type="dcterms:W3CDTF">2025-03-08T13:09:44Z</dcterms:modified>
</cp:coreProperties>
</file>