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39"/>
  </p:notesMasterIdLst>
  <p:handoutMasterIdLst>
    <p:handoutMasterId r:id="rId40"/>
  </p:handoutMasterIdLst>
  <p:sldIdLst>
    <p:sldId id="259" r:id="rId2"/>
    <p:sldId id="325" r:id="rId3"/>
    <p:sldId id="356" r:id="rId4"/>
    <p:sldId id="262" r:id="rId5"/>
    <p:sldId id="358" r:id="rId6"/>
    <p:sldId id="360" r:id="rId7"/>
    <p:sldId id="307" r:id="rId8"/>
    <p:sldId id="485" r:id="rId9"/>
    <p:sldId id="362" r:id="rId10"/>
    <p:sldId id="385" r:id="rId11"/>
    <p:sldId id="344" r:id="rId12"/>
    <p:sldId id="363" r:id="rId13"/>
    <p:sldId id="486" r:id="rId14"/>
    <p:sldId id="364" r:id="rId15"/>
    <p:sldId id="365" r:id="rId16"/>
    <p:sldId id="484" r:id="rId17"/>
    <p:sldId id="487" r:id="rId18"/>
    <p:sldId id="367" r:id="rId19"/>
    <p:sldId id="366" r:id="rId20"/>
    <p:sldId id="368" r:id="rId21"/>
    <p:sldId id="491" r:id="rId22"/>
    <p:sldId id="490" r:id="rId23"/>
    <p:sldId id="483" r:id="rId24"/>
    <p:sldId id="370" r:id="rId25"/>
    <p:sldId id="369" r:id="rId26"/>
    <p:sldId id="372" r:id="rId27"/>
    <p:sldId id="373" r:id="rId28"/>
    <p:sldId id="371" r:id="rId29"/>
    <p:sldId id="374" r:id="rId30"/>
    <p:sldId id="386" r:id="rId31"/>
    <p:sldId id="378" r:id="rId32"/>
    <p:sldId id="379" r:id="rId33"/>
    <p:sldId id="380" r:id="rId34"/>
    <p:sldId id="381" r:id="rId35"/>
    <p:sldId id="382" r:id="rId36"/>
    <p:sldId id="489" r:id="rId37"/>
    <p:sldId id="488"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8B832"/>
    <a:srgbClr val="83C937"/>
    <a:srgbClr val="E69400"/>
    <a:srgbClr val="934757"/>
    <a:srgbClr val="823E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53" autoAdjust="0"/>
    <p:restoredTop sz="64261" autoAdjust="0"/>
  </p:normalViewPr>
  <p:slideViewPr>
    <p:cSldViewPr>
      <p:cViewPr varScale="1">
        <p:scale>
          <a:sx n="71" d="100"/>
          <a:sy n="71" d="100"/>
        </p:scale>
        <p:origin x="2034" y="66"/>
      </p:cViewPr>
      <p:guideLst>
        <p:guide orient="horz" pos="2160"/>
        <p:guide pos="3840"/>
      </p:guideLst>
    </p:cSldViewPr>
  </p:slideViewPr>
  <p:notesTextViewPr>
    <p:cViewPr>
      <p:scale>
        <a:sx n="1" d="1"/>
        <a:sy n="1" d="1"/>
      </p:scale>
      <p:origin x="0" y="0"/>
    </p:cViewPr>
  </p:notesTextViewPr>
  <p:notesViewPr>
    <p:cSldViewPr>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90D51BE-CF1C-4F11-AAD2-453C1B638B0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1787A43-62AF-46D8-B926-E9D562EE489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816FAD5-DDCA-4654-93B6-DBD29433097C}" type="datetimeFigureOut">
              <a:rPr lang="en-US" smtClean="0"/>
              <a:t>2/24/2025</a:t>
            </a:fld>
            <a:endParaRPr lang="en-US"/>
          </a:p>
        </p:txBody>
      </p:sp>
      <p:sp>
        <p:nvSpPr>
          <p:cNvPr id="4" name="Footer Placeholder 3">
            <a:extLst>
              <a:ext uri="{FF2B5EF4-FFF2-40B4-BE49-F238E27FC236}">
                <a16:creationId xmlns:a16="http://schemas.microsoft.com/office/drawing/2014/main" id="{353DF6F5-1C99-4B6A-AC45-DDD6F7377CC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76ECF2A-32D0-4276-8956-589BA282433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4295301-4204-4F3F-ACA4-B38DAA633788}" type="slidenum">
              <a:rPr lang="en-US" smtClean="0"/>
              <a:t>‹#›</a:t>
            </a:fld>
            <a:endParaRPr lang="en-US"/>
          </a:p>
        </p:txBody>
      </p:sp>
    </p:spTree>
    <p:extLst>
      <p:ext uri="{BB962C8B-B14F-4D97-AF65-F5344CB8AC3E}">
        <p14:creationId xmlns:p14="http://schemas.microsoft.com/office/powerpoint/2010/main" val="8850650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A62FB9-24EC-482A-A27C-5C03C0816037}" type="datetimeFigureOut">
              <a:rPr lang="cs-CZ" smtClean="0"/>
              <a:t>24.02.2025</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C869DF-6110-41A2-A008-13AD35443CEC}" type="slidenum">
              <a:rPr lang="cs-CZ" smtClean="0"/>
              <a:t>‹#›</a:t>
            </a:fld>
            <a:endParaRPr lang="cs-CZ"/>
          </a:p>
        </p:txBody>
      </p:sp>
    </p:spTree>
    <p:extLst>
      <p:ext uri="{BB962C8B-B14F-4D97-AF65-F5344CB8AC3E}">
        <p14:creationId xmlns:p14="http://schemas.microsoft.com/office/powerpoint/2010/main" val="270346570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Resources:</a:t>
            </a:r>
          </a:p>
          <a:p>
            <a:pPr marL="171450" indent="-171450">
              <a:buFont typeface="Arial" panose="020B0604020202020204" pitchFamily="34" charset="0"/>
              <a:buChar char="•"/>
            </a:pPr>
            <a:r>
              <a:rPr lang="en-US" dirty="0"/>
              <a:t>Data Warehousing For Dummies </a:t>
            </a:r>
            <a:br>
              <a:rPr lang="en-US" dirty="0"/>
            </a:br>
            <a:r>
              <a:rPr lang="en-US" dirty="0"/>
              <a:t>ISBN: 978-0-470-40747-9</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1</a:t>
            </a:fld>
            <a:endParaRPr lang="cs-CZ"/>
          </a:p>
        </p:txBody>
      </p:sp>
    </p:spTree>
    <p:extLst>
      <p:ext uri="{BB962C8B-B14F-4D97-AF65-F5344CB8AC3E}">
        <p14:creationId xmlns:p14="http://schemas.microsoft.com/office/powerpoint/2010/main" val="35692460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probably do not need to implement BI tool, as there is a mature market: SAP, Microsoft, Oracle, IBM, … we talk about some examples later.</a:t>
            </a:r>
          </a:p>
          <a:p>
            <a:r>
              <a:rPr lang="en-US" dirty="0"/>
              <a:t>The objective is to support management decisions by use of data analysis.</a:t>
            </a:r>
          </a:p>
        </p:txBody>
      </p:sp>
      <p:sp>
        <p:nvSpPr>
          <p:cNvPr id="4" name="Slide Number Placeholder 3"/>
          <p:cNvSpPr>
            <a:spLocks noGrp="1"/>
          </p:cNvSpPr>
          <p:nvPr>
            <p:ph type="sldNum" sz="quarter" idx="5"/>
          </p:nvPr>
        </p:nvSpPr>
        <p:spPr/>
        <p:txBody>
          <a:bodyPr/>
          <a:lstStyle/>
          <a:p>
            <a:fld id="{FEC869DF-6110-41A2-A008-13AD35443CEC}" type="slidenum">
              <a:rPr lang="cs-CZ" smtClean="0"/>
              <a:t>11</a:t>
            </a:fld>
            <a:endParaRPr lang="cs-CZ"/>
          </a:p>
        </p:txBody>
      </p:sp>
    </p:spTree>
    <p:extLst>
      <p:ext uri="{BB962C8B-B14F-4D97-AF65-F5344CB8AC3E}">
        <p14:creationId xmlns:p14="http://schemas.microsoft.com/office/powerpoint/2010/main" val="15000180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structured mostly on an amount of effort user should and can put into the process. There are no strict borders and definitions.</a:t>
            </a:r>
          </a:p>
          <a:p>
            <a:endParaRPr lang="en-US" dirty="0"/>
          </a:p>
          <a:p>
            <a:r>
              <a:rPr lang="en-US" b="1" dirty="0"/>
              <a:t>ACTIVITY</a:t>
            </a:r>
            <a:r>
              <a:rPr lang="en-US" dirty="0"/>
              <a:t>: Talking about KPI what about a North Star Metric?</a:t>
            </a:r>
          </a:p>
          <a:p>
            <a:r>
              <a:rPr lang="en-US" dirty="0"/>
              <a:t>It is a single metric that best captures the value customers derive from your product.</a:t>
            </a:r>
          </a:p>
          <a:p>
            <a:r>
              <a:rPr lang="en-US" dirty="0"/>
              <a:t>It may not be easy to determine and can change over time.</a:t>
            </a:r>
          </a:p>
          <a:p>
            <a:r>
              <a:rPr lang="en-US" dirty="0"/>
              <a:t>Hints: represent value users gets from out product, is within our sphere of influence, is a leading indicator of revenue.</a:t>
            </a:r>
          </a:p>
          <a:p>
            <a:endParaRPr lang="en-US" dirty="0"/>
          </a:p>
          <a:p>
            <a:r>
              <a:rPr lang="en-US" dirty="0"/>
              <a:t>Report types:</a:t>
            </a:r>
          </a:p>
          <a:p>
            <a:pPr marL="171450" indent="-171450">
              <a:buFont typeface="Arial" panose="020B0604020202020204" pitchFamily="34" charset="0"/>
              <a:buChar char="•"/>
            </a:pPr>
            <a:r>
              <a:rPr lang="en-US" dirty="0"/>
              <a:t>Regular reports (sales in last week)</a:t>
            </a:r>
          </a:p>
          <a:p>
            <a:pPr marL="171450" indent="-171450">
              <a:buFont typeface="Arial" panose="020B0604020202020204" pitchFamily="34" charset="0"/>
              <a:buChar char="•"/>
            </a:pPr>
            <a:r>
              <a:rPr lang="en-US" dirty="0"/>
              <a:t>Listings (salespeople in company), can be sorted</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12</a:t>
            </a:fld>
            <a:endParaRPr lang="cs-CZ"/>
          </a:p>
        </p:txBody>
      </p:sp>
    </p:spTree>
    <p:extLst>
      <p:ext uri="{BB962C8B-B14F-4D97-AF65-F5344CB8AC3E}">
        <p14:creationId xmlns:p14="http://schemas.microsoft.com/office/powerpoint/2010/main" val="39706654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6B5807-778A-CC04-0A73-F6928B8F71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3F6F0D-3A59-1766-CD83-E17A59DB35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D3BB79-3903-0002-CBCF-0DB46C57F3C2}"/>
              </a:ext>
            </a:extLst>
          </p:cNvPr>
          <p:cNvSpPr>
            <a:spLocks noGrp="1"/>
          </p:cNvSpPr>
          <p:nvPr>
            <p:ph type="body" idx="1"/>
          </p:nvPr>
        </p:nvSpPr>
        <p:spPr/>
        <p:txBody>
          <a:bodyPr/>
          <a:lstStyle/>
          <a:p>
            <a:r>
              <a:rPr lang="en-US" dirty="0"/>
              <a:t>Continue from previous slide.</a:t>
            </a:r>
          </a:p>
          <a:p>
            <a:endParaRPr lang="en-US" dirty="0"/>
          </a:p>
          <a:p>
            <a:r>
              <a:rPr lang="en-US" dirty="0"/>
              <a:t>Examples from query and reporting, for users who want to receive key business information and indicators that can help them understand how the users are performing: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Dashboard presents current information on your operational as a collection of graphs, reports, and key performance indicators (KPI) that can help monitor such business activities as progress on a specific initiative. You know dashboard from car.</a:t>
            </a:r>
          </a:p>
          <a:p>
            <a:pPr marL="628650" lvl="1" indent="-171450">
              <a:buFont typeface="Arial" panose="020B0604020202020204" pitchFamily="34" charset="0"/>
              <a:buChar char="•"/>
            </a:pPr>
            <a:r>
              <a:rPr lang="en-US" dirty="0"/>
              <a:t>Briefing book is an electronic sequence of key information and indicators that someone regularly uses for decision-making or performance monitoring.</a:t>
            </a:r>
          </a:p>
          <a:p>
            <a:pPr marL="628650" lvl="1" indent="-171450">
              <a:buFont typeface="Arial" panose="020B0604020202020204" pitchFamily="34" charset="0"/>
              <a:buChar char="•"/>
            </a:pPr>
            <a:r>
              <a:rPr lang="en-US" dirty="0"/>
              <a:t>The command center might be a console of on-screen push-buttons (perhaps a lot of them), each of which shows the user a different kind of information - a report, document, image, or indicator. </a:t>
            </a:r>
          </a:p>
          <a:p>
            <a:pPr marL="171450" indent="-171450">
              <a:buFont typeface="Arial" panose="020B0604020202020204" pitchFamily="34" charset="0"/>
              <a:buChar char="•"/>
            </a:pPr>
            <a:r>
              <a:rPr lang="en-US" dirty="0"/>
              <a:t>Scorecard shows your performance against a plan or set of objectives, for example for certain initiative, e.g., data quality. User does not have to search for information in reports.</a:t>
            </a:r>
          </a:p>
          <a:p>
            <a:pPr marL="0" indent="0">
              <a:buFont typeface="Arial" panose="020B0604020202020204" pitchFamily="34" charset="0"/>
              <a:buNone/>
            </a:pPr>
            <a:r>
              <a:rPr lang="en-US" dirty="0"/>
              <a:t>The idea is delivering the information with minimal effort on user side. For example, an executive manger can have 5-7 KPI to monitor. Those ideas got popular in mid 1980s as executive information systems (EIS) technology.</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Query and reporting is basically a subset of OLAP. It handles “tell me what happened” types od questions. There is little change to reports and almost no user interaction. Reports are standard we may need to generate dozens of them from dozens of tables.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For business analysis the interaction allow to get the answer “why”.</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p:sp>
        <p:nvSpPr>
          <p:cNvPr id="4" name="Slide Number Placeholder 3">
            <a:extLst>
              <a:ext uri="{FF2B5EF4-FFF2-40B4-BE49-F238E27FC236}">
                <a16:creationId xmlns:a16="http://schemas.microsoft.com/office/drawing/2014/main" id="{84DCD0B3-3796-87BD-2B81-EDCAF975B780}"/>
              </a:ext>
            </a:extLst>
          </p:cNvPr>
          <p:cNvSpPr>
            <a:spLocks noGrp="1"/>
          </p:cNvSpPr>
          <p:nvPr>
            <p:ph type="sldNum" sz="quarter" idx="5"/>
          </p:nvPr>
        </p:nvSpPr>
        <p:spPr/>
        <p:txBody>
          <a:bodyPr/>
          <a:lstStyle/>
          <a:p>
            <a:fld id="{FEC869DF-6110-41A2-A008-13AD35443CEC}" type="slidenum">
              <a:rPr lang="cs-CZ" smtClean="0"/>
              <a:t>13</a:t>
            </a:fld>
            <a:endParaRPr lang="cs-CZ"/>
          </a:p>
        </p:txBody>
      </p:sp>
    </p:spTree>
    <p:extLst>
      <p:ext uri="{BB962C8B-B14F-4D97-AF65-F5344CB8AC3E}">
        <p14:creationId xmlns:p14="http://schemas.microsoft.com/office/powerpoint/2010/main" val="18451043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also split approaches / tools based on the scope and expected decision type. This is again not strictly defined just to deliver the idea.</a:t>
            </a:r>
          </a:p>
          <a:p>
            <a:endParaRPr lang="en-US" dirty="0"/>
          </a:p>
          <a:p>
            <a:pPr marL="171450" indent="-171450">
              <a:buFont typeface="Arial" panose="020B0604020202020204" pitchFamily="34" charset="0"/>
              <a:buChar char="•"/>
            </a:pPr>
            <a:r>
              <a:rPr lang="en-US" dirty="0"/>
              <a:t>Operational: Custom query and visualization</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BPM: Scorecards, budgeting, planning, and financial consolidation.</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Operation Analytics: Not only for executives and managers. Include Descriptive, self-service analytics. More about software. Can help optimize functional area (people management) or industry vertical (retail analytics).</a:t>
            </a:r>
            <a:br>
              <a:rPr lang="en-US" dirty="0"/>
            </a:br>
            <a:r>
              <a:rPr lang="en-US" dirty="0"/>
              <a:t>The term Analytics Application (AA) is coined by </a:t>
            </a:r>
            <a:r>
              <a:rPr lang="en-US" sz="1200" b="0" i="0" u="none" strike="noStrike" baseline="0" dirty="0">
                <a:solidFill>
                  <a:srgbClr val="000000"/>
                </a:solidFill>
                <a:latin typeface="Times New Roman" panose="02020603050405020304" pitchFamily="18" charset="0"/>
              </a:rPr>
              <a:t>Henry Morris in 1990, who also explain difference of AA to general OLAP and BI tools.</a:t>
            </a:r>
          </a:p>
          <a:p>
            <a:pPr marL="0" indent="0">
              <a:buFont typeface="Arial" panose="020B0604020202020204" pitchFamily="34" charset="0"/>
              <a:buNone/>
            </a:pPr>
            <a:endParaRPr lang="en-US" sz="1200" b="0" i="0" u="none" strike="noStrike" baseline="0" dirty="0">
              <a:solidFill>
                <a:srgbClr val="000000"/>
              </a:solidFill>
              <a:latin typeface="Times New Roman" panose="02020603050405020304" pitchFamily="18" charset="0"/>
            </a:endParaRPr>
          </a:p>
          <a:p>
            <a:pPr marL="0" indent="0">
              <a:buFont typeface="Arial" panose="020B0604020202020204" pitchFamily="34" charset="0"/>
              <a:buNone/>
            </a:pPr>
            <a:r>
              <a:rPr lang="en-US" dirty="0"/>
              <a:t>Self-service may be a portal with reports that a user-can navigate. User is given option, and they pick what they need.</a:t>
            </a:r>
            <a:endParaRPr lang="en-US" sz="1200" b="0" i="0" u="none" strike="noStrike" baseline="0" dirty="0">
              <a:solidFill>
                <a:srgbClr val="000000"/>
              </a:solidFill>
              <a:latin typeface="Times New Roman" panose="02020603050405020304" pitchFamily="18" charset="0"/>
            </a:endParaRPr>
          </a:p>
          <a:p>
            <a:pPr marL="0" indent="0">
              <a:buFont typeface="Arial" panose="020B0604020202020204" pitchFamily="34" charset="0"/>
              <a:buNone/>
            </a:pPr>
            <a:endParaRPr lang="en-US" sz="1200" b="0" i="0" u="none" strike="noStrike" baseline="0" dirty="0">
              <a:solidFill>
                <a:srgbClr val="000000"/>
              </a:solidFill>
              <a:latin typeface="Times New Roman" panose="02020603050405020304" pitchFamily="18" charset="0"/>
            </a:endParaRPr>
          </a:p>
          <a:p>
            <a:pPr marL="0" indent="0">
              <a:buFont typeface="Arial" panose="020B0604020202020204" pitchFamily="34" charset="0"/>
              <a:buNone/>
            </a:pPr>
            <a:r>
              <a:rPr lang="en-US" sz="1200" b="0" i="0" u="none" strike="noStrike" baseline="0" dirty="0">
                <a:solidFill>
                  <a:srgbClr val="000000"/>
                </a:solidFill>
                <a:latin typeface="Times New Roman" panose="02020603050405020304" pitchFamily="18" charset="0"/>
              </a:rPr>
              <a:t>Resources:</a:t>
            </a:r>
          </a:p>
          <a:p>
            <a:pPr marL="171450" indent="-171450">
              <a:buFont typeface="Arial" panose="020B0604020202020204" pitchFamily="34" charset="0"/>
              <a:buChar char="•"/>
            </a:pPr>
            <a:r>
              <a:rPr lang="en-US" dirty="0"/>
              <a:t>Morris, Henry. “Analytic Applications and Business Performance Management.” DM Review Magazine, March, 1999. </a:t>
            </a:r>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14</a:t>
            </a:fld>
            <a:endParaRPr lang="cs-CZ"/>
          </a:p>
        </p:txBody>
      </p:sp>
    </p:spTree>
    <p:extLst>
      <p:ext uri="{BB962C8B-B14F-4D97-AF65-F5344CB8AC3E}">
        <p14:creationId xmlns:p14="http://schemas.microsoft.com/office/powerpoint/2010/main" val="32113861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15</a:t>
            </a:fld>
            <a:endParaRPr lang="cs-CZ"/>
          </a:p>
        </p:txBody>
      </p:sp>
    </p:spTree>
    <p:extLst>
      <p:ext uri="{BB962C8B-B14F-4D97-AF65-F5344CB8AC3E}">
        <p14:creationId xmlns:p14="http://schemas.microsoft.com/office/powerpoint/2010/main" val="28643482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SAP (the big one)</a:t>
            </a:r>
            <a:br>
              <a:rPr lang="en-US" dirty="0"/>
            </a:br>
            <a:r>
              <a:rPr lang="en-US" dirty="0"/>
              <a:t>Single space, real-time data, high price.</a:t>
            </a:r>
          </a:p>
          <a:p>
            <a:pPr marL="171450" indent="-171450">
              <a:buFont typeface="Arial" panose="020B0604020202020204" pitchFamily="34" charset="0"/>
              <a:buChar char="•"/>
            </a:pPr>
            <a:r>
              <a:rPr lang="en-US" dirty="0"/>
              <a:t>MS Power BI (available online)</a:t>
            </a:r>
            <a:br>
              <a:rPr lang="en-US" dirty="0"/>
            </a:br>
            <a:r>
              <a:rPr lang="en-US" dirty="0"/>
              <a:t>Connect data sources to </a:t>
            </a:r>
            <a:r>
              <a:rPr lang="en-US" dirty="0" err="1"/>
              <a:t>OneLake</a:t>
            </a:r>
            <a:r>
              <a:rPr lang="en-US" dirty="0"/>
              <a:t> data hub.</a:t>
            </a:r>
            <a:br>
              <a:rPr lang="en-US" dirty="0"/>
            </a:br>
            <a:r>
              <a:rPr lang="en-US" dirty="0"/>
              <a:t>Build-in AI features.</a:t>
            </a:r>
            <a:br>
              <a:rPr lang="en-US" dirty="0"/>
            </a:br>
            <a:r>
              <a:rPr lang="en-US" dirty="0"/>
              <a:t>Integration with MS eco-system.</a:t>
            </a:r>
          </a:p>
          <a:p>
            <a:pPr marL="171450" indent="-171450">
              <a:buFont typeface="Arial" panose="020B0604020202020204" pitchFamily="34" charset="0"/>
              <a:buChar char="•"/>
            </a:pPr>
            <a:r>
              <a:rPr lang="en-US" dirty="0"/>
              <a:t>Tableau (you can try free version)</a:t>
            </a:r>
            <a:br>
              <a:rPr lang="en-US" dirty="0"/>
            </a:br>
            <a:r>
              <a:rPr lang="en-US" dirty="0"/>
              <a:t>Better visualization options, drag-and-drop functions. </a:t>
            </a:r>
            <a:br>
              <a:rPr lang="en-US" dirty="0"/>
            </a:br>
            <a:r>
              <a:rPr lang="en-US" dirty="0"/>
              <a:t>Expensive compared to MS Power BI.</a:t>
            </a:r>
          </a:p>
          <a:p>
            <a:pPr marL="171450" indent="-171450">
              <a:buFont typeface="Arial" panose="020B0604020202020204" pitchFamily="34" charset="0"/>
              <a:buChar char="•"/>
            </a:pPr>
            <a:r>
              <a:rPr lang="en-US" dirty="0"/>
              <a:t>IBM Watson can also be a BI tool</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Resources:</a:t>
            </a:r>
          </a:p>
          <a:p>
            <a:pPr marL="171450" indent="-171450">
              <a:buFont typeface="Arial" panose="020B0604020202020204" pitchFamily="34" charset="0"/>
              <a:buChar char="•"/>
            </a:pPr>
            <a:r>
              <a:rPr lang="en-US" dirty="0"/>
              <a:t>https://clickup.com/blog/business-intelligence-software/ - 2023/2024 screens.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16</a:t>
            </a:fld>
            <a:endParaRPr lang="cs-CZ"/>
          </a:p>
        </p:txBody>
      </p:sp>
    </p:spTree>
    <p:extLst>
      <p:ext uri="{BB962C8B-B14F-4D97-AF65-F5344CB8AC3E}">
        <p14:creationId xmlns:p14="http://schemas.microsoft.com/office/powerpoint/2010/main" val="22202646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43565C-7A75-1544-D18E-3840634116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540DAB-8258-753D-1FA4-EC163C2BBB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16E9EA-9AF8-8FCF-AE9E-3EFD06041415}"/>
              </a:ext>
            </a:extLst>
          </p:cNvPr>
          <p:cNvSpPr>
            <a:spLocks noGrp="1"/>
          </p:cNvSpPr>
          <p:nvPr>
            <p:ph type="body" idx="1"/>
          </p:nvPr>
        </p:nvSpPr>
        <p:spPr/>
        <p:txBody>
          <a:bodyPr/>
          <a:lstStyle/>
          <a:p>
            <a:r>
              <a:rPr lang="en-US" b="1" dirty="0"/>
              <a:t>ACTIVITY</a:t>
            </a:r>
            <a:r>
              <a:rPr lang="en-US" dirty="0"/>
              <a:t>: Where are the business intelligence opportunities?</a:t>
            </a:r>
          </a:p>
          <a:p>
            <a:r>
              <a:rPr lang="en-US" dirty="0"/>
              <a:t>Categories: Operational reporting, Business performance management (BPM), Operational analytics (Analytic Applications).</a:t>
            </a:r>
          </a:p>
          <a:p>
            <a:r>
              <a:rPr lang="en-US" dirty="0"/>
              <a:t>Keep in mind we are here to support the business. It is not about artificially inventing a reason for existence.</a:t>
            </a:r>
          </a:p>
          <a:p>
            <a:endParaRPr lang="en-US" dirty="0"/>
          </a:p>
          <a:p>
            <a:r>
              <a:rPr lang="en-US" dirty="0"/>
              <a:t>Source:</a:t>
            </a:r>
          </a:p>
          <a:p>
            <a:pPr marL="171450" indent="-171450">
              <a:buFont typeface="Arial" panose="020B0604020202020204" pitchFamily="34" charset="0"/>
              <a:buChar char="•"/>
            </a:pPr>
            <a:r>
              <a:rPr lang="en-US" dirty="0"/>
              <a:t>https://www.bpmn.org/</a:t>
            </a:r>
          </a:p>
          <a:p>
            <a:pPr marL="171450" indent="-171450">
              <a:buFont typeface="Arial" panose="020B0604020202020204" pitchFamily="34" charset="0"/>
              <a:buChar char="•"/>
            </a:pPr>
            <a:r>
              <a:rPr lang="en-US" dirty="0"/>
              <a:t>https://demo.bpmn.io/</a:t>
            </a:r>
          </a:p>
          <a:p>
            <a:pPr marL="0" indent="0">
              <a:buFont typeface="Arial" panose="020B0604020202020204" pitchFamily="34" charset="0"/>
              <a:buNone/>
            </a:pPr>
            <a:endParaRPr lang="en-US" dirty="0"/>
          </a:p>
        </p:txBody>
      </p:sp>
      <p:sp>
        <p:nvSpPr>
          <p:cNvPr id="4" name="Slide Number Placeholder 3">
            <a:extLst>
              <a:ext uri="{FF2B5EF4-FFF2-40B4-BE49-F238E27FC236}">
                <a16:creationId xmlns:a16="http://schemas.microsoft.com/office/drawing/2014/main" id="{C27236AA-E232-50B2-3071-703F9D1CB29C}"/>
              </a:ext>
            </a:extLst>
          </p:cNvPr>
          <p:cNvSpPr>
            <a:spLocks noGrp="1"/>
          </p:cNvSpPr>
          <p:nvPr>
            <p:ph type="sldNum" sz="quarter" idx="5"/>
          </p:nvPr>
        </p:nvSpPr>
        <p:spPr/>
        <p:txBody>
          <a:bodyPr/>
          <a:lstStyle/>
          <a:p>
            <a:fld id="{FEC869DF-6110-41A2-A008-13AD35443CEC}" type="slidenum">
              <a:rPr lang="cs-CZ" smtClean="0"/>
              <a:t>17</a:t>
            </a:fld>
            <a:endParaRPr lang="cs-CZ"/>
          </a:p>
        </p:txBody>
      </p:sp>
    </p:spTree>
    <p:extLst>
      <p:ext uri="{BB962C8B-B14F-4D97-AF65-F5344CB8AC3E}">
        <p14:creationId xmlns:p14="http://schemas.microsoft.com/office/powerpoint/2010/main" val="15680388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do we even talk about this? Remember communication was an important skill, you need to effectively communicate with businesspeople. </a:t>
            </a:r>
          </a:p>
          <a:p>
            <a:endParaRPr lang="en-US" dirty="0"/>
          </a:p>
          <a:p>
            <a:r>
              <a:rPr lang="en-US" dirty="0"/>
              <a:t>IT:</a:t>
            </a:r>
          </a:p>
          <a:p>
            <a:pPr marL="171450" indent="-171450">
              <a:buFont typeface="Arial" panose="020B0604020202020204" pitchFamily="34" charset="0"/>
              <a:buChar char="•"/>
            </a:pPr>
            <a:r>
              <a:rPr lang="en-US" dirty="0"/>
              <a:t>They have no idea about the complexity “Just add this one number here”.</a:t>
            </a:r>
            <a:br>
              <a:rPr lang="en-US" dirty="0"/>
            </a:br>
            <a:r>
              <a:rPr lang="en-US" b="1" dirty="0"/>
              <a:t>Example</a:t>
            </a:r>
            <a:r>
              <a:rPr lang="en-US" dirty="0"/>
              <a:t>: Like a sum of table values.</a:t>
            </a:r>
          </a:p>
          <a:p>
            <a:pPr marL="171450" indent="-171450">
              <a:buFont typeface="Arial" panose="020B0604020202020204" pitchFamily="34" charset="0"/>
              <a:buChar char="•"/>
            </a:pPr>
            <a:r>
              <a:rPr lang="en-US" dirty="0"/>
              <a:t>They may not be able to express and define their requirements.</a:t>
            </a:r>
            <a:br>
              <a:rPr lang="en-US" dirty="0"/>
            </a:br>
            <a:r>
              <a:rPr lang="en-US" b="1" dirty="0"/>
              <a:t>Example</a:t>
            </a:r>
            <a:r>
              <a:rPr lang="en-US" dirty="0"/>
              <a:t>: Mews </a:t>
            </a:r>
          </a:p>
          <a:p>
            <a:pPr marL="171450" indent="-171450">
              <a:buFont typeface="Arial" panose="020B0604020202020204" pitchFamily="34" charset="0"/>
              <a:buChar char="•"/>
            </a:pPr>
            <a:r>
              <a:rPr lang="en-US" dirty="0"/>
              <a:t>They are not paid to test your software.</a:t>
            </a:r>
            <a:br>
              <a:rPr lang="en-US" dirty="0"/>
            </a:br>
            <a:r>
              <a:rPr lang="en-US" b="1" dirty="0"/>
              <a:t>Example</a:t>
            </a:r>
            <a:r>
              <a:rPr lang="en-US" dirty="0"/>
              <a:t>: Shell</a:t>
            </a:r>
          </a:p>
          <a:p>
            <a:pPr marL="171450" indent="-171450">
              <a:buFont typeface="Arial" panose="020B0604020202020204" pitchFamily="34" charset="0"/>
              <a:buChar char="•"/>
            </a:pPr>
            <a:r>
              <a:rPr lang="en-US" dirty="0"/>
              <a:t>They focus on moving graphs and visuals not functionality or even data.</a:t>
            </a:r>
            <a:br>
              <a:rPr lang="en-US" dirty="0"/>
            </a:br>
            <a:r>
              <a:rPr lang="en-US" b="1" dirty="0"/>
              <a:t>Example</a:t>
            </a:r>
            <a:r>
              <a:rPr lang="en-US" dirty="0"/>
              <a:t>: Project</a:t>
            </a:r>
          </a:p>
          <a:p>
            <a:endParaRPr lang="en-US" dirty="0"/>
          </a:p>
          <a:p>
            <a:r>
              <a:rPr lang="en-US" dirty="0"/>
              <a:t>Business</a:t>
            </a:r>
          </a:p>
          <a:p>
            <a:pPr marL="171450" indent="-171450">
              <a:buFont typeface="Arial" panose="020B0604020202020204" pitchFamily="34" charset="0"/>
              <a:buChar char="•"/>
            </a:pPr>
            <a:r>
              <a:rPr lang="en-US" dirty="0"/>
              <a:t>We are the one making money, deciding, they are just support. </a:t>
            </a:r>
            <a:br>
              <a:rPr lang="en-US" dirty="0"/>
            </a:br>
            <a:r>
              <a:rPr lang="en-US" b="1" dirty="0"/>
              <a:t>Example</a:t>
            </a:r>
            <a:r>
              <a:rPr lang="en-US" dirty="0"/>
              <a:t>: You have analytics or consultants who should understand the business not your average developer.</a:t>
            </a:r>
          </a:p>
          <a:p>
            <a:pPr marL="171450" indent="-171450">
              <a:buFont typeface="Arial" panose="020B0604020202020204" pitchFamily="34" charset="0"/>
              <a:buChar char="•"/>
            </a:pPr>
            <a:r>
              <a:rPr lang="en-US" dirty="0"/>
              <a:t>Developer just put random features into applications.</a:t>
            </a:r>
            <a:br>
              <a:rPr lang="en-US" dirty="0"/>
            </a:br>
            <a:r>
              <a:rPr lang="en-US" b="1" dirty="0"/>
              <a:t>Example</a:t>
            </a:r>
            <a:r>
              <a:rPr lang="en-US" dirty="0"/>
              <a:t>: Feature request from different sources.</a:t>
            </a:r>
          </a:p>
          <a:p>
            <a:pPr marL="171450" indent="-171450">
              <a:buFont typeface="Arial" panose="020B0604020202020204" pitchFamily="34" charset="0"/>
              <a:buChar char="•"/>
            </a:pPr>
            <a:r>
              <a:rPr lang="en-US" dirty="0"/>
              <a:t>There is not enough skilled personal.</a:t>
            </a:r>
          </a:p>
          <a:p>
            <a:pPr marL="171450" indent="-171450">
              <a:buFont typeface="Arial" panose="020B0604020202020204" pitchFamily="34" charset="0"/>
              <a:buChar char="•"/>
            </a:pPr>
            <a:r>
              <a:rPr lang="en-US" dirty="0"/>
              <a:t>Thinks break when something is happening.</a:t>
            </a:r>
            <a:br>
              <a:rPr lang="en-US" dirty="0"/>
            </a:br>
            <a:r>
              <a:rPr lang="en-US" b="1" dirty="0"/>
              <a:t>Example</a:t>
            </a:r>
            <a:r>
              <a:rPr lang="en-US" dirty="0"/>
              <a:t>: warehouse inventory</a:t>
            </a:r>
          </a:p>
          <a:p>
            <a:endParaRPr lang="en-US" dirty="0"/>
          </a:p>
          <a:p>
            <a:r>
              <a:rPr lang="en-US" dirty="0"/>
              <a:t>Our objective should be to bridge this gap.</a:t>
            </a:r>
          </a:p>
          <a:p>
            <a:r>
              <a:rPr lang="en-US" dirty="0"/>
              <a:t>Agile Manifesto: Customer collaboration …</a:t>
            </a:r>
          </a:p>
          <a:p>
            <a:endParaRPr lang="en-US" dirty="0"/>
          </a:p>
          <a:p>
            <a:r>
              <a:rPr lang="en-US" dirty="0"/>
              <a:t>Resource:</a:t>
            </a:r>
          </a:p>
          <a:p>
            <a:pPr marL="171450" indent="-171450">
              <a:buFont typeface="Arial" panose="020B0604020202020204" pitchFamily="34" charset="0"/>
              <a:buChar char="•"/>
            </a:pPr>
            <a:r>
              <a:rPr lang="en-US" dirty="0"/>
              <a:t>https://agilemanifesto.org/</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18</a:t>
            </a:fld>
            <a:endParaRPr lang="cs-CZ"/>
          </a:p>
        </p:txBody>
      </p:sp>
    </p:spTree>
    <p:extLst>
      <p:ext uri="{BB962C8B-B14F-4D97-AF65-F5344CB8AC3E}">
        <p14:creationId xmlns:p14="http://schemas.microsoft.com/office/powerpoint/2010/main" val="41567394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OLAP was introduced some time ago, the magic behind derived from its ability to pre-calculate and pre-aggregate data. Without it would take long time to get result to the complex SQL queries.</a:t>
            </a:r>
          </a:p>
          <a:p>
            <a:endParaRPr lang="en-US" dirty="0"/>
          </a:p>
          <a:p>
            <a:r>
              <a:rPr lang="en-US" dirty="0"/>
              <a:t>There were some limitations:</a:t>
            </a:r>
          </a:p>
          <a:p>
            <a:pPr marL="171450" indent="-171450">
              <a:buFont typeface="Arial" panose="020B0604020202020204" pitchFamily="34" charset="0"/>
              <a:buChar char="•"/>
            </a:pPr>
            <a:r>
              <a:rPr lang="en-US" dirty="0"/>
              <a:t>For data schema we require start or snowflake.</a:t>
            </a:r>
          </a:p>
          <a:p>
            <a:pPr marL="171450" indent="-171450">
              <a:buFont typeface="Arial" panose="020B0604020202020204" pitchFamily="34" charset="0"/>
              <a:buChar char="•"/>
            </a:pPr>
            <a:r>
              <a:rPr lang="en-US" dirty="0"/>
              <a:t>There may be a limited number of possible dimensions.</a:t>
            </a:r>
          </a:p>
          <a:p>
            <a:pPr marL="171450" indent="-171450">
              <a:buFont typeface="Arial" panose="020B0604020202020204" pitchFamily="34" charset="0"/>
              <a:buChar char="•"/>
            </a:pPr>
            <a:r>
              <a:rPr lang="en-US" dirty="0"/>
              <a:t>It was hard to access the translational data in the cube.</a:t>
            </a:r>
          </a:p>
        </p:txBody>
      </p:sp>
      <p:sp>
        <p:nvSpPr>
          <p:cNvPr id="4" name="Slide Number Placeholder 3"/>
          <p:cNvSpPr>
            <a:spLocks noGrp="1"/>
          </p:cNvSpPr>
          <p:nvPr>
            <p:ph type="sldNum" sz="quarter" idx="5"/>
          </p:nvPr>
        </p:nvSpPr>
        <p:spPr/>
        <p:txBody>
          <a:bodyPr/>
          <a:lstStyle/>
          <a:p>
            <a:fld id="{FEC869DF-6110-41A2-A008-13AD35443CEC}" type="slidenum">
              <a:rPr lang="cs-CZ" smtClean="0"/>
              <a:t>19</a:t>
            </a:fld>
            <a:endParaRPr lang="cs-CZ"/>
          </a:p>
        </p:txBody>
      </p:sp>
    </p:spTree>
    <p:extLst>
      <p:ext uri="{BB962C8B-B14F-4D97-AF65-F5344CB8AC3E}">
        <p14:creationId xmlns:p14="http://schemas.microsoft.com/office/powerpoint/2010/main" val="19293099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already talk about OLTP at the start, we can use it as a baseline. </a:t>
            </a:r>
          </a:p>
          <a:p>
            <a:endParaRPr lang="en-US" dirty="0"/>
          </a:p>
          <a:p>
            <a:endParaRPr lang="en-US" dirty="0"/>
          </a:p>
          <a:p>
            <a:r>
              <a:rPr lang="en-US" dirty="0"/>
              <a:t>OLAP server can be placed between client and a database to provide OLAP services.</a:t>
            </a:r>
          </a:p>
          <a:p>
            <a:endParaRPr lang="en-US" dirty="0"/>
          </a:p>
          <a:p>
            <a:r>
              <a:rPr lang="en-US" dirty="0"/>
              <a:t>(Relational)-ROLAP - is using data in the relational database, may be the data warehouse. It may create a table to store the aggregation. The advantage is flexibility (we can use relation database), the drawback is sub-optimal performance and computation requirement on the relation database. Yet it can handle large and amounts of data which are changing.</a:t>
            </a:r>
          </a:p>
          <a:p>
            <a:r>
              <a:rPr lang="en-US" dirty="0"/>
              <a:t>Examples by </a:t>
            </a:r>
            <a:r>
              <a:rPr lang="en-US" dirty="0" err="1"/>
              <a:t>sisense</a:t>
            </a:r>
            <a:r>
              <a:rPr lang="en-US" dirty="0"/>
              <a:t>: </a:t>
            </a:r>
            <a:r>
              <a:rPr lang="en-US" dirty="0" err="1"/>
              <a:t>Metacube</a:t>
            </a:r>
            <a:r>
              <a:rPr lang="en-US" dirty="0"/>
              <a:t> by Stanford Technology Group, Red Brick Warehouse by Red Brick Systems, and AXSYS Suite by Information Advantage.</a:t>
            </a:r>
          </a:p>
          <a:p>
            <a:endParaRPr lang="en-US" dirty="0"/>
          </a:p>
          <a:p>
            <a:r>
              <a:rPr lang="en-US" dirty="0"/>
              <a:t>(Multidimensional)-MOLAP - is using array-based multidimensional database directly, again may be data warehouse. It provide better performance to ROLAP as there is no need to execute complex SQL join queries. Can not handle that much data, we need to prepare the data. Unlike ROLAP we compute the data in advance, often utilize smaller cubes.</a:t>
            </a:r>
          </a:p>
          <a:p>
            <a:r>
              <a:rPr lang="en-US" dirty="0"/>
              <a:t>Examples by </a:t>
            </a:r>
            <a:r>
              <a:rPr lang="en-US" dirty="0" err="1"/>
              <a:t>sisense</a:t>
            </a:r>
            <a:r>
              <a:rPr lang="en-US" dirty="0"/>
              <a:t>: Oracle Essbase, IBM Cognos, and Apache Kylin.</a:t>
            </a:r>
          </a:p>
          <a:p>
            <a:endParaRPr lang="en-US" dirty="0"/>
          </a:p>
          <a:p>
            <a:r>
              <a:rPr lang="en-US" dirty="0"/>
              <a:t>(Hybrid)-HOLAP - is a combination of both. Analysis is carried out over relation data, but the results tables are stored in multidimensional database.</a:t>
            </a:r>
          </a:p>
          <a:p>
            <a:r>
              <a:rPr lang="en-US" dirty="0"/>
              <a:t>Examples by </a:t>
            </a:r>
            <a:r>
              <a:rPr lang="en-US" dirty="0" err="1"/>
              <a:t>sisense</a:t>
            </a:r>
            <a:r>
              <a:rPr lang="en-US" dirty="0"/>
              <a:t>: </a:t>
            </a:r>
            <a:r>
              <a:rPr lang="en-US" b="0" i="0" dirty="0">
                <a:solidFill>
                  <a:srgbClr val="121A23"/>
                </a:solidFill>
                <a:effectLst/>
                <a:latin typeface="DM Sans" panose="020F0502020204030204" pitchFamily="2" charset="0"/>
              </a:rPr>
              <a:t>Microsoft Analysis Services and SAP AG BI Accelerator.</a:t>
            </a:r>
            <a:endParaRPr lang="en-US" dirty="0"/>
          </a:p>
          <a:p>
            <a:endParaRPr lang="en-US" dirty="0"/>
          </a:p>
          <a:p>
            <a:r>
              <a:rPr lang="en-US" dirty="0"/>
              <a:t>There is also DOLAP, where the data cube is created in-memory with obvious limitation. The advantage is best flexibility.</a:t>
            </a:r>
          </a:p>
          <a:p>
            <a:endParaRPr lang="en-US" dirty="0"/>
          </a:p>
          <a:p>
            <a:r>
              <a:rPr lang="en-US" dirty="0"/>
              <a:t>Resources:</a:t>
            </a:r>
          </a:p>
          <a:p>
            <a:pPr marL="171450" indent="-171450">
              <a:buFont typeface="Arial" panose="020B0604020202020204" pitchFamily="34" charset="0"/>
              <a:buChar char="•"/>
            </a:pPr>
            <a:r>
              <a:rPr lang="en-US" dirty="0"/>
              <a:t>https://homel.vsb.cz/~dan11/is_skripta/IS%202010%20-%20Danel%20-%20OLAP.pdf</a:t>
            </a:r>
          </a:p>
          <a:p>
            <a:pPr marL="171450" indent="-171450">
              <a:buFont typeface="Arial" panose="020B0604020202020204" pitchFamily="34" charset="0"/>
              <a:buChar char="•"/>
            </a:pPr>
            <a:r>
              <a:rPr lang="en-US" dirty="0"/>
              <a:t>https://dl.acm.org/doi/10.1145/276305.276386 - The multidimensional database system </a:t>
            </a:r>
            <a:r>
              <a:rPr lang="en-US" dirty="0" err="1"/>
              <a:t>RasDaMan</a:t>
            </a:r>
            <a:endParaRPr lang="en-US" dirty="0"/>
          </a:p>
          <a:p>
            <a:pPr marL="171450" indent="-171450">
              <a:buFont typeface="Arial" panose="020B0604020202020204" pitchFamily="34" charset="0"/>
              <a:buChar char="•"/>
            </a:pPr>
            <a:r>
              <a:rPr lang="en-US" dirty="0"/>
              <a:t>https://www.sisense.com/glossary/olap/ - They have custom product </a:t>
            </a:r>
            <a:r>
              <a:rPr lang="en-US" b="0" i="0" dirty="0" err="1">
                <a:solidFill>
                  <a:srgbClr val="121A23"/>
                </a:solidFill>
                <a:effectLst/>
                <a:latin typeface="DM Sans" pitchFamily="2" charset="0"/>
              </a:rPr>
              <a:t>ElastiCube</a:t>
            </a:r>
            <a:endParaRPr lang="en-US"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20</a:t>
            </a:fld>
            <a:endParaRPr lang="cs-CZ"/>
          </a:p>
        </p:txBody>
      </p:sp>
    </p:spTree>
    <p:extLst>
      <p:ext uri="{BB962C8B-B14F-4D97-AF65-F5344CB8AC3E}">
        <p14:creationId xmlns:p14="http://schemas.microsoft.com/office/powerpoint/2010/main" val="1518714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number of resources you can follow to expand this topic. </a:t>
            </a:r>
          </a:p>
          <a:p>
            <a:r>
              <a:rPr lang="en-US" dirty="0"/>
              <a:t>DMBOK can provide more of an overview in fixed framework.</a:t>
            </a:r>
          </a:p>
          <a:p>
            <a:r>
              <a:rPr lang="en-US" dirty="0"/>
              <a:t>The other title is more practical but can be too low-level.</a:t>
            </a:r>
          </a:p>
          <a:p>
            <a:endParaRPr lang="en-US" dirty="0"/>
          </a:p>
          <a:p>
            <a:r>
              <a:rPr lang="en-US" dirty="0"/>
              <a:t>Resources:</a:t>
            </a:r>
          </a:p>
          <a:p>
            <a:pPr marL="171450" indent="-171450">
              <a:buFont typeface="Arial" panose="020B0604020202020204" pitchFamily="34" charset="0"/>
              <a:buChar char="•"/>
            </a:pPr>
            <a:r>
              <a:rPr lang="en-US" dirty="0"/>
              <a:t>Data Warehousing For Dummies </a:t>
            </a:r>
            <a:br>
              <a:rPr lang="en-US" dirty="0"/>
            </a:br>
            <a:r>
              <a:rPr lang="en-US" dirty="0"/>
              <a:t>ISBN: 978-0-470-40747-9</a:t>
            </a:r>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3</a:t>
            </a:fld>
            <a:endParaRPr lang="cs-CZ"/>
          </a:p>
        </p:txBody>
      </p:sp>
    </p:spTree>
    <p:extLst>
      <p:ext uri="{BB962C8B-B14F-4D97-AF65-F5344CB8AC3E}">
        <p14:creationId xmlns:p14="http://schemas.microsoft.com/office/powerpoint/2010/main" val="28510336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b="0" i="0" dirty="0">
                <a:solidFill>
                  <a:srgbClr val="FFFFFF"/>
                </a:solidFill>
                <a:effectLst/>
                <a:latin typeface="Nunito" panose="020F0502020204030204" pitchFamily="2" charset="0"/>
              </a:rPr>
              <a:t>ROLAP is used for large data volumes and in this data is stored in relation tables. In ROLAP, Static multidimensional view of data is created.</a:t>
            </a:r>
          </a:p>
          <a:p>
            <a:endParaRPr lang="en-US" b="0" i="0" dirty="0">
              <a:solidFill>
                <a:srgbClr val="FFFFFF"/>
              </a:solidFill>
              <a:effectLst/>
              <a:latin typeface="Nunito" panose="020F0502020204030204" pitchFamily="2" charset="0"/>
            </a:endParaRPr>
          </a:p>
          <a:p>
            <a:r>
              <a:rPr lang="en-US" b="0" i="0" dirty="0">
                <a:solidFill>
                  <a:srgbClr val="FFFFFF"/>
                </a:solidFill>
                <a:effectLst/>
                <a:latin typeface="Nunito" panose="020F0502020204030204" pitchFamily="2" charset="0"/>
              </a:rPr>
              <a:t>MOLAP is used for limited data volumes and in this data is stored in multidimensional array. In MOLAP, Dynamic multidimensional view of data is created.</a:t>
            </a:r>
          </a:p>
          <a:p>
            <a:r>
              <a:rPr lang="en-US" b="0" i="0" dirty="0">
                <a:solidFill>
                  <a:srgbClr val="FFFFFF"/>
                </a:solidFill>
                <a:effectLst/>
                <a:latin typeface="Nunito" panose="020F0502020204030204" pitchFamily="2" charset="0"/>
              </a:rPr>
              <a:t>MOLAP does not use relational database to storage. It stores in optimized multidimensional array storage. The storage utilization may be low with multidimensional data stores. </a:t>
            </a:r>
            <a:endParaRPr lang="en-US" dirty="0"/>
          </a:p>
          <a:p>
            <a:endParaRPr lang="en-US" dirty="0"/>
          </a:p>
          <a:p>
            <a:r>
              <a:rPr lang="en-US" dirty="0"/>
              <a:t>Resources:</a:t>
            </a:r>
          </a:p>
          <a:p>
            <a:pPr marL="171450" indent="-171450">
              <a:buFont typeface="Arial" panose="020B0604020202020204" pitchFamily="34" charset="0"/>
              <a:buChar char="•"/>
            </a:pPr>
            <a:r>
              <a:rPr lang="en-US" dirty="0"/>
              <a:t>https://www.geeksforgeeks.org/difference-between-rolap-and-molap/</a:t>
            </a:r>
          </a:p>
          <a:p>
            <a:pPr marL="171450" indent="-171450">
              <a:buFont typeface="Arial" panose="020B0604020202020204" pitchFamily="34" charset="0"/>
              <a:buChar char="•"/>
            </a:pPr>
            <a:r>
              <a:rPr lang="en-US" dirty="0"/>
              <a:t>https://www.geeksforgeeks.org/difference-between-rolap-molap-and-holap/</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22</a:t>
            </a:fld>
            <a:endParaRPr lang="cs-CZ"/>
          </a:p>
        </p:txBody>
      </p:sp>
    </p:spTree>
    <p:extLst>
      <p:ext uri="{BB962C8B-B14F-4D97-AF65-F5344CB8AC3E}">
        <p14:creationId xmlns:p14="http://schemas.microsoft.com/office/powerpoint/2010/main" val="36221037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Source:</a:t>
            </a:r>
          </a:p>
          <a:p>
            <a:pPr marL="171450" indent="-171450">
              <a:buFont typeface="Arial" panose="020B0604020202020204" pitchFamily="34" charset="0"/>
              <a:buChar char="•"/>
            </a:pPr>
            <a:r>
              <a:rPr lang="en-US" dirty="0"/>
              <a:t>Seattle Data Guy, 2023</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23</a:t>
            </a:fld>
            <a:endParaRPr lang="cs-CZ"/>
          </a:p>
        </p:txBody>
      </p:sp>
    </p:spTree>
    <p:extLst>
      <p:ext uri="{BB962C8B-B14F-4D97-AF65-F5344CB8AC3E}">
        <p14:creationId xmlns:p14="http://schemas.microsoft.com/office/powerpoint/2010/main" val="9159730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Dimensions are the perspectives or entities with respect to which an organization wants to keep records. Each dimension may have a dimension table, codelist, domain, associated with it.</a:t>
            </a:r>
          </a:p>
          <a:p>
            <a:endParaRPr lang="en-US" dirty="0"/>
          </a:p>
          <a:p>
            <a:r>
              <a:rPr lang="en-US" dirty="0"/>
              <a:t>Facts are numerical value, or observations for given dimensions. There may be no fact for given dimensions. </a:t>
            </a:r>
          </a:p>
          <a:p>
            <a:endParaRPr lang="en-US" dirty="0"/>
          </a:p>
          <a:p>
            <a:r>
              <a:rPr lang="en-US" dirty="0"/>
              <a:t>Measures, computed values along selected dimensions:</a:t>
            </a:r>
          </a:p>
          <a:p>
            <a:pPr marL="171450" indent="-171450">
              <a:buFont typeface="Arial" panose="020B0604020202020204" pitchFamily="34" charset="0"/>
              <a:buChar char="•"/>
            </a:pPr>
            <a:r>
              <a:rPr lang="en-US" dirty="0"/>
              <a:t>We can have aggregations, like sum, min, max when not all dimensions are provided. Those listed are called distributive and can be computed in distributed manner.</a:t>
            </a:r>
          </a:p>
          <a:p>
            <a:pPr marL="171450" indent="-171450">
              <a:buFont typeface="Arial" panose="020B0604020202020204" pitchFamily="34" charset="0"/>
              <a:buChar char="•"/>
            </a:pPr>
            <a:r>
              <a:rPr lang="en-US" dirty="0"/>
              <a:t>Functions like n-</a:t>
            </a:r>
            <a:r>
              <a:rPr lang="en-US" dirty="0" err="1"/>
              <a:t>th</a:t>
            </a:r>
            <a:r>
              <a:rPr lang="en-US" dirty="0"/>
              <a:t> min or max, mean can be computed from m-arguments, where each argument is a distributive function. </a:t>
            </a:r>
          </a:p>
          <a:p>
            <a:pPr marL="171450" indent="-171450">
              <a:buFont typeface="Arial" panose="020B0604020202020204" pitchFamily="34" charset="0"/>
              <a:buChar char="•"/>
            </a:pPr>
            <a:r>
              <a:rPr lang="en-US" dirty="0"/>
              <a:t>Holistic requires all data like median.</a:t>
            </a:r>
          </a:p>
          <a:p>
            <a:endParaRPr lang="en-US" dirty="0"/>
          </a:p>
          <a:p>
            <a:r>
              <a:rPr lang="en-US" dirty="0"/>
              <a:t>By taking a bunch of multidimensional data, we can create a data cube.</a:t>
            </a:r>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24</a:t>
            </a:fld>
            <a:endParaRPr lang="cs-CZ"/>
          </a:p>
        </p:txBody>
      </p:sp>
    </p:spTree>
    <p:extLst>
      <p:ext uri="{BB962C8B-B14F-4D97-AF65-F5344CB8AC3E}">
        <p14:creationId xmlns:p14="http://schemas.microsoft.com/office/powerpoint/2010/main" val="35823924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Drill Down:</a:t>
            </a:r>
          </a:p>
          <a:p>
            <a:pPr marL="171450" indent="-171450">
              <a:buFont typeface="Arial" panose="020B0604020202020204" pitchFamily="34" charset="0"/>
              <a:buChar char="•"/>
            </a:pPr>
            <a:r>
              <a:rPr lang="en-US" dirty="0"/>
              <a:t>We can add a new dimension to the data. Special case is to add one from dimensional hierarchy.</a:t>
            </a:r>
          </a:p>
          <a:p>
            <a:pPr marL="171450" indent="-171450">
              <a:buFont typeface="Arial" panose="020B0604020202020204" pitchFamily="34" charset="0"/>
              <a:buChar char="•"/>
            </a:pPr>
            <a:r>
              <a:rPr lang="en-US" dirty="0"/>
              <a:t>Increase level od detail.</a:t>
            </a:r>
          </a:p>
          <a:p>
            <a:endParaRPr lang="en-US" dirty="0"/>
          </a:p>
          <a:p>
            <a:r>
              <a:rPr lang="en-US" dirty="0"/>
              <a:t>Drill Up:</a:t>
            </a:r>
          </a:p>
          <a:p>
            <a:pPr marL="171450" indent="-171450">
              <a:buFont typeface="Arial" panose="020B0604020202020204" pitchFamily="34" charset="0"/>
              <a:buChar char="•"/>
            </a:pPr>
            <a:r>
              <a:rPr lang="en-US" dirty="0"/>
              <a:t>Remove dimension.</a:t>
            </a:r>
          </a:p>
          <a:p>
            <a:pPr marL="171450" indent="-171450">
              <a:buFont typeface="Arial" panose="020B0604020202020204" pitchFamily="34" charset="0"/>
              <a:buChar char="•"/>
            </a:pPr>
            <a:r>
              <a:rPr lang="en-US" dirty="0"/>
              <a:t>Data are aggregated, like measures.</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25</a:t>
            </a:fld>
            <a:endParaRPr lang="cs-CZ"/>
          </a:p>
        </p:txBody>
      </p:sp>
    </p:spTree>
    <p:extLst>
      <p:ext uri="{BB962C8B-B14F-4D97-AF65-F5344CB8AC3E}">
        <p14:creationId xmlns:p14="http://schemas.microsoft.com/office/powerpoint/2010/main" val="7282396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Slice is about taking sub-set of data cube, by selecting value(s) not included in the subset.</a:t>
            </a:r>
          </a:p>
          <a:p>
            <a:endParaRPr lang="en-US" dirty="0"/>
          </a:p>
          <a:p>
            <a:r>
              <a:rPr lang="en-US" dirty="0"/>
              <a:t>Dice is slice using multiple dimensions, or just a sequence of slices.</a:t>
            </a:r>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26</a:t>
            </a:fld>
            <a:endParaRPr lang="cs-CZ"/>
          </a:p>
        </p:txBody>
      </p:sp>
    </p:spTree>
    <p:extLst>
      <p:ext uri="{BB962C8B-B14F-4D97-AF65-F5344CB8AC3E}">
        <p14:creationId xmlns:p14="http://schemas.microsoft.com/office/powerpoint/2010/main" val="10397337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Honorable mentions.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Pivot re-arrange the visualization, like moving dimension from column to rows.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Nesting is about placing more dimensions, not necessarily hierarchical on column or rows.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It allows user to see the raw data, like final drill-down. Like the individual sales record, yet this is not as common and there are multiple names.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See trend in respect to one dimension, often time.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27</a:t>
            </a:fld>
            <a:endParaRPr lang="cs-CZ"/>
          </a:p>
        </p:txBody>
      </p:sp>
    </p:spTree>
    <p:extLst>
      <p:ext uri="{BB962C8B-B14F-4D97-AF65-F5344CB8AC3E}">
        <p14:creationId xmlns:p14="http://schemas.microsoft.com/office/powerpoint/2010/main" val="35362514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focus on an open way to transport data.</a:t>
            </a:r>
          </a:p>
          <a:p>
            <a:r>
              <a:rPr lang="en-US" dirty="0"/>
              <a:t>We do not need the whole vocabulary; we focus on just a few selected classes. The objective is to show you how we can store the data cube.</a:t>
            </a:r>
          </a:p>
          <a:p>
            <a:endParaRPr lang="en-US" dirty="0"/>
          </a:p>
          <a:p>
            <a:r>
              <a:rPr lang="en-US" dirty="0"/>
              <a:t>Resource:</a:t>
            </a:r>
          </a:p>
          <a:p>
            <a:pPr marL="171450" indent="-171450">
              <a:buFont typeface="Arial" panose="020B0604020202020204" pitchFamily="34" charset="0"/>
              <a:buChar char="•"/>
            </a:pPr>
            <a:r>
              <a:rPr lang="en-US" dirty="0"/>
              <a:t>https://www.w3.org/TR/vocab-data-cube/</a:t>
            </a:r>
          </a:p>
          <a:p>
            <a:pPr marL="171450" indent="-171450">
              <a:buFont typeface="Arial" panose="020B0604020202020204" pitchFamily="34" charset="0"/>
              <a:buChar char="•"/>
            </a:pPr>
            <a:r>
              <a:rPr lang="en-US" dirty="0"/>
              <a:t>https://www.youtube.com/watch?v=af0gpvesWaY </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28</a:t>
            </a:fld>
            <a:endParaRPr lang="cs-CZ"/>
          </a:p>
        </p:txBody>
      </p:sp>
    </p:spTree>
    <p:extLst>
      <p:ext uri="{BB962C8B-B14F-4D97-AF65-F5344CB8AC3E}">
        <p14:creationId xmlns:p14="http://schemas.microsoft.com/office/powerpoint/2010/main" val="42004392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just a part of the metadata we can provide.</a:t>
            </a:r>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29</a:t>
            </a:fld>
            <a:endParaRPr lang="cs-CZ"/>
          </a:p>
        </p:txBody>
      </p:sp>
    </p:spTree>
    <p:extLst>
      <p:ext uri="{BB962C8B-B14F-4D97-AF65-F5344CB8AC3E}">
        <p14:creationId xmlns:p14="http://schemas.microsoft.com/office/powerpoint/2010/main" val="6366868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6779B-ECDA-14E4-45A7-5BCC104136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6A604C-CEBF-0480-AC9A-FB288FF651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C8F141-84C6-D8BA-E891-8F7DD5B94443}"/>
              </a:ext>
            </a:extLst>
          </p:cNvPr>
          <p:cNvSpPr>
            <a:spLocks noGrp="1"/>
          </p:cNvSpPr>
          <p:nvPr>
            <p:ph type="body" idx="1"/>
          </p:nvPr>
        </p:nvSpPr>
        <p:spPr/>
        <p:txBody>
          <a:bodyPr/>
          <a:lstStyle/>
          <a:p>
            <a:r>
              <a:rPr lang="en-US" dirty="0"/>
              <a:t>This is just the observation, yet there is lot missing, what is the meaning the of predicates anyway?</a:t>
            </a:r>
          </a:p>
        </p:txBody>
      </p:sp>
      <p:sp>
        <p:nvSpPr>
          <p:cNvPr id="4" name="Slide Number Placeholder 3">
            <a:extLst>
              <a:ext uri="{FF2B5EF4-FFF2-40B4-BE49-F238E27FC236}">
                <a16:creationId xmlns:a16="http://schemas.microsoft.com/office/drawing/2014/main" id="{B29A7F07-1884-F030-AC43-A768A7647F1E}"/>
              </a:ext>
            </a:extLst>
          </p:cNvPr>
          <p:cNvSpPr>
            <a:spLocks noGrp="1"/>
          </p:cNvSpPr>
          <p:nvPr>
            <p:ph type="sldNum" sz="quarter" idx="5"/>
          </p:nvPr>
        </p:nvSpPr>
        <p:spPr/>
        <p:txBody>
          <a:bodyPr/>
          <a:lstStyle/>
          <a:p>
            <a:fld id="{FEC869DF-6110-41A2-A008-13AD35443CEC}" type="slidenum">
              <a:rPr lang="cs-CZ" smtClean="0"/>
              <a:t>30</a:t>
            </a:fld>
            <a:endParaRPr lang="cs-CZ"/>
          </a:p>
        </p:txBody>
      </p:sp>
    </p:spTree>
    <p:extLst>
      <p:ext uri="{BB962C8B-B14F-4D97-AF65-F5344CB8AC3E}">
        <p14:creationId xmlns:p14="http://schemas.microsoft.com/office/powerpoint/2010/main" val="7051361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lot missing, we are not even using the </a:t>
            </a:r>
            <a:r>
              <a:rPr lang="en-US" dirty="0" err="1"/>
              <a:t>qb</a:t>
            </a:r>
            <a:r>
              <a:rPr lang="en-US" dirty="0"/>
              <a:t>: prefix here.</a:t>
            </a:r>
          </a:p>
          <a:p>
            <a:endParaRPr lang="en-US" dirty="0"/>
          </a:p>
          <a:p>
            <a:r>
              <a:rPr lang="en-US" dirty="0"/>
              <a:t>We can see measure is used in a different context here.</a:t>
            </a:r>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31</a:t>
            </a:fld>
            <a:endParaRPr lang="cs-CZ"/>
          </a:p>
        </p:txBody>
      </p:sp>
    </p:spTree>
    <p:extLst>
      <p:ext uri="{BB962C8B-B14F-4D97-AF65-F5344CB8AC3E}">
        <p14:creationId xmlns:p14="http://schemas.microsoft.com/office/powerpoint/2010/main" val="1499390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ACTIVITY</a:t>
            </a:r>
            <a:r>
              <a:rPr lang="en-US" dirty="0"/>
              <a:t>: Imagine we want to support the pizza business how can we do it? Focus on services as well as data. Are technologies relevant?</a:t>
            </a:r>
          </a:p>
          <a:p>
            <a:r>
              <a:rPr lang="en-US" dirty="0"/>
              <a:t>Example: When the company buy something, we need to put that into an inventory as well as into the financial system.</a:t>
            </a:r>
          </a:p>
          <a:p>
            <a:endParaRPr lang="en-US" dirty="0"/>
          </a:p>
          <a:p>
            <a:r>
              <a:rPr lang="en-US" dirty="0"/>
              <a:t>Resources:</a:t>
            </a:r>
          </a:p>
          <a:p>
            <a:pPr marL="171450" indent="-171450">
              <a:buFont typeface="Arial" panose="020B0604020202020204" pitchFamily="34" charset="0"/>
              <a:buChar char="•"/>
            </a:pPr>
            <a:r>
              <a:rPr lang="en-US" dirty="0"/>
              <a:t>https://www.bpmn.org/</a:t>
            </a:r>
          </a:p>
          <a:p>
            <a:pPr marL="171450" indent="-171450">
              <a:buFont typeface="Arial" panose="020B0604020202020204" pitchFamily="34" charset="0"/>
              <a:buChar char="•"/>
            </a:pPr>
            <a:r>
              <a:rPr lang="en-US" dirty="0"/>
              <a:t>https://demo.bpmn.io/</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4</a:t>
            </a:fld>
            <a:endParaRPr lang="cs-CZ"/>
          </a:p>
        </p:txBody>
      </p:sp>
    </p:spTree>
    <p:extLst>
      <p:ext uri="{BB962C8B-B14F-4D97-AF65-F5344CB8AC3E}">
        <p14:creationId xmlns:p14="http://schemas.microsoft.com/office/powerpoint/2010/main" val="34405181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have bunch of new properties … so let us unpack them.</a:t>
            </a:r>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32</a:t>
            </a:fld>
            <a:endParaRPr lang="cs-CZ"/>
          </a:p>
        </p:txBody>
      </p:sp>
    </p:spTree>
    <p:extLst>
      <p:ext uri="{BB962C8B-B14F-4D97-AF65-F5344CB8AC3E}">
        <p14:creationId xmlns:p14="http://schemas.microsoft.com/office/powerpoint/2010/main" val="21376317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have bunch of new properties … so let us unpack them. For full example see the documentation.</a:t>
            </a:r>
          </a:p>
          <a:p>
            <a:endParaRPr lang="en-US" dirty="0"/>
          </a:p>
          <a:p>
            <a:endParaRPr lang="en-US" dirty="0"/>
          </a:p>
          <a:p>
            <a:r>
              <a:rPr lang="en-US" dirty="0"/>
              <a:t>Resource:</a:t>
            </a:r>
          </a:p>
          <a:p>
            <a:pPr marL="171450" indent="-171450">
              <a:buFont typeface="Arial" panose="020B0604020202020204" pitchFamily="34" charset="0"/>
              <a:buChar char="•"/>
            </a:pPr>
            <a:r>
              <a:rPr lang="en-US" dirty="0"/>
              <a:t>https://www.w3.org/TR/vocab-data-cube/</a:t>
            </a:r>
          </a:p>
        </p:txBody>
      </p:sp>
      <p:sp>
        <p:nvSpPr>
          <p:cNvPr id="4" name="Slide Number Placeholder 3"/>
          <p:cNvSpPr>
            <a:spLocks noGrp="1"/>
          </p:cNvSpPr>
          <p:nvPr>
            <p:ph type="sldNum" sz="quarter" idx="5"/>
          </p:nvPr>
        </p:nvSpPr>
        <p:spPr/>
        <p:txBody>
          <a:bodyPr/>
          <a:lstStyle/>
          <a:p>
            <a:fld id="{FEC869DF-6110-41A2-A008-13AD35443CEC}" type="slidenum">
              <a:rPr lang="cs-CZ" smtClean="0"/>
              <a:t>33</a:t>
            </a:fld>
            <a:endParaRPr lang="cs-CZ"/>
          </a:p>
        </p:txBody>
      </p:sp>
    </p:spTree>
    <p:extLst>
      <p:ext uri="{BB962C8B-B14F-4D97-AF65-F5344CB8AC3E}">
        <p14:creationId xmlns:p14="http://schemas.microsoft.com/office/powerpoint/2010/main" val="18843372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ignored lot of concepts; you get chance to revisit some of them at the seminar.</a:t>
            </a:r>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34</a:t>
            </a:fld>
            <a:endParaRPr lang="cs-CZ"/>
          </a:p>
        </p:txBody>
      </p:sp>
    </p:spTree>
    <p:extLst>
      <p:ext uri="{BB962C8B-B14F-4D97-AF65-F5344CB8AC3E}">
        <p14:creationId xmlns:p14="http://schemas.microsoft.com/office/powerpoint/2010/main" val="18676308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saw use of </a:t>
            </a:r>
            <a:r>
              <a:rPr lang="en-US" dirty="0" err="1"/>
              <a:t>sdmx</a:t>
            </a:r>
            <a:r>
              <a:rPr lang="en-US" dirty="0"/>
              <a:t> prefix before. COG which define a set of common statistical concepts and associated code lists that are intended to be reusable across data sets. A community group has developed RDF encodings of these guidelines.</a:t>
            </a:r>
          </a:p>
          <a:p>
            <a:endParaRPr lang="en-US" dirty="0"/>
          </a:p>
          <a:p>
            <a:r>
              <a:rPr lang="en-US" dirty="0"/>
              <a:t>This is super useful when you need to share your data. We talk about interoperability and FAIR later.</a:t>
            </a:r>
          </a:p>
          <a:p>
            <a:endParaRPr lang="en-US" dirty="0"/>
          </a:p>
          <a:p>
            <a:r>
              <a:rPr lang="en-US" dirty="0"/>
              <a:t>SDMX is popular mostly in statistical domains and banking as ii address their needs. They define how to store data for CSV, JSON, XML. There is nice tutorial on publishing data for foreign exchange reference rates by ECB. </a:t>
            </a:r>
          </a:p>
          <a:p>
            <a:endParaRPr lang="en-US" dirty="0"/>
          </a:p>
          <a:p>
            <a:r>
              <a:rPr lang="en-US" dirty="0"/>
              <a:t>There are tools to support developers in particular languages (SDMX.NET, SDMX Java Suite, Excel), format conversion tools.</a:t>
            </a:r>
          </a:p>
          <a:p>
            <a:endParaRPr lang="en-US" dirty="0"/>
          </a:p>
          <a:p>
            <a:r>
              <a:rPr lang="en-US" dirty="0"/>
              <a:t>Resource:</a:t>
            </a:r>
          </a:p>
          <a:p>
            <a:pPr marL="171450" indent="-171450">
              <a:buFont typeface="Arial" panose="020B0604020202020204" pitchFamily="34" charset="0"/>
              <a:buChar char="•"/>
            </a:pPr>
            <a:r>
              <a:rPr lang="en-US" sz="1800" b="0" i="0" u="none" strike="noStrike" dirty="0">
                <a:solidFill>
                  <a:srgbClr val="FFFFFF"/>
                </a:solidFill>
                <a:effectLst/>
                <a:latin typeface="Arial" panose="020B0604020202020204" pitchFamily="34" charset="0"/>
              </a:rPr>
              <a:t>https://sdmx.org/</a:t>
            </a:r>
          </a:p>
          <a:p>
            <a:pPr marL="171450" indent="-171450">
              <a:buFont typeface="Arial" panose="020B0604020202020204" pitchFamily="34" charset="0"/>
              <a:buChar char="•"/>
            </a:pPr>
            <a:r>
              <a:rPr lang="en-US" dirty="0"/>
              <a:t>https://www.ecb.europa.eu/stats/ecb_statistics/co-operation_and_standards/sdmx/html/tutorial.en.html</a:t>
            </a:r>
          </a:p>
        </p:txBody>
      </p:sp>
      <p:sp>
        <p:nvSpPr>
          <p:cNvPr id="4" name="Slide Number Placeholder 3"/>
          <p:cNvSpPr>
            <a:spLocks noGrp="1"/>
          </p:cNvSpPr>
          <p:nvPr>
            <p:ph type="sldNum" sz="quarter" idx="5"/>
          </p:nvPr>
        </p:nvSpPr>
        <p:spPr/>
        <p:txBody>
          <a:bodyPr/>
          <a:lstStyle/>
          <a:p>
            <a:fld id="{FEC869DF-6110-41A2-A008-13AD35443CEC}" type="slidenum">
              <a:rPr lang="cs-CZ" smtClean="0"/>
              <a:t>35</a:t>
            </a:fld>
            <a:endParaRPr lang="cs-CZ"/>
          </a:p>
        </p:txBody>
      </p:sp>
    </p:spTree>
    <p:extLst>
      <p:ext uri="{BB962C8B-B14F-4D97-AF65-F5344CB8AC3E}">
        <p14:creationId xmlns:p14="http://schemas.microsoft.com/office/powerpoint/2010/main" val="17619264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Resources:</a:t>
            </a:r>
          </a:p>
          <a:p>
            <a:pPr marL="171450" indent="-171450">
              <a:buFont typeface="Arial" panose="020B0604020202020204" pitchFamily="34" charset="0"/>
              <a:buChar char="•"/>
            </a:pPr>
            <a:r>
              <a:rPr lang="en-US" dirty="0"/>
              <a:t>https://dataproducts.substack.com/p/the-consumer-defined-data-contract</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36</a:t>
            </a:fld>
            <a:endParaRPr lang="cs-CZ"/>
          </a:p>
        </p:txBody>
      </p:sp>
    </p:spTree>
    <p:extLst>
      <p:ext uri="{BB962C8B-B14F-4D97-AF65-F5344CB8AC3E}">
        <p14:creationId xmlns:p14="http://schemas.microsoft.com/office/powerpoint/2010/main" val="20902147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goal of normalized schemas is to avoid storage of duplicate data so that stored data can't become inconsistent. </a:t>
            </a:r>
          </a:p>
          <a:p>
            <a:endParaRPr lang="en-US" dirty="0"/>
          </a:p>
          <a:p>
            <a:r>
              <a:rPr lang="en-US" dirty="0"/>
              <a:t>The ER model is not complete it is here just for illustration. </a:t>
            </a:r>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5</a:t>
            </a:fld>
            <a:endParaRPr lang="cs-CZ"/>
          </a:p>
        </p:txBody>
      </p:sp>
    </p:spTree>
    <p:extLst>
      <p:ext uri="{BB962C8B-B14F-4D97-AF65-F5344CB8AC3E}">
        <p14:creationId xmlns:p14="http://schemas.microsoft.com/office/powerpoint/2010/main" val="33906570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authors agree that the first appearance of the hierarchy was in T.S. Eliot’s poem The Rock in 1934. The hierarchy is not strict, and there are modifications and interpretations. </a:t>
            </a:r>
          </a:p>
          <a:p>
            <a:endParaRPr lang="en-US" dirty="0"/>
          </a:p>
          <a:p>
            <a:pPr marL="171450" indent="-171450">
              <a:buFont typeface="Arial" panose="020B0604020202020204" pitchFamily="34" charset="0"/>
              <a:buChar char="•"/>
            </a:pPr>
            <a:r>
              <a:rPr lang="en-US" sz="1200" b="0" i="0" u="none" strike="noStrike" dirty="0">
                <a:solidFill>
                  <a:srgbClr val="000000"/>
                </a:solidFill>
                <a:effectLst/>
                <a:latin typeface="Arial" panose="020B0604020202020204" pitchFamily="34" charset="0"/>
              </a:rPr>
              <a:t>Data are of no use until they are in a useable (i.e., relevant) form. The difference between data and information is functional, not structural. Data has no meaning or value because it is without context and interpretation.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dirty="0">
                <a:solidFill>
                  <a:srgbClr val="000000"/>
                </a:solidFill>
                <a:effectLst/>
                <a:latin typeface="Arial" panose="020B0604020202020204" pitchFamily="34" charset="0"/>
              </a:rPr>
              <a:t>Information is contained in descriptions, answers to questions that begin with such words as who, what, when and how many. Information systems generate, store, retrieve and process data. Information is inferred from data.</a:t>
            </a:r>
          </a:p>
          <a:p>
            <a:pPr marL="171450" indent="-171450">
              <a:buFont typeface="Arial" panose="020B0604020202020204" pitchFamily="34" charset="0"/>
              <a:buChar char="•"/>
            </a:pPr>
            <a:r>
              <a:rPr lang="en-US" sz="1200" b="0" i="0" u="none" strike="noStrike" dirty="0">
                <a:solidFill>
                  <a:srgbClr val="000000"/>
                </a:solidFill>
                <a:effectLst/>
                <a:latin typeface="Arial" panose="020B0604020202020204" pitchFamily="34" charset="0"/>
              </a:rPr>
              <a:t>Knowledge is know-how and is what makes possible the transformation of information into instructions. Knowledge can be obtained either by transmission from another who has it, by instruction, or by extracting it from experience.</a:t>
            </a:r>
          </a:p>
          <a:p>
            <a:pPr marL="171450" indent="-171450">
              <a:buFont typeface="Arial" panose="020B0604020202020204" pitchFamily="34" charset="0"/>
              <a:buChar char="•"/>
            </a:pPr>
            <a:r>
              <a:rPr lang="en-US" sz="1200" b="0" i="0" u="none" strike="noStrike" dirty="0">
                <a:solidFill>
                  <a:srgbClr val="000000"/>
                </a:solidFill>
                <a:effectLst/>
                <a:latin typeface="Arial" panose="020B0604020202020204" pitchFamily="34" charset="0"/>
              </a:rPr>
              <a:t>Not many books define wisdom compared to other levels. One definition is the ability to increase effectiveness.</a:t>
            </a:r>
            <a:endParaRPr lang="en-US" dirty="0"/>
          </a:p>
          <a:p>
            <a:endParaRPr lang="en-US" dirty="0"/>
          </a:p>
          <a:p>
            <a:r>
              <a:rPr lang="en-US" b="1" dirty="0"/>
              <a:t>Bonus</a:t>
            </a:r>
            <a:r>
              <a:rPr lang="en-US" dirty="0"/>
              <a:t>:  Milan </a:t>
            </a:r>
            <a:r>
              <a:rPr lang="cs-CZ" dirty="0"/>
              <a:t>Zelený</a:t>
            </a:r>
            <a:r>
              <a:rPr lang="en-US" dirty="0"/>
              <a:t> (economist) also discusses the DIKW hierarchy, and proposes an additional level, enlightenment, at the top of the hierarchy. Adding concepts of truth, right and wrong, respect, and social acceptance. </a:t>
            </a:r>
            <a:r>
              <a:rPr lang="cs-CZ" dirty="0"/>
              <a:t>Zelený</a:t>
            </a:r>
            <a:r>
              <a:rPr lang="en-US" dirty="0"/>
              <a:t> also has custom interpretation of levels compare to </a:t>
            </a:r>
            <a:r>
              <a:rPr lang="en-US" dirty="0" err="1"/>
              <a:t>Ackoff</a:t>
            </a:r>
            <a:r>
              <a:rPr lang="en-US" dirty="0"/>
              <a:t>.</a:t>
            </a:r>
          </a:p>
          <a:p>
            <a:endParaRPr lang="en-US" dirty="0"/>
          </a:p>
          <a:p>
            <a:r>
              <a:rPr lang="en-US" dirty="0"/>
              <a:t>[] Final message is, that data are not enough.</a:t>
            </a:r>
          </a:p>
          <a:p>
            <a:endParaRPr lang="en-US" dirty="0"/>
          </a:p>
          <a:p>
            <a:r>
              <a:rPr lang="en-US" dirty="0"/>
              <a:t>Resource:</a:t>
            </a:r>
          </a:p>
          <a:p>
            <a:pPr marL="171450" indent="-171450">
              <a:buFont typeface="Arial" panose="020B0604020202020204" pitchFamily="34" charset="0"/>
              <a:buChar char="•"/>
            </a:pPr>
            <a:r>
              <a:rPr lang="en-US" dirty="0"/>
              <a:t>https://journals.sagepub.com/doi/10.1177/0165551506070706</a:t>
            </a:r>
          </a:p>
          <a:p>
            <a:pPr marL="171450" indent="-171450">
              <a:buFont typeface="Arial" panose="020B0604020202020204" pitchFamily="34" charset="0"/>
              <a:buChar char="•"/>
            </a:pPr>
            <a:r>
              <a:rPr lang="en-US" dirty="0"/>
              <a:t>https://softwarezen.me/wp-content/uploads/2018/01/datawisdom.pdf</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6</a:t>
            </a:fld>
            <a:endParaRPr lang="cs-CZ"/>
          </a:p>
        </p:txBody>
      </p:sp>
    </p:spTree>
    <p:extLst>
      <p:ext uri="{BB962C8B-B14F-4D97-AF65-F5344CB8AC3E}">
        <p14:creationId xmlns:p14="http://schemas.microsoft.com/office/powerpoint/2010/main" val="2472603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use data here, but is may be information. You can see this as orthogonal to levels from previous slide.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Run the business data</a:t>
            </a:r>
            <a:br>
              <a:rPr lang="en-US" dirty="0"/>
            </a:br>
            <a:r>
              <a:rPr lang="en-US" dirty="0"/>
              <a:t>Can be in multiple places serving different processes (order, shipment, payment)</a:t>
            </a:r>
            <a:br>
              <a:rPr lang="en-US" dirty="0"/>
            </a:br>
            <a:r>
              <a:rPr lang="en-US" dirty="0"/>
              <a:t>E.g.: customer data, financial transactions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Integrate the business</a:t>
            </a:r>
            <a:br>
              <a:rPr lang="en-US" dirty="0"/>
            </a:br>
            <a:r>
              <a:rPr lang="en-US" dirty="0"/>
              <a:t>Integrated data used to optimize the performance. </a:t>
            </a:r>
            <a:br>
              <a:rPr lang="en-US" dirty="0"/>
            </a:br>
            <a:r>
              <a:rPr lang="en-US" dirty="0"/>
              <a:t>For example, master data.</a:t>
            </a:r>
            <a:br>
              <a:rPr lang="en-US" dirty="0"/>
            </a:br>
            <a:r>
              <a:rPr lang="en-US" dirty="0"/>
              <a:t>E.g.: master list of customers (master data) : Customer can have multiple names used in different parts of the business; master data provide single source of truth for selected business entities. This can be even worse, when we integrate multiple systems: legacy system, mobile app, call centrum, loyalty application. We can have different name, addresses, etc..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Monitor the business</a:t>
            </a:r>
            <a:br>
              <a:rPr lang="en-US" dirty="0"/>
            </a:br>
            <a:r>
              <a:rPr lang="en-US" dirty="0"/>
              <a:t>Presented to end users for reporting and decision support, such as your financial dashboard. The data is cleansed to enable users to better understand progress and evaluate cause-and-effect relationships in the data. Design to support decision, provide understanding.</a:t>
            </a:r>
            <a:br>
              <a:rPr lang="en-US" dirty="0"/>
            </a:br>
            <a:r>
              <a:rPr lang="en-US" dirty="0"/>
              <a:t>E.g.: financial dashboard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indent="0">
              <a:buFont typeface="Arial" panose="020B0604020202020204" pitchFamily="34" charset="0"/>
              <a:buNone/>
            </a:pPr>
            <a:r>
              <a:rPr lang="en-US" dirty="0"/>
              <a:t>Resource:</a:t>
            </a:r>
          </a:p>
          <a:p>
            <a:pPr marL="171450" indent="-171450">
              <a:buFont typeface="Arial" panose="020B0604020202020204" pitchFamily="34" charset="0"/>
              <a:buChar char="•"/>
            </a:pPr>
            <a:r>
              <a:rPr lang="en-US" dirty="0"/>
              <a:t>Data Warehousing For Dummies [2016] / page 12</a:t>
            </a:r>
          </a:p>
          <a:p>
            <a:pPr marL="171450" indent="-171450">
              <a:buFont typeface="Arial" panose="020B0604020202020204" pitchFamily="34" charset="0"/>
              <a:buChar char="•"/>
            </a:pPr>
            <a:r>
              <a:rPr lang="en-US" dirty="0"/>
              <a:t>https://www.youtube.com/watch?v=l83bkKJh1wM</a:t>
            </a:r>
          </a:p>
          <a:p>
            <a:endParaRPr lang="en-US" dirty="0"/>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7</a:t>
            </a:fld>
            <a:endParaRPr lang="cs-CZ"/>
          </a:p>
        </p:txBody>
      </p:sp>
    </p:spTree>
    <p:extLst>
      <p:ext uri="{BB962C8B-B14F-4D97-AF65-F5344CB8AC3E}">
        <p14:creationId xmlns:p14="http://schemas.microsoft.com/office/powerpoint/2010/main" val="36379821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4CDC4F-158F-CF09-78E4-FB75127971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355728-7B5E-87B7-8C9C-5A0FD9C703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A32897-6B75-589F-B36B-A7235E86E42C}"/>
              </a:ext>
            </a:extLst>
          </p:cNvPr>
          <p:cNvSpPr>
            <a:spLocks noGrp="1"/>
          </p:cNvSpPr>
          <p:nvPr>
            <p:ph type="body" idx="1"/>
          </p:nvPr>
        </p:nvSpPr>
        <p:spPr/>
        <p:txBody>
          <a:bodyPr/>
          <a:lstStyle/>
          <a:p>
            <a:r>
              <a:rPr lang="en-US" b="1" dirty="0"/>
              <a:t>ACTIVITY</a:t>
            </a:r>
            <a:r>
              <a:rPr lang="en-US" dirty="0"/>
              <a:t>: What data types do we have and how we can use them? (Run the business, Integrate the business, Monitor the business)</a:t>
            </a:r>
          </a:p>
          <a:p>
            <a:endParaRPr lang="en-US" dirty="0"/>
          </a:p>
          <a:p>
            <a:r>
              <a:rPr lang="en-US" dirty="0"/>
              <a:t>Source:</a:t>
            </a:r>
          </a:p>
          <a:p>
            <a:pPr marL="171450" indent="-171450">
              <a:buFont typeface="Arial" panose="020B0604020202020204" pitchFamily="34" charset="0"/>
              <a:buChar char="•"/>
            </a:pPr>
            <a:r>
              <a:rPr lang="en-US" dirty="0"/>
              <a:t>https://www.bpmn.org/</a:t>
            </a:r>
          </a:p>
          <a:p>
            <a:pPr marL="171450" indent="-171450">
              <a:buFont typeface="Arial" panose="020B0604020202020204" pitchFamily="34" charset="0"/>
              <a:buChar char="•"/>
            </a:pPr>
            <a:r>
              <a:rPr lang="en-US" dirty="0"/>
              <a:t>https://demo.bpmn.io/</a:t>
            </a:r>
          </a:p>
          <a:p>
            <a:pPr marL="171450" indent="-1714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FDE41E61-B7F5-65C7-F60A-266BC75BCE3E}"/>
              </a:ext>
            </a:extLst>
          </p:cNvPr>
          <p:cNvSpPr>
            <a:spLocks noGrp="1"/>
          </p:cNvSpPr>
          <p:nvPr>
            <p:ph type="sldNum" sz="quarter" idx="5"/>
          </p:nvPr>
        </p:nvSpPr>
        <p:spPr/>
        <p:txBody>
          <a:bodyPr/>
          <a:lstStyle/>
          <a:p>
            <a:fld id="{FEC869DF-6110-41A2-A008-13AD35443CEC}" type="slidenum">
              <a:rPr lang="cs-CZ" smtClean="0"/>
              <a:t>8</a:t>
            </a:fld>
            <a:endParaRPr lang="cs-CZ"/>
          </a:p>
        </p:txBody>
      </p:sp>
    </p:spTree>
    <p:extLst>
      <p:ext uri="{BB962C8B-B14F-4D97-AF65-F5344CB8AC3E}">
        <p14:creationId xmlns:p14="http://schemas.microsoft.com/office/powerpoint/2010/main" val="13330596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may need to create the data assets from another data, like from the day-to-day operational data.</a:t>
            </a:r>
          </a:p>
          <a:p>
            <a:endParaRPr lang="en-US" dirty="0"/>
          </a:p>
          <a:p>
            <a:r>
              <a:rPr lang="en-US" dirty="0"/>
              <a:t>The last point defines the value from one perspective. The question is how … how exactly data support decision-making, etc..</a:t>
            </a:r>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9</a:t>
            </a:fld>
            <a:endParaRPr lang="cs-CZ"/>
          </a:p>
        </p:txBody>
      </p:sp>
    </p:spTree>
    <p:extLst>
      <p:ext uri="{BB962C8B-B14F-4D97-AF65-F5344CB8AC3E}">
        <p14:creationId xmlns:p14="http://schemas.microsoft.com/office/powerpoint/2010/main" val="7112620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Following slides should give you idea what to expect from BI.</a:t>
            </a:r>
          </a:p>
        </p:txBody>
      </p:sp>
      <p:sp>
        <p:nvSpPr>
          <p:cNvPr id="4" name="Slide Number Placeholder 3"/>
          <p:cNvSpPr>
            <a:spLocks noGrp="1"/>
          </p:cNvSpPr>
          <p:nvPr>
            <p:ph type="sldNum" sz="quarter" idx="5"/>
          </p:nvPr>
        </p:nvSpPr>
        <p:spPr/>
        <p:txBody>
          <a:bodyPr/>
          <a:lstStyle/>
          <a:p>
            <a:fld id="{FEC869DF-6110-41A2-A008-13AD35443CEC}" type="slidenum">
              <a:rPr lang="cs-CZ" smtClean="0"/>
              <a:t>10</a:t>
            </a:fld>
            <a:endParaRPr lang="cs-CZ"/>
          </a:p>
        </p:txBody>
      </p:sp>
    </p:spTree>
    <p:extLst>
      <p:ext uri="{BB962C8B-B14F-4D97-AF65-F5344CB8AC3E}">
        <p14:creationId xmlns:p14="http://schemas.microsoft.com/office/powerpoint/2010/main" val="36033111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142CB01-0606-AD8B-8CDE-0F8FFB8E3C47}"/>
              </a:ext>
            </a:extLst>
          </p:cNvPr>
          <p:cNvSpPr/>
          <p:nvPr userDrawn="1"/>
        </p:nvSpPr>
        <p:spPr>
          <a:xfrm>
            <a:off x="0" y="6492784"/>
            <a:ext cx="12192001" cy="36512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15635"/>
          </a:xfrm>
        </p:spPr>
        <p:txBody>
          <a:bodyPr anchor="b">
            <a:noAutofit/>
          </a:bodyPr>
          <a:lstStyle>
            <a:lvl1pPr algn="l">
              <a:lnSpc>
                <a:spcPct val="85000"/>
              </a:lnSpc>
              <a:defRPr sz="80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hasCustomPrompt="1"/>
          </p:nvPr>
        </p:nvSpPr>
        <p:spPr>
          <a:xfrm>
            <a:off x="1100051" y="4455620"/>
            <a:ext cx="7948277" cy="439653"/>
          </a:xfrm>
        </p:spPr>
        <p:txBody>
          <a:bodyPr wrap="none" lIns="91440" rIns="91440" anchor="ctr" anchorCtr="0">
            <a:noAutofit/>
          </a:bodyPr>
          <a:lstStyle>
            <a:lvl1pPr marL="0" indent="0" algn="l">
              <a:buNone/>
              <a:defRPr sz="2400" b="1" cap="none"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Presentation group</a:t>
            </a:r>
          </a:p>
        </p:txBody>
      </p:sp>
      <p:sp>
        <p:nvSpPr>
          <p:cNvPr id="5" name="Footer Placeholder 4"/>
          <p:cNvSpPr>
            <a:spLocks noGrp="1"/>
          </p:cNvSpPr>
          <p:nvPr>
            <p:ph type="ftr" sz="quarter" idx="11"/>
          </p:nvPr>
        </p:nvSpPr>
        <p:spPr/>
        <p:txBody>
          <a:bodyPr/>
          <a:lstStyle/>
          <a:p>
            <a:endParaRPr lang="en-US" dirty="0"/>
          </a:p>
        </p:txBody>
      </p:sp>
      <p:cxnSp>
        <p:nvCxnSpPr>
          <p:cNvPr id="9" name="Straight Connector 8"/>
          <p:cNvCxnSpPr/>
          <p:nvPr/>
        </p:nvCxnSpPr>
        <p:spPr>
          <a:xfrm>
            <a:off x="1207658" y="4365104"/>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65665A35-B15A-1F1B-E7BB-06D54184D5F9}"/>
              </a:ext>
            </a:extLst>
          </p:cNvPr>
          <p:cNvSpPr>
            <a:spLocks noGrp="1"/>
          </p:cNvSpPr>
          <p:nvPr>
            <p:ph type="body" sz="quarter" idx="12" hasCustomPrompt="1"/>
          </p:nvPr>
        </p:nvSpPr>
        <p:spPr>
          <a:xfrm>
            <a:off x="9264650" y="4456113"/>
            <a:ext cx="1891030" cy="503237"/>
          </a:xfrm>
        </p:spPr>
        <p:txBody>
          <a:bodyPr rIns="90000" anchor="ctr" anchorCtr="0"/>
          <a:lstStyle>
            <a:lvl1pPr marL="0" indent="0" algn="r">
              <a:buNone/>
              <a:defRPr lang="en-US" sz="2400" b="1" kern="1200" cap="none" spc="200" baseline="0" dirty="0">
                <a:solidFill>
                  <a:schemeClr val="tx2"/>
                </a:solidFill>
                <a:latin typeface="+mj-lt"/>
                <a:ea typeface="+mn-ea"/>
                <a:cs typeface="+mn-cs"/>
              </a:defRPr>
            </a:lvl1pPr>
          </a:lstStyle>
          <a:p>
            <a:pPr lvl="0"/>
            <a:r>
              <a:rPr lang="en-US" dirty="0"/>
              <a:t>Year</a:t>
            </a:r>
          </a:p>
        </p:txBody>
      </p:sp>
      <p:sp>
        <p:nvSpPr>
          <p:cNvPr id="12" name="Text Placeholder 11">
            <a:extLst>
              <a:ext uri="{FF2B5EF4-FFF2-40B4-BE49-F238E27FC236}">
                <a16:creationId xmlns:a16="http://schemas.microsoft.com/office/drawing/2014/main" id="{FE211867-31A4-8500-D606-C5CD767A2639}"/>
              </a:ext>
            </a:extLst>
          </p:cNvPr>
          <p:cNvSpPr>
            <a:spLocks noGrp="1"/>
          </p:cNvSpPr>
          <p:nvPr>
            <p:ph type="body" sz="quarter" idx="13" hasCustomPrompt="1"/>
          </p:nvPr>
        </p:nvSpPr>
        <p:spPr>
          <a:xfrm>
            <a:off x="1097814" y="4942294"/>
            <a:ext cx="7948277" cy="437358"/>
          </a:xfrm>
        </p:spPr>
        <p:txBody>
          <a:bodyPr wrap="none" lIns="90000" rIns="90000" anchor="ctr" anchorCtr="0"/>
          <a:lstStyle>
            <a:lvl1pPr marL="0" indent="0" algn="l">
              <a:buNone/>
              <a:defRPr lang="en-US" sz="2400" b="1" kern="1200" cap="none" spc="200" baseline="0" dirty="0">
                <a:solidFill>
                  <a:schemeClr val="tx2"/>
                </a:solidFill>
                <a:latin typeface="+mj-lt"/>
                <a:ea typeface="+mn-ea"/>
                <a:cs typeface="+mn-cs"/>
              </a:defRPr>
            </a:lvl1pPr>
          </a:lstStyle>
          <a:p>
            <a:pPr lvl="0"/>
            <a:r>
              <a:rPr lang="en-US" dirty="0"/>
              <a:t>Presenting person</a:t>
            </a:r>
          </a:p>
        </p:txBody>
      </p:sp>
      <p:sp>
        <p:nvSpPr>
          <p:cNvPr id="13" name="Text Placeholder 11">
            <a:extLst>
              <a:ext uri="{FF2B5EF4-FFF2-40B4-BE49-F238E27FC236}">
                <a16:creationId xmlns:a16="http://schemas.microsoft.com/office/drawing/2014/main" id="{3EE7B3D2-877F-B924-8BD1-76C44B2778D5}"/>
              </a:ext>
            </a:extLst>
          </p:cNvPr>
          <p:cNvSpPr>
            <a:spLocks noGrp="1"/>
          </p:cNvSpPr>
          <p:nvPr>
            <p:ph type="body" sz="quarter" idx="14" hasCustomPrompt="1"/>
          </p:nvPr>
        </p:nvSpPr>
        <p:spPr>
          <a:xfrm>
            <a:off x="1097279" y="5592755"/>
            <a:ext cx="7948277" cy="809511"/>
          </a:xfrm>
        </p:spPr>
        <p:txBody>
          <a:bodyPr wrap="none" lIns="90000" rIns="90000"/>
          <a:lstStyle>
            <a:lvl1pPr marL="0" indent="0" algn="l">
              <a:buNone/>
              <a:defRPr lang="en-US" sz="1800" b="1" kern="1200" cap="none" spc="200" baseline="0" dirty="0">
                <a:solidFill>
                  <a:schemeClr val="tx2"/>
                </a:solidFill>
                <a:latin typeface="+mj-lt"/>
                <a:ea typeface="+mn-ea"/>
                <a:cs typeface="+mn-cs"/>
              </a:defRPr>
            </a:lvl1pPr>
          </a:lstStyle>
          <a:p>
            <a:pPr lvl="0"/>
            <a:r>
              <a:rPr lang="en-US" dirty="0"/>
              <a:t>Links</a:t>
            </a:r>
          </a:p>
        </p:txBody>
      </p:sp>
    </p:spTree>
    <p:extLst>
      <p:ext uri="{BB962C8B-B14F-4D97-AF65-F5344CB8AC3E}">
        <p14:creationId xmlns:p14="http://schemas.microsoft.com/office/powerpoint/2010/main" val="2377447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b-headin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99535DF1-3CEE-4FC7-9E2D-6DF64CF0951A}"/>
              </a:ext>
            </a:extLst>
          </p:cNvPr>
          <p:cNvSpPr>
            <a:spLocks noGrp="1"/>
          </p:cNvSpPr>
          <p:nvPr>
            <p:ph type="body" sz="quarter" idx="13" hasCustomPrompt="1"/>
          </p:nvPr>
        </p:nvSpPr>
        <p:spPr>
          <a:xfrm>
            <a:off x="2279650" y="1980093"/>
            <a:ext cx="7561263" cy="863352"/>
          </a:xfrm>
          <a:prstGeom prst="rect">
            <a:avLst/>
          </a:prstGeom>
        </p:spPr>
        <p:txBody>
          <a:bodyPr anchor="ctr"/>
          <a:lstStyle>
            <a:lvl1pPr marL="0" indent="0" algn="ctr">
              <a:buNone/>
              <a:defRPr sz="3600" cap="none" baseline="0">
                <a:latin typeface="+mj-lt"/>
              </a:defRPr>
            </a:lvl1pPr>
          </a:lstStyle>
          <a:p>
            <a:pPr lvl="0"/>
            <a:r>
              <a:rPr lang="en-US" dirty="0"/>
              <a:t>Click to edit heading</a:t>
            </a:r>
          </a:p>
        </p:txBody>
      </p:sp>
      <p:sp>
        <p:nvSpPr>
          <p:cNvPr id="11" name="Text Placeholder 9">
            <a:extLst>
              <a:ext uri="{FF2B5EF4-FFF2-40B4-BE49-F238E27FC236}">
                <a16:creationId xmlns:a16="http://schemas.microsoft.com/office/drawing/2014/main" id="{5999B4DE-4528-497E-83DE-B439F1DB28BA}"/>
              </a:ext>
            </a:extLst>
          </p:cNvPr>
          <p:cNvSpPr>
            <a:spLocks noGrp="1"/>
          </p:cNvSpPr>
          <p:nvPr>
            <p:ph type="body" sz="quarter" idx="14" hasCustomPrompt="1"/>
          </p:nvPr>
        </p:nvSpPr>
        <p:spPr>
          <a:xfrm>
            <a:off x="1415480" y="3140968"/>
            <a:ext cx="9217023" cy="1872208"/>
          </a:xfrm>
          <a:prstGeom prst="rect">
            <a:avLst/>
          </a:prstGeom>
        </p:spPr>
        <p:txBody>
          <a:bodyPr anchor="t"/>
          <a:lstStyle>
            <a:lvl1pPr marL="0" indent="0" algn="ctr">
              <a:buNone/>
              <a:defRPr sz="3600">
                <a:latin typeface="+mj-lt"/>
              </a:defRPr>
            </a:lvl1pPr>
          </a:lstStyle>
          <a:p>
            <a:pPr lvl="0"/>
            <a:r>
              <a:rPr lang="en-US" dirty="0"/>
              <a:t>Click to edit sub heading</a:t>
            </a:r>
          </a:p>
        </p:txBody>
      </p:sp>
      <p:cxnSp>
        <p:nvCxnSpPr>
          <p:cNvPr id="2" name="Straight Connector 1">
            <a:extLst>
              <a:ext uri="{FF2B5EF4-FFF2-40B4-BE49-F238E27FC236}">
                <a16:creationId xmlns:a16="http://schemas.microsoft.com/office/drawing/2014/main" id="{9B46B549-2DF5-2605-A7E2-507EC6741B81}"/>
              </a:ext>
            </a:extLst>
          </p:cNvPr>
          <p:cNvCxnSpPr>
            <a:cxnSpLocks/>
          </p:cNvCxnSpPr>
          <p:nvPr userDrawn="1"/>
        </p:nvCxnSpPr>
        <p:spPr>
          <a:xfrm>
            <a:off x="335360" y="2996952"/>
            <a:ext cx="1144927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3979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p:cNvSpPr>
            <a:spLocks noGrp="1"/>
          </p:cNvSpPr>
          <p:nvPr>
            <p:ph type="title"/>
          </p:nvPr>
        </p:nvSpPr>
        <p:spPr>
          <a:xfrm>
            <a:off x="360000" y="180000"/>
            <a:ext cx="11449272" cy="766132"/>
          </a:xfrm>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a:xfrm>
            <a:off x="335360" y="1268760"/>
            <a:ext cx="11449272" cy="50405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cxnSp>
        <p:nvCxnSpPr>
          <p:cNvPr id="7" name="Straight Connector 6">
            <a:extLst>
              <a:ext uri="{FF2B5EF4-FFF2-40B4-BE49-F238E27FC236}">
                <a16:creationId xmlns:a16="http://schemas.microsoft.com/office/drawing/2014/main" id="{6D7F9E1D-3FFE-E5D5-8168-CE30DC4521EC}"/>
              </a:ext>
            </a:extLst>
          </p:cNvPr>
          <p:cNvCxnSpPr>
            <a:cxnSpLocks/>
          </p:cNvCxnSpPr>
          <p:nvPr userDrawn="1"/>
        </p:nvCxnSpPr>
        <p:spPr>
          <a:xfrm>
            <a:off x="335360" y="1124744"/>
            <a:ext cx="1144927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3261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360000" y="180000"/>
            <a:ext cx="11448000" cy="766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335360" y="1260583"/>
            <a:ext cx="5699679" cy="50487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17920" y="1260583"/>
            <a:ext cx="5566712" cy="50487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cxnSp>
        <p:nvCxnSpPr>
          <p:cNvPr id="2" name="Straight Connector 1">
            <a:extLst>
              <a:ext uri="{FF2B5EF4-FFF2-40B4-BE49-F238E27FC236}">
                <a16:creationId xmlns:a16="http://schemas.microsoft.com/office/drawing/2014/main" id="{2EC59EFB-1B84-A66B-9566-F2885C8BF9CA}"/>
              </a:ext>
            </a:extLst>
          </p:cNvPr>
          <p:cNvCxnSpPr>
            <a:cxnSpLocks/>
          </p:cNvCxnSpPr>
          <p:nvPr userDrawn="1"/>
        </p:nvCxnSpPr>
        <p:spPr>
          <a:xfrm>
            <a:off x="335360" y="1124744"/>
            <a:ext cx="1144927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7622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60000" y="180000"/>
            <a:ext cx="11448000" cy="766132"/>
          </a:xfrm>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cxnSp>
        <p:nvCxnSpPr>
          <p:cNvPr id="6" name="Straight Connector 5">
            <a:extLst>
              <a:ext uri="{FF2B5EF4-FFF2-40B4-BE49-F238E27FC236}">
                <a16:creationId xmlns:a16="http://schemas.microsoft.com/office/drawing/2014/main" id="{AF6BAB6C-A9D1-4572-ED9D-D7E9722E3C65}"/>
              </a:ext>
            </a:extLst>
          </p:cNvPr>
          <p:cNvCxnSpPr>
            <a:cxnSpLocks/>
          </p:cNvCxnSpPr>
          <p:nvPr userDrawn="1"/>
        </p:nvCxnSpPr>
        <p:spPr>
          <a:xfrm>
            <a:off x="335360" y="1124744"/>
            <a:ext cx="1144927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7111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D372268-EBF9-1072-0F76-51E4D5460321}"/>
              </a:ext>
            </a:extLst>
          </p:cNvPr>
          <p:cNvSpPr/>
          <p:nvPr userDrawn="1"/>
        </p:nvSpPr>
        <p:spPr>
          <a:xfrm>
            <a:off x="0" y="6492784"/>
            <a:ext cx="12192001" cy="36512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2650129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6492784"/>
            <a:ext cx="12192001" cy="36512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66800" y="199277"/>
            <a:ext cx="10058400" cy="766132"/>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335360" y="1268759"/>
            <a:ext cx="11449272" cy="5152007"/>
          </a:xfrm>
          <a:prstGeom prst="rect">
            <a:avLst/>
          </a:prstGeom>
        </p:spPr>
        <p:txBody>
          <a:bodyPr vert="horz" lIns="0" tIns="36000" rIns="0" bIns="3600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686185" y="6571397"/>
            <a:ext cx="4822804" cy="253513"/>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571397"/>
            <a:ext cx="1312025" cy="253513"/>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3711185180"/>
      </p:ext>
    </p:extLst>
  </p:cSld>
  <p:clrMap bg1="lt1" tx1="dk1" bg2="lt2" tx2="dk2" accent1="accent1" accent2="accent2" accent3="accent3" accent4="accent4" accent5="accent5" accent6="accent6" hlink="hlink" folHlink="folHlink"/>
  <p:sldLayoutIdLst>
    <p:sldLayoutId id="2147483733" r:id="rId1"/>
    <p:sldLayoutId id="2147483731" r:id="rId2"/>
    <p:sldLayoutId id="2147483734" r:id="rId3"/>
    <p:sldLayoutId id="2147483736" r:id="rId4"/>
    <p:sldLayoutId id="2147483738" r:id="rId5"/>
    <p:sldLayoutId id="2147483739" r:id="rId6"/>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13.jpeg"/><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5.sv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hyperlink" Target="https://kylin.apache.org/" TargetMode="Externa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sv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8.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5.sv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3C452-C885-7317-E131-0BDB4C1BDA72}"/>
              </a:ext>
            </a:extLst>
          </p:cNvPr>
          <p:cNvSpPr>
            <a:spLocks noGrp="1"/>
          </p:cNvSpPr>
          <p:nvPr>
            <p:ph type="ctrTitle"/>
          </p:nvPr>
        </p:nvSpPr>
        <p:spPr/>
        <p:txBody>
          <a:bodyPr/>
          <a:lstStyle/>
          <a:p>
            <a:r>
              <a:rPr lang="en-US" dirty="0"/>
              <a:t>Towards </a:t>
            </a:r>
            <a:br>
              <a:rPr lang="en-US" dirty="0"/>
            </a:br>
            <a:r>
              <a:rPr lang="en-US" dirty="0"/>
              <a:t>Data Warehouse</a:t>
            </a:r>
          </a:p>
        </p:txBody>
      </p:sp>
      <p:sp>
        <p:nvSpPr>
          <p:cNvPr id="3" name="Subtitle 2">
            <a:extLst>
              <a:ext uri="{FF2B5EF4-FFF2-40B4-BE49-F238E27FC236}">
                <a16:creationId xmlns:a16="http://schemas.microsoft.com/office/drawing/2014/main" id="{9E35C64A-9086-C8A2-A885-C195BB063508}"/>
              </a:ext>
            </a:extLst>
          </p:cNvPr>
          <p:cNvSpPr>
            <a:spLocks noGrp="1"/>
          </p:cNvSpPr>
          <p:nvPr>
            <p:ph type="subTitle" idx="1"/>
          </p:nvPr>
        </p:nvSpPr>
        <p:spPr/>
        <p:txBody>
          <a:bodyPr/>
          <a:lstStyle/>
          <a:p>
            <a:r>
              <a:rPr lang="en-US" dirty="0"/>
              <a:t>NDBI046 - Introduction to Data Engineering</a:t>
            </a:r>
          </a:p>
        </p:txBody>
      </p:sp>
      <p:sp>
        <p:nvSpPr>
          <p:cNvPr id="4" name="Text Placeholder 3">
            <a:extLst>
              <a:ext uri="{FF2B5EF4-FFF2-40B4-BE49-F238E27FC236}">
                <a16:creationId xmlns:a16="http://schemas.microsoft.com/office/drawing/2014/main" id="{83D77CA2-8171-135B-E44F-1C7F469B2EE4}"/>
              </a:ext>
            </a:extLst>
          </p:cNvPr>
          <p:cNvSpPr>
            <a:spLocks noGrp="1"/>
          </p:cNvSpPr>
          <p:nvPr>
            <p:ph type="body" sz="quarter" idx="12"/>
          </p:nvPr>
        </p:nvSpPr>
        <p:spPr/>
        <p:txBody>
          <a:bodyPr/>
          <a:lstStyle/>
          <a:p>
            <a:r>
              <a:rPr lang="cs-CZ" dirty="0"/>
              <a:t>202</a:t>
            </a:r>
            <a:r>
              <a:rPr lang="en-US" dirty="0"/>
              <a:t>4/2025</a:t>
            </a:r>
          </a:p>
        </p:txBody>
      </p:sp>
      <p:sp>
        <p:nvSpPr>
          <p:cNvPr id="5" name="Text Placeholder 4">
            <a:extLst>
              <a:ext uri="{FF2B5EF4-FFF2-40B4-BE49-F238E27FC236}">
                <a16:creationId xmlns:a16="http://schemas.microsoft.com/office/drawing/2014/main" id="{B38A3DCA-7A4A-597B-3B42-628A19DFF7AD}"/>
              </a:ext>
            </a:extLst>
          </p:cNvPr>
          <p:cNvSpPr>
            <a:spLocks noGrp="1"/>
          </p:cNvSpPr>
          <p:nvPr>
            <p:ph type="body" sz="quarter" idx="13"/>
          </p:nvPr>
        </p:nvSpPr>
        <p:spPr/>
        <p:txBody>
          <a:bodyPr/>
          <a:lstStyle/>
          <a:p>
            <a:r>
              <a:rPr lang="en-US" dirty="0"/>
              <a:t>Petr </a:t>
            </a:r>
            <a:r>
              <a:rPr lang="cs-CZ" dirty="0"/>
              <a:t>Škoda</a:t>
            </a:r>
            <a:endParaRPr lang="en-US" dirty="0"/>
          </a:p>
        </p:txBody>
      </p:sp>
      <p:sp>
        <p:nvSpPr>
          <p:cNvPr id="6" name="Text Placeholder 5">
            <a:extLst>
              <a:ext uri="{FF2B5EF4-FFF2-40B4-BE49-F238E27FC236}">
                <a16:creationId xmlns:a16="http://schemas.microsoft.com/office/drawing/2014/main" id="{7FCF41A0-7ACE-A6B3-D30D-C368EAC69EDB}"/>
              </a:ext>
            </a:extLst>
          </p:cNvPr>
          <p:cNvSpPr>
            <a:spLocks noGrp="1"/>
          </p:cNvSpPr>
          <p:nvPr>
            <p:ph type="body" sz="quarter" idx="14"/>
          </p:nvPr>
        </p:nvSpPr>
        <p:spPr/>
        <p:txBody>
          <a:bodyPr/>
          <a:lstStyle/>
          <a:p>
            <a:pPr lvl="0"/>
            <a:r>
              <a:rPr lang="en-US" dirty="0"/>
              <a:t>https://github.com/skodapetr</a:t>
            </a:r>
          </a:p>
          <a:p>
            <a:r>
              <a:rPr lang="en-US" dirty="0"/>
              <a:t>https://www.ksi.mff.cuni.cz</a:t>
            </a:r>
            <a:endParaRPr lang="cs-CZ" dirty="0"/>
          </a:p>
        </p:txBody>
      </p:sp>
    </p:spTree>
    <p:extLst>
      <p:ext uri="{BB962C8B-B14F-4D97-AF65-F5344CB8AC3E}">
        <p14:creationId xmlns:p14="http://schemas.microsoft.com/office/powerpoint/2010/main" val="21395944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071B041-3DDD-81ED-E2B4-0202202CB314}"/>
              </a:ext>
            </a:extLst>
          </p:cNvPr>
          <p:cNvSpPr>
            <a:spLocks noGrp="1"/>
          </p:cNvSpPr>
          <p:nvPr>
            <p:ph type="body" sz="quarter" idx="13"/>
          </p:nvPr>
        </p:nvSpPr>
        <p:spPr/>
        <p:txBody>
          <a:bodyPr/>
          <a:lstStyle/>
          <a:p>
            <a:r>
              <a:rPr lang="en-US" dirty="0"/>
              <a:t>Business Intelligence</a:t>
            </a:r>
          </a:p>
        </p:txBody>
      </p:sp>
      <p:sp>
        <p:nvSpPr>
          <p:cNvPr id="3" name="Text Placeholder 2">
            <a:extLst>
              <a:ext uri="{FF2B5EF4-FFF2-40B4-BE49-F238E27FC236}">
                <a16:creationId xmlns:a16="http://schemas.microsoft.com/office/drawing/2014/main" id="{68FDA2A6-C39A-1D7E-2CD9-A6F7823EB323}"/>
              </a:ext>
            </a:extLst>
          </p:cNvPr>
          <p:cNvSpPr>
            <a:spLocks noGrp="1"/>
          </p:cNvSpPr>
          <p:nvPr>
            <p:ph type="body" sz="quarter" idx="14"/>
          </p:nvPr>
        </p:nvSpPr>
        <p:spPr/>
        <p:txBody>
          <a:bodyPr/>
          <a:lstStyle/>
          <a:p>
            <a:r>
              <a:rPr lang="en-US" dirty="0"/>
              <a:t> 10000-foot view</a:t>
            </a:r>
          </a:p>
        </p:txBody>
      </p:sp>
    </p:spTree>
    <p:extLst>
      <p:ext uri="{BB962C8B-B14F-4D97-AF65-F5344CB8AC3E}">
        <p14:creationId xmlns:p14="http://schemas.microsoft.com/office/powerpoint/2010/main" val="34397985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E98BB-467F-856D-A2EB-D9ACBF540704}"/>
              </a:ext>
            </a:extLst>
          </p:cNvPr>
          <p:cNvSpPr>
            <a:spLocks noGrp="1"/>
          </p:cNvSpPr>
          <p:nvPr>
            <p:ph type="title"/>
          </p:nvPr>
        </p:nvSpPr>
        <p:spPr/>
        <p:txBody>
          <a:bodyPr/>
          <a:lstStyle/>
          <a:p>
            <a:r>
              <a:rPr lang="en-US" dirty="0"/>
              <a:t>Business Intelligence (BI)</a:t>
            </a:r>
          </a:p>
        </p:txBody>
      </p:sp>
      <p:sp>
        <p:nvSpPr>
          <p:cNvPr id="3" name="Content Placeholder 2">
            <a:extLst>
              <a:ext uri="{FF2B5EF4-FFF2-40B4-BE49-F238E27FC236}">
                <a16:creationId xmlns:a16="http://schemas.microsoft.com/office/drawing/2014/main" id="{D7D903B7-03D4-DB32-84E9-EBC6353A3E33}"/>
              </a:ext>
            </a:extLst>
          </p:cNvPr>
          <p:cNvSpPr>
            <a:spLocks noGrp="1"/>
          </p:cNvSpPr>
          <p:nvPr>
            <p:ph idx="1"/>
          </p:nvPr>
        </p:nvSpPr>
        <p:spPr/>
        <p:txBody>
          <a:bodyPr/>
          <a:lstStyle/>
          <a:p>
            <a:r>
              <a:rPr lang="en-US" dirty="0"/>
              <a:t>Type of data analysis aimed at understanding organizational activities and opportunities.</a:t>
            </a:r>
            <a:br>
              <a:rPr lang="en-US" dirty="0"/>
            </a:br>
            <a:r>
              <a:rPr lang="en-US" dirty="0"/>
              <a:t>Results of such analysis are used to improve organizational success.</a:t>
            </a:r>
          </a:p>
          <a:p>
            <a:r>
              <a:rPr lang="en-US" dirty="0"/>
              <a:t>A set of technologies that support this kind of data analysis. An evolution of decisions support tools, BI tools enable querying, data mining, statistical analysis, reporting, scenario modeling, data visualization, and dashboarding.</a:t>
            </a:r>
          </a:p>
          <a:p>
            <a:r>
              <a:rPr lang="en-US" dirty="0"/>
              <a:t>It is rare to build custom BI tool.</a:t>
            </a:r>
          </a:p>
          <a:p>
            <a:endParaRPr lang="en-US" dirty="0"/>
          </a:p>
        </p:txBody>
      </p:sp>
      <p:sp>
        <p:nvSpPr>
          <p:cNvPr id="4" name="Slide Number Placeholder 3">
            <a:extLst>
              <a:ext uri="{FF2B5EF4-FFF2-40B4-BE49-F238E27FC236}">
                <a16:creationId xmlns:a16="http://schemas.microsoft.com/office/drawing/2014/main" id="{A6A2EFB8-27F5-47CC-7EE5-D056EB0AACAE}"/>
              </a:ext>
            </a:extLst>
          </p:cNvPr>
          <p:cNvSpPr>
            <a:spLocks noGrp="1"/>
          </p:cNvSpPr>
          <p:nvPr>
            <p:ph type="sldNum" sz="quarter" idx="12"/>
          </p:nvPr>
        </p:nvSpPr>
        <p:spPr/>
        <p:txBody>
          <a:bodyPr/>
          <a:lstStyle/>
          <a:p>
            <a:fld id="{6113E31D-E2AB-40D1-8B51-AFA5AFEF393A}" type="slidenum">
              <a:rPr lang="en-US" smtClean="0"/>
              <a:t>11</a:t>
            </a:fld>
            <a:endParaRPr lang="en-US" dirty="0"/>
          </a:p>
        </p:txBody>
      </p:sp>
    </p:spTree>
    <p:extLst>
      <p:ext uri="{BB962C8B-B14F-4D97-AF65-F5344CB8AC3E}">
        <p14:creationId xmlns:p14="http://schemas.microsoft.com/office/powerpoint/2010/main" val="9330645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E98BB-467F-856D-A2EB-D9ACBF540704}"/>
              </a:ext>
            </a:extLst>
          </p:cNvPr>
          <p:cNvSpPr>
            <a:spLocks noGrp="1"/>
          </p:cNvSpPr>
          <p:nvPr>
            <p:ph type="title"/>
          </p:nvPr>
        </p:nvSpPr>
        <p:spPr/>
        <p:txBody>
          <a:bodyPr/>
          <a:lstStyle/>
          <a:p>
            <a:r>
              <a:rPr lang="en-US" dirty="0"/>
              <a:t>Business Intelligence Categories</a:t>
            </a:r>
          </a:p>
        </p:txBody>
      </p:sp>
      <p:sp>
        <p:nvSpPr>
          <p:cNvPr id="4" name="Slide Number Placeholder 3">
            <a:extLst>
              <a:ext uri="{FF2B5EF4-FFF2-40B4-BE49-F238E27FC236}">
                <a16:creationId xmlns:a16="http://schemas.microsoft.com/office/drawing/2014/main" id="{A6A2EFB8-27F5-47CC-7EE5-D056EB0AACAE}"/>
              </a:ext>
            </a:extLst>
          </p:cNvPr>
          <p:cNvSpPr>
            <a:spLocks noGrp="1"/>
          </p:cNvSpPr>
          <p:nvPr>
            <p:ph type="sldNum" sz="quarter" idx="12"/>
          </p:nvPr>
        </p:nvSpPr>
        <p:spPr/>
        <p:txBody>
          <a:bodyPr/>
          <a:lstStyle/>
          <a:p>
            <a:fld id="{6113E31D-E2AB-40D1-8B51-AFA5AFEF393A}" type="slidenum">
              <a:rPr lang="en-US" smtClean="0"/>
              <a:t>12</a:t>
            </a:fld>
            <a:endParaRPr lang="en-US" dirty="0"/>
          </a:p>
        </p:txBody>
      </p:sp>
      <p:sp>
        <p:nvSpPr>
          <p:cNvPr id="6" name="Content Placeholder 2">
            <a:extLst>
              <a:ext uri="{FF2B5EF4-FFF2-40B4-BE49-F238E27FC236}">
                <a16:creationId xmlns:a16="http://schemas.microsoft.com/office/drawing/2014/main" id="{C4D08D67-8D0D-CCE1-235F-4BF826A1EF3E}"/>
              </a:ext>
            </a:extLst>
          </p:cNvPr>
          <p:cNvSpPr txBox="1">
            <a:spLocks/>
          </p:cNvSpPr>
          <p:nvPr/>
        </p:nvSpPr>
        <p:spPr>
          <a:xfrm>
            <a:off x="335360" y="1268760"/>
            <a:ext cx="11449050" cy="1841129"/>
          </a:xfrm>
          <a:prstGeom prst="rect">
            <a:avLst/>
          </a:prstGeom>
        </p:spPr>
        <p:txBody>
          <a:bodyPr vert="horz" lIns="0" tIns="36000" rIns="0" bIns="36000" rtlCol="0">
            <a:noAutofit/>
          </a:bodyPr>
          <a:lstStyle>
            <a:lvl1pPr marL="91440" indent="-91440" algn="l" defTabSz="914400" rtl="0" eaLnBrk="1" latinLnBrk="0" hangingPunct="1">
              <a:lnSpc>
                <a:spcPct val="90000"/>
              </a:lnSpc>
              <a:spcBef>
                <a:spcPts val="1200"/>
              </a:spcBef>
              <a:spcAft>
                <a:spcPts val="2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n-US" dirty="0"/>
              <a:t>Querying and reporting ~ what happened</a:t>
            </a:r>
          </a:p>
          <a:p>
            <a:r>
              <a:rPr lang="en-US" dirty="0"/>
              <a:t>Standard reports presented in a specific format, on screen or in a printout.</a:t>
            </a:r>
          </a:p>
          <a:p>
            <a:r>
              <a:rPr lang="en-US" dirty="0"/>
              <a:t>Answer to a particular question,  an ad-hoc query, or key performance indicators (KPI).</a:t>
            </a:r>
          </a:p>
          <a:p>
            <a:r>
              <a:rPr lang="en-US" dirty="0"/>
              <a:t>Little to no interaction, static and predictable.</a:t>
            </a:r>
          </a:p>
        </p:txBody>
      </p:sp>
    </p:spTree>
    <p:extLst>
      <p:ext uri="{BB962C8B-B14F-4D97-AF65-F5344CB8AC3E}">
        <p14:creationId xmlns:p14="http://schemas.microsoft.com/office/powerpoint/2010/main" val="3925761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DEE733-B0DA-894A-C76E-5DB41C73C4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6D6F85-C0BE-E77B-695C-D6C872BF32E4}"/>
              </a:ext>
            </a:extLst>
          </p:cNvPr>
          <p:cNvSpPr>
            <a:spLocks noGrp="1"/>
          </p:cNvSpPr>
          <p:nvPr>
            <p:ph type="title"/>
          </p:nvPr>
        </p:nvSpPr>
        <p:spPr/>
        <p:txBody>
          <a:bodyPr/>
          <a:lstStyle/>
          <a:p>
            <a:r>
              <a:rPr lang="en-US" dirty="0"/>
              <a:t>Business Intelligence Categories</a:t>
            </a:r>
          </a:p>
        </p:txBody>
      </p:sp>
      <p:sp>
        <p:nvSpPr>
          <p:cNvPr id="4" name="Slide Number Placeholder 3">
            <a:extLst>
              <a:ext uri="{FF2B5EF4-FFF2-40B4-BE49-F238E27FC236}">
                <a16:creationId xmlns:a16="http://schemas.microsoft.com/office/drawing/2014/main" id="{F6A68B35-F33F-AEE6-2FF2-02A5B8F21DD4}"/>
              </a:ext>
            </a:extLst>
          </p:cNvPr>
          <p:cNvSpPr>
            <a:spLocks noGrp="1"/>
          </p:cNvSpPr>
          <p:nvPr>
            <p:ph type="sldNum" sz="quarter" idx="12"/>
          </p:nvPr>
        </p:nvSpPr>
        <p:spPr/>
        <p:txBody>
          <a:bodyPr/>
          <a:lstStyle/>
          <a:p>
            <a:fld id="{6113E31D-E2AB-40D1-8B51-AFA5AFEF393A}" type="slidenum">
              <a:rPr lang="en-US" smtClean="0"/>
              <a:t>13</a:t>
            </a:fld>
            <a:endParaRPr lang="en-US" dirty="0"/>
          </a:p>
        </p:txBody>
      </p:sp>
      <p:sp>
        <p:nvSpPr>
          <p:cNvPr id="5" name="Content Placeholder 2">
            <a:extLst>
              <a:ext uri="{FF2B5EF4-FFF2-40B4-BE49-F238E27FC236}">
                <a16:creationId xmlns:a16="http://schemas.microsoft.com/office/drawing/2014/main" id="{209D33DA-C696-300A-7342-7FF440072353}"/>
              </a:ext>
            </a:extLst>
          </p:cNvPr>
          <p:cNvSpPr txBox="1">
            <a:spLocks/>
          </p:cNvSpPr>
          <p:nvPr/>
        </p:nvSpPr>
        <p:spPr>
          <a:xfrm>
            <a:off x="335360" y="4266218"/>
            <a:ext cx="11449050" cy="1323023"/>
          </a:xfrm>
          <a:prstGeom prst="rect">
            <a:avLst/>
          </a:prstGeom>
        </p:spPr>
        <p:txBody>
          <a:bodyPr vert="horz" lIns="0" tIns="36000" rIns="0" bIns="36000" rtlCol="0">
            <a:noAutofit/>
          </a:bodyPr>
          <a:lstStyle>
            <a:lvl1pPr marL="91440" indent="-91440" algn="l" defTabSz="914400" rtl="0" eaLnBrk="1" latinLnBrk="0" hangingPunct="1">
              <a:lnSpc>
                <a:spcPct val="90000"/>
              </a:lnSpc>
              <a:spcBef>
                <a:spcPts val="1200"/>
              </a:spcBef>
              <a:spcAft>
                <a:spcPts val="2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Arial" panose="020B0604020202020204" pitchFamily="34" charset="0"/>
              <a:buNone/>
            </a:pPr>
            <a:r>
              <a:rPr lang="en-US" dirty="0"/>
              <a:t>Data mining</a:t>
            </a:r>
          </a:p>
          <a:p>
            <a:r>
              <a:rPr lang="en-US" dirty="0"/>
              <a:t>Predictive and discovery-oriented.</a:t>
            </a:r>
          </a:p>
          <a:p>
            <a:r>
              <a:rPr lang="en-US" dirty="0"/>
              <a:t>Requires specific knowledge and education : NDBI023 Data Mining, …</a:t>
            </a:r>
          </a:p>
        </p:txBody>
      </p:sp>
      <p:sp>
        <p:nvSpPr>
          <p:cNvPr id="7" name="Content Placeholder 2">
            <a:extLst>
              <a:ext uri="{FF2B5EF4-FFF2-40B4-BE49-F238E27FC236}">
                <a16:creationId xmlns:a16="http://schemas.microsoft.com/office/drawing/2014/main" id="{C6B5C80B-5385-5C28-648A-36547E49CC35}"/>
              </a:ext>
            </a:extLst>
          </p:cNvPr>
          <p:cNvSpPr txBox="1">
            <a:spLocks/>
          </p:cNvSpPr>
          <p:nvPr/>
        </p:nvSpPr>
        <p:spPr>
          <a:xfrm>
            <a:off x="335360" y="1268759"/>
            <a:ext cx="11449050" cy="2808313"/>
          </a:xfrm>
          <a:prstGeom prst="rect">
            <a:avLst/>
          </a:prstGeom>
        </p:spPr>
        <p:txBody>
          <a:bodyPr vert="horz" lIns="0" tIns="36000" rIns="0" bIns="36000" rtlCol="0">
            <a:noAutofit/>
          </a:bodyPr>
          <a:lstStyle>
            <a:lvl1pPr marL="91440" indent="-91440" algn="l" defTabSz="914400" rtl="0" eaLnBrk="1" latinLnBrk="0" hangingPunct="1">
              <a:lnSpc>
                <a:spcPct val="90000"/>
              </a:lnSpc>
              <a:spcBef>
                <a:spcPts val="1200"/>
              </a:spcBef>
              <a:spcAft>
                <a:spcPts val="2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Arial" panose="020B0604020202020204" pitchFamily="34" charset="0"/>
              <a:buNone/>
            </a:pPr>
            <a:r>
              <a:rPr lang="en-US" dirty="0"/>
              <a:t>Business analysis ~ what happened and why</a:t>
            </a:r>
          </a:p>
          <a:p>
            <a:r>
              <a:rPr lang="it-IT" dirty="0"/>
              <a:t>Visualizing data in a multidimensional manner. </a:t>
            </a:r>
          </a:p>
          <a:p>
            <a:r>
              <a:rPr lang="it-IT" dirty="0"/>
              <a:t>Typically presented as table, with dimensions mapped to columns and rows.</a:t>
            </a:r>
            <a:endParaRPr lang="en-US" dirty="0"/>
          </a:p>
          <a:p>
            <a:r>
              <a:rPr lang="en-US" dirty="0"/>
              <a:t>User can manipulate the data and visualization.</a:t>
            </a:r>
          </a:p>
          <a:p>
            <a:r>
              <a:rPr lang="en-US" dirty="0"/>
              <a:t>Executive Information Systems (EIS): Dashboard, Scorecard, </a:t>
            </a:r>
          </a:p>
        </p:txBody>
      </p:sp>
    </p:spTree>
    <p:extLst>
      <p:ext uri="{BB962C8B-B14F-4D97-AF65-F5344CB8AC3E}">
        <p14:creationId xmlns:p14="http://schemas.microsoft.com/office/powerpoint/2010/main" val="2071722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D184F-998A-2EF5-AF91-9BD2ECA69795}"/>
              </a:ext>
            </a:extLst>
          </p:cNvPr>
          <p:cNvSpPr>
            <a:spLocks noGrp="1"/>
          </p:cNvSpPr>
          <p:nvPr>
            <p:ph type="title"/>
          </p:nvPr>
        </p:nvSpPr>
        <p:spPr/>
        <p:txBody>
          <a:bodyPr/>
          <a:lstStyle/>
          <a:p>
            <a:r>
              <a:rPr lang="en-US" dirty="0"/>
              <a:t>Business Intelligence Categories</a:t>
            </a:r>
          </a:p>
        </p:txBody>
      </p:sp>
      <p:sp>
        <p:nvSpPr>
          <p:cNvPr id="3" name="Content Placeholder 2">
            <a:extLst>
              <a:ext uri="{FF2B5EF4-FFF2-40B4-BE49-F238E27FC236}">
                <a16:creationId xmlns:a16="http://schemas.microsoft.com/office/drawing/2014/main" id="{3889A684-3C4F-02E2-DBCA-44DBF273687E}"/>
              </a:ext>
            </a:extLst>
          </p:cNvPr>
          <p:cNvSpPr>
            <a:spLocks noGrp="1"/>
          </p:cNvSpPr>
          <p:nvPr>
            <p:ph idx="1"/>
          </p:nvPr>
        </p:nvSpPr>
        <p:spPr/>
        <p:txBody>
          <a:bodyPr/>
          <a:lstStyle/>
          <a:p>
            <a:pPr marL="0" indent="0">
              <a:buNone/>
            </a:pPr>
            <a:r>
              <a:rPr lang="en-US" dirty="0"/>
              <a:t>Operational reporting</a:t>
            </a:r>
          </a:p>
          <a:p>
            <a:r>
              <a:rPr lang="en-US" dirty="0"/>
              <a:t>Short and long, year to year, trends and patterns</a:t>
            </a:r>
          </a:p>
          <a:p>
            <a:r>
              <a:rPr lang="en-US" dirty="0"/>
              <a:t>Support short-term business decisions</a:t>
            </a:r>
          </a:p>
          <a:p>
            <a:pPr marL="0" indent="0">
              <a:buNone/>
            </a:pPr>
            <a:r>
              <a:rPr lang="en-US" dirty="0"/>
              <a:t>Business performance management (BPM)</a:t>
            </a:r>
          </a:p>
          <a:p>
            <a:r>
              <a:rPr lang="en-US" dirty="0"/>
              <a:t>Metrics aligned with organizational goals</a:t>
            </a:r>
          </a:p>
          <a:p>
            <a:r>
              <a:rPr lang="en-US" dirty="0"/>
              <a:t>Support long-term business decisions, executive level</a:t>
            </a:r>
          </a:p>
          <a:p>
            <a:r>
              <a:rPr lang="en-US" dirty="0"/>
              <a:t>Optimize execution of business strategy</a:t>
            </a:r>
          </a:p>
          <a:p>
            <a:pPr marL="0" indent="0">
              <a:buNone/>
            </a:pPr>
            <a:r>
              <a:rPr lang="en-US" dirty="0"/>
              <a:t>Operational analytics (Analytic Applications)</a:t>
            </a:r>
          </a:p>
          <a:p>
            <a:r>
              <a:rPr lang="en-US" dirty="0"/>
              <a:t>Employ near-real-time analytics to guide operational decisions</a:t>
            </a:r>
          </a:p>
          <a:p>
            <a:r>
              <a:rPr lang="en-US" dirty="0"/>
              <a:t>Business Intelligence for front lines of the business</a:t>
            </a:r>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5F44437C-1D45-F4BC-2BF9-675D52295CDF}"/>
              </a:ext>
            </a:extLst>
          </p:cNvPr>
          <p:cNvSpPr>
            <a:spLocks noGrp="1"/>
          </p:cNvSpPr>
          <p:nvPr>
            <p:ph type="sldNum" sz="quarter" idx="12"/>
          </p:nvPr>
        </p:nvSpPr>
        <p:spPr/>
        <p:txBody>
          <a:bodyPr/>
          <a:lstStyle/>
          <a:p>
            <a:fld id="{6113E31D-E2AB-40D1-8B51-AFA5AFEF393A}" type="slidenum">
              <a:rPr lang="en-US" smtClean="0"/>
              <a:t>14</a:t>
            </a:fld>
            <a:endParaRPr lang="en-US" dirty="0"/>
          </a:p>
        </p:txBody>
      </p:sp>
    </p:spTree>
    <p:extLst>
      <p:ext uri="{BB962C8B-B14F-4D97-AF65-F5344CB8AC3E}">
        <p14:creationId xmlns:p14="http://schemas.microsoft.com/office/powerpoint/2010/main" val="26769308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75ED6C-F74D-DF02-DA50-06E313F63EC6}"/>
              </a:ext>
            </a:extLst>
          </p:cNvPr>
          <p:cNvSpPr>
            <a:spLocks noGrp="1"/>
          </p:cNvSpPr>
          <p:nvPr>
            <p:ph type="body" sz="quarter" idx="13"/>
          </p:nvPr>
        </p:nvSpPr>
        <p:spPr/>
        <p:txBody>
          <a:bodyPr/>
          <a:lstStyle/>
          <a:p>
            <a:r>
              <a:rPr lang="en-US" dirty="0"/>
              <a:t>DEMO</a:t>
            </a:r>
          </a:p>
        </p:txBody>
      </p:sp>
      <p:sp>
        <p:nvSpPr>
          <p:cNvPr id="3" name="Text Placeholder 2">
            <a:extLst>
              <a:ext uri="{FF2B5EF4-FFF2-40B4-BE49-F238E27FC236}">
                <a16:creationId xmlns:a16="http://schemas.microsoft.com/office/drawing/2014/main" id="{FFCCB352-B961-3066-83F8-67D588DC0B76}"/>
              </a:ext>
            </a:extLst>
          </p:cNvPr>
          <p:cNvSpPr>
            <a:spLocks noGrp="1"/>
          </p:cNvSpPr>
          <p:nvPr>
            <p:ph type="body" sz="quarter" idx="14"/>
          </p:nvPr>
        </p:nvSpPr>
        <p:spPr/>
        <p:txBody>
          <a:bodyPr/>
          <a:lstStyle/>
          <a:p>
            <a:r>
              <a:rPr lang="en-US" dirty="0"/>
              <a:t>Pivot Table</a:t>
            </a:r>
          </a:p>
        </p:txBody>
      </p:sp>
      <p:pic>
        <p:nvPicPr>
          <p:cNvPr id="4" name="Picture 3">
            <a:extLst>
              <a:ext uri="{FF2B5EF4-FFF2-40B4-BE49-F238E27FC236}">
                <a16:creationId xmlns:a16="http://schemas.microsoft.com/office/drawing/2014/main" id="{323744E3-229C-6B9D-3F67-E7D5EEE1A749}"/>
              </a:ext>
            </a:extLst>
          </p:cNvPr>
          <p:cNvPicPr>
            <a:picLocks noChangeAspect="1"/>
          </p:cNvPicPr>
          <p:nvPr/>
        </p:nvPicPr>
        <p:blipFill>
          <a:blip r:embed="rId3"/>
          <a:stretch>
            <a:fillRect/>
          </a:stretch>
        </p:blipFill>
        <p:spPr>
          <a:xfrm>
            <a:off x="119336" y="260648"/>
            <a:ext cx="4762500" cy="5619750"/>
          </a:xfrm>
          <a:prstGeom prst="rect">
            <a:avLst/>
          </a:prstGeom>
        </p:spPr>
      </p:pic>
    </p:spTree>
    <p:extLst>
      <p:ext uri="{BB962C8B-B14F-4D97-AF65-F5344CB8AC3E}">
        <p14:creationId xmlns:p14="http://schemas.microsoft.com/office/powerpoint/2010/main" val="712109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18F060F-FFC4-AE0B-A092-BA95D52C5D8A}"/>
              </a:ext>
            </a:extLst>
          </p:cNvPr>
          <p:cNvSpPr>
            <a:spLocks noGrp="1"/>
          </p:cNvSpPr>
          <p:nvPr>
            <p:ph type="title"/>
          </p:nvPr>
        </p:nvSpPr>
        <p:spPr/>
        <p:txBody>
          <a:bodyPr/>
          <a:lstStyle/>
          <a:p>
            <a:r>
              <a:rPr lang="en-US" dirty="0"/>
              <a:t>Tools</a:t>
            </a:r>
          </a:p>
        </p:txBody>
      </p:sp>
      <p:sp>
        <p:nvSpPr>
          <p:cNvPr id="4" name="Slide Number Placeholder 3">
            <a:extLst>
              <a:ext uri="{FF2B5EF4-FFF2-40B4-BE49-F238E27FC236}">
                <a16:creationId xmlns:a16="http://schemas.microsoft.com/office/drawing/2014/main" id="{3B60EB2C-374A-0AAF-CC7C-DCF0E669D507}"/>
              </a:ext>
            </a:extLst>
          </p:cNvPr>
          <p:cNvSpPr>
            <a:spLocks noGrp="1"/>
          </p:cNvSpPr>
          <p:nvPr>
            <p:ph type="sldNum" sz="quarter" idx="12"/>
          </p:nvPr>
        </p:nvSpPr>
        <p:spPr/>
        <p:txBody>
          <a:bodyPr/>
          <a:lstStyle/>
          <a:p>
            <a:fld id="{6113E31D-E2AB-40D1-8B51-AFA5AFEF393A}" type="slidenum">
              <a:rPr lang="en-US" smtClean="0"/>
              <a:t>16</a:t>
            </a:fld>
            <a:endParaRPr lang="en-US" dirty="0"/>
          </a:p>
        </p:txBody>
      </p:sp>
      <p:pic>
        <p:nvPicPr>
          <p:cNvPr id="1026" name="Picture 2" descr="Business intelligence software: sales analysis dashboard created in SAP BusinessObjects">
            <a:extLst>
              <a:ext uri="{FF2B5EF4-FFF2-40B4-BE49-F238E27FC236}">
                <a16:creationId xmlns:a16="http://schemas.microsoft.com/office/drawing/2014/main" id="{17CEBF5A-B921-0183-AA81-F07BFCE21C1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3955" y="1196752"/>
            <a:ext cx="6484365" cy="309088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35BB50ED-EB08-85FC-50C6-6CCF3F8F3D99}"/>
              </a:ext>
            </a:extLst>
          </p:cNvPr>
          <p:cNvSpPr txBox="1"/>
          <p:nvPr/>
        </p:nvSpPr>
        <p:spPr>
          <a:xfrm>
            <a:off x="364462" y="4301053"/>
            <a:ext cx="3931338" cy="338554"/>
          </a:xfrm>
          <a:prstGeom prst="rect">
            <a:avLst/>
          </a:prstGeom>
          <a:noFill/>
        </p:spPr>
        <p:txBody>
          <a:bodyPr wrap="square" rtlCol="0">
            <a:spAutoFit/>
          </a:bodyPr>
          <a:lstStyle/>
          <a:p>
            <a:r>
              <a:rPr lang="en-US" sz="1600" dirty="0"/>
              <a:t>SAP BusinessObjects Business Intelligence</a:t>
            </a:r>
          </a:p>
        </p:txBody>
      </p:sp>
      <p:sp>
        <p:nvSpPr>
          <p:cNvPr id="9" name="TextBox 8">
            <a:extLst>
              <a:ext uri="{FF2B5EF4-FFF2-40B4-BE49-F238E27FC236}">
                <a16:creationId xmlns:a16="http://schemas.microsoft.com/office/drawing/2014/main" id="{58B74E5C-61DC-09C3-5D19-D4A8890C237F}"/>
              </a:ext>
            </a:extLst>
          </p:cNvPr>
          <p:cNvSpPr txBox="1"/>
          <p:nvPr/>
        </p:nvSpPr>
        <p:spPr>
          <a:xfrm>
            <a:off x="9352289" y="4287632"/>
            <a:ext cx="2448272" cy="338554"/>
          </a:xfrm>
          <a:prstGeom prst="rect">
            <a:avLst/>
          </a:prstGeom>
          <a:noFill/>
        </p:spPr>
        <p:txBody>
          <a:bodyPr wrap="square" rtlCol="0">
            <a:spAutoFit/>
          </a:bodyPr>
          <a:lstStyle/>
          <a:p>
            <a:r>
              <a:rPr lang="en-US" sz="1600" dirty="0"/>
              <a:t>Microsoft Power BI</a:t>
            </a:r>
          </a:p>
        </p:txBody>
      </p:sp>
      <p:pic>
        <p:nvPicPr>
          <p:cNvPr id="1028" name="Picture 4" descr="Business intelligence software: customizing a dashboard in Microsoft Power BI">
            <a:extLst>
              <a:ext uri="{FF2B5EF4-FFF2-40B4-BE49-F238E27FC236}">
                <a16:creationId xmlns:a16="http://schemas.microsoft.com/office/drawing/2014/main" id="{B416DF00-C643-5835-8755-6D592269904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73019" y="1196752"/>
            <a:ext cx="5491321" cy="309088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usiness intelligence software: customizing data visualizations in Tableau">
            <a:extLst>
              <a:ext uri="{FF2B5EF4-FFF2-40B4-BE49-F238E27FC236}">
                <a16:creationId xmlns:a16="http://schemas.microsoft.com/office/drawing/2014/main" id="{63B92551-082D-8542-9581-8895E01AF52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86046" y="3429000"/>
            <a:ext cx="5253626" cy="262681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24B3F9A7-6E9D-38AF-41EC-AE45FC633087}"/>
              </a:ext>
            </a:extLst>
          </p:cNvPr>
          <p:cNvSpPr txBox="1"/>
          <p:nvPr/>
        </p:nvSpPr>
        <p:spPr>
          <a:xfrm>
            <a:off x="5015880" y="6028971"/>
            <a:ext cx="4223792" cy="338554"/>
          </a:xfrm>
          <a:prstGeom prst="rect">
            <a:avLst/>
          </a:prstGeom>
          <a:noFill/>
        </p:spPr>
        <p:txBody>
          <a:bodyPr wrap="square" rtlCol="0">
            <a:spAutoFit/>
          </a:bodyPr>
          <a:lstStyle/>
          <a:p>
            <a:r>
              <a:rPr lang="en-US" sz="1600" dirty="0"/>
              <a:t>Tableau (NPGR023)</a:t>
            </a:r>
          </a:p>
        </p:txBody>
      </p:sp>
    </p:spTree>
    <p:extLst>
      <p:ext uri="{BB962C8B-B14F-4D97-AF65-F5344CB8AC3E}">
        <p14:creationId xmlns:p14="http://schemas.microsoft.com/office/powerpoint/2010/main" val="54801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animEffect transition="in" filter="fade">
                                      <p:cBhvr>
                                        <p:cTn id="15" dur="500"/>
                                        <p:tgtEl>
                                          <p:spTgt spid="102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nodeType="withEffect">
                                  <p:stCondLst>
                                    <p:cond delay="0"/>
                                  </p:stCondLst>
                                  <p:childTnLst>
                                    <p:set>
                                      <p:cBhvr>
                                        <p:cTn id="25" dur="1" fill="hold">
                                          <p:stCondLst>
                                            <p:cond delay="0"/>
                                          </p:stCondLst>
                                        </p:cTn>
                                        <p:tgtEl>
                                          <p:spTgt spid="1030"/>
                                        </p:tgtEl>
                                        <p:attrNameLst>
                                          <p:attrName>style.visibility</p:attrName>
                                        </p:attrNameLst>
                                      </p:cBhvr>
                                      <p:to>
                                        <p:strVal val="visible"/>
                                      </p:to>
                                    </p:set>
                                    <p:animEffect transition="in" filter="fade">
                                      <p:cBhvr>
                                        <p:cTn id="26"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6D805B-59A7-0B37-6E76-84D449DC0F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21D811-F3D2-62B7-C328-64E275997E44}"/>
              </a:ext>
            </a:extLst>
          </p:cNvPr>
          <p:cNvSpPr>
            <a:spLocks noGrp="1"/>
          </p:cNvSpPr>
          <p:nvPr>
            <p:ph type="title"/>
          </p:nvPr>
        </p:nvSpPr>
        <p:spPr/>
        <p:txBody>
          <a:bodyPr/>
          <a:lstStyle/>
          <a:p>
            <a:r>
              <a:rPr lang="en-US" dirty="0"/>
              <a:t>Business - What is BI?</a:t>
            </a:r>
          </a:p>
        </p:txBody>
      </p:sp>
      <p:sp>
        <p:nvSpPr>
          <p:cNvPr id="4" name="Slide Number Placeholder 3">
            <a:extLst>
              <a:ext uri="{FF2B5EF4-FFF2-40B4-BE49-F238E27FC236}">
                <a16:creationId xmlns:a16="http://schemas.microsoft.com/office/drawing/2014/main" id="{9633653A-99E9-40A8-429D-DFC48798332A}"/>
              </a:ext>
            </a:extLst>
          </p:cNvPr>
          <p:cNvSpPr>
            <a:spLocks noGrp="1"/>
          </p:cNvSpPr>
          <p:nvPr>
            <p:ph type="sldNum" sz="quarter" idx="12"/>
          </p:nvPr>
        </p:nvSpPr>
        <p:spPr/>
        <p:txBody>
          <a:bodyPr/>
          <a:lstStyle/>
          <a:p>
            <a:fld id="{6113E31D-E2AB-40D1-8B51-AFA5AFEF393A}" type="slidenum">
              <a:rPr lang="en-US" smtClean="0"/>
              <a:t>17</a:t>
            </a:fld>
            <a:endParaRPr lang="en-US" dirty="0"/>
          </a:p>
        </p:txBody>
      </p:sp>
      <p:pic>
        <p:nvPicPr>
          <p:cNvPr id="14" name="Graphic 13">
            <a:extLst>
              <a:ext uri="{FF2B5EF4-FFF2-40B4-BE49-F238E27FC236}">
                <a16:creationId xmlns:a16="http://schemas.microsoft.com/office/drawing/2014/main" id="{955248A1-C6E9-E1E2-D45E-33741CC1085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3104" y="1863568"/>
            <a:ext cx="10113784" cy="4520908"/>
          </a:xfrm>
          <a:prstGeom prst="rect">
            <a:avLst/>
          </a:prstGeom>
        </p:spPr>
      </p:pic>
    </p:spTree>
    <p:extLst>
      <p:ext uri="{BB962C8B-B14F-4D97-AF65-F5344CB8AC3E}">
        <p14:creationId xmlns:p14="http://schemas.microsoft.com/office/powerpoint/2010/main" val="19435371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49D42-D3CB-1CA5-4172-5DCEB4BB783F}"/>
              </a:ext>
            </a:extLst>
          </p:cNvPr>
          <p:cNvSpPr>
            <a:spLocks noGrp="1"/>
          </p:cNvSpPr>
          <p:nvPr>
            <p:ph type="title"/>
          </p:nvPr>
        </p:nvSpPr>
        <p:spPr/>
        <p:txBody>
          <a:bodyPr/>
          <a:lstStyle/>
          <a:p>
            <a:r>
              <a:rPr lang="en-US" dirty="0"/>
              <a:t>Business perspective</a:t>
            </a:r>
          </a:p>
        </p:txBody>
      </p:sp>
      <p:sp>
        <p:nvSpPr>
          <p:cNvPr id="3" name="Content Placeholder 2">
            <a:extLst>
              <a:ext uri="{FF2B5EF4-FFF2-40B4-BE49-F238E27FC236}">
                <a16:creationId xmlns:a16="http://schemas.microsoft.com/office/drawing/2014/main" id="{3465FCA1-E07B-5A78-1995-452014A20FFD}"/>
              </a:ext>
            </a:extLst>
          </p:cNvPr>
          <p:cNvSpPr>
            <a:spLocks noGrp="1"/>
          </p:cNvSpPr>
          <p:nvPr>
            <p:ph idx="1"/>
          </p:nvPr>
        </p:nvSpPr>
        <p:spPr>
          <a:xfrm>
            <a:off x="335360" y="1268760"/>
            <a:ext cx="11449272" cy="2448272"/>
          </a:xfrm>
        </p:spPr>
        <p:txBody>
          <a:bodyPr/>
          <a:lstStyle/>
          <a:p>
            <a:pPr marL="0" indent="0">
              <a:buNone/>
            </a:pPr>
            <a:r>
              <a:rPr lang="en-US" dirty="0"/>
              <a:t>Information Technology</a:t>
            </a:r>
          </a:p>
          <a:p>
            <a:r>
              <a:rPr lang="en-US" dirty="0"/>
              <a:t>Unrealistic expectations for new applications of enhancements of existing application</a:t>
            </a:r>
          </a:p>
          <a:p>
            <a:r>
              <a:rPr lang="en-US" dirty="0"/>
              <a:t>Little participation during design</a:t>
            </a:r>
          </a:p>
          <a:p>
            <a:r>
              <a:rPr lang="en-US" dirty="0"/>
              <a:t>Little participation during testing </a:t>
            </a:r>
          </a:p>
          <a:p>
            <a:r>
              <a:rPr lang="en-US" dirty="0"/>
              <a:t>Lack of training </a:t>
            </a:r>
          </a:p>
        </p:txBody>
      </p:sp>
      <p:sp>
        <p:nvSpPr>
          <p:cNvPr id="4" name="Slide Number Placeholder 3">
            <a:extLst>
              <a:ext uri="{FF2B5EF4-FFF2-40B4-BE49-F238E27FC236}">
                <a16:creationId xmlns:a16="http://schemas.microsoft.com/office/drawing/2014/main" id="{A3F913E2-5046-C6A1-B94C-0ACE076D88E1}"/>
              </a:ext>
            </a:extLst>
          </p:cNvPr>
          <p:cNvSpPr>
            <a:spLocks noGrp="1"/>
          </p:cNvSpPr>
          <p:nvPr>
            <p:ph type="sldNum" sz="quarter" idx="12"/>
          </p:nvPr>
        </p:nvSpPr>
        <p:spPr/>
        <p:txBody>
          <a:bodyPr/>
          <a:lstStyle/>
          <a:p>
            <a:fld id="{6113E31D-E2AB-40D1-8B51-AFA5AFEF393A}" type="slidenum">
              <a:rPr lang="en-US" smtClean="0"/>
              <a:t>18</a:t>
            </a:fld>
            <a:endParaRPr lang="en-US" dirty="0"/>
          </a:p>
        </p:txBody>
      </p:sp>
      <p:sp>
        <p:nvSpPr>
          <p:cNvPr id="5" name="Content Placeholder 2">
            <a:extLst>
              <a:ext uri="{FF2B5EF4-FFF2-40B4-BE49-F238E27FC236}">
                <a16:creationId xmlns:a16="http://schemas.microsoft.com/office/drawing/2014/main" id="{51CE9F51-CC60-A398-2CEE-85E769999AD9}"/>
              </a:ext>
            </a:extLst>
          </p:cNvPr>
          <p:cNvSpPr txBox="1">
            <a:spLocks/>
          </p:cNvSpPr>
          <p:nvPr/>
        </p:nvSpPr>
        <p:spPr>
          <a:xfrm>
            <a:off x="335360" y="3740178"/>
            <a:ext cx="5760640" cy="2448272"/>
          </a:xfrm>
          <a:prstGeom prst="rect">
            <a:avLst/>
          </a:prstGeom>
        </p:spPr>
        <p:txBody>
          <a:bodyPr vert="horz" lIns="0" tIns="36000" rIns="0" bIns="36000" rtlCol="0">
            <a:noAutofit/>
          </a:bodyPr>
          <a:lstStyle>
            <a:lvl1pPr marL="91440" indent="-91440" algn="l" defTabSz="914400" rtl="0" eaLnBrk="1" latinLnBrk="0" hangingPunct="1">
              <a:lnSpc>
                <a:spcPct val="90000"/>
              </a:lnSpc>
              <a:spcBef>
                <a:spcPts val="1200"/>
              </a:spcBef>
              <a:spcAft>
                <a:spcPts val="2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Arial" panose="020B0604020202020204" pitchFamily="34" charset="0"/>
              <a:buNone/>
            </a:pPr>
            <a:r>
              <a:rPr lang="en-US" dirty="0"/>
              <a:t>Business</a:t>
            </a:r>
          </a:p>
          <a:p>
            <a:r>
              <a:rPr lang="en-US" dirty="0"/>
              <a:t>IT have no idea about business</a:t>
            </a:r>
          </a:p>
          <a:p>
            <a:r>
              <a:rPr lang="en-US" dirty="0"/>
              <a:t>Random features</a:t>
            </a:r>
          </a:p>
          <a:p>
            <a:r>
              <a:rPr lang="en-US" dirty="0"/>
              <a:t>Slow response time</a:t>
            </a:r>
          </a:p>
          <a:p>
            <a:r>
              <a:rPr lang="en-US" dirty="0"/>
              <a:t>It does not work !</a:t>
            </a:r>
          </a:p>
        </p:txBody>
      </p:sp>
    </p:spTree>
    <p:extLst>
      <p:ext uri="{BB962C8B-B14F-4D97-AF65-F5344CB8AC3E}">
        <p14:creationId xmlns:p14="http://schemas.microsoft.com/office/powerpoint/2010/main" val="2375623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C1FE4A6-6C20-569D-2369-C3148B9F9883}"/>
              </a:ext>
            </a:extLst>
          </p:cNvPr>
          <p:cNvSpPr>
            <a:spLocks noGrp="1"/>
          </p:cNvSpPr>
          <p:nvPr>
            <p:ph type="body" sz="quarter" idx="13"/>
          </p:nvPr>
        </p:nvSpPr>
        <p:spPr/>
        <p:txBody>
          <a:bodyPr/>
          <a:lstStyle/>
          <a:p>
            <a:r>
              <a:rPr lang="en-US" dirty="0"/>
              <a:t>On-Line Analytical Processing (OLAP)</a:t>
            </a:r>
          </a:p>
        </p:txBody>
      </p:sp>
      <p:sp>
        <p:nvSpPr>
          <p:cNvPr id="3" name="Text Placeholder 2">
            <a:extLst>
              <a:ext uri="{FF2B5EF4-FFF2-40B4-BE49-F238E27FC236}">
                <a16:creationId xmlns:a16="http://schemas.microsoft.com/office/drawing/2014/main" id="{B0C92031-3324-2711-E762-BA8F2628F28C}"/>
              </a:ext>
            </a:extLst>
          </p:cNvPr>
          <p:cNvSpPr>
            <a:spLocks noGrp="1"/>
          </p:cNvSpPr>
          <p:nvPr>
            <p:ph type="body" sz="quarter" idx="14"/>
          </p:nvPr>
        </p:nvSpPr>
        <p:spPr/>
        <p:txBody>
          <a:bodyPr/>
          <a:lstStyle/>
          <a:p>
            <a:r>
              <a:rPr lang="en-US" dirty="0"/>
              <a:t>Multidimensional data</a:t>
            </a:r>
          </a:p>
        </p:txBody>
      </p:sp>
    </p:spTree>
    <p:extLst>
      <p:ext uri="{BB962C8B-B14F-4D97-AF65-F5344CB8AC3E}">
        <p14:creationId xmlns:p14="http://schemas.microsoft.com/office/powerpoint/2010/main" val="23172417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3609A-D74E-E66F-A309-725DB9F44BC1}"/>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E238E306-B85C-ECC4-F63E-6B7E943B1640}"/>
              </a:ext>
            </a:extLst>
          </p:cNvPr>
          <p:cNvSpPr>
            <a:spLocks noGrp="1"/>
          </p:cNvSpPr>
          <p:nvPr>
            <p:ph sz="half" idx="1"/>
          </p:nvPr>
        </p:nvSpPr>
        <p:spPr/>
        <p:txBody>
          <a:bodyPr/>
          <a:lstStyle/>
          <a:p>
            <a:pPr marL="0" indent="0">
              <a:buNone/>
            </a:pPr>
            <a:r>
              <a:rPr lang="en-US" b="1" dirty="0"/>
              <a:t>Prerequisites</a:t>
            </a:r>
          </a:p>
          <a:p>
            <a:r>
              <a:rPr lang="en-US" dirty="0"/>
              <a:t>Business process</a:t>
            </a:r>
          </a:p>
          <a:p>
            <a:r>
              <a:rPr lang="en-US" dirty="0"/>
              <a:t>Data engineering and data engineer</a:t>
            </a:r>
          </a:p>
        </p:txBody>
      </p:sp>
      <p:sp>
        <p:nvSpPr>
          <p:cNvPr id="4" name="Content Placeholder 3">
            <a:extLst>
              <a:ext uri="{FF2B5EF4-FFF2-40B4-BE49-F238E27FC236}">
                <a16:creationId xmlns:a16="http://schemas.microsoft.com/office/drawing/2014/main" id="{BAEB6766-AAE5-0DBF-C28A-13DCE070B182}"/>
              </a:ext>
            </a:extLst>
          </p:cNvPr>
          <p:cNvSpPr>
            <a:spLocks noGrp="1"/>
          </p:cNvSpPr>
          <p:nvPr>
            <p:ph sz="half" idx="2"/>
          </p:nvPr>
        </p:nvSpPr>
        <p:spPr/>
        <p:txBody>
          <a:bodyPr/>
          <a:lstStyle/>
          <a:p>
            <a:pPr marL="0" indent="0">
              <a:buNone/>
            </a:pPr>
            <a:r>
              <a:rPr lang="en-US" b="1" dirty="0"/>
              <a:t>Outcomes</a:t>
            </a:r>
          </a:p>
          <a:p>
            <a:r>
              <a:rPr lang="en-US" dirty="0"/>
              <a:t>Data-Information-Knowledge-Wisdom pyramid</a:t>
            </a:r>
          </a:p>
          <a:p>
            <a:r>
              <a:rPr lang="en-US" dirty="0"/>
              <a:t>On-line Transaction Processing (OLTP) systems</a:t>
            </a:r>
          </a:p>
          <a:p>
            <a:r>
              <a:rPr lang="en-US" dirty="0"/>
              <a:t>Business Intelligence</a:t>
            </a:r>
          </a:p>
          <a:p>
            <a:r>
              <a:rPr lang="en-US" dirty="0"/>
              <a:t>On-Line Analytical Processing (OLAP)</a:t>
            </a:r>
          </a:p>
          <a:p>
            <a:r>
              <a:rPr lang="en-US" dirty="0"/>
              <a:t>Multidimensional data</a:t>
            </a:r>
          </a:p>
          <a:p>
            <a:r>
              <a:rPr lang="en-US" dirty="0"/>
              <a:t>Data cube, operations, representation</a:t>
            </a:r>
          </a:p>
        </p:txBody>
      </p:sp>
      <p:sp>
        <p:nvSpPr>
          <p:cNvPr id="5" name="Slide Number Placeholder 4">
            <a:extLst>
              <a:ext uri="{FF2B5EF4-FFF2-40B4-BE49-F238E27FC236}">
                <a16:creationId xmlns:a16="http://schemas.microsoft.com/office/drawing/2014/main" id="{E06CA54B-4243-A105-6281-EC740FD5C571}"/>
              </a:ext>
            </a:extLst>
          </p:cNvPr>
          <p:cNvSpPr>
            <a:spLocks noGrp="1"/>
          </p:cNvSpPr>
          <p:nvPr>
            <p:ph type="sldNum" sz="quarter" idx="12"/>
          </p:nvPr>
        </p:nvSpPr>
        <p:spPr/>
        <p:txBody>
          <a:bodyPr/>
          <a:lstStyle/>
          <a:p>
            <a:fld id="{4FAB73BC-B049-4115-A692-8D63A059BFB8}" type="slidenum">
              <a:rPr lang="en-US" smtClean="0"/>
              <a:t>2</a:t>
            </a:fld>
            <a:endParaRPr lang="en-US" dirty="0"/>
          </a:p>
        </p:txBody>
      </p:sp>
    </p:spTree>
    <p:extLst>
      <p:ext uri="{BB962C8B-B14F-4D97-AF65-F5344CB8AC3E}">
        <p14:creationId xmlns:p14="http://schemas.microsoft.com/office/powerpoint/2010/main" val="30903944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45927-F228-4DD4-6A47-A645AD333770}"/>
              </a:ext>
            </a:extLst>
          </p:cNvPr>
          <p:cNvSpPr>
            <a:spLocks noGrp="1"/>
          </p:cNvSpPr>
          <p:nvPr>
            <p:ph type="title"/>
          </p:nvPr>
        </p:nvSpPr>
        <p:spPr/>
        <p:txBody>
          <a:bodyPr/>
          <a:lstStyle/>
          <a:p>
            <a:r>
              <a:rPr lang="en-US" dirty="0"/>
              <a:t>OLTP vs. OLAP</a:t>
            </a:r>
          </a:p>
        </p:txBody>
      </p:sp>
      <p:sp>
        <p:nvSpPr>
          <p:cNvPr id="3" name="Content Placeholder 2">
            <a:extLst>
              <a:ext uri="{FF2B5EF4-FFF2-40B4-BE49-F238E27FC236}">
                <a16:creationId xmlns:a16="http://schemas.microsoft.com/office/drawing/2014/main" id="{47CCF593-6B60-A35B-80AE-B82395D69B1F}"/>
              </a:ext>
            </a:extLst>
          </p:cNvPr>
          <p:cNvSpPr>
            <a:spLocks noGrp="1"/>
          </p:cNvSpPr>
          <p:nvPr>
            <p:ph idx="1"/>
          </p:nvPr>
        </p:nvSpPr>
        <p:spPr>
          <a:xfrm>
            <a:off x="6168010" y="1268760"/>
            <a:ext cx="5616622" cy="5040560"/>
          </a:xfrm>
        </p:spPr>
        <p:txBody>
          <a:bodyPr/>
          <a:lstStyle/>
          <a:p>
            <a:pPr marL="0" indent="0">
              <a:buNone/>
            </a:pPr>
            <a:r>
              <a:rPr lang="en-US" dirty="0"/>
              <a:t>On-Line Analytical Processing (OLAP)</a:t>
            </a:r>
          </a:p>
          <a:p>
            <a:r>
              <a:rPr lang="en-US" dirty="0"/>
              <a:t>Decision support</a:t>
            </a:r>
          </a:p>
          <a:p>
            <a:r>
              <a:rPr lang="en-US" dirty="0"/>
              <a:t>Hundreds of users, read only</a:t>
            </a:r>
          </a:p>
          <a:p>
            <a:r>
              <a:rPr lang="en-US" dirty="0"/>
              <a:t>Multi-dimensional analytic queries</a:t>
            </a:r>
          </a:p>
          <a:p>
            <a:r>
              <a:rPr lang="en-US" dirty="0"/>
              <a:t>High flexibility</a:t>
            </a:r>
          </a:p>
          <a:p>
            <a:r>
              <a:rPr lang="en-US" dirty="0"/>
              <a:t>Downtime, regular updates</a:t>
            </a:r>
          </a:p>
          <a:p>
            <a:r>
              <a:rPr lang="en-US" dirty="0"/>
              <a:t>Implementation architectures: </a:t>
            </a:r>
            <a:br>
              <a:rPr lang="en-US" dirty="0"/>
            </a:br>
            <a:r>
              <a:rPr lang="en-US" dirty="0"/>
              <a:t>ROLAP, MOLAP, HOLAP, …</a:t>
            </a:r>
          </a:p>
          <a:p>
            <a:endParaRPr lang="en-US" dirty="0"/>
          </a:p>
          <a:p>
            <a:r>
              <a:rPr lang="en-US" dirty="0"/>
              <a:t>Query result is a matrix ~ data cube</a:t>
            </a:r>
          </a:p>
          <a:p>
            <a:endParaRPr lang="en-US" dirty="0"/>
          </a:p>
        </p:txBody>
      </p:sp>
      <p:sp>
        <p:nvSpPr>
          <p:cNvPr id="4" name="Slide Number Placeholder 3">
            <a:extLst>
              <a:ext uri="{FF2B5EF4-FFF2-40B4-BE49-F238E27FC236}">
                <a16:creationId xmlns:a16="http://schemas.microsoft.com/office/drawing/2014/main" id="{3303EFE8-5207-184D-6A45-AC28F30AA879}"/>
              </a:ext>
            </a:extLst>
          </p:cNvPr>
          <p:cNvSpPr>
            <a:spLocks noGrp="1"/>
          </p:cNvSpPr>
          <p:nvPr>
            <p:ph type="sldNum" sz="quarter" idx="12"/>
          </p:nvPr>
        </p:nvSpPr>
        <p:spPr/>
        <p:txBody>
          <a:bodyPr/>
          <a:lstStyle/>
          <a:p>
            <a:fld id="{6113E31D-E2AB-40D1-8B51-AFA5AFEF393A}" type="slidenum">
              <a:rPr lang="en-US" smtClean="0"/>
              <a:t>20</a:t>
            </a:fld>
            <a:endParaRPr lang="en-US" dirty="0"/>
          </a:p>
        </p:txBody>
      </p:sp>
      <p:sp>
        <p:nvSpPr>
          <p:cNvPr id="5" name="Content Placeholder 2">
            <a:extLst>
              <a:ext uri="{FF2B5EF4-FFF2-40B4-BE49-F238E27FC236}">
                <a16:creationId xmlns:a16="http://schemas.microsoft.com/office/drawing/2014/main" id="{40F294BB-AADE-2CF0-C359-155565E23E08}"/>
              </a:ext>
            </a:extLst>
          </p:cNvPr>
          <p:cNvSpPr txBox="1">
            <a:spLocks/>
          </p:cNvSpPr>
          <p:nvPr/>
        </p:nvSpPr>
        <p:spPr>
          <a:xfrm>
            <a:off x="335360" y="1268760"/>
            <a:ext cx="5688632" cy="5040560"/>
          </a:xfrm>
          <a:prstGeom prst="rect">
            <a:avLst/>
          </a:prstGeom>
        </p:spPr>
        <p:txBody>
          <a:bodyPr vert="horz" lIns="0" tIns="36000" rIns="0" bIns="36000" rtlCol="0">
            <a:noAutofit/>
          </a:bodyPr>
          <a:lstStyle>
            <a:lvl1pPr marL="91440" indent="-91440" algn="l" defTabSz="914400" rtl="0" eaLnBrk="1" latinLnBrk="0" hangingPunct="1">
              <a:lnSpc>
                <a:spcPct val="90000"/>
              </a:lnSpc>
              <a:spcBef>
                <a:spcPts val="1200"/>
              </a:spcBef>
              <a:spcAft>
                <a:spcPts val="2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n-US" dirty="0">
                <a:solidFill>
                  <a:schemeClr val="accent3"/>
                </a:solidFill>
              </a:rPr>
              <a:t>On-line Transaction Processing (OLTP) systems</a:t>
            </a:r>
          </a:p>
          <a:p>
            <a:r>
              <a:rPr lang="en-US" dirty="0">
                <a:solidFill>
                  <a:schemeClr val="accent3"/>
                </a:solidFill>
              </a:rPr>
              <a:t>Support day-to-day operation</a:t>
            </a:r>
          </a:p>
          <a:p>
            <a:r>
              <a:rPr lang="en-US" dirty="0">
                <a:solidFill>
                  <a:schemeClr val="accent3"/>
                </a:solidFill>
              </a:rPr>
              <a:t>Thousands of users, small read / write operations</a:t>
            </a:r>
          </a:p>
          <a:p>
            <a:r>
              <a:rPr lang="en-US" dirty="0">
                <a:solidFill>
                  <a:schemeClr val="accent3"/>
                </a:solidFill>
              </a:rPr>
              <a:t>Transaction oriented</a:t>
            </a:r>
          </a:p>
          <a:p>
            <a:r>
              <a:rPr lang="en-US" dirty="0">
                <a:solidFill>
                  <a:schemeClr val="accent3"/>
                </a:solidFill>
              </a:rPr>
              <a:t>High performance </a:t>
            </a:r>
          </a:p>
          <a:p>
            <a:r>
              <a:rPr lang="en-US" dirty="0">
                <a:solidFill>
                  <a:schemeClr val="accent3"/>
                </a:solidFill>
              </a:rPr>
              <a:t>High availability</a:t>
            </a:r>
          </a:p>
          <a:p>
            <a:r>
              <a:rPr lang="en-US" dirty="0">
                <a:solidFill>
                  <a:schemeClr val="accent3"/>
                </a:solidFill>
              </a:rPr>
              <a:t>Normalized schema</a:t>
            </a:r>
          </a:p>
        </p:txBody>
      </p:sp>
    </p:spTree>
    <p:extLst>
      <p:ext uri="{BB962C8B-B14F-4D97-AF65-F5344CB8AC3E}">
        <p14:creationId xmlns:p14="http://schemas.microsoft.com/office/powerpoint/2010/main" val="489866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56B1E-0EA9-D1AD-DE89-DDCCF1AFC55F}"/>
              </a:ext>
            </a:extLst>
          </p:cNvPr>
          <p:cNvSpPr>
            <a:spLocks noGrp="1"/>
          </p:cNvSpPr>
          <p:nvPr>
            <p:ph type="title"/>
          </p:nvPr>
        </p:nvSpPr>
        <p:spPr/>
        <p:txBody>
          <a:bodyPr/>
          <a:lstStyle/>
          <a:p>
            <a:r>
              <a:rPr lang="en-US" dirty="0"/>
              <a:t>Apache Kylin</a:t>
            </a:r>
          </a:p>
        </p:txBody>
      </p:sp>
      <p:sp>
        <p:nvSpPr>
          <p:cNvPr id="3" name="Content Placeholder 2">
            <a:extLst>
              <a:ext uri="{FF2B5EF4-FFF2-40B4-BE49-F238E27FC236}">
                <a16:creationId xmlns:a16="http://schemas.microsoft.com/office/drawing/2014/main" id="{B84DE621-75E7-5E69-CED8-9EA0C256D423}"/>
              </a:ext>
            </a:extLst>
          </p:cNvPr>
          <p:cNvSpPr>
            <a:spLocks noGrp="1"/>
          </p:cNvSpPr>
          <p:nvPr>
            <p:ph idx="1"/>
          </p:nvPr>
        </p:nvSpPr>
        <p:spPr/>
        <p:txBody>
          <a:bodyPr/>
          <a:lstStyle/>
          <a:p>
            <a:r>
              <a:rPr lang="en-US" dirty="0">
                <a:hlinkClick r:id="rId2"/>
              </a:rPr>
              <a:t>https://kylin.apache.org/</a:t>
            </a: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9CBAAA6B-C1C7-EA2B-A5B6-EF697C69495D}"/>
              </a:ext>
            </a:extLst>
          </p:cNvPr>
          <p:cNvSpPr>
            <a:spLocks noGrp="1"/>
          </p:cNvSpPr>
          <p:nvPr>
            <p:ph type="sldNum" sz="quarter" idx="12"/>
          </p:nvPr>
        </p:nvSpPr>
        <p:spPr/>
        <p:txBody>
          <a:bodyPr/>
          <a:lstStyle/>
          <a:p>
            <a:fld id="{6113E31D-E2AB-40D1-8B51-AFA5AFEF393A}" type="slidenum">
              <a:rPr lang="en-US" smtClean="0"/>
              <a:t>21</a:t>
            </a:fld>
            <a:endParaRPr lang="en-US" dirty="0"/>
          </a:p>
        </p:txBody>
      </p:sp>
    </p:spTree>
    <p:extLst>
      <p:ext uri="{BB962C8B-B14F-4D97-AF65-F5344CB8AC3E}">
        <p14:creationId xmlns:p14="http://schemas.microsoft.com/office/powerpoint/2010/main" val="5615128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3DB2C-0A8C-5443-735A-3EDD906D805E}"/>
              </a:ext>
            </a:extLst>
          </p:cNvPr>
          <p:cNvSpPr>
            <a:spLocks noGrp="1"/>
          </p:cNvSpPr>
          <p:nvPr>
            <p:ph type="title"/>
          </p:nvPr>
        </p:nvSpPr>
        <p:spPr/>
        <p:txBody>
          <a:bodyPr/>
          <a:lstStyle/>
          <a:p>
            <a:r>
              <a:rPr lang="en-US" dirty="0"/>
              <a:t>OLAP</a:t>
            </a:r>
          </a:p>
        </p:txBody>
      </p:sp>
      <p:sp>
        <p:nvSpPr>
          <p:cNvPr id="3" name="Content Placeholder 2">
            <a:extLst>
              <a:ext uri="{FF2B5EF4-FFF2-40B4-BE49-F238E27FC236}">
                <a16:creationId xmlns:a16="http://schemas.microsoft.com/office/drawing/2014/main" id="{AE5B1415-8997-5F2F-4278-D5CBE758DBAE}"/>
              </a:ext>
            </a:extLst>
          </p:cNvPr>
          <p:cNvSpPr>
            <a:spLocks noGrp="1"/>
          </p:cNvSpPr>
          <p:nvPr>
            <p:ph idx="1"/>
          </p:nvPr>
        </p:nvSpPr>
        <p:spPr>
          <a:xfrm>
            <a:off x="335360" y="1268760"/>
            <a:ext cx="11449272" cy="1440160"/>
          </a:xfrm>
        </p:spPr>
        <p:txBody>
          <a:bodyPr/>
          <a:lstStyle/>
          <a:p>
            <a:pPr marL="0" indent="0">
              <a:buNone/>
            </a:pPr>
            <a:r>
              <a:rPr lang="en-US" dirty="0"/>
              <a:t>OLAP</a:t>
            </a:r>
          </a:p>
          <a:p>
            <a:r>
              <a:rPr lang="en-US" dirty="0"/>
              <a:t>Definition with 12 rules by </a:t>
            </a:r>
            <a:r>
              <a:rPr lang="en-US" dirty="0" err="1"/>
              <a:t>Coddem</a:t>
            </a:r>
            <a:r>
              <a:rPr lang="en-US" dirty="0"/>
              <a:t> 1993</a:t>
            </a:r>
          </a:p>
          <a:p>
            <a:r>
              <a:rPr lang="en-US" dirty="0"/>
              <a:t>Fast Analysis of Shared Multidimensional Information 1995</a:t>
            </a:r>
          </a:p>
        </p:txBody>
      </p:sp>
      <p:sp>
        <p:nvSpPr>
          <p:cNvPr id="4" name="Slide Number Placeholder 3">
            <a:extLst>
              <a:ext uri="{FF2B5EF4-FFF2-40B4-BE49-F238E27FC236}">
                <a16:creationId xmlns:a16="http://schemas.microsoft.com/office/drawing/2014/main" id="{B0570A68-439D-4AED-2533-1D3DBCD2FCE3}"/>
              </a:ext>
            </a:extLst>
          </p:cNvPr>
          <p:cNvSpPr>
            <a:spLocks noGrp="1"/>
          </p:cNvSpPr>
          <p:nvPr>
            <p:ph type="sldNum" sz="quarter" idx="12"/>
          </p:nvPr>
        </p:nvSpPr>
        <p:spPr/>
        <p:txBody>
          <a:bodyPr/>
          <a:lstStyle/>
          <a:p>
            <a:fld id="{6113E31D-E2AB-40D1-8B51-AFA5AFEF393A}" type="slidenum">
              <a:rPr lang="en-US" smtClean="0"/>
              <a:t>22</a:t>
            </a:fld>
            <a:endParaRPr lang="en-US" dirty="0"/>
          </a:p>
        </p:txBody>
      </p:sp>
      <p:sp>
        <p:nvSpPr>
          <p:cNvPr id="5" name="TextBox 4">
            <a:extLst>
              <a:ext uri="{FF2B5EF4-FFF2-40B4-BE49-F238E27FC236}">
                <a16:creationId xmlns:a16="http://schemas.microsoft.com/office/drawing/2014/main" id="{051F6B84-CE0E-97EB-E2BC-43F644089F57}"/>
              </a:ext>
            </a:extLst>
          </p:cNvPr>
          <p:cNvSpPr txBox="1"/>
          <p:nvPr/>
        </p:nvSpPr>
        <p:spPr>
          <a:xfrm>
            <a:off x="0" y="6493334"/>
            <a:ext cx="6816080" cy="369332"/>
          </a:xfrm>
          <a:prstGeom prst="rect">
            <a:avLst/>
          </a:prstGeom>
          <a:noFill/>
        </p:spPr>
        <p:txBody>
          <a:bodyPr wrap="square" rtlCol="0">
            <a:spAutoFit/>
          </a:bodyPr>
          <a:lstStyle/>
          <a:p>
            <a:r>
              <a:rPr lang="en-US" dirty="0">
                <a:solidFill>
                  <a:schemeClr val="bg1"/>
                </a:solidFill>
              </a:rPr>
              <a:t>Consider 2024/2025</a:t>
            </a:r>
          </a:p>
        </p:txBody>
      </p:sp>
      <p:pic>
        <p:nvPicPr>
          <p:cNvPr id="6" name="Picture 5">
            <a:extLst>
              <a:ext uri="{FF2B5EF4-FFF2-40B4-BE49-F238E27FC236}">
                <a16:creationId xmlns:a16="http://schemas.microsoft.com/office/drawing/2014/main" id="{96593136-BB91-A132-DB84-00AB5514B81F}"/>
              </a:ext>
            </a:extLst>
          </p:cNvPr>
          <p:cNvPicPr>
            <a:picLocks noChangeAspect="1"/>
          </p:cNvPicPr>
          <p:nvPr/>
        </p:nvPicPr>
        <p:blipFill>
          <a:blip r:embed="rId3"/>
          <a:stretch>
            <a:fillRect/>
          </a:stretch>
        </p:blipFill>
        <p:spPr>
          <a:xfrm>
            <a:off x="479376" y="2815054"/>
            <a:ext cx="4802496" cy="2668054"/>
          </a:xfrm>
          <a:prstGeom prst="rect">
            <a:avLst/>
          </a:prstGeom>
        </p:spPr>
      </p:pic>
      <p:pic>
        <p:nvPicPr>
          <p:cNvPr id="7" name="Picture 6">
            <a:extLst>
              <a:ext uri="{FF2B5EF4-FFF2-40B4-BE49-F238E27FC236}">
                <a16:creationId xmlns:a16="http://schemas.microsoft.com/office/drawing/2014/main" id="{8AD94B82-40CC-C675-9906-A987FE38D014}"/>
              </a:ext>
            </a:extLst>
          </p:cNvPr>
          <p:cNvPicPr>
            <a:picLocks noChangeAspect="1"/>
          </p:cNvPicPr>
          <p:nvPr/>
        </p:nvPicPr>
        <p:blipFill>
          <a:blip r:embed="rId4"/>
          <a:stretch>
            <a:fillRect/>
          </a:stretch>
        </p:blipFill>
        <p:spPr>
          <a:xfrm>
            <a:off x="6335211" y="3157522"/>
            <a:ext cx="4961782" cy="2325586"/>
          </a:xfrm>
          <a:prstGeom prst="rect">
            <a:avLst/>
          </a:prstGeom>
        </p:spPr>
      </p:pic>
    </p:spTree>
    <p:extLst>
      <p:ext uri="{BB962C8B-B14F-4D97-AF65-F5344CB8AC3E}">
        <p14:creationId xmlns:p14="http://schemas.microsoft.com/office/powerpoint/2010/main" val="31396858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31A84-B7CB-B954-35D9-F50A7AFC3D9A}"/>
              </a:ext>
            </a:extLst>
          </p:cNvPr>
          <p:cNvSpPr>
            <a:spLocks noGrp="1"/>
          </p:cNvSpPr>
          <p:nvPr>
            <p:ph type="title"/>
          </p:nvPr>
        </p:nvSpPr>
        <p:spPr/>
        <p:txBody>
          <a:bodyPr/>
          <a:lstStyle/>
          <a:p>
            <a:r>
              <a:rPr lang="en-US" dirty="0"/>
              <a:t>OLTP vs. OLAP</a:t>
            </a:r>
          </a:p>
        </p:txBody>
      </p:sp>
      <p:pic>
        <p:nvPicPr>
          <p:cNvPr id="6" name="Content Placeholder 5" descr="A group of colorful rectangular cards with text&#10;&#10;Description automatically generated with medium confidence">
            <a:extLst>
              <a:ext uri="{FF2B5EF4-FFF2-40B4-BE49-F238E27FC236}">
                <a16:creationId xmlns:a16="http://schemas.microsoft.com/office/drawing/2014/main" id="{C867FCF0-9481-A7A0-92D5-C1E7B7EBEA2D}"/>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470575" y="1268413"/>
            <a:ext cx="7177826" cy="5040312"/>
          </a:xfrm>
        </p:spPr>
      </p:pic>
      <p:sp>
        <p:nvSpPr>
          <p:cNvPr id="4" name="Slide Number Placeholder 3">
            <a:extLst>
              <a:ext uri="{FF2B5EF4-FFF2-40B4-BE49-F238E27FC236}">
                <a16:creationId xmlns:a16="http://schemas.microsoft.com/office/drawing/2014/main" id="{AAA4DDFB-C448-C5FA-35BD-B31443A410DF}"/>
              </a:ext>
            </a:extLst>
          </p:cNvPr>
          <p:cNvSpPr>
            <a:spLocks noGrp="1"/>
          </p:cNvSpPr>
          <p:nvPr>
            <p:ph type="sldNum" sz="quarter" idx="12"/>
          </p:nvPr>
        </p:nvSpPr>
        <p:spPr/>
        <p:txBody>
          <a:bodyPr/>
          <a:lstStyle/>
          <a:p>
            <a:fld id="{6113E31D-E2AB-40D1-8B51-AFA5AFEF393A}" type="slidenum">
              <a:rPr lang="en-US" smtClean="0"/>
              <a:t>23</a:t>
            </a:fld>
            <a:endParaRPr lang="en-US" dirty="0"/>
          </a:p>
        </p:txBody>
      </p:sp>
    </p:spTree>
    <p:extLst>
      <p:ext uri="{BB962C8B-B14F-4D97-AF65-F5344CB8AC3E}">
        <p14:creationId xmlns:p14="http://schemas.microsoft.com/office/powerpoint/2010/main" val="4456928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16BF3-351D-3304-DBEB-7D7049531747}"/>
              </a:ext>
            </a:extLst>
          </p:cNvPr>
          <p:cNvSpPr>
            <a:spLocks noGrp="1"/>
          </p:cNvSpPr>
          <p:nvPr>
            <p:ph type="title"/>
          </p:nvPr>
        </p:nvSpPr>
        <p:spPr/>
        <p:txBody>
          <a:bodyPr/>
          <a:lstStyle/>
          <a:p>
            <a:r>
              <a:rPr lang="en-US" dirty="0"/>
              <a:t>Multidimensional data</a:t>
            </a:r>
          </a:p>
        </p:txBody>
      </p:sp>
      <p:sp>
        <p:nvSpPr>
          <p:cNvPr id="3" name="Content Placeholder 2">
            <a:extLst>
              <a:ext uri="{FF2B5EF4-FFF2-40B4-BE49-F238E27FC236}">
                <a16:creationId xmlns:a16="http://schemas.microsoft.com/office/drawing/2014/main" id="{CE0E02B4-062B-5454-77B2-8875EDBB49D4}"/>
              </a:ext>
            </a:extLst>
          </p:cNvPr>
          <p:cNvSpPr>
            <a:spLocks noGrp="1"/>
          </p:cNvSpPr>
          <p:nvPr>
            <p:ph idx="1"/>
          </p:nvPr>
        </p:nvSpPr>
        <p:spPr>
          <a:xfrm>
            <a:off x="335360" y="1268760"/>
            <a:ext cx="5760640" cy="5040560"/>
          </a:xfrm>
        </p:spPr>
        <p:txBody>
          <a:bodyPr/>
          <a:lstStyle/>
          <a:p>
            <a:r>
              <a:rPr lang="en-US" dirty="0"/>
              <a:t>Multidimensional data</a:t>
            </a:r>
          </a:p>
          <a:p>
            <a:r>
              <a:rPr lang="en-US" dirty="0"/>
              <a:t>Dimensions</a:t>
            </a:r>
          </a:p>
          <a:p>
            <a:r>
              <a:rPr lang="en-US" dirty="0"/>
              <a:t>Dimension hierarchy</a:t>
            </a:r>
          </a:p>
          <a:p>
            <a:r>
              <a:rPr lang="en-US" dirty="0"/>
              <a:t>Facts</a:t>
            </a:r>
          </a:p>
          <a:p>
            <a:r>
              <a:rPr lang="en-US" dirty="0"/>
              <a:t>Measures</a:t>
            </a:r>
          </a:p>
          <a:p>
            <a:endParaRPr lang="en-US" dirty="0"/>
          </a:p>
          <a:p>
            <a:endParaRPr lang="en-US" dirty="0"/>
          </a:p>
        </p:txBody>
      </p:sp>
      <p:sp>
        <p:nvSpPr>
          <p:cNvPr id="4" name="Slide Number Placeholder 3">
            <a:extLst>
              <a:ext uri="{FF2B5EF4-FFF2-40B4-BE49-F238E27FC236}">
                <a16:creationId xmlns:a16="http://schemas.microsoft.com/office/drawing/2014/main" id="{4B28FA03-E62D-5716-95DF-356F6BBE3924}"/>
              </a:ext>
            </a:extLst>
          </p:cNvPr>
          <p:cNvSpPr>
            <a:spLocks noGrp="1"/>
          </p:cNvSpPr>
          <p:nvPr>
            <p:ph type="sldNum" sz="quarter" idx="12"/>
          </p:nvPr>
        </p:nvSpPr>
        <p:spPr/>
        <p:txBody>
          <a:bodyPr/>
          <a:lstStyle/>
          <a:p>
            <a:fld id="{6113E31D-E2AB-40D1-8B51-AFA5AFEF393A}" type="slidenum">
              <a:rPr lang="en-US" smtClean="0"/>
              <a:t>24</a:t>
            </a:fld>
            <a:endParaRPr lang="en-US" dirty="0"/>
          </a:p>
        </p:txBody>
      </p:sp>
      <p:cxnSp>
        <p:nvCxnSpPr>
          <p:cNvPr id="6" name="Straight Connector 5">
            <a:extLst>
              <a:ext uri="{FF2B5EF4-FFF2-40B4-BE49-F238E27FC236}">
                <a16:creationId xmlns:a16="http://schemas.microsoft.com/office/drawing/2014/main" id="{145B4DE2-1071-E41E-B4FE-CB7BDD49ABCC}"/>
              </a:ext>
            </a:extLst>
          </p:cNvPr>
          <p:cNvCxnSpPr/>
          <p:nvPr/>
        </p:nvCxnSpPr>
        <p:spPr>
          <a:xfrm>
            <a:off x="6528048" y="1988840"/>
            <a:ext cx="0" cy="2376264"/>
          </a:xfrm>
          <a:prstGeom prst="line">
            <a:avLst/>
          </a:prstGeom>
          <a:ln w="38100"/>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EAD4FF19-5F7F-5C0B-598C-AF19C06C9991}"/>
              </a:ext>
            </a:extLst>
          </p:cNvPr>
          <p:cNvCxnSpPr>
            <a:cxnSpLocks/>
          </p:cNvCxnSpPr>
          <p:nvPr/>
        </p:nvCxnSpPr>
        <p:spPr>
          <a:xfrm flipH="1">
            <a:off x="6528048" y="4365104"/>
            <a:ext cx="3744416"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253B308A-50BA-6157-4011-E283B7896BD7}"/>
              </a:ext>
            </a:extLst>
          </p:cNvPr>
          <p:cNvCxnSpPr>
            <a:cxnSpLocks/>
          </p:cNvCxnSpPr>
          <p:nvPr/>
        </p:nvCxnSpPr>
        <p:spPr>
          <a:xfrm>
            <a:off x="6528048" y="2996952"/>
            <a:ext cx="2220282" cy="0"/>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AB370E2-0854-F5C5-873B-BE31881CEBCC}"/>
              </a:ext>
            </a:extLst>
          </p:cNvPr>
          <p:cNvCxnSpPr>
            <a:cxnSpLocks/>
          </p:cNvCxnSpPr>
          <p:nvPr/>
        </p:nvCxnSpPr>
        <p:spPr>
          <a:xfrm>
            <a:off x="8748330" y="2996952"/>
            <a:ext cx="0" cy="1368152"/>
          </a:xfrm>
          <a:prstGeom prst="line">
            <a:avLst/>
          </a:prstGeom>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1D71669F-0B6C-758D-9626-8677F0FB0A02}"/>
              </a:ext>
            </a:extLst>
          </p:cNvPr>
          <p:cNvSpPr txBox="1"/>
          <p:nvPr/>
        </p:nvSpPr>
        <p:spPr>
          <a:xfrm>
            <a:off x="6096000" y="1557952"/>
            <a:ext cx="864095" cy="430887"/>
          </a:xfrm>
          <a:prstGeom prst="rect">
            <a:avLst/>
          </a:prstGeom>
          <a:noFill/>
        </p:spPr>
        <p:txBody>
          <a:bodyPr wrap="square" rtlCol="0">
            <a:spAutoFit/>
          </a:bodyPr>
          <a:lstStyle/>
          <a:p>
            <a:r>
              <a:rPr lang="en-US" sz="2200" dirty="0"/>
              <a:t>Time</a:t>
            </a:r>
          </a:p>
        </p:txBody>
      </p:sp>
      <p:sp>
        <p:nvSpPr>
          <p:cNvPr id="16" name="TextBox 15">
            <a:extLst>
              <a:ext uri="{FF2B5EF4-FFF2-40B4-BE49-F238E27FC236}">
                <a16:creationId xmlns:a16="http://schemas.microsoft.com/office/drawing/2014/main" id="{3165C650-AD6C-CE50-5D89-FB22E5B6002E}"/>
              </a:ext>
            </a:extLst>
          </p:cNvPr>
          <p:cNvSpPr txBox="1"/>
          <p:nvPr/>
        </p:nvSpPr>
        <p:spPr>
          <a:xfrm>
            <a:off x="10378518" y="4149660"/>
            <a:ext cx="1312025" cy="430887"/>
          </a:xfrm>
          <a:prstGeom prst="rect">
            <a:avLst/>
          </a:prstGeom>
          <a:noFill/>
        </p:spPr>
        <p:txBody>
          <a:bodyPr wrap="square" rtlCol="0">
            <a:spAutoFit/>
          </a:bodyPr>
          <a:lstStyle/>
          <a:p>
            <a:r>
              <a:rPr lang="en-US" sz="2200" dirty="0"/>
              <a:t>Product</a:t>
            </a:r>
          </a:p>
        </p:txBody>
      </p:sp>
      <p:sp>
        <p:nvSpPr>
          <p:cNvPr id="17" name="TextBox 16">
            <a:extLst>
              <a:ext uri="{FF2B5EF4-FFF2-40B4-BE49-F238E27FC236}">
                <a16:creationId xmlns:a16="http://schemas.microsoft.com/office/drawing/2014/main" id="{B5EFB05F-74B6-E04A-4E85-79822CA7D099}"/>
              </a:ext>
            </a:extLst>
          </p:cNvPr>
          <p:cNvSpPr txBox="1"/>
          <p:nvPr/>
        </p:nvSpPr>
        <p:spPr>
          <a:xfrm>
            <a:off x="9252184" y="2332833"/>
            <a:ext cx="2892488" cy="1107996"/>
          </a:xfrm>
          <a:prstGeom prst="rect">
            <a:avLst/>
          </a:prstGeom>
          <a:noFill/>
        </p:spPr>
        <p:txBody>
          <a:bodyPr wrap="square" rtlCol="0">
            <a:spAutoFit/>
          </a:bodyPr>
          <a:lstStyle/>
          <a:p>
            <a:r>
              <a:rPr lang="en-US" sz="2200" dirty="0"/>
              <a:t>time = Monday</a:t>
            </a:r>
          </a:p>
          <a:p>
            <a:r>
              <a:rPr lang="en-US" sz="2200" dirty="0"/>
              <a:t>product = Pizza Hawaii</a:t>
            </a:r>
          </a:p>
          <a:p>
            <a:r>
              <a:rPr lang="en-US" sz="2200" dirty="0"/>
              <a:t>units sold = 4</a:t>
            </a:r>
          </a:p>
        </p:txBody>
      </p:sp>
      <p:sp>
        <p:nvSpPr>
          <p:cNvPr id="18" name="TextBox 17">
            <a:extLst>
              <a:ext uri="{FF2B5EF4-FFF2-40B4-BE49-F238E27FC236}">
                <a16:creationId xmlns:a16="http://schemas.microsoft.com/office/drawing/2014/main" id="{57ACD172-EB1F-6D37-8D5B-A8F67F50A57C}"/>
              </a:ext>
            </a:extLst>
          </p:cNvPr>
          <p:cNvSpPr txBox="1"/>
          <p:nvPr/>
        </p:nvSpPr>
        <p:spPr>
          <a:xfrm>
            <a:off x="9552989" y="4910157"/>
            <a:ext cx="1667548" cy="430887"/>
          </a:xfrm>
          <a:prstGeom prst="rect">
            <a:avLst/>
          </a:prstGeom>
          <a:noFill/>
        </p:spPr>
        <p:txBody>
          <a:bodyPr wrap="square" rtlCol="0">
            <a:spAutoFit/>
          </a:bodyPr>
          <a:lstStyle/>
          <a:p>
            <a:pPr algn="ctr"/>
            <a:r>
              <a:rPr lang="en-US" sz="2200" dirty="0"/>
              <a:t>Dimension</a:t>
            </a:r>
          </a:p>
        </p:txBody>
      </p:sp>
      <p:cxnSp>
        <p:nvCxnSpPr>
          <p:cNvPr id="20" name="Straight Arrow Connector 19">
            <a:extLst>
              <a:ext uri="{FF2B5EF4-FFF2-40B4-BE49-F238E27FC236}">
                <a16:creationId xmlns:a16="http://schemas.microsoft.com/office/drawing/2014/main" id="{48BF0F98-D4DE-D722-F7CF-96F3B6121695}"/>
              </a:ext>
            </a:extLst>
          </p:cNvPr>
          <p:cNvCxnSpPr>
            <a:cxnSpLocks/>
            <a:stCxn id="18" idx="0"/>
            <a:endCxn id="16" idx="2"/>
          </p:cNvCxnSpPr>
          <p:nvPr/>
        </p:nvCxnSpPr>
        <p:spPr>
          <a:xfrm flipV="1">
            <a:off x="10386763" y="4580547"/>
            <a:ext cx="647768" cy="32961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a:extLst>
              <a:ext uri="{FF2B5EF4-FFF2-40B4-BE49-F238E27FC236}">
                <a16:creationId xmlns:a16="http://schemas.microsoft.com/office/drawing/2014/main" id="{B778D915-1912-D2C2-77A8-7B93D14AF2F2}"/>
              </a:ext>
            </a:extLst>
          </p:cNvPr>
          <p:cNvCxnSpPr>
            <a:cxnSpLocks/>
            <a:stCxn id="8" idx="0"/>
            <a:endCxn id="15" idx="1"/>
          </p:cNvCxnSpPr>
          <p:nvPr/>
        </p:nvCxnSpPr>
        <p:spPr>
          <a:xfrm flipV="1">
            <a:off x="5415021" y="1773396"/>
            <a:ext cx="680979" cy="77584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8" name="TextBox 27">
            <a:extLst>
              <a:ext uri="{FF2B5EF4-FFF2-40B4-BE49-F238E27FC236}">
                <a16:creationId xmlns:a16="http://schemas.microsoft.com/office/drawing/2014/main" id="{B0480034-FC98-AB99-D751-34DD43736D15}"/>
              </a:ext>
            </a:extLst>
          </p:cNvPr>
          <p:cNvSpPr txBox="1"/>
          <p:nvPr/>
        </p:nvSpPr>
        <p:spPr>
          <a:xfrm>
            <a:off x="8544473" y="2549244"/>
            <a:ext cx="707709" cy="430887"/>
          </a:xfrm>
          <a:prstGeom prst="rect">
            <a:avLst/>
          </a:prstGeom>
          <a:noFill/>
        </p:spPr>
        <p:txBody>
          <a:bodyPr wrap="square" rtlCol="0">
            <a:spAutoFit/>
          </a:bodyPr>
          <a:lstStyle/>
          <a:p>
            <a:r>
              <a:rPr lang="en-US" sz="2200" dirty="0"/>
              <a:t>Fact</a:t>
            </a:r>
          </a:p>
        </p:txBody>
      </p:sp>
      <p:sp>
        <p:nvSpPr>
          <p:cNvPr id="29" name="TextBox 28">
            <a:extLst>
              <a:ext uri="{FF2B5EF4-FFF2-40B4-BE49-F238E27FC236}">
                <a16:creationId xmlns:a16="http://schemas.microsoft.com/office/drawing/2014/main" id="{C58E4E9E-B60F-FAA0-695D-2E7914EE1F68}"/>
              </a:ext>
            </a:extLst>
          </p:cNvPr>
          <p:cNvSpPr txBox="1"/>
          <p:nvPr/>
        </p:nvSpPr>
        <p:spPr>
          <a:xfrm>
            <a:off x="6456040" y="5950441"/>
            <a:ext cx="4441691" cy="430887"/>
          </a:xfrm>
          <a:prstGeom prst="rect">
            <a:avLst/>
          </a:prstGeom>
          <a:noFill/>
        </p:spPr>
        <p:txBody>
          <a:bodyPr wrap="square" rtlCol="0">
            <a:spAutoFit/>
          </a:bodyPr>
          <a:lstStyle/>
          <a:p>
            <a:r>
              <a:rPr lang="en-US" sz="2200" dirty="0"/>
              <a:t>Measure: total units sold in … = 45</a:t>
            </a:r>
          </a:p>
        </p:txBody>
      </p:sp>
      <p:sp>
        <p:nvSpPr>
          <p:cNvPr id="8" name="TextBox 7">
            <a:extLst>
              <a:ext uri="{FF2B5EF4-FFF2-40B4-BE49-F238E27FC236}">
                <a16:creationId xmlns:a16="http://schemas.microsoft.com/office/drawing/2014/main" id="{43B6D8EC-18E6-191A-4D75-17B3AE6D4311}"/>
              </a:ext>
            </a:extLst>
          </p:cNvPr>
          <p:cNvSpPr txBox="1"/>
          <p:nvPr/>
        </p:nvSpPr>
        <p:spPr>
          <a:xfrm>
            <a:off x="4581247" y="2549244"/>
            <a:ext cx="1667548" cy="430887"/>
          </a:xfrm>
          <a:prstGeom prst="rect">
            <a:avLst/>
          </a:prstGeom>
          <a:noFill/>
        </p:spPr>
        <p:txBody>
          <a:bodyPr wrap="square" rtlCol="0">
            <a:spAutoFit/>
          </a:bodyPr>
          <a:lstStyle/>
          <a:p>
            <a:pPr algn="ctr"/>
            <a:r>
              <a:rPr lang="en-US" sz="2200" dirty="0"/>
              <a:t>Dimension</a:t>
            </a:r>
          </a:p>
        </p:txBody>
      </p:sp>
    </p:spTree>
    <p:extLst>
      <p:ext uri="{BB962C8B-B14F-4D97-AF65-F5344CB8AC3E}">
        <p14:creationId xmlns:p14="http://schemas.microsoft.com/office/powerpoint/2010/main" val="1902101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par>
                                <p:cTn id="25" presetID="10"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par>
                                <p:cTn id="36" presetID="10" presetClass="entr" presetSubtype="0"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500"/>
                                        <p:tgtEl>
                                          <p:spTgt spid="28"/>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500"/>
                                        <p:tgtEl>
                                          <p:spTgt spid="29"/>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28" grpId="0"/>
      <p:bldP spid="29"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16BF3-351D-3304-DBEB-7D7049531747}"/>
              </a:ext>
            </a:extLst>
          </p:cNvPr>
          <p:cNvSpPr>
            <a:spLocks noGrp="1"/>
          </p:cNvSpPr>
          <p:nvPr>
            <p:ph type="title"/>
          </p:nvPr>
        </p:nvSpPr>
        <p:spPr/>
        <p:txBody>
          <a:bodyPr/>
          <a:lstStyle/>
          <a:p>
            <a:r>
              <a:rPr lang="en-US" dirty="0"/>
              <a:t>Data cube operations</a:t>
            </a:r>
          </a:p>
        </p:txBody>
      </p:sp>
      <p:sp>
        <p:nvSpPr>
          <p:cNvPr id="11" name="Content Placeholder 10">
            <a:extLst>
              <a:ext uri="{FF2B5EF4-FFF2-40B4-BE49-F238E27FC236}">
                <a16:creationId xmlns:a16="http://schemas.microsoft.com/office/drawing/2014/main" id="{6C64D905-5824-0BC7-31FB-5E43FE22A204}"/>
              </a:ext>
            </a:extLst>
          </p:cNvPr>
          <p:cNvSpPr>
            <a:spLocks noGrp="1"/>
          </p:cNvSpPr>
          <p:nvPr>
            <p:ph idx="1"/>
          </p:nvPr>
        </p:nvSpPr>
        <p:spPr>
          <a:xfrm>
            <a:off x="335360" y="1268760"/>
            <a:ext cx="11449272" cy="850956"/>
          </a:xfrm>
        </p:spPr>
        <p:txBody>
          <a:bodyPr/>
          <a:lstStyle/>
          <a:p>
            <a:r>
              <a:rPr lang="en-US" dirty="0"/>
              <a:t>Hierarchical dimensions</a:t>
            </a:r>
          </a:p>
          <a:p>
            <a:r>
              <a:rPr lang="en-US" dirty="0"/>
              <a:t>Additional dimensions</a:t>
            </a:r>
          </a:p>
        </p:txBody>
      </p:sp>
      <p:sp>
        <p:nvSpPr>
          <p:cNvPr id="4" name="Slide Number Placeholder 3">
            <a:extLst>
              <a:ext uri="{FF2B5EF4-FFF2-40B4-BE49-F238E27FC236}">
                <a16:creationId xmlns:a16="http://schemas.microsoft.com/office/drawing/2014/main" id="{4B28FA03-E62D-5716-95DF-356F6BBE3924}"/>
              </a:ext>
            </a:extLst>
          </p:cNvPr>
          <p:cNvSpPr>
            <a:spLocks noGrp="1"/>
          </p:cNvSpPr>
          <p:nvPr>
            <p:ph type="sldNum" sz="quarter" idx="12"/>
          </p:nvPr>
        </p:nvSpPr>
        <p:spPr/>
        <p:txBody>
          <a:bodyPr/>
          <a:lstStyle/>
          <a:p>
            <a:fld id="{6113E31D-E2AB-40D1-8B51-AFA5AFEF393A}" type="slidenum">
              <a:rPr lang="en-US" smtClean="0"/>
              <a:t>25</a:t>
            </a:fld>
            <a:endParaRPr lang="en-US" dirty="0"/>
          </a:p>
        </p:txBody>
      </p:sp>
      <p:graphicFrame>
        <p:nvGraphicFramePr>
          <p:cNvPr id="9" name="Table 9">
            <a:extLst>
              <a:ext uri="{FF2B5EF4-FFF2-40B4-BE49-F238E27FC236}">
                <a16:creationId xmlns:a16="http://schemas.microsoft.com/office/drawing/2014/main" id="{EA6ED438-9367-17A1-D9FA-9F4A9F741257}"/>
              </a:ext>
            </a:extLst>
          </p:cNvPr>
          <p:cNvGraphicFramePr>
            <a:graphicFrameLocks noGrp="1"/>
          </p:cNvGraphicFramePr>
          <p:nvPr>
            <p:extLst>
              <p:ext uri="{D42A27DB-BD31-4B8C-83A1-F6EECF244321}">
                <p14:modId xmlns:p14="http://schemas.microsoft.com/office/powerpoint/2010/main" val="2477064677"/>
              </p:ext>
            </p:extLst>
          </p:nvPr>
        </p:nvGraphicFramePr>
        <p:xfrm>
          <a:off x="1772459" y="2271751"/>
          <a:ext cx="8127999" cy="1112520"/>
        </p:xfrm>
        <a:graphic>
          <a:graphicData uri="http://schemas.openxmlformats.org/drawingml/2006/table">
            <a:tbl>
              <a:tblPr firstRow="1" bandRow="1">
                <a:tableStyleId>{5940675A-B579-460E-94D1-54222C63F5DA}</a:tableStyleId>
              </a:tblPr>
              <a:tblGrid>
                <a:gridCol w="903111">
                  <a:extLst>
                    <a:ext uri="{9D8B030D-6E8A-4147-A177-3AD203B41FA5}">
                      <a16:colId xmlns:a16="http://schemas.microsoft.com/office/drawing/2014/main" val="527597051"/>
                    </a:ext>
                  </a:extLst>
                </a:gridCol>
                <a:gridCol w="903111">
                  <a:extLst>
                    <a:ext uri="{9D8B030D-6E8A-4147-A177-3AD203B41FA5}">
                      <a16:colId xmlns:a16="http://schemas.microsoft.com/office/drawing/2014/main" val="3214487766"/>
                    </a:ext>
                  </a:extLst>
                </a:gridCol>
                <a:gridCol w="903111">
                  <a:extLst>
                    <a:ext uri="{9D8B030D-6E8A-4147-A177-3AD203B41FA5}">
                      <a16:colId xmlns:a16="http://schemas.microsoft.com/office/drawing/2014/main" val="1396268665"/>
                    </a:ext>
                  </a:extLst>
                </a:gridCol>
                <a:gridCol w="903111">
                  <a:extLst>
                    <a:ext uri="{9D8B030D-6E8A-4147-A177-3AD203B41FA5}">
                      <a16:colId xmlns:a16="http://schemas.microsoft.com/office/drawing/2014/main" val="3126587833"/>
                    </a:ext>
                  </a:extLst>
                </a:gridCol>
                <a:gridCol w="903111">
                  <a:extLst>
                    <a:ext uri="{9D8B030D-6E8A-4147-A177-3AD203B41FA5}">
                      <a16:colId xmlns:a16="http://schemas.microsoft.com/office/drawing/2014/main" val="754211623"/>
                    </a:ext>
                  </a:extLst>
                </a:gridCol>
                <a:gridCol w="903111">
                  <a:extLst>
                    <a:ext uri="{9D8B030D-6E8A-4147-A177-3AD203B41FA5}">
                      <a16:colId xmlns:a16="http://schemas.microsoft.com/office/drawing/2014/main" val="3080899050"/>
                    </a:ext>
                  </a:extLst>
                </a:gridCol>
                <a:gridCol w="903111">
                  <a:extLst>
                    <a:ext uri="{9D8B030D-6E8A-4147-A177-3AD203B41FA5}">
                      <a16:colId xmlns:a16="http://schemas.microsoft.com/office/drawing/2014/main" val="3476927991"/>
                    </a:ext>
                  </a:extLst>
                </a:gridCol>
                <a:gridCol w="903111">
                  <a:extLst>
                    <a:ext uri="{9D8B030D-6E8A-4147-A177-3AD203B41FA5}">
                      <a16:colId xmlns:a16="http://schemas.microsoft.com/office/drawing/2014/main" val="2867562223"/>
                    </a:ext>
                  </a:extLst>
                </a:gridCol>
                <a:gridCol w="903111">
                  <a:extLst>
                    <a:ext uri="{9D8B030D-6E8A-4147-A177-3AD203B41FA5}">
                      <a16:colId xmlns:a16="http://schemas.microsoft.com/office/drawing/2014/main" val="29658583"/>
                    </a:ext>
                  </a:extLst>
                </a:gridCol>
              </a:tblGrid>
              <a:tr h="370840">
                <a:tc>
                  <a:txBody>
                    <a:bodyPr/>
                    <a:lstStyle/>
                    <a:p>
                      <a:endParaRPr lang="en-US"/>
                    </a:p>
                  </a:txBody>
                  <a:tcPr/>
                </a:tc>
                <a:tc gridSpan="4">
                  <a:txBody>
                    <a:bodyPr/>
                    <a:lstStyle/>
                    <a:p>
                      <a:pPr algn="ctr"/>
                      <a:r>
                        <a:rPr lang="en-US" dirty="0"/>
                        <a:t>2019</a:t>
                      </a:r>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pPr algn="ctr"/>
                      <a:r>
                        <a:rPr lang="en-US" dirty="0"/>
                        <a:t>2020</a:t>
                      </a:r>
                    </a:p>
                  </a:txBody>
                  <a:tcPr/>
                </a:tc>
                <a:tc hMerge="1">
                  <a:txBody>
                    <a:bodyPr/>
                    <a:lstStyle/>
                    <a:p>
                      <a:pPr algn="ctr"/>
                      <a:endParaRPr lang="en-US"/>
                    </a:p>
                  </a:txBody>
                  <a:tcPr/>
                </a:tc>
                <a:tc hMerge="1">
                  <a:txBody>
                    <a:bodyPr/>
                    <a:lstStyle/>
                    <a:p>
                      <a:pPr algn="ctr"/>
                      <a:endParaRPr lang="en-US"/>
                    </a:p>
                  </a:txBody>
                  <a:tcPr/>
                </a:tc>
                <a:tc hMerge="1">
                  <a:txBody>
                    <a:bodyPr/>
                    <a:lstStyle/>
                    <a:p>
                      <a:pPr algn="ctr"/>
                      <a:endParaRPr lang="en-US" dirty="0"/>
                    </a:p>
                  </a:txBody>
                  <a:tcPr/>
                </a:tc>
                <a:extLst>
                  <a:ext uri="{0D108BD9-81ED-4DB2-BD59-A6C34878D82A}">
                    <a16:rowId xmlns:a16="http://schemas.microsoft.com/office/drawing/2014/main" val="2572422292"/>
                  </a:ext>
                </a:extLst>
              </a:tr>
              <a:tr h="370840">
                <a:tc>
                  <a:txBody>
                    <a:bodyPr/>
                    <a:lstStyle/>
                    <a:p>
                      <a:endParaRPr lang="en-US" dirty="0"/>
                    </a:p>
                  </a:txBody>
                  <a:tcPr/>
                </a:tc>
                <a:tc>
                  <a:txBody>
                    <a:bodyPr/>
                    <a:lstStyle/>
                    <a:p>
                      <a:pPr algn="ctr"/>
                      <a:r>
                        <a:rPr lang="en-US" dirty="0"/>
                        <a:t>1. Q</a:t>
                      </a:r>
                    </a:p>
                  </a:txBody>
                  <a:tcPr/>
                </a:tc>
                <a:tc>
                  <a:txBody>
                    <a:bodyPr/>
                    <a:lstStyle/>
                    <a:p>
                      <a:pPr algn="ctr"/>
                      <a:r>
                        <a:rPr lang="en-US" dirty="0"/>
                        <a:t>2. Q</a:t>
                      </a:r>
                    </a:p>
                  </a:txBody>
                  <a:tcPr/>
                </a:tc>
                <a:tc>
                  <a:txBody>
                    <a:bodyPr/>
                    <a:lstStyle/>
                    <a:p>
                      <a:pPr algn="ctr"/>
                      <a:r>
                        <a:rPr lang="en-US" dirty="0"/>
                        <a:t>3. Q</a:t>
                      </a:r>
                    </a:p>
                  </a:txBody>
                  <a:tcPr/>
                </a:tc>
                <a:tc>
                  <a:txBody>
                    <a:bodyPr/>
                    <a:lstStyle/>
                    <a:p>
                      <a:pPr algn="ctr"/>
                      <a:r>
                        <a:rPr lang="en-US" dirty="0"/>
                        <a:t>4. Q</a:t>
                      </a:r>
                    </a:p>
                  </a:txBody>
                  <a:tcPr/>
                </a:tc>
                <a:tc>
                  <a:txBody>
                    <a:bodyPr/>
                    <a:lstStyle/>
                    <a:p>
                      <a:pPr algn="ctr"/>
                      <a:r>
                        <a:rPr lang="en-US" dirty="0"/>
                        <a:t>1. Q</a:t>
                      </a:r>
                    </a:p>
                  </a:txBody>
                  <a:tcPr/>
                </a:tc>
                <a:tc>
                  <a:txBody>
                    <a:bodyPr/>
                    <a:lstStyle/>
                    <a:p>
                      <a:pPr algn="ctr"/>
                      <a:r>
                        <a:rPr lang="en-US" dirty="0"/>
                        <a:t>2. Q</a:t>
                      </a:r>
                    </a:p>
                  </a:txBody>
                  <a:tcPr/>
                </a:tc>
                <a:tc>
                  <a:txBody>
                    <a:bodyPr/>
                    <a:lstStyle/>
                    <a:p>
                      <a:pPr algn="ctr"/>
                      <a:r>
                        <a:rPr lang="en-US" dirty="0"/>
                        <a:t>3. Q</a:t>
                      </a:r>
                    </a:p>
                  </a:txBody>
                  <a:tcPr/>
                </a:tc>
                <a:tc>
                  <a:txBody>
                    <a:bodyPr/>
                    <a:lstStyle/>
                    <a:p>
                      <a:pPr algn="ctr"/>
                      <a:r>
                        <a:rPr lang="en-US" dirty="0"/>
                        <a:t>4. Q</a:t>
                      </a:r>
                    </a:p>
                  </a:txBody>
                  <a:tcPr/>
                </a:tc>
                <a:extLst>
                  <a:ext uri="{0D108BD9-81ED-4DB2-BD59-A6C34878D82A}">
                    <a16:rowId xmlns:a16="http://schemas.microsoft.com/office/drawing/2014/main" val="2936322009"/>
                  </a:ext>
                </a:extLst>
              </a:tr>
              <a:tr h="370840">
                <a:tc>
                  <a:txBody>
                    <a:bodyPr/>
                    <a:lstStyle/>
                    <a:p>
                      <a:r>
                        <a:rPr lang="en-US" dirty="0"/>
                        <a:t>Hawaii</a:t>
                      </a:r>
                    </a:p>
                  </a:txBody>
                  <a:tcPr/>
                </a:tc>
                <a:tc>
                  <a:txBody>
                    <a:bodyPr/>
                    <a:lstStyle/>
                    <a:p>
                      <a:pPr algn="ctr"/>
                      <a:r>
                        <a:rPr lang="en-US" dirty="0"/>
                        <a:t>10</a:t>
                      </a:r>
                    </a:p>
                  </a:txBody>
                  <a:tcPr/>
                </a:tc>
                <a:tc>
                  <a:txBody>
                    <a:bodyPr/>
                    <a:lstStyle/>
                    <a:p>
                      <a:pPr algn="ctr"/>
                      <a:r>
                        <a:rPr lang="en-US" dirty="0"/>
                        <a:t>14</a:t>
                      </a:r>
                    </a:p>
                  </a:txBody>
                  <a:tcPr/>
                </a:tc>
                <a:tc>
                  <a:txBody>
                    <a:bodyPr/>
                    <a:lstStyle/>
                    <a:p>
                      <a:pPr algn="ctr"/>
                      <a:r>
                        <a:rPr lang="en-US" dirty="0"/>
                        <a:t>12</a:t>
                      </a:r>
                    </a:p>
                  </a:txBody>
                  <a:tcPr/>
                </a:tc>
                <a:tc>
                  <a:txBody>
                    <a:bodyPr/>
                    <a:lstStyle/>
                    <a:p>
                      <a:pPr algn="ctr"/>
                      <a:r>
                        <a:rPr lang="en-US" dirty="0"/>
                        <a:t>9</a:t>
                      </a:r>
                    </a:p>
                  </a:txBody>
                  <a:tcPr/>
                </a:tc>
                <a:tc>
                  <a:txBody>
                    <a:bodyPr/>
                    <a:lstStyle/>
                    <a:p>
                      <a:pPr algn="ctr"/>
                      <a:r>
                        <a:rPr lang="en-US" dirty="0"/>
                        <a:t>15</a:t>
                      </a:r>
                    </a:p>
                  </a:txBody>
                  <a:tcPr/>
                </a:tc>
                <a:tc>
                  <a:txBody>
                    <a:bodyPr/>
                    <a:lstStyle/>
                    <a:p>
                      <a:pPr algn="ctr"/>
                      <a:r>
                        <a:rPr lang="en-US" dirty="0"/>
                        <a:t>18</a:t>
                      </a:r>
                    </a:p>
                  </a:txBody>
                  <a:tcPr/>
                </a:tc>
                <a:tc>
                  <a:txBody>
                    <a:bodyPr/>
                    <a:lstStyle/>
                    <a:p>
                      <a:pPr algn="ctr"/>
                      <a:r>
                        <a:rPr lang="en-US" dirty="0"/>
                        <a:t>3</a:t>
                      </a:r>
                    </a:p>
                  </a:txBody>
                  <a:tcPr/>
                </a:tc>
                <a:tc>
                  <a:txBody>
                    <a:bodyPr/>
                    <a:lstStyle/>
                    <a:p>
                      <a:pPr algn="ctr"/>
                      <a:r>
                        <a:rPr lang="en-US" dirty="0"/>
                        <a:t>8</a:t>
                      </a:r>
                    </a:p>
                  </a:txBody>
                  <a:tcPr/>
                </a:tc>
                <a:extLst>
                  <a:ext uri="{0D108BD9-81ED-4DB2-BD59-A6C34878D82A}">
                    <a16:rowId xmlns:a16="http://schemas.microsoft.com/office/drawing/2014/main" val="3113630775"/>
                  </a:ext>
                </a:extLst>
              </a:tr>
            </a:tbl>
          </a:graphicData>
        </a:graphic>
      </p:graphicFrame>
      <p:graphicFrame>
        <p:nvGraphicFramePr>
          <p:cNvPr id="10" name="Table 9">
            <a:extLst>
              <a:ext uri="{FF2B5EF4-FFF2-40B4-BE49-F238E27FC236}">
                <a16:creationId xmlns:a16="http://schemas.microsoft.com/office/drawing/2014/main" id="{3D8AB8C8-665F-AE73-5E2F-E8B145A136BF}"/>
              </a:ext>
            </a:extLst>
          </p:cNvPr>
          <p:cNvGraphicFramePr>
            <a:graphicFrameLocks noGrp="1"/>
          </p:cNvGraphicFramePr>
          <p:nvPr>
            <p:extLst>
              <p:ext uri="{D42A27DB-BD31-4B8C-83A1-F6EECF244321}">
                <p14:modId xmlns:p14="http://schemas.microsoft.com/office/powerpoint/2010/main" val="3044840496"/>
              </p:ext>
            </p:extLst>
          </p:nvPr>
        </p:nvGraphicFramePr>
        <p:xfrm>
          <a:off x="1772458" y="4968507"/>
          <a:ext cx="8128000" cy="1112520"/>
        </p:xfrm>
        <a:graphic>
          <a:graphicData uri="http://schemas.openxmlformats.org/drawingml/2006/table">
            <a:tbl>
              <a:tblPr firstRow="1" bandRow="1">
                <a:tableStyleId>{5940675A-B579-460E-94D1-54222C63F5DA}</a:tableStyleId>
              </a:tblPr>
              <a:tblGrid>
                <a:gridCol w="1016000">
                  <a:extLst>
                    <a:ext uri="{9D8B030D-6E8A-4147-A177-3AD203B41FA5}">
                      <a16:colId xmlns:a16="http://schemas.microsoft.com/office/drawing/2014/main" val="527597051"/>
                    </a:ext>
                  </a:extLst>
                </a:gridCol>
                <a:gridCol w="1016000">
                  <a:extLst>
                    <a:ext uri="{9D8B030D-6E8A-4147-A177-3AD203B41FA5}">
                      <a16:colId xmlns:a16="http://schemas.microsoft.com/office/drawing/2014/main" val="3214487766"/>
                    </a:ext>
                  </a:extLst>
                </a:gridCol>
                <a:gridCol w="1016000">
                  <a:extLst>
                    <a:ext uri="{9D8B030D-6E8A-4147-A177-3AD203B41FA5}">
                      <a16:colId xmlns:a16="http://schemas.microsoft.com/office/drawing/2014/main" val="1396268665"/>
                    </a:ext>
                  </a:extLst>
                </a:gridCol>
                <a:gridCol w="1016000">
                  <a:extLst>
                    <a:ext uri="{9D8B030D-6E8A-4147-A177-3AD203B41FA5}">
                      <a16:colId xmlns:a16="http://schemas.microsoft.com/office/drawing/2014/main" val="3126587833"/>
                    </a:ext>
                  </a:extLst>
                </a:gridCol>
                <a:gridCol w="1016000">
                  <a:extLst>
                    <a:ext uri="{9D8B030D-6E8A-4147-A177-3AD203B41FA5}">
                      <a16:colId xmlns:a16="http://schemas.microsoft.com/office/drawing/2014/main" val="3080899050"/>
                    </a:ext>
                  </a:extLst>
                </a:gridCol>
                <a:gridCol w="1016000">
                  <a:extLst>
                    <a:ext uri="{9D8B030D-6E8A-4147-A177-3AD203B41FA5}">
                      <a16:colId xmlns:a16="http://schemas.microsoft.com/office/drawing/2014/main" val="3476927991"/>
                    </a:ext>
                  </a:extLst>
                </a:gridCol>
                <a:gridCol w="1016000">
                  <a:extLst>
                    <a:ext uri="{9D8B030D-6E8A-4147-A177-3AD203B41FA5}">
                      <a16:colId xmlns:a16="http://schemas.microsoft.com/office/drawing/2014/main" val="29658583"/>
                    </a:ext>
                  </a:extLst>
                </a:gridCol>
                <a:gridCol w="1016000">
                  <a:extLst>
                    <a:ext uri="{9D8B030D-6E8A-4147-A177-3AD203B41FA5}">
                      <a16:colId xmlns:a16="http://schemas.microsoft.com/office/drawing/2014/main" val="1234481532"/>
                    </a:ext>
                  </a:extLst>
                </a:gridCol>
              </a:tblGrid>
              <a:tr h="370840">
                <a:tc>
                  <a:txBody>
                    <a:bodyPr/>
                    <a:lstStyle/>
                    <a:p>
                      <a:endParaRPr lang="en-US"/>
                    </a:p>
                  </a:txBody>
                  <a:tcPr/>
                </a:tc>
                <a:tc gridSpan="3">
                  <a:txBody>
                    <a:bodyPr/>
                    <a:lstStyle/>
                    <a:p>
                      <a:pPr algn="ctr"/>
                      <a:r>
                        <a:rPr lang="en-US" dirty="0"/>
                        <a:t>1. Quarter</a:t>
                      </a:r>
                    </a:p>
                  </a:txBody>
                  <a:tcPr/>
                </a:tc>
                <a:tc hMerge="1">
                  <a:txBody>
                    <a:bodyPr/>
                    <a:lstStyle/>
                    <a:p>
                      <a:pPr algn="ctr"/>
                      <a:endParaRPr lang="en-US" dirty="0"/>
                    </a:p>
                  </a:txBody>
                  <a:tcPr/>
                </a:tc>
                <a:tc hMerge="1">
                  <a:txBody>
                    <a:bodyPr/>
                    <a:lstStyle/>
                    <a:p>
                      <a:pPr algn="ctr"/>
                      <a:endParaRPr lang="en-US" dirty="0"/>
                    </a:p>
                  </a:txBody>
                  <a:tcPr/>
                </a:tc>
                <a:tc gridSpan="3">
                  <a:txBody>
                    <a:bodyPr/>
                    <a:lstStyle/>
                    <a:p>
                      <a:pPr algn="ctr"/>
                      <a:r>
                        <a:rPr lang="en-US" dirty="0"/>
                        <a:t>2. Quarter</a:t>
                      </a:r>
                    </a:p>
                  </a:txBody>
                  <a:tcPr/>
                </a:tc>
                <a:tc hMerge="1">
                  <a:txBody>
                    <a:bodyPr/>
                    <a:lstStyle/>
                    <a:p>
                      <a:pPr algn="ctr"/>
                      <a:endParaRPr lang="en-US"/>
                    </a:p>
                  </a:txBody>
                  <a:tcPr/>
                </a:tc>
                <a:tc hMerge="1">
                  <a:txBody>
                    <a:bodyPr/>
                    <a:lstStyle/>
                    <a:p>
                      <a:pPr algn="ctr"/>
                      <a:endParaRPr lang="en-US" dirty="0"/>
                    </a:p>
                  </a:txBody>
                  <a:tcPr/>
                </a:tc>
                <a:tc>
                  <a:txBody>
                    <a:bodyPr/>
                    <a:lstStyle/>
                    <a:p>
                      <a:pPr algn="ctr"/>
                      <a:r>
                        <a:rPr lang="en-US" dirty="0"/>
                        <a:t>…</a:t>
                      </a:r>
                    </a:p>
                  </a:txBody>
                  <a:tcPr/>
                </a:tc>
                <a:extLst>
                  <a:ext uri="{0D108BD9-81ED-4DB2-BD59-A6C34878D82A}">
                    <a16:rowId xmlns:a16="http://schemas.microsoft.com/office/drawing/2014/main" val="2572422292"/>
                  </a:ext>
                </a:extLst>
              </a:tr>
              <a:tr h="370840">
                <a:tc>
                  <a:txBody>
                    <a:bodyPr/>
                    <a:lstStyle/>
                    <a:p>
                      <a:endParaRPr lang="en-US" dirty="0"/>
                    </a:p>
                  </a:txBody>
                  <a:tcPr/>
                </a:tc>
                <a:tc>
                  <a:txBody>
                    <a:bodyPr/>
                    <a:lstStyle/>
                    <a:p>
                      <a:pPr algn="ctr"/>
                      <a:r>
                        <a:rPr lang="en-US" dirty="0"/>
                        <a:t>January</a:t>
                      </a:r>
                    </a:p>
                  </a:txBody>
                  <a:tcPr/>
                </a:tc>
                <a:tc>
                  <a:txBody>
                    <a:bodyPr/>
                    <a:lstStyle/>
                    <a:p>
                      <a:pPr algn="ctr"/>
                      <a:r>
                        <a:rPr lang="en-US" dirty="0"/>
                        <a:t>February</a:t>
                      </a:r>
                    </a:p>
                  </a:txBody>
                  <a:tcPr/>
                </a:tc>
                <a:tc>
                  <a:txBody>
                    <a:bodyPr/>
                    <a:lstStyle/>
                    <a:p>
                      <a:pPr algn="ctr"/>
                      <a:r>
                        <a:rPr lang="en-US" dirty="0"/>
                        <a:t>March</a:t>
                      </a:r>
                    </a:p>
                  </a:txBody>
                  <a:tcPr/>
                </a:tc>
                <a:tc>
                  <a:txBody>
                    <a:bodyPr/>
                    <a:lstStyle/>
                    <a:p>
                      <a:pPr algn="ctr"/>
                      <a:r>
                        <a:rPr lang="en-US" dirty="0"/>
                        <a:t>April</a:t>
                      </a:r>
                    </a:p>
                  </a:txBody>
                  <a:tcPr/>
                </a:tc>
                <a:tc>
                  <a:txBody>
                    <a:bodyPr/>
                    <a:lstStyle/>
                    <a:p>
                      <a:pPr algn="ctr"/>
                      <a:r>
                        <a:rPr lang="en-US" dirty="0"/>
                        <a:t>May</a:t>
                      </a:r>
                    </a:p>
                  </a:txBody>
                  <a:tcPr/>
                </a:tc>
                <a:tc>
                  <a:txBody>
                    <a:bodyPr/>
                    <a:lstStyle/>
                    <a:p>
                      <a:pPr algn="ctr"/>
                      <a:r>
                        <a:rPr lang="en-US" dirty="0"/>
                        <a:t>June</a:t>
                      </a:r>
                    </a:p>
                  </a:txBody>
                  <a:tcPr/>
                </a:tc>
                <a:tc>
                  <a:txBody>
                    <a:bodyPr/>
                    <a:lstStyle/>
                    <a:p>
                      <a:pPr algn="ctr"/>
                      <a:r>
                        <a:rPr lang="en-US" dirty="0"/>
                        <a:t>…</a:t>
                      </a:r>
                    </a:p>
                  </a:txBody>
                  <a:tcPr/>
                </a:tc>
                <a:extLst>
                  <a:ext uri="{0D108BD9-81ED-4DB2-BD59-A6C34878D82A}">
                    <a16:rowId xmlns:a16="http://schemas.microsoft.com/office/drawing/2014/main" val="2936322009"/>
                  </a:ext>
                </a:extLst>
              </a:tr>
              <a:tr h="370840">
                <a:tc>
                  <a:txBody>
                    <a:bodyPr/>
                    <a:lstStyle/>
                    <a:p>
                      <a:r>
                        <a:rPr lang="en-US" dirty="0"/>
                        <a:t>Hawaii</a:t>
                      </a:r>
                    </a:p>
                  </a:txBody>
                  <a:tcPr/>
                </a:tc>
                <a:tc>
                  <a:txBody>
                    <a:bodyPr/>
                    <a:lstStyle/>
                    <a:p>
                      <a:pPr algn="ctr"/>
                      <a:r>
                        <a:rPr lang="en-US" dirty="0"/>
                        <a:t>2</a:t>
                      </a:r>
                    </a:p>
                  </a:txBody>
                  <a:tcPr/>
                </a:tc>
                <a:tc>
                  <a:txBody>
                    <a:bodyPr/>
                    <a:lstStyle/>
                    <a:p>
                      <a:pPr algn="ctr"/>
                      <a:r>
                        <a:rPr lang="en-US" dirty="0"/>
                        <a:t>4</a:t>
                      </a:r>
                    </a:p>
                  </a:txBody>
                  <a:tcPr/>
                </a:tc>
                <a:tc>
                  <a:txBody>
                    <a:bodyPr/>
                    <a:lstStyle/>
                    <a:p>
                      <a:pPr algn="ctr"/>
                      <a:r>
                        <a:rPr lang="en-US" dirty="0"/>
                        <a:t>4</a:t>
                      </a:r>
                    </a:p>
                  </a:txBody>
                  <a:tcPr/>
                </a:tc>
                <a:tc>
                  <a:txBody>
                    <a:bodyPr/>
                    <a:lstStyle/>
                    <a:p>
                      <a:pPr algn="ctr"/>
                      <a:r>
                        <a:rPr lang="en-US" dirty="0"/>
                        <a:t>7</a:t>
                      </a:r>
                    </a:p>
                  </a:txBody>
                  <a:tcPr/>
                </a:tc>
                <a:tc>
                  <a:txBody>
                    <a:bodyPr/>
                    <a:lstStyle/>
                    <a:p>
                      <a:pPr algn="ctr"/>
                      <a:r>
                        <a:rPr lang="en-US" dirty="0"/>
                        <a:t>3</a:t>
                      </a:r>
                    </a:p>
                  </a:txBody>
                  <a:tcPr/>
                </a:tc>
                <a:tc>
                  <a:txBody>
                    <a:bodyPr/>
                    <a:lstStyle/>
                    <a:p>
                      <a:pPr algn="ctr"/>
                      <a:r>
                        <a:rPr lang="en-US" dirty="0"/>
                        <a:t>4</a:t>
                      </a:r>
                    </a:p>
                  </a:txBody>
                  <a:tcPr/>
                </a:tc>
                <a:tc>
                  <a:txBody>
                    <a:bodyPr/>
                    <a:lstStyle/>
                    <a:p>
                      <a:pPr algn="ctr"/>
                      <a:r>
                        <a:rPr lang="en-US" dirty="0"/>
                        <a:t>…</a:t>
                      </a:r>
                    </a:p>
                  </a:txBody>
                  <a:tcPr/>
                </a:tc>
                <a:extLst>
                  <a:ext uri="{0D108BD9-81ED-4DB2-BD59-A6C34878D82A}">
                    <a16:rowId xmlns:a16="http://schemas.microsoft.com/office/drawing/2014/main" val="3113630775"/>
                  </a:ext>
                </a:extLst>
              </a:tr>
            </a:tbl>
          </a:graphicData>
        </a:graphic>
      </p:graphicFrame>
      <p:sp>
        <p:nvSpPr>
          <p:cNvPr id="12" name="Arrow: Down 11">
            <a:extLst>
              <a:ext uri="{FF2B5EF4-FFF2-40B4-BE49-F238E27FC236}">
                <a16:creationId xmlns:a16="http://schemas.microsoft.com/office/drawing/2014/main" id="{47588760-3E22-B958-2A53-9F211EBF603B}"/>
              </a:ext>
            </a:extLst>
          </p:cNvPr>
          <p:cNvSpPr/>
          <p:nvPr/>
        </p:nvSpPr>
        <p:spPr>
          <a:xfrm>
            <a:off x="3431704" y="3717032"/>
            <a:ext cx="288032" cy="936104"/>
          </a:xfrm>
          <a:prstGeom prst="downArrow">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3" name="Arrow: Down 12">
            <a:extLst>
              <a:ext uri="{FF2B5EF4-FFF2-40B4-BE49-F238E27FC236}">
                <a16:creationId xmlns:a16="http://schemas.microsoft.com/office/drawing/2014/main" id="{1A05C4BF-85FE-889E-153D-C8633DF6E5F6}"/>
              </a:ext>
            </a:extLst>
          </p:cNvPr>
          <p:cNvSpPr/>
          <p:nvPr/>
        </p:nvSpPr>
        <p:spPr>
          <a:xfrm rot="10800000">
            <a:off x="7392144" y="3708337"/>
            <a:ext cx="288032" cy="936104"/>
          </a:xfrm>
          <a:prstGeom prst="downArrow">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5" name="TextBox 14">
            <a:extLst>
              <a:ext uri="{FF2B5EF4-FFF2-40B4-BE49-F238E27FC236}">
                <a16:creationId xmlns:a16="http://schemas.microsoft.com/office/drawing/2014/main" id="{573BC052-7B7A-AE07-5EDA-326FAB6A302B}"/>
              </a:ext>
            </a:extLst>
          </p:cNvPr>
          <p:cNvSpPr txBox="1"/>
          <p:nvPr/>
        </p:nvSpPr>
        <p:spPr>
          <a:xfrm>
            <a:off x="7896200" y="4047250"/>
            <a:ext cx="1584176" cy="430887"/>
          </a:xfrm>
          <a:prstGeom prst="rect">
            <a:avLst/>
          </a:prstGeom>
          <a:noFill/>
        </p:spPr>
        <p:txBody>
          <a:bodyPr wrap="square" rtlCol="0">
            <a:spAutoFit/>
          </a:bodyPr>
          <a:lstStyle/>
          <a:p>
            <a:r>
              <a:rPr lang="en-US" sz="2200" dirty="0"/>
              <a:t>Drill Up</a:t>
            </a:r>
          </a:p>
        </p:txBody>
      </p:sp>
      <p:sp>
        <p:nvSpPr>
          <p:cNvPr id="16" name="TextBox 15">
            <a:extLst>
              <a:ext uri="{FF2B5EF4-FFF2-40B4-BE49-F238E27FC236}">
                <a16:creationId xmlns:a16="http://schemas.microsoft.com/office/drawing/2014/main" id="{D3D571AA-90D6-A94A-6F30-69397A6005A7}"/>
              </a:ext>
            </a:extLst>
          </p:cNvPr>
          <p:cNvSpPr txBox="1"/>
          <p:nvPr/>
        </p:nvSpPr>
        <p:spPr>
          <a:xfrm>
            <a:off x="2023592" y="4070214"/>
            <a:ext cx="1408112" cy="430887"/>
          </a:xfrm>
          <a:prstGeom prst="rect">
            <a:avLst/>
          </a:prstGeom>
          <a:noFill/>
        </p:spPr>
        <p:txBody>
          <a:bodyPr wrap="square" rtlCol="0">
            <a:spAutoFit/>
          </a:bodyPr>
          <a:lstStyle/>
          <a:p>
            <a:r>
              <a:rPr lang="en-US" sz="2200" dirty="0"/>
              <a:t>Drill Down</a:t>
            </a:r>
          </a:p>
        </p:txBody>
      </p:sp>
    </p:spTree>
    <p:extLst>
      <p:ext uri="{BB962C8B-B14F-4D97-AF65-F5344CB8AC3E}">
        <p14:creationId xmlns:p14="http://schemas.microsoft.com/office/powerpoint/2010/main" val="4692712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8C266-6982-3458-C6F3-1F3E7B30DD94}"/>
              </a:ext>
            </a:extLst>
          </p:cNvPr>
          <p:cNvSpPr>
            <a:spLocks noGrp="1"/>
          </p:cNvSpPr>
          <p:nvPr>
            <p:ph type="title"/>
          </p:nvPr>
        </p:nvSpPr>
        <p:spPr/>
        <p:txBody>
          <a:bodyPr/>
          <a:lstStyle/>
          <a:p>
            <a:r>
              <a:rPr lang="en-US" dirty="0"/>
              <a:t>Data cube operations</a:t>
            </a:r>
          </a:p>
        </p:txBody>
      </p:sp>
      <p:sp>
        <p:nvSpPr>
          <p:cNvPr id="4" name="Slide Number Placeholder 3">
            <a:extLst>
              <a:ext uri="{FF2B5EF4-FFF2-40B4-BE49-F238E27FC236}">
                <a16:creationId xmlns:a16="http://schemas.microsoft.com/office/drawing/2014/main" id="{E9C09992-B658-61E9-478D-615AF2A42D8A}"/>
              </a:ext>
            </a:extLst>
          </p:cNvPr>
          <p:cNvSpPr>
            <a:spLocks noGrp="1"/>
          </p:cNvSpPr>
          <p:nvPr>
            <p:ph type="sldNum" sz="quarter" idx="12"/>
          </p:nvPr>
        </p:nvSpPr>
        <p:spPr/>
        <p:txBody>
          <a:bodyPr/>
          <a:lstStyle/>
          <a:p>
            <a:fld id="{6113E31D-E2AB-40D1-8B51-AFA5AFEF393A}" type="slidenum">
              <a:rPr lang="en-US" smtClean="0"/>
              <a:t>26</a:t>
            </a:fld>
            <a:endParaRPr lang="en-US" dirty="0"/>
          </a:p>
        </p:txBody>
      </p:sp>
      <p:graphicFrame>
        <p:nvGraphicFramePr>
          <p:cNvPr id="5" name="Table 4">
            <a:extLst>
              <a:ext uri="{FF2B5EF4-FFF2-40B4-BE49-F238E27FC236}">
                <a16:creationId xmlns:a16="http://schemas.microsoft.com/office/drawing/2014/main" id="{C221DF3B-08AE-021E-AD1F-31724D69D2B5}"/>
              </a:ext>
            </a:extLst>
          </p:cNvPr>
          <p:cNvGraphicFramePr>
            <a:graphicFrameLocks noGrp="1"/>
          </p:cNvGraphicFramePr>
          <p:nvPr>
            <p:extLst>
              <p:ext uri="{D42A27DB-BD31-4B8C-83A1-F6EECF244321}">
                <p14:modId xmlns:p14="http://schemas.microsoft.com/office/powerpoint/2010/main" val="348324186"/>
              </p:ext>
            </p:extLst>
          </p:nvPr>
        </p:nvGraphicFramePr>
        <p:xfrm>
          <a:off x="333241" y="1847524"/>
          <a:ext cx="5080000" cy="1112520"/>
        </p:xfrm>
        <a:graphic>
          <a:graphicData uri="http://schemas.openxmlformats.org/drawingml/2006/table">
            <a:tbl>
              <a:tblPr firstRow="1" bandRow="1">
                <a:tableStyleId>{5940675A-B579-460E-94D1-54222C63F5DA}</a:tableStyleId>
              </a:tblPr>
              <a:tblGrid>
                <a:gridCol w="1016000">
                  <a:extLst>
                    <a:ext uri="{9D8B030D-6E8A-4147-A177-3AD203B41FA5}">
                      <a16:colId xmlns:a16="http://schemas.microsoft.com/office/drawing/2014/main" val="527597051"/>
                    </a:ext>
                  </a:extLst>
                </a:gridCol>
                <a:gridCol w="1016000">
                  <a:extLst>
                    <a:ext uri="{9D8B030D-6E8A-4147-A177-3AD203B41FA5}">
                      <a16:colId xmlns:a16="http://schemas.microsoft.com/office/drawing/2014/main" val="3214487766"/>
                    </a:ext>
                  </a:extLst>
                </a:gridCol>
                <a:gridCol w="1016000">
                  <a:extLst>
                    <a:ext uri="{9D8B030D-6E8A-4147-A177-3AD203B41FA5}">
                      <a16:colId xmlns:a16="http://schemas.microsoft.com/office/drawing/2014/main" val="1396268665"/>
                    </a:ext>
                  </a:extLst>
                </a:gridCol>
                <a:gridCol w="1016000">
                  <a:extLst>
                    <a:ext uri="{9D8B030D-6E8A-4147-A177-3AD203B41FA5}">
                      <a16:colId xmlns:a16="http://schemas.microsoft.com/office/drawing/2014/main" val="3126587833"/>
                    </a:ext>
                  </a:extLst>
                </a:gridCol>
                <a:gridCol w="1016000">
                  <a:extLst>
                    <a:ext uri="{9D8B030D-6E8A-4147-A177-3AD203B41FA5}">
                      <a16:colId xmlns:a16="http://schemas.microsoft.com/office/drawing/2014/main" val="1234481532"/>
                    </a:ext>
                  </a:extLst>
                </a:gridCol>
              </a:tblGrid>
              <a:tr h="370840">
                <a:tc>
                  <a:txBody>
                    <a:bodyPr/>
                    <a:lstStyle/>
                    <a:p>
                      <a:endParaRPr lang="en-US"/>
                    </a:p>
                  </a:txBody>
                  <a:tcPr/>
                </a:tc>
                <a:tc gridSpan="3">
                  <a:txBody>
                    <a:bodyPr/>
                    <a:lstStyle/>
                    <a:p>
                      <a:pPr algn="ctr"/>
                      <a:r>
                        <a:rPr lang="en-US" dirty="0"/>
                        <a:t>1. Quarter</a:t>
                      </a:r>
                    </a:p>
                  </a:txBody>
                  <a:tcPr/>
                </a:tc>
                <a:tc hMerge="1">
                  <a:txBody>
                    <a:bodyPr/>
                    <a:lstStyle/>
                    <a:p>
                      <a:pPr algn="ctr"/>
                      <a:endParaRPr lang="en-US" dirty="0"/>
                    </a:p>
                  </a:txBody>
                  <a:tcPr/>
                </a:tc>
                <a:tc hMerge="1">
                  <a:txBody>
                    <a:bodyPr/>
                    <a:lstStyle/>
                    <a:p>
                      <a:pPr algn="ctr"/>
                      <a:endParaRPr lang="en-US" dirty="0"/>
                    </a:p>
                  </a:txBody>
                  <a:tcPr/>
                </a:tc>
                <a:tc>
                  <a:txBody>
                    <a:bodyPr/>
                    <a:lstStyle/>
                    <a:p>
                      <a:pPr algn="ctr"/>
                      <a:r>
                        <a:rPr lang="en-US" dirty="0"/>
                        <a:t>…</a:t>
                      </a:r>
                    </a:p>
                  </a:txBody>
                  <a:tcPr/>
                </a:tc>
                <a:extLst>
                  <a:ext uri="{0D108BD9-81ED-4DB2-BD59-A6C34878D82A}">
                    <a16:rowId xmlns:a16="http://schemas.microsoft.com/office/drawing/2014/main" val="2572422292"/>
                  </a:ext>
                </a:extLst>
              </a:tr>
              <a:tr h="370840">
                <a:tc>
                  <a:txBody>
                    <a:bodyPr/>
                    <a:lstStyle/>
                    <a:p>
                      <a:endParaRPr lang="en-US" dirty="0"/>
                    </a:p>
                  </a:txBody>
                  <a:tcPr/>
                </a:tc>
                <a:tc>
                  <a:txBody>
                    <a:bodyPr/>
                    <a:lstStyle/>
                    <a:p>
                      <a:pPr algn="ctr"/>
                      <a:r>
                        <a:rPr lang="en-US" dirty="0"/>
                        <a:t>January</a:t>
                      </a:r>
                    </a:p>
                  </a:txBody>
                  <a:tcPr/>
                </a:tc>
                <a:tc>
                  <a:txBody>
                    <a:bodyPr/>
                    <a:lstStyle/>
                    <a:p>
                      <a:pPr algn="ctr"/>
                      <a:r>
                        <a:rPr lang="en-US" dirty="0"/>
                        <a:t>February</a:t>
                      </a:r>
                    </a:p>
                  </a:txBody>
                  <a:tcPr/>
                </a:tc>
                <a:tc>
                  <a:txBody>
                    <a:bodyPr/>
                    <a:lstStyle/>
                    <a:p>
                      <a:pPr algn="ctr"/>
                      <a:r>
                        <a:rPr lang="en-US" dirty="0"/>
                        <a:t>March</a:t>
                      </a:r>
                    </a:p>
                  </a:txBody>
                  <a:tcPr/>
                </a:tc>
                <a:tc>
                  <a:txBody>
                    <a:bodyPr/>
                    <a:lstStyle/>
                    <a:p>
                      <a:pPr algn="ctr"/>
                      <a:r>
                        <a:rPr lang="en-US" dirty="0"/>
                        <a:t>…</a:t>
                      </a:r>
                    </a:p>
                  </a:txBody>
                  <a:tcPr/>
                </a:tc>
                <a:extLst>
                  <a:ext uri="{0D108BD9-81ED-4DB2-BD59-A6C34878D82A}">
                    <a16:rowId xmlns:a16="http://schemas.microsoft.com/office/drawing/2014/main" val="2936322009"/>
                  </a:ext>
                </a:extLst>
              </a:tr>
              <a:tr h="370840">
                <a:tc>
                  <a:txBody>
                    <a:bodyPr/>
                    <a:lstStyle/>
                    <a:p>
                      <a:r>
                        <a:rPr lang="en-US" dirty="0"/>
                        <a:t>Hawaii</a:t>
                      </a:r>
                    </a:p>
                  </a:txBody>
                  <a:tcPr/>
                </a:tc>
                <a:tc>
                  <a:txBody>
                    <a:bodyPr/>
                    <a:lstStyle/>
                    <a:p>
                      <a:pPr algn="ctr"/>
                      <a:r>
                        <a:rPr lang="en-US" dirty="0"/>
                        <a:t>2</a:t>
                      </a:r>
                    </a:p>
                  </a:txBody>
                  <a:tcPr/>
                </a:tc>
                <a:tc>
                  <a:txBody>
                    <a:bodyPr/>
                    <a:lstStyle/>
                    <a:p>
                      <a:pPr algn="ctr"/>
                      <a:r>
                        <a:rPr lang="en-US" dirty="0"/>
                        <a:t>4</a:t>
                      </a:r>
                    </a:p>
                  </a:txBody>
                  <a:tcPr/>
                </a:tc>
                <a:tc>
                  <a:txBody>
                    <a:bodyPr/>
                    <a:lstStyle/>
                    <a:p>
                      <a:pPr algn="ctr"/>
                      <a:r>
                        <a:rPr lang="en-US" dirty="0"/>
                        <a:t>4</a:t>
                      </a:r>
                    </a:p>
                  </a:txBody>
                  <a:tcPr/>
                </a:tc>
                <a:tc>
                  <a:txBody>
                    <a:bodyPr/>
                    <a:lstStyle/>
                    <a:p>
                      <a:pPr algn="ctr"/>
                      <a:r>
                        <a:rPr lang="en-US" dirty="0"/>
                        <a:t>…</a:t>
                      </a:r>
                    </a:p>
                  </a:txBody>
                  <a:tcPr/>
                </a:tc>
                <a:extLst>
                  <a:ext uri="{0D108BD9-81ED-4DB2-BD59-A6C34878D82A}">
                    <a16:rowId xmlns:a16="http://schemas.microsoft.com/office/drawing/2014/main" val="3113630775"/>
                  </a:ext>
                </a:extLst>
              </a:tr>
            </a:tbl>
          </a:graphicData>
        </a:graphic>
      </p:graphicFrame>
      <p:graphicFrame>
        <p:nvGraphicFramePr>
          <p:cNvPr id="6" name="Table 5">
            <a:extLst>
              <a:ext uri="{FF2B5EF4-FFF2-40B4-BE49-F238E27FC236}">
                <a16:creationId xmlns:a16="http://schemas.microsoft.com/office/drawing/2014/main" id="{8391B095-BA23-9E41-0457-13386EE70FC6}"/>
              </a:ext>
            </a:extLst>
          </p:cNvPr>
          <p:cNvGraphicFramePr>
            <a:graphicFrameLocks noGrp="1"/>
          </p:cNvGraphicFramePr>
          <p:nvPr>
            <p:extLst>
              <p:ext uri="{D42A27DB-BD31-4B8C-83A1-F6EECF244321}">
                <p14:modId xmlns:p14="http://schemas.microsoft.com/office/powerpoint/2010/main" val="1563422888"/>
              </p:ext>
            </p:extLst>
          </p:nvPr>
        </p:nvGraphicFramePr>
        <p:xfrm>
          <a:off x="333241" y="4143140"/>
          <a:ext cx="5080000" cy="1112520"/>
        </p:xfrm>
        <a:graphic>
          <a:graphicData uri="http://schemas.openxmlformats.org/drawingml/2006/table">
            <a:tbl>
              <a:tblPr firstRow="1" bandRow="1">
                <a:tableStyleId>{5940675A-B579-460E-94D1-54222C63F5DA}</a:tableStyleId>
              </a:tblPr>
              <a:tblGrid>
                <a:gridCol w="1016000">
                  <a:extLst>
                    <a:ext uri="{9D8B030D-6E8A-4147-A177-3AD203B41FA5}">
                      <a16:colId xmlns:a16="http://schemas.microsoft.com/office/drawing/2014/main" val="527597051"/>
                    </a:ext>
                  </a:extLst>
                </a:gridCol>
                <a:gridCol w="1016000">
                  <a:extLst>
                    <a:ext uri="{9D8B030D-6E8A-4147-A177-3AD203B41FA5}">
                      <a16:colId xmlns:a16="http://schemas.microsoft.com/office/drawing/2014/main" val="3214487766"/>
                    </a:ext>
                  </a:extLst>
                </a:gridCol>
                <a:gridCol w="1016000">
                  <a:extLst>
                    <a:ext uri="{9D8B030D-6E8A-4147-A177-3AD203B41FA5}">
                      <a16:colId xmlns:a16="http://schemas.microsoft.com/office/drawing/2014/main" val="1396268665"/>
                    </a:ext>
                  </a:extLst>
                </a:gridCol>
                <a:gridCol w="1016000">
                  <a:extLst>
                    <a:ext uri="{9D8B030D-6E8A-4147-A177-3AD203B41FA5}">
                      <a16:colId xmlns:a16="http://schemas.microsoft.com/office/drawing/2014/main" val="3126587833"/>
                    </a:ext>
                  </a:extLst>
                </a:gridCol>
                <a:gridCol w="1016000">
                  <a:extLst>
                    <a:ext uri="{9D8B030D-6E8A-4147-A177-3AD203B41FA5}">
                      <a16:colId xmlns:a16="http://schemas.microsoft.com/office/drawing/2014/main" val="1234481532"/>
                    </a:ext>
                  </a:extLst>
                </a:gridCol>
              </a:tblGrid>
              <a:tr h="370840">
                <a:tc>
                  <a:txBody>
                    <a:bodyPr/>
                    <a:lstStyle/>
                    <a:p>
                      <a:endParaRPr lang="en-US"/>
                    </a:p>
                  </a:txBody>
                  <a:tcPr/>
                </a:tc>
                <a:tc gridSpan="3">
                  <a:txBody>
                    <a:bodyPr/>
                    <a:lstStyle/>
                    <a:p>
                      <a:pPr algn="ctr"/>
                      <a:r>
                        <a:rPr lang="en-US" dirty="0"/>
                        <a:t>1. Quarter</a:t>
                      </a:r>
                    </a:p>
                  </a:txBody>
                  <a:tcPr/>
                </a:tc>
                <a:tc hMerge="1">
                  <a:txBody>
                    <a:bodyPr/>
                    <a:lstStyle/>
                    <a:p>
                      <a:pPr algn="ctr"/>
                      <a:endParaRPr lang="en-US" dirty="0"/>
                    </a:p>
                  </a:txBody>
                  <a:tcPr/>
                </a:tc>
                <a:tc hMerge="1">
                  <a:txBody>
                    <a:bodyPr/>
                    <a:lstStyle/>
                    <a:p>
                      <a:pPr algn="ctr"/>
                      <a:endParaRPr lang="en-US" dirty="0"/>
                    </a:p>
                  </a:txBody>
                  <a:tcPr/>
                </a:tc>
                <a:tc>
                  <a:txBody>
                    <a:bodyPr/>
                    <a:lstStyle/>
                    <a:p>
                      <a:pPr algn="ctr"/>
                      <a:r>
                        <a:rPr lang="en-US" dirty="0"/>
                        <a:t>…</a:t>
                      </a:r>
                    </a:p>
                  </a:txBody>
                  <a:tcPr/>
                </a:tc>
                <a:extLst>
                  <a:ext uri="{0D108BD9-81ED-4DB2-BD59-A6C34878D82A}">
                    <a16:rowId xmlns:a16="http://schemas.microsoft.com/office/drawing/2014/main" val="2572422292"/>
                  </a:ext>
                </a:extLst>
              </a:tr>
              <a:tr h="370840">
                <a:tc>
                  <a:txBody>
                    <a:bodyPr/>
                    <a:lstStyle/>
                    <a:p>
                      <a:endParaRPr lang="en-US" dirty="0"/>
                    </a:p>
                  </a:txBody>
                  <a:tcPr/>
                </a:tc>
                <a:tc>
                  <a:txBody>
                    <a:bodyPr/>
                    <a:lstStyle/>
                    <a:p>
                      <a:pPr algn="ctr"/>
                      <a:r>
                        <a:rPr lang="en-US" dirty="0"/>
                        <a:t>January</a:t>
                      </a:r>
                    </a:p>
                  </a:txBody>
                  <a:tcPr/>
                </a:tc>
                <a:tc>
                  <a:txBody>
                    <a:bodyPr/>
                    <a:lstStyle/>
                    <a:p>
                      <a:pPr algn="ctr"/>
                      <a:r>
                        <a:rPr lang="en-US" dirty="0"/>
                        <a:t>February</a:t>
                      </a:r>
                    </a:p>
                  </a:txBody>
                  <a:tcPr/>
                </a:tc>
                <a:tc>
                  <a:txBody>
                    <a:bodyPr/>
                    <a:lstStyle/>
                    <a:p>
                      <a:pPr algn="ctr"/>
                      <a:r>
                        <a:rPr lang="en-US" dirty="0"/>
                        <a:t>March</a:t>
                      </a:r>
                    </a:p>
                  </a:txBody>
                  <a:tcPr/>
                </a:tc>
                <a:tc>
                  <a:txBody>
                    <a:bodyPr/>
                    <a:lstStyle/>
                    <a:p>
                      <a:pPr algn="ctr"/>
                      <a:r>
                        <a:rPr lang="en-US" dirty="0"/>
                        <a:t>…</a:t>
                      </a:r>
                    </a:p>
                  </a:txBody>
                  <a:tcPr/>
                </a:tc>
                <a:extLst>
                  <a:ext uri="{0D108BD9-81ED-4DB2-BD59-A6C34878D82A}">
                    <a16:rowId xmlns:a16="http://schemas.microsoft.com/office/drawing/2014/main" val="2936322009"/>
                  </a:ext>
                </a:extLst>
              </a:tr>
              <a:tr h="370840">
                <a:tc>
                  <a:txBody>
                    <a:bodyPr/>
                    <a:lstStyle/>
                    <a:p>
                      <a:r>
                        <a:rPr lang="en-US" dirty="0"/>
                        <a:t>Hawaii</a:t>
                      </a:r>
                    </a:p>
                  </a:txBody>
                  <a:tcPr/>
                </a:tc>
                <a:tc>
                  <a:txBody>
                    <a:bodyPr/>
                    <a:lstStyle/>
                    <a:p>
                      <a:pPr algn="ctr"/>
                      <a:r>
                        <a:rPr lang="en-US" dirty="0"/>
                        <a:t>1</a:t>
                      </a:r>
                    </a:p>
                  </a:txBody>
                  <a:tcPr/>
                </a:tc>
                <a:tc>
                  <a:txBody>
                    <a:bodyPr/>
                    <a:lstStyle/>
                    <a:p>
                      <a:pPr algn="ctr"/>
                      <a:r>
                        <a:rPr lang="en-US" dirty="0"/>
                        <a:t>2</a:t>
                      </a:r>
                    </a:p>
                  </a:txBody>
                  <a:tcPr/>
                </a:tc>
                <a:tc>
                  <a:txBody>
                    <a:bodyPr/>
                    <a:lstStyle/>
                    <a:p>
                      <a:pPr algn="ctr"/>
                      <a:r>
                        <a:rPr lang="en-US" dirty="0"/>
                        <a:t>2</a:t>
                      </a:r>
                    </a:p>
                  </a:txBody>
                  <a:tcPr/>
                </a:tc>
                <a:tc>
                  <a:txBody>
                    <a:bodyPr/>
                    <a:lstStyle/>
                    <a:p>
                      <a:pPr algn="ctr"/>
                      <a:r>
                        <a:rPr lang="en-US" dirty="0"/>
                        <a:t>…</a:t>
                      </a:r>
                    </a:p>
                  </a:txBody>
                  <a:tcPr/>
                </a:tc>
                <a:extLst>
                  <a:ext uri="{0D108BD9-81ED-4DB2-BD59-A6C34878D82A}">
                    <a16:rowId xmlns:a16="http://schemas.microsoft.com/office/drawing/2014/main" val="3113630775"/>
                  </a:ext>
                </a:extLst>
              </a:tr>
            </a:tbl>
          </a:graphicData>
        </a:graphic>
      </p:graphicFrame>
      <p:sp>
        <p:nvSpPr>
          <p:cNvPr id="7" name="Arrow: Down 6">
            <a:extLst>
              <a:ext uri="{FF2B5EF4-FFF2-40B4-BE49-F238E27FC236}">
                <a16:creationId xmlns:a16="http://schemas.microsoft.com/office/drawing/2014/main" id="{F08EB7DE-20DF-E7A0-49E2-28260034F1B3}"/>
              </a:ext>
            </a:extLst>
          </p:cNvPr>
          <p:cNvSpPr/>
          <p:nvPr/>
        </p:nvSpPr>
        <p:spPr>
          <a:xfrm>
            <a:off x="2783632" y="3083540"/>
            <a:ext cx="288032" cy="936104"/>
          </a:xfrm>
          <a:prstGeom prst="downArrow">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8" name="TextBox 7">
            <a:extLst>
              <a:ext uri="{FF2B5EF4-FFF2-40B4-BE49-F238E27FC236}">
                <a16:creationId xmlns:a16="http://schemas.microsoft.com/office/drawing/2014/main" id="{5D117520-F506-0894-85E7-BB653C70B2AB}"/>
              </a:ext>
            </a:extLst>
          </p:cNvPr>
          <p:cNvSpPr txBox="1"/>
          <p:nvPr/>
        </p:nvSpPr>
        <p:spPr>
          <a:xfrm>
            <a:off x="3215680" y="3362261"/>
            <a:ext cx="792088" cy="430887"/>
          </a:xfrm>
          <a:prstGeom prst="rect">
            <a:avLst/>
          </a:prstGeom>
          <a:noFill/>
        </p:spPr>
        <p:txBody>
          <a:bodyPr wrap="square" rtlCol="0">
            <a:spAutoFit/>
          </a:bodyPr>
          <a:lstStyle/>
          <a:p>
            <a:r>
              <a:rPr lang="en-US" sz="2200" dirty="0"/>
              <a:t>Slice</a:t>
            </a:r>
          </a:p>
        </p:txBody>
      </p:sp>
      <p:sp>
        <p:nvSpPr>
          <p:cNvPr id="9" name="Right Brace 8">
            <a:extLst>
              <a:ext uri="{FF2B5EF4-FFF2-40B4-BE49-F238E27FC236}">
                <a16:creationId xmlns:a16="http://schemas.microsoft.com/office/drawing/2014/main" id="{455E80DC-A7D4-C909-15C3-2993676458A9}"/>
              </a:ext>
            </a:extLst>
          </p:cNvPr>
          <p:cNvSpPr/>
          <p:nvPr/>
        </p:nvSpPr>
        <p:spPr>
          <a:xfrm>
            <a:off x="5566859" y="3953576"/>
            <a:ext cx="72008" cy="1491648"/>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04609C46-57C9-402D-77BC-DF6469DB7959}"/>
              </a:ext>
            </a:extLst>
          </p:cNvPr>
          <p:cNvSpPr txBox="1"/>
          <p:nvPr/>
        </p:nvSpPr>
        <p:spPr>
          <a:xfrm>
            <a:off x="5792484" y="4483956"/>
            <a:ext cx="1167611" cy="430887"/>
          </a:xfrm>
          <a:prstGeom prst="rect">
            <a:avLst/>
          </a:prstGeom>
          <a:noFill/>
        </p:spPr>
        <p:txBody>
          <a:bodyPr wrap="square" rtlCol="0">
            <a:spAutoFit/>
          </a:bodyPr>
          <a:lstStyle/>
          <a:p>
            <a:r>
              <a:rPr lang="en-US" sz="2200" dirty="0"/>
              <a:t>Monday</a:t>
            </a:r>
          </a:p>
        </p:txBody>
      </p:sp>
      <p:grpSp>
        <p:nvGrpSpPr>
          <p:cNvPr id="95" name="Group 94">
            <a:extLst>
              <a:ext uri="{FF2B5EF4-FFF2-40B4-BE49-F238E27FC236}">
                <a16:creationId xmlns:a16="http://schemas.microsoft.com/office/drawing/2014/main" id="{EF458699-2D80-F6C1-F3F5-E06FAC6BA11A}"/>
              </a:ext>
            </a:extLst>
          </p:cNvPr>
          <p:cNvGrpSpPr/>
          <p:nvPr/>
        </p:nvGrpSpPr>
        <p:grpSpPr>
          <a:xfrm>
            <a:off x="8489220" y="1844824"/>
            <a:ext cx="1512171" cy="1509516"/>
            <a:chOff x="7464152" y="2615154"/>
            <a:chExt cx="1512171" cy="1509516"/>
          </a:xfrm>
        </p:grpSpPr>
        <p:grpSp>
          <p:nvGrpSpPr>
            <p:cNvPr id="31" name="Group 30">
              <a:extLst>
                <a:ext uri="{FF2B5EF4-FFF2-40B4-BE49-F238E27FC236}">
                  <a16:creationId xmlns:a16="http://schemas.microsoft.com/office/drawing/2014/main" id="{67151689-FED2-4F98-9B70-9C64AEA3FD6E}"/>
                </a:ext>
              </a:extLst>
            </p:cNvPr>
            <p:cNvGrpSpPr/>
            <p:nvPr/>
          </p:nvGrpSpPr>
          <p:grpSpPr>
            <a:xfrm>
              <a:off x="7464152" y="3047721"/>
              <a:ext cx="1080121" cy="1076949"/>
              <a:chOff x="7464152" y="3047721"/>
              <a:chExt cx="1080121" cy="1076949"/>
            </a:xfrm>
          </p:grpSpPr>
          <p:sp>
            <p:nvSpPr>
              <p:cNvPr id="11" name="Rectangle 10">
                <a:extLst>
                  <a:ext uri="{FF2B5EF4-FFF2-40B4-BE49-F238E27FC236}">
                    <a16:creationId xmlns:a16="http://schemas.microsoft.com/office/drawing/2014/main" id="{119A64AB-0EAA-497B-C372-5E9337ED03EF}"/>
                  </a:ext>
                </a:extLst>
              </p:cNvPr>
              <p:cNvSpPr/>
              <p:nvPr/>
            </p:nvSpPr>
            <p:spPr>
              <a:xfrm>
                <a:off x="7464152" y="3047721"/>
                <a:ext cx="360041" cy="3600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Rectangle 11">
                <a:extLst>
                  <a:ext uri="{FF2B5EF4-FFF2-40B4-BE49-F238E27FC236}">
                    <a16:creationId xmlns:a16="http://schemas.microsoft.com/office/drawing/2014/main" id="{B435352B-C023-6FB3-FF08-03B0B39A3345}"/>
                  </a:ext>
                </a:extLst>
              </p:cNvPr>
              <p:cNvSpPr/>
              <p:nvPr/>
            </p:nvSpPr>
            <p:spPr>
              <a:xfrm>
                <a:off x="7824193" y="3047721"/>
                <a:ext cx="360041" cy="3600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Rectangle 12">
                <a:extLst>
                  <a:ext uri="{FF2B5EF4-FFF2-40B4-BE49-F238E27FC236}">
                    <a16:creationId xmlns:a16="http://schemas.microsoft.com/office/drawing/2014/main" id="{98320045-DCFE-92E0-4832-B281DC967494}"/>
                  </a:ext>
                </a:extLst>
              </p:cNvPr>
              <p:cNvSpPr/>
              <p:nvPr/>
            </p:nvSpPr>
            <p:spPr>
              <a:xfrm>
                <a:off x="8184232" y="3047721"/>
                <a:ext cx="360041" cy="3600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Rectangle 13">
                <a:extLst>
                  <a:ext uri="{FF2B5EF4-FFF2-40B4-BE49-F238E27FC236}">
                    <a16:creationId xmlns:a16="http://schemas.microsoft.com/office/drawing/2014/main" id="{B2ECF4D0-F95B-0C19-4682-4DA0804B68B8}"/>
                  </a:ext>
                </a:extLst>
              </p:cNvPr>
              <p:cNvSpPr/>
              <p:nvPr/>
            </p:nvSpPr>
            <p:spPr>
              <a:xfrm>
                <a:off x="7464152" y="3404670"/>
                <a:ext cx="360041" cy="3600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 name="Rectangle 14">
                <a:extLst>
                  <a:ext uri="{FF2B5EF4-FFF2-40B4-BE49-F238E27FC236}">
                    <a16:creationId xmlns:a16="http://schemas.microsoft.com/office/drawing/2014/main" id="{008DA461-7C46-151F-CC20-D296CE9E4C38}"/>
                  </a:ext>
                </a:extLst>
              </p:cNvPr>
              <p:cNvSpPr/>
              <p:nvPr/>
            </p:nvSpPr>
            <p:spPr>
              <a:xfrm>
                <a:off x="7824193" y="3404670"/>
                <a:ext cx="360041" cy="3600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 name="Rectangle 15">
                <a:extLst>
                  <a:ext uri="{FF2B5EF4-FFF2-40B4-BE49-F238E27FC236}">
                    <a16:creationId xmlns:a16="http://schemas.microsoft.com/office/drawing/2014/main" id="{46E209F3-A827-5743-ED67-D409EB18F9FF}"/>
                  </a:ext>
                </a:extLst>
              </p:cNvPr>
              <p:cNvSpPr/>
              <p:nvPr/>
            </p:nvSpPr>
            <p:spPr>
              <a:xfrm>
                <a:off x="8184232" y="3404670"/>
                <a:ext cx="360041" cy="3600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 name="Rectangle 16">
                <a:extLst>
                  <a:ext uri="{FF2B5EF4-FFF2-40B4-BE49-F238E27FC236}">
                    <a16:creationId xmlns:a16="http://schemas.microsoft.com/office/drawing/2014/main" id="{D44D869A-B476-C39B-8BEF-28D6DD064278}"/>
                  </a:ext>
                </a:extLst>
              </p:cNvPr>
              <p:cNvSpPr/>
              <p:nvPr/>
            </p:nvSpPr>
            <p:spPr>
              <a:xfrm>
                <a:off x="7464152" y="3764670"/>
                <a:ext cx="360041" cy="3600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 name="Rectangle 17">
                <a:extLst>
                  <a:ext uri="{FF2B5EF4-FFF2-40B4-BE49-F238E27FC236}">
                    <a16:creationId xmlns:a16="http://schemas.microsoft.com/office/drawing/2014/main" id="{2E3065DF-AB21-FD04-EB1C-BF6AFABA6306}"/>
                  </a:ext>
                </a:extLst>
              </p:cNvPr>
              <p:cNvSpPr/>
              <p:nvPr/>
            </p:nvSpPr>
            <p:spPr>
              <a:xfrm>
                <a:off x="7824193" y="3764670"/>
                <a:ext cx="360041" cy="3600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 name="Rectangle 18">
                <a:extLst>
                  <a:ext uri="{FF2B5EF4-FFF2-40B4-BE49-F238E27FC236}">
                    <a16:creationId xmlns:a16="http://schemas.microsoft.com/office/drawing/2014/main" id="{54487909-9A95-E69F-46FE-AD526520BF8D}"/>
                  </a:ext>
                </a:extLst>
              </p:cNvPr>
              <p:cNvSpPr/>
              <p:nvPr/>
            </p:nvSpPr>
            <p:spPr>
              <a:xfrm>
                <a:off x="8184232" y="3764670"/>
                <a:ext cx="360041" cy="3600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cxnSp>
          <p:nvCxnSpPr>
            <p:cNvPr id="56" name="Straight Connector 55">
              <a:extLst>
                <a:ext uri="{FF2B5EF4-FFF2-40B4-BE49-F238E27FC236}">
                  <a16:creationId xmlns:a16="http://schemas.microsoft.com/office/drawing/2014/main" id="{E22CA648-710A-4561-9BD1-9742AC192CD9}"/>
                </a:ext>
              </a:extLst>
            </p:cNvPr>
            <p:cNvCxnSpPr>
              <a:cxnSpLocks/>
            </p:cNvCxnSpPr>
            <p:nvPr/>
          </p:nvCxnSpPr>
          <p:spPr>
            <a:xfrm flipV="1">
              <a:off x="8544269" y="2628256"/>
              <a:ext cx="432051" cy="427369"/>
            </a:xfrm>
            <a:prstGeom prst="line">
              <a:avLst/>
            </a:prstGeom>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a16="http://schemas.microsoft.com/office/drawing/2014/main" id="{FFCD0BE7-ECE2-DE63-731E-9B73A0B54BB0}"/>
                </a:ext>
              </a:extLst>
            </p:cNvPr>
            <p:cNvCxnSpPr>
              <a:cxnSpLocks/>
            </p:cNvCxnSpPr>
            <p:nvPr/>
          </p:nvCxnSpPr>
          <p:spPr>
            <a:xfrm flipV="1">
              <a:off x="8544272" y="2972863"/>
              <a:ext cx="432051" cy="427369"/>
            </a:xfrm>
            <a:prstGeom prst="line">
              <a:avLst/>
            </a:prstGeom>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a16="http://schemas.microsoft.com/office/drawing/2014/main" id="{284836A2-6E7A-BC5A-8821-5219FB0C2636}"/>
                </a:ext>
              </a:extLst>
            </p:cNvPr>
            <p:cNvCxnSpPr>
              <a:cxnSpLocks/>
            </p:cNvCxnSpPr>
            <p:nvPr/>
          </p:nvCxnSpPr>
          <p:spPr>
            <a:xfrm flipV="1">
              <a:off x="8544269" y="3337301"/>
              <a:ext cx="432051" cy="427369"/>
            </a:xfrm>
            <a:prstGeom prst="line">
              <a:avLst/>
            </a:prstGeom>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id="{041D7B8A-EF30-FFC7-36CB-35A7334B54BC}"/>
                </a:ext>
              </a:extLst>
            </p:cNvPr>
            <p:cNvCxnSpPr>
              <a:cxnSpLocks/>
            </p:cNvCxnSpPr>
            <p:nvPr/>
          </p:nvCxnSpPr>
          <p:spPr>
            <a:xfrm flipV="1">
              <a:off x="8544269" y="3694250"/>
              <a:ext cx="432051" cy="427369"/>
            </a:xfrm>
            <a:prstGeom prst="line">
              <a:avLst/>
            </a:prstGeom>
          </p:spPr>
          <p:style>
            <a:lnRef idx="1">
              <a:schemeClr val="dk1"/>
            </a:lnRef>
            <a:fillRef idx="0">
              <a:schemeClr val="dk1"/>
            </a:fillRef>
            <a:effectRef idx="0">
              <a:schemeClr val="dk1"/>
            </a:effectRef>
            <a:fontRef idx="minor">
              <a:schemeClr val="tx1"/>
            </a:fontRef>
          </p:style>
        </p:cxnSp>
        <p:cxnSp>
          <p:nvCxnSpPr>
            <p:cNvPr id="61" name="Straight Connector 60">
              <a:extLst>
                <a:ext uri="{FF2B5EF4-FFF2-40B4-BE49-F238E27FC236}">
                  <a16:creationId xmlns:a16="http://schemas.microsoft.com/office/drawing/2014/main" id="{678E104C-1F90-6DCC-D79B-7903B57BD997}"/>
                </a:ext>
              </a:extLst>
            </p:cNvPr>
            <p:cNvCxnSpPr>
              <a:cxnSpLocks/>
            </p:cNvCxnSpPr>
            <p:nvPr/>
          </p:nvCxnSpPr>
          <p:spPr>
            <a:xfrm flipV="1">
              <a:off x="8175714" y="2620352"/>
              <a:ext cx="432051" cy="427369"/>
            </a:xfrm>
            <a:prstGeom prst="line">
              <a:avLst/>
            </a:prstGeom>
          </p:spPr>
          <p:style>
            <a:lnRef idx="1">
              <a:schemeClr val="dk1"/>
            </a:lnRef>
            <a:fillRef idx="0">
              <a:schemeClr val="dk1"/>
            </a:fillRef>
            <a:effectRef idx="0">
              <a:schemeClr val="dk1"/>
            </a:effectRef>
            <a:fontRef idx="minor">
              <a:schemeClr val="tx1"/>
            </a:fontRef>
          </p:style>
        </p:cxnSp>
        <p:cxnSp>
          <p:nvCxnSpPr>
            <p:cNvPr id="62" name="Straight Connector 61">
              <a:extLst>
                <a:ext uri="{FF2B5EF4-FFF2-40B4-BE49-F238E27FC236}">
                  <a16:creationId xmlns:a16="http://schemas.microsoft.com/office/drawing/2014/main" id="{7B580F20-633E-A717-4364-EBF706D9119F}"/>
                </a:ext>
              </a:extLst>
            </p:cNvPr>
            <p:cNvCxnSpPr>
              <a:cxnSpLocks/>
            </p:cNvCxnSpPr>
            <p:nvPr/>
          </p:nvCxnSpPr>
          <p:spPr>
            <a:xfrm flipV="1">
              <a:off x="7824191" y="2615154"/>
              <a:ext cx="432051" cy="427369"/>
            </a:xfrm>
            <a:prstGeom prst="line">
              <a:avLst/>
            </a:prstGeom>
          </p:spPr>
          <p:style>
            <a:lnRef idx="1">
              <a:schemeClr val="dk1"/>
            </a:lnRef>
            <a:fillRef idx="0">
              <a:schemeClr val="dk1"/>
            </a:fillRef>
            <a:effectRef idx="0">
              <a:schemeClr val="dk1"/>
            </a:effectRef>
            <a:fontRef idx="minor">
              <a:schemeClr val="tx1"/>
            </a:fontRef>
          </p:style>
        </p:cxnSp>
        <p:cxnSp>
          <p:nvCxnSpPr>
            <p:cNvPr id="63" name="Straight Connector 62">
              <a:extLst>
                <a:ext uri="{FF2B5EF4-FFF2-40B4-BE49-F238E27FC236}">
                  <a16:creationId xmlns:a16="http://schemas.microsoft.com/office/drawing/2014/main" id="{49B81CE2-00B2-E69F-9A4C-2E0BA3ECBFD5}"/>
                </a:ext>
              </a:extLst>
            </p:cNvPr>
            <p:cNvCxnSpPr>
              <a:cxnSpLocks/>
            </p:cNvCxnSpPr>
            <p:nvPr/>
          </p:nvCxnSpPr>
          <p:spPr>
            <a:xfrm flipV="1">
              <a:off x="7464154" y="2615154"/>
              <a:ext cx="432051" cy="427369"/>
            </a:xfrm>
            <a:prstGeom prst="line">
              <a:avLst/>
            </a:prstGeom>
          </p:spPr>
          <p:style>
            <a:lnRef idx="1">
              <a:schemeClr val="dk1"/>
            </a:lnRef>
            <a:fillRef idx="0">
              <a:schemeClr val="dk1"/>
            </a:fillRef>
            <a:effectRef idx="0">
              <a:schemeClr val="dk1"/>
            </a:effectRef>
            <a:fontRef idx="minor">
              <a:schemeClr val="tx1"/>
            </a:fontRef>
          </p:style>
        </p:cxnSp>
        <p:cxnSp>
          <p:nvCxnSpPr>
            <p:cNvPr id="65" name="Straight Connector 64">
              <a:extLst>
                <a:ext uri="{FF2B5EF4-FFF2-40B4-BE49-F238E27FC236}">
                  <a16:creationId xmlns:a16="http://schemas.microsoft.com/office/drawing/2014/main" id="{0645A06A-2B7E-FDDF-8793-99C41085A5AF}"/>
                </a:ext>
              </a:extLst>
            </p:cNvPr>
            <p:cNvCxnSpPr/>
            <p:nvPr/>
          </p:nvCxnSpPr>
          <p:spPr>
            <a:xfrm>
              <a:off x="7896205" y="2615154"/>
              <a:ext cx="1080115" cy="0"/>
            </a:xfrm>
            <a:prstGeom prst="line">
              <a:avLst/>
            </a:prstGeom>
          </p:spPr>
          <p:style>
            <a:lnRef idx="1">
              <a:schemeClr val="dk1"/>
            </a:lnRef>
            <a:fillRef idx="0">
              <a:schemeClr val="dk1"/>
            </a:fillRef>
            <a:effectRef idx="0">
              <a:schemeClr val="dk1"/>
            </a:effectRef>
            <a:fontRef idx="minor">
              <a:schemeClr val="tx1"/>
            </a:fontRef>
          </p:style>
        </p:cxnSp>
        <p:cxnSp>
          <p:nvCxnSpPr>
            <p:cNvPr id="66" name="Straight Connector 65">
              <a:extLst>
                <a:ext uri="{FF2B5EF4-FFF2-40B4-BE49-F238E27FC236}">
                  <a16:creationId xmlns:a16="http://schemas.microsoft.com/office/drawing/2014/main" id="{90E6E5BB-B7E1-9280-3C86-940C3CD36D74}"/>
                </a:ext>
              </a:extLst>
            </p:cNvPr>
            <p:cNvCxnSpPr/>
            <p:nvPr/>
          </p:nvCxnSpPr>
          <p:spPr>
            <a:xfrm>
              <a:off x="7596000" y="2924944"/>
              <a:ext cx="1080115" cy="0"/>
            </a:xfrm>
            <a:prstGeom prst="line">
              <a:avLst/>
            </a:prstGeom>
          </p:spPr>
          <p:style>
            <a:lnRef idx="1">
              <a:schemeClr val="dk1"/>
            </a:lnRef>
            <a:fillRef idx="0">
              <a:schemeClr val="dk1"/>
            </a:fillRef>
            <a:effectRef idx="0">
              <a:schemeClr val="dk1"/>
            </a:effectRef>
            <a:fontRef idx="minor">
              <a:schemeClr val="tx1"/>
            </a:fontRef>
          </p:style>
        </p:cxnSp>
        <p:cxnSp>
          <p:nvCxnSpPr>
            <p:cNvPr id="67" name="Straight Connector 66">
              <a:extLst>
                <a:ext uri="{FF2B5EF4-FFF2-40B4-BE49-F238E27FC236}">
                  <a16:creationId xmlns:a16="http://schemas.microsoft.com/office/drawing/2014/main" id="{47E50222-FF54-B2BA-89F1-F934CB7797EF}"/>
                </a:ext>
              </a:extLst>
            </p:cNvPr>
            <p:cNvCxnSpPr/>
            <p:nvPr/>
          </p:nvCxnSpPr>
          <p:spPr>
            <a:xfrm>
              <a:off x="7740000" y="2780928"/>
              <a:ext cx="1080115" cy="0"/>
            </a:xfrm>
            <a:prstGeom prst="line">
              <a:avLst/>
            </a:prstGeom>
          </p:spPr>
          <p:style>
            <a:lnRef idx="1">
              <a:schemeClr val="dk1"/>
            </a:lnRef>
            <a:fillRef idx="0">
              <a:schemeClr val="dk1"/>
            </a:fillRef>
            <a:effectRef idx="0">
              <a:schemeClr val="dk1"/>
            </a:effectRef>
            <a:fontRef idx="minor">
              <a:schemeClr val="tx1"/>
            </a:fontRef>
          </p:style>
        </p:cxnSp>
        <p:cxnSp>
          <p:nvCxnSpPr>
            <p:cNvPr id="69" name="Straight Connector 68">
              <a:extLst>
                <a:ext uri="{FF2B5EF4-FFF2-40B4-BE49-F238E27FC236}">
                  <a16:creationId xmlns:a16="http://schemas.microsoft.com/office/drawing/2014/main" id="{C188EB26-AA7F-5CC9-06F5-3C27684FE89A}"/>
                </a:ext>
              </a:extLst>
            </p:cNvPr>
            <p:cNvCxnSpPr/>
            <p:nvPr/>
          </p:nvCxnSpPr>
          <p:spPr>
            <a:xfrm>
              <a:off x="8976320" y="2615154"/>
              <a:ext cx="0" cy="1079096"/>
            </a:xfrm>
            <a:prstGeom prst="line">
              <a:avLst/>
            </a:prstGeom>
          </p:spPr>
          <p:style>
            <a:lnRef idx="1">
              <a:schemeClr val="dk1"/>
            </a:lnRef>
            <a:fillRef idx="0">
              <a:schemeClr val="dk1"/>
            </a:fillRef>
            <a:effectRef idx="0">
              <a:schemeClr val="dk1"/>
            </a:effectRef>
            <a:fontRef idx="minor">
              <a:schemeClr val="tx1"/>
            </a:fontRef>
          </p:style>
        </p:cxnSp>
        <p:cxnSp>
          <p:nvCxnSpPr>
            <p:cNvPr id="70" name="Straight Connector 69">
              <a:extLst>
                <a:ext uri="{FF2B5EF4-FFF2-40B4-BE49-F238E27FC236}">
                  <a16:creationId xmlns:a16="http://schemas.microsoft.com/office/drawing/2014/main" id="{D84EDC25-646D-6CCA-2BB2-A339E69FF3AB}"/>
                </a:ext>
              </a:extLst>
            </p:cNvPr>
            <p:cNvCxnSpPr/>
            <p:nvPr/>
          </p:nvCxnSpPr>
          <p:spPr>
            <a:xfrm>
              <a:off x="8820115" y="2780928"/>
              <a:ext cx="0" cy="1079096"/>
            </a:xfrm>
            <a:prstGeom prst="line">
              <a:avLst/>
            </a:prstGeom>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a16="http://schemas.microsoft.com/office/drawing/2014/main" id="{21886B92-BB42-F7CC-F221-0A7FA01856C3}"/>
                </a:ext>
              </a:extLst>
            </p:cNvPr>
            <p:cNvCxnSpPr/>
            <p:nvPr/>
          </p:nvCxnSpPr>
          <p:spPr>
            <a:xfrm>
              <a:off x="8676115" y="2924944"/>
              <a:ext cx="0" cy="1079096"/>
            </a:xfrm>
            <a:prstGeom prst="line">
              <a:avLst/>
            </a:prstGeom>
          </p:spPr>
          <p:style>
            <a:lnRef idx="1">
              <a:schemeClr val="dk1"/>
            </a:lnRef>
            <a:fillRef idx="0">
              <a:schemeClr val="dk1"/>
            </a:fillRef>
            <a:effectRef idx="0">
              <a:schemeClr val="dk1"/>
            </a:effectRef>
            <a:fontRef idx="minor">
              <a:schemeClr val="tx1"/>
            </a:fontRef>
          </p:style>
        </p:cxnSp>
      </p:grpSp>
      <p:grpSp>
        <p:nvGrpSpPr>
          <p:cNvPr id="94" name="Group 93">
            <a:extLst>
              <a:ext uri="{FF2B5EF4-FFF2-40B4-BE49-F238E27FC236}">
                <a16:creationId xmlns:a16="http://schemas.microsoft.com/office/drawing/2014/main" id="{709575F9-7A34-ABB3-2708-AD900551FAAF}"/>
              </a:ext>
            </a:extLst>
          </p:cNvPr>
          <p:cNvGrpSpPr/>
          <p:nvPr/>
        </p:nvGrpSpPr>
        <p:grpSpPr>
          <a:xfrm>
            <a:off x="10451389" y="4436498"/>
            <a:ext cx="973203" cy="1000997"/>
            <a:chOff x="9083237" y="4559356"/>
            <a:chExt cx="973203" cy="1000997"/>
          </a:xfrm>
        </p:grpSpPr>
        <p:sp>
          <p:nvSpPr>
            <p:cNvPr id="73" name="Rectangle 72">
              <a:extLst>
                <a:ext uri="{FF2B5EF4-FFF2-40B4-BE49-F238E27FC236}">
                  <a16:creationId xmlns:a16="http://schemas.microsoft.com/office/drawing/2014/main" id="{2ED5FA65-D794-7014-0789-88111288D39B}"/>
                </a:ext>
              </a:extLst>
            </p:cNvPr>
            <p:cNvSpPr/>
            <p:nvPr/>
          </p:nvSpPr>
          <p:spPr>
            <a:xfrm>
              <a:off x="9086249" y="4843404"/>
              <a:ext cx="360041" cy="3600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4" name="Rectangle 73">
              <a:extLst>
                <a:ext uri="{FF2B5EF4-FFF2-40B4-BE49-F238E27FC236}">
                  <a16:creationId xmlns:a16="http://schemas.microsoft.com/office/drawing/2014/main" id="{F3D650FE-92AA-8C5E-E7F4-D482C817A529}"/>
                </a:ext>
              </a:extLst>
            </p:cNvPr>
            <p:cNvSpPr/>
            <p:nvPr/>
          </p:nvSpPr>
          <p:spPr>
            <a:xfrm>
              <a:off x="9446290" y="4843404"/>
              <a:ext cx="360041" cy="3600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6" name="Rectangle 75">
              <a:extLst>
                <a:ext uri="{FF2B5EF4-FFF2-40B4-BE49-F238E27FC236}">
                  <a16:creationId xmlns:a16="http://schemas.microsoft.com/office/drawing/2014/main" id="{2564282E-E91C-030C-CDF3-570CBF7E8D42}"/>
                </a:ext>
              </a:extLst>
            </p:cNvPr>
            <p:cNvSpPr/>
            <p:nvPr/>
          </p:nvSpPr>
          <p:spPr>
            <a:xfrm>
              <a:off x="9086249" y="5200353"/>
              <a:ext cx="360041" cy="3600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7" name="Rectangle 76">
              <a:extLst>
                <a:ext uri="{FF2B5EF4-FFF2-40B4-BE49-F238E27FC236}">
                  <a16:creationId xmlns:a16="http://schemas.microsoft.com/office/drawing/2014/main" id="{8BFF0E00-1E1A-5840-DA39-CD5BDE8DFF6B}"/>
                </a:ext>
              </a:extLst>
            </p:cNvPr>
            <p:cNvSpPr/>
            <p:nvPr/>
          </p:nvSpPr>
          <p:spPr>
            <a:xfrm>
              <a:off x="9446290" y="5200353"/>
              <a:ext cx="360041" cy="3600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83" name="Straight Connector 82">
              <a:extLst>
                <a:ext uri="{FF2B5EF4-FFF2-40B4-BE49-F238E27FC236}">
                  <a16:creationId xmlns:a16="http://schemas.microsoft.com/office/drawing/2014/main" id="{47C09C59-F703-B1CA-15CB-A096EBF1EAD0}"/>
                </a:ext>
              </a:extLst>
            </p:cNvPr>
            <p:cNvCxnSpPr/>
            <p:nvPr/>
          </p:nvCxnSpPr>
          <p:spPr>
            <a:xfrm flipV="1">
              <a:off x="9806331" y="4559356"/>
              <a:ext cx="250109" cy="284048"/>
            </a:xfrm>
            <a:prstGeom prst="line">
              <a:avLst/>
            </a:prstGeom>
          </p:spPr>
          <p:style>
            <a:lnRef idx="1">
              <a:schemeClr val="dk1"/>
            </a:lnRef>
            <a:fillRef idx="0">
              <a:schemeClr val="dk1"/>
            </a:fillRef>
            <a:effectRef idx="0">
              <a:schemeClr val="dk1"/>
            </a:effectRef>
            <a:fontRef idx="minor">
              <a:schemeClr val="tx1"/>
            </a:fontRef>
          </p:style>
        </p:cxnSp>
        <p:cxnSp>
          <p:nvCxnSpPr>
            <p:cNvPr id="84" name="Straight Connector 83">
              <a:extLst>
                <a:ext uri="{FF2B5EF4-FFF2-40B4-BE49-F238E27FC236}">
                  <a16:creationId xmlns:a16="http://schemas.microsoft.com/office/drawing/2014/main" id="{6070E5FC-6B94-7F57-082F-D985A95BAD21}"/>
                </a:ext>
              </a:extLst>
            </p:cNvPr>
            <p:cNvCxnSpPr/>
            <p:nvPr/>
          </p:nvCxnSpPr>
          <p:spPr>
            <a:xfrm flipV="1">
              <a:off x="9804885" y="4925453"/>
              <a:ext cx="250109" cy="284048"/>
            </a:xfrm>
            <a:prstGeom prst="line">
              <a:avLst/>
            </a:prstGeom>
          </p:spPr>
          <p:style>
            <a:lnRef idx="1">
              <a:schemeClr val="dk1"/>
            </a:lnRef>
            <a:fillRef idx="0">
              <a:schemeClr val="dk1"/>
            </a:fillRef>
            <a:effectRef idx="0">
              <a:schemeClr val="dk1"/>
            </a:effectRef>
            <a:fontRef idx="minor">
              <a:schemeClr val="tx1"/>
            </a:fontRef>
          </p:style>
        </p:cxnSp>
        <p:cxnSp>
          <p:nvCxnSpPr>
            <p:cNvPr id="85" name="Straight Connector 84">
              <a:extLst>
                <a:ext uri="{FF2B5EF4-FFF2-40B4-BE49-F238E27FC236}">
                  <a16:creationId xmlns:a16="http://schemas.microsoft.com/office/drawing/2014/main" id="{CA169247-7AA4-A8A9-72F7-2129FA758B88}"/>
                </a:ext>
              </a:extLst>
            </p:cNvPr>
            <p:cNvCxnSpPr/>
            <p:nvPr/>
          </p:nvCxnSpPr>
          <p:spPr>
            <a:xfrm flipV="1">
              <a:off x="9805083" y="5276305"/>
              <a:ext cx="250109" cy="284048"/>
            </a:xfrm>
            <a:prstGeom prst="line">
              <a:avLst/>
            </a:prstGeom>
          </p:spPr>
          <p:style>
            <a:lnRef idx="1">
              <a:schemeClr val="dk1"/>
            </a:lnRef>
            <a:fillRef idx="0">
              <a:schemeClr val="dk1"/>
            </a:fillRef>
            <a:effectRef idx="0">
              <a:schemeClr val="dk1"/>
            </a:effectRef>
            <a:fontRef idx="minor">
              <a:schemeClr val="tx1"/>
            </a:fontRef>
          </p:style>
        </p:cxnSp>
        <p:cxnSp>
          <p:nvCxnSpPr>
            <p:cNvPr id="86" name="Straight Connector 85">
              <a:extLst>
                <a:ext uri="{FF2B5EF4-FFF2-40B4-BE49-F238E27FC236}">
                  <a16:creationId xmlns:a16="http://schemas.microsoft.com/office/drawing/2014/main" id="{D949045E-1360-130F-911E-6AB768873A3C}"/>
                </a:ext>
              </a:extLst>
            </p:cNvPr>
            <p:cNvCxnSpPr/>
            <p:nvPr/>
          </p:nvCxnSpPr>
          <p:spPr>
            <a:xfrm flipV="1">
              <a:off x="9445765" y="4559356"/>
              <a:ext cx="250109" cy="284048"/>
            </a:xfrm>
            <a:prstGeom prst="line">
              <a:avLst/>
            </a:prstGeom>
          </p:spPr>
          <p:style>
            <a:lnRef idx="1">
              <a:schemeClr val="dk1"/>
            </a:lnRef>
            <a:fillRef idx="0">
              <a:schemeClr val="dk1"/>
            </a:fillRef>
            <a:effectRef idx="0">
              <a:schemeClr val="dk1"/>
            </a:effectRef>
            <a:fontRef idx="minor">
              <a:schemeClr val="tx1"/>
            </a:fontRef>
          </p:style>
        </p:cxnSp>
        <p:cxnSp>
          <p:nvCxnSpPr>
            <p:cNvPr id="87" name="Straight Connector 86">
              <a:extLst>
                <a:ext uri="{FF2B5EF4-FFF2-40B4-BE49-F238E27FC236}">
                  <a16:creationId xmlns:a16="http://schemas.microsoft.com/office/drawing/2014/main" id="{3C49B643-42AA-0092-B80B-C909505AEE73}"/>
                </a:ext>
              </a:extLst>
            </p:cNvPr>
            <p:cNvCxnSpPr/>
            <p:nvPr/>
          </p:nvCxnSpPr>
          <p:spPr>
            <a:xfrm flipV="1">
              <a:off x="9083237" y="4559356"/>
              <a:ext cx="250109" cy="284048"/>
            </a:xfrm>
            <a:prstGeom prst="line">
              <a:avLst/>
            </a:prstGeom>
          </p:spPr>
          <p:style>
            <a:lnRef idx="1">
              <a:schemeClr val="dk1"/>
            </a:lnRef>
            <a:fillRef idx="0">
              <a:schemeClr val="dk1"/>
            </a:fillRef>
            <a:effectRef idx="0">
              <a:schemeClr val="dk1"/>
            </a:effectRef>
            <a:fontRef idx="minor">
              <a:schemeClr val="tx1"/>
            </a:fontRef>
          </p:style>
        </p:cxnSp>
        <p:cxnSp>
          <p:nvCxnSpPr>
            <p:cNvPr id="89" name="Straight Connector 88">
              <a:extLst>
                <a:ext uri="{FF2B5EF4-FFF2-40B4-BE49-F238E27FC236}">
                  <a16:creationId xmlns:a16="http://schemas.microsoft.com/office/drawing/2014/main" id="{90DBB143-B498-2C97-986A-4EEE0C28B76A}"/>
                </a:ext>
              </a:extLst>
            </p:cNvPr>
            <p:cNvCxnSpPr/>
            <p:nvPr/>
          </p:nvCxnSpPr>
          <p:spPr>
            <a:xfrm>
              <a:off x="9333346" y="4559356"/>
              <a:ext cx="723094" cy="0"/>
            </a:xfrm>
            <a:prstGeom prst="line">
              <a:avLst/>
            </a:prstGeom>
          </p:spPr>
          <p:style>
            <a:lnRef idx="1">
              <a:schemeClr val="dk1"/>
            </a:lnRef>
            <a:fillRef idx="0">
              <a:schemeClr val="dk1"/>
            </a:fillRef>
            <a:effectRef idx="0">
              <a:schemeClr val="dk1"/>
            </a:effectRef>
            <a:fontRef idx="minor">
              <a:schemeClr val="tx1"/>
            </a:fontRef>
          </p:style>
        </p:cxnSp>
        <p:cxnSp>
          <p:nvCxnSpPr>
            <p:cNvPr id="90" name="Straight Connector 89">
              <a:extLst>
                <a:ext uri="{FF2B5EF4-FFF2-40B4-BE49-F238E27FC236}">
                  <a16:creationId xmlns:a16="http://schemas.microsoft.com/office/drawing/2014/main" id="{2A88EC54-C021-7F20-4D5D-BACF3F854679}"/>
                </a:ext>
              </a:extLst>
            </p:cNvPr>
            <p:cNvCxnSpPr/>
            <p:nvPr/>
          </p:nvCxnSpPr>
          <p:spPr>
            <a:xfrm>
              <a:off x="9209272" y="4701380"/>
              <a:ext cx="723094" cy="0"/>
            </a:xfrm>
            <a:prstGeom prst="line">
              <a:avLst/>
            </a:prstGeom>
          </p:spPr>
          <p:style>
            <a:lnRef idx="1">
              <a:schemeClr val="dk1"/>
            </a:lnRef>
            <a:fillRef idx="0">
              <a:schemeClr val="dk1"/>
            </a:fillRef>
            <a:effectRef idx="0">
              <a:schemeClr val="dk1"/>
            </a:effectRef>
            <a:fontRef idx="minor">
              <a:schemeClr val="tx1"/>
            </a:fontRef>
          </p:style>
        </p:cxnSp>
        <p:cxnSp>
          <p:nvCxnSpPr>
            <p:cNvPr id="92" name="Straight Connector 91">
              <a:extLst>
                <a:ext uri="{FF2B5EF4-FFF2-40B4-BE49-F238E27FC236}">
                  <a16:creationId xmlns:a16="http://schemas.microsoft.com/office/drawing/2014/main" id="{FF8D6B59-0C0B-A700-B217-0A17292876E0}"/>
                </a:ext>
              </a:extLst>
            </p:cNvPr>
            <p:cNvCxnSpPr/>
            <p:nvPr/>
          </p:nvCxnSpPr>
          <p:spPr>
            <a:xfrm>
              <a:off x="10054994" y="4559356"/>
              <a:ext cx="0" cy="716949"/>
            </a:xfrm>
            <a:prstGeom prst="line">
              <a:avLst/>
            </a:prstGeom>
          </p:spPr>
          <p:style>
            <a:lnRef idx="1">
              <a:schemeClr val="dk1"/>
            </a:lnRef>
            <a:fillRef idx="0">
              <a:schemeClr val="dk1"/>
            </a:fillRef>
            <a:effectRef idx="0">
              <a:schemeClr val="dk1"/>
            </a:effectRef>
            <a:fontRef idx="minor">
              <a:schemeClr val="tx1"/>
            </a:fontRef>
          </p:style>
        </p:cxnSp>
        <p:cxnSp>
          <p:nvCxnSpPr>
            <p:cNvPr id="93" name="Straight Connector 92">
              <a:extLst>
                <a:ext uri="{FF2B5EF4-FFF2-40B4-BE49-F238E27FC236}">
                  <a16:creationId xmlns:a16="http://schemas.microsoft.com/office/drawing/2014/main" id="{63780650-0CEC-95BC-83E3-82483BBDBDE6}"/>
                </a:ext>
              </a:extLst>
            </p:cNvPr>
            <p:cNvCxnSpPr/>
            <p:nvPr/>
          </p:nvCxnSpPr>
          <p:spPr>
            <a:xfrm>
              <a:off x="9936058" y="4701380"/>
              <a:ext cx="0" cy="716949"/>
            </a:xfrm>
            <a:prstGeom prst="line">
              <a:avLst/>
            </a:prstGeom>
          </p:spPr>
          <p:style>
            <a:lnRef idx="1">
              <a:schemeClr val="dk1"/>
            </a:lnRef>
            <a:fillRef idx="0">
              <a:schemeClr val="dk1"/>
            </a:fillRef>
            <a:effectRef idx="0">
              <a:schemeClr val="dk1"/>
            </a:effectRef>
            <a:fontRef idx="minor">
              <a:schemeClr val="tx1"/>
            </a:fontRef>
          </p:style>
        </p:cxnSp>
      </p:grpSp>
      <p:sp>
        <p:nvSpPr>
          <p:cNvPr id="96" name="Arrow: Down 95">
            <a:extLst>
              <a:ext uri="{FF2B5EF4-FFF2-40B4-BE49-F238E27FC236}">
                <a16:creationId xmlns:a16="http://schemas.microsoft.com/office/drawing/2014/main" id="{AC7D0470-5CED-5A78-581C-737FB7BB05CD}"/>
              </a:ext>
            </a:extLst>
          </p:cNvPr>
          <p:cNvSpPr/>
          <p:nvPr/>
        </p:nvSpPr>
        <p:spPr>
          <a:xfrm rot="2129599">
            <a:off x="8119244" y="3429141"/>
            <a:ext cx="288032" cy="936104"/>
          </a:xfrm>
          <a:prstGeom prst="downArrow">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97" name="Arrow: Down 96">
            <a:extLst>
              <a:ext uri="{FF2B5EF4-FFF2-40B4-BE49-F238E27FC236}">
                <a16:creationId xmlns:a16="http://schemas.microsoft.com/office/drawing/2014/main" id="{CF126811-453C-01BB-E530-D5B5F4E268D6}"/>
              </a:ext>
            </a:extLst>
          </p:cNvPr>
          <p:cNvSpPr/>
          <p:nvPr/>
        </p:nvSpPr>
        <p:spPr>
          <a:xfrm rot="19532929">
            <a:off x="10146633" y="3431874"/>
            <a:ext cx="288032" cy="936104"/>
          </a:xfrm>
          <a:prstGeom prst="downArrow">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98" name="TextBox 97">
            <a:extLst>
              <a:ext uri="{FF2B5EF4-FFF2-40B4-BE49-F238E27FC236}">
                <a16:creationId xmlns:a16="http://schemas.microsoft.com/office/drawing/2014/main" id="{218C3E67-B9F7-62C4-3548-07DD5BE38062}"/>
              </a:ext>
            </a:extLst>
          </p:cNvPr>
          <p:cNvSpPr txBox="1"/>
          <p:nvPr/>
        </p:nvSpPr>
        <p:spPr>
          <a:xfrm>
            <a:off x="7240501" y="3577393"/>
            <a:ext cx="792088" cy="430887"/>
          </a:xfrm>
          <a:prstGeom prst="rect">
            <a:avLst/>
          </a:prstGeom>
          <a:noFill/>
        </p:spPr>
        <p:txBody>
          <a:bodyPr wrap="square" rtlCol="0">
            <a:spAutoFit/>
          </a:bodyPr>
          <a:lstStyle/>
          <a:p>
            <a:r>
              <a:rPr lang="en-US" sz="2200" dirty="0"/>
              <a:t>Slice</a:t>
            </a:r>
          </a:p>
        </p:txBody>
      </p:sp>
      <p:sp>
        <p:nvSpPr>
          <p:cNvPr id="99" name="TextBox 98">
            <a:extLst>
              <a:ext uri="{FF2B5EF4-FFF2-40B4-BE49-F238E27FC236}">
                <a16:creationId xmlns:a16="http://schemas.microsoft.com/office/drawing/2014/main" id="{159E1BD1-0630-D582-7938-B463CE115E42}"/>
              </a:ext>
            </a:extLst>
          </p:cNvPr>
          <p:cNvSpPr txBox="1"/>
          <p:nvPr/>
        </p:nvSpPr>
        <p:spPr>
          <a:xfrm>
            <a:off x="10631058" y="3533017"/>
            <a:ext cx="792088" cy="430887"/>
          </a:xfrm>
          <a:prstGeom prst="rect">
            <a:avLst/>
          </a:prstGeom>
          <a:noFill/>
        </p:spPr>
        <p:txBody>
          <a:bodyPr wrap="square" rtlCol="0">
            <a:spAutoFit/>
          </a:bodyPr>
          <a:lstStyle/>
          <a:p>
            <a:r>
              <a:rPr lang="en-US" sz="2200" dirty="0"/>
              <a:t>Dice</a:t>
            </a:r>
          </a:p>
        </p:txBody>
      </p:sp>
      <p:grpSp>
        <p:nvGrpSpPr>
          <p:cNvPr id="121" name="Group 120">
            <a:extLst>
              <a:ext uri="{FF2B5EF4-FFF2-40B4-BE49-F238E27FC236}">
                <a16:creationId xmlns:a16="http://schemas.microsoft.com/office/drawing/2014/main" id="{4F050B2D-3989-FB35-BE04-C73F1A6F059F}"/>
              </a:ext>
            </a:extLst>
          </p:cNvPr>
          <p:cNvGrpSpPr/>
          <p:nvPr/>
        </p:nvGrpSpPr>
        <p:grpSpPr>
          <a:xfrm>
            <a:off x="7383909" y="4493544"/>
            <a:ext cx="1471430" cy="1390901"/>
            <a:chOff x="7225243" y="4873553"/>
            <a:chExt cx="1471430" cy="1390901"/>
          </a:xfrm>
        </p:grpSpPr>
        <p:grpSp>
          <p:nvGrpSpPr>
            <p:cNvPr id="32" name="Group 31">
              <a:extLst>
                <a:ext uri="{FF2B5EF4-FFF2-40B4-BE49-F238E27FC236}">
                  <a16:creationId xmlns:a16="http://schemas.microsoft.com/office/drawing/2014/main" id="{66DD2034-E3D7-2752-A87E-71E0DFD81F09}"/>
                </a:ext>
              </a:extLst>
            </p:cNvPr>
            <p:cNvGrpSpPr/>
            <p:nvPr/>
          </p:nvGrpSpPr>
          <p:grpSpPr>
            <a:xfrm>
              <a:off x="7229935" y="5180055"/>
              <a:ext cx="1080121" cy="1076949"/>
              <a:chOff x="7464152" y="3047721"/>
              <a:chExt cx="1080121" cy="1076949"/>
            </a:xfrm>
          </p:grpSpPr>
          <p:sp>
            <p:nvSpPr>
              <p:cNvPr id="33" name="Rectangle 32">
                <a:extLst>
                  <a:ext uri="{FF2B5EF4-FFF2-40B4-BE49-F238E27FC236}">
                    <a16:creationId xmlns:a16="http://schemas.microsoft.com/office/drawing/2014/main" id="{45C1447F-6AB6-F9CF-6EF6-985C10008F3D}"/>
                  </a:ext>
                </a:extLst>
              </p:cNvPr>
              <p:cNvSpPr/>
              <p:nvPr/>
            </p:nvSpPr>
            <p:spPr>
              <a:xfrm>
                <a:off x="7464152" y="3047721"/>
                <a:ext cx="360041" cy="3600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4" name="Rectangle 33">
                <a:extLst>
                  <a:ext uri="{FF2B5EF4-FFF2-40B4-BE49-F238E27FC236}">
                    <a16:creationId xmlns:a16="http://schemas.microsoft.com/office/drawing/2014/main" id="{4429BBAE-D387-C77D-B0EC-15A108914D98}"/>
                  </a:ext>
                </a:extLst>
              </p:cNvPr>
              <p:cNvSpPr/>
              <p:nvPr/>
            </p:nvSpPr>
            <p:spPr>
              <a:xfrm>
                <a:off x="7824193" y="3047721"/>
                <a:ext cx="360041" cy="3600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5" name="Rectangle 34">
                <a:extLst>
                  <a:ext uri="{FF2B5EF4-FFF2-40B4-BE49-F238E27FC236}">
                    <a16:creationId xmlns:a16="http://schemas.microsoft.com/office/drawing/2014/main" id="{B9167D36-62C7-8D30-FB49-65792DECCC53}"/>
                  </a:ext>
                </a:extLst>
              </p:cNvPr>
              <p:cNvSpPr/>
              <p:nvPr/>
            </p:nvSpPr>
            <p:spPr>
              <a:xfrm>
                <a:off x="8184232" y="3047721"/>
                <a:ext cx="360041" cy="3600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6" name="Rectangle 35">
                <a:extLst>
                  <a:ext uri="{FF2B5EF4-FFF2-40B4-BE49-F238E27FC236}">
                    <a16:creationId xmlns:a16="http://schemas.microsoft.com/office/drawing/2014/main" id="{131708F0-495C-4139-9B5F-65F36048F52A}"/>
                  </a:ext>
                </a:extLst>
              </p:cNvPr>
              <p:cNvSpPr/>
              <p:nvPr/>
            </p:nvSpPr>
            <p:spPr>
              <a:xfrm>
                <a:off x="7464152" y="3404670"/>
                <a:ext cx="360041" cy="3600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7" name="Rectangle 36">
                <a:extLst>
                  <a:ext uri="{FF2B5EF4-FFF2-40B4-BE49-F238E27FC236}">
                    <a16:creationId xmlns:a16="http://schemas.microsoft.com/office/drawing/2014/main" id="{3B766EFE-E5B5-F5B2-67C2-40854D9C4F09}"/>
                  </a:ext>
                </a:extLst>
              </p:cNvPr>
              <p:cNvSpPr/>
              <p:nvPr/>
            </p:nvSpPr>
            <p:spPr>
              <a:xfrm>
                <a:off x="7824193" y="3404670"/>
                <a:ext cx="360041" cy="3600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8" name="Rectangle 37">
                <a:extLst>
                  <a:ext uri="{FF2B5EF4-FFF2-40B4-BE49-F238E27FC236}">
                    <a16:creationId xmlns:a16="http://schemas.microsoft.com/office/drawing/2014/main" id="{DFFE5F19-4F6A-7E93-EC0E-648F923B3596}"/>
                  </a:ext>
                </a:extLst>
              </p:cNvPr>
              <p:cNvSpPr/>
              <p:nvPr/>
            </p:nvSpPr>
            <p:spPr>
              <a:xfrm>
                <a:off x="8184232" y="3404670"/>
                <a:ext cx="360041" cy="3600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9" name="Rectangle 38">
                <a:extLst>
                  <a:ext uri="{FF2B5EF4-FFF2-40B4-BE49-F238E27FC236}">
                    <a16:creationId xmlns:a16="http://schemas.microsoft.com/office/drawing/2014/main" id="{A2CA6FB4-F3CD-873E-78FA-4F515FCB61BD}"/>
                  </a:ext>
                </a:extLst>
              </p:cNvPr>
              <p:cNvSpPr/>
              <p:nvPr/>
            </p:nvSpPr>
            <p:spPr>
              <a:xfrm>
                <a:off x="7464152" y="3764670"/>
                <a:ext cx="360041" cy="3600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0" name="Rectangle 39">
                <a:extLst>
                  <a:ext uri="{FF2B5EF4-FFF2-40B4-BE49-F238E27FC236}">
                    <a16:creationId xmlns:a16="http://schemas.microsoft.com/office/drawing/2014/main" id="{588E8204-9493-3150-2EC3-9210734315FB}"/>
                  </a:ext>
                </a:extLst>
              </p:cNvPr>
              <p:cNvSpPr/>
              <p:nvPr/>
            </p:nvSpPr>
            <p:spPr>
              <a:xfrm>
                <a:off x="7824193" y="3764670"/>
                <a:ext cx="360041" cy="3600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1" name="Rectangle 40">
                <a:extLst>
                  <a:ext uri="{FF2B5EF4-FFF2-40B4-BE49-F238E27FC236}">
                    <a16:creationId xmlns:a16="http://schemas.microsoft.com/office/drawing/2014/main" id="{BE2BCDDB-DFC1-0D39-DA2C-D09A0763280D}"/>
                  </a:ext>
                </a:extLst>
              </p:cNvPr>
              <p:cNvSpPr/>
              <p:nvPr/>
            </p:nvSpPr>
            <p:spPr>
              <a:xfrm>
                <a:off x="8184232" y="3764670"/>
                <a:ext cx="360041" cy="3600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cxnSp>
          <p:nvCxnSpPr>
            <p:cNvPr id="107" name="Straight Connector 106">
              <a:extLst>
                <a:ext uri="{FF2B5EF4-FFF2-40B4-BE49-F238E27FC236}">
                  <a16:creationId xmlns:a16="http://schemas.microsoft.com/office/drawing/2014/main" id="{24FE17A7-C852-F748-62F2-FEC0188B7839}"/>
                </a:ext>
              </a:extLst>
            </p:cNvPr>
            <p:cNvCxnSpPr>
              <a:cxnSpLocks/>
            </p:cNvCxnSpPr>
            <p:nvPr/>
          </p:nvCxnSpPr>
          <p:spPr>
            <a:xfrm flipV="1">
              <a:off x="7225243" y="4873553"/>
              <a:ext cx="382925" cy="303451"/>
            </a:xfrm>
            <a:prstGeom prst="line">
              <a:avLst/>
            </a:prstGeom>
          </p:spPr>
          <p:style>
            <a:lnRef idx="1">
              <a:schemeClr val="dk1"/>
            </a:lnRef>
            <a:fillRef idx="0">
              <a:schemeClr val="dk1"/>
            </a:fillRef>
            <a:effectRef idx="0">
              <a:schemeClr val="dk1"/>
            </a:effectRef>
            <a:fontRef idx="minor">
              <a:schemeClr val="tx1"/>
            </a:fontRef>
          </p:style>
        </p:cxnSp>
        <p:cxnSp>
          <p:nvCxnSpPr>
            <p:cNvPr id="109" name="Straight Connector 108">
              <a:extLst>
                <a:ext uri="{FF2B5EF4-FFF2-40B4-BE49-F238E27FC236}">
                  <a16:creationId xmlns:a16="http://schemas.microsoft.com/office/drawing/2014/main" id="{54DA1DED-B0C1-3426-CB07-61BD844303F4}"/>
                </a:ext>
              </a:extLst>
            </p:cNvPr>
            <p:cNvCxnSpPr>
              <a:cxnSpLocks/>
            </p:cNvCxnSpPr>
            <p:nvPr/>
          </p:nvCxnSpPr>
          <p:spPr>
            <a:xfrm flipV="1">
              <a:off x="7581809" y="4882876"/>
              <a:ext cx="382925" cy="303451"/>
            </a:xfrm>
            <a:prstGeom prst="line">
              <a:avLst/>
            </a:prstGeom>
          </p:spPr>
          <p:style>
            <a:lnRef idx="1">
              <a:schemeClr val="dk1"/>
            </a:lnRef>
            <a:fillRef idx="0">
              <a:schemeClr val="dk1"/>
            </a:fillRef>
            <a:effectRef idx="0">
              <a:schemeClr val="dk1"/>
            </a:effectRef>
            <a:fontRef idx="minor">
              <a:schemeClr val="tx1"/>
            </a:fontRef>
          </p:style>
        </p:cxnSp>
        <p:cxnSp>
          <p:nvCxnSpPr>
            <p:cNvPr id="110" name="Straight Connector 109">
              <a:extLst>
                <a:ext uri="{FF2B5EF4-FFF2-40B4-BE49-F238E27FC236}">
                  <a16:creationId xmlns:a16="http://schemas.microsoft.com/office/drawing/2014/main" id="{739F922D-7131-BEF2-791B-8467BFAABB52}"/>
                </a:ext>
              </a:extLst>
            </p:cNvPr>
            <p:cNvCxnSpPr>
              <a:cxnSpLocks/>
            </p:cNvCxnSpPr>
            <p:nvPr/>
          </p:nvCxnSpPr>
          <p:spPr>
            <a:xfrm flipV="1">
              <a:off x="7939403" y="4882876"/>
              <a:ext cx="382925" cy="303451"/>
            </a:xfrm>
            <a:prstGeom prst="line">
              <a:avLst/>
            </a:prstGeom>
          </p:spPr>
          <p:style>
            <a:lnRef idx="1">
              <a:schemeClr val="dk1"/>
            </a:lnRef>
            <a:fillRef idx="0">
              <a:schemeClr val="dk1"/>
            </a:fillRef>
            <a:effectRef idx="0">
              <a:schemeClr val="dk1"/>
            </a:effectRef>
            <a:fontRef idx="minor">
              <a:schemeClr val="tx1"/>
            </a:fontRef>
          </p:style>
        </p:cxnSp>
        <p:cxnSp>
          <p:nvCxnSpPr>
            <p:cNvPr id="111" name="Straight Connector 110">
              <a:extLst>
                <a:ext uri="{FF2B5EF4-FFF2-40B4-BE49-F238E27FC236}">
                  <a16:creationId xmlns:a16="http://schemas.microsoft.com/office/drawing/2014/main" id="{90C0DF1E-D86A-E3BA-0A04-2F108259A083}"/>
                </a:ext>
              </a:extLst>
            </p:cNvPr>
            <p:cNvCxnSpPr>
              <a:cxnSpLocks/>
            </p:cNvCxnSpPr>
            <p:nvPr/>
          </p:nvCxnSpPr>
          <p:spPr>
            <a:xfrm flipV="1">
              <a:off x="8305350" y="4882875"/>
              <a:ext cx="382925" cy="303451"/>
            </a:xfrm>
            <a:prstGeom prst="line">
              <a:avLst/>
            </a:prstGeom>
          </p:spPr>
          <p:style>
            <a:lnRef idx="1">
              <a:schemeClr val="dk1"/>
            </a:lnRef>
            <a:fillRef idx="0">
              <a:schemeClr val="dk1"/>
            </a:fillRef>
            <a:effectRef idx="0">
              <a:schemeClr val="dk1"/>
            </a:effectRef>
            <a:fontRef idx="minor">
              <a:schemeClr val="tx1"/>
            </a:fontRef>
          </p:style>
        </p:cxnSp>
        <p:cxnSp>
          <p:nvCxnSpPr>
            <p:cNvPr id="112" name="Straight Connector 111">
              <a:extLst>
                <a:ext uri="{FF2B5EF4-FFF2-40B4-BE49-F238E27FC236}">
                  <a16:creationId xmlns:a16="http://schemas.microsoft.com/office/drawing/2014/main" id="{AEA69263-F71B-E3D5-77CD-DE52A4EF0A95}"/>
                </a:ext>
              </a:extLst>
            </p:cNvPr>
            <p:cNvCxnSpPr>
              <a:cxnSpLocks/>
            </p:cNvCxnSpPr>
            <p:nvPr/>
          </p:nvCxnSpPr>
          <p:spPr>
            <a:xfrm flipV="1">
              <a:off x="8302142" y="5236689"/>
              <a:ext cx="382925" cy="303451"/>
            </a:xfrm>
            <a:prstGeom prst="line">
              <a:avLst/>
            </a:prstGeom>
          </p:spPr>
          <p:style>
            <a:lnRef idx="1">
              <a:schemeClr val="dk1"/>
            </a:lnRef>
            <a:fillRef idx="0">
              <a:schemeClr val="dk1"/>
            </a:fillRef>
            <a:effectRef idx="0">
              <a:schemeClr val="dk1"/>
            </a:effectRef>
            <a:fontRef idx="minor">
              <a:schemeClr val="tx1"/>
            </a:fontRef>
          </p:style>
        </p:cxnSp>
        <p:cxnSp>
          <p:nvCxnSpPr>
            <p:cNvPr id="113" name="Straight Connector 112">
              <a:extLst>
                <a:ext uri="{FF2B5EF4-FFF2-40B4-BE49-F238E27FC236}">
                  <a16:creationId xmlns:a16="http://schemas.microsoft.com/office/drawing/2014/main" id="{E36CC19E-A167-D29B-8342-474BB6C3EE33}"/>
                </a:ext>
              </a:extLst>
            </p:cNvPr>
            <p:cNvCxnSpPr>
              <a:cxnSpLocks/>
            </p:cNvCxnSpPr>
            <p:nvPr/>
          </p:nvCxnSpPr>
          <p:spPr>
            <a:xfrm flipV="1">
              <a:off x="8313748" y="5589240"/>
              <a:ext cx="382925" cy="303451"/>
            </a:xfrm>
            <a:prstGeom prst="line">
              <a:avLst/>
            </a:prstGeom>
          </p:spPr>
          <p:style>
            <a:lnRef idx="1">
              <a:schemeClr val="dk1"/>
            </a:lnRef>
            <a:fillRef idx="0">
              <a:schemeClr val="dk1"/>
            </a:fillRef>
            <a:effectRef idx="0">
              <a:schemeClr val="dk1"/>
            </a:effectRef>
            <a:fontRef idx="minor">
              <a:schemeClr val="tx1"/>
            </a:fontRef>
          </p:style>
        </p:cxnSp>
        <p:cxnSp>
          <p:nvCxnSpPr>
            <p:cNvPr id="114" name="Straight Connector 113">
              <a:extLst>
                <a:ext uri="{FF2B5EF4-FFF2-40B4-BE49-F238E27FC236}">
                  <a16:creationId xmlns:a16="http://schemas.microsoft.com/office/drawing/2014/main" id="{6B1AB58C-05E9-0173-DCEC-D980DD843319}"/>
                </a:ext>
              </a:extLst>
            </p:cNvPr>
            <p:cNvCxnSpPr>
              <a:cxnSpLocks/>
            </p:cNvCxnSpPr>
            <p:nvPr/>
          </p:nvCxnSpPr>
          <p:spPr>
            <a:xfrm flipV="1">
              <a:off x="8310939" y="5961003"/>
              <a:ext cx="382925" cy="303451"/>
            </a:xfrm>
            <a:prstGeom prst="line">
              <a:avLst/>
            </a:prstGeom>
          </p:spPr>
          <p:style>
            <a:lnRef idx="1">
              <a:schemeClr val="dk1"/>
            </a:lnRef>
            <a:fillRef idx="0">
              <a:schemeClr val="dk1"/>
            </a:fillRef>
            <a:effectRef idx="0">
              <a:schemeClr val="dk1"/>
            </a:effectRef>
            <a:fontRef idx="minor">
              <a:schemeClr val="tx1"/>
            </a:fontRef>
          </p:style>
        </p:cxnSp>
        <p:cxnSp>
          <p:nvCxnSpPr>
            <p:cNvPr id="116" name="Straight Connector 115">
              <a:extLst>
                <a:ext uri="{FF2B5EF4-FFF2-40B4-BE49-F238E27FC236}">
                  <a16:creationId xmlns:a16="http://schemas.microsoft.com/office/drawing/2014/main" id="{0B342247-068F-E371-7634-EA3AA8ABEA88}"/>
                </a:ext>
              </a:extLst>
            </p:cNvPr>
            <p:cNvCxnSpPr/>
            <p:nvPr/>
          </p:nvCxnSpPr>
          <p:spPr>
            <a:xfrm>
              <a:off x="8685067" y="4882875"/>
              <a:ext cx="8797" cy="1078128"/>
            </a:xfrm>
            <a:prstGeom prst="line">
              <a:avLst/>
            </a:prstGeom>
          </p:spPr>
          <p:style>
            <a:lnRef idx="1">
              <a:schemeClr val="dk1"/>
            </a:lnRef>
            <a:fillRef idx="0">
              <a:schemeClr val="dk1"/>
            </a:fillRef>
            <a:effectRef idx="0">
              <a:schemeClr val="dk1"/>
            </a:effectRef>
            <a:fontRef idx="minor">
              <a:schemeClr val="tx1"/>
            </a:fontRef>
          </p:style>
        </p:cxnSp>
        <p:cxnSp>
          <p:nvCxnSpPr>
            <p:cNvPr id="117" name="Straight Connector 116">
              <a:extLst>
                <a:ext uri="{FF2B5EF4-FFF2-40B4-BE49-F238E27FC236}">
                  <a16:creationId xmlns:a16="http://schemas.microsoft.com/office/drawing/2014/main" id="{16C2A25A-F3DD-FC4A-DC6B-15C6FCE6C149}"/>
                </a:ext>
              </a:extLst>
            </p:cNvPr>
            <p:cNvCxnSpPr/>
            <p:nvPr/>
          </p:nvCxnSpPr>
          <p:spPr>
            <a:xfrm>
              <a:off x="8488764" y="5043929"/>
              <a:ext cx="8797" cy="1078128"/>
            </a:xfrm>
            <a:prstGeom prst="line">
              <a:avLst/>
            </a:prstGeom>
          </p:spPr>
          <p:style>
            <a:lnRef idx="1">
              <a:schemeClr val="dk1"/>
            </a:lnRef>
            <a:fillRef idx="0">
              <a:schemeClr val="dk1"/>
            </a:fillRef>
            <a:effectRef idx="0">
              <a:schemeClr val="dk1"/>
            </a:effectRef>
            <a:fontRef idx="minor">
              <a:schemeClr val="tx1"/>
            </a:fontRef>
          </p:style>
        </p:cxnSp>
        <p:cxnSp>
          <p:nvCxnSpPr>
            <p:cNvPr id="119" name="Straight Connector 118">
              <a:extLst>
                <a:ext uri="{FF2B5EF4-FFF2-40B4-BE49-F238E27FC236}">
                  <a16:creationId xmlns:a16="http://schemas.microsoft.com/office/drawing/2014/main" id="{91DF44F5-8801-963C-6329-517D2B5112F6}"/>
                </a:ext>
              </a:extLst>
            </p:cNvPr>
            <p:cNvCxnSpPr/>
            <p:nvPr/>
          </p:nvCxnSpPr>
          <p:spPr>
            <a:xfrm flipH="1">
              <a:off x="7608168" y="4882875"/>
              <a:ext cx="1085696" cy="0"/>
            </a:xfrm>
            <a:prstGeom prst="line">
              <a:avLst/>
            </a:prstGeom>
          </p:spPr>
          <p:style>
            <a:lnRef idx="1">
              <a:schemeClr val="dk1"/>
            </a:lnRef>
            <a:fillRef idx="0">
              <a:schemeClr val="dk1"/>
            </a:fillRef>
            <a:effectRef idx="0">
              <a:schemeClr val="dk1"/>
            </a:effectRef>
            <a:fontRef idx="minor">
              <a:schemeClr val="tx1"/>
            </a:fontRef>
          </p:style>
        </p:cxnSp>
        <p:cxnSp>
          <p:nvCxnSpPr>
            <p:cNvPr id="120" name="Straight Connector 119">
              <a:extLst>
                <a:ext uri="{FF2B5EF4-FFF2-40B4-BE49-F238E27FC236}">
                  <a16:creationId xmlns:a16="http://schemas.microsoft.com/office/drawing/2014/main" id="{F2BB53C2-C43B-622E-6EF2-4222FBD4E6BE}"/>
                </a:ext>
              </a:extLst>
            </p:cNvPr>
            <p:cNvCxnSpPr/>
            <p:nvPr/>
          </p:nvCxnSpPr>
          <p:spPr>
            <a:xfrm flipH="1">
              <a:off x="7403068" y="5037703"/>
              <a:ext cx="1085696" cy="0"/>
            </a:xfrm>
            <a:prstGeom prst="line">
              <a:avLst/>
            </a:prstGeom>
          </p:spPr>
          <p:style>
            <a:lnRef idx="1">
              <a:schemeClr val="dk1"/>
            </a:lnRef>
            <a:fillRef idx="0">
              <a:schemeClr val="dk1"/>
            </a:fillRef>
            <a:effectRef idx="0">
              <a:schemeClr val="dk1"/>
            </a:effectRef>
            <a:fontRef idx="minor">
              <a:schemeClr val="tx1"/>
            </a:fontRef>
          </p:style>
        </p:cxnSp>
      </p:grpSp>
      <p:sp>
        <p:nvSpPr>
          <p:cNvPr id="122" name="Arrow: Down 121">
            <a:extLst>
              <a:ext uri="{FF2B5EF4-FFF2-40B4-BE49-F238E27FC236}">
                <a16:creationId xmlns:a16="http://schemas.microsoft.com/office/drawing/2014/main" id="{A80BCAF7-631B-77E7-7A40-67BCC6AE2268}"/>
              </a:ext>
            </a:extLst>
          </p:cNvPr>
          <p:cNvSpPr/>
          <p:nvPr/>
        </p:nvSpPr>
        <p:spPr>
          <a:xfrm rot="15617796">
            <a:off x="9442807" y="4794722"/>
            <a:ext cx="288032" cy="936104"/>
          </a:xfrm>
          <a:prstGeom prst="downArrow">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C233435F-354D-D625-1476-C42CD035B5DD}"/>
              </a:ext>
            </a:extLst>
          </p:cNvPr>
          <p:cNvSpPr txBox="1"/>
          <p:nvPr/>
        </p:nvSpPr>
        <p:spPr>
          <a:xfrm>
            <a:off x="9246505" y="5367368"/>
            <a:ext cx="792088" cy="430887"/>
          </a:xfrm>
          <a:prstGeom prst="rect">
            <a:avLst/>
          </a:prstGeom>
          <a:noFill/>
        </p:spPr>
        <p:txBody>
          <a:bodyPr wrap="square" rtlCol="0">
            <a:spAutoFit/>
          </a:bodyPr>
          <a:lstStyle/>
          <a:p>
            <a:r>
              <a:rPr lang="en-US" sz="2200" dirty="0"/>
              <a:t>Slice</a:t>
            </a:r>
          </a:p>
        </p:txBody>
      </p:sp>
    </p:spTree>
    <p:extLst>
      <p:ext uri="{BB962C8B-B14F-4D97-AF65-F5344CB8AC3E}">
        <p14:creationId xmlns:p14="http://schemas.microsoft.com/office/powerpoint/2010/main" val="31650201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4C538-DE1F-E8C7-7888-AF9A968D3194}"/>
              </a:ext>
            </a:extLst>
          </p:cNvPr>
          <p:cNvSpPr>
            <a:spLocks noGrp="1"/>
          </p:cNvSpPr>
          <p:nvPr>
            <p:ph type="title"/>
          </p:nvPr>
        </p:nvSpPr>
        <p:spPr/>
        <p:txBody>
          <a:bodyPr/>
          <a:lstStyle/>
          <a:p>
            <a:r>
              <a:rPr lang="en-US" dirty="0"/>
              <a:t>Data cube operations</a:t>
            </a:r>
          </a:p>
        </p:txBody>
      </p:sp>
      <p:sp>
        <p:nvSpPr>
          <p:cNvPr id="3" name="Content Placeholder 2">
            <a:extLst>
              <a:ext uri="{FF2B5EF4-FFF2-40B4-BE49-F238E27FC236}">
                <a16:creationId xmlns:a16="http://schemas.microsoft.com/office/drawing/2014/main" id="{93EBB53B-3F4D-3590-5FD3-BAB8DE144E41}"/>
              </a:ext>
            </a:extLst>
          </p:cNvPr>
          <p:cNvSpPr>
            <a:spLocks noGrp="1"/>
          </p:cNvSpPr>
          <p:nvPr>
            <p:ph idx="1"/>
          </p:nvPr>
        </p:nvSpPr>
        <p:spPr/>
        <p:txBody>
          <a:bodyPr/>
          <a:lstStyle/>
          <a:p>
            <a:r>
              <a:rPr lang="en-US" dirty="0"/>
              <a:t>Pivot</a:t>
            </a:r>
          </a:p>
          <a:p>
            <a:r>
              <a:rPr lang="en-US" dirty="0"/>
              <a:t>Nesting</a:t>
            </a:r>
          </a:p>
          <a:p>
            <a:r>
              <a:rPr lang="en-US" dirty="0"/>
              <a:t>Drill-across</a:t>
            </a:r>
          </a:p>
          <a:p>
            <a:r>
              <a:rPr lang="en-US" dirty="0"/>
              <a:t>Drill-through / reach-through </a:t>
            </a:r>
          </a:p>
          <a:p>
            <a:r>
              <a:rPr lang="en-US" dirty="0"/>
              <a:t>Trending</a:t>
            </a:r>
          </a:p>
          <a:p>
            <a:r>
              <a:rPr lang="en-US" dirty="0"/>
              <a:t>…</a:t>
            </a:r>
          </a:p>
          <a:p>
            <a:endParaRPr lang="en-US" dirty="0"/>
          </a:p>
        </p:txBody>
      </p:sp>
      <p:sp>
        <p:nvSpPr>
          <p:cNvPr id="4" name="Slide Number Placeholder 3">
            <a:extLst>
              <a:ext uri="{FF2B5EF4-FFF2-40B4-BE49-F238E27FC236}">
                <a16:creationId xmlns:a16="http://schemas.microsoft.com/office/drawing/2014/main" id="{524313C4-D8A1-403E-D76A-31E3293896E5}"/>
              </a:ext>
            </a:extLst>
          </p:cNvPr>
          <p:cNvSpPr>
            <a:spLocks noGrp="1"/>
          </p:cNvSpPr>
          <p:nvPr>
            <p:ph type="sldNum" sz="quarter" idx="12"/>
          </p:nvPr>
        </p:nvSpPr>
        <p:spPr/>
        <p:txBody>
          <a:bodyPr/>
          <a:lstStyle/>
          <a:p>
            <a:fld id="{6113E31D-E2AB-40D1-8B51-AFA5AFEF393A}" type="slidenum">
              <a:rPr lang="en-US" smtClean="0"/>
              <a:t>27</a:t>
            </a:fld>
            <a:endParaRPr lang="en-US" dirty="0"/>
          </a:p>
        </p:txBody>
      </p:sp>
    </p:spTree>
    <p:extLst>
      <p:ext uri="{BB962C8B-B14F-4D97-AF65-F5344CB8AC3E}">
        <p14:creationId xmlns:p14="http://schemas.microsoft.com/office/powerpoint/2010/main" val="1205275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UML-style block diagram of the terms in this vocabulary">
            <a:extLst>
              <a:ext uri="{FF2B5EF4-FFF2-40B4-BE49-F238E27FC236}">
                <a16:creationId xmlns:a16="http://schemas.microsoft.com/office/drawing/2014/main" id="{A6BE62CC-1D8B-FBDF-4F8C-30448FA121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5124" y="1225274"/>
            <a:ext cx="7424148" cy="506698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8816BF3-351D-3304-DBEB-7D7049531747}"/>
              </a:ext>
            </a:extLst>
          </p:cNvPr>
          <p:cNvSpPr>
            <a:spLocks noGrp="1"/>
          </p:cNvSpPr>
          <p:nvPr>
            <p:ph type="title"/>
          </p:nvPr>
        </p:nvSpPr>
        <p:spPr/>
        <p:txBody>
          <a:bodyPr>
            <a:normAutofit/>
          </a:bodyPr>
          <a:lstStyle/>
          <a:p>
            <a:r>
              <a:rPr lang="en-US" dirty="0"/>
              <a:t>Data Cube Vocabulary</a:t>
            </a:r>
          </a:p>
        </p:txBody>
      </p:sp>
      <p:sp>
        <p:nvSpPr>
          <p:cNvPr id="3" name="Content Placeholder 2">
            <a:extLst>
              <a:ext uri="{FF2B5EF4-FFF2-40B4-BE49-F238E27FC236}">
                <a16:creationId xmlns:a16="http://schemas.microsoft.com/office/drawing/2014/main" id="{CE0E02B4-062B-5454-77B2-8875EDBB49D4}"/>
              </a:ext>
            </a:extLst>
          </p:cNvPr>
          <p:cNvSpPr>
            <a:spLocks noGrp="1"/>
          </p:cNvSpPr>
          <p:nvPr>
            <p:ph idx="1"/>
          </p:nvPr>
        </p:nvSpPr>
        <p:spPr>
          <a:xfrm>
            <a:off x="335360" y="1268760"/>
            <a:ext cx="3960440" cy="3312368"/>
          </a:xfrm>
        </p:spPr>
        <p:txBody>
          <a:bodyPr/>
          <a:lstStyle/>
          <a:p>
            <a:r>
              <a:rPr lang="en-US" dirty="0"/>
              <a:t>RDF vocabulary</a:t>
            </a:r>
          </a:p>
          <a:p>
            <a:r>
              <a:rPr lang="en-US" dirty="0"/>
              <a:t>W3C recommendation from January 2014</a:t>
            </a:r>
          </a:p>
          <a:p>
            <a:r>
              <a:rPr lang="en-US" dirty="0"/>
              <a:t>Based on Statistical Data and Metadata </a:t>
            </a:r>
            <a:r>
              <a:rPr lang="en-US" dirty="0" err="1"/>
              <a:t>eXchange</a:t>
            </a:r>
            <a:r>
              <a:rPr lang="en-US" dirty="0"/>
              <a:t> (SDMX)</a:t>
            </a:r>
          </a:p>
          <a:p>
            <a:endParaRPr lang="en-US" dirty="0"/>
          </a:p>
        </p:txBody>
      </p:sp>
      <p:sp>
        <p:nvSpPr>
          <p:cNvPr id="4" name="Slide Number Placeholder 3">
            <a:extLst>
              <a:ext uri="{FF2B5EF4-FFF2-40B4-BE49-F238E27FC236}">
                <a16:creationId xmlns:a16="http://schemas.microsoft.com/office/drawing/2014/main" id="{4B28FA03-E62D-5716-95DF-356F6BBE3924}"/>
              </a:ext>
            </a:extLst>
          </p:cNvPr>
          <p:cNvSpPr>
            <a:spLocks noGrp="1"/>
          </p:cNvSpPr>
          <p:nvPr>
            <p:ph type="sldNum" sz="quarter" idx="12"/>
          </p:nvPr>
        </p:nvSpPr>
        <p:spPr/>
        <p:txBody>
          <a:bodyPr/>
          <a:lstStyle/>
          <a:p>
            <a:fld id="{6113E31D-E2AB-40D1-8B51-AFA5AFEF393A}" type="slidenum">
              <a:rPr lang="en-US" smtClean="0"/>
              <a:t>28</a:t>
            </a:fld>
            <a:endParaRPr lang="en-US" dirty="0"/>
          </a:p>
        </p:txBody>
      </p:sp>
      <p:sp>
        <p:nvSpPr>
          <p:cNvPr id="7" name="Rectangle 6">
            <a:extLst>
              <a:ext uri="{FF2B5EF4-FFF2-40B4-BE49-F238E27FC236}">
                <a16:creationId xmlns:a16="http://schemas.microsoft.com/office/drawing/2014/main" id="{BFEAFDAB-5FF4-18D4-D7AB-31102897B760}"/>
              </a:ext>
            </a:extLst>
          </p:cNvPr>
          <p:cNvSpPr/>
          <p:nvPr/>
        </p:nvSpPr>
        <p:spPr>
          <a:xfrm>
            <a:off x="4494508" y="1310871"/>
            <a:ext cx="1889524" cy="245921"/>
          </a:xfrm>
          <a:prstGeom prst="rect">
            <a:avLst/>
          </a:prstGeom>
          <a:noFill/>
          <a:ln w="28575">
            <a:solidFill>
              <a:schemeClr val="accent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ectangle 7">
            <a:extLst>
              <a:ext uri="{FF2B5EF4-FFF2-40B4-BE49-F238E27FC236}">
                <a16:creationId xmlns:a16="http://schemas.microsoft.com/office/drawing/2014/main" id="{6D2C3191-700B-07AC-7A09-4DBB8A09CD9D}"/>
              </a:ext>
            </a:extLst>
          </p:cNvPr>
          <p:cNvSpPr/>
          <p:nvPr/>
        </p:nvSpPr>
        <p:spPr>
          <a:xfrm>
            <a:off x="4439816" y="2276872"/>
            <a:ext cx="1080120" cy="245921"/>
          </a:xfrm>
          <a:prstGeom prst="rect">
            <a:avLst/>
          </a:prstGeom>
          <a:noFill/>
          <a:ln w="28575">
            <a:solidFill>
              <a:schemeClr val="accent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Rectangle 8">
            <a:extLst>
              <a:ext uri="{FF2B5EF4-FFF2-40B4-BE49-F238E27FC236}">
                <a16:creationId xmlns:a16="http://schemas.microsoft.com/office/drawing/2014/main" id="{B68A0983-4580-5546-3803-21EB01BBE787}"/>
              </a:ext>
            </a:extLst>
          </p:cNvPr>
          <p:cNvSpPr/>
          <p:nvPr/>
        </p:nvSpPr>
        <p:spPr>
          <a:xfrm>
            <a:off x="4390802" y="3933056"/>
            <a:ext cx="1201142" cy="245921"/>
          </a:xfrm>
          <a:prstGeom prst="rect">
            <a:avLst/>
          </a:prstGeom>
          <a:noFill/>
          <a:ln w="28575">
            <a:solidFill>
              <a:schemeClr val="accent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ectangle 9">
            <a:extLst>
              <a:ext uri="{FF2B5EF4-FFF2-40B4-BE49-F238E27FC236}">
                <a16:creationId xmlns:a16="http://schemas.microsoft.com/office/drawing/2014/main" id="{5E142A1D-C061-30D1-169E-67EC679BFBBE}"/>
              </a:ext>
            </a:extLst>
          </p:cNvPr>
          <p:cNvSpPr/>
          <p:nvPr/>
        </p:nvSpPr>
        <p:spPr>
          <a:xfrm>
            <a:off x="9431360" y="2924944"/>
            <a:ext cx="1728000" cy="245921"/>
          </a:xfrm>
          <a:prstGeom prst="rect">
            <a:avLst/>
          </a:prstGeom>
          <a:noFill/>
          <a:ln w="28575">
            <a:solidFill>
              <a:schemeClr val="accent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Rectangle 10">
            <a:extLst>
              <a:ext uri="{FF2B5EF4-FFF2-40B4-BE49-F238E27FC236}">
                <a16:creationId xmlns:a16="http://schemas.microsoft.com/office/drawing/2014/main" id="{0FE82075-CE80-F26E-02BC-F634B074188D}"/>
              </a:ext>
            </a:extLst>
          </p:cNvPr>
          <p:cNvSpPr/>
          <p:nvPr/>
        </p:nvSpPr>
        <p:spPr>
          <a:xfrm>
            <a:off x="9431360" y="3450007"/>
            <a:ext cx="1728000" cy="245921"/>
          </a:xfrm>
          <a:prstGeom prst="rect">
            <a:avLst/>
          </a:prstGeom>
          <a:noFill/>
          <a:ln w="28575">
            <a:solidFill>
              <a:schemeClr val="accent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Rectangle 11">
            <a:extLst>
              <a:ext uri="{FF2B5EF4-FFF2-40B4-BE49-F238E27FC236}">
                <a16:creationId xmlns:a16="http://schemas.microsoft.com/office/drawing/2014/main" id="{1FE5D478-1E18-C696-8302-4DD035022A7B}"/>
              </a:ext>
            </a:extLst>
          </p:cNvPr>
          <p:cNvSpPr/>
          <p:nvPr/>
        </p:nvSpPr>
        <p:spPr>
          <a:xfrm>
            <a:off x="9446894" y="3810095"/>
            <a:ext cx="1728000" cy="245921"/>
          </a:xfrm>
          <a:prstGeom prst="rect">
            <a:avLst/>
          </a:prstGeom>
          <a:noFill/>
          <a:ln w="28575">
            <a:solidFill>
              <a:schemeClr val="accent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9276251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46725-D729-FFDC-110C-26C200444390}"/>
              </a:ext>
            </a:extLst>
          </p:cNvPr>
          <p:cNvSpPr>
            <a:spLocks noGrp="1"/>
          </p:cNvSpPr>
          <p:nvPr>
            <p:ph type="title"/>
          </p:nvPr>
        </p:nvSpPr>
        <p:spPr/>
        <p:txBody>
          <a:bodyPr/>
          <a:lstStyle/>
          <a:p>
            <a:r>
              <a:rPr lang="en-US" dirty="0"/>
              <a:t>Data Cube Vocabulary</a:t>
            </a:r>
          </a:p>
        </p:txBody>
      </p:sp>
      <p:sp>
        <p:nvSpPr>
          <p:cNvPr id="4" name="Slide Number Placeholder 3">
            <a:extLst>
              <a:ext uri="{FF2B5EF4-FFF2-40B4-BE49-F238E27FC236}">
                <a16:creationId xmlns:a16="http://schemas.microsoft.com/office/drawing/2014/main" id="{7CC147F7-BB1C-9646-74F1-8CF8E1733090}"/>
              </a:ext>
            </a:extLst>
          </p:cNvPr>
          <p:cNvSpPr>
            <a:spLocks noGrp="1"/>
          </p:cNvSpPr>
          <p:nvPr>
            <p:ph type="sldNum" sz="quarter" idx="12"/>
          </p:nvPr>
        </p:nvSpPr>
        <p:spPr/>
        <p:txBody>
          <a:bodyPr/>
          <a:lstStyle/>
          <a:p>
            <a:fld id="{6113E31D-E2AB-40D1-8B51-AFA5AFEF393A}" type="slidenum">
              <a:rPr lang="en-US" smtClean="0"/>
              <a:t>29</a:t>
            </a:fld>
            <a:endParaRPr lang="en-US" dirty="0"/>
          </a:p>
        </p:txBody>
      </p:sp>
      <p:cxnSp>
        <p:nvCxnSpPr>
          <p:cNvPr id="5" name="Straight Connector 4">
            <a:extLst>
              <a:ext uri="{FF2B5EF4-FFF2-40B4-BE49-F238E27FC236}">
                <a16:creationId xmlns:a16="http://schemas.microsoft.com/office/drawing/2014/main" id="{14EDE8E3-1C74-A22D-709C-CB0D4763FC2E}"/>
              </a:ext>
            </a:extLst>
          </p:cNvPr>
          <p:cNvCxnSpPr/>
          <p:nvPr/>
        </p:nvCxnSpPr>
        <p:spPr>
          <a:xfrm>
            <a:off x="6528048" y="1988840"/>
            <a:ext cx="0" cy="2376264"/>
          </a:xfrm>
          <a:prstGeom prst="line">
            <a:avLst/>
          </a:prstGeom>
          <a:ln w="38100"/>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021A4F43-D09A-D75B-123C-9EC26CC36E1D}"/>
              </a:ext>
            </a:extLst>
          </p:cNvPr>
          <p:cNvCxnSpPr>
            <a:cxnSpLocks/>
          </p:cNvCxnSpPr>
          <p:nvPr/>
        </p:nvCxnSpPr>
        <p:spPr>
          <a:xfrm flipH="1">
            <a:off x="6528048" y="4365104"/>
            <a:ext cx="3744416"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4544B816-4151-74A7-646D-2FE56FFAEDEA}"/>
              </a:ext>
            </a:extLst>
          </p:cNvPr>
          <p:cNvCxnSpPr>
            <a:cxnSpLocks/>
          </p:cNvCxnSpPr>
          <p:nvPr/>
        </p:nvCxnSpPr>
        <p:spPr>
          <a:xfrm>
            <a:off x="6528048" y="2996952"/>
            <a:ext cx="2220282" cy="0"/>
          </a:xfrm>
          <a:prstGeom prst="line">
            <a:avLst/>
          </a:prstGeom>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75CAEE1-3054-5C9A-3191-620ACDEE30C4}"/>
              </a:ext>
            </a:extLst>
          </p:cNvPr>
          <p:cNvSpPr txBox="1"/>
          <p:nvPr/>
        </p:nvSpPr>
        <p:spPr>
          <a:xfrm>
            <a:off x="8748330" y="2649454"/>
            <a:ext cx="3060941" cy="1107996"/>
          </a:xfrm>
          <a:prstGeom prst="rect">
            <a:avLst/>
          </a:prstGeom>
          <a:noFill/>
        </p:spPr>
        <p:txBody>
          <a:bodyPr wrap="square" rtlCol="0">
            <a:spAutoFit/>
          </a:bodyPr>
          <a:lstStyle/>
          <a:p>
            <a:r>
              <a:rPr lang="en-US" sz="2200" dirty="0"/>
              <a:t>time = Monday</a:t>
            </a:r>
          </a:p>
          <a:p>
            <a:r>
              <a:rPr lang="en-US" sz="2200" dirty="0"/>
              <a:t>product = Pizza Hawaii</a:t>
            </a:r>
          </a:p>
          <a:p>
            <a:r>
              <a:rPr lang="en-US" sz="2200" dirty="0"/>
              <a:t>units sold = 4</a:t>
            </a:r>
          </a:p>
        </p:txBody>
      </p:sp>
      <p:cxnSp>
        <p:nvCxnSpPr>
          <p:cNvPr id="9" name="Straight Connector 8">
            <a:extLst>
              <a:ext uri="{FF2B5EF4-FFF2-40B4-BE49-F238E27FC236}">
                <a16:creationId xmlns:a16="http://schemas.microsoft.com/office/drawing/2014/main" id="{9A8F0F3F-F6F6-604A-E8A6-C37E86240FCB}"/>
              </a:ext>
            </a:extLst>
          </p:cNvPr>
          <p:cNvCxnSpPr>
            <a:cxnSpLocks/>
          </p:cNvCxnSpPr>
          <p:nvPr/>
        </p:nvCxnSpPr>
        <p:spPr>
          <a:xfrm>
            <a:off x="8748330" y="2996952"/>
            <a:ext cx="0" cy="1368152"/>
          </a:xfrm>
          <a:prstGeom prst="line">
            <a:avLst/>
          </a:prstGeom>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F973461-453F-4AE5-4549-A85E94E6EF04}"/>
              </a:ext>
            </a:extLst>
          </p:cNvPr>
          <p:cNvSpPr txBox="1"/>
          <p:nvPr/>
        </p:nvSpPr>
        <p:spPr>
          <a:xfrm>
            <a:off x="348842" y="1699647"/>
            <a:ext cx="5318087" cy="1785104"/>
          </a:xfrm>
          <a:prstGeom prst="rect">
            <a:avLst/>
          </a:prstGeom>
          <a:noFill/>
          <a:ln>
            <a:solidFill>
              <a:schemeClr val="tx1"/>
            </a:solidFill>
          </a:ln>
        </p:spPr>
        <p:txBody>
          <a:bodyPr wrap="square" rtlCol="0">
            <a:spAutoFit/>
          </a:bodyPr>
          <a:lstStyle/>
          <a:p>
            <a:r>
              <a:rPr lang="nn-NO" sz="2200" dirty="0"/>
              <a:t>eg: measureMonHawaii a qb:Observation ;</a:t>
            </a:r>
          </a:p>
          <a:p>
            <a:r>
              <a:rPr lang="nn-NO" sz="2200" dirty="0"/>
              <a:t>  qb:dataset eg:DataSet ;</a:t>
            </a:r>
          </a:p>
          <a:p>
            <a:r>
              <a:rPr lang="nn-NO" sz="2200" dirty="0"/>
              <a:t>  eg:time eg:Monday ;</a:t>
            </a:r>
          </a:p>
          <a:p>
            <a:r>
              <a:rPr lang="nn-NO" sz="2200" dirty="0"/>
              <a:t>  eg:product eg:PizzaHawaii ;</a:t>
            </a:r>
          </a:p>
          <a:p>
            <a:r>
              <a:rPr lang="nn-NO" sz="2200" dirty="0"/>
              <a:t>  eg:unitsSold 4 .</a:t>
            </a:r>
          </a:p>
        </p:txBody>
      </p:sp>
      <p:sp>
        <p:nvSpPr>
          <p:cNvPr id="15" name="TextBox 14">
            <a:extLst>
              <a:ext uri="{FF2B5EF4-FFF2-40B4-BE49-F238E27FC236}">
                <a16:creationId xmlns:a16="http://schemas.microsoft.com/office/drawing/2014/main" id="{9F666CBD-368D-32EF-3592-139989F6EF43}"/>
              </a:ext>
            </a:extLst>
          </p:cNvPr>
          <p:cNvSpPr txBox="1"/>
          <p:nvPr/>
        </p:nvSpPr>
        <p:spPr>
          <a:xfrm>
            <a:off x="360000" y="1268760"/>
            <a:ext cx="5015918" cy="430887"/>
          </a:xfrm>
          <a:prstGeom prst="rect">
            <a:avLst/>
          </a:prstGeom>
          <a:noFill/>
        </p:spPr>
        <p:txBody>
          <a:bodyPr wrap="square" rtlCol="0">
            <a:spAutoFit/>
          </a:bodyPr>
          <a:lstStyle/>
          <a:p>
            <a:r>
              <a:rPr lang="en-US" sz="2200" dirty="0"/>
              <a:t>Observations</a:t>
            </a:r>
          </a:p>
        </p:txBody>
      </p:sp>
      <p:sp>
        <p:nvSpPr>
          <p:cNvPr id="16" name="TextBox 15">
            <a:extLst>
              <a:ext uri="{FF2B5EF4-FFF2-40B4-BE49-F238E27FC236}">
                <a16:creationId xmlns:a16="http://schemas.microsoft.com/office/drawing/2014/main" id="{AC76CE26-31AF-4D9C-6BBF-1579452A44D4}"/>
              </a:ext>
            </a:extLst>
          </p:cNvPr>
          <p:cNvSpPr txBox="1"/>
          <p:nvPr/>
        </p:nvSpPr>
        <p:spPr>
          <a:xfrm>
            <a:off x="6096000" y="1557952"/>
            <a:ext cx="864095" cy="430887"/>
          </a:xfrm>
          <a:prstGeom prst="rect">
            <a:avLst/>
          </a:prstGeom>
          <a:noFill/>
        </p:spPr>
        <p:txBody>
          <a:bodyPr wrap="square" rtlCol="0">
            <a:spAutoFit/>
          </a:bodyPr>
          <a:lstStyle/>
          <a:p>
            <a:r>
              <a:rPr lang="en-US" sz="2200" dirty="0"/>
              <a:t>Time</a:t>
            </a:r>
          </a:p>
        </p:txBody>
      </p:sp>
      <p:sp>
        <p:nvSpPr>
          <p:cNvPr id="17" name="TextBox 16">
            <a:extLst>
              <a:ext uri="{FF2B5EF4-FFF2-40B4-BE49-F238E27FC236}">
                <a16:creationId xmlns:a16="http://schemas.microsoft.com/office/drawing/2014/main" id="{EA9972F8-0808-F3B9-0504-A0AF1F44183F}"/>
              </a:ext>
            </a:extLst>
          </p:cNvPr>
          <p:cNvSpPr txBox="1"/>
          <p:nvPr/>
        </p:nvSpPr>
        <p:spPr>
          <a:xfrm>
            <a:off x="10378518" y="4149660"/>
            <a:ext cx="1312025" cy="430887"/>
          </a:xfrm>
          <a:prstGeom prst="rect">
            <a:avLst/>
          </a:prstGeom>
          <a:noFill/>
        </p:spPr>
        <p:txBody>
          <a:bodyPr wrap="square" rtlCol="0">
            <a:spAutoFit/>
          </a:bodyPr>
          <a:lstStyle/>
          <a:p>
            <a:r>
              <a:rPr lang="en-US" sz="2200" dirty="0"/>
              <a:t>Product</a:t>
            </a:r>
          </a:p>
        </p:txBody>
      </p:sp>
      <p:sp>
        <p:nvSpPr>
          <p:cNvPr id="11" name="TextBox 10">
            <a:extLst>
              <a:ext uri="{FF2B5EF4-FFF2-40B4-BE49-F238E27FC236}">
                <a16:creationId xmlns:a16="http://schemas.microsoft.com/office/drawing/2014/main" id="{1FEE6D46-936C-4CE0-A8EF-29D85B8D5B65}"/>
              </a:ext>
            </a:extLst>
          </p:cNvPr>
          <p:cNvSpPr txBox="1"/>
          <p:nvPr/>
        </p:nvSpPr>
        <p:spPr>
          <a:xfrm>
            <a:off x="370083" y="3672605"/>
            <a:ext cx="5976664" cy="1384995"/>
          </a:xfrm>
          <a:prstGeom prst="rect">
            <a:avLst/>
          </a:prstGeom>
          <a:noFill/>
          <a:ln>
            <a:solidFill>
              <a:schemeClr val="tx1"/>
            </a:solidFill>
          </a:ln>
        </p:spPr>
        <p:txBody>
          <a:bodyPr wrap="square" rtlCol="0">
            <a:spAutoFit/>
          </a:bodyPr>
          <a:lstStyle/>
          <a:p>
            <a:r>
              <a:rPr lang="nn-NO" sz="2100" dirty="0"/>
              <a:t>eg:unitsSold  a rdf:Property, qb:MeasureProperty;</a:t>
            </a:r>
          </a:p>
          <a:p>
            <a:r>
              <a:rPr lang="nn-NO" sz="2100" dirty="0"/>
              <a:t>    rdfs:label "Units sold"@en;</a:t>
            </a:r>
          </a:p>
          <a:p>
            <a:r>
              <a:rPr lang="nn-NO" sz="2100" dirty="0"/>
              <a:t>    rdfs:subPropertyOf sdmx-measure:obsValue;</a:t>
            </a:r>
          </a:p>
          <a:p>
            <a:r>
              <a:rPr lang="nn-NO" sz="2100" dirty="0"/>
              <a:t>    rdfs:range xsd:positiveInteger . </a:t>
            </a:r>
          </a:p>
        </p:txBody>
      </p:sp>
      <p:sp>
        <p:nvSpPr>
          <p:cNvPr id="13" name="TextBox 12">
            <a:extLst>
              <a:ext uri="{FF2B5EF4-FFF2-40B4-BE49-F238E27FC236}">
                <a16:creationId xmlns:a16="http://schemas.microsoft.com/office/drawing/2014/main" id="{F8220BCC-AB12-A31C-B6B4-4DF7FC2F461D}"/>
              </a:ext>
            </a:extLst>
          </p:cNvPr>
          <p:cNvSpPr txBox="1"/>
          <p:nvPr/>
        </p:nvSpPr>
        <p:spPr>
          <a:xfrm>
            <a:off x="6545278" y="4852697"/>
            <a:ext cx="5318087" cy="1446550"/>
          </a:xfrm>
          <a:prstGeom prst="rect">
            <a:avLst/>
          </a:prstGeom>
          <a:noFill/>
          <a:ln>
            <a:solidFill>
              <a:schemeClr val="tx1"/>
            </a:solidFill>
          </a:ln>
        </p:spPr>
        <p:txBody>
          <a:bodyPr wrap="square" rtlCol="0">
            <a:spAutoFit/>
          </a:bodyPr>
          <a:lstStyle/>
          <a:p>
            <a:r>
              <a:rPr lang="nn-NO" sz="2200" dirty="0"/>
              <a:t>eg:dataSet a qb:DataSet;</a:t>
            </a:r>
          </a:p>
          <a:p>
            <a:r>
              <a:rPr lang="nn-NO" sz="2200" dirty="0"/>
              <a:t>    qb:structure eg:cubeDefinition ;  </a:t>
            </a:r>
          </a:p>
          <a:p>
            <a:r>
              <a:rPr lang="nn-NO" sz="2200" dirty="0"/>
              <a:t>    sdmx-attribute:unitMeasure</a:t>
            </a:r>
          </a:p>
          <a:p>
            <a:r>
              <a:rPr lang="nn-NO" sz="2200" dirty="0"/>
              <a:t>        &lt;http://dbpedia.org/resource/Day&gt;  .</a:t>
            </a:r>
          </a:p>
        </p:txBody>
      </p:sp>
    </p:spTree>
    <p:extLst>
      <p:ext uri="{BB962C8B-B14F-4D97-AF65-F5344CB8AC3E}">
        <p14:creationId xmlns:p14="http://schemas.microsoft.com/office/powerpoint/2010/main" val="1161374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9FAB5-9589-1C26-CC42-9E8224B47CE7}"/>
              </a:ext>
            </a:extLst>
          </p:cNvPr>
          <p:cNvSpPr>
            <a:spLocks noGrp="1"/>
          </p:cNvSpPr>
          <p:nvPr>
            <p:ph type="title"/>
          </p:nvPr>
        </p:nvSpPr>
        <p:spPr/>
        <p:txBody>
          <a:bodyPr/>
          <a:lstStyle/>
          <a:p>
            <a:r>
              <a:rPr lang="en-US" dirty="0"/>
              <a:t>Resources</a:t>
            </a:r>
          </a:p>
        </p:txBody>
      </p:sp>
      <p:sp>
        <p:nvSpPr>
          <p:cNvPr id="3" name="Slide Number Placeholder 2">
            <a:extLst>
              <a:ext uri="{FF2B5EF4-FFF2-40B4-BE49-F238E27FC236}">
                <a16:creationId xmlns:a16="http://schemas.microsoft.com/office/drawing/2014/main" id="{93BE31CF-D38C-0F5E-AD2B-D03CBD2660F3}"/>
              </a:ext>
            </a:extLst>
          </p:cNvPr>
          <p:cNvSpPr>
            <a:spLocks noGrp="1"/>
          </p:cNvSpPr>
          <p:nvPr>
            <p:ph type="sldNum" sz="quarter" idx="12"/>
          </p:nvPr>
        </p:nvSpPr>
        <p:spPr/>
        <p:txBody>
          <a:bodyPr/>
          <a:lstStyle/>
          <a:p>
            <a:fld id="{4FAB73BC-B049-4115-A692-8D63A059BFB8}" type="slidenum">
              <a:rPr lang="en-US" smtClean="0"/>
              <a:t>3</a:t>
            </a:fld>
            <a:endParaRPr lang="en-US" dirty="0"/>
          </a:p>
        </p:txBody>
      </p:sp>
      <p:pic>
        <p:nvPicPr>
          <p:cNvPr id="7" name="Picture 6">
            <a:extLst>
              <a:ext uri="{FF2B5EF4-FFF2-40B4-BE49-F238E27FC236}">
                <a16:creationId xmlns:a16="http://schemas.microsoft.com/office/drawing/2014/main" id="{7BE990A1-9B65-049B-C19C-08A906191CCB}"/>
              </a:ext>
            </a:extLst>
          </p:cNvPr>
          <p:cNvPicPr>
            <a:picLocks noChangeAspect="1"/>
          </p:cNvPicPr>
          <p:nvPr/>
        </p:nvPicPr>
        <p:blipFill>
          <a:blip r:embed="rId3"/>
          <a:stretch>
            <a:fillRect/>
          </a:stretch>
        </p:blipFill>
        <p:spPr>
          <a:xfrm>
            <a:off x="695400" y="1412776"/>
            <a:ext cx="2962898" cy="3744416"/>
          </a:xfrm>
          <a:prstGeom prst="rect">
            <a:avLst/>
          </a:prstGeom>
        </p:spPr>
      </p:pic>
      <p:pic>
        <p:nvPicPr>
          <p:cNvPr id="9" name="Picture 8">
            <a:extLst>
              <a:ext uri="{FF2B5EF4-FFF2-40B4-BE49-F238E27FC236}">
                <a16:creationId xmlns:a16="http://schemas.microsoft.com/office/drawing/2014/main" id="{BA7AB330-AB64-F63B-7488-0F20885C422E}"/>
              </a:ext>
            </a:extLst>
          </p:cNvPr>
          <p:cNvPicPr>
            <a:picLocks noChangeAspect="1"/>
          </p:cNvPicPr>
          <p:nvPr/>
        </p:nvPicPr>
        <p:blipFill>
          <a:blip r:embed="rId4"/>
          <a:stretch>
            <a:fillRect/>
          </a:stretch>
        </p:blipFill>
        <p:spPr>
          <a:xfrm>
            <a:off x="7005249" y="1282452"/>
            <a:ext cx="4802751" cy="4293096"/>
          </a:xfrm>
          <a:prstGeom prst="rect">
            <a:avLst/>
          </a:prstGeom>
        </p:spPr>
      </p:pic>
      <p:pic>
        <p:nvPicPr>
          <p:cNvPr id="6" name="Picture 5">
            <a:extLst>
              <a:ext uri="{FF2B5EF4-FFF2-40B4-BE49-F238E27FC236}">
                <a16:creationId xmlns:a16="http://schemas.microsoft.com/office/drawing/2014/main" id="{F7FEF654-FF3E-7EB5-8D07-5E94DE81F900}"/>
              </a:ext>
            </a:extLst>
          </p:cNvPr>
          <p:cNvPicPr>
            <a:picLocks noChangeAspect="1"/>
          </p:cNvPicPr>
          <p:nvPr/>
        </p:nvPicPr>
        <p:blipFill>
          <a:blip r:embed="rId5"/>
          <a:stretch>
            <a:fillRect/>
          </a:stretch>
        </p:blipFill>
        <p:spPr>
          <a:xfrm>
            <a:off x="4079776" y="2132856"/>
            <a:ext cx="3531787" cy="4293096"/>
          </a:xfrm>
          <a:prstGeom prst="rect">
            <a:avLst/>
          </a:prstGeom>
        </p:spPr>
      </p:pic>
    </p:spTree>
    <p:extLst>
      <p:ext uri="{BB962C8B-B14F-4D97-AF65-F5344CB8AC3E}">
        <p14:creationId xmlns:p14="http://schemas.microsoft.com/office/powerpoint/2010/main" val="24329994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bg>
      <p:bgPr>
        <a:solidFill>
          <a:schemeClr val="accent4">
            <a:lumMod val="20000"/>
            <a:lumOff val="80000"/>
          </a:schemeClr>
        </a:solidFill>
        <a:effectLst/>
      </p:bgPr>
    </p:bg>
    <p:spTree>
      <p:nvGrpSpPr>
        <p:cNvPr id="1" name="">
          <a:extLst>
            <a:ext uri="{FF2B5EF4-FFF2-40B4-BE49-F238E27FC236}">
              <a16:creationId xmlns:a16="http://schemas.microsoft.com/office/drawing/2014/main" id="{C21053B5-25BB-6E44-4D99-4F54CE4C5F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49CEB8-38D2-9E01-D605-2552C8B4E23D}"/>
              </a:ext>
            </a:extLst>
          </p:cNvPr>
          <p:cNvSpPr>
            <a:spLocks noGrp="1"/>
          </p:cNvSpPr>
          <p:nvPr>
            <p:ph type="title"/>
          </p:nvPr>
        </p:nvSpPr>
        <p:spPr/>
        <p:txBody>
          <a:bodyPr/>
          <a:lstStyle/>
          <a:p>
            <a:r>
              <a:rPr lang="en-US" dirty="0"/>
              <a:t>Data Cube Vocabulary</a:t>
            </a:r>
          </a:p>
        </p:txBody>
      </p:sp>
      <p:sp>
        <p:nvSpPr>
          <p:cNvPr id="4" name="Slide Number Placeholder 3">
            <a:extLst>
              <a:ext uri="{FF2B5EF4-FFF2-40B4-BE49-F238E27FC236}">
                <a16:creationId xmlns:a16="http://schemas.microsoft.com/office/drawing/2014/main" id="{27AE3753-58BF-A4FD-DDD1-BC8A221F00A7}"/>
              </a:ext>
            </a:extLst>
          </p:cNvPr>
          <p:cNvSpPr>
            <a:spLocks noGrp="1"/>
          </p:cNvSpPr>
          <p:nvPr>
            <p:ph type="sldNum" sz="quarter" idx="12"/>
          </p:nvPr>
        </p:nvSpPr>
        <p:spPr/>
        <p:txBody>
          <a:bodyPr/>
          <a:lstStyle/>
          <a:p>
            <a:fld id="{6113E31D-E2AB-40D1-8B51-AFA5AFEF393A}" type="slidenum">
              <a:rPr lang="en-US" smtClean="0"/>
              <a:t>30</a:t>
            </a:fld>
            <a:endParaRPr lang="en-US" dirty="0"/>
          </a:p>
        </p:txBody>
      </p:sp>
      <p:cxnSp>
        <p:nvCxnSpPr>
          <p:cNvPr id="5" name="Straight Connector 4">
            <a:extLst>
              <a:ext uri="{FF2B5EF4-FFF2-40B4-BE49-F238E27FC236}">
                <a16:creationId xmlns:a16="http://schemas.microsoft.com/office/drawing/2014/main" id="{511627CC-A3A3-C3E5-EC3A-35EBBCA87772}"/>
              </a:ext>
            </a:extLst>
          </p:cNvPr>
          <p:cNvCxnSpPr/>
          <p:nvPr/>
        </p:nvCxnSpPr>
        <p:spPr>
          <a:xfrm>
            <a:off x="6528048" y="1988840"/>
            <a:ext cx="0" cy="2376264"/>
          </a:xfrm>
          <a:prstGeom prst="line">
            <a:avLst/>
          </a:prstGeom>
          <a:ln w="38100"/>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B3BE03DF-86BB-C0F6-B292-AD1FFE77F0F3}"/>
              </a:ext>
            </a:extLst>
          </p:cNvPr>
          <p:cNvCxnSpPr>
            <a:cxnSpLocks/>
          </p:cNvCxnSpPr>
          <p:nvPr/>
        </p:nvCxnSpPr>
        <p:spPr>
          <a:xfrm flipH="1">
            <a:off x="6528048" y="4365104"/>
            <a:ext cx="3744416"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A6972B5C-2305-D7FE-2C8B-FCE0B260CE70}"/>
              </a:ext>
            </a:extLst>
          </p:cNvPr>
          <p:cNvCxnSpPr>
            <a:cxnSpLocks/>
          </p:cNvCxnSpPr>
          <p:nvPr/>
        </p:nvCxnSpPr>
        <p:spPr>
          <a:xfrm>
            <a:off x="6528048" y="2996952"/>
            <a:ext cx="2220282" cy="0"/>
          </a:xfrm>
          <a:prstGeom prst="line">
            <a:avLst/>
          </a:prstGeom>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DFD179D-1239-F7EF-0933-08DF3EF12290}"/>
              </a:ext>
            </a:extLst>
          </p:cNvPr>
          <p:cNvSpPr txBox="1"/>
          <p:nvPr/>
        </p:nvSpPr>
        <p:spPr>
          <a:xfrm>
            <a:off x="8748330" y="2649454"/>
            <a:ext cx="3060941" cy="1107996"/>
          </a:xfrm>
          <a:prstGeom prst="rect">
            <a:avLst/>
          </a:prstGeom>
          <a:noFill/>
        </p:spPr>
        <p:txBody>
          <a:bodyPr wrap="square" rtlCol="0">
            <a:spAutoFit/>
          </a:bodyPr>
          <a:lstStyle/>
          <a:p>
            <a:r>
              <a:rPr lang="en-US" sz="2200" dirty="0"/>
              <a:t>time = Monday</a:t>
            </a:r>
          </a:p>
          <a:p>
            <a:r>
              <a:rPr lang="en-US" sz="2200" dirty="0"/>
              <a:t>product = Pizza Hawaii</a:t>
            </a:r>
          </a:p>
          <a:p>
            <a:r>
              <a:rPr lang="en-US" sz="2200" dirty="0"/>
              <a:t>units sold = 4</a:t>
            </a:r>
          </a:p>
        </p:txBody>
      </p:sp>
      <p:cxnSp>
        <p:nvCxnSpPr>
          <p:cNvPr id="9" name="Straight Connector 8">
            <a:extLst>
              <a:ext uri="{FF2B5EF4-FFF2-40B4-BE49-F238E27FC236}">
                <a16:creationId xmlns:a16="http://schemas.microsoft.com/office/drawing/2014/main" id="{BBE11178-0AB7-F2FB-EFA0-57E0FFB2F39A}"/>
              </a:ext>
            </a:extLst>
          </p:cNvPr>
          <p:cNvCxnSpPr>
            <a:cxnSpLocks/>
          </p:cNvCxnSpPr>
          <p:nvPr/>
        </p:nvCxnSpPr>
        <p:spPr>
          <a:xfrm>
            <a:off x="8748330" y="2996952"/>
            <a:ext cx="0" cy="1368152"/>
          </a:xfrm>
          <a:prstGeom prst="line">
            <a:avLst/>
          </a:prstGeom>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28919CBB-C984-EA29-20C8-5C0226ECE6B8}"/>
              </a:ext>
            </a:extLst>
          </p:cNvPr>
          <p:cNvSpPr txBox="1"/>
          <p:nvPr/>
        </p:nvSpPr>
        <p:spPr>
          <a:xfrm>
            <a:off x="348842" y="1699647"/>
            <a:ext cx="5318087" cy="1785104"/>
          </a:xfrm>
          <a:prstGeom prst="rect">
            <a:avLst/>
          </a:prstGeom>
          <a:noFill/>
          <a:ln>
            <a:solidFill>
              <a:schemeClr val="tx1"/>
            </a:solidFill>
          </a:ln>
        </p:spPr>
        <p:txBody>
          <a:bodyPr wrap="square" rtlCol="0">
            <a:spAutoFit/>
          </a:bodyPr>
          <a:lstStyle/>
          <a:p>
            <a:r>
              <a:rPr lang="nn-NO" sz="2200" dirty="0"/>
              <a:t>eg: measureMonHawaii a qb:Observation ;</a:t>
            </a:r>
          </a:p>
          <a:p>
            <a:r>
              <a:rPr lang="nn-NO" sz="2200" dirty="0"/>
              <a:t>  qb:dataset eg:DataSet ;</a:t>
            </a:r>
          </a:p>
          <a:p>
            <a:r>
              <a:rPr lang="nn-NO" sz="2200" dirty="0"/>
              <a:t>  eg:time eg:Monday ;</a:t>
            </a:r>
          </a:p>
          <a:p>
            <a:r>
              <a:rPr lang="nn-NO" sz="2200" dirty="0"/>
              <a:t>  eg:product eg:PizzaHawaii ;</a:t>
            </a:r>
          </a:p>
          <a:p>
            <a:r>
              <a:rPr lang="nn-NO" sz="2200" dirty="0"/>
              <a:t>  eg:unitsSold 4 .</a:t>
            </a:r>
          </a:p>
        </p:txBody>
      </p:sp>
      <p:sp>
        <p:nvSpPr>
          <p:cNvPr id="15" name="TextBox 14">
            <a:extLst>
              <a:ext uri="{FF2B5EF4-FFF2-40B4-BE49-F238E27FC236}">
                <a16:creationId xmlns:a16="http://schemas.microsoft.com/office/drawing/2014/main" id="{D6A85124-AFBF-144E-F326-5EB01B043AFF}"/>
              </a:ext>
            </a:extLst>
          </p:cNvPr>
          <p:cNvSpPr txBox="1"/>
          <p:nvPr/>
        </p:nvSpPr>
        <p:spPr>
          <a:xfrm>
            <a:off x="360000" y="1268760"/>
            <a:ext cx="5015918" cy="430887"/>
          </a:xfrm>
          <a:prstGeom prst="rect">
            <a:avLst/>
          </a:prstGeom>
          <a:noFill/>
        </p:spPr>
        <p:txBody>
          <a:bodyPr wrap="square" rtlCol="0">
            <a:spAutoFit/>
          </a:bodyPr>
          <a:lstStyle/>
          <a:p>
            <a:r>
              <a:rPr lang="en-US" sz="2200" dirty="0"/>
              <a:t>Observations</a:t>
            </a:r>
          </a:p>
        </p:txBody>
      </p:sp>
      <p:sp>
        <p:nvSpPr>
          <p:cNvPr id="16" name="TextBox 15">
            <a:extLst>
              <a:ext uri="{FF2B5EF4-FFF2-40B4-BE49-F238E27FC236}">
                <a16:creationId xmlns:a16="http://schemas.microsoft.com/office/drawing/2014/main" id="{721EA51B-E4A1-690D-ADD8-FA3DE7CBF8E2}"/>
              </a:ext>
            </a:extLst>
          </p:cNvPr>
          <p:cNvSpPr txBox="1"/>
          <p:nvPr/>
        </p:nvSpPr>
        <p:spPr>
          <a:xfrm>
            <a:off x="6096000" y="1557952"/>
            <a:ext cx="864095" cy="430887"/>
          </a:xfrm>
          <a:prstGeom prst="rect">
            <a:avLst/>
          </a:prstGeom>
          <a:noFill/>
        </p:spPr>
        <p:txBody>
          <a:bodyPr wrap="square" rtlCol="0">
            <a:spAutoFit/>
          </a:bodyPr>
          <a:lstStyle/>
          <a:p>
            <a:r>
              <a:rPr lang="en-US" sz="2200" dirty="0"/>
              <a:t>Time</a:t>
            </a:r>
          </a:p>
        </p:txBody>
      </p:sp>
      <p:sp>
        <p:nvSpPr>
          <p:cNvPr id="17" name="TextBox 16">
            <a:extLst>
              <a:ext uri="{FF2B5EF4-FFF2-40B4-BE49-F238E27FC236}">
                <a16:creationId xmlns:a16="http://schemas.microsoft.com/office/drawing/2014/main" id="{B6CE046A-4534-318E-EB09-76298201EC21}"/>
              </a:ext>
            </a:extLst>
          </p:cNvPr>
          <p:cNvSpPr txBox="1"/>
          <p:nvPr/>
        </p:nvSpPr>
        <p:spPr>
          <a:xfrm>
            <a:off x="10378518" y="4149660"/>
            <a:ext cx="1312025" cy="430887"/>
          </a:xfrm>
          <a:prstGeom prst="rect">
            <a:avLst/>
          </a:prstGeom>
          <a:noFill/>
        </p:spPr>
        <p:txBody>
          <a:bodyPr wrap="square" rtlCol="0">
            <a:spAutoFit/>
          </a:bodyPr>
          <a:lstStyle/>
          <a:p>
            <a:r>
              <a:rPr lang="en-US" sz="2200" dirty="0"/>
              <a:t>Product</a:t>
            </a:r>
          </a:p>
        </p:txBody>
      </p:sp>
    </p:spTree>
    <p:extLst>
      <p:ext uri="{BB962C8B-B14F-4D97-AF65-F5344CB8AC3E}">
        <p14:creationId xmlns:p14="http://schemas.microsoft.com/office/powerpoint/2010/main" val="6454757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46725-D729-FFDC-110C-26C200444390}"/>
              </a:ext>
            </a:extLst>
          </p:cNvPr>
          <p:cNvSpPr>
            <a:spLocks noGrp="1"/>
          </p:cNvSpPr>
          <p:nvPr>
            <p:ph type="title"/>
          </p:nvPr>
        </p:nvSpPr>
        <p:spPr/>
        <p:txBody>
          <a:bodyPr/>
          <a:lstStyle/>
          <a:p>
            <a:r>
              <a:rPr lang="en-US" dirty="0"/>
              <a:t>Data Cube Vocabulary</a:t>
            </a:r>
          </a:p>
        </p:txBody>
      </p:sp>
      <p:sp>
        <p:nvSpPr>
          <p:cNvPr id="4" name="Slide Number Placeholder 3">
            <a:extLst>
              <a:ext uri="{FF2B5EF4-FFF2-40B4-BE49-F238E27FC236}">
                <a16:creationId xmlns:a16="http://schemas.microsoft.com/office/drawing/2014/main" id="{7CC147F7-BB1C-9646-74F1-8CF8E1733090}"/>
              </a:ext>
            </a:extLst>
          </p:cNvPr>
          <p:cNvSpPr>
            <a:spLocks noGrp="1"/>
          </p:cNvSpPr>
          <p:nvPr>
            <p:ph type="sldNum" sz="quarter" idx="12"/>
          </p:nvPr>
        </p:nvSpPr>
        <p:spPr/>
        <p:txBody>
          <a:bodyPr/>
          <a:lstStyle/>
          <a:p>
            <a:fld id="{6113E31D-E2AB-40D1-8B51-AFA5AFEF393A}" type="slidenum">
              <a:rPr lang="en-US" smtClean="0"/>
              <a:t>31</a:t>
            </a:fld>
            <a:endParaRPr lang="en-US" dirty="0"/>
          </a:p>
        </p:txBody>
      </p:sp>
      <p:sp>
        <p:nvSpPr>
          <p:cNvPr id="3" name="TextBox 2">
            <a:extLst>
              <a:ext uri="{FF2B5EF4-FFF2-40B4-BE49-F238E27FC236}">
                <a16:creationId xmlns:a16="http://schemas.microsoft.com/office/drawing/2014/main" id="{AB4F9FA7-19EA-DED4-F470-AD2FB0176E93}"/>
              </a:ext>
            </a:extLst>
          </p:cNvPr>
          <p:cNvSpPr txBox="1"/>
          <p:nvPr/>
        </p:nvSpPr>
        <p:spPr>
          <a:xfrm>
            <a:off x="5866494" y="1681641"/>
            <a:ext cx="5976664" cy="1708160"/>
          </a:xfrm>
          <a:prstGeom prst="rect">
            <a:avLst/>
          </a:prstGeom>
          <a:noFill/>
          <a:ln>
            <a:solidFill>
              <a:schemeClr val="tx1"/>
            </a:solidFill>
          </a:ln>
        </p:spPr>
        <p:txBody>
          <a:bodyPr wrap="square" rtlCol="0">
            <a:spAutoFit/>
          </a:bodyPr>
          <a:lstStyle/>
          <a:p>
            <a:r>
              <a:rPr lang="nn-NO" sz="2100" dirty="0"/>
              <a:t>eg:time a rdf:Property, qb:DimensionProperty;</a:t>
            </a:r>
          </a:p>
          <a:p>
            <a:r>
              <a:rPr lang="nn-NO" sz="2100" dirty="0"/>
              <a:t>    rdfs:label </a:t>
            </a:r>
            <a:r>
              <a:rPr lang="en-US" sz="2100" dirty="0"/>
              <a:t>"</a:t>
            </a:r>
            <a:r>
              <a:rPr lang="nn-NO" sz="2100" dirty="0"/>
              <a:t>Time"@en;</a:t>
            </a:r>
          </a:p>
          <a:p>
            <a:r>
              <a:rPr lang="nn-NO" sz="2100" dirty="0"/>
              <a:t>    rdfs:subPropertyOf sdmx-dimension:refPeriod;</a:t>
            </a:r>
          </a:p>
          <a:p>
            <a:r>
              <a:rPr lang="nn-NO" sz="2100" dirty="0"/>
              <a:t>    rdfs:range interval:Interval;</a:t>
            </a:r>
          </a:p>
          <a:p>
            <a:r>
              <a:rPr lang="nn-NO" sz="2100" dirty="0"/>
              <a:t>    qb:concept sdmx-concept:refPeriod .</a:t>
            </a:r>
          </a:p>
        </p:txBody>
      </p:sp>
      <p:sp>
        <p:nvSpPr>
          <p:cNvPr id="10" name="TextBox 9">
            <a:extLst>
              <a:ext uri="{FF2B5EF4-FFF2-40B4-BE49-F238E27FC236}">
                <a16:creationId xmlns:a16="http://schemas.microsoft.com/office/drawing/2014/main" id="{F9DCE1E3-FE96-1426-6EBC-A24EFB22176B}"/>
              </a:ext>
            </a:extLst>
          </p:cNvPr>
          <p:cNvSpPr txBox="1"/>
          <p:nvPr/>
        </p:nvSpPr>
        <p:spPr>
          <a:xfrm>
            <a:off x="5871993" y="4254190"/>
            <a:ext cx="5976664" cy="1384995"/>
          </a:xfrm>
          <a:prstGeom prst="rect">
            <a:avLst/>
          </a:prstGeom>
          <a:noFill/>
          <a:ln>
            <a:solidFill>
              <a:schemeClr val="tx1"/>
            </a:solidFill>
          </a:ln>
        </p:spPr>
        <p:txBody>
          <a:bodyPr wrap="square" rtlCol="0">
            <a:spAutoFit/>
          </a:bodyPr>
          <a:lstStyle/>
          <a:p>
            <a:r>
              <a:rPr lang="nn-NO" sz="2100" dirty="0"/>
              <a:t>eg:unitsSold  a rdf:Property, qb:MeasureProperty;</a:t>
            </a:r>
          </a:p>
          <a:p>
            <a:r>
              <a:rPr lang="nn-NO" sz="2100" dirty="0"/>
              <a:t>    rdfs:label "Units sold"@en;</a:t>
            </a:r>
          </a:p>
          <a:p>
            <a:r>
              <a:rPr lang="nn-NO" sz="2100" dirty="0"/>
              <a:t>    rdfs:subPropertyOf sdmx-measure:obsValue;</a:t>
            </a:r>
          </a:p>
          <a:p>
            <a:r>
              <a:rPr lang="nn-NO" sz="2100" dirty="0"/>
              <a:t>    rdfs:range xsd:positiveInteger . </a:t>
            </a:r>
          </a:p>
        </p:txBody>
      </p:sp>
      <p:sp>
        <p:nvSpPr>
          <p:cNvPr id="13" name="TextBox 12">
            <a:extLst>
              <a:ext uri="{FF2B5EF4-FFF2-40B4-BE49-F238E27FC236}">
                <a16:creationId xmlns:a16="http://schemas.microsoft.com/office/drawing/2014/main" id="{37082338-BB60-40D3-C39A-B560C47B1177}"/>
              </a:ext>
            </a:extLst>
          </p:cNvPr>
          <p:cNvSpPr txBox="1"/>
          <p:nvPr/>
        </p:nvSpPr>
        <p:spPr>
          <a:xfrm>
            <a:off x="348842" y="1699647"/>
            <a:ext cx="5318087" cy="1785104"/>
          </a:xfrm>
          <a:prstGeom prst="rect">
            <a:avLst/>
          </a:prstGeom>
          <a:noFill/>
          <a:ln>
            <a:solidFill>
              <a:schemeClr val="tx1"/>
            </a:solidFill>
          </a:ln>
        </p:spPr>
        <p:txBody>
          <a:bodyPr wrap="square" rtlCol="0">
            <a:spAutoFit/>
          </a:bodyPr>
          <a:lstStyle/>
          <a:p>
            <a:r>
              <a:rPr lang="nn-NO" sz="2200" dirty="0"/>
              <a:t>eg: measureMonHawaii a qb:Observation ;</a:t>
            </a:r>
          </a:p>
          <a:p>
            <a:r>
              <a:rPr lang="nn-NO" sz="2200" dirty="0"/>
              <a:t>  qb:dataset eg:DataSet ;</a:t>
            </a:r>
          </a:p>
          <a:p>
            <a:r>
              <a:rPr lang="nn-NO" sz="2200" dirty="0">
                <a:solidFill>
                  <a:schemeClr val="accent5"/>
                </a:solidFill>
              </a:rPr>
              <a:t>  eg:time eg:Monday ;</a:t>
            </a:r>
          </a:p>
          <a:p>
            <a:r>
              <a:rPr lang="nn-NO" sz="2200" dirty="0">
                <a:solidFill>
                  <a:schemeClr val="accent5"/>
                </a:solidFill>
              </a:rPr>
              <a:t>  eg:product eg:PizzaHawaii ;</a:t>
            </a:r>
          </a:p>
          <a:p>
            <a:r>
              <a:rPr lang="nn-NO" sz="2200" dirty="0">
                <a:solidFill>
                  <a:schemeClr val="accent5"/>
                </a:solidFill>
              </a:rPr>
              <a:t>  eg:unitsSold 4 .</a:t>
            </a:r>
          </a:p>
        </p:txBody>
      </p:sp>
      <p:sp>
        <p:nvSpPr>
          <p:cNvPr id="14" name="TextBox 13">
            <a:extLst>
              <a:ext uri="{FF2B5EF4-FFF2-40B4-BE49-F238E27FC236}">
                <a16:creationId xmlns:a16="http://schemas.microsoft.com/office/drawing/2014/main" id="{80E765C5-69C3-E069-7150-FE4B67ED6A0F}"/>
              </a:ext>
            </a:extLst>
          </p:cNvPr>
          <p:cNvSpPr txBox="1"/>
          <p:nvPr/>
        </p:nvSpPr>
        <p:spPr>
          <a:xfrm>
            <a:off x="360000" y="1268760"/>
            <a:ext cx="5015918" cy="430887"/>
          </a:xfrm>
          <a:prstGeom prst="rect">
            <a:avLst/>
          </a:prstGeom>
          <a:noFill/>
        </p:spPr>
        <p:txBody>
          <a:bodyPr wrap="square" rtlCol="0">
            <a:spAutoFit/>
          </a:bodyPr>
          <a:lstStyle/>
          <a:p>
            <a:r>
              <a:rPr lang="en-US" sz="2200" dirty="0"/>
              <a:t>Observations</a:t>
            </a:r>
          </a:p>
        </p:txBody>
      </p:sp>
      <p:sp>
        <p:nvSpPr>
          <p:cNvPr id="19" name="TextBox 18">
            <a:extLst>
              <a:ext uri="{FF2B5EF4-FFF2-40B4-BE49-F238E27FC236}">
                <a16:creationId xmlns:a16="http://schemas.microsoft.com/office/drawing/2014/main" id="{FE717212-E629-060A-EF1A-B0DCBD93E5CA}"/>
              </a:ext>
            </a:extLst>
          </p:cNvPr>
          <p:cNvSpPr txBox="1"/>
          <p:nvPr/>
        </p:nvSpPr>
        <p:spPr>
          <a:xfrm>
            <a:off x="5879976" y="3645024"/>
            <a:ext cx="5976664" cy="430887"/>
          </a:xfrm>
          <a:prstGeom prst="rect">
            <a:avLst/>
          </a:prstGeom>
          <a:noFill/>
          <a:ln>
            <a:solidFill>
              <a:schemeClr val="tx1"/>
            </a:solidFill>
          </a:ln>
        </p:spPr>
        <p:txBody>
          <a:bodyPr wrap="square" rtlCol="0">
            <a:spAutoFit/>
          </a:bodyPr>
          <a:lstStyle/>
          <a:p>
            <a:r>
              <a:rPr lang="nn-NO" sz="2100" dirty="0"/>
              <a:t>......</a:t>
            </a:r>
          </a:p>
        </p:txBody>
      </p:sp>
    </p:spTree>
    <p:extLst>
      <p:ext uri="{BB962C8B-B14F-4D97-AF65-F5344CB8AC3E}">
        <p14:creationId xmlns:p14="http://schemas.microsoft.com/office/powerpoint/2010/main" val="12663562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46725-D729-FFDC-110C-26C200444390}"/>
              </a:ext>
            </a:extLst>
          </p:cNvPr>
          <p:cNvSpPr>
            <a:spLocks noGrp="1"/>
          </p:cNvSpPr>
          <p:nvPr>
            <p:ph type="title"/>
          </p:nvPr>
        </p:nvSpPr>
        <p:spPr/>
        <p:txBody>
          <a:bodyPr/>
          <a:lstStyle/>
          <a:p>
            <a:r>
              <a:rPr lang="en-US" dirty="0"/>
              <a:t>Data Cube Vocabulary</a:t>
            </a:r>
          </a:p>
        </p:txBody>
      </p:sp>
      <p:sp>
        <p:nvSpPr>
          <p:cNvPr id="4" name="Slide Number Placeholder 3">
            <a:extLst>
              <a:ext uri="{FF2B5EF4-FFF2-40B4-BE49-F238E27FC236}">
                <a16:creationId xmlns:a16="http://schemas.microsoft.com/office/drawing/2014/main" id="{7CC147F7-BB1C-9646-74F1-8CF8E1733090}"/>
              </a:ext>
            </a:extLst>
          </p:cNvPr>
          <p:cNvSpPr>
            <a:spLocks noGrp="1"/>
          </p:cNvSpPr>
          <p:nvPr>
            <p:ph type="sldNum" sz="quarter" idx="12"/>
          </p:nvPr>
        </p:nvSpPr>
        <p:spPr/>
        <p:txBody>
          <a:bodyPr/>
          <a:lstStyle/>
          <a:p>
            <a:fld id="{6113E31D-E2AB-40D1-8B51-AFA5AFEF393A}" type="slidenum">
              <a:rPr lang="en-US" smtClean="0"/>
              <a:t>32</a:t>
            </a:fld>
            <a:endParaRPr lang="en-US" dirty="0"/>
          </a:p>
        </p:txBody>
      </p:sp>
      <p:sp>
        <p:nvSpPr>
          <p:cNvPr id="3" name="TextBox 2">
            <a:extLst>
              <a:ext uri="{FF2B5EF4-FFF2-40B4-BE49-F238E27FC236}">
                <a16:creationId xmlns:a16="http://schemas.microsoft.com/office/drawing/2014/main" id="{AB4F9FA7-19EA-DED4-F470-AD2FB0176E93}"/>
              </a:ext>
            </a:extLst>
          </p:cNvPr>
          <p:cNvSpPr txBox="1"/>
          <p:nvPr/>
        </p:nvSpPr>
        <p:spPr>
          <a:xfrm>
            <a:off x="348842" y="4070682"/>
            <a:ext cx="5318087" cy="1446550"/>
          </a:xfrm>
          <a:prstGeom prst="rect">
            <a:avLst/>
          </a:prstGeom>
          <a:noFill/>
          <a:ln>
            <a:solidFill>
              <a:schemeClr val="tx1"/>
            </a:solidFill>
          </a:ln>
        </p:spPr>
        <p:txBody>
          <a:bodyPr wrap="square" rtlCol="0">
            <a:spAutoFit/>
          </a:bodyPr>
          <a:lstStyle/>
          <a:p>
            <a:r>
              <a:rPr lang="nn-NO" sz="2200" dirty="0"/>
              <a:t>eg:dataSet a qb:DataSet;</a:t>
            </a:r>
          </a:p>
          <a:p>
            <a:r>
              <a:rPr lang="nn-NO" sz="2200" dirty="0"/>
              <a:t>    qb:structure eg:cubeDefinition ;  </a:t>
            </a:r>
          </a:p>
          <a:p>
            <a:r>
              <a:rPr lang="nn-NO" sz="2200" dirty="0"/>
              <a:t>    sdmx-attribute:unitMeasure</a:t>
            </a:r>
          </a:p>
          <a:p>
            <a:r>
              <a:rPr lang="nn-NO" sz="2200" dirty="0"/>
              <a:t>        &lt;http://dbpedia.org/resource/Day&gt;  .</a:t>
            </a:r>
          </a:p>
        </p:txBody>
      </p:sp>
      <p:sp>
        <p:nvSpPr>
          <p:cNvPr id="13" name="TextBox 12">
            <a:extLst>
              <a:ext uri="{FF2B5EF4-FFF2-40B4-BE49-F238E27FC236}">
                <a16:creationId xmlns:a16="http://schemas.microsoft.com/office/drawing/2014/main" id="{37082338-BB60-40D3-C39A-B560C47B1177}"/>
              </a:ext>
            </a:extLst>
          </p:cNvPr>
          <p:cNvSpPr txBox="1"/>
          <p:nvPr/>
        </p:nvSpPr>
        <p:spPr>
          <a:xfrm>
            <a:off x="348842" y="1699647"/>
            <a:ext cx="5318087" cy="1785104"/>
          </a:xfrm>
          <a:prstGeom prst="rect">
            <a:avLst/>
          </a:prstGeom>
          <a:noFill/>
          <a:ln>
            <a:solidFill>
              <a:schemeClr val="tx1"/>
            </a:solidFill>
          </a:ln>
        </p:spPr>
        <p:txBody>
          <a:bodyPr wrap="square" rtlCol="0">
            <a:spAutoFit/>
          </a:bodyPr>
          <a:lstStyle/>
          <a:p>
            <a:r>
              <a:rPr lang="nn-NO" sz="2200" dirty="0"/>
              <a:t>eg: measureMonHawaii a qb:Observation ;</a:t>
            </a:r>
          </a:p>
          <a:p>
            <a:r>
              <a:rPr lang="nn-NO" sz="2200" dirty="0">
                <a:solidFill>
                  <a:schemeClr val="accent5"/>
                </a:solidFill>
              </a:rPr>
              <a:t>  qb:dataset eg:DataSet ;</a:t>
            </a:r>
          </a:p>
          <a:p>
            <a:r>
              <a:rPr lang="nn-NO" sz="2200" dirty="0"/>
              <a:t>  eg:time eg:Monday ;</a:t>
            </a:r>
          </a:p>
          <a:p>
            <a:r>
              <a:rPr lang="nn-NO" sz="2200" dirty="0"/>
              <a:t>  eg:product eg:PizzaHawaii ;</a:t>
            </a:r>
          </a:p>
          <a:p>
            <a:r>
              <a:rPr lang="nn-NO" sz="2200" dirty="0"/>
              <a:t>  eg:unitsSold 4 .</a:t>
            </a:r>
          </a:p>
        </p:txBody>
      </p:sp>
      <p:sp>
        <p:nvSpPr>
          <p:cNvPr id="14" name="TextBox 13">
            <a:extLst>
              <a:ext uri="{FF2B5EF4-FFF2-40B4-BE49-F238E27FC236}">
                <a16:creationId xmlns:a16="http://schemas.microsoft.com/office/drawing/2014/main" id="{80E765C5-69C3-E069-7150-FE4B67ED6A0F}"/>
              </a:ext>
            </a:extLst>
          </p:cNvPr>
          <p:cNvSpPr txBox="1"/>
          <p:nvPr/>
        </p:nvSpPr>
        <p:spPr>
          <a:xfrm>
            <a:off x="360000" y="1268760"/>
            <a:ext cx="5015918" cy="430887"/>
          </a:xfrm>
          <a:prstGeom prst="rect">
            <a:avLst/>
          </a:prstGeom>
          <a:noFill/>
        </p:spPr>
        <p:txBody>
          <a:bodyPr wrap="square" rtlCol="0">
            <a:spAutoFit/>
          </a:bodyPr>
          <a:lstStyle/>
          <a:p>
            <a:r>
              <a:rPr lang="en-US" sz="2200" dirty="0"/>
              <a:t>Observations</a:t>
            </a:r>
          </a:p>
        </p:txBody>
      </p:sp>
      <p:sp>
        <p:nvSpPr>
          <p:cNvPr id="5" name="TextBox 4">
            <a:extLst>
              <a:ext uri="{FF2B5EF4-FFF2-40B4-BE49-F238E27FC236}">
                <a16:creationId xmlns:a16="http://schemas.microsoft.com/office/drawing/2014/main" id="{FA3A3917-B270-BD8E-3D8C-A8D8D274A36E}"/>
              </a:ext>
            </a:extLst>
          </p:cNvPr>
          <p:cNvSpPr txBox="1"/>
          <p:nvPr/>
        </p:nvSpPr>
        <p:spPr>
          <a:xfrm>
            <a:off x="348842" y="3555997"/>
            <a:ext cx="5015918" cy="430887"/>
          </a:xfrm>
          <a:prstGeom prst="rect">
            <a:avLst/>
          </a:prstGeom>
          <a:noFill/>
        </p:spPr>
        <p:txBody>
          <a:bodyPr wrap="square" rtlCol="0">
            <a:spAutoFit/>
          </a:bodyPr>
          <a:lstStyle/>
          <a:p>
            <a:r>
              <a:rPr lang="en-US" sz="2200" dirty="0"/>
              <a:t>Dataset</a:t>
            </a:r>
          </a:p>
        </p:txBody>
      </p:sp>
    </p:spTree>
    <p:extLst>
      <p:ext uri="{BB962C8B-B14F-4D97-AF65-F5344CB8AC3E}">
        <p14:creationId xmlns:p14="http://schemas.microsoft.com/office/powerpoint/2010/main" val="40602792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46725-D729-FFDC-110C-26C200444390}"/>
              </a:ext>
            </a:extLst>
          </p:cNvPr>
          <p:cNvSpPr>
            <a:spLocks noGrp="1"/>
          </p:cNvSpPr>
          <p:nvPr>
            <p:ph type="title"/>
          </p:nvPr>
        </p:nvSpPr>
        <p:spPr/>
        <p:txBody>
          <a:bodyPr/>
          <a:lstStyle/>
          <a:p>
            <a:r>
              <a:rPr lang="en-US" dirty="0"/>
              <a:t>Data Cube Vocabulary</a:t>
            </a:r>
          </a:p>
        </p:txBody>
      </p:sp>
      <p:sp>
        <p:nvSpPr>
          <p:cNvPr id="4" name="Slide Number Placeholder 3">
            <a:extLst>
              <a:ext uri="{FF2B5EF4-FFF2-40B4-BE49-F238E27FC236}">
                <a16:creationId xmlns:a16="http://schemas.microsoft.com/office/drawing/2014/main" id="{7CC147F7-BB1C-9646-74F1-8CF8E1733090}"/>
              </a:ext>
            </a:extLst>
          </p:cNvPr>
          <p:cNvSpPr>
            <a:spLocks noGrp="1"/>
          </p:cNvSpPr>
          <p:nvPr>
            <p:ph type="sldNum" sz="quarter" idx="12"/>
          </p:nvPr>
        </p:nvSpPr>
        <p:spPr/>
        <p:txBody>
          <a:bodyPr/>
          <a:lstStyle/>
          <a:p>
            <a:fld id="{6113E31D-E2AB-40D1-8B51-AFA5AFEF393A}" type="slidenum">
              <a:rPr lang="en-US" smtClean="0"/>
              <a:t>33</a:t>
            </a:fld>
            <a:endParaRPr lang="en-US" dirty="0"/>
          </a:p>
        </p:txBody>
      </p:sp>
      <p:sp>
        <p:nvSpPr>
          <p:cNvPr id="3" name="TextBox 2">
            <a:extLst>
              <a:ext uri="{FF2B5EF4-FFF2-40B4-BE49-F238E27FC236}">
                <a16:creationId xmlns:a16="http://schemas.microsoft.com/office/drawing/2014/main" id="{AB4F9FA7-19EA-DED4-F470-AD2FB0176E93}"/>
              </a:ext>
            </a:extLst>
          </p:cNvPr>
          <p:cNvSpPr txBox="1"/>
          <p:nvPr/>
        </p:nvSpPr>
        <p:spPr>
          <a:xfrm>
            <a:off x="348842" y="4070682"/>
            <a:ext cx="5318087" cy="1446550"/>
          </a:xfrm>
          <a:prstGeom prst="rect">
            <a:avLst/>
          </a:prstGeom>
          <a:noFill/>
          <a:ln>
            <a:solidFill>
              <a:schemeClr val="tx1"/>
            </a:solidFill>
          </a:ln>
        </p:spPr>
        <p:txBody>
          <a:bodyPr wrap="square" rtlCol="0">
            <a:spAutoFit/>
          </a:bodyPr>
          <a:lstStyle/>
          <a:p>
            <a:r>
              <a:rPr lang="nn-NO" sz="2200" dirty="0"/>
              <a:t>eg:dataSet a qb:DataSet;</a:t>
            </a:r>
          </a:p>
          <a:p>
            <a:r>
              <a:rPr lang="nn-NO" sz="2200" dirty="0">
                <a:solidFill>
                  <a:schemeClr val="accent5"/>
                </a:solidFill>
              </a:rPr>
              <a:t>    qb:structure eg:cubeDefinition ;  </a:t>
            </a:r>
          </a:p>
          <a:p>
            <a:r>
              <a:rPr lang="nn-NO" sz="2200" dirty="0"/>
              <a:t>    sdmx-attribute:unitMeasure</a:t>
            </a:r>
          </a:p>
          <a:p>
            <a:r>
              <a:rPr lang="nn-NO" sz="2200" dirty="0"/>
              <a:t>        &lt;http://dbpedia.org/resource/Day&gt;  .</a:t>
            </a:r>
          </a:p>
        </p:txBody>
      </p:sp>
      <p:sp>
        <p:nvSpPr>
          <p:cNvPr id="13" name="TextBox 12">
            <a:extLst>
              <a:ext uri="{FF2B5EF4-FFF2-40B4-BE49-F238E27FC236}">
                <a16:creationId xmlns:a16="http://schemas.microsoft.com/office/drawing/2014/main" id="{37082338-BB60-40D3-C39A-B560C47B1177}"/>
              </a:ext>
            </a:extLst>
          </p:cNvPr>
          <p:cNvSpPr txBox="1"/>
          <p:nvPr/>
        </p:nvSpPr>
        <p:spPr>
          <a:xfrm>
            <a:off x="348842" y="1699647"/>
            <a:ext cx="5318087" cy="1785104"/>
          </a:xfrm>
          <a:prstGeom prst="rect">
            <a:avLst/>
          </a:prstGeom>
          <a:noFill/>
          <a:ln>
            <a:solidFill>
              <a:schemeClr val="tx1"/>
            </a:solidFill>
          </a:ln>
        </p:spPr>
        <p:txBody>
          <a:bodyPr wrap="square" rtlCol="0">
            <a:spAutoFit/>
          </a:bodyPr>
          <a:lstStyle/>
          <a:p>
            <a:r>
              <a:rPr lang="nn-NO" sz="2200" dirty="0"/>
              <a:t>eg: measureMonHawaii a qb:Observation ;</a:t>
            </a:r>
          </a:p>
          <a:p>
            <a:r>
              <a:rPr lang="nn-NO" sz="2200" dirty="0"/>
              <a:t>  qb:dataset eg:DataSet ;</a:t>
            </a:r>
          </a:p>
          <a:p>
            <a:r>
              <a:rPr lang="nn-NO" sz="2200" dirty="0"/>
              <a:t>  eg:time eg:Monday ;</a:t>
            </a:r>
          </a:p>
          <a:p>
            <a:r>
              <a:rPr lang="nn-NO" sz="2200" dirty="0"/>
              <a:t>  eg:product eg:PizzaHawaii ;</a:t>
            </a:r>
          </a:p>
          <a:p>
            <a:r>
              <a:rPr lang="nn-NO" sz="2200" dirty="0"/>
              <a:t>  eg:unitsSold 4 .</a:t>
            </a:r>
          </a:p>
        </p:txBody>
      </p:sp>
      <p:sp>
        <p:nvSpPr>
          <p:cNvPr id="14" name="TextBox 13">
            <a:extLst>
              <a:ext uri="{FF2B5EF4-FFF2-40B4-BE49-F238E27FC236}">
                <a16:creationId xmlns:a16="http://schemas.microsoft.com/office/drawing/2014/main" id="{80E765C5-69C3-E069-7150-FE4B67ED6A0F}"/>
              </a:ext>
            </a:extLst>
          </p:cNvPr>
          <p:cNvSpPr txBox="1"/>
          <p:nvPr/>
        </p:nvSpPr>
        <p:spPr>
          <a:xfrm>
            <a:off x="360000" y="1268760"/>
            <a:ext cx="5015918" cy="430887"/>
          </a:xfrm>
          <a:prstGeom prst="rect">
            <a:avLst/>
          </a:prstGeom>
          <a:noFill/>
        </p:spPr>
        <p:txBody>
          <a:bodyPr wrap="square" rtlCol="0">
            <a:spAutoFit/>
          </a:bodyPr>
          <a:lstStyle/>
          <a:p>
            <a:r>
              <a:rPr lang="en-US" sz="2200" dirty="0"/>
              <a:t>Observations</a:t>
            </a:r>
          </a:p>
        </p:txBody>
      </p:sp>
      <p:sp>
        <p:nvSpPr>
          <p:cNvPr id="5" name="TextBox 4">
            <a:extLst>
              <a:ext uri="{FF2B5EF4-FFF2-40B4-BE49-F238E27FC236}">
                <a16:creationId xmlns:a16="http://schemas.microsoft.com/office/drawing/2014/main" id="{FA3A3917-B270-BD8E-3D8C-A8D8D274A36E}"/>
              </a:ext>
            </a:extLst>
          </p:cNvPr>
          <p:cNvSpPr txBox="1"/>
          <p:nvPr/>
        </p:nvSpPr>
        <p:spPr>
          <a:xfrm>
            <a:off x="348842" y="3555997"/>
            <a:ext cx="5015918" cy="430887"/>
          </a:xfrm>
          <a:prstGeom prst="rect">
            <a:avLst/>
          </a:prstGeom>
          <a:noFill/>
        </p:spPr>
        <p:txBody>
          <a:bodyPr wrap="square" rtlCol="0">
            <a:spAutoFit/>
          </a:bodyPr>
          <a:lstStyle/>
          <a:p>
            <a:r>
              <a:rPr lang="en-US" sz="2200" dirty="0"/>
              <a:t>Dataset</a:t>
            </a:r>
          </a:p>
        </p:txBody>
      </p:sp>
      <p:sp>
        <p:nvSpPr>
          <p:cNvPr id="6" name="TextBox 5">
            <a:extLst>
              <a:ext uri="{FF2B5EF4-FFF2-40B4-BE49-F238E27FC236}">
                <a16:creationId xmlns:a16="http://schemas.microsoft.com/office/drawing/2014/main" id="{C1C45312-F3A2-2083-25E5-FE96B4514271}"/>
              </a:ext>
            </a:extLst>
          </p:cNvPr>
          <p:cNvSpPr txBox="1"/>
          <p:nvPr/>
        </p:nvSpPr>
        <p:spPr>
          <a:xfrm>
            <a:off x="5866494" y="1681641"/>
            <a:ext cx="5976664" cy="3323987"/>
          </a:xfrm>
          <a:prstGeom prst="rect">
            <a:avLst/>
          </a:prstGeom>
          <a:noFill/>
          <a:ln>
            <a:solidFill>
              <a:schemeClr val="tx1"/>
            </a:solidFill>
          </a:ln>
        </p:spPr>
        <p:txBody>
          <a:bodyPr wrap="square" rtlCol="0">
            <a:spAutoFit/>
          </a:bodyPr>
          <a:lstStyle/>
          <a:p>
            <a:r>
              <a:rPr lang="nn-NO" sz="2100" dirty="0"/>
              <a:t>eg:cubeDefinition a qb:DataStructureDefinition;</a:t>
            </a:r>
          </a:p>
          <a:p>
            <a:r>
              <a:rPr lang="nn-NO" sz="2100" dirty="0"/>
              <a:t>    qb:component </a:t>
            </a:r>
          </a:p>
          <a:p>
            <a:r>
              <a:rPr lang="nn-NO" sz="2100" dirty="0"/>
              <a:t>        [ qb:dimension eg:time;        qb:order 1 ] ,</a:t>
            </a:r>
          </a:p>
          <a:p>
            <a:r>
              <a:rPr lang="nn-NO" sz="2100" dirty="0"/>
              <a:t>        [ qb:dimension eg:product;  qb:order 2 ] ,</a:t>
            </a:r>
          </a:p>
          <a:p>
            <a:endParaRPr lang="nn-NO" sz="2100" dirty="0"/>
          </a:p>
          <a:p>
            <a:r>
              <a:rPr lang="nn-NO" sz="2100" dirty="0"/>
              <a:t>        [ qb:measure eg:unitsSold] ,</a:t>
            </a:r>
          </a:p>
          <a:p>
            <a:endParaRPr lang="nn-NO" sz="2100" dirty="0"/>
          </a:p>
          <a:p>
            <a:r>
              <a:rPr lang="nn-NO" sz="2100" dirty="0"/>
              <a:t>        [ qb:attribute sdmx-attribute:unitMeasure ; </a:t>
            </a:r>
          </a:p>
          <a:p>
            <a:r>
              <a:rPr lang="nn-NO" sz="2100" dirty="0"/>
              <a:t>          qb:componentRequired "true"^^xsd:boolean ;</a:t>
            </a:r>
          </a:p>
          <a:p>
            <a:r>
              <a:rPr lang="nn-NO" sz="2100" dirty="0"/>
              <a:t>          qb:componentAttachment qb:DataSet ; ] .</a:t>
            </a:r>
          </a:p>
        </p:txBody>
      </p:sp>
    </p:spTree>
    <p:extLst>
      <p:ext uri="{BB962C8B-B14F-4D97-AF65-F5344CB8AC3E}">
        <p14:creationId xmlns:p14="http://schemas.microsoft.com/office/powerpoint/2010/main" val="7758155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FF6B7-9649-C5C4-6672-13C01B1D1D69}"/>
              </a:ext>
            </a:extLst>
          </p:cNvPr>
          <p:cNvSpPr>
            <a:spLocks noGrp="1"/>
          </p:cNvSpPr>
          <p:nvPr>
            <p:ph type="title"/>
          </p:nvPr>
        </p:nvSpPr>
        <p:spPr/>
        <p:txBody>
          <a:bodyPr/>
          <a:lstStyle/>
          <a:p>
            <a:r>
              <a:rPr lang="en-US" dirty="0"/>
              <a:t>Data Cube Vocabulary</a:t>
            </a:r>
          </a:p>
        </p:txBody>
      </p:sp>
      <p:sp>
        <p:nvSpPr>
          <p:cNvPr id="3" name="Content Placeholder 2">
            <a:extLst>
              <a:ext uri="{FF2B5EF4-FFF2-40B4-BE49-F238E27FC236}">
                <a16:creationId xmlns:a16="http://schemas.microsoft.com/office/drawing/2014/main" id="{48DC54CD-E022-B87A-D64A-0CF045C85659}"/>
              </a:ext>
            </a:extLst>
          </p:cNvPr>
          <p:cNvSpPr>
            <a:spLocks noGrp="1"/>
          </p:cNvSpPr>
          <p:nvPr>
            <p:ph idx="1"/>
          </p:nvPr>
        </p:nvSpPr>
        <p:spPr/>
        <p:txBody>
          <a:bodyPr/>
          <a:lstStyle/>
          <a:p>
            <a:r>
              <a:rPr lang="en-US" dirty="0"/>
              <a:t>Slices</a:t>
            </a:r>
          </a:p>
          <a:p>
            <a:r>
              <a:rPr lang="en-US" dirty="0"/>
              <a:t>Handling multiple measures</a:t>
            </a:r>
          </a:p>
          <a:p>
            <a:r>
              <a:rPr lang="en-US" dirty="0"/>
              <a:t>Concept schemes and code lists</a:t>
            </a:r>
          </a:p>
          <a:p>
            <a:r>
              <a:rPr lang="en-US" dirty="0"/>
              <a:t>Hierarchical code lists</a:t>
            </a:r>
          </a:p>
          <a:p>
            <a:r>
              <a:rPr lang="en-US" dirty="0" err="1"/>
              <a:t>DataSet</a:t>
            </a:r>
            <a:r>
              <a:rPr lang="en-US" dirty="0"/>
              <a:t> metadata</a:t>
            </a:r>
          </a:p>
          <a:p>
            <a:r>
              <a:rPr lang="en-US" dirty="0"/>
              <a:t>Normalization algorithm</a:t>
            </a:r>
          </a:p>
          <a:p>
            <a:r>
              <a:rPr lang="en-US" dirty="0"/>
              <a:t>Well-formed cubes</a:t>
            </a:r>
          </a:p>
          <a:p>
            <a:endParaRPr lang="en-US" dirty="0"/>
          </a:p>
        </p:txBody>
      </p:sp>
      <p:sp>
        <p:nvSpPr>
          <p:cNvPr id="4" name="Slide Number Placeholder 3">
            <a:extLst>
              <a:ext uri="{FF2B5EF4-FFF2-40B4-BE49-F238E27FC236}">
                <a16:creationId xmlns:a16="http://schemas.microsoft.com/office/drawing/2014/main" id="{C87A2E13-E6AA-03BD-B969-2E96D42C7B8F}"/>
              </a:ext>
            </a:extLst>
          </p:cNvPr>
          <p:cNvSpPr>
            <a:spLocks noGrp="1"/>
          </p:cNvSpPr>
          <p:nvPr>
            <p:ph type="sldNum" sz="quarter" idx="12"/>
          </p:nvPr>
        </p:nvSpPr>
        <p:spPr/>
        <p:txBody>
          <a:bodyPr/>
          <a:lstStyle/>
          <a:p>
            <a:fld id="{6113E31D-E2AB-40D1-8B51-AFA5AFEF393A}" type="slidenum">
              <a:rPr lang="en-US" smtClean="0"/>
              <a:t>34</a:t>
            </a:fld>
            <a:endParaRPr lang="en-US" dirty="0"/>
          </a:p>
        </p:txBody>
      </p:sp>
    </p:spTree>
    <p:extLst>
      <p:ext uri="{BB962C8B-B14F-4D97-AF65-F5344CB8AC3E}">
        <p14:creationId xmlns:p14="http://schemas.microsoft.com/office/powerpoint/2010/main" val="22646480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E76C5-E647-AAB7-DA22-5AE56094752D}"/>
              </a:ext>
            </a:extLst>
          </p:cNvPr>
          <p:cNvSpPr>
            <a:spLocks noGrp="1"/>
          </p:cNvSpPr>
          <p:nvPr>
            <p:ph type="title"/>
          </p:nvPr>
        </p:nvSpPr>
        <p:spPr/>
        <p:txBody>
          <a:bodyPr>
            <a:normAutofit/>
          </a:bodyPr>
          <a:lstStyle/>
          <a:p>
            <a:r>
              <a:rPr lang="en-US" dirty="0"/>
              <a:t>Common statistical concepts</a:t>
            </a:r>
          </a:p>
        </p:txBody>
      </p:sp>
      <p:sp>
        <p:nvSpPr>
          <p:cNvPr id="3" name="Content Placeholder 2">
            <a:extLst>
              <a:ext uri="{FF2B5EF4-FFF2-40B4-BE49-F238E27FC236}">
                <a16:creationId xmlns:a16="http://schemas.microsoft.com/office/drawing/2014/main" id="{1B82B46D-33D3-1CE8-6483-724FD438C32E}"/>
              </a:ext>
            </a:extLst>
          </p:cNvPr>
          <p:cNvSpPr>
            <a:spLocks noGrp="1"/>
          </p:cNvSpPr>
          <p:nvPr>
            <p:ph idx="1"/>
          </p:nvPr>
        </p:nvSpPr>
        <p:spPr>
          <a:xfrm>
            <a:off x="339693" y="1268760"/>
            <a:ext cx="7919751" cy="5112568"/>
          </a:xfrm>
        </p:spPr>
        <p:txBody>
          <a:bodyPr/>
          <a:lstStyle/>
          <a:p>
            <a:pPr marL="0" indent="0">
              <a:buNone/>
            </a:pPr>
            <a:r>
              <a:rPr lang="en-US" dirty="0"/>
              <a:t>The SDMX set of Content-Oriented Guidelines (COG) </a:t>
            </a:r>
            <a:br>
              <a:rPr lang="en-US" dirty="0"/>
            </a:br>
            <a:r>
              <a:rPr lang="en-US" dirty="0"/>
              <a:t>as RDF resources</a:t>
            </a:r>
          </a:p>
          <a:p>
            <a:r>
              <a:rPr lang="en-US" dirty="0"/>
              <a:t>http://purl.org/linked-data/sdmx/2009/concept# </a:t>
            </a:r>
          </a:p>
          <a:p>
            <a:r>
              <a:rPr lang="en-US" dirty="0"/>
              <a:t>http://purl.org/linked-data/sdmx/2009/code# </a:t>
            </a:r>
          </a:p>
          <a:p>
            <a:r>
              <a:rPr lang="en-US" dirty="0"/>
              <a:t>http://purl.org/linked-data/sdmx/2009/dimension# </a:t>
            </a:r>
          </a:p>
          <a:p>
            <a:r>
              <a:rPr lang="en-US" dirty="0"/>
              <a:t>http://purl.org/linked-data/sdmx/2009/attribute# </a:t>
            </a:r>
          </a:p>
          <a:p>
            <a:r>
              <a:rPr lang="en-US" dirty="0"/>
              <a:t>http://purl.org/linked-data/sdmx/2009/measure# </a:t>
            </a:r>
          </a:p>
          <a:p>
            <a:pPr marL="0" indent="0">
              <a:buNone/>
            </a:pPr>
            <a:r>
              <a:rPr lang="en-US" dirty="0"/>
              <a:t>Statistical Data and Metadata </a:t>
            </a:r>
            <a:r>
              <a:rPr lang="en-US" dirty="0" err="1"/>
              <a:t>eXchange</a:t>
            </a:r>
            <a:r>
              <a:rPr lang="en-US" dirty="0"/>
              <a:t> (SDMX)</a:t>
            </a:r>
          </a:p>
          <a:p>
            <a:r>
              <a:rPr lang="en-US" dirty="0"/>
              <a:t>Technical standards and guidelines </a:t>
            </a:r>
          </a:p>
          <a:p>
            <a:r>
              <a:rPr lang="en-US" dirty="0"/>
              <a:t>Statistical standards and guidelines </a:t>
            </a:r>
          </a:p>
          <a:p>
            <a:r>
              <a:rPr lang="en-US" dirty="0"/>
              <a:t>Tools and architecture</a:t>
            </a:r>
          </a:p>
        </p:txBody>
      </p:sp>
      <p:sp>
        <p:nvSpPr>
          <p:cNvPr id="4" name="Slide Number Placeholder 3">
            <a:extLst>
              <a:ext uri="{FF2B5EF4-FFF2-40B4-BE49-F238E27FC236}">
                <a16:creationId xmlns:a16="http://schemas.microsoft.com/office/drawing/2014/main" id="{F17DBB38-D67A-2D99-2BAE-7E3F7A98E62D}"/>
              </a:ext>
            </a:extLst>
          </p:cNvPr>
          <p:cNvSpPr>
            <a:spLocks noGrp="1"/>
          </p:cNvSpPr>
          <p:nvPr>
            <p:ph type="sldNum" sz="quarter" idx="12"/>
          </p:nvPr>
        </p:nvSpPr>
        <p:spPr/>
        <p:txBody>
          <a:bodyPr/>
          <a:lstStyle/>
          <a:p>
            <a:fld id="{6113E31D-E2AB-40D1-8B51-AFA5AFEF393A}" type="slidenum">
              <a:rPr lang="en-US" smtClean="0"/>
              <a:t>35</a:t>
            </a:fld>
            <a:endParaRPr lang="en-US" dirty="0"/>
          </a:p>
        </p:txBody>
      </p:sp>
      <p:pic>
        <p:nvPicPr>
          <p:cNvPr id="4098" name="Picture 2">
            <a:extLst>
              <a:ext uri="{FF2B5EF4-FFF2-40B4-BE49-F238E27FC236}">
                <a16:creationId xmlns:a16="http://schemas.microsoft.com/office/drawing/2014/main" id="{40E0C201-2906-26F5-155B-F2E78311F9E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92708" y="180000"/>
            <a:ext cx="4851964" cy="6201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6657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B3F35-5FFF-3C89-7626-B3A396E349D1}"/>
              </a:ext>
            </a:extLst>
          </p:cNvPr>
          <p:cNvSpPr>
            <a:spLocks noGrp="1"/>
          </p:cNvSpPr>
          <p:nvPr>
            <p:ph type="title"/>
          </p:nvPr>
        </p:nvSpPr>
        <p:spPr/>
        <p:txBody>
          <a:bodyPr/>
          <a:lstStyle/>
          <a:p>
            <a:r>
              <a:rPr lang="en-US" dirty="0"/>
              <a:t>OLTP vs. OLAP</a:t>
            </a:r>
          </a:p>
        </p:txBody>
      </p:sp>
      <p:sp>
        <p:nvSpPr>
          <p:cNvPr id="3" name="Content Placeholder 2">
            <a:extLst>
              <a:ext uri="{FF2B5EF4-FFF2-40B4-BE49-F238E27FC236}">
                <a16:creationId xmlns:a16="http://schemas.microsoft.com/office/drawing/2014/main" id="{233D0647-1D78-F852-F8EA-32D2DBA2CB53}"/>
              </a:ext>
            </a:extLst>
          </p:cNvPr>
          <p:cNvSpPr>
            <a:spLocks noGrp="1"/>
          </p:cNvSpPr>
          <p:nvPr>
            <p:ph idx="1"/>
          </p:nvPr>
        </p:nvSpPr>
        <p:spPr>
          <a:xfrm>
            <a:off x="335360" y="1268760"/>
            <a:ext cx="4752528" cy="5040560"/>
          </a:xfrm>
        </p:spPr>
        <p:txBody>
          <a:bodyPr/>
          <a:lstStyle/>
          <a:p>
            <a:r>
              <a:rPr lang="en-US" dirty="0"/>
              <a:t>We can see similar for products</a:t>
            </a:r>
          </a:p>
        </p:txBody>
      </p:sp>
      <p:sp>
        <p:nvSpPr>
          <p:cNvPr id="4" name="Slide Number Placeholder 3">
            <a:extLst>
              <a:ext uri="{FF2B5EF4-FFF2-40B4-BE49-F238E27FC236}">
                <a16:creationId xmlns:a16="http://schemas.microsoft.com/office/drawing/2014/main" id="{E2FCC929-D629-0B86-AE6D-5744CC1A8912}"/>
              </a:ext>
            </a:extLst>
          </p:cNvPr>
          <p:cNvSpPr>
            <a:spLocks noGrp="1"/>
          </p:cNvSpPr>
          <p:nvPr>
            <p:ph type="sldNum" sz="quarter" idx="12"/>
          </p:nvPr>
        </p:nvSpPr>
        <p:spPr/>
        <p:txBody>
          <a:bodyPr/>
          <a:lstStyle/>
          <a:p>
            <a:fld id="{6113E31D-E2AB-40D1-8B51-AFA5AFEF393A}" type="slidenum">
              <a:rPr lang="en-US" smtClean="0"/>
              <a:t>36</a:t>
            </a:fld>
            <a:endParaRPr lang="en-US" dirty="0"/>
          </a:p>
        </p:txBody>
      </p:sp>
      <p:pic>
        <p:nvPicPr>
          <p:cNvPr id="5" name="Picture 4">
            <a:extLst>
              <a:ext uri="{FF2B5EF4-FFF2-40B4-BE49-F238E27FC236}">
                <a16:creationId xmlns:a16="http://schemas.microsoft.com/office/drawing/2014/main" id="{631A2588-939B-1678-BC49-5108FE163E1F}"/>
              </a:ext>
            </a:extLst>
          </p:cNvPr>
          <p:cNvPicPr>
            <a:picLocks noChangeAspect="1"/>
          </p:cNvPicPr>
          <p:nvPr/>
        </p:nvPicPr>
        <p:blipFill>
          <a:blip r:embed="rId3"/>
          <a:stretch>
            <a:fillRect/>
          </a:stretch>
        </p:blipFill>
        <p:spPr>
          <a:xfrm>
            <a:off x="4943872" y="1296107"/>
            <a:ext cx="7080537" cy="4250267"/>
          </a:xfrm>
          <a:prstGeom prst="rect">
            <a:avLst/>
          </a:prstGeom>
        </p:spPr>
      </p:pic>
    </p:spTree>
    <p:extLst>
      <p:ext uri="{BB962C8B-B14F-4D97-AF65-F5344CB8AC3E}">
        <p14:creationId xmlns:p14="http://schemas.microsoft.com/office/powerpoint/2010/main" val="21947127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9D276A7-F93B-4CDD-2B71-F12552285330}"/>
              </a:ext>
            </a:extLst>
          </p:cNvPr>
          <p:cNvSpPr>
            <a:spLocks noGrp="1"/>
          </p:cNvSpPr>
          <p:nvPr>
            <p:ph type="sldNum" sz="quarter" idx="12"/>
          </p:nvPr>
        </p:nvSpPr>
        <p:spPr/>
        <p:txBody>
          <a:bodyPr/>
          <a:lstStyle/>
          <a:p>
            <a:fld id="{4FAB73BC-B049-4115-A692-8D63A059BFB8}" type="slidenum">
              <a:rPr lang="en-US" smtClean="0"/>
              <a:pPr/>
              <a:t>37</a:t>
            </a:fld>
            <a:endParaRPr lang="en-US" dirty="0"/>
          </a:p>
        </p:txBody>
      </p:sp>
    </p:spTree>
    <p:extLst>
      <p:ext uri="{BB962C8B-B14F-4D97-AF65-F5344CB8AC3E}">
        <p14:creationId xmlns:p14="http://schemas.microsoft.com/office/powerpoint/2010/main" val="3947573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7E612-51F6-181A-E668-E2E192B0927D}"/>
              </a:ext>
            </a:extLst>
          </p:cNvPr>
          <p:cNvSpPr>
            <a:spLocks noGrp="1"/>
          </p:cNvSpPr>
          <p:nvPr>
            <p:ph type="title"/>
          </p:nvPr>
        </p:nvSpPr>
        <p:spPr/>
        <p:txBody>
          <a:bodyPr/>
          <a:lstStyle/>
          <a:p>
            <a:r>
              <a:rPr lang="en-US" dirty="0"/>
              <a:t>Business - Where is data?</a:t>
            </a:r>
          </a:p>
        </p:txBody>
      </p:sp>
      <p:sp>
        <p:nvSpPr>
          <p:cNvPr id="4" name="Slide Number Placeholder 3">
            <a:extLst>
              <a:ext uri="{FF2B5EF4-FFF2-40B4-BE49-F238E27FC236}">
                <a16:creationId xmlns:a16="http://schemas.microsoft.com/office/drawing/2014/main" id="{CBF2A2E0-4261-0579-55D1-2088EE131B12}"/>
              </a:ext>
            </a:extLst>
          </p:cNvPr>
          <p:cNvSpPr>
            <a:spLocks noGrp="1"/>
          </p:cNvSpPr>
          <p:nvPr>
            <p:ph type="sldNum" sz="quarter" idx="12"/>
          </p:nvPr>
        </p:nvSpPr>
        <p:spPr/>
        <p:txBody>
          <a:bodyPr/>
          <a:lstStyle/>
          <a:p>
            <a:fld id="{6113E31D-E2AB-40D1-8B51-AFA5AFEF393A}" type="slidenum">
              <a:rPr lang="en-US" smtClean="0"/>
              <a:t>4</a:t>
            </a:fld>
            <a:endParaRPr lang="en-US" dirty="0"/>
          </a:p>
        </p:txBody>
      </p:sp>
      <p:sp>
        <p:nvSpPr>
          <p:cNvPr id="8" name="Content Placeholder 7">
            <a:extLst>
              <a:ext uri="{FF2B5EF4-FFF2-40B4-BE49-F238E27FC236}">
                <a16:creationId xmlns:a16="http://schemas.microsoft.com/office/drawing/2014/main" id="{837002F4-0B3E-D949-E85D-5F28B52ED221}"/>
              </a:ext>
            </a:extLst>
          </p:cNvPr>
          <p:cNvSpPr>
            <a:spLocks noGrp="1"/>
          </p:cNvSpPr>
          <p:nvPr>
            <p:ph idx="1"/>
          </p:nvPr>
        </p:nvSpPr>
        <p:spPr>
          <a:xfrm>
            <a:off x="335360" y="1268760"/>
            <a:ext cx="11449272" cy="432048"/>
          </a:xfrm>
        </p:spPr>
        <p:txBody>
          <a:bodyPr/>
          <a:lstStyle/>
          <a:p>
            <a:pPr marL="0" indent="0">
              <a:buNone/>
            </a:pPr>
            <a:r>
              <a:rPr lang="en-US" dirty="0"/>
              <a:t>Business Process Model and Notation (BPMN)</a:t>
            </a:r>
          </a:p>
        </p:txBody>
      </p:sp>
      <p:pic>
        <p:nvPicPr>
          <p:cNvPr id="14" name="Graphic 13">
            <a:extLst>
              <a:ext uri="{FF2B5EF4-FFF2-40B4-BE49-F238E27FC236}">
                <a16:creationId xmlns:a16="http://schemas.microsoft.com/office/drawing/2014/main" id="{BB751B2C-2CA4-3E1B-B0BA-B3E131B07D6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3104" y="1863568"/>
            <a:ext cx="10113784" cy="4520908"/>
          </a:xfrm>
          <a:prstGeom prst="rect">
            <a:avLst/>
          </a:prstGeom>
        </p:spPr>
      </p:pic>
      <p:pic>
        <p:nvPicPr>
          <p:cNvPr id="5" name="Picture 4">
            <a:extLst>
              <a:ext uri="{FF2B5EF4-FFF2-40B4-BE49-F238E27FC236}">
                <a16:creationId xmlns:a16="http://schemas.microsoft.com/office/drawing/2014/main" id="{1E5B11CC-9A6D-CDFE-0E08-10CC6B6D9E3E}"/>
              </a:ext>
            </a:extLst>
          </p:cNvPr>
          <p:cNvPicPr>
            <a:picLocks noChangeAspect="1"/>
          </p:cNvPicPr>
          <p:nvPr/>
        </p:nvPicPr>
        <p:blipFill>
          <a:blip r:embed="rId5"/>
          <a:stretch>
            <a:fillRect/>
          </a:stretch>
        </p:blipFill>
        <p:spPr>
          <a:xfrm>
            <a:off x="9467083" y="2924944"/>
            <a:ext cx="2315713" cy="23157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19227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A3EDA-5D05-127B-65F2-99972AAB8450}"/>
              </a:ext>
            </a:extLst>
          </p:cNvPr>
          <p:cNvSpPr>
            <a:spLocks noGrp="1"/>
          </p:cNvSpPr>
          <p:nvPr>
            <p:ph type="title"/>
          </p:nvPr>
        </p:nvSpPr>
        <p:spPr/>
        <p:txBody>
          <a:bodyPr/>
          <a:lstStyle/>
          <a:p>
            <a:r>
              <a:rPr lang="en-US" dirty="0"/>
              <a:t>Operational Database Systems</a:t>
            </a:r>
          </a:p>
        </p:txBody>
      </p:sp>
      <p:sp>
        <p:nvSpPr>
          <p:cNvPr id="3" name="Content Placeholder 2">
            <a:extLst>
              <a:ext uri="{FF2B5EF4-FFF2-40B4-BE49-F238E27FC236}">
                <a16:creationId xmlns:a16="http://schemas.microsoft.com/office/drawing/2014/main" id="{58E21FF7-0E64-BCF1-7057-F72E68F49D9C}"/>
              </a:ext>
            </a:extLst>
          </p:cNvPr>
          <p:cNvSpPr>
            <a:spLocks noGrp="1"/>
          </p:cNvSpPr>
          <p:nvPr>
            <p:ph idx="1"/>
          </p:nvPr>
        </p:nvSpPr>
        <p:spPr>
          <a:xfrm>
            <a:off x="335360" y="1268760"/>
            <a:ext cx="6264696" cy="5040560"/>
          </a:xfrm>
        </p:spPr>
        <p:txBody>
          <a:bodyPr/>
          <a:lstStyle/>
          <a:p>
            <a:pPr marL="0" indent="0">
              <a:buNone/>
            </a:pPr>
            <a:r>
              <a:rPr lang="en-US" dirty="0"/>
              <a:t>On-line Transaction Processing (OLTP) systems</a:t>
            </a:r>
          </a:p>
          <a:p>
            <a:r>
              <a:rPr lang="en-US" dirty="0"/>
              <a:t>Support day-to-day operation</a:t>
            </a:r>
          </a:p>
          <a:p>
            <a:r>
              <a:rPr lang="en-US" dirty="0"/>
              <a:t>Thousands of users, small read / write operations</a:t>
            </a:r>
          </a:p>
          <a:p>
            <a:r>
              <a:rPr lang="en-US" dirty="0"/>
              <a:t>Transaction oriented</a:t>
            </a:r>
          </a:p>
          <a:p>
            <a:r>
              <a:rPr lang="en-US" dirty="0"/>
              <a:t>High performance </a:t>
            </a:r>
          </a:p>
          <a:p>
            <a:r>
              <a:rPr lang="en-US" dirty="0"/>
              <a:t>High availability</a:t>
            </a:r>
          </a:p>
          <a:p>
            <a:r>
              <a:rPr lang="en-US" dirty="0"/>
              <a:t>Normalized schema</a:t>
            </a:r>
          </a:p>
        </p:txBody>
      </p:sp>
      <p:sp>
        <p:nvSpPr>
          <p:cNvPr id="4" name="Slide Number Placeholder 3">
            <a:extLst>
              <a:ext uri="{FF2B5EF4-FFF2-40B4-BE49-F238E27FC236}">
                <a16:creationId xmlns:a16="http://schemas.microsoft.com/office/drawing/2014/main" id="{F3A0F79E-FF24-D0EA-0F86-20DBB77C4B3F}"/>
              </a:ext>
            </a:extLst>
          </p:cNvPr>
          <p:cNvSpPr>
            <a:spLocks noGrp="1"/>
          </p:cNvSpPr>
          <p:nvPr>
            <p:ph type="sldNum" sz="quarter" idx="12"/>
          </p:nvPr>
        </p:nvSpPr>
        <p:spPr/>
        <p:txBody>
          <a:bodyPr/>
          <a:lstStyle/>
          <a:p>
            <a:fld id="{6113E31D-E2AB-40D1-8B51-AFA5AFEF393A}" type="slidenum">
              <a:rPr lang="en-US" smtClean="0"/>
              <a:t>5</a:t>
            </a:fld>
            <a:endParaRPr lang="en-US" dirty="0"/>
          </a:p>
        </p:txBody>
      </p:sp>
      <p:pic>
        <p:nvPicPr>
          <p:cNvPr id="10" name="Graphic 9">
            <a:extLst>
              <a:ext uri="{FF2B5EF4-FFF2-40B4-BE49-F238E27FC236}">
                <a16:creationId xmlns:a16="http://schemas.microsoft.com/office/drawing/2014/main" id="{73DA5A8F-4597-57CF-CB12-DE8EBEB5721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91535" y="1551783"/>
            <a:ext cx="6717737" cy="4474514"/>
          </a:xfrm>
          <a:prstGeom prst="rect">
            <a:avLst/>
          </a:prstGeom>
        </p:spPr>
      </p:pic>
    </p:spTree>
    <p:extLst>
      <p:ext uri="{BB962C8B-B14F-4D97-AF65-F5344CB8AC3E}">
        <p14:creationId xmlns:p14="http://schemas.microsoft.com/office/powerpoint/2010/main" val="259885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BA65F-9D1C-8D4B-B953-0383F174E4C7}"/>
              </a:ext>
            </a:extLst>
          </p:cNvPr>
          <p:cNvSpPr>
            <a:spLocks noGrp="1"/>
          </p:cNvSpPr>
          <p:nvPr>
            <p:ph type="title"/>
          </p:nvPr>
        </p:nvSpPr>
        <p:spPr/>
        <p:txBody>
          <a:bodyPr>
            <a:normAutofit/>
          </a:bodyPr>
          <a:lstStyle/>
          <a:p>
            <a:r>
              <a:rPr lang="en-US" dirty="0"/>
              <a:t>DIKW</a:t>
            </a:r>
          </a:p>
        </p:txBody>
      </p:sp>
      <p:sp>
        <p:nvSpPr>
          <p:cNvPr id="3" name="Content Placeholder 2">
            <a:extLst>
              <a:ext uri="{FF2B5EF4-FFF2-40B4-BE49-F238E27FC236}">
                <a16:creationId xmlns:a16="http://schemas.microsoft.com/office/drawing/2014/main" id="{5B81368E-D8D3-B054-B217-CF7B5CCA0A6F}"/>
              </a:ext>
            </a:extLst>
          </p:cNvPr>
          <p:cNvSpPr>
            <a:spLocks noGrp="1"/>
          </p:cNvSpPr>
          <p:nvPr>
            <p:ph idx="1"/>
          </p:nvPr>
        </p:nvSpPr>
        <p:spPr>
          <a:xfrm>
            <a:off x="335360" y="1268759"/>
            <a:ext cx="11449272" cy="1439575"/>
          </a:xfrm>
        </p:spPr>
        <p:txBody>
          <a:bodyPr/>
          <a:lstStyle/>
          <a:p>
            <a:pPr marL="0" indent="0">
              <a:buNone/>
            </a:pPr>
            <a:r>
              <a:rPr lang="en-US" dirty="0"/>
              <a:t>There are different definitions of the pyramid:</a:t>
            </a:r>
          </a:p>
          <a:p>
            <a:r>
              <a:rPr lang="en-US" dirty="0"/>
              <a:t>NDBI025</a:t>
            </a:r>
          </a:p>
          <a:p>
            <a:r>
              <a:rPr lang="en-US" dirty="0"/>
              <a:t>…</a:t>
            </a:r>
          </a:p>
        </p:txBody>
      </p:sp>
      <p:sp>
        <p:nvSpPr>
          <p:cNvPr id="4" name="Slide Number Placeholder 3">
            <a:extLst>
              <a:ext uri="{FF2B5EF4-FFF2-40B4-BE49-F238E27FC236}">
                <a16:creationId xmlns:a16="http://schemas.microsoft.com/office/drawing/2014/main" id="{6411EB46-EB46-405E-12A3-DEBBC3D35ACB}"/>
              </a:ext>
            </a:extLst>
          </p:cNvPr>
          <p:cNvSpPr>
            <a:spLocks noGrp="1"/>
          </p:cNvSpPr>
          <p:nvPr>
            <p:ph type="sldNum" sz="quarter" idx="12"/>
          </p:nvPr>
        </p:nvSpPr>
        <p:spPr/>
        <p:txBody>
          <a:bodyPr/>
          <a:lstStyle/>
          <a:p>
            <a:fld id="{6113E31D-E2AB-40D1-8B51-AFA5AFEF393A}" type="slidenum">
              <a:rPr lang="en-US" smtClean="0"/>
              <a:t>6</a:t>
            </a:fld>
            <a:endParaRPr lang="en-US" dirty="0"/>
          </a:p>
        </p:txBody>
      </p:sp>
      <p:sp>
        <p:nvSpPr>
          <p:cNvPr id="5" name="Content Placeholder 2">
            <a:extLst>
              <a:ext uri="{FF2B5EF4-FFF2-40B4-BE49-F238E27FC236}">
                <a16:creationId xmlns:a16="http://schemas.microsoft.com/office/drawing/2014/main" id="{D54AC6C4-999C-801E-CF86-F2525B9A3ABD}"/>
              </a:ext>
            </a:extLst>
          </p:cNvPr>
          <p:cNvSpPr txBox="1">
            <a:spLocks/>
          </p:cNvSpPr>
          <p:nvPr/>
        </p:nvSpPr>
        <p:spPr>
          <a:xfrm>
            <a:off x="263352" y="4869160"/>
            <a:ext cx="3359150" cy="1557773"/>
          </a:xfrm>
          <a:prstGeom prst="rect">
            <a:avLst/>
          </a:prstGeom>
        </p:spPr>
        <p:txBody>
          <a:bodyPr vert="horz" lIns="0" tIns="36000" rIns="0" bIns="36000" rtlCol="0">
            <a:noAutofit/>
          </a:bodyPr>
          <a:lstStyle>
            <a:lvl1pPr marL="91440" indent="-91440" algn="l" defTabSz="914400" rtl="0" eaLnBrk="1" latinLnBrk="0" hangingPunct="1">
              <a:lnSpc>
                <a:spcPct val="90000"/>
              </a:lnSpc>
              <a:spcBef>
                <a:spcPts val="1200"/>
              </a:spcBef>
              <a:spcAft>
                <a:spcPts val="2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Arial" panose="020B0604020202020204" pitchFamily="34" charset="0"/>
              <a:buNone/>
            </a:pPr>
            <a:r>
              <a:rPr lang="en-US" dirty="0"/>
              <a:t>Symbols that represent properties of objects, events and their environment. Product of observation. </a:t>
            </a:r>
            <a:br>
              <a:rPr lang="en-US" dirty="0"/>
            </a:br>
            <a:r>
              <a:rPr lang="en-US" dirty="0"/>
              <a:t>E.g.: observations</a:t>
            </a:r>
          </a:p>
        </p:txBody>
      </p:sp>
      <p:sp>
        <p:nvSpPr>
          <p:cNvPr id="6" name="Isosceles Triangle 5">
            <a:extLst>
              <a:ext uri="{FF2B5EF4-FFF2-40B4-BE49-F238E27FC236}">
                <a16:creationId xmlns:a16="http://schemas.microsoft.com/office/drawing/2014/main" id="{6BFD07DB-10EB-E159-D3D2-806A9632E69A}"/>
              </a:ext>
            </a:extLst>
          </p:cNvPr>
          <p:cNvSpPr/>
          <p:nvPr/>
        </p:nvSpPr>
        <p:spPr>
          <a:xfrm>
            <a:off x="4007768" y="1844824"/>
            <a:ext cx="3672408" cy="4139875"/>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sz="2000" dirty="0">
                <a:solidFill>
                  <a:schemeClr val="tx1"/>
                </a:solidFill>
              </a:rPr>
              <a:t>Wisdom</a:t>
            </a:r>
          </a:p>
          <a:p>
            <a:pPr algn="ctr"/>
            <a:endParaRPr lang="en-US" sz="2000" dirty="0">
              <a:solidFill>
                <a:schemeClr val="tx1"/>
              </a:solidFill>
            </a:endParaRPr>
          </a:p>
          <a:p>
            <a:pPr algn="ctr"/>
            <a:endParaRPr lang="en-US" sz="2000" dirty="0">
              <a:solidFill>
                <a:schemeClr val="tx1"/>
              </a:solidFill>
            </a:endParaRPr>
          </a:p>
          <a:p>
            <a:pPr algn="ctr"/>
            <a:r>
              <a:rPr lang="en-US" sz="2000" dirty="0">
                <a:solidFill>
                  <a:schemeClr val="tx1"/>
                </a:solidFill>
              </a:rPr>
              <a:t>Knowledge</a:t>
            </a:r>
          </a:p>
          <a:p>
            <a:pPr algn="ctr"/>
            <a:endParaRPr lang="en-US" sz="2000" dirty="0">
              <a:solidFill>
                <a:schemeClr val="tx1"/>
              </a:solidFill>
            </a:endParaRPr>
          </a:p>
          <a:p>
            <a:pPr algn="ctr"/>
            <a:endParaRPr lang="en-US" sz="2000" dirty="0">
              <a:solidFill>
                <a:schemeClr val="tx1"/>
              </a:solidFill>
            </a:endParaRPr>
          </a:p>
          <a:p>
            <a:pPr algn="ctr"/>
            <a:r>
              <a:rPr lang="en-US" sz="2000" dirty="0">
                <a:solidFill>
                  <a:schemeClr val="tx1"/>
                </a:solidFill>
              </a:rPr>
              <a:t>Information </a:t>
            </a:r>
          </a:p>
          <a:p>
            <a:pPr algn="ctr"/>
            <a:endParaRPr lang="en-US" sz="2000" dirty="0">
              <a:solidFill>
                <a:schemeClr val="tx1"/>
              </a:solidFill>
            </a:endParaRPr>
          </a:p>
          <a:p>
            <a:pPr algn="ctr"/>
            <a:endParaRPr lang="en-US" sz="2000" dirty="0">
              <a:solidFill>
                <a:schemeClr val="tx1"/>
              </a:solidFill>
            </a:endParaRPr>
          </a:p>
          <a:p>
            <a:pPr algn="ctr"/>
            <a:r>
              <a:rPr lang="en-US" sz="2000" dirty="0">
                <a:solidFill>
                  <a:schemeClr val="tx1"/>
                </a:solidFill>
              </a:rPr>
              <a:t>Data</a:t>
            </a:r>
          </a:p>
        </p:txBody>
      </p:sp>
      <p:cxnSp>
        <p:nvCxnSpPr>
          <p:cNvPr id="7" name="Straight Connector 6">
            <a:extLst>
              <a:ext uri="{FF2B5EF4-FFF2-40B4-BE49-F238E27FC236}">
                <a16:creationId xmlns:a16="http://schemas.microsoft.com/office/drawing/2014/main" id="{65F58744-E979-09CC-9279-D09746B55643}"/>
              </a:ext>
            </a:extLst>
          </p:cNvPr>
          <p:cNvCxnSpPr>
            <a:cxnSpLocks/>
            <a:endCxn id="5" idx="3"/>
          </p:cNvCxnSpPr>
          <p:nvPr/>
        </p:nvCxnSpPr>
        <p:spPr>
          <a:xfrm flipH="1" flipV="1">
            <a:off x="3622502" y="5648047"/>
            <a:ext cx="1825426" cy="152044"/>
          </a:xfrm>
          <a:prstGeom prst="line">
            <a:avLst/>
          </a:prstGeom>
        </p:spPr>
        <p:style>
          <a:lnRef idx="1">
            <a:schemeClr val="dk1"/>
          </a:lnRef>
          <a:fillRef idx="0">
            <a:schemeClr val="dk1"/>
          </a:fillRef>
          <a:effectRef idx="0">
            <a:schemeClr val="dk1"/>
          </a:effectRef>
          <a:fontRef idx="minor">
            <a:schemeClr val="tx1"/>
          </a:fontRef>
        </p:style>
      </p:cxnSp>
      <p:sp>
        <p:nvSpPr>
          <p:cNvPr id="8" name="Content Placeholder 2">
            <a:extLst>
              <a:ext uri="{FF2B5EF4-FFF2-40B4-BE49-F238E27FC236}">
                <a16:creationId xmlns:a16="http://schemas.microsoft.com/office/drawing/2014/main" id="{0C9FB43A-56C6-1E41-64AE-54440904CC64}"/>
              </a:ext>
            </a:extLst>
          </p:cNvPr>
          <p:cNvSpPr txBox="1">
            <a:spLocks/>
          </p:cNvSpPr>
          <p:nvPr/>
        </p:nvSpPr>
        <p:spPr>
          <a:xfrm>
            <a:off x="8065442" y="3753036"/>
            <a:ext cx="3528392" cy="396631"/>
          </a:xfrm>
          <a:prstGeom prst="rect">
            <a:avLst/>
          </a:prstGeom>
        </p:spPr>
        <p:txBody>
          <a:bodyPr vert="horz" lIns="0" tIns="36000" rIns="0" bIns="36000" rtlCol="0">
            <a:noAutofit/>
          </a:bodyPr>
          <a:lstStyle>
            <a:lvl1pPr marL="91440" indent="-91440" algn="l" defTabSz="914400" rtl="0" eaLnBrk="1" latinLnBrk="0" hangingPunct="1">
              <a:lnSpc>
                <a:spcPct val="90000"/>
              </a:lnSpc>
              <a:spcBef>
                <a:spcPts val="1200"/>
              </a:spcBef>
              <a:spcAft>
                <a:spcPts val="2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Arial" panose="020B0604020202020204" pitchFamily="34" charset="0"/>
              <a:buNone/>
            </a:pPr>
            <a:r>
              <a:rPr lang="en-US" dirty="0"/>
              <a:t>  E.g.: a trend</a:t>
            </a:r>
          </a:p>
        </p:txBody>
      </p:sp>
      <p:cxnSp>
        <p:nvCxnSpPr>
          <p:cNvPr id="9" name="Straight Connector 8">
            <a:extLst>
              <a:ext uri="{FF2B5EF4-FFF2-40B4-BE49-F238E27FC236}">
                <a16:creationId xmlns:a16="http://schemas.microsoft.com/office/drawing/2014/main" id="{32D58FC7-DAF7-F3A0-2EE2-DD50C0586707}"/>
              </a:ext>
            </a:extLst>
          </p:cNvPr>
          <p:cNvCxnSpPr>
            <a:cxnSpLocks/>
            <a:stCxn id="8" idx="1"/>
          </p:cNvCxnSpPr>
          <p:nvPr/>
        </p:nvCxnSpPr>
        <p:spPr>
          <a:xfrm flipH="1">
            <a:off x="6600056" y="3951352"/>
            <a:ext cx="1465386" cy="931002"/>
          </a:xfrm>
          <a:prstGeom prst="line">
            <a:avLst/>
          </a:prstGeom>
        </p:spPr>
        <p:style>
          <a:lnRef idx="1">
            <a:schemeClr val="dk1"/>
          </a:lnRef>
          <a:fillRef idx="0">
            <a:schemeClr val="dk1"/>
          </a:fillRef>
          <a:effectRef idx="0">
            <a:schemeClr val="dk1"/>
          </a:effectRef>
          <a:fontRef idx="minor">
            <a:schemeClr val="tx1"/>
          </a:fontRef>
        </p:style>
      </p:cxnSp>
      <p:sp>
        <p:nvSpPr>
          <p:cNvPr id="12" name="Arrow: Up 11">
            <a:extLst>
              <a:ext uri="{FF2B5EF4-FFF2-40B4-BE49-F238E27FC236}">
                <a16:creationId xmlns:a16="http://schemas.microsoft.com/office/drawing/2014/main" id="{843F2426-8ED9-79C2-45E0-894DBDA07EDE}"/>
              </a:ext>
            </a:extLst>
          </p:cNvPr>
          <p:cNvSpPr/>
          <p:nvPr/>
        </p:nvSpPr>
        <p:spPr>
          <a:xfrm>
            <a:off x="7824192" y="5013624"/>
            <a:ext cx="241250" cy="900685"/>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Content Placeholder 2">
            <a:extLst>
              <a:ext uri="{FF2B5EF4-FFF2-40B4-BE49-F238E27FC236}">
                <a16:creationId xmlns:a16="http://schemas.microsoft.com/office/drawing/2014/main" id="{829F6DE0-563A-04FC-BDE3-41AA6EEFADC0}"/>
              </a:ext>
            </a:extLst>
          </p:cNvPr>
          <p:cNvSpPr txBox="1">
            <a:spLocks/>
          </p:cNvSpPr>
          <p:nvPr/>
        </p:nvSpPr>
        <p:spPr>
          <a:xfrm>
            <a:off x="8162328" y="4882354"/>
            <a:ext cx="3766320" cy="900684"/>
          </a:xfrm>
          <a:prstGeom prst="rect">
            <a:avLst/>
          </a:prstGeom>
        </p:spPr>
        <p:txBody>
          <a:bodyPr vert="horz" lIns="0" tIns="36000" rIns="0" bIns="36000" rtlCol="0">
            <a:noAutofit/>
          </a:bodyPr>
          <a:lstStyle>
            <a:lvl1pPr marL="91440" indent="-91440" algn="l" defTabSz="914400" rtl="0" eaLnBrk="1" latinLnBrk="0" hangingPunct="1">
              <a:lnSpc>
                <a:spcPct val="90000"/>
              </a:lnSpc>
              <a:spcBef>
                <a:spcPts val="1200"/>
              </a:spcBef>
              <a:spcAft>
                <a:spcPts val="2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Arial" panose="020B0604020202020204" pitchFamily="34" charset="0"/>
              <a:buNone/>
            </a:pPr>
            <a:r>
              <a:rPr lang="en-US" dirty="0"/>
              <a:t>Add context and interpretation. Classification, calculation, selection, aggregation.</a:t>
            </a:r>
          </a:p>
        </p:txBody>
      </p:sp>
      <p:sp>
        <p:nvSpPr>
          <p:cNvPr id="14" name="Arrow: Up 13">
            <a:extLst>
              <a:ext uri="{FF2B5EF4-FFF2-40B4-BE49-F238E27FC236}">
                <a16:creationId xmlns:a16="http://schemas.microsoft.com/office/drawing/2014/main" id="{8E2B18E5-7CFF-F025-131A-04120AAED1FD}"/>
              </a:ext>
            </a:extLst>
          </p:cNvPr>
          <p:cNvSpPr/>
          <p:nvPr/>
        </p:nvSpPr>
        <p:spPr>
          <a:xfrm>
            <a:off x="3887143" y="3803870"/>
            <a:ext cx="241250" cy="900685"/>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Content Placeholder 2">
            <a:extLst>
              <a:ext uri="{FF2B5EF4-FFF2-40B4-BE49-F238E27FC236}">
                <a16:creationId xmlns:a16="http://schemas.microsoft.com/office/drawing/2014/main" id="{0AC9A04B-0BDB-26D3-1BD1-4B48ED474DA3}"/>
              </a:ext>
            </a:extLst>
          </p:cNvPr>
          <p:cNvSpPr txBox="1">
            <a:spLocks/>
          </p:cNvSpPr>
          <p:nvPr/>
        </p:nvSpPr>
        <p:spPr>
          <a:xfrm>
            <a:off x="263352" y="3795872"/>
            <a:ext cx="3479775" cy="900684"/>
          </a:xfrm>
          <a:prstGeom prst="rect">
            <a:avLst/>
          </a:prstGeom>
        </p:spPr>
        <p:txBody>
          <a:bodyPr vert="horz" lIns="0" tIns="36000" rIns="0" bIns="36000" rtlCol="0">
            <a:noAutofit/>
          </a:bodyPr>
          <a:lstStyle>
            <a:lvl1pPr marL="91440" indent="-91440" algn="l" defTabSz="914400" rtl="0" eaLnBrk="1" latinLnBrk="0" hangingPunct="1">
              <a:lnSpc>
                <a:spcPct val="90000"/>
              </a:lnSpc>
              <a:spcBef>
                <a:spcPts val="1200"/>
              </a:spcBef>
              <a:spcAft>
                <a:spcPts val="2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Arial" panose="020B0604020202020204" pitchFamily="34" charset="0"/>
              <a:buNone/>
            </a:pPr>
            <a:r>
              <a:rPr lang="en-US" dirty="0"/>
              <a:t>Synthesis of multiple information sources over time.</a:t>
            </a:r>
          </a:p>
        </p:txBody>
      </p:sp>
      <p:sp>
        <p:nvSpPr>
          <p:cNvPr id="22" name="Content Placeholder 2">
            <a:extLst>
              <a:ext uri="{FF2B5EF4-FFF2-40B4-BE49-F238E27FC236}">
                <a16:creationId xmlns:a16="http://schemas.microsoft.com/office/drawing/2014/main" id="{D75338AF-4AB7-71E9-A4B2-08A75B128A6B}"/>
              </a:ext>
            </a:extLst>
          </p:cNvPr>
          <p:cNvSpPr txBox="1">
            <a:spLocks/>
          </p:cNvSpPr>
          <p:nvPr/>
        </p:nvSpPr>
        <p:spPr>
          <a:xfrm>
            <a:off x="125884" y="2883942"/>
            <a:ext cx="3528392" cy="396631"/>
          </a:xfrm>
          <a:prstGeom prst="rect">
            <a:avLst/>
          </a:prstGeom>
        </p:spPr>
        <p:txBody>
          <a:bodyPr vert="horz" lIns="0" tIns="36000" rIns="0" bIns="36000" rtlCol="0">
            <a:noAutofit/>
          </a:bodyPr>
          <a:lstStyle>
            <a:lvl1pPr marL="91440" indent="-91440" algn="l" defTabSz="914400" rtl="0" eaLnBrk="1" latinLnBrk="0" hangingPunct="1">
              <a:lnSpc>
                <a:spcPct val="90000"/>
              </a:lnSpc>
              <a:spcBef>
                <a:spcPts val="1200"/>
              </a:spcBef>
              <a:spcAft>
                <a:spcPts val="2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Arial" panose="020B0604020202020204" pitchFamily="34" charset="0"/>
              <a:buNone/>
            </a:pPr>
            <a:r>
              <a:rPr lang="en-US" dirty="0"/>
              <a:t>  E.g.: explanation and reasons</a:t>
            </a:r>
          </a:p>
        </p:txBody>
      </p:sp>
      <p:cxnSp>
        <p:nvCxnSpPr>
          <p:cNvPr id="23" name="Straight Connector 22">
            <a:extLst>
              <a:ext uri="{FF2B5EF4-FFF2-40B4-BE49-F238E27FC236}">
                <a16:creationId xmlns:a16="http://schemas.microsoft.com/office/drawing/2014/main" id="{A189E73B-DD7E-5D9F-5BF7-78BC22E28914}"/>
              </a:ext>
            </a:extLst>
          </p:cNvPr>
          <p:cNvCxnSpPr>
            <a:cxnSpLocks/>
            <a:endCxn id="22" idx="3"/>
          </p:cNvCxnSpPr>
          <p:nvPr/>
        </p:nvCxnSpPr>
        <p:spPr>
          <a:xfrm flipH="1" flipV="1">
            <a:off x="3654276" y="3082258"/>
            <a:ext cx="1505620" cy="832503"/>
          </a:xfrm>
          <a:prstGeom prst="line">
            <a:avLst/>
          </a:prstGeom>
        </p:spPr>
        <p:style>
          <a:lnRef idx="1">
            <a:schemeClr val="dk1"/>
          </a:lnRef>
          <a:fillRef idx="0">
            <a:schemeClr val="dk1"/>
          </a:fillRef>
          <a:effectRef idx="0">
            <a:schemeClr val="dk1"/>
          </a:effectRef>
          <a:fontRef idx="minor">
            <a:schemeClr val="tx1"/>
          </a:fontRef>
        </p:style>
      </p:cxnSp>
      <p:sp>
        <p:nvSpPr>
          <p:cNvPr id="27" name="Content Placeholder 2">
            <a:extLst>
              <a:ext uri="{FF2B5EF4-FFF2-40B4-BE49-F238E27FC236}">
                <a16:creationId xmlns:a16="http://schemas.microsoft.com/office/drawing/2014/main" id="{E59D8F21-8572-5ABE-BD81-21544265238F}"/>
              </a:ext>
            </a:extLst>
          </p:cNvPr>
          <p:cNvSpPr txBox="1">
            <a:spLocks/>
          </p:cNvSpPr>
          <p:nvPr/>
        </p:nvSpPr>
        <p:spPr>
          <a:xfrm>
            <a:off x="6678612" y="2156731"/>
            <a:ext cx="5250036" cy="396632"/>
          </a:xfrm>
          <a:prstGeom prst="rect">
            <a:avLst/>
          </a:prstGeom>
        </p:spPr>
        <p:txBody>
          <a:bodyPr vert="horz" lIns="0" tIns="36000" rIns="0" bIns="36000" rtlCol="0">
            <a:noAutofit/>
          </a:bodyPr>
          <a:lstStyle>
            <a:lvl1pPr marL="91440" indent="-91440" algn="l" defTabSz="914400" rtl="0" eaLnBrk="1" latinLnBrk="0" hangingPunct="1">
              <a:lnSpc>
                <a:spcPct val="90000"/>
              </a:lnSpc>
              <a:spcBef>
                <a:spcPts val="1200"/>
              </a:spcBef>
              <a:spcAft>
                <a:spcPts val="2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Arial" panose="020B0604020202020204" pitchFamily="34" charset="0"/>
              <a:buNone/>
            </a:pPr>
            <a:r>
              <a:rPr lang="en-US" dirty="0"/>
              <a:t>Data are not good enough for management.</a:t>
            </a:r>
          </a:p>
        </p:txBody>
      </p:sp>
    </p:spTree>
    <p:extLst>
      <p:ext uri="{BB962C8B-B14F-4D97-AF65-F5344CB8AC3E}">
        <p14:creationId xmlns:p14="http://schemas.microsoft.com/office/powerpoint/2010/main" val="234334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par>
                                <p:cTn id="33" presetID="10" presetClass="entr" presetSubtype="0" fill="hold"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5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2" grpId="0" animBg="1"/>
      <p:bldP spid="13" grpId="0"/>
      <p:bldP spid="14" grpId="0" animBg="1"/>
      <p:bldP spid="15" grpId="0"/>
      <p:bldP spid="22" grpId="0"/>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92801-B629-CEAB-A723-50F1B4EF0022}"/>
              </a:ext>
            </a:extLst>
          </p:cNvPr>
          <p:cNvSpPr>
            <a:spLocks noGrp="1"/>
          </p:cNvSpPr>
          <p:nvPr>
            <p:ph type="title"/>
          </p:nvPr>
        </p:nvSpPr>
        <p:spPr/>
        <p:txBody>
          <a:bodyPr/>
          <a:lstStyle/>
          <a:p>
            <a:r>
              <a:rPr lang="en-US" dirty="0"/>
              <a:t>Data classification</a:t>
            </a:r>
          </a:p>
        </p:txBody>
      </p:sp>
      <p:sp>
        <p:nvSpPr>
          <p:cNvPr id="4" name="Slide Number Placeholder 3">
            <a:extLst>
              <a:ext uri="{FF2B5EF4-FFF2-40B4-BE49-F238E27FC236}">
                <a16:creationId xmlns:a16="http://schemas.microsoft.com/office/drawing/2014/main" id="{8B2423A0-97EB-7B02-908E-29C7ADC54157}"/>
              </a:ext>
            </a:extLst>
          </p:cNvPr>
          <p:cNvSpPr>
            <a:spLocks noGrp="1"/>
          </p:cNvSpPr>
          <p:nvPr>
            <p:ph type="sldNum" sz="quarter" idx="12"/>
          </p:nvPr>
        </p:nvSpPr>
        <p:spPr/>
        <p:txBody>
          <a:bodyPr/>
          <a:lstStyle/>
          <a:p>
            <a:fld id="{6113E31D-E2AB-40D1-8B51-AFA5AFEF393A}" type="slidenum">
              <a:rPr lang="en-US" smtClean="0"/>
              <a:t>7</a:t>
            </a:fld>
            <a:endParaRPr lang="en-US" dirty="0"/>
          </a:p>
        </p:txBody>
      </p:sp>
      <p:sp>
        <p:nvSpPr>
          <p:cNvPr id="5" name="Content Placeholder 2">
            <a:extLst>
              <a:ext uri="{FF2B5EF4-FFF2-40B4-BE49-F238E27FC236}">
                <a16:creationId xmlns:a16="http://schemas.microsoft.com/office/drawing/2014/main" id="{0E6EB8DC-0DDE-61C2-7D49-37E80D37D1B4}"/>
              </a:ext>
            </a:extLst>
          </p:cNvPr>
          <p:cNvSpPr txBox="1">
            <a:spLocks/>
          </p:cNvSpPr>
          <p:nvPr/>
        </p:nvSpPr>
        <p:spPr>
          <a:xfrm>
            <a:off x="358950" y="4597658"/>
            <a:ext cx="5351960" cy="1454971"/>
          </a:xfrm>
          <a:prstGeom prst="rect">
            <a:avLst/>
          </a:prstGeom>
        </p:spPr>
        <p:txBody>
          <a:bodyPr vert="horz" lIns="0" tIns="36000" rIns="0" bIns="36000" rtlCol="0">
            <a:noAutofit/>
          </a:bodyPr>
          <a:lstStyle>
            <a:lvl1pPr marL="91440" indent="-91440" algn="l" defTabSz="914400" rtl="0" eaLnBrk="1" latinLnBrk="0" hangingPunct="1">
              <a:lnSpc>
                <a:spcPct val="90000"/>
              </a:lnSpc>
              <a:spcBef>
                <a:spcPts val="1200"/>
              </a:spcBef>
              <a:spcAft>
                <a:spcPts val="2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Arial" panose="020B0604020202020204" pitchFamily="34" charset="0"/>
              <a:buNone/>
            </a:pPr>
            <a:r>
              <a:rPr lang="en-US" dirty="0"/>
              <a:t>Monitor the business data</a:t>
            </a:r>
          </a:p>
          <a:p>
            <a:r>
              <a:rPr lang="en-US" dirty="0"/>
              <a:t>High quality data</a:t>
            </a:r>
          </a:p>
          <a:p>
            <a:r>
              <a:rPr lang="en-US" dirty="0"/>
              <a:t>Support decision making</a:t>
            </a:r>
          </a:p>
        </p:txBody>
      </p:sp>
      <p:sp>
        <p:nvSpPr>
          <p:cNvPr id="6" name="Content Placeholder 2">
            <a:extLst>
              <a:ext uri="{FF2B5EF4-FFF2-40B4-BE49-F238E27FC236}">
                <a16:creationId xmlns:a16="http://schemas.microsoft.com/office/drawing/2014/main" id="{83303D1E-EC95-79DB-A493-150663A6420A}"/>
              </a:ext>
            </a:extLst>
          </p:cNvPr>
          <p:cNvSpPr txBox="1">
            <a:spLocks/>
          </p:cNvSpPr>
          <p:nvPr/>
        </p:nvSpPr>
        <p:spPr>
          <a:xfrm>
            <a:off x="358950" y="1268760"/>
            <a:ext cx="5351960" cy="1454971"/>
          </a:xfrm>
          <a:prstGeom prst="rect">
            <a:avLst/>
          </a:prstGeom>
        </p:spPr>
        <p:txBody>
          <a:bodyPr vert="horz" lIns="0" tIns="36000" rIns="0" bIns="36000" rtlCol="0">
            <a:noAutofit/>
          </a:bodyPr>
          <a:lstStyle>
            <a:lvl1pPr marL="91440" indent="-91440" algn="l" defTabSz="914400" rtl="0" eaLnBrk="1" latinLnBrk="0" hangingPunct="1">
              <a:lnSpc>
                <a:spcPct val="90000"/>
              </a:lnSpc>
              <a:spcBef>
                <a:spcPts val="1200"/>
              </a:spcBef>
              <a:spcAft>
                <a:spcPts val="2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n-US" dirty="0"/>
              <a:t>Run the business data</a:t>
            </a:r>
          </a:p>
          <a:p>
            <a:r>
              <a:rPr lang="en-US" dirty="0"/>
              <a:t>Produced by day-to-day operation</a:t>
            </a:r>
          </a:p>
        </p:txBody>
      </p:sp>
      <p:sp>
        <p:nvSpPr>
          <p:cNvPr id="7" name="Content Placeholder 2">
            <a:extLst>
              <a:ext uri="{FF2B5EF4-FFF2-40B4-BE49-F238E27FC236}">
                <a16:creationId xmlns:a16="http://schemas.microsoft.com/office/drawing/2014/main" id="{8F3B548D-360F-555B-FE7B-07F2D88448DA}"/>
              </a:ext>
            </a:extLst>
          </p:cNvPr>
          <p:cNvSpPr txBox="1">
            <a:spLocks/>
          </p:cNvSpPr>
          <p:nvPr/>
        </p:nvSpPr>
        <p:spPr>
          <a:xfrm>
            <a:off x="384000" y="2924944"/>
            <a:ext cx="5351960" cy="1454971"/>
          </a:xfrm>
          <a:prstGeom prst="rect">
            <a:avLst/>
          </a:prstGeom>
        </p:spPr>
        <p:txBody>
          <a:bodyPr vert="horz" lIns="0" tIns="36000" rIns="0" bIns="36000" rtlCol="0">
            <a:noAutofit/>
          </a:bodyPr>
          <a:lstStyle>
            <a:lvl1pPr marL="91440" indent="-91440" algn="l" defTabSz="914400" rtl="0" eaLnBrk="1" latinLnBrk="0" hangingPunct="1">
              <a:lnSpc>
                <a:spcPct val="90000"/>
              </a:lnSpc>
              <a:spcBef>
                <a:spcPts val="1200"/>
              </a:spcBef>
              <a:spcAft>
                <a:spcPts val="2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n-US" dirty="0"/>
              <a:t>Integrate the business data</a:t>
            </a:r>
          </a:p>
          <a:p>
            <a:r>
              <a:rPr lang="en-US" dirty="0"/>
              <a:t>Improve business efficiency</a:t>
            </a:r>
          </a:p>
          <a:p>
            <a:r>
              <a:rPr lang="en-US" dirty="0"/>
              <a:t>E.g.: Master data</a:t>
            </a:r>
          </a:p>
        </p:txBody>
      </p:sp>
      <p:sp>
        <p:nvSpPr>
          <p:cNvPr id="3" name="Rectangle 2">
            <a:extLst>
              <a:ext uri="{FF2B5EF4-FFF2-40B4-BE49-F238E27FC236}">
                <a16:creationId xmlns:a16="http://schemas.microsoft.com/office/drawing/2014/main" id="{9766E1FA-E06B-9D20-BDBA-4E557496C836}"/>
              </a:ext>
            </a:extLst>
          </p:cNvPr>
          <p:cNvSpPr/>
          <p:nvPr/>
        </p:nvSpPr>
        <p:spPr>
          <a:xfrm>
            <a:off x="6096781" y="1268760"/>
            <a:ext cx="5351959" cy="253513"/>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Run the business data</a:t>
            </a:r>
          </a:p>
        </p:txBody>
      </p:sp>
      <p:sp>
        <p:nvSpPr>
          <p:cNvPr id="8" name="Rectangle 7">
            <a:extLst>
              <a:ext uri="{FF2B5EF4-FFF2-40B4-BE49-F238E27FC236}">
                <a16:creationId xmlns:a16="http://schemas.microsoft.com/office/drawing/2014/main" id="{5BC1E72B-F497-DA7C-89E1-5CCE64C3615E}"/>
              </a:ext>
            </a:extLst>
          </p:cNvPr>
          <p:cNvSpPr/>
          <p:nvPr/>
        </p:nvSpPr>
        <p:spPr>
          <a:xfrm>
            <a:off x="6096781" y="1700809"/>
            <a:ext cx="1684537" cy="575986"/>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Place an order</a:t>
            </a:r>
          </a:p>
        </p:txBody>
      </p:sp>
      <p:sp>
        <p:nvSpPr>
          <p:cNvPr id="9" name="Rectangle 8">
            <a:extLst>
              <a:ext uri="{FF2B5EF4-FFF2-40B4-BE49-F238E27FC236}">
                <a16:creationId xmlns:a16="http://schemas.microsoft.com/office/drawing/2014/main" id="{433BA555-CBBD-78C2-5E84-0B04DFA626D3}"/>
              </a:ext>
            </a:extLst>
          </p:cNvPr>
          <p:cNvSpPr/>
          <p:nvPr/>
        </p:nvSpPr>
        <p:spPr>
          <a:xfrm>
            <a:off x="7900141" y="1700808"/>
            <a:ext cx="1684537" cy="575986"/>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Schedule shipment</a:t>
            </a:r>
          </a:p>
        </p:txBody>
      </p:sp>
      <p:sp>
        <p:nvSpPr>
          <p:cNvPr id="10" name="Rectangle 9">
            <a:extLst>
              <a:ext uri="{FF2B5EF4-FFF2-40B4-BE49-F238E27FC236}">
                <a16:creationId xmlns:a16="http://schemas.microsoft.com/office/drawing/2014/main" id="{29B20941-DFA6-3F6A-E136-20AC81FFA3BE}"/>
              </a:ext>
            </a:extLst>
          </p:cNvPr>
          <p:cNvSpPr/>
          <p:nvPr/>
        </p:nvSpPr>
        <p:spPr>
          <a:xfrm>
            <a:off x="9764203" y="1700808"/>
            <a:ext cx="1684537" cy="575986"/>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Receive payment</a:t>
            </a:r>
          </a:p>
        </p:txBody>
      </p:sp>
      <p:sp>
        <p:nvSpPr>
          <p:cNvPr id="11" name="Rectangle 10">
            <a:extLst>
              <a:ext uri="{FF2B5EF4-FFF2-40B4-BE49-F238E27FC236}">
                <a16:creationId xmlns:a16="http://schemas.microsoft.com/office/drawing/2014/main" id="{0084184A-4963-9AEC-60E4-BC0D3C94F8EF}"/>
              </a:ext>
            </a:extLst>
          </p:cNvPr>
          <p:cNvSpPr/>
          <p:nvPr/>
        </p:nvSpPr>
        <p:spPr>
          <a:xfrm>
            <a:off x="6096781" y="2732036"/>
            <a:ext cx="1684537" cy="575986"/>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Process orders</a:t>
            </a:r>
          </a:p>
        </p:txBody>
      </p:sp>
      <p:sp>
        <p:nvSpPr>
          <p:cNvPr id="12" name="Rectangle 11">
            <a:extLst>
              <a:ext uri="{FF2B5EF4-FFF2-40B4-BE49-F238E27FC236}">
                <a16:creationId xmlns:a16="http://schemas.microsoft.com/office/drawing/2014/main" id="{023EC899-8306-82E3-AB05-DF8FE1C087FB}"/>
              </a:ext>
            </a:extLst>
          </p:cNvPr>
          <p:cNvSpPr/>
          <p:nvPr/>
        </p:nvSpPr>
        <p:spPr>
          <a:xfrm>
            <a:off x="7900141" y="2729102"/>
            <a:ext cx="1684537" cy="575986"/>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Process shipments</a:t>
            </a:r>
          </a:p>
        </p:txBody>
      </p:sp>
      <p:sp>
        <p:nvSpPr>
          <p:cNvPr id="13" name="Rectangle 12">
            <a:extLst>
              <a:ext uri="{FF2B5EF4-FFF2-40B4-BE49-F238E27FC236}">
                <a16:creationId xmlns:a16="http://schemas.microsoft.com/office/drawing/2014/main" id="{4AF35C1A-14A7-BD28-80A0-741EF4BCBB4F}"/>
              </a:ext>
            </a:extLst>
          </p:cNvPr>
          <p:cNvSpPr/>
          <p:nvPr/>
        </p:nvSpPr>
        <p:spPr>
          <a:xfrm>
            <a:off x="9764203" y="2732035"/>
            <a:ext cx="1684537" cy="575986"/>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Process payments</a:t>
            </a:r>
          </a:p>
        </p:txBody>
      </p:sp>
      <p:sp>
        <p:nvSpPr>
          <p:cNvPr id="15" name="Rectangle 14">
            <a:extLst>
              <a:ext uri="{FF2B5EF4-FFF2-40B4-BE49-F238E27FC236}">
                <a16:creationId xmlns:a16="http://schemas.microsoft.com/office/drawing/2014/main" id="{4CA21FB8-BBAD-26F1-BB5D-67F2359E887D}"/>
              </a:ext>
            </a:extLst>
          </p:cNvPr>
          <p:cNvSpPr/>
          <p:nvPr/>
        </p:nvSpPr>
        <p:spPr>
          <a:xfrm>
            <a:off x="6084000" y="5345919"/>
            <a:ext cx="5351959" cy="253513"/>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Monitor the business</a:t>
            </a:r>
          </a:p>
        </p:txBody>
      </p:sp>
      <p:sp>
        <p:nvSpPr>
          <p:cNvPr id="16" name="Rectangle 15">
            <a:extLst>
              <a:ext uri="{FF2B5EF4-FFF2-40B4-BE49-F238E27FC236}">
                <a16:creationId xmlns:a16="http://schemas.microsoft.com/office/drawing/2014/main" id="{D40B78A8-3BC7-9DB5-79F7-B4A8AC2FC5B5}"/>
              </a:ext>
            </a:extLst>
          </p:cNvPr>
          <p:cNvSpPr/>
          <p:nvPr/>
        </p:nvSpPr>
        <p:spPr>
          <a:xfrm>
            <a:off x="8832304" y="4293174"/>
            <a:ext cx="1684537" cy="575986"/>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Customer Master Data</a:t>
            </a:r>
          </a:p>
        </p:txBody>
      </p:sp>
      <p:sp>
        <p:nvSpPr>
          <p:cNvPr id="19" name="Rectangle 18">
            <a:extLst>
              <a:ext uri="{FF2B5EF4-FFF2-40B4-BE49-F238E27FC236}">
                <a16:creationId xmlns:a16="http://schemas.microsoft.com/office/drawing/2014/main" id="{642EBD0C-6B2D-6104-DED5-F9280A27CAC1}"/>
              </a:ext>
            </a:extLst>
          </p:cNvPr>
          <p:cNvSpPr/>
          <p:nvPr/>
        </p:nvSpPr>
        <p:spPr>
          <a:xfrm>
            <a:off x="6096781" y="5733334"/>
            <a:ext cx="1684537" cy="575986"/>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Financial dashboard</a:t>
            </a:r>
          </a:p>
        </p:txBody>
      </p:sp>
      <p:sp>
        <p:nvSpPr>
          <p:cNvPr id="20" name="Rectangle 19">
            <a:extLst>
              <a:ext uri="{FF2B5EF4-FFF2-40B4-BE49-F238E27FC236}">
                <a16:creationId xmlns:a16="http://schemas.microsoft.com/office/drawing/2014/main" id="{BB393F7C-2269-8009-261E-39C01ECFF052}"/>
              </a:ext>
            </a:extLst>
          </p:cNvPr>
          <p:cNvSpPr/>
          <p:nvPr/>
        </p:nvSpPr>
        <p:spPr>
          <a:xfrm>
            <a:off x="9120105" y="5713344"/>
            <a:ext cx="2315854" cy="595976"/>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Customer demographic analysis</a:t>
            </a:r>
          </a:p>
        </p:txBody>
      </p:sp>
      <p:cxnSp>
        <p:nvCxnSpPr>
          <p:cNvPr id="21" name="Straight Arrow Connector 20">
            <a:extLst>
              <a:ext uri="{FF2B5EF4-FFF2-40B4-BE49-F238E27FC236}">
                <a16:creationId xmlns:a16="http://schemas.microsoft.com/office/drawing/2014/main" id="{D8ADD954-BAEB-E7F1-EA1B-D0D42721A09A}"/>
              </a:ext>
            </a:extLst>
          </p:cNvPr>
          <p:cNvCxnSpPr>
            <a:cxnSpLocks/>
            <a:stCxn id="8" idx="2"/>
            <a:endCxn id="11" idx="0"/>
          </p:cNvCxnSpPr>
          <p:nvPr/>
        </p:nvCxnSpPr>
        <p:spPr>
          <a:xfrm>
            <a:off x="6939050" y="2276795"/>
            <a:ext cx="0" cy="45524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5" name="Straight Arrow Connector 24">
            <a:extLst>
              <a:ext uri="{FF2B5EF4-FFF2-40B4-BE49-F238E27FC236}">
                <a16:creationId xmlns:a16="http://schemas.microsoft.com/office/drawing/2014/main" id="{CA75FAB8-874A-36BC-0F37-9BC88585239F}"/>
              </a:ext>
            </a:extLst>
          </p:cNvPr>
          <p:cNvCxnSpPr>
            <a:cxnSpLocks/>
            <a:stCxn id="9" idx="2"/>
            <a:endCxn id="12" idx="0"/>
          </p:cNvCxnSpPr>
          <p:nvPr/>
        </p:nvCxnSpPr>
        <p:spPr>
          <a:xfrm>
            <a:off x="8742410" y="2276794"/>
            <a:ext cx="0" cy="45230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9" name="Straight Arrow Connector 28">
            <a:extLst>
              <a:ext uri="{FF2B5EF4-FFF2-40B4-BE49-F238E27FC236}">
                <a16:creationId xmlns:a16="http://schemas.microsoft.com/office/drawing/2014/main" id="{8CADE913-C40F-DDB3-1336-99BE7390B27B}"/>
              </a:ext>
            </a:extLst>
          </p:cNvPr>
          <p:cNvCxnSpPr>
            <a:cxnSpLocks/>
            <a:stCxn id="10" idx="2"/>
            <a:endCxn id="13" idx="0"/>
          </p:cNvCxnSpPr>
          <p:nvPr/>
        </p:nvCxnSpPr>
        <p:spPr>
          <a:xfrm>
            <a:off x="10606472" y="2276794"/>
            <a:ext cx="0" cy="45524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2" name="Straight Arrow Connector 31">
            <a:extLst>
              <a:ext uri="{FF2B5EF4-FFF2-40B4-BE49-F238E27FC236}">
                <a16:creationId xmlns:a16="http://schemas.microsoft.com/office/drawing/2014/main" id="{E9D563EC-7B99-1F7B-FFCF-38CB381AB718}"/>
              </a:ext>
            </a:extLst>
          </p:cNvPr>
          <p:cNvCxnSpPr>
            <a:cxnSpLocks/>
            <a:stCxn id="11" idx="2"/>
          </p:cNvCxnSpPr>
          <p:nvPr/>
        </p:nvCxnSpPr>
        <p:spPr>
          <a:xfrm flipH="1">
            <a:off x="6939049" y="3308022"/>
            <a:ext cx="1" cy="203789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5" name="Straight Arrow Connector 34">
            <a:extLst>
              <a:ext uri="{FF2B5EF4-FFF2-40B4-BE49-F238E27FC236}">
                <a16:creationId xmlns:a16="http://schemas.microsoft.com/office/drawing/2014/main" id="{635EA8CC-77F0-CED5-4D8C-F5586CAB2191}"/>
              </a:ext>
            </a:extLst>
          </p:cNvPr>
          <p:cNvCxnSpPr>
            <a:cxnSpLocks/>
            <a:stCxn id="12" idx="2"/>
            <a:endCxn id="15" idx="0"/>
          </p:cNvCxnSpPr>
          <p:nvPr/>
        </p:nvCxnSpPr>
        <p:spPr>
          <a:xfrm>
            <a:off x="8742410" y="3305088"/>
            <a:ext cx="17570" cy="204083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8" name="Straight Arrow Connector 37">
            <a:extLst>
              <a:ext uri="{FF2B5EF4-FFF2-40B4-BE49-F238E27FC236}">
                <a16:creationId xmlns:a16="http://schemas.microsoft.com/office/drawing/2014/main" id="{878E044A-3C2F-D578-8AA7-DEB6A78814BA}"/>
              </a:ext>
            </a:extLst>
          </p:cNvPr>
          <p:cNvCxnSpPr>
            <a:cxnSpLocks/>
            <a:stCxn id="13" idx="2"/>
          </p:cNvCxnSpPr>
          <p:nvPr/>
        </p:nvCxnSpPr>
        <p:spPr>
          <a:xfrm>
            <a:off x="10606472" y="3308021"/>
            <a:ext cx="0" cy="201712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1" name="Straight Arrow Connector 40">
            <a:extLst>
              <a:ext uri="{FF2B5EF4-FFF2-40B4-BE49-F238E27FC236}">
                <a16:creationId xmlns:a16="http://schemas.microsoft.com/office/drawing/2014/main" id="{A8767452-020F-98DF-D970-27CFE90D9AAD}"/>
              </a:ext>
            </a:extLst>
          </p:cNvPr>
          <p:cNvCxnSpPr>
            <a:cxnSpLocks/>
            <a:stCxn id="16" idx="2"/>
          </p:cNvCxnSpPr>
          <p:nvPr/>
        </p:nvCxnSpPr>
        <p:spPr>
          <a:xfrm>
            <a:off x="9674573" y="4869160"/>
            <a:ext cx="0" cy="47675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4" name="Rectangle 13">
            <a:extLst>
              <a:ext uri="{FF2B5EF4-FFF2-40B4-BE49-F238E27FC236}">
                <a16:creationId xmlns:a16="http://schemas.microsoft.com/office/drawing/2014/main" id="{6B156931-C6FA-A214-1274-046A221EE36F}"/>
              </a:ext>
            </a:extLst>
          </p:cNvPr>
          <p:cNvSpPr/>
          <p:nvPr/>
        </p:nvSpPr>
        <p:spPr>
          <a:xfrm>
            <a:off x="6096001" y="3895567"/>
            <a:ext cx="5351959" cy="253513"/>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Integrate the business data</a:t>
            </a:r>
          </a:p>
        </p:txBody>
      </p:sp>
    </p:spTree>
    <p:extLst>
      <p:ext uri="{BB962C8B-B14F-4D97-AF65-F5344CB8AC3E}">
        <p14:creationId xmlns:p14="http://schemas.microsoft.com/office/powerpoint/2010/main" val="443725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3214CD-3EAC-A4FA-6E0E-DD502184B8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B543D4-53C3-04CF-8046-6AFBC4A8BEE2}"/>
              </a:ext>
            </a:extLst>
          </p:cNvPr>
          <p:cNvSpPr>
            <a:spLocks noGrp="1"/>
          </p:cNvSpPr>
          <p:nvPr>
            <p:ph type="title"/>
          </p:nvPr>
        </p:nvSpPr>
        <p:spPr/>
        <p:txBody>
          <a:bodyPr/>
          <a:lstStyle/>
          <a:p>
            <a:r>
              <a:rPr lang="en-US" dirty="0"/>
              <a:t>Business - What data?</a:t>
            </a:r>
          </a:p>
        </p:txBody>
      </p:sp>
      <p:sp>
        <p:nvSpPr>
          <p:cNvPr id="4" name="Slide Number Placeholder 3">
            <a:extLst>
              <a:ext uri="{FF2B5EF4-FFF2-40B4-BE49-F238E27FC236}">
                <a16:creationId xmlns:a16="http://schemas.microsoft.com/office/drawing/2014/main" id="{CB23FB91-D8BE-5721-E1E2-E742F998006B}"/>
              </a:ext>
            </a:extLst>
          </p:cNvPr>
          <p:cNvSpPr>
            <a:spLocks noGrp="1"/>
          </p:cNvSpPr>
          <p:nvPr>
            <p:ph type="sldNum" sz="quarter" idx="12"/>
          </p:nvPr>
        </p:nvSpPr>
        <p:spPr/>
        <p:txBody>
          <a:bodyPr/>
          <a:lstStyle/>
          <a:p>
            <a:fld id="{6113E31D-E2AB-40D1-8B51-AFA5AFEF393A}" type="slidenum">
              <a:rPr lang="en-US" smtClean="0"/>
              <a:t>8</a:t>
            </a:fld>
            <a:endParaRPr lang="en-US" dirty="0"/>
          </a:p>
        </p:txBody>
      </p:sp>
      <p:pic>
        <p:nvPicPr>
          <p:cNvPr id="14" name="Graphic 13">
            <a:extLst>
              <a:ext uri="{FF2B5EF4-FFF2-40B4-BE49-F238E27FC236}">
                <a16:creationId xmlns:a16="http://schemas.microsoft.com/office/drawing/2014/main" id="{B31B0CCE-C3F4-817F-4111-B6B42E69195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3104" y="1863568"/>
            <a:ext cx="10113784" cy="4520908"/>
          </a:xfrm>
          <a:prstGeom prst="rect">
            <a:avLst/>
          </a:prstGeom>
        </p:spPr>
      </p:pic>
    </p:spTree>
    <p:extLst>
      <p:ext uri="{BB962C8B-B14F-4D97-AF65-F5344CB8AC3E}">
        <p14:creationId xmlns:p14="http://schemas.microsoft.com/office/powerpoint/2010/main" val="1460124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BC6FE-A0DF-6225-9409-862376A563EE}"/>
              </a:ext>
            </a:extLst>
          </p:cNvPr>
          <p:cNvSpPr>
            <a:spLocks noGrp="1"/>
          </p:cNvSpPr>
          <p:nvPr>
            <p:ph type="title"/>
          </p:nvPr>
        </p:nvSpPr>
        <p:spPr/>
        <p:txBody>
          <a:bodyPr/>
          <a:lstStyle/>
          <a:p>
            <a:r>
              <a:rPr lang="en-US" dirty="0"/>
              <a:t>Data asset </a:t>
            </a:r>
          </a:p>
        </p:txBody>
      </p:sp>
      <p:sp>
        <p:nvSpPr>
          <p:cNvPr id="3" name="Content Placeholder 2">
            <a:extLst>
              <a:ext uri="{FF2B5EF4-FFF2-40B4-BE49-F238E27FC236}">
                <a16:creationId xmlns:a16="http://schemas.microsoft.com/office/drawing/2014/main" id="{AB6E7625-5473-81A9-3045-6C6AB1EBE50E}"/>
              </a:ext>
            </a:extLst>
          </p:cNvPr>
          <p:cNvSpPr>
            <a:spLocks noGrp="1"/>
          </p:cNvSpPr>
          <p:nvPr>
            <p:ph idx="1"/>
          </p:nvPr>
        </p:nvSpPr>
        <p:spPr>
          <a:xfrm>
            <a:off x="335360" y="1268760"/>
            <a:ext cx="4849176" cy="4413720"/>
          </a:xfrm>
        </p:spPr>
        <p:txBody>
          <a:bodyPr anchor="t" anchorCtr="0"/>
          <a:lstStyle/>
          <a:p>
            <a:r>
              <a:rPr lang="en-US" dirty="0"/>
              <a:t>A data asset refers to any data that has value or usefulness to an organization or individual.</a:t>
            </a:r>
          </a:p>
          <a:p>
            <a:r>
              <a:rPr lang="en-US" dirty="0"/>
              <a:t>Data assets can take many forms, such as customer data, financial data, market research, inventory data, and even employee data.</a:t>
            </a:r>
          </a:p>
          <a:p>
            <a:r>
              <a:rPr lang="en-US" dirty="0"/>
              <a:t>The value of data assets is determined by data quality.</a:t>
            </a:r>
          </a:p>
          <a:p>
            <a:r>
              <a:rPr lang="en-US" dirty="0"/>
              <a:t>Value is in ability to be used to support decision-making, provide insights, and help achieve business objectives.</a:t>
            </a:r>
          </a:p>
        </p:txBody>
      </p:sp>
      <p:sp>
        <p:nvSpPr>
          <p:cNvPr id="4" name="Slide Number Placeholder 3">
            <a:extLst>
              <a:ext uri="{FF2B5EF4-FFF2-40B4-BE49-F238E27FC236}">
                <a16:creationId xmlns:a16="http://schemas.microsoft.com/office/drawing/2014/main" id="{F92BC990-D934-3E1D-1349-311B582006E8}"/>
              </a:ext>
            </a:extLst>
          </p:cNvPr>
          <p:cNvSpPr>
            <a:spLocks noGrp="1"/>
          </p:cNvSpPr>
          <p:nvPr>
            <p:ph type="sldNum" sz="quarter" idx="12"/>
          </p:nvPr>
        </p:nvSpPr>
        <p:spPr/>
        <p:txBody>
          <a:bodyPr/>
          <a:lstStyle/>
          <a:p>
            <a:fld id="{6113E31D-E2AB-40D1-8B51-AFA5AFEF393A}" type="slidenum">
              <a:rPr lang="en-US" smtClean="0"/>
              <a:t>9</a:t>
            </a:fld>
            <a:endParaRPr lang="en-US" dirty="0"/>
          </a:p>
        </p:txBody>
      </p:sp>
      <p:pic>
        <p:nvPicPr>
          <p:cNvPr id="6" name="Picture 5">
            <a:extLst>
              <a:ext uri="{FF2B5EF4-FFF2-40B4-BE49-F238E27FC236}">
                <a16:creationId xmlns:a16="http://schemas.microsoft.com/office/drawing/2014/main" id="{84FA6687-80A3-A5DA-D48B-2E9387D98680}"/>
              </a:ext>
            </a:extLst>
          </p:cNvPr>
          <p:cNvPicPr>
            <a:picLocks noChangeAspect="1"/>
          </p:cNvPicPr>
          <p:nvPr/>
        </p:nvPicPr>
        <p:blipFill>
          <a:blip r:embed="rId3"/>
          <a:stretch>
            <a:fillRect/>
          </a:stretch>
        </p:blipFill>
        <p:spPr>
          <a:xfrm>
            <a:off x="5241404" y="1268760"/>
            <a:ext cx="6624736" cy="4413720"/>
          </a:xfrm>
          <a:prstGeom prst="rect">
            <a:avLst/>
          </a:prstGeom>
        </p:spPr>
      </p:pic>
      <p:sp>
        <p:nvSpPr>
          <p:cNvPr id="5" name="TextBox 4">
            <a:extLst>
              <a:ext uri="{FF2B5EF4-FFF2-40B4-BE49-F238E27FC236}">
                <a16:creationId xmlns:a16="http://schemas.microsoft.com/office/drawing/2014/main" id="{9FC0844F-8529-1E17-6F30-9D4F851D4EB4}"/>
              </a:ext>
            </a:extLst>
          </p:cNvPr>
          <p:cNvSpPr txBox="1"/>
          <p:nvPr/>
        </p:nvSpPr>
        <p:spPr>
          <a:xfrm>
            <a:off x="10128448" y="5613085"/>
            <a:ext cx="1728192" cy="338554"/>
          </a:xfrm>
          <a:prstGeom prst="rect">
            <a:avLst/>
          </a:prstGeom>
          <a:noFill/>
        </p:spPr>
        <p:txBody>
          <a:bodyPr wrap="square" rtlCol="0">
            <a:spAutoFit/>
          </a:bodyPr>
          <a:lstStyle/>
          <a:p>
            <a:pPr algn="r"/>
            <a:r>
              <a:rPr lang="en-US" sz="1600" dirty="0"/>
              <a:t>2022/2023</a:t>
            </a:r>
          </a:p>
        </p:txBody>
      </p:sp>
    </p:spTree>
    <p:extLst>
      <p:ext uri="{BB962C8B-B14F-4D97-AF65-F5344CB8AC3E}">
        <p14:creationId xmlns:p14="http://schemas.microsoft.com/office/powerpoint/2010/main" val="1699655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etrospect">
  <a:themeElements>
    <a:clrScheme name="Research Group">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12380</TotalTime>
  <Words>4555</Words>
  <Application>Microsoft Office PowerPoint</Application>
  <PresentationFormat>Widescreen</PresentationFormat>
  <Paragraphs>639</Paragraphs>
  <Slides>37</Slides>
  <Notes>34</Notes>
  <HiddenSlides>9</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vt:lpstr>
      <vt:lpstr>Calibri</vt:lpstr>
      <vt:lpstr>Calibri Light</vt:lpstr>
      <vt:lpstr>DM Sans</vt:lpstr>
      <vt:lpstr>Nunito</vt:lpstr>
      <vt:lpstr>Times New Roman</vt:lpstr>
      <vt:lpstr>Retrospect</vt:lpstr>
      <vt:lpstr>Towards  Data Warehouse</vt:lpstr>
      <vt:lpstr>Outline</vt:lpstr>
      <vt:lpstr>Resources</vt:lpstr>
      <vt:lpstr>Business - Where is data?</vt:lpstr>
      <vt:lpstr>Operational Database Systems</vt:lpstr>
      <vt:lpstr>DIKW</vt:lpstr>
      <vt:lpstr>Data classification</vt:lpstr>
      <vt:lpstr>Business - What data?</vt:lpstr>
      <vt:lpstr>Data asset </vt:lpstr>
      <vt:lpstr>PowerPoint Presentation</vt:lpstr>
      <vt:lpstr>Business Intelligence (BI)</vt:lpstr>
      <vt:lpstr>Business Intelligence Categories</vt:lpstr>
      <vt:lpstr>Business Intelligence Categories</vt:lpstr>
      <vt:lpstr>Business Intelligence Categories</vt:lpstr>
      <vt:lpstr>PowerPoint Presentation</vt:lpstr>
      <vt:lpstr>Tools</vt:lpstr>
      <vt:lpstr>Business - What is BI?</vt:lpstr>
      <vt:lpstr>Business perspective</vt:lpstr>
      <vt:lpstr>PowerPoint Presentation</vt:lpstr>
      <vt:lpstr>OLTP vs. OLAP</vt:lpstr>
      <vt:lpstr>Apache Kylin</vt:lpstr>
      <vt:lpstr>OLAP</vt:lpstr>
      <vt:lpstr>OLTP vs. OLAP</vt:lpstr>
      <vt:lpstr>Multidimensional data</vt:lpstr>
      <vt:lpstr>Data cube operations</vt:lpstr>
      <vt:lpstr>Data cube operations</vt:lpstr>
      <vt:lpstr>Data cube operations</vt:lpstr>
      <vt:lpstr>Data Cube Vocabulary</vt:lpstr>
      <vt:lpstr>Data Cube Vocabulary</vt:lpstr>
      <vt:lpstr>Data Cube Vocabulary</vt:lpstr>
      <vt:lpstr>Data Cube Vocabulary</vt:lpstr>
      <vt:lpstr>Data Cube Vocabulary</vt:lpstr>
      <vt:lpstr>Data Cube Vocabulary</vt:lpstr>
      <vt:lpstr>Data Cube Vocabulary</vt:lpstr>
      <vt:lpstr>Common statistical concepts</vt:lpstr>
      <vt:lpstr>OLTP vs. OLAP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Beaver</dc:creator>
  <cp:lastModifiedBy>Petr Škoda</cp:lastModifiedBy>
  <cp:revision>437</cp:revision>
  <dcterms:created xsi:type="dcterms:W3CDTF">2011-06-05T13:18:40Z</dcterms:created>
  <dcterms:modified xsi:type="dcterms:W3CDTF">2025-02-24T18:06:27Z</dcterms:modified>
</cp:coreProperties>
</file>