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3"/>
  </p:notesMasterIdLst>
  <p:handoutMasterIdLst>
    <p:handoutMasterId r:id="rId34"/>
  </p:handoutMasterIdLst>
  <p:sldIdLst>
    <p:sldId id="259" r:id="rId2"/>
    <p:sldId id="325" r:id="rId3"/>
    <p:sldId id="324" r:id="rId4"/>
    <p:sldId id="326" r:id="rId5"/>
    <p:sldId id="327" r:id="rId6"/>
    <p:sldId id="328" r:id="rId7"/>
    <p:sldId id="329" r:id="rId8"/>
    <p:sldId id="330" r:id="rId9"/>
    <p:sldId id="332" r:id="rId10"/>
    <p:sldId id="269" r:id="rId11"/>
    <p:sldId id="333" r:id="rId12"/>
    <p:sldId id="299" r:id="rId13"/>
    <p:sldId id="334" r:id="rId14"/>
    <p:sldId id="335" r:id="rId15"/>
    <p:sldId id="336" r:id="rId16"/>
    <p:sldId id="337" r:id="rId17"/>
    <p:sldId id="339" r:id="rId18"/>
    <p:sldId id="340" r:id="rId19"/>
    <p:sldId id="341" r:id="rId20"/>
    <p:sldId id="343" r:id="rId21"/>
    <p:sldId id="342" r:id="rId22"/>
    <p:sldId id="344" r:id="rId23"/>
    <p:sldId id="320" r:id="rId24"/>
    <p:sldId id="315" r:id="rId25"/>
    <p:sldId id="318" r:id="rId26"/>
    <p:sldId id="345" r:id="rId27"/>
    <p:sldId id="347" r:id="rId28"/>
    <p:sldId id="316" r:id="rId29"/>
    <p:sldId id="317" r:id="rId30"/>
    <p:sldId id="349" r:id="rId31"/>
    <p:sldId id="35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67312" autoAdjust="0"/>
  </p:normalViewPr>
  <p:slideViewPr>
    <p:cSldViewPr>
      <p:cViewPr varScale="1">
        <p:scale>
          <a:sx n="74" d="100"/>
          <a:sy n="74" d="100"/>
        </p:scale>
        <p:origin x="1764" y="72"/>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2/21/2025</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21.02.2025</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a:t>
            </a:r>
            <a:r>
              <a:rPr lang="en-US" dirty="0"/>
              <a:t>:</a:t>
            </a:r>
          </a:p>
          <a:p>
            <a:pPr marL="171450" indent="-171450">
              <a:buFont typeface="Arial" panose="020B0604020202020204" pitchFamily="34" charset="0"/>
              <a:buChar char="•"/>
            </a:pPr>
            <a:r>
              <a:rPr lang="en-US" dirty="0"/>
              <a:t>Why do we write software?</a:t>
            </a:r>
          </a:p>
          <a:p>
            <a:pPr marL="171450" indent="-171450">
              <a:buFont typeface="Arial" panose="020B0604020202020204" pitchFamily="34" charset="0"/>
              <a:buChar char="•"/>
            </a:pPr>
            <a:r>
              <a:rPr lang="en-US" dirty="0"/>
              <a:t>What is a business-case, business process?</a:t>
            </a:r>
          </a:p>
          <a:p>
            <a:pPr marL="171450" indent="-171450">
              <a:buFont typeface="Arial" panose="020B0604020202020204" pitchFamily="34" charset="0"/>
              <a:buChar char="•"/>
            </a:pPr>
            <a:r>
              <a:rPr lang="en-US" dirty="0"/>
              <a:t>How do we know what to create?</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a:t>
            </a:fld>
            <a:endParaRPr lang="cs-CZ"/>
          </a:p>
        </p:txBody>
      </p:sp>
    </p:spTree>
    <p:extLst>
      <p:ext uri="{BB962C8B-B14F-4D97-AF65-F5344CB8AC3E}">
        <p14:creationId xmlns:p14="http://schemas.microsoft.com/office/powerpoint/2010/main" val="423332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type may be precise representation of reality or just an approximation. </a:t>
            </a:r>
          </a:p>
          <a:p>
            <a:r>
              <a:rPr lang="en-US" dirty="0"/>
              <a:t>We have only a limited precision.</a:t>
            </a:r>
          </a:p>
          <a:p>
            <a:endParaRPr lang="en-US" dirty="0"/>
          </a:p>
          <a:p>
            <a:r>
              <a:rPr lang="en-US" dirty="0"/>
              <a:t>Nothing prevents you from creating a new type of yours, but then other will not understand it. To get interoperability, we need to use something well known, well defined. Thus, we can share data with others and even with our future self.</a:t>
            </a:r>
          </a:p>
          <a:p>
            <a:endParaRPr lang="en-US" dirty="0"/>
          </a:p>
          <a:p>
            <a:r>
              <a:rPr lang="en-US" dirty="0"/>
              <a:t>XML is used widely in enterprise and some of its data types were adopted by other technologies.</a:t>
            </a:r>
          </a:p>
          <a:p>
            <a:r>
              <a:rPr lang="en-US" dirty="0" err="1"/>
              <a:t>xsd:date</a:t>
            </a:r>
            <a:r>
              <a:rPr lang="en-US" dirty="0"/>
              <a:t> - Gregorian calendar date. As a result, there is more to date only then a day, month and a year.</a:t>
            </a:r>
          </a:p>
          <a:p>
            <a:r>
              <a:rPr lang="en-US" dirty="0"/>
              <a:t>Also comes with predefined format ISO 8601 [-]CCYY-MM-DD[Z|(+|-)</a:t>
            </a:r>
            <a:r>
              <a:rPr lang="en-US" dirty="0" err="1"/>
              <a:t>hh:mm</a:t>
            </a:r>
            <a:r>
              <a:rPr lang="en-US" dirty="0"/>
              <a:t>] .</a:t>
            </a:r>
          </a:p>
          <a:p>
            <a:r>
              <a:rPr lang="en-US" dirty="0"/>
              <a:t>With an optional </a:t>
            </a:r>
            <a:r>
              <a:rPr lang="en-US" dirty="0" err="1"/>
              <a:t>timezone</a:t>
            </a:r>
            <a:r>
              <a:rPr lang="en-US" dirty="0"/>
              <a:t>.</a:t>
            </a:r>
          </a:p>
          <a:p>
            <a:endParaRPr lang="en-US" dirty="0"/>
          </a:p>
          <a:p>
            <a:r>
              <a:rPr lang="en-US" dirty="0"/>
              <a:t>Most of the time this is not an issue, but it is important to keep that in mind.</a:t>
            </a:r>
          </a:p>
          <a:p>
            <a:r>
              <a:rPr lang="en-US" dirty="0"/>
              <a:t>Also consider the amount of knowledge a person needs to have to integrate several data sources.</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12</a:t>
            </a:fld>
            <a:endParaRPr lang="cs-CZ"/>
          </a:p>
        </p:txBody>
      </p:sp>
    </p:spTree>
    <p:extLst>
      <p:ext uri="{BB962C8B-B14F-4D97-AF65-F5344CB8AC3E}">
        <p14:creationId xmlns:p14="http://schemas.microsoft.com/office/powerpoint/2010/main" val="2429885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need to store information about business objects, so we start to combine them together.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often reflect business object like customer, order, product, invoice,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may call them entities, in entity-relationship models.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Developers may call them classes, C developers' structures as there are no classes.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database we can see them as tables.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have different representations, in general we can split them to three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to communicate the information on different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There are level of details, or stages:</a:t>
            </a:r>
          </a:p>
          <a:p>
            <a:pPr marL="171450" indent="-171450">
              <a:buFont typeface="Arial" panose="020B0604020202020204" pitchFamily="34" charset="0"/>
              <a:buChar char="•"/>
            </a:pPr>
            <a:r>
              <a:rPr lang="en-US" dirty="0"/>
              <a:t>Conceptual Data Model</a:t>
            </a:r>
            <a:br>
              <a:rPr lang="en-US" dirty="0"/>
            </a:br>
            <a:r>
              <a:rPr lang="en-US" dirty="0"/>
              <a:t>Use simple or ad-hoc notation. As such it is highly abstract and should be easily understandable. This Data Model defines WHAT the system contains. This model is typically created by Business stakeholders and Data Architects. </a:t>
            </a:r>
          </a:p>
          <a:p>
            <a:pPr marL="171450" indent="-171450">
              <a:buFont typeface="Arial" panose="020B0604020202020204" pitchFamily="34" charset="0"/>
              <a:buChar char="•"/>
            </a:pPr>
            <a:r>
              <a:rPr lang="en-US" dirty="0"/>
              <a:t>Logical Data Model</a:t>
            </a:r>
            <a:br>
              <a:rPr lang="en-US" dirty="0"/>
            </a:br>
            <a:r>
              <a:rPr lang="en-US" dirty="0"/>
              <a:t>One of several formal data modeling notation systems is followed. Defines HOW the system should be implemented regardless of the DBMS. This model is typically created by Data Architects and Business Analysts.</a:t>
            </a:r>
          </a:p>
          <a:p>
            <a:pPr marL="171450" indent="-171450">
              <a:buFont typeface="Arial" panose="020B0604020202020204" pitchFamily="34" charset="0"/>
              <a:buChar char="•"/>
            </a:pPr>
            <a:r>
              <a:rPr lang="en-US" dirty="0"/>
              <a:t>Physical Data Model</a:t>
            </a:r>
            <a:br>
              <a:rPr lang="en-US" dirty="0"/>
            </a:br>
            <a:r>
              <a:rPr lang="en-US" dirty="0"/>
              <a:t>For relational databases: entities are now tables, attributes may be columns.  This model is typically created by database administrators and developers.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13</a:t>
            </a:fld>
            <a:endParaRPr lang="cs-CZ"/>
          </a:p>
        </p:txBody>
      </p:sp>
    </p:spTree>
    <p:extLst>
      <p:ext uri="{BB962C8B-B14F-4D97-AF65-F5344CB8AC3E}">
        <p14:creationId xmlns:p14="http://schemas.microsoft.com/office/powerpoint/2010/main" val="2396651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DFF2D-75C4-5D27-DE52-ACF547B483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FD0D3D-A654-EF4E-8ADE-2776F3FA88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FD0001-02D7-3AF2-1B28-40966DA656A5}"/>
              </a:ext>
            </a:extLst>
          </p:cNvPr>
          <p:cNvSpPr>
            <a:spLocks noGrp="1"/>
          </p:cNvSpPr>
          <p:nvPr>
            <p:ph type="body" idx="1"/>
          </p:nvPr>
        </p:nvSpPr>
        <p:spPr/>
        <p:txBody>
          <a:bodyPr/>
          <a:lstStyle/>
          <a:p>
            <a:r>
              <a:rPr lang="en-US" dirty="0"/>
              <a:t>We know data are on different places (files, databases, service, departments, .. ).</a:t>
            </a:r>
          </a:p>
          <a:p>
            <a:r>
              <a:rPr lang="en-US" dirty="0"/>
              <a:t>We know that the data have some internal structure and meaning defined by the data model.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if there are multiple sources of the same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sales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Ailish may have an e-mail from colleague, printed report from last meeting and an Excel table downloaded a week ago.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D280C6-DCCB-2935-94A8-5F4B5439D060}"/>
              </a:ext>
            </a:extLst>
          </p:cNvPr>
          <p:cNvSpPr>
            <a:spLocks noGrp="1"/>
          </p:cNvSpPr>
          <p:nvPr>
            <p:ph type="sldNum" sz="quarter" idx="5"/>
          </p:nvPr>
        </p:nvSpPr>
        <p:spPr/>
        <p:txBody>
          <a:bodyPr/>
          <a:lstStyle/>
          <a:p>
            <a:fld id="{FEC869DF-6110-41A2-A008-13AD35443CEC}" type="slidenum">
              <a:rPr lang="cs-CZ" smtClean="0"/>
              <a:t>14</a:t>
            </a:fld>
            <a:endParaRPr lang="cs-CZ"/>
          </a:p>
        </p:txBody>
      </p:sp>
    </p:spTree>
    <p:extLst>
      <p:ext uri="{BB962C8B-B14F-4D97-AF65-F5344CB8AC3E}">
        <p14:creationId xmlns:p14="http://schemas.microsoft.com/office/powerpoint/2010/main" val="583156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AC89F-DC28-95C1-375C-69C251C09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5BD457-9647-4CE3-2E86-1E334F7842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91F05D-B11E-69BF-D47B-CFDF626A39EC}"/>
              </a:ext>
            </a:extLst>
          </p:cNvPr>
          <p:cNvSpPr>
            <a:spLocks noGrp="1"/>
          </p:cNvSpPr>
          <p:nvPr>
            <p:ph type="body" idx="1"/>
          </p:nvPr>
        </p:nvSpPr>
        <p:spPr/>
        <p:txBody>
          <a:bodyPr/>
          <a:lstStyle/>
          <a:p>
            <a:pPr marL="0" indent="0">
              <a:buFont typeface="Arial" panose="020B0604020202020204" pitchFamily="34" charset="0"/>
              <a:buNone/>
            </a:pPr>
            <a:r>
              <a:rPr lang="en-US" dirty="0"/>
              <a:t>The implementation of this step depends on a huge number of factors with huge influence of skills.</a:t>
            </a:r>
            <a:br>
              <a:rPr lang="en-US" dirty="0"/>
            </a:br>
            <a:r>
              <a:rPr lang="en-US" dirty="0"/>
              <a:t>Often there are limited resources, as a result IT may not provide sufficient support, or is not able to.</a:t>
            </a:r>
          </a:p>
          <a:p>
            <a:pPr marL="0" indent="0">
              <a:buFont typeface="Arial" panose="020B0604020202020204" pitchFamily="34" charset="0"/>
              <a:buNone/>
            </a:pPr>
            <a:r>
              <a:rPr lang="en-US" dirty="0"/>
              <a:t>Consequently, shadow IT may be created, and parts of the process may become undocumented.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Data manipulation may include but is not limited to:</a:t>
            </a:r>
          </a:p>
          <a:p>
            <a:pPr marL="171450" indent="-171450">
              <a:buFont typeface="Arial" panose="020B0604020202020204" pitchFamily="34" charset="0"/>
              <a:buChar char="•"/>
            </a:pPr>
            <a:r>
              <a:rPr lang="en-US" dirty="0"/>
              <a:t>Transformation between formats</a:t>
            </a:r>
          </a:p>
          <a:p>
            <a:pPr marL="171450" indent="-171450">
              <a:buFont typeface="Arial" panose="020B0604020202020204" pitchFamily="34" charset="0"/>
              <a:buChar char="•"/>
            </a:pPr>
            <a:r>
              <a:rPr lang="en-US" dirty="0"/>
              <a:t>Data cleaning</a:t>
            </a:r>
          </a:p>
          <a:p>
            <a:pPr marL="171450" indent="-171450">
              <a:buFont typeface="Arial" panose="020B0604020202020204" pitchFamily="34" charset="0"/>
              <a:buChar char="•"/>
            </a:pPr>
            <a:r>
              <a:rPr lang="en-US" dirty="0"/>
              <a:t>Data integration</a:t>
            </a:r>
          </a:p>
          <a:p>
            <a:pPr marL="171450" indent="-171450">
              <a:buFont typeface="Arial" panose="020B0604020202020204" pitchFamily="34" charset="0"/>
              <a:buChar char="•"/>
            </a:pPr>
            <a:r>
              <a:rPr lang="en-US" dirty="0"/>
              <a:t>Data lifting/lowering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Overall, we can see the process as ETL where we get data, transform them and load them.</a:t>
            </a:r>
          </a:p>
        </p:txBody>
      </p:sp>
      <p:sp>
        <p:nvSpPr>
          <p:cNvPr id="4" name="Slide Number Placeholder 3">
            <a:extLst>
              <a:ext uri="{FF2B5EF4-FFF2-40B4-BE49-F238E27FC236}">
                <a16:creationId xmlns:a16="http://schemas.microsoft.com/office/drawing/2014/main" id="{F0D32D1C-8F15-5D10-75A4-151959EFD162}"/>
              </a:ext>
            </a:extLst>
          </p:cNvPr>
          <p:cNvSpPr>
            <a:spLocks noGrp="1"/>
          </p:cNvSpPr>
          <p:nvPr>
            <p:ph type="sldNum" sz="quarter" idx="5"/>
          </p:nvPr>
        </p:nvSpPr>
        <p:spPr/>
        <p:txBody>
          <a:bodyPr/>
          <a:lstStyle/>
          <a:p>
            <a:fld id="{FEC869DF-6110-41A2-A008-13AD35443CEC}" type="slidenum">
              <a:rPr lang="cs-CZ" smtClean="0"/>
              <a:t>15</a:t>
            </a:fld>
            <a:endParaRPr lang="cs-CZ"/>
          </a:p>
        </p:txBody>
      </p:sp>
    </p:spTree>
    <p:extLst>
      <p:ext uri="{BB962C8B-B14F-4D97-AF65-F5344CB8AC3E}">
        <p14:creationId xmlns:p14="http://schemas.microsoft.com/office/powerpoint/2010/main" val="2039433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need to support the business decision?</a:t>
            </a:r>
          </a:p>
          <a:p>
            <a:r>
              <a:rPr lang="en-US" dirty="0"/>
              <a:t>It is not an SQL table or event logs in their raw format.</a:t>
            </a:r>
          </a:p>
          <a:p>
            <a:r>
              <a:rPr lang="en-US" dirty="0"/>
              <a:t>We may talk more about DIKW pyramid later.</a:t>
            </a:r>
          </a:p>
          <a:p>
            <a:r>
              <a:rPr lang="en-US" dirty="0"/>
              <a:t>Now only with this twitter example.</a:t>
            </a:r>
          </a:p>
          <a:p>
            <a:endParaRPr lang="en-US" dirty="0"/>
          </a:p>
          <a:p>
            <a:r>
              <a:rPr lang="en-US" dirty="0"/>
              <a:t>Some people suggest that computers are good for data or information processing.</a:t>
            </a:r>
          </a:p>
          <a:p>
            <a:r>
              <a:rPr lang="en-US" dirty="0"/>
              <a:t>On the other hand, people are better for higher levels.</a:t>
            </a:r>
          </a:p>
          <a:p>
            <a:r>
              <a:rPr lang="en-US" dirty="0"/>
              <a:t>Here enters the ChatGPT.</a:t>
            </a:r>
          </a:p>
          <a:p>
            <a:r>
              <a:rPr lang="en-US" dirty="0"/>
              <a:t>Overall, the message is that we need to start, but NOT end, with the data.</a:t>
            </a:r>
          </a:p>
          <a:p>
            <a:endParaRPr lang="en-US" dirty="0"/>
          </a:p>
          <a:p>
            <a:r>
              <a:rPr lang="en-US" dirty="0"/>
              <a:t>We talk more about DIKW in the second lecture.</a:t>
            </a:r>
          </a:p>
        </p:txBody>
      </p:sp>
      <p:sp>
        <p:nvSpPr>
          <p:cNvPr id="4" name="Slide Number Placeholder 3"/>
          <p:cNvSpPr>
            <a:spLocks noGrp="1"/>
          </p:cNvSpPr>
          <p:nvPr>
            <p:ph type="sldNum" sz="quarter" idx="5"/>
          </p:nvPr>
        </p:nvSpPr>
        <p:spPr/>
        <p:txBody>
          <a:bodyPr/>
          <a:lstStyle/>
          <a:p>
            <a:fld id="{FEC869DF-6110-41A2-A008-13AD35443CEC}" type="slidenum">
              <a:rPr lang="cs-CZ" smtClean="0"/>
              <a:t>16</a:t>
            </a:fld>
            <a:endParaRPr lang="cs-CZ"/>
          </a:p>
        </p:txBody>
      </p:sp>
    </p:spTree>
    <p:extLst>
      <p:ext uri="{BB962C8B-B14F-4D97-AF65-F5344CB8AC3E}">
        <p14:creationId xmlns:p14="http://schemas.microsoft.com/office/powerpoint/2010/main" val="2300909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4ACFE-1AE8-5C0A-0CDA-565DEFD06F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966F7-C68F-8BBC-E519-72AD940D6F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56D544-8528-AEE2-6D0B-50C12C00D693}"/>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33C838B7-A844-BB1C-FD0B-B90E154BB524}"/>
              </a:ext>
            </a:extLst>
          </p:cNvPr>
          <p:cNvSpPr>
            <a:spLocks noGrp="1"/>
          </p:cNvSpPr>
          <p:nvPr>
            <p:ph type="sldNum" sz="quarter" idx="5"/>
          </p:nvPr>
        </p:nvSpPr>
        <p:spPr/>
        <p:txBody>
          <a:bodyPr/>
          <a:lstStyle/>
          <a:p>
            <a:fld id="{FEC869DF-6110-41A2-A008-13AD35443CEC}" type="slidenum">
              <a:rPr lang="cs-CZ" smtClean="0"/>
              <a:t>17</a:t>
            </a:fld>
            <a:endParaRPr lang="cs-CZ"/>
          </a:p>
        </p:txBody>
      </p:sp>
    </p:spTree>
    <p:extLst>
      <p:ext uri="{BB962C8B-B14F-4D97-AF65-F5344CB8AC3E}">
        <p14:creationId xmlns:p14="http://schemas.microsoft.com/office/powerpoint/2010/main" val="3090138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GDPR: Limits who can work with the personal data, where the data can be stored, for how long. In addition, company must be able to prove compliance with GDPR. There are alternatives to GDPR in Canada, USA, and OECD Fair Information Processing Guidelines.</a:t>
            </a:r>
          </a:p>
          <a:p>
            <a:endParaRPr lang="en-US" dirty="0"/>
          </a:p>
          <a:p>
            <a:r>
              <a:rPr lang="en-US" dirty="0"/>
              <a:t>NIS2: Act, need transposition to local regulations. Czech regulation scheduled for the second half of 2024.</a:t>
            </a:r>
          </a:p>
          <a:p>
            <a:endParaRPr lang="en-US" dirty="0"/>
          </a:p>
          <a:p>
            <a:r>
              <a:rPr lang="en-US" dirty="0"/>
              <a:t>EU AI Act:</a:t>
            </a:r>
          </a:p>
          <a:p>
            <a:pPr marL="171450" indent="-171450">
              <a:buFont typeface="Arial" panose="020B0604020202020204" pitchFamily="34" charset="0"/>
              <a:buChar char="•"/>
            </a:pPr>
            <a:r>
              <a:rPr lang="en-US" dirty="0"/>
              <a:t>Unacceptable (government run social scoring in China) are banned</a:t>
            </a:r>
          </a:p>
          <a:p>
            <a:pPr marL="171450" indent="-171450">
              <a:buFont typeface="Arial" panose="020B0604020202020204" pitchFamily="34" charset="0"/>
              <a:buChar char="•"/>
            </a:pPr>
            <a:r>
              <a:rPr lang="en-US" dirty="0"/>
              <a:t>High-risk (CV-scanning for job applications] are subject to legal regulations</a:t>
            </a:r>
          </a:p>
          <a:p>
            <a:pPr marL="171450" indent="-171450">
              <a:buFont typeface="Arial" panose="020B0604020202020204" pitchFamily="34" charset="0"/>
              <a:buChar char="•"/>
            </a:pPr>
            <a:r>
              <a:rPr lang="en-US" dirty="0"/>
              <a:t>Not banned or listed as high-risk are largely left unregulated</a:t>
            </a:r>
          </a:p>
          <a:p>
            <a:endParaRPr lang="en-US" dirty="0"/>
          </a:p>
          <a:p>
            <a:r>
              <a:rPr lang="en-US" dirty="0"/>
              <a:t>In addition, there can be restriction inside a company.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https://osveta.nukib.cz/course/view.php?id=145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https://artificialintelligenceact.eu/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https://digital-strategy.ec.europa.eu/en/policies/regulatory-framework-ai</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18</a:t>
            </a:fld>
            <a:endParaRPr lang="cs-CZ"/>
          </a:p>
        </p:txBody>
      </p:sp>
    </p:spTree>
    <p:extLst>
      <p:ext uri="{BB962C8B-B14F-4D97-AF65-F5344CB8AC3E}">
        <p14:creationId xmlns:p14="http://schemas.microsoft.com/office/powerpoint/2010/main" val="4051293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all of this may seem like it is nor our problem, it may well 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end of the day those are going to impact the processes in the company we want to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data management presents many challenges, few of them are 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at least the 1980s, organizations have recognized that managing data is central to their 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DAMA was founded to address these challenges.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DMBOK, an accessible, authoritative reference book for data management professionals.</a:t>
            </a:r>
          </a:p>
          <a:p>
            <a:endParaRPr lang="en-US" dirty="0"/>
          </a:p>
          <a:p>
            <a:r>
              <a:rPr lang="en-US" dirty="0"/>
              <a:t>Resources</a:t>
            </a:r>
          </a:p>
          <a:p>
            <a:pPr marL="171450" indent="-171450">
              <a:buFont typeface="Arial" panose="020B0604020202020204" pitchFamily="34" charset="0"/>
              <a:buChar char="•"/>
            </a:pPr>
            <a:r>
              <a:rPr lang="en-US" dirty="0"/>
              <a:t>https://cdmp.info/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21</a:t>
            </a:fld>
            <a:endParaRPr lang="cs-CZ"/>
          </a:p>
        </p:txBody>
      </p:sp>
    </p:spTree>
    <p:extLst>
      <p:ext uri="{BB962C8B-B14F-4D97-AF65-F5344CB8AC3E}">
        <p14:creationId xmlns:p14="http://schemas.microsoft.com/office/powerpoint/2010/main" val="3033544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22</a:t>
            </a:fld>
            <a:endParaRPr lang="cs-CZ"/>
          </a:p>
        </p:txBody>
      </p:sp>
    </p:spTree>
    <p:extLst>
      <p:ext uri="{BB962C8B-B14F-4D97-AF65-F5344CB8AC3E}">
        <p14:creationId xmlns:p14="http://schemas.microsoft.com/office/powerpoint/2010/main" val="1448858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a:t>
            </a:r>
          </a:p>
          <a:p>
            <a:pPr marL="171450" indent="-171450">
              <a:buFont typeface="Arial" panose="020B0604020202020204" pitchFamily="34" charset="0"/>
              <a:buChar char="•"/>
            </a:pPr>
            <a:r>
              <a:rPr lang="en-US" dirty="0"/>
              <a:t>Describe engineering practices.</a:t>
            </a:r>
          </a:p>
          <a:p>
            <a:pPr marL="171450" indent="-171450">
              <a:buFont typeface="Arial" panose="020B0604020202020204" pitchFamily="34" charset="0"/>
              <a:buChar char="•"/>
            </a:pPr>
            <a:r>
              <a:rPr lang="en-US" dirty="0"/>
              <a:t>What do you expect from end engineer?</a:t>
            </a:r>
          </a:p>
          <a:p>
            <a:endParaRPr lang="en-US" dirty="0"/>
          </a:p>
          <a:p>
            <a:r>
              <a:rPr lang="en-US" dirty="0"/>
              <a:t>Resources:</a:t>
            </a:r>
          </a:p>
          <a:p>
            <a:pPr marL="171450" indent="-171450">
              <a:buFont typeface="Arial" panose="020B0604020202020204" pitchFamily="34" charset="0"/>
              <a:buChar char="•"/>
            </a:pPr>
            <a:r>
              <a:rPr lang="en-US" dirty="0"/>
              <a:t>https://en.wikipedia.org/wiki/Civil_engineering</a:t>
            </a:r>
          </a:p>
          <a:p>
            <a:pPr marL="171450" indent="-171450">
              <a:buFont typeface="Arial" panose="020B0604020202020204" pitchFamily="34" charset="0"/>
              <a:buChar char="•"/>
            </a:pPr>
            <a:r>
              <a:rPr lang="en-US" dirty="0"/>
              <a:t>https://en.wikipedia.org/wiki/Software_engineering</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23</a:t>
            </a:fld>
            <a:endParaRPr lang="cs-CZ"/>
          </a:p>
        </p:txBody>
      </p:sp>
    </p:spTree>
    <p:extLst>
      <p:ext uri="{BB962C8B-B14F-4D97-AF65-F5344CB8AC3E}">
        <p14:creationId xmlns:p14="http://schemas.microsoft.com/office/powerpoint/2010/main" val="229278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(2) For example, you need to know where products from a single product batch are. They may have different prices, you may be required to withdraw them from the market, … but the only difference is there they come in a different box, once unpacked you can not tell the difference.</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(3) Banks / Health care .. data needs to be organized and protected, as otherwise there it may have negative impact to money and even people’s health.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(4) Government can we have a vaccination system, but there are others related to driving license, taxes, alcohol production, …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(5) For science we have FAIR initiative. Research funded by government should protect the investment.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Each of those has specific needs and requirements.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Yet the ideas and principles are shared.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a:t>
            </a:fld>
            <a:endParaRPr lang="cs-CZ"/>
          </a:p>
        </p:txBody>
      </p:sp>
    </p:spTree>
    <p:extLst>
      <p:ext uri="{BB962C8B-B14F-4D97-AF65-F5344CB8AC3E}">
        <p14:creationId xmlns:p14="http://schemas.microsoft.com/office/powerpoint/2010/main" val="1870193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Highlights added manually.</a:t>
            </a:r>
          </a:p>
          <a:p>
            <a:endParaRPr lang="en-US" dirty="0"/>
          </a:p>
          <a:p>
            <a:r>
              <a:rPr lang="en-US" dirty="0"/>
              <a:t>Source:</a:t>
            </a:r>
          </a:p>
          <a:p>
            <a:pPr marL="171450" indent="-171450">
              <a:buFont typeface="Arial" panose="020B0604020202020204" pitchFamily="34" charset="0"/>
              <a:buChar char="•"/>
            </a:pPr>
            <a:r>
              <a:rPr lang="en-US" dirty="0"/>
              <a:t>https://chat.openai.com/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24</a:t>
            </a:fld>
            <a:endParaRPr lang="cs-CZ"/>
          </a:p>
        </p:txBody>
      </p:sp>
    </p:spTree>
    <p:extLst>
      <p:ext uri="{BB962C8B-B14F-4D97-AF65-F5344CB8AC3E}">
        <p14:creationId xmlns:p14="http://schemas.microsoft.com/office/powerpoint/2010/main" val="4051528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3AC82-9A2A-1704-A041-92ECEC272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07200-50EA-BA7F-35EC-A828FFC4F4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54146E-B547-1B3E-6C20-3FB41450BD8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Highlights added manually.</a:t>
            </a:r>
          </a:p>
          <a:p>
            <a:endParaRPr lang="en-US" dirty="0"/>
          </a:p>
          <a:p>
            <a:r>
              <a:rPr lang="en-US" dirty="0"/>
              <a:t>Source:</a:t>
            </a:r>
          </a:p>
          <a:p>
            <a:pPr marL="171450" indent="-171450">
              <a:buFont typeface="Arial" panose="020B0604020202020204" pitchFamily="34" charset="0"/>
              <a:buChar char="•"/>
            </a:pPr>
            <a:r>
              <a:rPr lang="en-US" dirty="0"/>
              <a:t>https://chat.openai.com/</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8E5E28F-4C79-6C49-177B-600ACF8B2113}"/>
              </a:ext>
            </a:extLst>
          </p:cNvPr>
          <p:cNvSpPr>
            <a:spLocks noGrp="1"/>
          </p:cNvSpPr>
          <p:nvPr>
            <p:ph type="sldNum" sz="quarter" idx="5"/>
          </p:nvPr>
        </p:nvSpPr>
        <p:spPr/>
        <p:txBody>
          <a:bodyPr/>
          <a:lstStyle/>
          <a:p>
            <a:fld id="{FEC869DF-6110-41A2-A008-13AD35443CEC}" type="slidenum">
              <a:rPr lang="cs-CZ" smtClean="0"/>
              <a:t>25</a:t>
            </a:fld>
            <a:endParaRPr lang="cs-CZ"/>
          </a:p>
        </p:txBody>
      </p:sp>
    </p:spTree>
    <p:extLst>
      <p:ext uri="{BB962C8B-B14F-4D97-AF65-F5344CB8AC3E}">
        <p14:creationId xmlns:p14="http://schemas.microsoft.com/office/powerpoint/2010/main" val="4210987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F156A-C621-A228-716E-FF2D00C3F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00F83-B595-7446-BEA1-8F4A28163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E1F04F-6EFE-3DEE-77F6-190FB26E3A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Highlights added manually.</a:t>
            </a:r>
          </a:p>
          <a:p>
            <a:endParaRPr lang="en-US" dirty="0"/>
          </a:p>
          <a:p>
            <a:r>
              <a:rPr lang="en-US" dirty="0"/>
              <a:t>Source:</a:t>
            </a:r>
          </a:p>
          <a:p>
            <a:pPr marL="171450" indent="-171450">
              <a:buFont typeface="Arial" panose="020B0604020202020204" pitchFamily="34" charset="0"/>
              <a:buChar char="•"/>
            </a:pPr>
            <a:r>
              <a:rPr lang="en-US" dirty="0"/>
              <a:t>https://chat.openai.com/</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0BB8D10-A631-3FCE-6839-CA6B335A882C}"/>
              </a:ext>
            </a:extLst>
          </p:cNvPr>
          <p:cNvSpPr>
            <a:spLocks noGrp="1"/>
          </p:cNvSpPr>
          <p:nvPr>
            <p:ph type="sldNum" sz="quarter" idx="5"/>
          </p:nvPr>
        </p:nvSpPr>
        <p:spPr/>
        <p:txBody>
          <a:bodyPr/>
          <a:lstStyle/>
          <a:p>
            <a:fld id="{FEC869DF-6110-41A2-A008-13AD35443CEC}" type="slidenum">
              <a:rPr lang="cs-CZ" smtClean="0"/>
              <a:t>26</a:t>
            </a:fld>
            <a:endParaRPr lang="cs-CZ"/>
          </a:p>
        </p:txBody>
      </p:sp>
    </p:spTree>
    <p:extLst>
      <p:ext uri="{BB962C8B-B14F-4D97-AF65-F5344CB8AC3E}">
        <p14:creationId xmlns:p14="http://schemas.microsoft.com/office/powerpoint/2010/main" val="1586453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27</a:t>
            </a:fld>
            <a:endParaRPr lang="cs-CZ"/>
          </a:p>
        </p:txBody>
      </p:sp>
    </p:spTree>
    <p:extLst>
      <p:ext uri="{BB962C8B-B14F-4D97-AF65-F5344CB8AC3E}">
        <p14:creationId xmlns:p14="http://schemas.microsoft.com/office/powerpoint/2010/main" val="3250870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job:</a:t>
            </a:r>
          </a:p>
          <a:p>
            <a:pPr marL="171450" indent="-171450">
              <a:buFont typeface="Arial" panose="020B0604020202020204" pitchFamily="34" charset="0"/>
              <a:buChar char="•"/>
            </a:pPr>
            <a:r>
              <a:rPr lang="en-US" dirty="0"/>
              <a:t>Prepare data that others need</a:t>
            </a:r>
          </a:p>
          <a:p>
            <a:pPr marL="171450" indent="-171450">
              <a:buFont typeface="Arial" panose="020B0604020202020204" pitchFamily="34" charset="0"/>
              <a:buChar char="•"/>
            </a:pPr>
            <a:r>
              <a:rPr lang="en-US" dirty="0"/>
              <a:t>Scalable pipelines, orchestration, monitoring</a:t>
            </a:r>
          </a:p>
          <a:p>
            <a:pPr marL="171450" indent="-171450">
              <a:buFont typeface="Arial" panose="020B0604020202020204" pitchFamily="34" charset="0"/>
              <a:buChar char="•"/>
            </a:pPr>
            <a:r>
              <a:rPr lang="en-US" dirty="0"/>
              <a:t>Select data model</a:t>
            </a:r>
          </a:p>
          <a:p>
            <a:pPr marL="171450" indent="-171450">
              <a:buFont typeface="Arial" panose="020B0604020202020204" pitchFamily="34" charset="0"/>
              <a:buChar char="•"/>
            </a:pPr>
            <a:r>
              <a:rPr lang="en-US" dirty="0"/>
              <a:t>Data cleaning, provenance, data integration</a:t>
            </a:r>
          </a:p>
          <a:p>
            <a:pPr marL="171450" indent="-171450">
              <a:buFont typeface="Arial" panose="020B0604020202020204" pitchFamily="34" charset="0"/>
              <a:buChar char="•"/>
            </a:pPr>
            <a:r>
              <a:rPr lang="en-US" dirty="0"/>
              <a:t>.. and others</a:t>
            </a:r>
          </a:p>
          <a:p>
            <a:endParaRPr lang="en-US" dirty="0"/>
          </a:p>
          <a:p>
            <a:r>
              <a:rPr lang="en-US" dirty="0"/>
              <a:t>The levels should be in given order. </a:t>
            </a:r>
          </a:p>
          <a:p>
            <a:pPr marL="171450" indent="-171450">
              <a:buFont typeface="Arial" panose="020B0604020202020204" pitchFamily="34" charset="0"/>
              <a:buChar char="•"/>
            </a:pPr>
            <a:r>
              <a:rPr lang="en-US" dirty="0"/>
              <a:t>You can solve some problems online to self-test.</a:t>
            </a:r>
            <a:br>
              <a:rPr lang="en-US" dirty="0"/>
            </a:br>
            <a:r>
              <a:rPr lang="en-US" dirty="0"/>
              <a:t>Linux for basic commands and ability to navigate a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Next is about concepts: Data Lake, Data Mart, Data Fabric, Data Mesh,  Data Catalog, Slowly Changing Dimensions,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Deal with large data, first two little outdated. We can try </a:t>
            </a:r>
            <a:r>
              <a:rPr lang="en-US" dirty="0" err="1"/>
              <a:t>PySpark</a:t>
            </a:r>
            <a:r>
              <a:rPr lang="en-US" dirty="0"/>
              <a:t>, it is not easy to install.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Cloud - basic principles, there are certificates out there.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Orchestration (run your pipeline), Databricks is more fore Spark workload, Snowflake is for SQL (there are alternatives, like cloud specific: AWS EMT, GCP </a:t>
            </a:r>
            <a:r>
              <a:rPr lang="en-US" dirty="0" err="1"/>
              <a:t>Dataproc</a:t>
            </a:r>
            <a:r>
              <a:rPr lang="en-US" dirty="0"/>
              <a:t>, AWS Redshift, GCP Big Query).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Project streaming or batch. </a:t>
            </a:r>
            <a:br>
              <a:rPr lang="en-US" dirty="0"/>
            </a:br>
            <a:r>
              <a:rPr lang="en-US" dirty="0"/>
              <a:t>https://www.startdataengineering.com/post/data-engineering-project-for-beginners-batch-edition/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 additional stuff good to know.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Last you can specialize in something and go to SME (hard to do for teaching).</a:t>
            </a:r>
          </a:p>
          <a:p>
            <a:endParaRPr lang="en-US" dirty="0"/>
          </a:p>
          <a:p>
            <a:r>
              <a:rPr lang="en-US" dirty="0"/>
              <a:t>Resources:</a:t>
            </a:r>
          </a:p>
          <a:p>
            <a:pPr marL="171450" indent="-171450">
              <a:buFont typeface="Arial" panose="020B0604020202020204" pitchFamily="34" charset="0"/>
              <a:buChar char="•"/>
            </a:pPr>
            <a:r>
              <a:rPr lang="en-US" dirty="0"/>
              <a:t>https://www.youtube.com/watch?v=WgCavqDntlQ&amp;list=WL  God Tier Data Engineering Roadmap (By a Google Data Engineer)</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28</a:t>
            </a:fld>
            <a:endParaRPr lang="cs-CZ"/>
          </a:p>
        </p:txBody>
      </p:sp>
    </p:spTree>
    <p:extLst>
      <p:ext uri="{BB962C8B-B14F-4D97-AF65-F5344CB8AC3E}">
        <p14:creationId xmlns:p14="http://schemas.microsoft.com/office/powerpoint/2010/main" val="3904514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 from video “just by watching this video you are not going to become a data engineer”. </a:t>
            </a:r>
          </a:p>
          <a:p>
            <a:endParaRPr lang="en-US" dirty="0"/>
          </a:p>
          <a:p>
            <a:r>
              <a:rPr lang="en-US" dirty="0"/>
              <a:t>Linux commands: cd, </a:t>
            </a:r>
            <a:r>
              <a:rPr lang="en-US" dirty="0" err="1"/>
              <a:t>chmod</a:t>
            </a:r>
            <a:r>
              <a:rPr lang="en-US" dirty="0"/>
              <a:t>, </a:t>
            </a:r>
            <a:r>
              <a:rPr lang="en-US" dirty="0" err="1"/>
              <a:t>chown</a:t>
            </a:r>
            <a:r>
              <a:rPr lang="en-US" dirty="0"/>
              <a:t>, clear, cp, crontab, </a:t>
            </a:r>
            <a:r>
              <a:rPr lang="en-US" dirty="0" err="1"/>
              <a:t>df</a:t>
            </a:r>
            <a:r>
              <a:rPr lang="en-US" dirty="0"/>
              <a:t>, du, exit, find, grep, history, man, </a:t>
            </a:r>
            <a:r>
              <a:rPr lang="en-US" dirty="0" err="1"/>
              <a:t>mkdir</a:t>
            </a:r>
            <a:r>
              <a:rPr lang="en-US" dirty="0"/>
              <a:t>, mv, netstat, </a:t>
            </a:r>
            <a:r>
              <a:rPr lang="en-US" dirty="0" err="1"/>
              <a:t>nslookup</a:t>
            </a:r>
            <a:r>
              <a:rPr lang="en-US" dirty="0"/>
              <a:t>, </a:t>
            </a:r>
            <a:r>
              <a:rPr lang="en-US" dirty="0" err="1"/>
              <a:t>pwd</a:t>
            </a:r>
            <a:r>
              <a:rPr lang="en-US" dirty="0"/>
              <a:t>, rm, </a:t>
            </a:r>
            <a:r>
              <a:rPr lang="en-US" dirty="0" err="1"/>
              <a:t>scp</a:t>
            </a:r>
            <a:r>
              <a:rPr lang="en-US" dirty="0"/>
              <a:t>, </a:t>
            </a:r>
            <a:r>
              <a:rPr lang="en-US" dirty="0" err="1"/>
              <a:t>ssh</a:t>
            </a:r>
            <a:r>
              <a:rPr lang="en-US" dirty="0"/>
              <a:t>, </a:t>
            </a:r>
            <a:r>
              <a:rPr lang="en-US" dirty="0" err="1"/>
              <a:t>su</a:t>
            </a:r>
            <a:r>
              <a:rPr lang="en-US" dirty="0"/>
              <a:t>, </a:t>
            </a:r>
            <a:r>
              <a:rPr lang="en-US" dirty="0" err="1"/>
              <a:t>sudo</a:t>
            </a:r>
            <a:r>
              <a:rPr lang="en-US" dirty="0"/>
              <a:t>, tar, touch</a:t>
            </a:r>
          </a:p>
          <a:p>
            <a:endParaRPr lang="en-US" dirty="0"/>
          </a:p>
          <a:p>
            <a:r>
              <a:rPr lang="en-US" dirty="0"/>
              <a:t>Data warehouse concepts (OLTP, ALAP, ETL, ER-modelling, dimension-modeling) and tools (snowflake, </a:t>
            </a:r>
            <a:r>
              <a:rPr lang="en-US" dirty="0" err="1"/>
              <a:t>BigQuery</a:t>
            </a:r>
            <a:r>
              <a:rPr lang="en-US" dirty="0"/>
              <a:t>, RedShift, ..). Book “The Data Warehouse Toolkit” by Kimball.</a:t>
            </a:r>
          </a:p>
          <a:p>
            <a:endParaRPr lang="en-US" dirty="0"/>
          </a:p>
          <a:p>
            <a:r>
              <a:rPr lang="en-US" dirty="0"/>
              <a:t>Tools for data processing: </a:t>
            </a:r>
            <a:r>
              <a:rPr lang="en-US" dirty="0" err="1"/>
              <a:t>Databrics</a:t>
            </a:r>
            <a:r>
              <a:rPr lang="en-US" dirty="0"/>
              <a:t>, Amazon EMR, AWS Glue, </a:t>
            </a:r>
            <a:r>
              <a:rPr lang="en-US" dirty="0" err="1"/>
              <a:t>Dataproc</a:t>
            </a:r>
            <a:r>
              <a:rPr lang="en-US" dirty="0"/>
              <a:t>, Spark with Python. In 2023/2024 criticism appears of moder data stack, i.e. having multiple tools.</a:t>
            </a:r>
          </a:p>
          <a:p>
            <a:endParaRPr lang="en-US" dirty="0"/>
          </a:p>
          <a:p>
            <a:r>
              <a:rPr lang="en-US" dirty="0"/>
              <a:t>You are a data engineer after Section 2, congratulation.</a:t>
            </a:r>
            <a:endParaRPr lang="en-US" dirty="0">
              <a:sym typeface="Wingdings" panose="05000000000000000000" pitchFamily="2" charset="2"/>
            </a:endParaRPr>
          </a:p>
          <a:p>
            <a:endParaRPr lang="en-US" dirty="0"/>
          </a:p>
          <a:p>
            <a:r>
              <a:rPr lang="en-US" dirty="0"/>
              <a:t>Resources:</a:t>
            </a:r>
          </a:p>
          <a:p>
            <a:pPr marL="171450" indent="-171450">
              <a:buFont typeface="Arial" panose="020B0604020202020204" pitchFamily="34" charset="0"/>
              <a:buChar char="•"/>
            </a:pPr>
            <a:r>
              <a:rPr lang="en-US" dirty="0"/>
              <a:t>https://www.youtube.com/watch?v=alrP72UoDWw</a:t>
            </a:r>
          </a:p>
          <a:p>
            <a:pPr marL="171450" indent="-171450">
              <a:buFont typeface="Arial" panose="020B0604020202020204" pitchFamily="34" charset="0"/>
              <a:buChar char="•"/>
            </a:pPr>
            <a:r>
              <a:rPr lang="en-US" dirty="0"/>
              <a:t>https://docs.google.com/document/d/1MEFXQhtcOZrJGztsAhAu7SJj181toHL0IEVNbVmr61o</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29</a:t>
            </a:fld>
            <a:endParaRPr lang="cs-CZ"/>
          </a:p>
        </p:txBody>
      </p:sp>
    </p:spTree>
    <p:extLst>
      <p:ext uri="{BB962C8B-B14F-4D97-AF65-F5344CB8AC3E}">
        <p14:creationId xmlns:p14="http://schemas.microsoft.com/office/powerpoint/2010/main" val="2386167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https://mad.firstmark.com/ there are also companies.</a:t>
            </a:r>
          </a:p>
          <a:p>
            <a:r>
              <a:rPr lang="en-US" dirty="0"/>
              <a:t>The idea is there are a huge number of tools out there.</a:t>
            </a:r>
          </a:p>
          <a:p>
            <a:endParaRPr lang="en-US" dirty="0"/>
          </a:p>
          <a:p>
            <a:r>
              <a:rPr lang="en-US" dirty="0"/>
              <a:t>Resources:</a:t>
            </a:r>
          </a:p>
          <a:p>
            <a:pPr marL="171450" indent="-171450">
              <a:buFont typeface="Arial" panose="020B0604020202020204" pitchFamily="34" charset="0"/>
              <a:buChar char="•"/>
            </a:pPr>
            <a:r>
              <a:rPr lang="en-US" dirty="0"/>
              <a:t>https://mattturck.com/MAD2024/</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30</a:t>
            </a:fld>
            <a:endParaRPr lang="cs-CZ"/>
          </a:p>
        </p:txBody>
      </p:sp>
    </p:spTree>
    <p:extLst>
      <p:ext uri="{BB962C8B-B14F-4D97-AF65-F5344CB8AC3E}">
        <p14:creationId xmlns:p14="http://schemas.microsoft.com/office/powerpoint/2010/main" val="1213753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Data assets</a:t>
            </a:r>
          </a:p>
          <a:p>
            <a:r>
              <a:rPr lang="en-US" dirty="0"/>
              <a:t>Asset is an economic resource that can be owned or controlled. It holds or produce value and can be converted to money. Data assets can make business more productive for example by recommending products to customers or decreasing operational cost.</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a:t>
            </a:fld>
            <a:endParaRPr lang="cs-CZ"/>
          </a:p>
        </p:txBody>
      </p:sp>
    </p:spTree>
    <p:extLst>
      <p:ext uri="{BB962C8B-B14F-4D97-AF65-F5344CB8AC3E}">
        <p14:creationId xmlns:p14="http://schemas.microsoft.com/office/powerpoint/2010/main" val="1735656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toy business process, based on BPMN examples. We can see interaction of people. It is a process that provide business wit certain value. Image you, as the owner, pay the people to do it. It can all be handled manually (although the notation used suggest otherwise). We seek to improve this process using software. </a:t>
            </a:r>
          </a:p>
          <a:p>
            <a:endParaRPr lang="en-US" dirty="0"/>
          </a:p>
          <a:p>
            <a:r>
              <a:rPr lang="en-US" dirty="0"/>
              <a:t>During this process business generates data (user preferences, baking time, used resources, delivery time, tip, user satisfaction, etc.. ). Data can be lost (no feedback collected), stored on a paper, or be managed by software. For many data are the crucial component of a business. We aim to help business with data management.</a:t>
            </a:r>
          </a:p>
          <a:p>
            <a:endParaRPr lang="en-US" dirty="0"/>
          </a:p>
          <a:p>
            <a:r>
              <a:rPr lang="en-US" dirty="0"/>
              <a:t>At the end it is the business making may for our paychecks.</a:t>
            </a:r>
          </a:p>
          <a:p>
            <a:endParaRPr lang="en-US" dirty="0"/>
          </a:p>
          <a:p>
            <a:r>
              <a:rPr lang="en-US" dirty="0"/>
              <a:t>Resources:</a:t>
            </a:r>
          </a:p>
          <a:p>
            <a:pPr marL="171450" indent="-171450">
              <a:buFont typeface="Arial" panose="020B0604020202020204" pitchFamily="34" charset="0"/>
              <a:buChar char="•"/>
            </a:pPr>
            <a:r>
              <a:rPr lang="en-US" dirty="0"/>
              <a:t>https://www.bpmn.org/</a:t>
            </a:r>
          </a:p>
          <a:p>
            <a:pPr marL="171450" indent="-171450">
              <a:buFont typeface="Arial" panose="020B0604020202020204" pitchFamily="34" charset="0"/>
              <a:buChar char="•"/>
            </a:pPr>
            <a:r>
              <a:rPr lang="en-US" dirty="0"/>
              <a:t>https://demo.bpmn.io/</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a:t>
            </a:fld>
            <a:endParaRPr lang="cs-CZ"/>
          </a:p>
        </p:txBody>
      </p:sp>
    </p:spTree>
    <p:extLst>
      <p:ext uri="{BB962C8B-B14F-4D97-AF65-F5344CB8AC3E}">
        <p14:creationId xmlns:p14="http://schemas.microsoft.com/office/powerpoint/2010/main" val="166932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me introduce Ailish to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 work in </a:t>
            </a:r>
            <a:r>
              <a:rPr lang="en-US" dirty="0" err="1"/>
              <a:t>MyFood</a:t>
            </a:r>
            <a:r>
              <a:rPr lang="en-US" dirty="0"/>
              <a:t>, in the office.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 have some knowledge of the company, she can use excel, word, send an email.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Despite all of that, her steps are fairly like to what a developer need to do.</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7</a:t>
            </a:fld>
            <a:endParaRPr lang="cs-CZ"/>
          </a:p>
        </p:txBody>
      </p:sp>
    </p:spTree>
    <p:extLst>
      <p:ext uri="{BB962C8B-B14F-4D97-AF65-F5344CB8AC3E}">
        <p14:creationId xmlns:p14="http://schemas.microsoft.com/office/powerpoint/2010/main" val="1948689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main objective is to support the business by providing information, so it is possible to make an informed decisions.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objective is not only to deliver the raw data here but add something, like presentation.</a:t>
            </a:r>
          </a:p>
          <a:p>
            <a:endParaRPr lang="en-US" dirty="0"/>
          </a:p>
          <a:p>
            <a:r>
              <a:rPr lang="en-US" dirty="0"/>
              <a:t>Why bother?</a:t>
            </a:r>
          </a:p>
          <a:p>
            <a:pPr marL="171450" indent="-171450">
              <a:buFont typeface="Arial" panose="020B0604020202020204" pitchFamily="34" charset="0"/>
              <a:buChar char="•"/>
            </a:pPr>
            <a:r>
              <a:rPr lang="en-US" dirty="0"/>
              <a:t>Shadow IT</a:t>
            </a:r>
          </a:p>
          <a:p>
            <a:pPr marL="171450" indent="-171450">
              <a:buFont typeface="Arial" panose="020B0604020202020204" pitchFamily="34" charset="0"/>
              <a:buChar char="•"/>
            </a:pPr>
            <a:r>
              <a:rPr lang="en-US" dirty="0"/>
              <a:t>Supporting business</a:t>
            </a:r>
          </a:p>
          <a:p>
            <a:pPr marL="171450" indent="-171450">
              <a:buFont typeface="Arial" panose="020B0604020202020204" pitchFamily="34" charset="0"/>
              <a:buChar char="•"/>
            </a:pPr>
            <a:r>
              <a:rPr lang="en-US" dirty="0"/>
              <a:t>Need to automation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8</a:t>
            </a:fld>
            <a:endParaRPr lang="cs-CZ"/>
          </a:p>
        </p:txBody>
      </p:sp>
    </p:spTree>
    <p:extLst>
      <p:ext uri="{BB962C8B-B14F-4D97-AF65-F5344CB8AC3E}">
        <p14:creationId xmlns:p14="http://schemas.microsoft.com/office/powerpoint/2010/main" val="24965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exact process is not that important as we do not know details of the company.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we can focus on the steps, basic building blocks.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Sales, promoted products, shops, public transportation stops,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Database, excel files, emails, maps, …</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9</a:t>
            </a:fld>
            <a:endParaRPr lang="cs-CZ"/>
          </a:p>
        </p:txBody>
      </p:sp>
    </p:spTree>
    <p:extLst>
      <p:ext uri="{BB962C8B-B14F-4D97-AF65-F5344CB8AC3E}">
        <p14:creationId xmlns:p14="http://schemas.microsoft.com/office/powerpoint/2010/main" val="2638800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a:t>
            </a:r>
            <a:r>
              <a:rPr lang="en-US" dirty="0"/>
              <a:t>:</a:t>
            </a:r>
          </a:p>
          <a:p>
            <a:pPr marL="171450" indent="-171450">
              <a:buFont typeface="Arial" panose="020B0604020202020204" pitchFamily="34" charset="0"/>
              <a:buChar char="•"/>
            </a:pPr>
            <a:r>
              <a:rPr lang="en-US" dirty="0"/>
              <a:t>What data sources Ailish may encounter?</a:t>
            </a:r>
          </a:p>
          <a:p>
            <a:pPr marL="171450" indent="-171450">
              <a:buFont typeface="Arial" panose="020B0604020202020204" pitchFamily="34" charset="0"/>
              <a:buChar char="•"/>
            </a:pPr>
            <a:r>
              <a:rPr lang="en-US" dirty="0"/>
              <a:t>Can you think of any obstacles related to using the data sources?</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10</a:t>
            </a:fld>
            <a:endParaRPr lang="cs-CZ"/>
          </a:p>
        </p:txBody>
      </p:sp>
    </p:spTree>
    <p:extLst>
      <p:ext uri="{BB962C8B-B14F-4D97-AF65-F5344CB8AC3E}">
        <p14:creationId xmlns:p14="http://schemas.microsoft.com/office/powerpoint/2010/main" val="612911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Here we have data using binary encoding. Do we need anything else?</a:t>
            </a:r>
          </a:p>
          <a:p>
            <a:pPr marL="0" indent="0">
              <a:buNone/>
            </a:pPr>
            <a:endParaRPr lang="en-US" dirty="0"/>
          </a:p>
          <a:p>
            <a:pPr marL="0" indent="0">
              <a:buNone/>
            </a:pPr>
            <a:r>
              <a:rPr lang="en-US" dirty="0"/>
              <a:t>(NEXT) That was just a single measure, we need more.</a:t>
            </a:r>
          </a:p>
          <a:p>
            <a:pPr marL="0" inden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11</a:t>
            </a:fld>
            <a:endParaRPr lang="cs-CZ"/>
          </a:p>
        </p:txBody>
      </p:sp>
    </p:spTree>
    <p:extLst>
      <p:ext uri="{BB962C8B-B14F-4D97-AF65-F5344CB8AC3E}">
        <p14:creationId xmlns:p14="http://schemas.microsoft.com/office/powerpoint/2010/main" val="7192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CB01-0606-AD8B-8CDE-0F8FFB8E3C47}"/>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1207658" y="436510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spTree>
    <p:extLst>
      <p:ext uri="{BB962C8B-B14F-4D97-AF65-F5344CB8AC3E}">
        <p14:creationId xmlns:p14="http://schemas.microsoft.com/office/powerpoint/2010/main" val="237744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1980093"/>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cxnSp>
        <p:nvCxnSpPr>
          <p:cNvPr id="2" name="Straight Connector 1">
            <a:extLst>
              <a:ext uri="{FF2B5EF4-FFF2-40B4-BE49-F238E27FC236}">
                <a16:creationId xmlns:a16="http://schemas.microsoft.com/office/drawing/2014/main" id="{9B46B549-2DF5-2605-A7E2-507EC6741B81}"/>
              </a:ext>
            </a:extLst>
          </p:cNvPr>
          <p:cNvCxnSpPr>
            <a:cxnSpLocks/>
          </p:cNvCxnSpPr>
          <p:nvPr userDrawn="1"/>
        </p:nvCxnSpPr>
        <p:spPr>
          <a:xfrm>
            <a:off x="335360" y="2996952"/>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97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9272" cy="766132"/>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335360" y="1268760"/>
            <a:ext cx="11449272" cy="5040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cxnSp>
        <p:nvCxnSpPr>
          <p:cNvPr id="7" name="Straight Connector 6">
            <a:extLst>
              <a:ext uri="{FF2B5EF4-FFF2-40B4-BE49-F238E27FC236}">
                <a16:creationId xmlns:a16="http://schemas.microsoft.com/office/drawing/2014/main" id="{6D7F9E1D-3FFE-E5D5-8168-CE30DC4521EC}"/>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26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60000" y="180000"/>
            <a:ext cx="11448000" cy="7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260583"/>
            <a:ext cx="5699679" cy="5048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260583"/>
            <a:ext cx="5566712" cy="5048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cxnSp>
        <p:nvCxnSpPr>
          <p:cNvPr id="2" name="Straight Connector 1">
            <a:extLst>
              <a:ext uri="{FF2B5EF4-FFF2-40B4-BE49-F238E27FC236}">
                <a16:creationId xmlns:a16="http://schemas.microsoft.com/office/drawing/2014/main" id="{2EC59EFB-1B84-A66B-9566-F2885C8BF9CA}"/>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62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8000" cy="766132"/>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cxnSp>
        <p:nvCxnSpPr>
          <p:cNvPr id="6" name="Straight Connector 5">
            <a:extLst>
              <a:ext uri="{FF2B5EF4-FFF2-40B4-BE49-F238E27FC236}">
                <a16:creationId xmlns:a16="http://schemas.microsoft.com/office/drawing/2014/main" id="{AF6BAB6C-A9D1-4572-ED9D-D7E9722E3C65}"/>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1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72268-EBF9-1072-0F76-51E4D5460321}"/>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65012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66800" y="199277"/>
            <a:ext cx="10058400" cy="76613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35360" y="1268759"/>
            <a:ext cx="11449272" cy="5152007"/>
          </a:xfrm>
          <a:prstGeom prst="rect">
            <a:avLst/>
          </a:prstGeom>
        </p:spPr>
        <p:txBody>
          <a:bodyPr vert="horz" lIns="0" tIns="36000" rIns="0" bIns="36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5" y="6571397"/>
            <a:ext cx="4822804" cy="253513"/>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571397"/>
            <a:ext cx="1312025" cy="253513"/>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11185180"/>
      </p:ext>
    </p:extLst>
  </p:cSld>
  <p:clrMap bg1="lt1" tx1="dk1" bg2="lt2" tx2="dk2" accent1="accent1" accent2="accent2" accent3="accent3" accent4="accent4" accent5="accent5" accent6="accent6" hlink="hlink" folHlink="folHlink"/>
  <p:sldLayoutIdLst>
    <p:sldLayoutId id="2147483733" r:id="rId1"/>
    <p:sldLayoutId id="2147483731" r:id="rId2"/>
    <p:sldLayoutId id="2147483734" r:id="rId3"/>
    <p:sldLayoutId id="2147483736" r:id="rId4"/>
    <p:sldLayoutId id="2147483738" r:id="rId5"/>
    <p:sldLayoutId id="2147483739" r:id="rId6"/>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ms.mff.cuni.cz/~kopecky/vyuka/dbs/lecture02n.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portal.nukib.gov.cz/informace/legislativa/zakon-o-kyberneticke-bezpecnosti/okruh-obecne-informace-o-smernici-nis2"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digital-strategy.ec.europa.eu/en/policies/regulatory-framework-ai"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kariera.alza.cz/pozice/senior-data-engineer/" TargetMode="External"/><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hyperlink" Target="https://www.pluralsight.com/cloud-guru/courses/google-certified-professional-data-engineer" TargetMode="External"/><Relationship Id="rId3" Type="http://schemas.openxmlformats.org/officeDocument/2006/relationships/hyperlink" Target="https://www.tutorialspoint.com/dbms/index.htm" TargetMode="External"/><Relationship Id="rId7" Type="http://schemas.openxmlformats.org/officeDocument/2006/relationships/hyperlink" Target="https://www.hackerrank.com/domains/python"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www.learnpython.org/" TargetMode="External"/><Relationship Id="rId11" Type="http://schemas.openxmlformats.org/officeDocument/2006/relationships/hyperlink" Target="https://www.youtube.com/watch?v=fqMOX6JJhGo" TargetMode="External"/><Relationship Id="rId5" Type="http://schemas.openxmlformats.org/officeDocument/2006/relationships/hyperlink" Target="https://www.hackerrank.com/domains/sql" TargetMode="External"/><Relationship Id="rId10" Type="http://schemas.openxmlformats.org/officeDocument/2006/relationships/hyperlink" Target="https://docs.sonarsource.com/sonarqube/latest/" TargetMode="External"/><Relationship Id="rId4" Type="http://schemas.openxmlformats.org/officeDocument/2006/relationships/hyperlink" Target="https://www.w3schools.com/sql/" TargetMode="External"/><Relationship Id="rId9" Type="http://schemas.openxmlformats.org/officeDocument/2006/relationships/hyperlink" Target="https://www.jenkins.io/doc/tutorial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information-age.com/data-forecast-grow-10-fold-2025-5199/" TargetMode="External"/><Relationship Id="rId7" Type="http://schemas.openxmlformats.org/officeDocument/2006/relationships/hyperlink" Target="https://www.dama.org/cpages/body-of-knowledg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unitrends.com/blog/what-are-the-consequences-of-data-loss/" TargetMode="External"/><Relationship Id="rId5" Type="http://schemas.openxmlformats.org/officeDocument/2006/relationships/hyperlink" Target="https://www.blue-pencil.ca/what-is-data-management-and-why-it-is-important/" TargetMode="External"/><Relationship Id="rId4" Type="http://schemas.openxmlformats.org/officeDocument/2006/relationships/hyperlink" Target="https://www.earlyontech.com/2019/02/11/why-is-data-management-importan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omg.org/cgi-bin/doc?dtc/10-06-02.pdf" TargetMode="Externa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C452-C885-7317-E131-0BDB4C1BDA72}"/>
              </a:ext>
            </a:extLst>
          </p:cNvPr>
          <p:cNvSpPr>
            <a:spLocks noGrp="1"/>
          </p:cNvSpPr>
          <p:nvPr>
            <p:ph type="ctrTitle"/>
          </p:nvPr>
        </p:nvSpPr>
        <p:spPr/>
        <p:txBody>
          <a:bodyPr/>
          <a:lstStyle/>
          <a:p>
            <a:r>
              <a:rPr lang="en-US" dirty="0"/>
              <a:t>Introduction</a:t>
            </a:r>
          </a:p>
        </p:txBody>
      </p:sp>
      <p:sp>
        <p:nvSpPr>
          <p:cNvPr id="3" name="Subtitle 2">
            <a:extLst>
              <a:ext uri="{FF2B5EF4-FFF2-40B4-BE49-F238E27FC236}">
                <a16:creationId xmlns:a16="http://schemas.microsoft.com/office/drawing/2014/main" id="{9E35C64A-9086-C8A2-A885-C195BB063508}"/>
              </a:ext>
            </a:extLst>
          </p:cNvPr>
          <p:cNvSpPr>
            <a:spLocks noGrp="1"/>
          </p:cNvSpPr>
          <p:nvPr>
            <p:ph type="subTitle" idx="1"/>
          </p:nvPr>
        </p:nvSpPr>
        <p:spPr/>
        <p:txBody>
          <a:bodyPr/>
          <a:lstStyle/>
          <a:p>
            <a:r>
              <a:rPr lang="en-US" dirty="0"/>
              <a:t>NDBI046 - Introduction to Data Engineering</a:t>
            </a:r>
          </a:p>
        </p:txBody>
      </p:sp>
      <p:sp>
        <p:nvSpPr>
          <p:cNvPr id="4" name="Text Placeholder 3">
            <a:extLst>
              <a:ext uri="{FF2B5EF4-FFF2-40B4-BE49-F238E27FC236}">
                <a16:creationId xmlns:a16="http://schemas.microsoft.com/office/drawing/2014/main" id="{83D77CA2-8171-135B-E44F-1C7F469B2EE4}"/>
              </a:ext>
            </a:extLst>
          </p:cNvPr>
          <p:cNvSpPr>
            <a:spLocks noGrp="1"/>
          </p:cNvSpPr>
          <p:nvPr>
            <p:ph type="body" sz="quarter" idx="12"/>
          </p:nvPr>
        </p:nvSpPr>
        <p:spPr/>
        <p:txBody>
          <a:bodyPr/>
          <a:lstStyle/>
          <a:p>
            <a:r>
              <a:rPr lang="cs-CZ" dirty="0"/>
              <a:t>202</a:t>
            </a:r>
            <a:r>
              <a:rPr lang="en-US" dirty="0"/>
              <a:t>4/2025</a:t>
            </a:r>
          </a:p>
        </p:txBody>
      </p:sp>
      <p:sp>
        <p:nvSpPr>
          <p:cNvPr id="5" name="Text Placeholder 4">
            <a:extLst>
              <a:ext uri="{FF2B5EF4-FFF2-40B4-BE49-F238E27FC236}">
                <a16:creationId xmlns:a16="http://schemas.microsoft.com/office/drawing/2014/main" id="{B38A3DCA-7A4A-597B-3B42-628A19DFF7AD}"/>
              </a:ext>
            </a:extLst>
          </p:cNvPr>
          <p:cNvSpPr>
            <a:spLocks noGrp="1"/>
          </p:cNvSpPr>
          <p:nvPr>
            <p:ph type="body" sz="quarter" idx="13"/>
          </p:nvPr>
        </p:nvSpPr>
        <p:spPr/>
        <p:txBody>
          <a:bodyPr/>
          <a:lstStyle/>
          <a:p>
            <a:r>
              <a:rPr lang="en-US" dirty="0"/>
              <a:t>Petr </a:t>
            </a:r>
            <a:r>
              <a:rPr lang="cs-CZ" dirty="0"/>
              <a:t>Škoda</a:t>
            </a:r>
            <a:endParaRPr lang="en-US" dirty="0"/>
          </a:p>
        </p:txBody>
      </p:sp>
      <p:sp>
        <p:nvSpPr>
          <p:cNvPr id="6" name="Text Placeholder 5">
            <a:extLst>
              <a:ext uri="{FF2B5EF4-FFF2-40B4-BE49-F238E27FC236}">
                <a16:creationId xmlns:a16="http://schemas.microsoft.com/office/drawing/2014/main" id="{7FCF41A0-7ACE-A6B3-D30D-C368EAC69EDB}"/>
              </a:ext>
            </a:extLst>
          </p:cNvPr>
          <p:cNvSpPr>
            <a:spLocks noGrp="1"/>
          </p:cNvSpPr>
          <p:nvPr>
            <p:ph type="body" sz="quarter" idx="14"/>
          </p:nvPr>
        </p:nvSpPr>
        <p:spPr/>
        <p:txBody>
          <a:bodyPr/>
          <a:lstStyle/>
          <a:p>
            <a:pPr lvl="0"/>
            <a:r>
              <a:rPr lang="en-US" dirty="0"/>
              <a:t>https://github.com/skodapetr</a:t>
            </a:r>
          </a:p>
          <a:p>
            <a:r>
              <a:rPr lang="en-US" dirty="0"/>
              <a:t>https://www.ksi.mff.cuni.cz</a:t>
            </a:r>
            <a:endParaRPr lang="cs-CZ" dirty="0"/>
          </a:p>
        </p:txBody>
      </p:sp>
    </p:spTree>
    <p:extLst>
      <p:ext uri="{BB962C8B-B14F-4D97-AF65-F5344CB8AC3E}">
        <p14:creationId xmlns:p14="http://schemas.microsoft.com/office/powerpoint/2010/main" val="213959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B9938-2EA8-C9E9-32E9-2A93DF9BB61A}"/>
              </a:ext>
            </a:extLst>
          </p:cNvPr>
          <p:cNvSpPr>
            <a:spLocks noGrp="1"/>
          </p:cNvSpPr>
          <p:nvPr>
            <p:ph type="title"/>
          </p:nvPr>
        </p:nvSpPr>
        <p:spPr/>
        <p:txBody>
          <a:bodyPr/>
          <a:lstStyle/>
          <a:p>
            <a:r>
              <a:rPr lang="en-US" dirty="0"/>
              <a:t>Data Sources</a:t>
            </a:r>
          </a:p>
        </p:txBody>
      </p:sp>
      <p:sp>
        <p:nvSpPr>
          <p:cNvPr id="3" name="Content Placeholder 2">
            <a:extLst>
              <a:ext uri="{FF2B5EF4-FFF2-40B4-BE49-F238E27FC236}">
                <a16:creationId xmlns:a16="http://schemas.microsoft.com/office/drawing/2014/main" id="{E3E6BC09-9EE0-78E3-E11A-E513B2775C30}"/>
              </a:ext>
            </a:extLst>
          </p:cNvPr>
          <p:cNvSpPr>
            <a:spLocks noGrp="1"/>
          </p:cNvSpPr>
          <p:nvPr>
            <p:ph sz="half" idx="1"/>
          </p:nvPr>
        </p:nvSpPr>
        <p:spPr>
          <a:xfrm>
            <a:off x="355935" y="1260583"/>
            <a:ext cx="3528392" cy="5048736"/>
          </a:xfrm>
        </p:spPr>
        <p:txBody>
          <a:bodyPr/>
          <a:lstStyle/>
          <a:p>
            <a:r>
              <a:rPr lang="en-US" dirty="0"/>
              <a:t>My computer</a:t>
            </a:r>
          </a:p>
          <a:p>
            <a:r>
              <a:rPr lang="en-US" dirty="0"/>
              <a:t>Paper</a:t>
            </a:r>
          </a:p>
          <a:p>
            <a:r>
              <a:rPr lang="en-US" dirty="0"/>
              <a:t>People</a:t>
            </a:r>
          </a:p>
          <a:p>
            <a:r>
              <a:rPr lang="en-US" dirty="0"/>
              <a:t>Internal network</a:t>
            </a:r>
          </a:p>
          <a:p>
            <a:r>
              <a:rPr lang="en-US" dirty="0"/>
              <a:t>Internet</a:t>
            </a:r>
          </a:p>
          <a:p>
            <a:r>
              <a:rPr lang="en-US" dirty="0"/>
              <a:t>Another department</a:t>
            </a:r>
          </a:p>
          <a:p>
            <a:r>
              <a:rPr lang="en-US" dirty="0"/>
              <a:t>…</a:t>
            </a:r>
          </a:p>
        </p:txBody>
      </p:sp>
      <p:sp>
        <p:nvSpPr>
          <p:cNvPr id="5" name="Slide Number Placeholder 4">
            <a:extLst>
              <a:ext uri="{FF2B5EF4-FFF2-40B4-BE49-F238E27FC236}">
                <a16:creationId xmlns:a16="http://schemas.microsoft.com/office/drawing/2014/main" id="{38702D32-1284-97C5-3007-EF1D217D973D}"/>
              </a:ext>
            </a:extLst>
          </p:cNvPr>
          <p:cNvSpPr>
            <a:spLocks noGrp="1"/>
          </p:cNvSpPr>
          <p:nvPr>
            <p:ph type="sldNum" sz="quarter" idx="12"/>
          </p:nvPr>
        </p:nvSpPr>
        <p:spPr/>
        <p:txBody>
          <a:bodyPr/>
          <a:lstStyle/>
          <a:p>
            <a:fld id="{4FAB73BC-B049-4115-A692-8D63A059BFB8}" type="slidenum">
              <a:rPr lang="en-US" smtClean="0"/>
              <a:t>10</a:t>
            </a:fld>
            <a:endParaRPr lang="en-US" dirty="0"/>
          </a:p>
        </p:txBody>
      </p:sp>
      <p:sp>
        <p:nvSpPr>
          <p:cNvPr id="6" name="Content Placeholder 2">
            <a:extLst>
              <a:ext uri="{FF2B5EF4-FFF2-40B4-BE49-F238E27FC236}">
                <a16:creationId xmlns:a16="http://schemas.microsoft.com/office/drawing/2014/main" id="{BE8BDAC0-3646-CFEF-D752-47DD6CC08FE3}"/>
              </a:ext>
            </a:extLst>
          </p:cNvPr>
          <p:cNvSpPr txBox="1">
            <a:spLocks/>
          </p:cNvSpPr>
          <p:nvPr/>
        </p:nvSpPr>
        <p:spPr>
          <a:xfrm>
            <a:off x="4340378" y="1260583"/>
            <a:ext cx="3528392" cy="5048736"/>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200" dirty="0"/>
              <a:t>File system</a:t>
            </a:r>
          </a:p>
          <a:p>
            <a:r>
              <a:rPr lang="en-US" sz="2200" dirty="0"/>
              <a:t>NoSQL</a:t>
            </a:r>
          </a:p>
          <a:p>
            <a:r>
              <a:rPr lang="en-US" sz="2200" dirty="0"/>
              <a:t>Data warehouse</a:t>
            </a:r>
          </a:p>
          <a:p>
            <a:r>
              <a:rPr lang="en-US" sz="2200" dirty="0"/>
              <a:t>Data lake</a:t>
            </a:r>
          </a:p>
          <a:p>
            <a:r>
              <a:rPr lang="en-US" sz="2200" dirty="0"/>
              <a:t>Data mesh</a:t>
            </a:r>
          </a:p>
          <a:p>
            <a:r>
              <a:rPr lang="en-US" sz="2200" dirty="0"/>
              <a:t>API</a:t>
            </a:r>
          </a:p>
          <a:p>
            <a:r>
              <a:rPr lang="en-US" sz="2200" dirty="0"/>
              <a:t>…</a:t>
            </a:r>
          </a:p>
        </p:txBody>
      </p:sp>
      <p:sp>
        <p:nvSpPr>
          <p:cNvPr id="7" name="Content Placeholder 2">
            <a:extLst>
              <a:ext uri="{FF2B5EF4-FFF2-40B4-BE49-F238E27FC236}">
                <a16:creationId xmlns:a16="http://schemas.microsoft.com/office/drawing/2014/main" id="{DC945D2A-7018-C2C3-5844-C13A2EB57F44}"/>
              </a:ext>
            </a:extLst>
          </p:cNvPr>
          <p:cNvSpPr txBox="1">
            <a:spLocks/>
          </p:cNvSpPr>
          <p:nvPr/>
        </p:nvSpPr>
        <p:spPr>
          <a:xfrm>
            <a:off x="8156836" y="1260583"/>
            <a:ext cx="3528392" cy="5048736"/>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200" dirty="0"/>
              <a:t>Text</a:t>
            </a:r>
          </a:p>
          <a:p>
            <a:r>
              <a:rPr lang="en-US" sz="2200" dirty="0"/>
              <a:t>PDF</a:t>
            </a:r>
          </a:p>
          <a:p>
            <a:r>
              <a:rPr lang="en-US" sz="2200" dirty="0"/>
              <a:t>JPEG</a:t>
            </a:r>
          </a:p>
          <a:p>
            <a:r>
              <a:rPr lang="en-US" sz="2200" dirty="0"/>
              <a:t>JSON</a:t>
            </a:r>
          </a:p>
          <a:p>
            <a:r>
              <a:rPr lang="en-US" sz="2200" dirty="0"/>
              <a:t>XML</a:t>
            </a:r>
          </a:p>
          <a:p>
            <a:r>
              <a:rPr lang="en-US" sz="2200" dirty="0"/>
              <a:t>Domain specific formats</a:t>
            </a:r>
          </a:p>
          <a:p>
            <a:r>
              <a:rPr lang="en-US" sz="2200" dirty="0"/>
              <a:t>…</a:t>
            </a:r>
          </a:p>
        </p:txBody>
      </p:sp>
    </p:spTree>
    <p:extLst>
      <p:ext uri="{BB962C8B-B14F-4D97-AF65-F5344CB8AC3E}">
        <p14:creationId xmlns:p14="http://schemas.microsoft.com/office/powerpoint/2010/main" val="291393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19500-5365-AA55-B9B8-DA8C455096F6}"/>
              </a:ext>
            </a:extLst>
          </p:cNvPr>
          <p:cNvSpPr>
            <a:spLocks noGrp="1"/>
          </p:cNvSpPr>
          <p:nvPr>
            <p:ph type="title"/>
          </p:nvPr>
        </p:nvSpPr>
        <p:spPr/>
        <p:txBody>
          <a:bodyPr/>
          <a:lstStyle/>
          <a:p>
            <a:r>
              <a:rPr lang="en-US" dirty="0"/>
              <a:t>Data is all you need, right?</a:t>
            </a:r>
          </a:p>
        </p:txBody>
      </p:sp>
      <p:sp>
        <p:nvSpPr>
          <p:cNvPr id="3" name="Content Placeholder 2">
            <a:extLst>
              <a:ext uri="{FF2B5EF4-FFF2-40B4-BE49-F238E27FC236}">
                <a16:creationId xmlns:a16="http://schemas.microsoft.com/office/drawing/2014/main" id="{F918D88F-BAB8-D096-73F5-2BB83CE403AA}"/>
              </a:ext>
            </a:extLst>
          </p:cNvPr>
          <p:cNvSpPr>
            <a:spLocks noGrp="1"/>
          </p:cNvSpPr>
          <p:nvPr>
            <p:ph idx="1"/>
          </p:nvPr>
        </p:nvSpPr>
        <p:spPr>
          <a:xfrm>
            <a:off x="335360" y="1268760"/>
            <a:ext cx="11449272" cy="766132"/>
          </a:xfrm>
        </p:spPr>
        <p:txBody>
          <a:bodyPr/>
          <a:lstStyle/>
          <a:p>
            <a:pPr marL="0" indent="0">
              <a:buNone/>
            </a:pPr>
            <a:r>
              <a:rPr lang="en-US" dirty="0"/>
              <a:t>0111101100100010011101100110000101101100011101010110010100100010001110100010000000100010001100010011100000101110001100100010001001111101</a:t>
            </a:r>
          </a:p>
        </p:txBody>
      </p:sp>
      <p:sp>
        <p:nvSpPr>
          <p:cNvPr id="4" name="Slide Number Placeholder 3">
            <a:extLst>
              <a:ext uri="{FF2B5EF4-FFF2-40B4-BE49-F238E27FC236}">
                <a16:creationId xmlns:a16="http://schemas.microsoft.com/office/drawing/2014/main" id="{AABCB8FF-3389-739F-3703-803BC80453FC}"/>
              </a:ext>
            </a:extLst>
          </p:cNvPr>
          <p:cNvSpPr>
            <a:spLocks noGrp="1"/>
          </p:cNvSpPr>
          <p:nvPr>
            <p:ph type="sldNum" sz="quarter" idx="12"/>
          </p:nvPr>
        </p:nvSpPr>
        <p:spPr/>
        <p:txBody>
          <a:bodyPr/>
          <a:lstStyle/>
          <a:p>
            <a:fld id="{6113E31D-E2AB-40D1-8B51-AFA5AFEF393A}" type="slidenum">
              <a:rPr lang="en-US" smtClean="0"/>
              <a:t>11</a:t>
            </a:fld>
            <a:endParaRPr lang="en-US" dirty="0"/>
          </a:p>
        </p:txBody>
      </p:sp>
      <p:sp>
        <p:nvSpPr>
          <p:cNvPr id="5" name="Content Placeholder 2">
            <a:extLst>
              <a:ext uri="{FF2B5EF4-FFF2-40B4-BE49-F238E27FC236}">
                <a16:creationId xmlns:a16="http://schemas.microsoft.com/office/drawing/2014/main" id="{B4990F7D-731F-BE10-D6F1-2FB477171656}"/>
              </a:ext>
            </a:extLst>
          </p:cNvPr>
          <p:cNvSpPr txBox="1">
            <a:spLocks/>
          </p:cNvSpPr>
          <p:nvPr/>
        </p:nvSpPr>
        <p:spPr>
          <a:xfrm>
            <a:off x="335360" y="2911948"/>
            <a:ext cx="2376264" cy="423408"/>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t>{"value": "18,2-19"}</a:t>
            </a:r>
          </a:p>
        </p:txBody>
      </p:sp>
      <p:sp>
        <p:nvSpPr>
          <p:cNvPr id="6" name="Arrow: Down 5">
            <a:extLst>
              <a:ext uri="{FF2B5EF4-FFF2-40B4-BE49-F238E27FC236}">
                <a16:creationId xmlns:a16="http://schemas.microsoft.com/office/drawing/2014/main" id="{BE4905A0-1645-A5E0-F518-FB90466107B8}"/>
              </a:ext>
            </a:extLst>
          </p:cNvPr>
          <p:cNvSpPr/>
          <p:nvPr/>
        </p:nvSpPr>
        <p:spPr>
          <a:xfrm>
            <a:off x="623392" y="2018216"/>
            <a:ext cx="216024" cy="766132"/>
          </a:xfrm>
          <a:prstGeom prst="downArrow">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C74901D8-31A2-3BAC-02F2-A7F0BF03979C}"/>
              </a:ext>
            </a:extLst>
          </p:cNvPr>
          <p:cNvSpPr txBox="1">
            <a:spLocks/>
          </p:cNvSpPr>
          <p:nvPr/>
        </p:nvSpPr>
        <p:spPr>
          <a:xfrm>
            <a:off x="1127448" y="2189578"/>
            <a:ext cx="2016224" cy="423408"/>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t>ASCII, ...</a:t>
            </a:r>
          </a:p>
        </p:txBody>
      </p:sp>
      <p:sp>
        <p:nvSpPr>
          <p:cNvPr id="8" name="Arrow: Down 7">
            <a:extLst>
              <a:ext uri="{FF2B5EF4-FFF2-40B4-BE49-F238E27FC236}">
                <a16:creationId xmlns:a16="http://schemas.microsoft.com/office/drawing/2014/main" id="{11E3AD85-F280-3FA8-3C77-6D79DCAFAA8A}"/>
              </a:ext>
            </a:extLst>
          </p:cNvPr>
          <p:cNvSpPr/>
          <p:nvPr/>
        </p:nvSpPr>
        <p:spPr>
          <a:xfrm>
            <a:off x="623392" y="3462956"/>
            <a:ext cx="216024" cy="766132"/>
          </a:xfrm>
          <a:prstGeom prst="downArrow">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138DDABD-DE47-0DED-B874-3BD4472E3226}"/>
              </a:ext>
            </a:extLst>
          </p:cNvPr>
          <p:cNvSpPr txBox="1">
            <a:spLocks/>
          </p:cNvSpPr>
          <p:nvPr/>
        </p:nvSpPr>
        <p:spPr>
          <a:xfrm>
            <a:off x="1127448" y="3595894"/>
            <a:ext cx="720080" cy="423408"/>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t>JSON </a:t>
            </a:r>
          </a:p>
        </p:txBody>
      </p:sp>
      <p:sp>
        <p:nvSpPr>
          <p:cNvPr id="10" name="Content Placeholder 2">
            <a:extLst>
              <a:ext uri="{FF2B5EF4-FFF2-40B4-BE49-F238E27FC236}">
                <a16:creationId xmlns:a16="http://schemas.microsoft.com/office/drawing/2014/main" id="{CD6C6834-45F7-C164-447C-C44289877B71}"/>
              </a:ext>
            </a:extLst>
          </p:cNvPr>
          <p:cNvSpPr txBox="1">
            <a:spLocks/>
          </p:cNvSpPr>
          <p:nvPr/>
        </p:nvSpPr>
        <p:spPr>
          <a:xfrm>
            <a:off x="335360" y="4356688"/>
            <a:ext cx="2376264" cy="423408"/>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t>Range 18.2 to 19.0</a:t>
            </a:r>
          </a:p>
        </p:txBody>
      </p:sp>
      <p:sp>
        <p:nvSpPr>
          <p:cNvPr id="13" name="Arrow: Down 12">
            <a:extLst>
              <a:ext uri="{FF2B5EF4-FFF2-40B4-BE49-F238E27FC236}">
                <a16:creationId xmlns:a16="http://schemas.microsoft.com/office/drawing/2014/main" id="{72771A20-447C-9CF1-0E15-94AB87D6026B}"/>
              </a:ext>
            </a:extLst>
          </p:cNvPr>
          <p:cNvSpPr/>
          <p:nvPr/>
        </p:nvSpPr>
        <p:spPr>
          <a:xfrm>
            <a:off x="623392" y="4907696"/>
            <a:ext cx="216024" cy="766132"/>
          </a:xfrm>
          <a:prstGeom prst="downArrow">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E0D124F9-D470-C15D-99E5-B30A3F9C4D36}"/>
              </a:ext>
            </a:extLst>
          </p:cNvPr>
          <p:cNvSpPr txBox="1">
            <a:spLocks/>
          </p:cNvSpPr>
          <p:nvPr/>
        </p:nvSpPr>
        <p:spPr>
          <a:xfrm>
            <a:off x="335360" y="5787272"/>
            <a:ext cx="2376264" cy="423408"/>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t>....</a:t>
            </a:r>
          </a:p>
        </p:txBody>
      </p:sp>
      <p:sp>
        <p:nvSpPr>
          <p:cNvPr id="15" name="Content Placeholder 2">
            <a:extLst>
              <a:ext uri="{FF2B5EF4-FFF2-40B4-BE49-F238E27FC236}">
                <a16:creationId xmlns:a16="http://schemas.microsoft.com/office/drawing/2014/main" id="{473809A0-7BF4-7B55-D969-9C3821BD5214}"/>
              </a:ext>
            </a:extLst>
          </p:cNvPr>
          <p:cNvSpPr txBox="1">
            <a:spLocks/>
          </p:cNvSpPr>
          <p:nvPr/>
        </p:nvSpPr>
        <p:spPr>
          <a:xfrm>
            <a:off x="4295800" y="2189578"/>
            <a:ext cx="4968552" cy="3847432"/>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b="1" dirty="0"/>
              <a:t>There is more!</a:t>
            </a:r>
          </a:p>
          <a:p>
            <a:r>
              <a:rPr lang="en-US" dirty="0"/>
              <a:t>Temperature</a:t>
            </a:r>
          </a:p>
          <a:p>
            <a:r>
              <a:rPr lang="en-US" dirty="0"/>
              <a:t>Two devices next to each other</a:t>
            </a:r>
          </a:p>
          <a:p>
            <a:r>
              <a:rPr lang="en-US" dirty="0"/>
              <a:t>Prague, Czechia, Living room</a:t>
            </a:r>
          </a:p>
          <a:p>
            <a:r>
              <a:rPr lang="en-US" dirty="0"/>
              <a:t>15</a:t>
            </a:r>
            <a:r>
              <a:rPr lang="en-US" dirty="0">
                <a:sym typeface="Wingdings" panose="05000000000000000000" pitchFamily="2" charset="2"/>
              </a:rPr>
              <a:t>:00 UTC+01:00</a:t>
            </a:r>
            <a:endParaRPr lang="en-US" dirty="0"/>
          </a:p>
          <a:p>
            <a:r>
              <a:rPr lang="en-US" dirty="0"/>
              <a:t>2025-02-16</a:t>
            </a:r>
          </a:p>
          <a:p>
            <a:r>
              <a:rPr lang="en-US" dirty="0"/>
              <a:t>TFA 30.5027.02, Honeywell CM927</a:t>
            </a:r>
          </a:p>
          <a:p>
            <a:r>
              <a:rPr lang="en-US" dirty="0"/>
              <a:t>...</a:t>
            </a:r>
          </a:p>
        </p:txBody>
      </p:sp>
    </p:spTree>
    <p:extLst>
      <p:ext uri="{BB962C8B-B14F-4D97-AF65-F5344CB8AC3E}">
        <p14:creationId xmlns:p14="http://schemas.microsoft.com/office/powerpoint/2010/main" val="3404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P spid="7" grpId="0"/>
      <p:bldP spid="8" grpId="0" animBg="1"/>
      <p:bldP spid="9" grpId="0"/>
      <p:bldP spid="10" grpId="0"/>
      <p:bldP spid="13"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3AB0B0-51EF-47F1-87C0-E6056B8FECBC}"/>
              </a:ext>
            </a:extLst>
          </p:cNvPr>
          <p:cNvSpPr>
            <a:spLocks noGrp="1"/>
          </p:cNvSpPr>
          <p:nvPr>
            <p:ph idx="1"/>
          </p:nvPr>
        </p:nvSpPr>
        <p:spPr>
          <a:xfrm>
            <a:off x="404832" y="1268760"/>
            <a:ext cx="2760305" cy="2939208"/>
          </a:xfrm>
        </p:spPr>
        <p:txBody>
          <a:bodyPr/>
          <a:lstStyle/>
          <a:p>
            <a:pPr marL="0" indent="0">
              <a:buNone/>
            </a:pPr>
            <a:r>
              <a:rPr lang="en-US" b="1" dirty="0"/>
              <a:t>Java</a:t>
            </a:r>
          </a:p>
          <a:p>
            <a:r>
              <a:rPr lang="en-US" dirty="0"/>
              <a:t>int</a:t>
            </a:r>
          </a:p>
          <a:p>
            <a:r>
              <a:rPr lang="en-US" dirty="0"/>
              <a:t>float</a:t>
            </a:r>
          </a:p>
          <a:p>
            <a:r>
              <a:rPr lang="en-US" dirty="0"/>
              <a:t>char</a:t>
            </a:r>
          </a:p>
          <a:p>
            <a:r>
              <a:rPr lang="en-US" dirty="0"/>
              <a:t>double</a:t>
            </a:r>
          </a:p>
          <a:p>
            <a:r>
              <a:rPr lang="en-US" dirty="0"/>
              <a:t>String</a:t>
            </a:r>
          </a:p>
          <a:p>
            <a:r>
              <a:rPr lang="en-US" dirty="0"/>
              <a:t>…</a:t>
            </a:r>
          </a:p>
        </p:txBody>
      </p:sp>
      <p:sp>
        <p:nvSpPr>
          <p:cNvPr id="3" name="Title 2">
            <a:extLst>
              <a:ext uri="{FF2B5EF4-FFF2-40B4-BE49-F238E27FC236}">
                <a16:creationId xmlns:a16="http://schemas.microsoft.com/office/drawing/2014/main" id="{C47A6540-D06F-419D-8401-99057041F5E9}"/>
              </a:ext>
            </a:extLst>
          </p:cNvPr>
          <p:cNvSpPr>
            <a:spLocks noGrp="1"/>
          </p:cNvSpPr>
          <p:nvPr>
            <p:ph type="title"/>
          </p:nvPr>
        </p:nvSpPr>
        <p:spPr/>
        <p:txBody>
          <a:bodyPr/>
          <a:lstStyle/>
          <a:p>
            <a:r>
              <a:rPr lang="en-US" dirty="0"/>
              <a:t>Data types</a:t>
            </a:r>
          </a:p>
        </p:txBody>
      </p:sp>
      <p:sp>
        <p:nvSpPr>
          <p:cNvPr id="4" name="Slide Number Placeholder 3">
            <a:extLst>
              <a:ext uri="{FF2B5EF4-FFF2-40B4-BE49-F238E27FC236}">
                <a16:creationId xmlns:a16="http://schemas.microsoft.com/office/drawing/2014/main" id="{9A0BFBE4-B24C-4922-836E-E4E1F940A1B7}"/>
              </a:ext>
            </a:extLst>
          </p:cNvPr>
          <p:cNvSpPr>
            <a:spLocks noGrp="1"/>
          </p:cNvSpPr>
          <p:nvPr>
            <p:ph type="sldNum" sz="quarter" idx="12"/>
          </p:nvPr>
        </p:nvSpPr>
        <p:spPr/>
        <p:txBody>
          <a:bodyPr/>
          <a:lstStyle/>
          <a:p>
            <a:fld id="{452BA717-4DED-4A38-BDE4-30D0F0A142DB}" type="slidenum">
              <a:rPr lang="cs-CZ" smtClean="0"/>
              <a:pPr/>
              <a:t>12</a:t>
            </a:fld>
            <a:endParaRPr lang="cs-CZ"/>
          </a:p>
        </p:txBody>
      </p:sp>
      <p:sp>
        <p:nvSpPr>
          <p:cNvPr id="5" name="Content Placeholder 1">
            <a:extLst>
              <a:ext uri="{FF2B5EF4-FFF2-40B4-BE49-F238E27FC236}">
                <a16:creationId xmlns:a16="http://schemas.microsoft.com/office/drawing/2014/main" id="{62796EB3-2B1C-470C-AE62-340BF6723190}"/>
              </a:ext>
            </a:extLst>
          </p:cNvPr>
          <p:cNvSpPr txBox="1">
            <a:spLocks/>
          </p:cNvSpPr>
          <p:nvPr/>
        </p:nvSpPr>
        <p:spPr>
          <a:xfrm>
            <a:off x="3213144" y="1268760"/>
            <a:ext cx="2760305" cy="2939208"/>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t>JavaScript</a:t>
            </a:r>
          </a:p>
          <a:p>
            <a:r>
              <a:rPr lang="en-US" dirty="0"/>
              <a:t>Number</a:t>
            </a:r>
          </a:p>
          <a:p>
            <a:r>
              <a:rPr lang="en-US" dirty="0"/>
              <a:t>String</a:t>
            </a:r>
          </a:p>
          <a:p>
            <a:r>
              <a:rPr lang="en-US" dirty="0"/>
              <a:t>Boolean</a:t>
            </a:r>
          </a:p>
          <a:p>
            <a:r>
              <a:rPr lang="en-US" dirty="0"/>
              <a:t>null</a:t>
            </a:r>
          </a:p>
          <a:p>
            <a:r>
              <a:rPr lang="en-US" dirty="0"/>
              <a:t>undefined</a:t>
            </a:r>
          </a:p>
          <a:p>
            <a:r>
              <a:rPr lang="en-US" dirty="0"/>
              <a:t>…</a:t>
            </a:r>
          </a:p>
        </p:txBody>
      </p:sp>
      <p:sp>
        <p:nvSpPr>
          <p:cNvPr id="6" name="Content Placeholder 1">
            <a:extLst>
              <a:ext uri="{FF2B5EF4-FFF2-40B4-BE49-F238E27FC236}">
                <a16:creationId xmlns:a16="http://schemas.microsoft.com/office/drawing/2014/main" id="{6CE89835-C865-4DC7-B01C-19898944213A}"/>
              </a:ext>
            </a:extLst>
          </p:cNvPr>
          <p:cNvSpPr txBox="1">
            <a:spLocks/>
          </p:cNvSpPr>
          <p:nvPr/>
        </p:nvSpPr>
        <p:spPr>
          <a:xfrm>
            <a:off x="6189473" y="1268760"/>
            <a:ext cx="2760305" cy="2939208"/>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t>C</a:t>
            </a:r>
          </a:p>
          <a:p>
            <a:r>
              <a:rPr lang="en-US" dirty="0"/>
              <a:t>int</a:t>
            </a:r>
          </a:p>
          <a:p>
            <a:r>
              <a:rPr lang="en-US" dirty="0"/>
              <a:t>long int</a:t>
            </a:r>
          </a:p>
          <a:p>
            <a:r>
              <a:rPr lang="en-US" dirty="0"/>
              <a:t>unsigned int</a:t>
            </a:r>
          </a:p>
          <a:p>
            <a:endParaRPr lang="en-US" dirty="0"/>
          </a:p>
          <a:p>
            <a:endParaRPr lang="en-US" dirty="0"/>
          </a:p>
          <a:p>
            <a:r>
              <a:rPr lang="en-US" dirty="0"/>
              <a:t>…</a:t>
            </a:r>
          </a:p>
        </p:txBody>
      </p:sp>
      <p:sp>
        <p:nvSpPr>
          <p:cNvPr id="7" name="Content Placeholder 1">
            <a:extLst>
              <a:ext uri="{FF2B5EF4-FFF2-40B4-BE49-F238E27FC236}">
                <a16:creationId xmlns:a16="http://schemas.microsoft.com/office/drawing/2014/main" id="{1A708CAA-F170-482D-B5A6-9D36045D832A}"/>
              </a:ext>
            </a:extLst>
          </p:cNvPr>
          <p:cNvSpPr txBox="1">
            <a:spLocks/>
          </p:cNvSpPr>
          <p:nvPr/>
        </p:nvSpPr>
        <p:spPr>
          <a:xfrm>
            <a:off x="9024327" y="1268760"/>
            <a:ext cx="2760305" cy="2939208"/>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t>SQL</a:t>
            </a:r>
          </a:p>
          <a:p>
            <a:r>
              <a:rPr lang="en-US" dirty="0"/>
              <a:t>INT</a:t>
            </a:r>
          </a:p>
          <a:p>
            <a:r>
              <a:rPr lang="en-US" dirty="0"/>
              <a:t>VARCHAR</a:t>
            </a:r>
          </a:p>
          <a:p>
            <a:r>
              <a:rPr lang="en-US" dirty="0"/>
              <a:t>DECIMAL</a:t>
            </a:r>
          </a:p>
          <a:p>
            <a:r>
              <a:rPr lang="en-US" dirty="0"/>
              <a:t>TEXT</a:t>
            </a:r>
          </a:p>
          <a:p>
            <a:r>
              <a:rPr lang="en-US" dirty="0"/>
              <a:t>BLOB</a:t>
            </a:r>
          </a:p>
          <a:p>
            <a:r>
              <a:rPr lang="en-US" dirty="0"/>
              <a:t>…</a:t>
            </a:r>
          </a:p>
        </p:txBody>
      </p:sp>
      <p:sp>
        <p:nvSpPr>
          <p:cNvPr id="8" name="Content Placeholder 1">
            <a:extLst>
              <a:ext uri="{FF2B5EF4-FFF2-40B4-BE49-F238E27FC236}">
                <a16:creationId xmlns:a16="http://schemas.microsoft.com/office/drawing/2014/main" id="{DE98034F-232C-43FA-B2EE-0206D0B9602D}"/>
              </a:ext>
            </a:extLst>
          </p:cNvPr>
          <p:cNvSpPr txBox="1">
            <a:spLocks/>
          </p:cNvSpPr>
          <p:nvPr/>
        </p:nvSpPr>
        <p:spPr>
          <a:xfrm>
            <a:off x="1487488" y="4581128"/>
            <a:ext cx="2760305" cy="1293028"/>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b="1" dirty="0"/>
              <a:t>CSV</a:t>
            </a:r>
          </a:p>
          <a:p>
            <a:r>
              <a:rPr lang="en-US" dirty="0"/>
              <a:t>Text</a:t>
            </a:r>
          </a:p>
          <a:p>
            <a:r>
              <a:rPr lang="en-US" dirty="0"/>
              <a:t>…</a:t>
            </a:r>
          </a:p>
        </p:txBody>
      </p:sp>
      <p:sp>
        <p:nvSpPr>
          <p:cNvPr id="9" name="Content Placeholder 1">
            <a:extLst>
              <a:ext uri="{FF2B5EF4-FFF2-40B4-BE49-F238E27FC236}">
                <a16:creationId xmlns:a16="http://schemas.microsoft.com/office/drawing/2014/main" id="{4A1E2018-F45D-4C80-A6F6-FE5016F1B43F}"/>
              </a:ext>
            </a:extLst>
          </p:cNvPr>
          <p:cNvSpPr txBox="1">
            <a:spLocks/>
          </p:cNvSpPr>
          <p:nvPr/>
        </p:nvSpPr>
        <p:spPr>
          <a:xfrm>
            <a:off x="4591627" y="4581128"/>
            <a:ext cx="2760305" cy="1293028"/>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b="1" dirty="0"/>
              <a:t>GraphQL</a:t>
            </a:r>
          </a:p>
          <a:p>
            <a:r>
              <a:rPr lang="en-US" dirty="0"/>
              <a:t>String</a:t>
            </a:r>
          </a:p>
          <a:p>
            <a:r>
              <a:rPr lang="en-US" dirty="0"/>
              <a:t>…</a:t>
            </a:r>
          </a:p>
        </p:txBody>
      </p:sp>
      <p:sp>
        <p:nvSpPr>
          <p:cNvPr id="10" name="Content Placeholder 1">
            <a:extLst>
              <a:ext uri="{FF2B5EF4-FFF2-40B4-BE49-F238E27FC236}">
                <a16:creationId xmlns:a16="http://schemas.microsoft.com/office/drawing/2014/main" id="{8D3F07AD-AB22-47A5-AD32-88CC4D0CCCC3}"/>
              </a:ext>
            </a:extLst>
          </p:cNvPr>
          <p:cNvSpPr txBox="1">
            <a:spLocks/>
          </p:cNvSpPr>
          <p:nvPr/>
        </p:nvSpPr>
        <p:spPr>
          <a:xfrm>
            <a:off x="7695766" y="4581128"/>
            <a:ext cx="2760305" cy="1293028"/>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b="1" dirty="0"/>
              <a:t>XML</a:t>
            </a:r>
          </a:p>
          <a:p>
            <a:r>
              <a:rPr lang="en-US" dirty="0" err="1"/>
              <a:t>xsd:Date</a:t>
            </a:r>
            <a:endParaRPr lang="en-US" dirty="0"/>
          </a:p>
          <a:p>
            <a:r>
              <a:rPr lang="en-US" dirty="0"/>
              <a:t>…</a:t>
            </a:r>
          </a:p>
        </p:txBody>
      </p:sp>
    </p:spTree>
    <p:extLst>
      <p:ext uri="{BB962C8B-B14F-4D97-AF65-F5344CB8AC3E}">
        <p14:creationId xmlns:p14="http://schemas.microsoft.com/office/powerpoint/2010/main" val="2080886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7EC25-F7A1-B44C-30C6-F4CF909CA8A9}"/>
              </a:ext>
            </a:extLst>
          </p:cNvPr>
          <p:cNvSpPr>
            <a:spLocks noGrp="1"/>
          </p:cNvSpPr>
          <p:nvPr>
            <p:ph type="title"/>
          </p:nvPr>
        </p:nvSpPr>
        <p:spPr/>
        <p:txBody>
          <a:bodyPr/>
          <a:lstStyle/>
          <a:p>
            <a:r>
              <a:rPr lang="en-US" dirty="0"/>
              <a:t>Three layers of database modeling</a:t>
            </a:r>
          </a:p>
        </p:txBody>
      </p:sp>
      <p:sp>
        <p:nvSpPr>
          <p:cNvPr id="3" name="Content Placeholder 2">
            <a:extLst>
              <a:ext uri="{FF2B5EF4-FFF2-40B4-BE49-F238E27FC236}">
                <a16:creationId xmlns:a16="http://schemas.microsoft.com/office/drawing/2014/main" id="{2EC01C69-10B4-3800-ECCD-2C27A14099D4}"/>
              </a:ext>
            </a:extLst>
          </p:cNvPr>
          <p:cNvSpPr>
            <a:spLocks noGrp="1"/>
          </p:cNvSpPr>
          <p:nvPr>
            <p:ph idx="1"/>
          </p:nvPr>
        </p:nvSpPr>
        <p:spPr>
          <a:xfrm>
            <a:off x="335360" y="1268760"/>
            <a:ext cx="11449272" cy="4104456"/>
          </a:xfrm>
        </p:spPr>
        <p:txBody>
          <a:bodyPr/>
          <a:lstStyle/>
          <a:p>
            <a:pPr marL="0" indent="0">
              <a:buNone/>
            </a:pPr>
            <a:r>
              <a:rPr lang="en-US" b="1" dirty="0"/>
              <a:t>Physical Data Model</a:t>
            </a:r>
            <a:br>
              <a:rPr lang="en-US" dirty="0"/>
            </a:br>
            <a:r>
              <a:rPr lang="en-US" dirty="0"/>
              <a:t>Add details, like data types or stored procedures, required for a particular database. Names are database compatible. Specifies how logical structures are implemented at given technical level.</a:t>
            </a:r>
            <a:br>
              <a:rPr lang="en-US" dirty="0"/>
            </a:br>
            <a:endParaRPr lang="en-US" dirty="0"/>
          </a:p>
          <a:p>
            <a:pPr marL="0" indent="0">
              <a:buNone/>
            </a:pPr>
            <a:r>
              <a:rPr lang="en-US" b="1" dirty="0"/>
              <a:t>Logical Data Model</a:t>
            </a:r>
            <a:br>
              <a:rPr lang="en-US" dirty="0"/>
            </a:br>
            <a:r>
              <a:rPr lang="en-US" dirty="0"/>
              <a:t>Add more details such as attributes, foreign keys, key attributes. It is database agnostic. Specifies how conceptual components are represented in a database structure.</a:t>
            </a:r>
            <a:br>
              <a:rPr lang="en-US" dirty="0"/>
            </a:br>
            <a:endParaRPr lang="en-US" dirty="0"/>
          </a:p>
          <a:p>
            <a:pPr marL="0" indent="0">
              <a:buNone/>
            </a:pPr>
            <a:r>
              <a:rPr lang="en-US" b="1" dirty="0"/>
              <a:t>Conceptual Data Model</a:t>
            </a:r>
            <a:br>
              <a:rPr lang="en-US" dirty="0"/>
            </a:br>
            <a:r>
              <a:rPr lang="en-US" dirty="0"/>
              <a:t>They are also referred to as domain models and offer a big-picture view of what the system will contain, how it will be organized, and which business rules are involved. Capture entities, without details, and their relations.</a:t>
            </a:r>
            <a:br>
              <a:rPr lang="en-US" dirty="0"/>
            </a:b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64F2ED3-5FD2-13C5-35B0-ACB53F11E6A8}"/>
              </a:ext>
            </a:extLst>
          </p:cNvPr>
          <p:cNvSpPr>
            <a:spLocks noGrp="1"/>
          </p:cNvSpPr>
          <p:nvPr>
            <p:ph type="sldNum" sz="quarter" idx="12"/>
          </p:nvPr>
        </p:nvSpPr>
        <p:spPr/>
        <p:txBody>
          <a:bodyPr/>
          <a:lstStyle/>
          <a:p>
            <a:fld id="{6113E31D-E2AB-40D1-8B51-AFA5AFEF393A}" type="slidenum">
              <a:rPr lang="en-US" smtClean="0"/>
              <a:t>13</a:t>
            </a:fld>
            <a:endParaRPr lang="en-US" dirty="0"/>
          </a:p>
        </p:txBody>
      </p:sp>
      <p:sp>
        <p:nvSpPr>
          <p:cNvPr id="6" name="TextBox 5">
            <a:extLst>
              <a:ext uri="{FF2B5EF4-FFF2-40B4-BE49-F238E27FC236}">
                <a16:creationId xmlns:a16="http://schemas.microsoft.com/office/drawing/2014/main" id="{F50C4838-2940-3BA5-B943-8175DBDE084A}"/>
              </a:ext>
            </a:extLst>
          </p:cNvPr>
          <p:cNvSpPr txBox="1"/>
          <p:nvPr/>
        </p:nvSpPr>
        <p:spPr>
          <a:xfrm>
            <a:off x="9361000" y="5301208"/>
            <a:ext cx="2448272" cy="307777"/>
          </a:xfrm>
          <a:prstGeom prst="rect">
            <a:avLst/>
          </a:prstGeom>
          <a:noFill/>
        </p:spPr>
        <p:txBody>
          <a:bodyPr wrap="square">
            <a:spAutoFit/>
          </a:bodyPr>
          <a:lstStyle/>
          <a:p>
            <a:pPr algn="r"/>
            <a:r>
              <a:rPr lang="en-US" sz="1400" dirty="0">
                <a:hlinkClick r:id="rId3"/>
              </a:rPr>
              <a:t>NDBI025 lecture 2</a:t>
            </a:r>
            <a:endParaRPr lang="en-US" sz="1400" dirty="0"/>
          </a:p>
        </p:txBody>
      </p:sp>
    </p:spTree>
    <p:extLst>
      <p:ext uri="{BB962C8B-B14F-4D97-AF65-F5344CB8AC3E}">
        <p14:creationId xmlns:p14="http://schemas.microsoft.com/office/powerpoint/2010/main" val="2988180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AD18C-C4C1-FB1D-246B-541C4EFC64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7B7F34-7AE8-5E85-058A-72513623FD99}"/>
              </a:ext>
            </a:extLst>
          </p:cNvPr>
          <p:cNvSpPr>
            <a:spLocks noGrp="1"/>
          </p:cNvSpPr>
          <p:nvPr>
            <p:ph type="title"/>
          </p:nvPr>
        </p:nvSpPr>
        <p:spPr/>
        <p:txBody>
          <a:bodyPr/>
          <a:lstStyle/>
          <a:p>
            <a:r>
              <a:rPr lang="en-US" dirty="0"/>
              <a:t>Story: Now what?</a:t>
            </a:r>
          </a:p>
        </p:txBody>
      </p:sp>
      <p:sp>
        <p:nvSpPr>
          <p:cNvPr id="5" name="Content Placeholder 4">
            <a:extLst>
              <a:ext uri="{FF2B5EF4-FFF2-40B4-BE49-F238E27FC236}">
                <a16:creationId xmlns:a16="http://schemas.microsoft.com/office/drawing/2014/main" id="{F149AD75-77FF-DF98-8E38-5EAA48A6526F}"/>
              </a:ext>
            </a:extLst>
          </p:cNvPr>
          <p:cNvSpPr>
            <a:spLocks noGrp="1"/>
          </p:cNvSpPr>
          <p:nvPr>
            <p:ph idx="1"/>
          </p:nvPr>
        </p:nvSpPr>
        <p:spPr/>
        <p:txBody>
          <a:bodyPr/>
          <a:lstStyle/>
          <a:p>
            <a:r>
              <a:rPr lang="en-US" dirty="0">
                <a:solidFill>
                  <a:schemeClr val="accent3"/>
                </a:solidFill>
              </a:rPr>
              <a:t>What data do we need?</a:t>
            </a:r>
            <a:br>
              <a:rPr lang="en-US" dirty="0">
                <a:solidFill>
                  <a:schemeClr val="accent3"/>
                </a:solidFill>
              </a:rPr>
            </a:br>
            <a:endParaRPr lang="en-US" dirty="0">
              <a:solidFill>
                <a:schemeClr val="accent3"/>
              </a:solidFill>
            </a:endParaRPr>
          </a:p>
          <a:p>
            <a:r>
              <a:rPr lang="en-US" dirty="0">
                <a:solidFill>
                  <a:schemeClr val="accent3"/>
                </a:solidFill>
              </a:rPr>
              <a:t>What data sources are available?</a:t>
            </a:r>
            <a:br>
              <a:rPr lang="en-US" dirty="0">
                <a:solidFill>
                  <a:schemeClr val="accent3"/>
                </a:solidFill>
              </a:rPr>
            </a:br>
            <a:endParaRPr lang="en-US" dirty="0">
              <a:solidFill>
                <a:schemeClr val="accent3"/>
              </a:solidFill>
            </a:endParaRPr>
          </a:p>
          <a:p>
            <a:r>
              <a:rPr lang="en-US" dirty="0">
                <a:solidFill>
                  <a:schemeClr val="accent3"/>
                </a:solidFill>
              </a:rPr>
              <a:t>What is the meaning of the data?</a:t>
            </a:r>
            <a:br>
              <a:rPr lang="en-US" dirty="0"/>
            </a:br>
            <a:endParaRPr lang="en-US" dirty="0"/>
          </a:p>
          <a:p>
            <a:r>
              <a:rPr lang="en-US" dirty="0"/>
              <a:t>What data sources should be used?</a:t>
            </a:r>
            <a:br>
              <a:rPr lang="en-US" dirty="0"/>
            </a:br>
            <a:r>
              <a:rPr lang="en-US" dirty="0"/>
              <a:t>Ask colleagues, internal regulations, law, international law, data quality, …</a:t>
            </a:r>
          </a:p>
          <a:p>
            <a:r>
              <a:rPr lang="en-US" dirty="0"/>
              <a:t>What transformation should be used?</a:t>
            </a:r>
            <a:br>
              <a:rPr lang="en-US" dirty="0"/>
            </a:br>
            <a:endParaRPr lang="en-US" dirty="0"/>
          </a:p>
          <a:p>
            <a:r>
              <a:rPr lang="en-US" dirty="0"/>
              <a:t>How should the data be published?</a:t>
            </a:r>
          </a:p>
          <a:p>
            <a:pPr marL="0" indent="0">
              <a:buNone/>
            </a:pPr>
            <a:endParaRPr lang="en-US" dirty="0"/>
          </a:p>
        </p:txBody>
      </p:sp>
      <p:sp>
        <p:nvSpPr>
          <p:cNvPr id="4" name="Slide Number Placeholder 3">
            <a:extLst>
              <a:ext uri="{FF2B5EF4-FFF2-40B4-BE49-F238E27FC236}">
                <a16:creationId xmlns:a16="http://schemas.microsoft.com/office/drawing/2014/main" id="{1E713ABB-0A29-D721-5832-FF88AD0382AF}"/>
              </a:ext>
            </a:extLst>
          </p:cNvPr>
          <p:cNvSpPr>
            <a:spLocks noGrp="1"/>
          </p:cNvSpPr>
          <p:nvPr>
            <p:ph type="sldNum" sz="quarter" idx="12"/>
          </p:nvPr>
        </p:nvSpPr>
        <p:spPr/>
        <p:txBody>
          <a:bodyPr/>
          <a:lstStyle/>
          <a:p>
            <a:fld id="{6113E31D-E2AB-40D1-8B51-AFA5AFEF393A}" type="slidenum">
              <a:rPr lang="en-US" smtClean="0"/>
              <a:t>14</a:t>
            </a:fld>
            <a:endParaRPr lang="en-US" dirty="0"/>
          </a:p>
        </p:txBody>
      </p:sp>
      <p:pic>
        <p:nvPicPr>
          <p:cNvPr id="6" name="Picture 2">
            <a:extLst>
              <a:ext uri="{FF2B5EF4-FFF2-40B4-BE49-F238E27FC236}">
                <a16:creationId xmlns:a16="http://schemas.microsoft.com/office/drawing/2014/main" id="{6F49849C-5D8E-B757-057D-C04A3B44AC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2648" y="3344356"/>
            <a:ext cx="2724304" cy="27802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BB9324A-8E24-601A-3969-6339BEA0E2EC}"/>
              </a:ext>
            </a:extLst>
          </p:cNvPr>
          <p:cNvSpPr txBox="1"/>
          <p:nvPr/>
        </p:nvSpPr>
        <p:spPr>
          <a:xfrm>
            <a:off x="9048328" y="6084004"/>
            <a:ext cx="2972944" cy="307777"/>
          </a:xfrm>
          <a:prstGeom prst="rect">
            <a:avLst/>
          </a:prstGeom>
          <a:noFill/>
        </p:spPr>
        <p:txBody>
          <a:bodyPr wrap="square">
            <a:spAutoFit/>
          </a:bodyPr>
          <a:lstStyle/>
          <a:p>
            <a:pPr algn="r"/>
            <a:r>
              <a:rPr lang="en-US" sz="1400" dirty="0"/>
              <a:t>https://openclipart.org</a:t>
            </a:r>
          </a:p>
        </p:txBody>
      </p:sp>
      <p:sp>
        <p:nvSpPr>
          <p:cNvPr id="3" name="TextBox 2">
            <a:extLst>
              <a:ext uri="{FF2B5EF4-FFF2-40B4-BE49-F238E27FC236}">
                <a16:creationId xmlns:a16="http://schemas.microsoft.com/office/drawing/2014/main" id="{A83D21FC-9DDF-3A0E-7E77-3BBA1779BD3C}"/>
              </a:ext>
            </a:extLst>
          </p:cNvPr>
          <p:cNvSpPr txBox="1"/>
          <p:nvPr/>
        </p:nvSpPr>
        <p:spPr>
          <a:xfrm rot="21126482">
            <a:off x="5848175" y="4349783"/>
            <a:ext cx="2664296" cy="769441"/>
          </a:xfrm>
          <a:custGeom>
            <a:avLst/>
            <a:gdLst>
              <a:gd name="connsiteX0" fmla="*/ 0 w 2664296"/>
              <a:gd name="connsiteY0" fmla="*/ 0 h 769441"/>
              <a:gd name="connsiteX1" fmla="*/ 586145 w 2664296"/>
              <a:gd name="connsiteY1" fmla="*/ 0 h 769441"/>
              <a:gd name="connsiteX2" fmla="*/ 1092361 w 2664296"/>
              <a:gd name="connsiteY2" fmla="*/ 0 h 769441"/>
              <a:gd name="connsiteX3" fmla="*/ 1651864 w 2664296"/>
              <a:gd name="connsiteY3" fmla="*/ 0 h 769441"/>
              <a:gd name="connsiteX4" fmla="*/ 2664296 w 2664296"/>
              <a:gd name="connsiteY4" fmla="*/ 0 h 769441"/>
              <a:gd name="connsiteX5" fmla="*/ 2664296 w 2664296"/>
              <a:gd name="connsiteY5" fmla="*/ 384721 h 769441"/>
              <a:gd name="connsiteX6" fmla="*/ 2664296 w 2664296"/>
              <a:gd name="connsiteY6" fmla="*/ 769441 h 769441"/>
              <a:gd name="connsiteX7" fmla="*/ 2104794 w 2664296"/>
              <a:gd name="connsiteY7" fmla="*/ 769441 h 769441"/>
              <a:gd name="connsiteX8" fmla="*/ 1545292 w 2664296"/>
              <a:gd name="connsiteY8" fmla="*/ 769441 h 769441"/>
              <a:gd name="connsiteX9" fmla="*/ 1092361 w 2664296"/>
              <a:gd name="connsiteY9" fmla="*/ 769441 h 769441"/>
              <a:gd name="connsiteX10" fmla="*/ 506216 w 2664296"/>
              <a:gd name="connsiteY10" fmla="*/ 769441 h 769441"/>
              <a:gd name="connsiteX11" fmla="*/ 0 w 2664296"/>
              <a:gd name="connsiteY11" fmla="*/ 769441 h 769441"/>
              <a:gd name="connsiteX12" fmla="*/ 0 w 2664296"/>
              <a:gd name="connsiteY12" fmla="*/ 407804 h 769441"/>
              <a:gd name="connsiteX13" fmla="*/ 0 w 2664296"/>
              <a:gd name="connsiteY1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4296" h="769441" extrusionOk="0">
                <a:moveTo>
                  <a:pt x="0" y="0"/>
                </a:moveTo>
                <a:cubicBezTo>
                  <a:pt x="217681" y="-64677"/>
                  <a:pt x="333305" y="127"/>
                  <a:pt x="586145" y="0"/>
                </a:cubicBezTo>
                <a:cubicBezTo>
                  <a:pt x="838986" y="-127"/>
                  <a:pt x="860766" y="16702"/>
                  <a:pt x="1092361" y="0"/>
                </a:cubicBezTo>
                <a:cubicBezTo>
                  <a:pt x="1323956" y="-16702"/>
                  <a:pt x="1398708" y="1311"/>
                  <a:pt x="1651864" y="0"/>
                </a:cubicBezTo>
                <a:cubicBezTo>
                  <a:pt x="1905020" y="-1311"/>
                  <a:pt x="2336049" y="105844"/>
                  <a:pt x="2664296" y="0"/>
                </a:cubicBezTo>
                <a:cubicBezTo>
                  <a:pt x="2691161" y="110023"/>
                  <a:pt x="2626439" y="297869"/>
                  <a:pt x="2664296" y="384721"/>
                </a:cubicBezTo>
                <a:cubicBezTo>
                  <a:pt x="2702153" y="471573"/>
                  <a:pt x="2652879" y="668631"/>
                  <a:pt x="2664296" y="769441"/>
                </a:cubicBezTo>
                <a:cubicBezTo>
                  <a:pt x="2450906" y="826488"/>
                  <a:pt x="2333989" y="734872"/>
                  <a:pt x="2104794" y="769441"/>
                </a:cubicBezTo>
                <a:cubicBezTo>
                  <a:pt x="1875599" y="804010"/>
                  <a:pt x="1813389" y="728124"/>
                  <a:pt x="1545292" y="769441"/>
                </a:cubicBezTo>
                <a:cubicBezTo>
                  <a:pt x="1277195" y="810758"/>
                  <a:pt x="1258969" y="717785"/>
                  <a:pt x="1092361" y="769441"/>
                </a:cubicBezTo>
                <a:cubicBezTo>
                  <a:pt x="925753" y="821097"/>
                  <a:pt x="679387" y="720201"/>
                  <a:pt x="506216" y="769441"/>
                </a:cubicBezTo>
                <a:cubicBezTo>
                  <a:pt x="333045" y="818681"/>
                  <a:pt x="146973" y="726005"/>
                  <a:pt x="0" y="769441"/>
                </a:cubicBezTo>
                <a:cubicBezTo>
                  <a:pt x="-24301" y="639422"/>
                  <a:pt x="41734" y="521262"/>
                  <a:pt x="0" y="407804"/>
                </a:cubicBezTo>
                <a:cubicBezTo>
                  <a:pt x="-41734" y="294346"/>
                  <a:pt x="11907" y="119735"/>
                  <a:pt x="0" y="0"/>
                </a:cubicBezTo>
                <a:close/>
              </a:path>
            </a:pathLst>
          </a:custGeom>
          <a:noFill/>
          <a:ln w="38100">
            <a:solidFill>
              <a:schemeClr val="accent2"/>
            </a:solidFill>
            <a:extLst>
              <a:ext uri="{C807C97D-BFC1-408E-A445-0C87EB9F89A2}">
                <ask:lineSketchStyleProps xmlns:ask="http://schemas.microsoft.com/office/drawing/2018/sketchyshapes" sd="122944036">
                  <a:prstGeom prst="rect">
                    <a:avLst/>
                  </a:prstGeom>
                  <ask:type>
                    <ask:lineSketchScribble/>
                  </ask:type>
                </ask:lineSketchStyleProps>
              </a:ext>
            </a:extLst>
          </a:ln>
        </p:spPr>
        <p:txBody>
          <a:bodyPr wrap="square" rtlCol="0">
            <a:spAutoFit/>
          </a:bodyPr>
          <a:lstStyle/>
          <a:p>
            <a:pPr algn="ctr"/>
            <a:r>
              <a:rPr lang="en-US" sz="2200" dirty="0">
                <a:solidFill>
                  <a:schemeClr val="accent2"/>
                </a:solidFill>
              </a:rPr>
              <a:t>Data Management</a:t>
            </a:r>
          </a:p>
          <a:p>
            <a:pPr algn="ctr"/>
            <a:r>
              <a:rPr lang="en-US" sz="2200" dirty="0">
                <a:solidFill>
                  <a:schemeClr val="accent2"/>
                </a:solidFill>
              </a:rPr>
              <a:t>Data Catalog</a:t>
            </a:r>
          </a:p>
        </p:txBody>
      </p:sp>
    </p:spTree>
    <p:extLst>
      <p:ext uri="{BB962C8B-B14F-4D97-AF65-F5344CB8AC3E}">
        <p14:creationId xmlns:p14="http://schemas.microsoft.com/office/powerpoint/2010/main" val="160499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380C2-709F-A001-8F62-878DD847E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CAA26F-8FCF-ACF6-D6E6-B566C9494B25}"/>
              </a:ext>
            </a:extLst>
          </p:cNvPr>
          <p:cNvSpPr>
            <a:spLocks noGrp="1"/>
          </p:cNvSpPr>
          <p:nvPr>
            <p:ph type="title"/>
          </p:nvPr>
        </p:nvSpPr>
        <p:spPr/>
        <p:txBody>
          <a:bodyPr/>
          <a:lstStyle/>
          <a:p>
            <a:r>
              <a:rPr lang="en-US" dirty="0"/>
              <a:t>Story: Now what?</a:t>
            </a:r>
          </a:p>
        </p:txBody>
      </p:sp>
      <p:sp>
        <p:nvSpPr>
          <p:cNvPr id="5" name="Content Placeholder 4">
            <a:extLst>
              <a:ext uri="{FF2B5EF4-FFF2-40B4-BE49-F238E27FC236}">
                <a16:creationId xmlns:a16="http://schemas.microsoft.com/office/drawing/2014/main" id="{AE739722-ECA0-06ED-4F46-1506AAA6B17F}"/>
              </a:ext>
            </a:extLst>
          </p:cNvPr>
          <p:cNvSpPr>
            <a:spLocks noGrp="1"/>
          </p:cNvSpPr>
          <p:nvPr>
            <p:ph idx="1"/>
          </p:nvPr>
        </p:nvSpPr>
        <p:spPr/>
        <p:txBody>
          <a:bodyPr/>
          <a:lstStyle/>
          <a:p>
            <a:r>
              <a:rPr lang="en-US" dirty="0">
                <a:solidFill>
                  <a:schemeClr val="accent3"/>
                </a:solidFill>
              </a:rPr>
              <a:t>What data do we need?</a:t>
            </a:r>
            <a:br>
              <a:rPr lang="en-US" dirty="0">
                <a:solidFill>
                  <a:schemeClr val="accent3"/>
                </a:solidFill>
              </a:rPr>
            </a:br>
            <a:endParaRPr lang="en-US" dirty="0">
              <a:solidFill>
                <a:schemeClr val="accent3"/>
              </a:solidFill>
            </a:endParaRPr>
          </a:p>
          <a:p>
            <a:r>
              <a:rPr lang="en-US" dirty="0">
                <a:solidFill>
                  <a:schemeClr val="accent3"/>
                </a:solidFill>
              </a:rPr>
              <a:t>What data sources are available?</a:t>
            </a:r>
            <a:br>
              <a:rPr lang="en-US" dirty="0">
                <a:solidFill>
                  <a:schemeClr val="accent3"/>
                </a:solidFill>
              </a:rPr>
            </a:br>
            <a:endParaRPr lang="en-US" dirty="0">
              <a:solidFill>
                <a:schemeClr val="accent3"/>
              </a:solidFill>
            </a:endParaRPr>
          </a:p>
          <a:p>
            <a:r>
              <a:rPr lang="en-US" dirty="0">
                <a:solidFill>
                  <a:schemeClr val="accent3"/>
                </a:solidFill>
              </a:rPr>
              <a:t>What is the meaning of the data?</a:t>
            </a:r>
            <a:br>
              <a:rPr lang="en-US" dirty="0"/>
            </a:br>
            <a:endParaRPr lang="en-US" dirty="0"/>
          </a:p>
          <a:p>
            <a:r>
              <a:rPr lang="en-US" dirty="0">
                <a:solidFill>
                  <a:schemeClr val="accent3"/>
                </a:solidFill>
              </a:rPr>
              <a:t>What data sources should be used?</a:t>
            </a:r>
            <a:br>
              <a:rPr lang="en-US" dirty="0">
                <a:solidFill>
                  <a:schemeClr val="accent3"/>
                </a:solidFill>
              </a:rPr>
            </a:br>
            <a:endParaRPr lang="en-US" dirty="0">
              <a:solidFill>
                <a:schemeClr val="accent3"/>
              </a:solidFill>
            </a:endParaRPr>
          </a:p>
          <a:p>
            <a:r>
              <a:rPr lang="en-US" dirty="0"/>
              <a:t>What transformation should be used?</a:t>
            </a:r>
            <a:br>
              <a:rPr lang="en-US" dirty="0"/>
            </a:br>
            <a:endParaRPr lang="en-US" dirty="0"/>
          </a:p>
          <a:p>
            <a:r>
              <a:rPr lang="en-US" dirty="0"/>
              <a:t>How should the data be published?</a:t>
            </a:r>
          </a:p>
          <a:p>
            <a:pPr marL="0" indent="0">
              <a:buNone/>
            </a:pPr>
            <a:endParaRPr lang="en-US" dirty="0"/>
          </a:p>
        </p:txBody>
      </p:sp>
      <p:sp>
        <p:nvSpPr>
          <p:cNvPr id="4" name="Slide Number Placeholder 3">
            <a:extLst>
              <a:ext uri="{FF2B5EF4-FFF2-40B4-BE49-F238E27FC236}">
                <a16:creationId xmlns:a16="http://schemas.microsoft.com/office/drawing/2014/main" id="{8D1F96F4-A452-E5B9-24F0-556C9B863562}"/>
              </a:ext>
            </a:extLst>
          </p:cNvPr>
          <p:cNvSpPr>
            <a:spLocks noGrp="1"/>
          </p:cNvSpPr>
          <p:nvPr>
            <p:ph type="sldNum" sz="quarter" idx="12"/>
          </p:nvPr>
        </p:nvSpPr>
        <p:spPr/>
        <p:txBody>
          <a:bodyPr/>
          <a:lstStyle/>
          <a:p>
            <a:fld id="{6113E31D-E2AB-40D1-8B51-AFA5AFEF393A}" type="slidenum">
              <a:rPr lang="en-US" smtClean="0"/>
              <a:t>15</a:t>
            </a:fld>
            <a:endParaRPr lang="en-US" dirty="0"/>
          </a:p>
        </p:txBody>
      </p:sp>
      <p:pic>
        <p:nvPicPr>
          <p:cNvPr id="6" name="Picture 2">
            <a:extLst>
              <a:ext uri="{FF2B5EF4-FFF2-40B4-BE49-F238E27FC236}">
                <a16:creationId xmlns:a16="http://schemas.microsoft.com/office/drawing/2014/main" id="{085B7D53-E54E-420E-96A8-D4AB75764B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2648" y="3344356"/>
            <a:ext cx="2724304" cy="27802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F722F3B-5279-1A0A-00F2-2DECA7650AB1}"/>
              </a:ext>
            </a:extLst>
          </p:cNvPr>
          <p:cNvSpPr txBox="1"/>
          <p:nvPr/>
        </p:nvSpPr>
        <p:spPr>
          <a:xfrm>
            <a:off x="9048328" y="6084004"/>
            <a:ext cx="2972944" cy="307777"/>
          </a:xfrm>
          <a:prstGeom prst="rect">
            <a:avLst/>
          </a:prstGeom>
          <a:noFill/>
        </p:spPr>
        <p:txBody>
          <a:bodyPr wrap="square">
            <a:spAutoFit/>
          </a:bodyPr>
          <a:lstStyle/>
          <a:p>
            <a:pPr algn="r"/>
            <a:r>
              <a:rPr lang="en-US" sz="1400" dirty="0"/>
              <a:t>https://openclipart.org</a:t>
            </a:r>
          </a:p>
        </p:txBody>
      </p:sp>
      <p:sp>
        <p:nvSpPr>
          <p:cNvPr id="8" name="Thought Bubble: Cloud 7">
            <a:extLst>
              <a:ext uri="{FF2B5EF4-FFF2-40B4-BE49-F238E27FC236}">
                <a16:creationId xmlns:a16="http://schemas.microsoft.com/office/drawing/2014/main" id="{AB34D684-9E16-EAB0-445A-23D5B5B751A3}"/>
              </a:ext>
            </a:extLst>
          </p:cNvPr>
          <p:cNvSpPr/>
          <p:nvPr/>
        </p:nvSpPr>
        <p:spPr>
          <a:xfrm>
            <a:off x="7536160" y="1511752"/>
            <a:ext cx="3804457" cy="1443087"/>
          </a:xfrm>
          <a:prstGeom prst="cloudCallout">
            <a:avLst>
              <a:gd name="adj1" fmla="val 17889"/>
              <a:gd name="adj2" fmla="val 7262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ETL or not to ETL?</a:t>
            </a:r>
          </a:p>
        </p:txBody>
      </p:sp>
      <p:sp>
        <p:nvSpPr>
          <p:cNvPr id="9" name="TextBox 8">
            <a:extLst>
              <a:ext uri="{FF2B5EF4-FFF2-40B4-BE49-F238E27FC236}">
                <a16:creationId xmlns:a16="http://schemas.microsoft.com/office/drawing/2014/main" id="{60A0D245-DEF7-09FC-8B07-82F1127FF0F7}"/>
              </a:ext>
            </a:extLst>
          </p:cNvPr>
          <p:cNvSpPr txBox="1"/>
          <p:nvPr/>
        </p:nvSpPr>
        <p:spPr>
          <a:xfrm rot="368738">
            <a:off x="8882920" y="1590760"/>
            <a:ext cx="2664296" cy="430887"/>
          </a:xfrm>
          <a:custGeom>
            <a:avLst/>
            <a:gdLst>
              <a:gd name="connsiteX0" fmla="*/ 0 w 2664296"/>
              <a:gd name="connsiteY0" fmla="*/ 0 h 430887"/>
              <a:gd name="connsiteX1" fmla="*/ 586145 w 2664296"/>
              <a:gd name="connsiteY1" fmla="*/ 0 h 430887"/>
              <a:gd name="connsiteX2" fmla="*/ 1092361 w 2664296"/>
              <a:gd name="connsiteY2" fmla="*/ 0 h 430887"/>
              <a:gd name="connsiteX3" fmla="*/ 1651864 w 2664296"/>
              <a:gd name="connsiteY3" fmla="*/ 0 h 430887"/>
              <a:gd name="connsiteX4" fmla="*/ 2664296 w 2664296"/>
              <a:gd name="connsiteY4" fmla="*/ 0 h 430887"/>
              <a:gd name="connsiteX5" fmla="*/ 2664296 w 2664296"/>
              <a:gd name="connsiteY5" fmla="*/ 430887 h 430887"/>
              <a:gd name="connsiteX6" fmla="*/ 2184723 w 2664296"/>
              <a:gd name="connsiteY6" fmla="*/ 430887 h 430887"/>
              <a:gd name="connsiteX7" fmla="*/ 1731792 w 2664296"/>
              <a:gd name="connsiteY7" fmla="*/ 430887 h 430887"/>
              <a:gd name="connsiteX8" fmla="*/ 1172290 w 2664296"/>
              <a:gd name="connsiteY8" fmla="*/ 430887 h 430887"/>
              <a:gd name="connsiteX9" fmla="*/ 719360 w 2664296"/>
              <a:gd name="connsiteY9" fmla="*/ 430887 h 430887"/>
              <a:gd name="connsiteX10" fmla="*/ 0 w 2664296"/>
              <a:gd name="connsiteY10" fmla="*/ 430887 h 430887"/>
              <a:gd name="connsiteX11" fmla="*/ 0 w 2664296"/>
              <a:gd name="connsiteY11"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4296" h="430887" extrusionOk="0">
                <a:moveTo>
                  <a:pt x="0" y="0"/>
                </a:moveTo>
                <a:cubicBezTo>
                  <a:pt x="217681" y="-64677"/>
                  <a:pt x="333305" y="127"/>
                  <a:pt x="586145" y="0"/>
                </a:cubicBezTo>
                <a:cubicBezTo>
                  <a:pt x="838986" y="-127"/>
                  <a:pt x="860766" y="16702"/>
                  <a:pt x="1092361" y="0"/>
                </a:cubicBezTo>
                <a:cubicBezTo>
                  <a:pt x="1323956" y="-16702"/>
                  <a:pt x="1398708" y="1311"/>
                  <a:pt x="1651864" y="0"/>
                </a:cubicBezTo>
                <a:cubicBezTo>
                  <a:pt x="1905020" y="-1311"/>
                  <a:pt x="2336049" y="105844"/>
                  <a:pt x="2664296" y="0"/>
                </a:cubicBezTo>
                <a:cubicBezTo>
                  <a:pt x="2713710" y="154024"/>
                  <a:pt x="2651454" y="342174"/>
                  <a:pt x="2664296" y="430887"/>
                </a:cubicBezTo>
                <a:cubicBezTo>
                  <a:pt x="2552807" y="450730"/>
                  <a:pt x="2326533" y="424674"/>
                  <a:pt x="2184723" y="430887"/>
                </a:cubicBezTo>
                <a:cubicBezTo>
                  <a:pt x="2042913" y="437100"/>
                  <a:pt x="1874214" y="406585"/>
                  <a:pt x="1731792" y="430887"/>
                </a:cubicBezTo>
                <a:cubicBezTo>
                  <a:pt x="1589370" y="455189"/>
                  <a:pt x="1440387" y="389570"/>
                  <a:pt x="1172290" y="430887"/>
                </a:cubicBezTo>
                <a:cubicBezTo>
                  <a:pt x="904193" y="472204"/>
                  <a:pt x="881226" y="376741"/>
                  <a:pt x="719360" y="430887"/>
                </a:cubicBezTo>
                <a:cubicBezTo>
                  <a:pt x="557494" y="485033"/>
                  <a:pt x="254246" y="381980"/>
                  <a:pt x="0" y="430887"/>
                </a:cubicBezTo>
                <a:cubicBezTo>
                  <a:pt x="-19533" y="258258"/>
                  <a:pt x="20553" y="213651"/>
                  <a:pt x="0" y="0"/>
                </a:cubicBezTo>
                <a:close/>
              </a:path>
            </a:pathLst>
          </a:custGeom>
          <a:noFill/>
          <a:ln w="38100">
            <a:solidFill>
              <a:srgbClr val="FF0000"/>
            </a:solidFill>
            <a:extLst>
              <a:ext uri="{C807C97D-BFC1-408E-A445-0C87EB9F89A2}">
                <ask:lineSketchStyleProps xmlns:ask="http://schemas.microsoft.com/office/drawing/2018/sketchyshapes" sd="122944036">
                  <a:prstGeom prst="rect">
                    <a:avLst/>
                  </a:prstGeom>
                  <ask:type>
                    <ask:lineSketchScribble/>
                  </ask:type>
                </ask:lineSketchStyleProps>
              </a:ext>
            </a:extLst>
          </a:ln>
        </p:spPr>
        <p:txBody>
          <a:bodyPr wrap="square" rtlCol="0">
            <a:spAutoFit/>
          </a:bodyPr>
          <a:lstStyle/>
          <a:p>
            <a:pPr algn="ctr"/>
            <a:r>
              <a:rPr lang="en-US" sz="2200" dirty="0">
                <a:solidFill>
                  <a:srgbClr val="FF0000"/>
                </a:solidFill>
              </a:rPr>
              <a:t>Shadow IT</a:t>
            </a:r>
          </a:p>
        </p:txBody>
      </p:sp>
    </p:spTree>
    <p:extLst>
      <p:ext uri="{BB962C8B-B14F-4D97-AF65-F5344CB8AC3E}">
        <p14:creationId xmlns:p14="http://schemas.microsoft.com/office/powerpoint/2010/main" val="208269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96187-786D-947D-6C71-DF05269609B4}"/>
              </a:ext>
            </a:extLst>
          </p:cNvPr>
          <p:cNvSpPr>
            <a:spLocks noGrp="1"/>
          </p:cNvSpPr>
          <p:nvPr>
            <p:ph type="title"/>
          </p:nvPr>
        </p:nvSpPr>
        <p:spPr/>
        <p:txBody>
          <a:bodyPr/>
          <a:lstStyle/>
          <a:p>
            <a:r>
              <a:rPr lang="en-US" dirty="0"/>
              <a:t>What are we building, and why?</a:t>
            </a:r>
          </a:p>
        </p:txBody>
      </p:sp>
      <p:sp>
        <p:nvSpPr>
          <p:cNvPr id="3" name="Content Placeholder 2">
            <a:extLst>
              <a:ext uri="{FF2B5EF4-FFF2-40B4-BE49-F238E27FC236}">
                <a16:creationId xmlns:a16="http://schemas.microsoft.com/office/drawing/2014/main" id="{0DA45D78-0AC4-EACD-733B-C913E5C47238}"/>
              </a:ext>
            </a:extLst>
          </p:cNvPr>
          <p:cNvSpPr>
            <a:spLocks noGrp="1"/>
          </p:cNvSpPr>
          <p:nvPr>
            <p:ph idx="1"/>
          </p:nvPr>
        </p:nvSpPr>
        <p:spPr>
          <a:xfrm>
            <a:off x="335360" y="1268760"/>
            <a:ext cx="5616624" cy="5040560"/>
          </a:xfrm>
        </p:spPr>
        <p:txBody>
          <a:bodyPr/>
          <a:lstStyle/>
          <a:p>
            <a:pPr marL="0" indent="0">
              <a:buNone/>
            </a:pPr>
            <a:r>
              <a:rPr lang="en-US" dirty="0"/>
              <a:t>Data-Information-Knowledge-Wisdom pyramid</a:t>
            </a:r>
          </a:p>
          <a:p>
            <a:pPr marL="0" indent="0">
              <a:buNone/>
            </a:pPr>
            <a:endParaRPr lang="en-US" dirty="0"/>
          </a:p>
        </p:txBody>
      </p:sp>
      <p:sp>
        <p:nvSpPr>
          <p:cNvPr id="4" name="Slide Number Placeholder 3">
            <a:extLst>
              <a:ext uri="{FF2B5EF4-FFF2-40B4-BE49-F238E27FC236}">
                <a16:creationId xmlns:a16="http://schemas.microsoft.com/office/drawing/2014/main" id="{8E5D4504-40A9-B7DE-1EA8-9EE84BFAEBBF}"/>
              </a:ext>
            </a:extLst>
          </p:cNvPr>
          <p:cNvSpPr>
            <a:spLocks noGrp="1"/>
          </p:cNvSpPr>
          <p:nvPr>
            <p:ph type="sldNum" sz="quarter" idx="12"/>
          </p:nvPr>
        </p:nvSpPr>
        <p:spPr/>
        <p:txBody>
          <a:bodyPr/>
          <a:lstStyle/>
          <a:p>
            <a:fld id="{6113E31D-E2AB-40D1-8B51-AFA5AFEF393A}" type="slidenum">
              <a:rPr lang="en-US" smtClean="0"/>
              <a:t>16</a:t>
            </a:fld>
            <a:endParaRPr lang="en-US" dirty="0"/>
          </a:p>
        </p:txBody>
      </p:sp>
      <p:pic>
        <p:nvPicPr>
          <p:cNvPr id="5" name="Picture 2">
            <a:extLst>
              <a:ext uri="{FF2B5EF4-FFF2-40B4-BE49-F238E27FC236}">
                <a16:creationId xmlns:a16="http://schemas.microsoft.com/office/drawing/2014/main" id="{E3A33CDF-DFD9-033D-ED7D-44E69075B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089" y="1241045"/>
            <a:ext cx="4957472" cy="50070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FCB3669-0C67-73A4-E787-C0C4EA00155E}"/>
              </a:ext>
            </a:extLst>
          </p:cNvPr>
          <p:cNvSpPr txBox="1"/>
          <p:nvPr/>
        </p:nvSpPr>
        <p:spPr>
          <a:xfrm>
            <a:off x="7032104" y="6101966"/>
            <a:ext cx="4777168" cy="307777"/>
          </a:xfrm>
          <a:prstGeom prst="rect">
            <a:avLst/>
          </a:prstGeom>
          <a:noFill/>
        </p:spPr>
        <p:txBody>
          <a:bodyPr wrap="square">
            <a:spAutoFit/>
          </a:bodyPr>
          <a:lstStyle/>
          <a:p>
            <a:pPr algn="r"/>
            <a:r>
              <a:rPr lang="fr-FR" sz="1400" dirty="0"/>
              <a:t>https://twitter.com/PaulTubb1/status/1294204993290080256 </a:t>
            </a:r>
            <a:endParaRPr lang="en-US" sz="1400" dirty="0"/>
          </a:p>
        </p:txBody>
      </p:sp>
    </p:spTree>
    <p:extLst>
      <p:ext uri="{BB962C8B-B14F-4D97-AF65-F5344CB8AC3E}">
        <p14:creationId xmlns:p14="http://schemas.microsoft.com/office/powerpoint/2010/main" val="20507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6CF9B-44BF-348D-A254-0D2614FAD5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7E2C7-C411-C35A-F685-BD46033CFC12}"/>
              </a:ext>
            </a:extLst>
          </p:cNvPr>
          <p:cNvSpPr>
            <a:spLocks noGrp="1"/>
          </p:cNvSpPr>
          <p:nvPr>
            <p:ph type="title"/>
          </p:nvPr>
        </p:nvSpPr>
        <p:spPr/>
        <p:txBody>
          <a:bodyPr/>
          <a:lstStyle/>
          <a:p>
            <a:r>
              <a:rPr lang="en-US" dirty="0"/>
              <a:t>Story: Now what?</a:t>
            </a:r>
          </a:p>
        </p:txBody>
      </p:sp>
      <p:sp>
        <p:nvSpPr>
          <p:cNvPr id="5" name="Content Placeholder 4">
            <a:extLst>
              <a:ext uri="{FF2B5EF4-FFF2-40B4-BE49-F238E27FC236}">
                <a16:creationId xmlns:a16="http://schemas.microsoft.com/office/drawing/2014/main" id="{6EE6ECC8-A213-B2D4-3826-F0AF1538B853}"/>
              </a:ext>
            </a:extLst>
          </p:cNvPr>
          <p:cNvSpPr>
            <a:spLocks noGrp="1"/>
          </p:cNvSpPr>
          <p:nvPr>
            <p:ph idx="1"/>
          </p:nvPr>
        </p:nvSpPr>
        <p:spPr/>
        <p:txBody>
          <a:bodyPr/>
          <a:lstStyle/>
          <a:p>
            <a:r>
              <a:rPr lang="en-US" dirty="0">
                <a:solidFill>
                  <a:schemeClr val="accent3"/>
                </a:solidFill>
              </a:rPr>
              <a:t>What data do we need?</a:t>
            </a:r>
            <a:br>
              <a:rPr lang="en-US" dirty="0">
                <a:solidFill>
                  <a:schemeClr val="accent3"/>
                </a:solidFill>
              </a:rPr>
            </a:br>
            <a:endParaRPr lang="en-US" dirty="0">
              <a:solidFill>
                <a:schemeClr val="accent3"/>
              </a:solidFill>
            </a:endParaRPr>
          </a:p>
          <a:p>
            <a:r>
              <a:rPr lang="en-US" dirty="0">
                <a:solidFill>
                  <a:schemeClr val="accent3"/>
                </a:solidFill>
              </a:rPr>
              <a:t>What data sources are available?</a:t>
            </a:r>
            <a:br>
              <a:rPr lang="en-US" dirty="0">
                <a:solidFill>
                  <a:schemeClr val="accent3"/>
                </a:solidFill>
              </a:rPr>
            </a:br>
            <a:endParaRPr lang="en-US" dirty="0">
              <a:solidFill>
                <a:schemeClr val="accent3"/>
              </a:solidFill>
            </a:endParaRPr>
          </a:p>
          <a:p>
            <a:r>
              <a:rPr lang="en-US" dirty="0">
                <a:solidFill>
                  <a:schemeClr val="accent3"/>
                </a:solidFill>
              </a:rPr>
              <a:t>What is the meaning of the data?</a:t>
            </a:r>
            <a:br>
              <a:rPr lang="en-US" dirty="0"/>
            </a:br>
            <a:endParaRPr lang="en-US" dirty="0"/>
          </a:p>
          <a:p>
            <a:r>
              <a:rPr lang="en-US" dirty="0">
                <a:solidFill>
                  <a:schemeClr val="accent3"/>
                </a:solidFill>
              </a:rPr>
              <a:t>What data sources should be used?</a:t>
            </a:r>
            <a:br>
              <a:rPr lang="en-US" dirty="0">
                <a:solidFill>
                  <a:schemeClr val="accent3"/>
                </a:solidFill>
              </a:rPr>
            </a:br>
            <a:endParaRPr lang="en-US" dirty="0">
              <a:solidFill>
                <a:schemeClr val="accent3"/>
              </a:solidFill>
            </a:endParaRPr>
          </a:p>
          <a:p>
            <a:r>
              <a:rPr lang="en-US" dirty="0">
                <a:solidFill>
                  <a:schemeClr val="accent3"/>
                </a:solidFill>
              </a:rPr>
              <a:t>What transformation should be used?</a:t>
            </a:r>
            <a:br>
              <a:rPr lang="en-US" dirty="0">
                <a:solidFill>
                  <a:schemeClr val="accent3"/>
                </a:solidFill>
              </a:rPr>
            </a:br>
            <a:endParaRPr lang="en-US" dirty="0">
              <a:solidFill>
                <a:schemeClr val="accent3"/>
              </a:solidFill>
            </a:endParaRPr>
          </a:p>
          <a:p>
            <a:r>
              <a:rPr lang="en-US" dirty="0"/>
              <a:t>How should the data be published?</a:t>
            </a:r>
            <a:br>
              <a:rPr lang="en-US" dirty="0"/>
            </a:br>
            <a:r>
              <a:rPr lang="en-US" dirty="0">
                <a:solidFill>
                  <a:schemeClr val="tx1"/>
                </a:solidFill>
              </a:rPr>
              <a:t>Print excel file, scan and send, expose as a service,</a:t>
            </a:r>
            <a:br>
              <a:rPr lang="en-US" dirty="0">
                <a:solidFill>
                  <a:schemeClr val="tx1"/>
                </a:solidFill>
              </a:rPr>
            </a:br>
            <a:r>
              <a:rPr lang="en-US" dirty="0">
                <a:solidFill>
                  <a:schemeClr val="tx1"/>
                </a:solidFill>
              </a:rPr>
              <a:t>load to database, register to data catalog ...</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B4A61F8-9F1D-A823-A68A-AD687A9A7CEE}"/>
              </a:ext>
            </a:extLst>
          </p:cNvPr>
          <p:cNvSpPr>
            <a:spLocks noGrp="1"/>
          </p:cNvSpPr>
          <p:nvPr>
            <p:ph type="sldNum" sz="quarter" idx="12"/>
          </p:nvPr>
        </p:nvSpPr>
        <p:spPr/>
        <p:txBody>
          <a:bodyPr/>
          <a:lstStyle/>
          <a:p>
            <a:fld id="{6113E31D-E2AB-40D1-8B51-AFA5AFEF393A}" type="slidenum">
              <a:rPr lang="en-US" smtClean="0"/>
              <a:t>17</a:t>
            </a:fld>
            <a:endParaRPr lang="en-US" dirty="0"/>
          </a:p>
        </p:txBody>
      </p:sp>
      <p:pic>
        <p:nvPicPr>
          <p:cNvPr id="6" name="Picture 2">
            <a:extLst>
              <a:ext uri="{FF2B5EF4-FFF2-40B4-BE49-F238E27FC236}">
                <a16:creationId xmlns:a16="http://schemas.microsoft.com/office/drawing/2014/main" id="{5437AFC1-CD25-F4F5-7E5E-3553C05640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2648" y="3344356"/>
            <a:ext cx="2724304" cy="27802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B7886BB-AFC6-A4DC-D695-0200A87C689F}"/>
              </a:ext>
            </a:extLst>
          </p:cNvPr>
          <p:cNvSpPr txBox="1"/>
          <p:nvPr/>
        </p:nvSpPr>
        <p:spPr>
          <a:xfrm>
            <a:off x="9048328" y="6084004"/>
            <a:ext cx="2972944" cy="307777"/>
          </a:xfrm>
          <a:prstGeom prst="rect">
            <a:avLst/>
          </a:prstGeom>
          <a:noFill/>
        </p:spPr>
        <p:txBody>
          <a:bodyPr wrap="square">
            <a:spAutoFit/>
          </a:bodyPr>
          <a:lstStyle/>
          <a:p>
            <a:pPr algn="r"/>
            <a:r>
              <a:rPr lang="en-US" sz="1400" dirty="0"/>
              <a:t>https://openclipart.org</a:t>
            </a:r>
          </a:p>
        </p:txBody>
      </p:sp>
    </p:spTree>
    <p:extLst>
      <p:ext uri="{BB962C8B-B14F-4D97-AF65-F5344CB8AC3E}">
        <p14:creationId xmlns:p14="http://schemas.microsoft.com/office/powerpoint/2010/main" val="1691566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CBAA4F-ED47-D71C-0AA8-574B9C5BB985}"/>
              </a:ext>
            </a:extLst>
          </p:cNvPr>
          <p:cNvSpPr>
            <a:spLocks noGrp="1"/>
          </p:cNvSpPr>
          <p:nvPr>
            <p:ph type="title"/>
          </p:nvPr>
        </p:nvSpPr>
        <p:spPr/>
        <p:txBody>
          <a:bodyPr/>
          <a:lstStyle/>
          <a:p>
            <a:r>
              <a:rPr lang="en-US" dirty="0"/>
              <a:t>Law(s) and regulations</a:t>
            </a:r>
          </a:p>
        </p:txBody>
      </p:sp>
      <p:sp>
        <p:nvSpPr>
          <p:cNvPr id="6" name="Content Placeholder 5">
            <a:extLst>
              <a:ext uri="{FF2B5EF4-FFF2-40B4-BE49-F238E27FC236}">
                <a16:creationId xmlns:a16="http://schemas.microsoft.com/office/drawing/2014/main" id="{44FFC31A-88A0-721D-F62F-B90D762E7319}"/>
              </a:ext>
            </a:extLst>
          </p:cNvPr>
          <p:cNvSpPr>
            <a:spLocks noGrp="1"/>
          </p:cNvSpPr>
          <p:nvPr>
            <p:ph sz="half" idx="1"/>
          </p:nvPr>
        </p:nvSpPr>
        <p:spPr>
          <a:xfrm>
            <a:off x="4339373" y="1260583"/>
            <a:ext cx="3465887" cy="5048736"/>
          </a:xfrm>
        </p:spPr>
        <p:txBody>
          <a:bodyPr/>
          <a:lstStyle/>
          <a:p>
            <a:pPr marL="0" indent="0">
              <a:buNone/>
            </a:pPr>
            <a:r>
              <a:rPr lang="en-US" b="1" dirty="0">
                <a:solidFill>
                  <a:schemeClr val="tx1"/>
                </a:solidFill>
              </a:rPr>
              <a:t>GDPR (2018)</a:t>
            </a:r>
          </a:p>
          <a:p>
            <a:r>
              <a:rPr lang="en-US" dirty="0">
                <a:solidFill>
                  <a:schemeClr val="tx1"/>
                </a:solidFill>
              </a:rPr>
              <a:t>Fairness</a:t>
            </a:r>
          </a:p>
          <a:p>
            <a:r>
              <a:rPr lang="en-US" dirty="0">
                <a:solidFill>
                  <a:schemeClr val="tx1"/>
                </a:solidFill>
              </a:rPr>
              <a:t>Lawfulness</a:t>
            </a:r>
          </a:p>
          <a:p>
            <a:r>
              <a:rPr lang="en-US" dirty="0">
                <a:solidFill>
                  <a:schemeClr val="tx1"/>
                </a:solidFill>
              </a:rPr>
              <a:t>Transparency</a:t>
            </a:r>
          </a:p>
          <a:p>
            <a:r>
              <a:rPr lang="en-US" dirty="0">
                <a:solidFill>
                  <a:schemeClr val="tx1"/>
                </a:solidFill>
              </a:rPr>
              <a:t>Purpose Limitation</a:t>
            </a:r>
          </a:p>
          <a:p>
            <a:r>
              <a:rPr lang="en-US" dirty="0">
                <a:solidFill>
                  <a:schemeClr val="tx1"/>
                </a:solidFill>
              </a:rPr>
              <a:t>Data Minimization</a:t>
            </a:r>
          </a:p>
          <a:p>
            <a:r>
              <a:rPr lang="en-US" dirty="0">
                <a:solidFill>
                  <a:schemeClr val="tx1"/>
                </a:solidFill>
              </a:rPr>
              <a:t>Accuracy</a:t>
            </a:r>
          </a:p>
          <a:p>
            <a:r>
              <a:rPr lang="en-US" dirty="0">
                <a:solidFill>
                  <a:schemeClr val="tx1"/>
                </a:solidFill>
              </a:rPr>
              <a:t>Storage Limitation</a:t>
            </a:r>
          </a:p>
          <a:p>
            <a:r>
              <a:rPr lang="en-US" dirty="0">
                <a:solidFill>
                  <a:schemeClr val="tx1"/>
                </a:solidFill>
              </a:rPr>
              <a:t>Integrity and Confidentiality</a:t>
            </a:r>
          </a:p>
          <a:p>
            <a:r>
              <a:rPr lang="en-US" dirty="0">
                <a:solidFill>
                  <a:schemeClr val="tx1"/>
                </a:solidFill>
              </a:rPr>
              <a:t>Accountability</a:t>
            </a:r>
          </a:p>
        </p:txBody>
      </p:sp>
      <p:sp>
        <p:nvSpPr>
          <p:cNvPr id="7" name="Content Placeholder 6">
            <a:extLst>
              <a:ext uri="{FF2B5EF4-FFF2-40B4-BE49-F238E27FC236}">
                <a16:creationId xmlns:a16="http://schemas.microsoft.com/office/drawing/2014/main" id="{B2F1173B-FEA8-AC91-FCD9-55861D84816E}"/>
              </a:ext>
            </a:extLst>
          </p:cNvPr>
          <p:cNvSpPr>
            <a:spLocks noGrp="1"/>
          </p:cNvSpPr>
          <p:nvPr>
            <p:ph sz="half" idx="2"/>
          </p:nvPr>
        </p:nvSpPr>
        <p:spPr>
          <a:xfrm>
            <a:off x="8318744" y="1260583"/>
            <a:ext cx="3465888" cy="5048736"/>
          </a:xfrm>
        </p:spPr>
        <p:txBody>
          <a:bodyPr/>
          <a:lstStyle/>
          <a:p>
            <a:pPr marL="0" indent="0">
              <a:buNone/>
            </a:pPr>
            <a:r>
              <a:rPr lang="en-US" b="1" dirty="0">
                <a:solidFill>
                  <a:schemeClr val="tx1"/>
                </a:solidFill>
              </a:rPr>
              <a:t>NIS (2016)</a:t>
            </a:r>
            <a:r>
              <a:rPr lang="en-US" dirty="0">
                <a:solidFill>
                  <a:schemeClr val="tx1"/>
                </a:solidFill>
              </a:rPr>
              <a:t>,</a:t>
            </a:r>
            <a:r>
              <a:rPr lang="en-US" b="1" dirty="0">
                <a:solidFill>
                  <a:schemeClr val="tx1"/>
                </a:solidFill>
              </a:rPr>
              <a:t> NIS2 (2023)</a:t>
            </a:r>
          </a:p>
          <a:p>
            <a:r>
              <a:rPr lang="en-US" dirty="0">
                <a:solidFill>
                  <a:schemeClr val="tx1"/>
                </a:solidFill>
              </a:rPr>
              <a:t>Final legislation ready</a:t>
            </a:r>
            <a:br>
              <a:rPr lang="en-US" dirty="0">
                <a:solidFill>
                  <a:schemeClr val="tx1"/>
                </a:solidFill>
              </a:rPr>
            </a:br>
            <a:r>
              <a:rPr lang="en-US" sz="1800" dirty="0">
                <a:solidFill>
                  <a:schemeClr val="tx1"/>
                </a:solidFill>
              </a:rPr>
              <a:t>Dec. 2022.</a:t>
            </a:r>
          </a:p>
          <a:p>
            <a:r>
              <a:rPr lang="en-US" dirty="0">
                <a:solidFill>
                  <a:schemeClr val="tx1"/>
                </a:solidFill>
              </a:rPr>
              <a:t>Transposition</a:t>
            </a:r>
            <a:br>
              <a:rPr lang="en-US" dirty="0">
                <a:solidFill>
                  <a:schemeClr val="tx1"/>
                </a:solidFill>
              </a:rPr>
            </a:br>
            <a:r>
              <a:rPr lang="en-US" sz="1800" dirty="0">
                <a:solidFill>
                  <a:schemeClr val="tx1"/>
                </a:solidFill>
              </a:rPr>
              <a:t>Oct. 2024</a:t>
            </a:r>
          </a:p>
          <a:p>
            <a:r>
              <a:rPr lang="en-US" dirty="0">
                <a:solidFill>
                  <a:schemeClr val="tx1"/>
                </a:solidFill>
              </a:rPr>
              <a:t>Implementation </a:t>
            </a:r>
            <a:br>
              <a:rPr lang="en-US" dirty="0">
                <a:solidFill>
                  <a:schemeClr val="tx1"/>
                </a:solidFill>
              </a:rPr>
            </a:br>
            <a:r>
              <a:rPr lang="en-US" sz="1800" dirty="0">
                <a:solidFill>
                  <a:schemeClr val="tx1"/>
                </a:solidFill>
              </a:rPr>
              <a:t>One year period</a:t>
            </a:r>
            <a:endParaRPr lang="en-US" dirty="0">
              <a:solidFill>
                <a:schemeClr val="tx1"/>
              </a:solidFill>
            </a:endParaRPr>
          </a:p>
          <a:p>
            <a:pPr marL="0" indent="0">
              <a:buNone/>
            </a:pPr>
            <a:r>
              <a:rPr lang="en-US" b="1" dirty="0">
                <a:solidFill>
                  <a:schemeClr val="tx1"/>
                </a:solidFill>
              </a:rPr>
              <a:t>EU AI Act (2024)</a:t>
            </a:r>
            <a:endParaRPr lang="en-US" dirty="0">
              <a:solidFill>
                <a:schemeClr val="tx1"/>
              </a:solidFill>
            </a:endParaRPr>
          </a:p>
          <a:p>
            <a:pPr marL="0" indent="0">
              <a:buNone/>
            </a:pPr>
            <a:r>
              <a:rPr lang="en-US" dirty="0">
                <a:solidFill>
                  <a:schemeClr val="tx1"/>
                </a:solidFill>
              </a:rPr>
              <a:t>Risk-based approach:</a:t>
            </a:r>
          </a:p>
          <a:p>
            <a:r>
              <a:rPr lang="en-US" dirty="0">
                <a:solidFill>
                  <a:schemeClr val="tx1"/>
                </a:solidFill>
              </a:rPr>
              <a:t>Unacceptable</a:t>
            </a:r>
          </a:p>
          <a:p>
            <a:r>
              <a:rPr lang="en-US" dirty="0">
                <a:solidFill>
                  <a:schemeClr val="tx1"/>
                </a:solidFill>
              </a:rPr>
              <a:t>High-Risk - regulated</a:t>
            </a:r>
          </a:p>
          <a:p>
            <a:r>
              <a:rPr lang="en-US" dirty="0">
                <a:solidFill>
                  <a:schemeClr val="tx1"/>
                </a:solidFill>
              </a:rPr>
              <a:t>... - unregulated</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p>
        </p:txBody>
      </p:sp>
      <p:sp>
        <p:nvSpPr>
          <p:cNvPr id="4" name="Slide Number Placeholder 3">
            <a:extLst>
              <a:ext uri="{FF2B5EF4-FFF2-40B4-BE49-F238E27FC236}">
                <a16:creationId xmlns:a16="http://schemas.microsoft.com/office/drawing/2014/main" id="{73F839D1-07C5-36EB-7B0E-55084533BB3F}"/>
              </a:ext>
            </a:extLst>
          </p:cNvPr>
          <p:cNvSpPr>
            <a:spLocks noGrp="1"/>
          </p:cNvSpPr>
          <p:nvPr>
            <p:ph type="sldNum" sz="quarter" idx="12"/>
          </p:nvPr>
        </p:nvSpPr>
        <p:spPr/>
        <p:txBody>
          <a:bodyPr/>
          <a:lstStyle/>
          <a:p>
            <a:fld id="{6113E31D-E2AB-40D1-8B51-AFA5AFEF393A}" type="slidenum">
              <a:rPr lang="en-US" smtClean="0"/>
              <a:t>18</a:t>
            </a:fld>
            <a:endParaRPr lang="en-US" dirty="0"/>
          </a:p>
        </p:txBody>
      </p:sp>
      <p:pic>
        <p:nvPicPr>
          <p:cNvPr id="8" name="Picture 7">
            <a:extLst>
              <a:ext uri="{FF2B5EF4-FFF2-40B4-BE49-F238E27FC236}">
                <a16:creationId xmlns:a16="http://schemas.microsoft.com/office/drawing/2014/main" id="{4D912D1A-FD67-D95A-A3DA-45D9F3472551}"/>
              </a:ext>
            </a:extLst>
          </p:cNvPr>
          <p:cNvPicPr>
            <a:picLocks noChangeAspect="1"/>
          </p:cNvPicPr>
          <p:nvPr/>
        </p:nvPicPr>
        <p:blipFill>
          <a:blip r:embed="rId3"/>
          <a:stretch>
            <a:fillRect/>
          </a:stretch>
        </p:blipFill>
        <p:spPr>
          <a:xfrm>
            <a:off x="360001" y="1301414"/>
            <a:ext cx="3465887" cy="4916153"/>
          </a:xfrm>
          <a:prstGeom prst="rect">
            <a:avLst/>
          </a:prstGeom>
        </p:spPr>
      </p:pic>
      <p:sp>
        <p:nvSpPr>
          <p:cNvPr id="10" name="TextBox 9">
            <a:extLst>
              <a:ext uri="{FF2B5EF4-FFF2-40B4-BE49-F238E27FC236}">
                <a16:creationId xmlns:a16="http://schemas.microsoft.com/office/drawing/2014/main" id="{024388B0-E825-DC45-FC98-B2569554E2AE}"/>
              </a:ext>
            </a:extLst>
          </p:cNvPr>
          <p:cNvSpPr txBox="1"/>
          <p:nvPr/>
        </p:nvSpPr>
        <p:spPr>
          <a:xfrm>
            <a:off x="1324192" y="6145559"/>
            <a:ext cx="2501696" cy="307777"/>
          </a:xfrm>
          <a:prstGeom prst="rect">
            <a:avLst/>
          </a:prstGeom>
          <a:noFill/>
        </p:spPr>
        <p:txBody>
          <a:bodyPr wrap="square">
            <a:spAutoFit/>
          </a:bodyPr>
          <a:lstStyle/>
          <a:p>
            <a:pPr algn="r"/>
            <a:r>
              <a:rPr lang="en-US" sz="1400" dirty="0"/>
              <a:t>https://imgflip.com/i/1rfxwa</a:t>
            </a:r>
          </a:p>
        </p:txBody>
      </p:sp>
    </p:spTree>
    <p:extLst>
      <p:ext uri="{BB962C8B-B14F-4D97-AF65-F5344CB8AC3E}">
        <p14:creationId xmlns:p14="http://schemas.microsoft.com/office/powerpoint/2010/main" val="369862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3390-3A68-5A9A-49BF-3CEB062BFD9E}"/>
              </a:ext>
            </a:extLst>
          </p:cNvPr>
          <p:cNvSpPr>
            <a:spLocks noGrp="1"/>
          </p:cNvSpPr>
          <p:nvPr>
            <p:ph type="title"/>
          </p:nvPr>
        </p:nvSpPr>
        <p:spPr/>
        <p:txBody>
          <a:bodyPr/>
          <a:lstStyle/>
          <a:p>
            <a:r>
              <a:rPr lang="en-US" dirty="0"/>
              <a:t>NIS2</a:t>
            </a:r>
          </a:p>
        </p:txBody>
      </p:sp>
      <p:sp>
        <p:nvSpPr>
          <p:cNvPr id="3" name="Content Placeholder 2">
            <a:extLst>
              <a:ext uri="{FF2B5EF4-FFF2-40B4-BE49-F238E27FC236}">
                <a16:creationId xmlns:a16="http://schemas.microsoft.com/office/drawing/2014/main" id="{0FFBB9EB-3DAA-1C0D-47AE-93976DE1694C}"/>
              </a:ext>
            </a:extLst>
          </p:cNvPr>
          <p:cNvSpPr>
            <a:spLocks noGrp="1"/>
          </p:cNvSpPr>
          <p:nvPr>
            <p:ph idx="1"/>
          </p:nvPr>
        </p:nvSpPr>
        <p:spPr/>
        <p:txBody>
          <a:bodyPr/>
          <a:lstStyle/>
          <a:p>
            <a:r>
              <a:rPr lang="en-US" dirty="0">
                <a:hlinkClick r:id="rId2"/>
              </a:rPr>
              <a:t>https://portal.nukib.gov.cz/informace/legislativa/zakon-o-kyberneticke-bezpecnosti/okruh-obecne-informace-o-smernici-nis2</a:t>
            </a:r>
            <a:r>
              <a:rPr lang="en-US" dirty="0"/>
              <a:t> </a:t>
            </a:r>
          </a:p>
          <a:p>
            <a:endParaRPr lang="en-US" dirty="0"/>
          </a:p>
        </p:txBody>
      </p:sp>
      <p:sp>
        <p:nvSpPr>
          <p:cNvPr id="4" name="Slide Number Placeholder 3">
            <a:extLst>
              <a:ext uri="{FF2B5EF4-FFF2-40B4-BE49-F238E27FC236}">
                <a16:creationId xmlns:a16="http://schemas.microsoft.com/office/drawing/2014/main" id="{AF5E4565-5485-7C94-DBDC-59270AF88B62}"/>
              </a:ext>
            </a:extLst>
          </p:cNvPr>
          <p:cNvSpPr>
            <a:spLocks noGrp="1"/>
          </p:cNvSpPr>
          <p:nvPr>
            <p:ph type="sldNum" sz="quarter" idx="12"/>
          </p:nvPr>
        </p:nvSpPr>
        <p:spPr/>
        <p:txBody>
          <a:bodyPr/>
          <a:lstStyle/>
          <a:p>
            <a:fld id="{6113E31D-E2AB-40D1-8B51-AFA5AFEF393A}" type="slidenum">
              <a:rPr lang="en-US" smtClean="0"/>
              <a:t>19</a:t>
            </a:fld>
            <a:endParaRPr lang="en-US" dirty="0"/>
          </a:p>
        </p:txBody>
      </p:sp>
    </p:spTree>
    <p:extLst>
      <p:ext uri="{BB962C8B-B14F-4D97-AF65-F5344CB8AC3E}">
        <p14:creationId xmlns:p14="http://schemas.microsoft.com/office/powerpoint/2010/main" val="2293639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609A-D74E-E66F-A309-725DB9F44BC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238E306-B85C-ECC4-F63E-6B7E943B1640}"/>
              </a:ext>
            </a:extLst>
          </p:cNvPr>
          <p:cNvSpPr>
            <a:spLocks noGrp="1"/>
          </p:cNvSpPr>
          <p:nvPr>
            <p:ph sz="half" idx="1"/>
          </p:nvPr>
        </p:nvSpPr>
        <p:spPr/>
        <p:txBody>
          <a:bodyPr/>
          <a:lstStyle/>
          <a:p>
            <a:pPr marL="0" indent="0">
              <a:buNone/>
            </a:pPr>
            <a:r>
              <a:rPr lang="en-US" b="1" dirty="0"/>
              <a:t>Prerequisites</a:t>
            </a:r>
            <a:br>
              <a:rPr lang="en-US" b="1" dirty="0"/>
            </a:br>
            <a:r>
              <a:rPr lang="en-US" dirty="0"/>
              <a:t>Web and Data-Oriented Programming, 3</a:t>
            </a:r>
            <a:r>
              <a:rPr lang="en-US" baseline="30000" dirty="0"/>
              <a:t>rd</a:t>
            </a:r>
            <a:r>
              <a:rPr lang="en-US" dirty="0"/>
              <a:t> year</a:t>
            </a:r>
          </a:p>
          <a:p>
            <a:r>
              <a:rPr lang="en-US" dirty="0"/>
              <a:t>Programming 1 (NPRG030)</a:t>
            </a:r>
          </a:p>
          <a:p>
            <a:r>
              <a:rPr lang="en-US" dirty="0"/>
              <a:t>Programming 2 (NPRG031)</a:t>
            </a:r>
          </a:p>
          <a:p>
            <a:r>
              <a:rPr lang="en-US" dirty="0"/>
              <a:t>Programming in Java / C++ / C# / Web ...</a:t>
            </a:r>
          </a:p>
          <a:p>
            <a:r>
              <a:rPr lang="en-US" dirty="0"/>
              <a:t>Database Systems (NDBI025)</a:t>
            </a:r>
          </a:p>
          <a:p>
            <a:r>
              <a:rPr lang="en-US" dirty="0"/>
              <a:t>Individual Software Project (NPRG045)</a:t>
            </a:r>
          </a:p>
          <a:p>
            <a:r>
              <a:rPr lang="en-US" dirty="0"/>
              <a:t>Database Access Methods (NDBI046)</a:t>
            </a:r>
          </a:p>
          <a:p>
            <a:pPr marL="0" indent="0">
              <a:buNone/>
            </a:pPr>
            <a:br>
              <a:rPr lang="en-US" dirty="0"/>
            </a:br>
            <a:r>
              <a:rPr lang="en-US" dirty="0"/>
              <a:t>Optional</a:t>
            </a:r>
          </a:p>
          <a:p>
            <a:r>
              <a:rPr lang="en-US" dirty="0"/>
              <a:t>Software System Architectures (NSWI130)</a:t>
            </a:r>
          </a:p>
        </p:txBody>
      </p:sp>
      <p:sp>
        <p:nvSpPr>
          <p:cNvPr id="4" name="Content Placeholder 3">
            <a:extLst>
              <a:ext uri="{FF2B5EF4-FFF2-40B4-BE49-F238E27FC236}">
                <a16:creationId xmlns:a16="http://schemas.microsoft.com/office/drawing/2014/main" id="{BAEB6766-AAE5-0DBF-C28A-13DCE070B182}"/>
              </a:ext>
            </a:extLst>
          </p:cNvPr>
          <p:cNvSpPr>
            <a:spLocks noGrp="1"/>
          </p:cNvSpPr>
          <p:nvPr>
            <p:ph sz="half" idx="2"/>
          </p:nvPr>
        </p:nvSpPr>
        <p:spPr/>
        <p:txBody>
          <a:bodyPr/>
          <a:lstStyle/>
          <a:p>
            <a:pPr marL="0" indent="0">
              <a:buNone/>
            </a:pPr>
            <a:r>
              <a:rPr lang="en-US" b="1" dirty="0"/>
              <a:t>Outcomes</a:t>
            </a:r>
            <a:br>
              <a:rPr lang="en-US" b="1" dirty="0"/>
            </a:br>
            <a:endParaRPr lang="en-US" b="1" dirty="0"/>
          </a:p>
          <a:p>
            <a:r>
              <a:rPr lang="en-US" dirty="0"/>
              <a:t>Business process</a:t>
            </a:r>
          </a:p>
          <a:p>
            <a:r>
              <a:rPr lang="en-US" dirty="0"/>
              <a:t>Data use-case(s)</a:t>
            </a:r>
          </a:p>
          <a:p>
            <a:r>
              <a:rPr lang="en-US" dirty="0"/>
              <a:t>Data management</a:t>
            </a:r>
          </a:p>
          <a:p>
            <a:r>
              <a:rPr lang="en-US" dirty="0"/>
              <a:t>Data engineering and data engineer</a:t>
            </a:r>
          </a:p>
        </p:txBody>
      </p:sp>
      <p:sp>
        <p:nvSpPr>
          <p:cNvPr id="5" name="Slide Number Placeholder 4">
            <a:extLst>
              <a:ext uri="{FF2B5EF4-FFF2-40B4-BE49-F238E27FC236}">
                <a16:creationId xmlns:a16="http://schemas.microsoft.com/office/drawing/2014/main" id="{E06CA54B-4243-A105-6281-EC740FD5C571}"/>
              </a:ext>
            </a:extLst>
          </p:cNvPr>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3090394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1E3A090C-C579-1EB1-AA99-88C445AC56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441325-14DA-49D2-B4F8-420E955F7DE2}"/>
              </a:ext>
            </a:extLst>
          </p:cNvPr>
          <p:cNvSpPr>
            <a:spLocks noGrp="1"/>
          </p:cNvSpPr>
          <p:nvPr>
            <p:ph type="title"/>
          </p:nvPr>
        </p:nvSpPr>
        <p:spPr/>
        <p:txBody>
          <a:bodyPr/>
          <a:lstStyle/>
          <a:p>
            <a:r>
              <a:rPr lang="en-US" dirty="0"/>
              <a:t>EU AI Act</a:t>
            </a:r>
          </a:p>
        </p:txBody>
      </p:sp>
      <p:sp>
        <p:nvSpPr>
          <p:cNvPr id="3" name="Content Placeholder 2">
            <a:extLst>
              <a:ext uri="{FF2B5EF4-FFF2-40B4-BE49-F238E27FC236}">
                <a16:creationId xmlns:a16="http://schemas.microsoft.com/office/drawing/2014/main" id="{03C10179-8937-6418-2E2F-BA14E715F2F0}"/>
              </a:ext>
            </a:extLst>
          </p:cNvPr>
          <p:cNvSpPr>
            <a:spLocks noGrp="1"/>
          </p:cNvSpPr>
          <p:nvPr>
            <p:ph idx="1"/>
          </p:nvPr>
        </p:nvSpPr>
        <p:spPr/>
        <p:txBody>
          <a:bodyPr/>
          <a:lstStyle/>
          <a:p>
            <a:r>
              <a:rPr lang="en-US" dirty="0">
                <a:hlinkClick r:id="rId2"/>
              </a:rPr>
              <a:t>https://digital-strategy.ec.europa.eu/en/policies/regulatory-framework-ai</a:t>
            </a:r>
            <a:endParaRPr lang="en-US" dirty="0"/>
          </a:p>
          <a:p>
            <a:endParaRPr lang="en-US" dirty="0"/>
          </a:p>
        </p:txBody>
      </p:sp>
      <p:sp>
        <p:nvSpPr>
          <p:cNvPr id="4" name="Slide Number Placeholder 3">
            <a:extLst>
              <a:ext uri="{FF2B5EF4-FFF2-40B4-BE49-F238E27FC236}">
                <a16:creationId xmlns:a16="http://schemas.microsoft.com/office/drawing/2014/main" id="{D462C05C-68FC-461D-C633-DFFEB15729DB}"/>
              </a:ext>
            </a:extLst>
          </p:cNvPr>
          <p:cNvSpPr>
            <a:spLocks noGrp="1"/>
          </p:cNvSpPr>
          <p:nvPr>
            <p:ph type="sldNum" sz="quarter" idx="12"/>
          </p:nvPr>
        </p:nvSpPr>
        <p:spPr/>
        <p:txBody>
          <a:bodyPr/>
          <a:lstStyle/>
          <a:p>
            <a:fld id="{6113E31D-E2AB-40D1-8B51-AFA5AFEF393A}" type="slidenum">
              <a:rPr lang="en-US" smtClean="0"/>
              <a:t>20</a:t>
            </a:fld>
            <a:endParaRPr lang="en-US" dirty="0"/>
          </a:p>
        </p:txBody>
      </p:sp>
    </p:spTree>
    <p:extLst>
      <p:ext uri="{BB962C8B-B14F-4D97-AF65-F5344CB8AC3E}">
        <p14:creationId xmlns:p14="http://schemas.microsoft.com/office/powerpoint/2010/main" val="33886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45E66-37BB-E757-AAF3-338B1CCF50FB}"/>
              </a:ext>
            </a:extLst>
          </p:cNvPr>
          <p:cNvSpPr>
            <a:spLocks noGrp="1"/>
          </p:cNvSpPr>
          <p:nvPr>
            <p:ph type="title"/>
          </p:nvPr>
        </p:nvSpPr>
        <p:spPr/>
        <p:txBody>
          <a:bodyPr/>
          <a:lstStyle/>
          <a:p>
            <a:r>
              <a:rPr lang="en-US" dirty="0"/>
              <a:t>Data management</a:t>
            </a:r>
          </a:p>
        </p:txBody>
      </p:sp>
      <p:sp>
        <p:nvSpPr>
          <p:cNvPr id="3" name="Slide Number Placeholder 2">
            <a:extLst>
              <a:ext uri="{FF2B5EF4-FFF2-40B4-BE49-F238E27FC236}">
                <a16:creationId xmlns:a16="http://schemas.microsoft.com/office/drawing/2014/main" id="{DB87C373-8BAE-BACC-B08F-A52C305C90DF}"/>
              </a:ext>
            </a:extLst>
          </p:cNvPr>
          <p:cNvSpPr>
            <a:spLocks noGrp="1"/>
          </p:cNvSpPr>
          <p:nvPr>
            <p:ph type="sldNum" sz="quarter" idx="12"/>
          </p:nvPr>
        </p:nvSpPr>
        <p:spPr/>
        <p:txBody>
          <a:bodyPr/>
          <a:lstStyle/>
          <a:p>
            <a:fld id="{4FAB73BC-B049-4115-A692-8D63A059BFB8}" type="slidenum">
              <a:rPr lang="en-US" smtClean="0"/>
              <a:t>21</a:t>
            </a:fld>
            <a:endParaRPr lang="en-US" dirty="0"/>
          </a:p>
        </p:txBody>
      </p:sp>
      <p:sp>
        <p:nvSpPr>
          <p:cNvPr id="6" name="TextBox 5">
            <a:extLst>
              <a:ext uri="{FF2B5EF4-FFF2-40B4-BE49-F238E27FC236}">
                <a16:creationId xmlns:a16="http://schemas.microsoft.com/office/drawing/2014/main" id="{10940E80-BA03-5224-B3D0-AF3994593B34}"/>
              </a:ext>
            </a:extLst>
          </p:cNvPr>
          <p:cNvSpPr txBox="1"/>
          <p:nvPr/>
        </p:nvSpPr>
        <p:spPr>
          <a:xfrm>
            <a:off x="8471708" y="4797152"/>
            <a:ext cx="2857500" cy="307777"/>
          </a:xfrm>
          <a:prstGeom prst="rect">
            <a:avLst/>
          </a:prstGeom>
          <a:noFill/>
        </p:spPr>
        <p:txBody>
          <a:bodyPr wrap="square">
            <a:spAutoFit/>
          </a:bodyPr>
          <a:lstStyle/>
          <a:p>
            <a:pPr algn="r"/>
            <a:r>
              <a:rPr lang="en-US" sz="1400" dirty="0"/>
              <a:t>https://dagny.com/whose-job-is-qa/</a:t>
            </a:r>
          </a:p>
        </p:txBody>
      </p:sp>
      <p:pic>
        <p:nvPicPr>
          <p:cNvPr id="7" name="Content Placeholder 5" descr="Diagram&#10;&#10;Description automatically generated">
            <a:extLst>
              <a:ext uri="{FF2B5EF4-FFF2-40B4-BE49-F238E27FC236}">
                <a16:creationId xmlns:a16="http://schemas.microsoft.com/office/drawing/2014/main" id="{77BF3C4E-A3AF-E277-0A23-3E26CFDBC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455" y="1612784"/>
            <a:ext cx="4949440" cy="4840552"/>
          </a:xfrm>
          <a:prstGeom prst="rect">
            <a:avLst/>
          </a:prstGeom>
        </p:spPr>
      </p:pic>
      <p:sp>
        <p:nvSpPr>
          <p:cNvPr id="8" name="TextBox 7">
            <a:extLst>
              <a:ext uri="{FF2B5EF4-FFF2-40B4-BE49-F238E27FC236}">
                <a16:creationId xmlns:a16="http://schemas.microsoft.com/office/drawing/2014/main" id="{2275837C-1E57-8818-9334-F3C5562E18A1}"/>
              </a:ext>
            </a:extLst>
          </p:cNvPr>
          <p:cNvSpPr txBox="1"/>
          <p:nvPr/>
        </p:nvSpPr>
        <p:spPr>
          <a:xfrm>
            <a:off x="1029247" y="1181897"/>
            <a:ext cx="4945648" cy="430887"/>
          </a:xfrm>
          <a:prstGeom prst="rect">
            <a:avLst/>
          </a:prstGeom>
          <a:noFill/>
        </p:spPr>
        <p:txBody>
          <a:bodyPr wrap="square" rtlCol="0">
            <a:spAutoFit/>
          </a:bodyPr>
          <a:lstStyle/>
          <a:p>
            <a:pPr algn="ctr"/>
            <a:r>
              <a:rPr lang="en-US" sz="2200" dirty="0"/>
              <a:t>The Global Data Management Company</a:t>
            </a:r>
          </a:p>
        </p:txBody>
      </p:sp>
      <p:pic>
        <p:nvPicPr>
          <p:cNvPr id="9" name="Picture 8">
            <a:extLst>
              <a:ext uri="{FF2B5EF4-FFF2-40B4-BE49-F238E27FC236}">
                <a16:creationId xmlns:a16="http://schemas.microsoft.com/office/drawing/2014/main" id="{F97B688B-141D-3976-E398-DF21D154492E}"/>
              </a:ext>
            </a:extLst>
          </p:cNvPr>
          <p:cNvPicPr>
            <a:picLocks noChangeAspect="1"/>
          </p:cNvPicPr>
          <p:nvPr/>
        </p:nvPicPr>
        <p:blipFill>
          <a:blip r:embed="rId4"/>
          <a:stretch>
            <a:fillRect/>
          </a:stretch>
        </p:blipFill>
        <p:spPr>
          <a:xfrm>
            <a:off x="7896200" y="1397339"/>
            <a:ext cx="3433008" cy="3410121"/>
          </a:xfrm>
          <a:prstGeom prst="rect">
            <a:avLst/>
          </a:prstGeom>
        </p:spPr>
      </p:pic>
    </p:spTree>
    <p:extLst>
      <p:ext uri="{BB962C8B-B14F-4D97-AF65-F5344CB8AC3E}">
        <p14:creationId xmlns:p14="http://schemas.microsoft.com/office/powerpoint/2010/main" val="295865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88BB60-721D-B07D-0D0D-701A66C1D83B}"/>
              </a:ext>
            </a:extLst>
          </p:cNvPr>
          <p:cNvSpPr>
            <a:spLocks noGrp="1"/>
          </p:cNvSpPr>
          <p:nvPr>
            <p:ph type="body" sz="quarter" idx="13"/>
          </p:nvPr>
        </p:nvSpPr>
        <p:spPr/>
        <p:txBody>
          <a:bodyPr/>
          <a:lstStyle/>
          <a:p>
            <a:r>
              <a:rPr lang="en-US" dirty="0"/>
              <a:t>Data Engineering</a:t>
            </a:r>
          </a:p>
        </p:txBody>
      </p:sp>
      <p:sp>
        <p:nvSpPr>
          <p:cNvPr id="3" name="Text Placeholder 2">
            <a:extLst>
              <a:ext uri="{FF2B5EF4-FFF2-40B4-BE49-F238E27FC236}">
                <a16:creationId xmlns:a16="http://schemas.microsoft.com/office/drawing/2014/main" id="{5268AB85-EAA4-EA33-02CA-E0C4EFBD7477}"/>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206027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46370-B8DA-C113-5C49-807E8AF54AD8}"/>
              </a:ext>
            </a:extLst>
          </p:cNvPr>
          <p:cNvSpPr>
            <a:spLocks noGrp="1"/>
          </p:cNvSpPr>
          <p:nvPr>
            <p:ph type="title"/>
          </p:nvPr>
        </p:nvSpPr>
        <p:spPr/>
        <p:txBody>
          <a:bodyPr/>
          <a:lstStyle/>
          <a:p>
            <a:r>
              <a:rPr lang="en-US" dirty="0"/>
              <a:t>* Engineering</a:t>
            </a:r>
          </a:p>
        </p:txBody>
      </p:sp>
      <p:sp>
        <p:nvSpPr>
          <p:cNvPr id="3" name="Content Placeholder 2">
            <a:extLst>
              <a:ext uri="{FF2B5EF4-FFF2-40B4-BE49-F238E27FC236}">
                <a16:creationId xmlns:a16="http://schemas.microsoft.com/office/drawing/2014/main" id="{C20BD682-D8ED-BE5F-AFB5-E6A4875F5541}"/>
              </a:ext>
            </a:extLst>
          </p:cNvPr>
          <p:cNvSpPr>
            <a:spLocks noGrp="1"/>
          </p:cNvSpPr>
          <p:nvPr>
            <p:ph idx="1"/>
          </p:nvPr>
        </p:nvSpPr>
        <p:spPr>
          <a:xfrm>
            <a:off x="329800" y="1268760"/>
            <a:ext cx="11479472" cy="1728192"/>
          </a:xfrm>
        </p:spPr>
        <p:txBody>
          <a:bodyPr/>
          <a:lstStyle/>
          <a:p>
            <a:pPr marL="0" indent="0">
              <a:buNone/>
            </a:pPr>
            <a:r>
              <a:rPr lang="en-US" b="1" dirty="0"/>
              <a:t>Civil Engineering</a:t>
            </a:r>
          </a:p>
          <a:p>
            <a:pPr marL="0" indent="0">
              <a:buNone/>
            </a:pPr>
            <a:r>
              <a:rPr lang="en-US" dirty="0"/>
              <a:t>Civil engineering is a professional engineering discipline that deals with the design, construction, and maintenance of the physical and naturally built environment, including public works such as roads, bridges, canals, dams, airports, sewage systems, pipelines, structural components of buildings, and railways.</a:t>
            </a:r>
          </a:p>
          <a:p>
            <a:pPr marL="0" indent="0">
              <a:buNone/>
            </a:pPr>
            <a:endParaRPr lang="en-US" dirty="0"/>
          </a:p>
        </p:txBody>
      </p:sp>
      <p:sp>
        <p:nvSpPr>
          <p:cNvPr id="4" name="Slide Number Placeholder 3">
            <a:extLst>
              <a:ext uri="{FF2B5EF4-FFF2-40B4-BE49-F238E27FC236}">
                <a16:creationId xmlns:a16="http://schemas.microsoft.com/office/drawing/2014/main" id="{EE3C0A9B-3205-B2E3-5AE5-BD9E5DDC4278}"/>
              </a:ext>
            </a:extLst>
          </p:cNvPr>
          <p:cNvSpPr>
            <a:spLocks noGrp="1"/>
          </p:cNvSpPr>
          <p:nvPr>
            <p:ph type="sldNum" sz="quarter" idx="12"/>
          </p:nvPr>
        </p:nvSpPr>
        <p:spPr/>
        <p:txBody>
          <a:bodyPr/>
          <a:lstStyle/>
          <a:p>
            <a:fld id="{6113E31D-E2AB-40D1-8B51-AFA5AFEF393A}" type="slidenum">
              <a:rPr lang="en-US" smtClean="0"/>
              <a:t>23</a:t>
            </a:fld>
            <a:endParaRPr lang="en-US" dirty="0"/>
          </a:p>
        </p:txBody>
      </p:sp>
      <p:sp>
        <p:nvSpPr>
          <p:cNvPr id="5" name="Content Placeholder 2">
            <a:extLst>
              <a:ext uri="{FF2B5EF4-FFF2-40B4-BE49-F238E27FC236}">
                <a16:creationId xmlns:a16="http://schemas.microsoft.com/office/drawing/2014/main" id="{BF4362D5-A665-196F-9A4F-18759FAFFE18}"/>
              </a:ext>
            </a:extLst>
          </p:cNvPr>
          <p:cNvSpPr txBox="1">
            <a:spLocks/>
          </p:cNvSpPr>
          <p:nvPr/>
        </p:nvSpPr>
        <p:spPr>
          <a:xfrm>
            <a:off x="329800" y="3284984"/>
            <a:ext cx="11479472" cy="360040"/>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b="1" dirty="0"/>
              <a:t>Software Engineering</a:t>
            </a:r>
          </a:p>
        </p:txBody>
      </p:sp>
      <p:sp>
        <p:nvSpPr>
          <p:cNvPr id="6" name="Content Placeholder 2">
            <a:extLst>
              <a:ext uri="{FF2B5EF4-FFF2-40B4-BE49-F238E27FC236}">
                <a16:creationId xmlns:a16="http://schemas.microsoft.com/office/drawing/2014/main" id="{24AB0180-AC60-7F84-98DC-E8B88D926154}"/>
              </a:ext>
            </a:extLst>
          </p:cNvPr>
          <p:cNvSpPr txBox="1">
            <a:spLocks/>
          </p:cNvSpPr>
          <p:nvPr/>
        </p:nvSpPr>
        <p:spPr>
          <a:xfrm>
            <a:off x="329800" y="3717032"/>
            <a:ext cx="11479472" cy="1080120"/>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Software engineering is the branch of computer science that deals with the design, development, testing, and maintenance of software applications. Software engineers apply engineering principles and knowledge of programming languages to build software solutions for end users.</a:t>
            </a:r>
          </a:p>
        </p:txBody>
      </p:sp>
      <p:sp>
        <p:nvSpPr>
          <p:cNvPr id="7" name="Content Placeholder 2">
            <a:extLst>
              <a:ext uri="{FF2B5EF4-FFF2-40B4-BE49-F238E27FC236}">
                <a16:creationId xmlns:a16="http://schemas.microsoft.com/office/drawing/2014/main" id="{7F594339-5467-FC4E-4C16-8F316AD485A0}"/>
              </a:ext>
            </a:extLst>
          </p:cNvPr>
          <p:cNvSpPr txBox="1">
            <a:spLocks/>
          </p:cNvSpPr>
          <p:nvPr/>
        </p:nvSpPr>
        <p:spPr>
          <a:xfrm>
            <a:off x="329800" y="5013176"/>
            <a:ext cx="11479472" cy="360040"/>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b="1" dirty="0"/>
              <a:t>Data Engineering</a:t>
            </a:r>
          </a:p>
        </p:txBody>
      </p:sp>
      <p:sp>
        <p:nvSpPr>
          <p:cNvPr id="8" name="Content Placeholder 2">
            <a:extLst>
              <a:ext uri="{FF2B5EF4-FFF2-40B4-BE49-F238E27FC236}">
                <a16:creationId xmlns:a16="http://schemas.microsoft.com/office/drawing/2014/main" id="{A9A0828D-BAFD-63CC-9729-DAEF30CB2652}"/>
              </a:ext>
            </a:extLst>
          </p:cNvPr>
          <p:cNvSpPr txBox="1">
            <a:spLocks/>
          </p:cNvSpPr>
          <p:nvPr/>
        </p:nvSpPr>
        <p:spPr>
          <a:xfrm>
            <a:off x="329800" y="5445224"/>
            <a:ext cx="11479472" cy="432048"/>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a:t>
            </a:r>
          </a:p>
        </p:txBody>
      </p:sp>
    </p:spTree>
    <p:extLst>
      <p:ext uri="{BB962C8B-B14F-4D97-AF65-F5344CB8AC3E}">
        <p14:creationId xmlns:p14="http://schemas.microsoft.com/office/powerpoint/2010/main" val="199685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16B0B5-0CE0-CE6A-68D0-F818AEE78280}"/>
              </a:ext>
            </a:extLst>
          </p:cNvPr>
          <p:cNvSpPr>
            <a:spLocks noGrp="1"/>
          </p:cNvSpPr>
          <p:nvPr>
            <p:ph type="title"/>
          </p:nvPr>
        </p:nvSpPr>
        <p:spPr/>
        <p:txBody>
          <a:bodyPr/>
          <a:lstStyle/>
          <a:p>
            <a:r>
              <a:rPr lang="en-US" dirty="0"/>
              <a:t>ChatGPT</a:t>
            </a:r>
          </a:p>
        </p:txBody>
      </p:sp>
      <p:sp>
        <p:nvSpPr>
          <p:cNvPr id="5" name="Content Placeholder 4">
            <a:extLst>
              <a:ext uri="{FF2B5EF4-FFF2-40B4-BE49-F238E27FC236}">
                <a16:creationId xmlns:a16="http://schemas.microsoft.com/office/drawing/2014/main" id="{4BE5A3D0-748A-0D56-3050-3AD67A40D605}"/>
              </a:ext>
            </a:extLst>
          </p:cNvPr>
          <p:cNvSpPr>
            <a:spLocks noGrp="1"/>
          </p:cNvSpPr>
          <p:nvPr>
            <p:ph idx="1"/>
          </p:nvPr>
        </p:nvSpPr>
        <p:spPr>
          <a:xfrm>
            <a:off x="335360" y="1268760"/>
            <a:ext cx="11449272" cy="360040"/>
          </a:xfrm>
        </p:spPr>
        <p:txBody>
          <a:bodyPr/>
          <a:lstStyle/>
          <a:p>
            <a:pPr marL="0" indent="0">
              <a:buNone/>
            </a:pPr>
            <a:r>
              <a:rPr lang="en-US" b="1" dirty="0"/>
              <a:t>Prompt</a:t>
            </a:r>
            <a:r>
              <a:rPr lang="en-US" dirty="0"/>
              <a:t>: Explain data engineering like I am 5.</a:t>
            </a:r>
          </a:p>
        </p:txBody>
      </p:sp>
      <p:sp>
        <p:nvSpPr>
          <p:cNvPr id="3" name="Slide Number Placeholder 2">
            <a:extLst>
              <a:ext uri="{FF2B5EF4-FFF2-40B4-BE49-F238E27FC236}">
                <a16:creationId xmlns:a16="http://schemas.microsoft.com/office/drawing/2014/main" id="{7EBE5173-E0EF-6039-01D7-992483839081}"/>
              </a:ext>
            </a:extLst>
          </p:cNvPr>
          <p:cNvSpPr>
            <a:spLocks noGrp="1"/>
          </p:cNvSpPr>
          <p:nvPr>
            <p:ph type="sldNum" sz="quarter" idx="12"/>
          </p:nvPr>
        </p:nvSpPr>
        <p:spPr/>
        <p:txBody>
          <a:bodyPr/>
          <a:lstStyle/>
          <a:p>
            <a:fld id="{4FAB73BC-B049-4115-A692-8D63A059BFB8}" type="slidenum">
              <a:rPr lang="en-US" smtClean="0"/>
              <a:t>24</a:t>
            </a:fld>
            <a:endParaRPr lang="en-US" dirty="0"/>
          </a:p>
        </p:txBody>
      </p:sp>
      <p:sp>
        <p:nvSpPr>
          <p:cNvPr id="6" name="Content Placeholder 4">
            <a:extLst>
              <a:ext uri="{FF2B5EF4-FFF2-40B4-BE49-F238E27FC236}">
                <a16:creationId xmlns:a16="http://schemas.microsoft.com/office/drawing/2014/main" id="{EBE4415F-8CEF-D6D3-3CC4-B995FDD458E3}"/>
              </a:ext>
            </a:extLst>
          </p:cNvPr>
          <p:cNvSpPr txBox="1">
            <a:spLocks/>
          </p:cNvSpPr>
          <p:nvPr/>
        </p:nvSpPr>
        <p:spPr>
          <a:xfrm>
            <a:off x="335360" y="1772816"/>
            <a:ext cx="11449272" cy="3888432"/>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Data engineering is like building a big </a:t>
            </a:r>
            <a:r>
              <a:rPr lang="en-US" dirty="0" err="1"/>
              <a:t>lego</a:t>
            </a:r>
            <a:r>
              <a:rPr lang="en-US" dirty="0"/>
              <a:t> tower. Just like how you take lots of little </a:t>
            </a:r>
            <a:r>
              <a:rPr lang="en-US" dirty="0" err="1"/>
              <a:t>lego</a:t>
            </a:r>
            <a:r>
              <a:rPr lang="en-US" dirty="0"/>
              <a:t> blocks and put them together to make a big tower, </a:t>
            </a:r>
            <a:r>
              <a:rPr lang="en-US" dirty="0">
                <a:solidFill>
                  <a:schemeClr val="accent1"/>
                </a:solidFill>
              </a:rPr>
              <a:t>data engineers take lots of little pieces of data </a:t>
            </a:r>
            <a:r>
              <a:rPr lang="en-US" dirty="0"/>
              <a:t>and put them together to make a big, </a:t>
            </a:r>
            <a:r>
              <a:rPr lang="en-US" dirty="0">
                <a:solidFill>
                  <a:schemeClr val="accent1"/>
                </a:solidFill>
              </a:rPr>
              <a:t>useful structure</a:t>
            </a:r>
            <a:r>
              <a:rPr lang="en-US" dirty="0"/>
              <a:t>.</a:t>
            </a:r>
          </a:p>
          <a:p>
            <a:pPr marL="0" indent="0">
              <a:buFont typeface="Arial" panose="020B0604020202020204" pitchFamily="34" charset="0"/>
              <a:buNone/>
            </a:pPr>
            <a:r>
              <a:rPr lang="en-US" dirty="0"/>
              <a:t>Data engineers have to make sure the </a:t>
            </a:r>
            <a:r>
              <a:rPr lang="en-US" dirty="0" err="1"/>
              <a:t>lego</a:t>
            </a:r>
            <a:r>
              <a:rPr lang="en-US" dirty="0"/>
              <a:t> blocks fit together perfectly, just like they have to make sure the </a:t>
            </a:r>
            <a:r>
              <a:rPr lang="en-US" dirty="0">
                <a:solidFill>
                  <a:schemeClr val="accent1"/>
                </a:solidFill>
              </a:rPr>
              <a:t>data fits together perfectly</a:t>
            </a:r>
            <a:r>
              <a:rPr lang="en-US" dirty="0"/>
              <a:t>. They also have to make sure the tower is </a:t>
            </a:r>
            <a:r>
              <a:rPr lang="en-US" dirty="0">
                <a:solidFill>
                  <a:schemeClr val="accent1"/>
                </a:solidFill>
              </a:rPr>
              <a:t>strong and won't fall apart</a:t>
            </a:r>
            <a:r>
              <a:rPr lang="en-US" dirty="0"/>
              <a:t>, just like they have to make sure the </a:t>
            </a:r>
            <a:r>
              <a:rPr lang="en-US" dirty="0">
                <a:solidFill>
                  <a:schemeClr val="accent1"/>
                </a:solidFill>
              </a:rPr>
              <a:t>data is stored securely and can be easily accessed when needed</a:t>
            </a:r>
            <a:r>
              <a:rPr lang="en-US" dirty="0"/>
              <a:t>.</a:t>
            </a:r>
          </a:p>
          <a:p>
            <a:pPr marL="0" indent="0">
              <a:buFont typeface="Arial" panose="020B0604020202020204" pitchFamily="34" charset="0"/>
              <a:buNone/>
            </a:pPr>
            <a:r>
              <a:rPr lang="en-US" dirty="0"/>
              <a:t>Data engineering is important because it helps people and organizations make sense of all the information they have. By putting the data together in a useful way, they can use it to make better decisions and solve problems. Just like how your </a:t>
            </a:r>
            <a:r>
              <a:rPr lang="en-US" dirty="0" err="1"/>
              <a:t>lego</a:t>
            </a:r>
            <a:r>
              <a:rPr lang="en-US" dirty="0"/>
              <a:t> tower can be a castle or a spaceship, the data structure that data engineers create </a:t>
            </a:r>
            <a:r>
              <a:rPr lang="en-US" dirty="0">
                <a:solidFill>
                  <a:schemeClr val="accent1"/>
                </a:solidFill>
              </a:rPr>
              <a:t>can be used for many different purposes</a:t>
            </a:r>
            <a:r>
              <a:rPr lang="en-US" dirty="0"/>
              <a:t>!</a:t>
            </a:r>
          </a:p>
        </p:txBody>
      </p:sp>
      <p:sp>
        <p:nvSpPr>
          <p:cNvPr id="7" name="TextBox 6">
            <a:extLst>
              <a:ext uri="{FF2B5EF4-FFF2-40B4-BE49-F238E27FC236}">
                <a16:creationId xmlns:a16="http://schemas.microsoft.com/office/drawing/2014/main" id="{489E50FB-66CD-5E29-58F7-A2B40520BF01}"/>
              </a:ext>
            </a:extLst>
          </p:cNvPr>
          <p:cNvSpPr txBox="1"/>
          <p:nvPr/>
        </p:nvSpPr>
        <p:spPr>
          <a:xfrm>
            <a:off x="6838984" y="5591112"/>
            <a:ext cx="4945648" cy="369332"/>
          </a:xfrm>
          <a:prstGeom prst="rect">
            <a:avLst/>
          </a:prstGeom>
          <a:noFill/>
        </p:spPr>
        <p:txBody>
          <a:bodyPr wrap="square" rtlCol="0">
            <a:spAutoFit/>
          </a:bodyPr>
          <a:lstStyle/>
          <a:p>
            <a:pPr algn="r"/>
            <a:r>
              <a:rPr lang="en-US" dirty="0"/>
              <a:t>https://chat.openai.com/  2023.02.13</a:t>
            </a:r>
          </a:p>
        </p:txBody>
      </p:sp>
    </p:spTree>
    <p:extLst>
      <p:ext uri="{BB962C8B-B14F-4D97-AF65-F5344CB8AC3E}">
        <p14:creationId xmlns:p14="http://schemas.microsoft.com/office/powerpoint/2010/main" val="3981711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C0273-A90D-7D65-145F-9C37A0A8875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832B90A-3684-AFFF-DA48-7C8F709AA780}"/>
              </a:ext>
            </a:extLst>
          </p:cNvPr>
          <p:cNvSpPr>
            <a:spLocks noGrp="1"/>
          </p:cNvSpPr>
          <p:nvPr>
            <p:ph type="title"/>
          </p:nvPr>
        </p:nvSpPr>
        <p:spPr/>
        <p:txBody>
          <a:bodyPr/>
          <a:lstStyle/>
          <a:p>
            <a:r>
              <a:rPr lang="en-US" dirty="0"/>
              <a:t>ChatGPT</a:t>
            </a:r>
          </a:p>
        </p:txBody>
      </p:sp>
      <p:sp>
        <p:nvSpPr>
          <p:cNvPr id="5" name="Content Placeholder 4">
            <a:extLst>
              <a:ext uri="{FF2B5EF4-FFF2-40B4-BE49-F238E27FC236}">
                <a16:creationId xmlns:a16="http://schemas.microsoft.com/office/drawing/2014/main" id="{FDAFAD1C-93B1-7060-5749-ACE13743CDA1}"/>
              </a:ext>
            </a:extLst>
          </p:cNvPr>
          <p:cNvSpPr>
            <a:spLocks noGrp="1"/>
          </p:cNvSpPr>
          <p:nvPr>
            <p:ph idx="1"/>
          </p:nvPr>
        </p:nvSpPr>
        <p:spPr>
          <a:xfrm>
            <a:off x="335360" y="1268760"/>
            <a:ext cx="11449272" cy="360040"/>
          </a:xfrm>
        </p:spPr>
        <p:txBody>
          <a:bodyPr/>
          <a:lstStyle/>
          <a:p>
            <a:pPr marL="0" indent="0">
              <a:buNone/>
            </a:pPr>
            <a:r>
              <a:rPr lang="en-US" b="1" dirty="0"/>
              <a:t>Prompt</a:t>
            </a:r>
            <a:r>
              <a:rPr lang="en-US" dirty="0"/>
              <a:t>: Explain data engineering like I am 5.</a:t>
            </a:r>
          </a:p>
        </p:txBody>
      </p:sp>
      <p:sp>
        <p:nvSpPr>
          <p:cNvPr id="3" name="Slide Number Placeholder 2">
            <a:extLst>
              <a:ext uri="{FF2B5EF4-FFF2-40B4-BE49-F238E27FC236}">
                <a16:creationId xmlns:a16="http://schemas.microsoft.com/office/drawing/2014/main" id="{B7B9CE83-AFE7-4344-445F-B72ED594B85E}"/>
              </a:ext>
            </a:extLst>
          </p:cNvPr>
          <p:cNvSpPr>
            <a:spLocks noGrp="1"/>
          </p:cNvSpPr>
          <p:nvPr>
            <p:ph type="sldNum" sz="quarter" idx="12"/>
          </p:nvPr>
        </p:nvSpPr>
        <p:spPr/>
        <p:txBody>
          <a:bodyPr/>
          <a:lstStyle/>
          <a:p>
            <a:fld id="{4FAB73BC-B049-4115-A692-8D63A059BFB8}" type="slidenum">
              <a:rPr lang="en-US" smtClean="0"/>
              <a:t>25</a:t>
            </a:fld>
            <a:endParaRPr lang="en-US" dirty="0"/>
          </a:p>
        </p:txBody>
      </p:sp>
      <p:sp>
        <p:nvSpPr>
          <p:cNvPr id="6" name="Content Placeholder 4">
            <a:extLst>
              <a:ext uri="{FF2B5EF4-FFF2-40B4-BE49-F238E27FC236}">
                <a16:creationId xmlns:a16="http://schemas.microsoft.com/office/drawing/2014/main" id="{CD5E3720-7F94-274D-E44D-A6B08388874D}"/>
              </a:ext>
            </a:extLst>
          </p:cNvPr>
          <p:cNvSpPr txBox="1">
            <a:spLocks/>
          </p:cNvSpPr>
          <p:nvPr/>
        </p:nvSpPr>
        <p:spPr>
          <a:xfrm>
            <a:off x="335360" y="1772816"/>
            <a:ext cx="11449272" cy="4609920"/>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Alright, imagine you're playing with Lego blocks. You have all these different pieces and you want to build something cool, like a spaceship. </a:t>
            </a:r>
            <a:r>
              <a:rPr lang="en-US" dirty="0">
                <a:solidFill>
                  <a:schemeClr val="accent1"/>
                </a:solidFill>
              </a:rPr>
              <a:t>Data engineering is like putting those Lego blocks together</a:t>
            </a:r>
            <a:r>
              <a:rPr lang="en-US" dirty="0"/>
              <a:t> to make sure </a:t>
            </a:r>
            <a:r>
              <a:rPr lang="en-US" dirty="0">
                <a:solidFill>
                  <a:schemeClr val="accent1"/>
                </a:solidFill>
              </a:rPr>
              <a:t>they fit just right</a:t>
            </a:r>
            <a:r>
              <a:rPr lang="en-US" dirty="0"/>
              <a:t> and that your spaceship </a:t>
            </a:r>
            <a:r>
              <a:rPr lang="en-US" dirty="0">
                <a:solidFill>
                  <a:schemeClr val="accent1"/>
                </a:solidFill>
              </a:rPr>
              <a:t>doesn't fall apart.</a:t>
            </a:r>
          </a:p>
          <a:p>
            <a:pPr marL="0" indent="0">
              <a:buFont typeface="Arial" panose="020B0604020202020204" pitchFamily="34" charset="0"/>
              <a:buNone/>
            </a:pPr>
            <a:r>
              <a:rPr lang="en-US" dirty="0"/>
              <a:t>But instead of Lego blocks, </a:t>
            </a:r>
            <a:r>
              <a:rPr lang="en-US" dirty="0">
                <a:solidFill>
                  <a:schemeClr val="accent1"/>
                </a:solidFill>
              </a:rPr>
              <a:t>we're dealing with lots of information, like numbers, words, and pictures</a:t>
            </a:r>
            <a:r>
              <a:rPr lang="en-US" dirty="0"/>
              <a:t>, that we want to </a:t>
            </a:r>
            <a:r>
              <a:rPr lang="en-US" dirty="0">
                <a:solidFill>
                  <a:schemeClr val="accent1"/>
                </a:solidFill>
              </a:rPr>
              <a:t>organize</a:t>
            </a:r>
            <a:r>
              <a:rPr lang="en-US" dirty="0"/>
              <a:t> and </a:t>
            </a:r>
            <a:r>
              <a:rPr lang="en-US" dirty="0">
                <a:solidFill>
                  <a:schemeClr val="accent1"/>
                </a:solidFill>
              </a:rPr>
              <a:t>use in different ways</a:t>
            </a:r>
            <a:r>
              <a:rPr lang="en-US" dirty="0"/>
              <a:t>. Data engineers are like the architects and construction workers who figure out how to arrange all this information so that it's easy to find and use when we need it.</a:t>
            </a:r>
          </a:p>
          <a:p>
            <a:pPr marL="0" indent="0">
              <a:buFont typeface="Arial" panose="020B0604020202020204" pitchFamily="34" charset="0"/>
              <a:buNone/>
            </a:pPr>
            <a:r>
              <a:rPr lang="en-US" dirty="0"/>
              <a:t>They make sure </a:t>
            </a:r>
            <a:r>
              <a:rPr lang="en-US" dirty="0">
                <a:solidFill>
                  <a:schemeClr val="accent1"/>
                </a:solidFill>
              </a:rPr>
              <a:t>the data is clean</a:t>
            </a:r>
            <a:r>
              <a:rPr lang="en-US" dirty="0"/>
              <a:t>, meaning it doesn't have any mistakes or missing pieces, and they build special structures called </a:t>
            </a:r>
            <a:r>
              <a:rPr lang="en-US" dirty="0">
                <a:solidFill>
                  <a:schemeClr val="accent1"/>
                </a:solidFill>
              </a:rPr>
              <a:t>databases</a:t>
            </a:r>
            <a:r>
              <a:rPr lang="en-US" dirty="0"/>
              <a:t> to store the data securely. They also </a:t>
            </a:r>
            <a:r>
              <a:rPr lang="en-US" dirty="0">
                <a:solidFill>
                  <a:schemeClr val="accent1"/>
                </a:solidFill>
              </a:rPr>
              <a:t>create pipelines</a:t>
            </a:r>
            <a:r>
              <a:rPr lang="en-US" dirty="0"/>
              <a:t>, which are like tunnels that help move the data from one place to another safely and quickly, so we can use it to learn new things, make important decisions, or </a:t>
            </a:r>
            <a:r>
              <a:rPr lang="en-US" dirty="0">
                <a:solidFill>
                  <a:schemeClr val="accent1"/>
                </a:solidFill>
              </a:rPr>
              <a:t>just have fun</a:t>
            </a:r>
            <a:r>
              <a:rPr lang="en-US" dirty="0"/>
              <a:t>!</a:t>
            </a:r>
          </a:p>
        </p:txBody>
      </p:sp>
      <p:sp>
        <p:nvSpPr>
          <p:cNvPr id="2" name="TextBox 1">
            <a:extLst>
              <a:ext uri="{FF2B5EF4-FFF2-40B4-BE49-F238E27FC236}">
                <a16:creationId xmlns:a16="http://schemas.microsoft.com/office/drawing/2014/main" id="{EEBB1BF9-1252-2464-3E31-3865AFD8B70A}"/>
              </a:ext>
            </a:extLst>
          </p:cNvPr>
          <p:cNvSpPr txBox="1"/>
          <p:nvPr/>
        </p:nvSpPr>
        <p:spPr>
          <a:xfrm>
            <a:off x="6838984" y="5591112"/>
            <a:ext cx="4945648" cy="369332"/>
          </a:xfrm>
          <a:prstGeom prst="rect">
            <a:avLst/>
          </a:prstGeom>
          <a:noFill/>
        </p:spPr>
        <p:txBody>
          <a:bodyPr wrap="square" rtlCol="0">
            <a:spAutoFit/>
          </a:bodyPr>
          <a:lstStyle/>
          <a:p>
            <a:pPr algn="r"/>
            <a:r>
              <a:rPr lang="en-US" dirty="0"/>
              <a:t>https://chat.openai.com/  2024.02.14</a:t>
            </a:r>
          </a:p>
        </p:txBody>
      </p:sp>
    </p:spTree>
    <p:extLst>
      <p:ext uri="{BB962C8B-B14F-4D97-AF65-F5344CB8AC3E}">
        <p14:creationId xmlns:p14="http://schemas.microsoft.com/office/powerpoint/2010/main" val="1088057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2399C-CD52-845A-9575-F8FA6A415E1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E7A46E-8720-858D-1EA4-EF3AC949845F}"/>
              </a:ext>
            </a:extLst>
          </p:cNvPr>
          <p:cNvSpPr>
            <a:spLocks noGrp="1"/>
          </p:cNvSpPr>
          <p:nvPr>
            <p:ph type="title"/>
          </p:nvPr>
        </p:nvSpPr>
        <p:spPr/>
        <p:txBody>
          <a:bodyPr/>
          <a:lstStyle/>
          <a:p>
            <a:r>
              <a:rPr lang="en-US" dirty="0"/>
              <a:t>ChatGPT</a:t>
            </a:r>
          </a:p>
        </p:txBody>
      </p:sp>
      <p:sp>
        <p:nvSpPr>
          <p:cNvPr id="5" name="Content Placeholder 4">
            <a:extLst>
              <a:ext uri="{FF2B5EF4-FFF2-40B4-BE49-F238E27FC236}">
                <a16:creationId xmlns:a16="http://schemas.microsoft.com/office/drawing/2014/main" id="{212FDD85-F35A-B1D6-1406-BC577013D866}"/>
              </a:ext>
            </a:extLst>
          </p:cNvPr>
          <p:cNvSpPr>
            <a:spLocks noGrp="1"/>
          </p:cNvSpPr>
          <p:nvPr>
            <p:ph idx="1"/>
          </p:nvPr>
        </p:nvSpPr>
        <p:spPr>
          <a:xfrm>
            <a:off x="335360" y="1268760"/>
            <a:ext cx="11449272" cy="360040"/>
          </a:xfrm>
        </p:spPr>
        <p:txBody>
          <a:bodyPr/>
          <a:lstStyle/>
          <a:p>
            <a:pPr marL="0" indent="0">
              <a:buNone/>
            </a:pPr>
            <a:r>
              <a:rPr lang="en-US" b="1" dirty="0"/>
              <a:t>Prompt</a:t>
            </a:r>
            <a:r>
              <a:rPr lang="en-US" dirty="0"/>
              <a:t>: Explain data engineering like I am 5.</a:t>
            </a:r>
          </a:p>
        </p:txBody>
      </p:sp>
      <p:sp>
        <p:nvSpPr>
          <p:cNvPr id="3" name="Slide Number Placeholder 2">
            <a:extLst>
              <a:ext uri="{FF2B5EF4-FFF2-40B4-BE49-F238E27FC236}">
                <a16:creationId xmlns:a16="http://schemas.microsoft.com/office/drawing/2014/main" id="{AFBF1CB2-6D3E-9D4F-C8D0-054126C4811A}"/>
              </a:ext>
            </a:extLst>
          </p:cNvPr>
          <p:cNvSpPr>
            <a:spLocks noGrp="1"/>
          </p:cNvSpPr>
          <p:nvPr>
            <p:ph type="sldNum" sz="quarter" idx="12"/>
          </p:nvPr>
        </p:nvSpPr>
        <p:spPr/>
        <p:txBody>
          <a:bodyPr/>
          <a:lstStyle/>
          <a:p>
            <a:fld id="{4FAB73BC-B049-4115-A692-8D63A059BFB8}" type="slidenum">
              <a:rPr lang="en-US" smtClean="0"/>
              <a:t>26</a:t>
            </a:fld>
            <a:endParaRPr lang="en-US" dirty="0"/>
          </a:p>
        </p:txBody>
      </p:sp>
      <p:sp>
        <p:nvSpPr>
          <p:cNvPr id="6" name="Content Placeholder 4">
            <a:extLst>
              <a:ext uri="{FF2B5EF4-FFF2-40B4-BE49-F238E27FC236}">
                <a16:creationId xmlns:a16="http://schemas.microsoft.com/office/drawing/2014/main" id="{9B69A452-E213-8841-09DC-6AF91F95983D}"/>
              </a:ext>
            </a:extLst>
          </p:cNvPr>
          <p:cNvSpPr txBox="1">
            <a:spLocks/>
          </p:cNvSpPr>
          <p:nvPr/>
        </p:nvSpPr>
        <p:spPr>
          <a:xfrm>
            <a:off x="335360" y="1772816"/>
            <a:ext cx="11449272" cy="3207343"/>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Alright! Imagine you have a big box of LEGO bricks, </a:t>
            </a:r>
            <a:r>
              <a:rPr lang="en-US" dirty="0">
                <a:solidFill>
                  <a:schemeClr val="accent1"/>
                </a:solidFill>
              </a:rPr>
              <a:t>all jumbled up</a:t>
            </a:r>
            <a:r>
              <a:rPr lang="en-US" dirty="0"/>
              <a:t> in different colors, shapes, and sizes. But you want to build a cool castle!</a:t>
            </a:r>
            <a:br>
              <a:rPr lang="en-US" dirty="0"/>
            </a:br>
            <a:br>
              <a:rPr lang="en-US" dirty="0"/>
            </a:br>
            <a:r>
              <a:rPr lang="en-US" dirty="0"/>
              <a:t>Data engineers are like the people who </a:t>
            </a:r>
            <a:r>
              <a:rPr lang="en-US" dirty="0">
                <a:solidFill>
                  <a:schemeClr val="accent1"/>
                </a:solidFill>
              </a:rPr>
              <a:t>sort</a:t>
            </a:r>
            <a:r>
              <a:rPr lang="en-US" dirty="0"/>
              <a:t> the LEGO bricks, </a:t>
            </a:r>
            <a:r>
              <a:rPr lang="en-US" dirty="0">
                <a:solidFill>
                  <a:schemeClr val="accent1"/>
                </a:solidFill>
              </a:rPr>
              <a:t>organize</a:t>
            </a:r>
            <a:r>
              <a:rPr lang="en-US" dirty="0"/>
              <a:t> them by color and shape, and </a:t>
            </a:r>
            <a:r>
              <a:rPr lang="en-US" dirty="0">
                <a:solidFill>
                  <a:schemeClr val="accent1"/>
                </a:solidFill>
              </a:rPr>
              <a:t>put them in neat little boxes</a:t>
            </a:r>
            <a:r>
              <a:rPr lang="en-US" dirty="0"/>
              <a:t> so that when someone </a:t>
            </a:r>
            <a:r>
              <a:rPr lang="en-US" dirty="0">
                <a:solidFill>
                  <a:schemeClr val="accent1"/>
                </a:solidFill>
              </a:rPr>
              <a:t>wants to build</a:t>
            </a:r>
            <a:r>
              <a:rPr lang="en-US" dirty="0"/>
              <a:t> something (like a castle), </a:t>
            </a:r>
            <a:r>
              <a:rPr lang="en-US" dirty="0">
                <a:solidFill>
                  <a:schemeClr val="accent1"/>
                </a:solidFill>
              </a:rPr>
              <a:t>they can find exactly what they need quickly and easily</a:t>
            </a:r>
            <a:r>
              <a:rPr lang="en-US" dirty="0"/>
              <a:t>.</a:t>
            </a:r>
            <a:br>
              <a:rPr lang="en-US" dirty="0"/>
            </a:br>
            <a:br>
              <a:rPr lang="en-US" dirty="0"/>
            </a:br>
            <a:r>
              <a:rPr lang="en-US" dirty="0"/>
              <a:t>Instead of LEGO, data engineers work with </a:t>
            </a:r>
            <a:r>
              <a:rPr lang="en-US" dirty="0">
                <a:solidFill>
                  <a:schemeClr val="accent1"/>
                </a:solidFill>
              </a:rPr>
              <a:t>information</a:t>
            </a:r>
            <a:r>
              <a:rPr lang="en-US" dirty="0"/>
              <a:t>—like numbers, words, and pictures. </a:t>
            </a:r>
            <a:r>
              <a:rPr lang="en-US" dirty="0">
                <a:solidFill>
                  <a:schemeClr val="accent1"/>
                </a:solidFill>
              </a:rPr>
              <a:t>They take messy data, clean it up, and store it neatly so other people</a:t>
            </a:r>
            <a:r>
              <a:rPr lang="en-US" dirty="0"/>
              <a:t> (like scientists, businesses, and apps) can use it to do amazing things! 🚀</a:t>
            </a:r>
          </a:p>
        </p:txBody>
      </p:sp>
      <p:sp>
        <p:nvSpPr>
          <p:cNvPr id="2" name="TextBox 1">
            <a:extLst>
              <a:ext uri="{FF2B5EF4-FFF2-40B4-BE49-F238E27FC236}">
                <a16:creationId xmlns:a16="http://schemas.microsoft.com/office/drawing/2014/main" id="{FDFF1B24-95BC-3B7A-51B2-BE362FF4C484}"/>
              </a:ext>
            </a:extLst>
          </p:cNvPr>
          <p:cNvSpPr txBox="1"/>
          <p:nvPr/>
        </p:nvSpPr>
        <p:spPr>
          <a:xfrm>
            <a:off x="6838984" y="5591112"/>
            <a:ext cx="4945648" cy="369332"/>
          </a:xfrm>
          <a:prstGeom prst="rect">
            <a:avLst/>
          </a:prstGeom>
          <a:noFill/>
        </p:spPr>
        <p:txBody>
          <a:bodyPr wrap="square" rtlCol="0">
            <a:spAutoFit/>
          </a:bodyPr>
          <a:lstStyle/>
          <a:p>
            <a:pPr algn="r"/>
            <a:r>
              <a:rPr lang="en-US" dirty="0"/>
              <a:t>https://chat.openai.com/  2025.02.16</a:t>
            </a:r>
          </a:p>
        </p:txBody>
      </p:sp>
    </p:spTree>
    <p:extLst>
      <p:ext uri="{BB962C8B-B14F-4D97-AF65-F5344CB8AC3E}">
        <p14:creationId xmlns:p14="http://schemas.microsoft.com/office/powerpoint/2010/main" val="1651303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7E3FD-BA4E-5905-33F2-635760B5F1BC}"/>
              </a:ext>
            </a:extLst>
          </p:cNvPr>
          <p:cNvSpPr>
            <a:spLocks noGrp="1"/>
          </p:cNvSpPr>
          <p:nvPr>
            <p:ph type="title"/>
          </p:nvPr>
        </p:nvSpPr>
        <p:spPr/>
        <p:txBody>
          <a:bodyPr>
            <a:normAutofit/>
          </a:bodyPr>
          <a:lstStyle/>
          <a:p>
            <a:r>
              <a:rPr lang="en-US" dirty="0"/>
              <a:t>Data Engineer</a:t>
            </a:r>
          </a:p>
        </p:txBody>
      </p:sp>
      <p:sp>
        <p:nvSpPr>
          <p:cNvPr id="3" name="Content Placeholder 2">
            <a:extLst>
              <a:ext uri="{FF2B5EF4-FFF2-40B4-BE49-F238E27FC236}">
                <a16:creationId xmlns:a16="http://schemas.microsoft.com/office/drawing/2014/main" id="{AF69907A-2DFB-14FA-6054-E8438DCEBF4B}"/>
              </a:ext>
            </a:extLst>
          </p:cNvPr>
          <p:cNvSpPr>
            <a:spLocks noGrp="1"/>
          </p:cNvSpPr>
          <p:nvPr>
            <p:ph idx="1"/>
          </p:nvPr>
        </p:nvSpPr>
        <p:spPr>
          <a:xfrm>
            <a:off x="335360" y="1268760"/>
            <a:ext cx="11449272" cy="1152128"/>
          </a:xfrm>
        </p:spPr>
        <p:txBody>
          <a:bodyPr/>
          <a:lstStyle/>
          <a:p>
            <a:pPr marL="0" indent="0">
              <a:buNone/>
            </a:pPr>
            <a:r>
              <a:rPr lang="en-US" dirty="0"/>
              <a:t>A data engineer is a practitioner of data engineering.</a:t>
            </a:r>
          </a:p>
          <a:p>
            <a:pPr marL="0" indent="0">
              <a:buNone/>
            </a:pPr>
            <a:r>
              <a:rPr lang="en-US" dirty="0"/>
              <a:t>There is no single roadmap or definition. Yet we can look at various sources and put the pieces together.</a:t>
            </a:r>
          </a:p>
        </p:txBody>
      </p:sp>
      <p:sp>
        <p:nvSpPr>
          <p:cNvPr id="4" name="Slide Number Placeholder 3">
            <a:extLst>
              <a:ext uri="{FF2B5EF4-FFF2-40B4-BE49-F238E27FC236}">
                <a16:creationId xmlns:a16="http://schemas.microsoft.com/office/drawing/2014/main" id="{CE026F91-5640-B63B-870B-C307003E12A3}"/>
              </a:ext>
            </a:extLst>
          </p:cNvPr>
          <p:cNvSpPr>
            <a:spLocks noGrp="1"/>
          </p:cNvSpPr>
          <p:nvPr>
            <p:ph type="sldNum" sz="quarter" idx="12"/>
          </p:nvPr>
        </p:nvSpPr>
        <p:spPr/>
        <p:txBody>
          <a:bodyPr/>
          <a:lstStyle/>
          <a:p>
            <a:fld id="{6113E31D-E2AB-40D1-8B51-AFA5AFEF393A}" type="slidenum">
              <a:rPr lang="en-US" smtClean="0"/>
              <a:t>27</a:t>
            </a:fld>
            <a:endParaRPr lang="en-US" dirty="0"/>
          </a:p>
        </p:txBody>
      </p:sp>
      <p:sp>
        <p:nvSpPr>
          <p:cNvPr id="13" name="TextBox 12">
            <a:extLst>
              <a:ext uri="{FF2B5EF4-FFF2-40B4-BE49-F238E27FC236}">
                <a16:creationId xmlns:a16="http://schemas.microsoft.com/office/drawing/2014/main" id="{CEF0AE5E-C6E6-75B8-B860-FBCC85BEB4BB}"/>
              </a:ext>
            </a:extLst>
          </p:cNvPr>
          <p:cNvSpPr txBox="1"/>
          <p:nvPr/>
        </p:nvSpPr>
        <p:spPr>
          <a:xfrm>
            <a:off x="320552" y="2743516"/>
            <a:ext cx="4479304" cy="3139321"/>
          </a:xfrm>
          <a:prstGeom prst="rect">
            <a:avLst/>
          </a:prstGeom>
          <a:noFill/>
        </p:spPr>
        <p:txBody>
          <a:bodyPr wrap="square">
            <a:spAutoFit/>
          </a:bodyPr>
          <a:lstStyle/>
          <a:p>
            <a:pPr marL="0" indent="0">
              <a:buNone/>
            </a:pPr>
            <a:r>
              <a:rPr lang="en-US" sz="2200" dirty="0"/>
              <a:t>YouTube</a:t>
            </a:r>
          </a:p>
          <a:p>
            <a:pPr marL="342900" indent="-342900">
              <a:buFont typeface="Arial" panose="020B0604020202020204" pitchFamily="34" charset="0"/>
              <a:buChar char="•"/>
            </a:pPr>
            <a:r>
              <a:rPr lang="en-US" sz="2200" dirty="0"/>
              <a:t>Scripting / programming language</a:t>
            </a:r>
          </a:p>
          <a:p>
            <a:pPr marL="342900" indent="-342900">
              <a:buFont typeface="Arial" panose="020B0604020202020204" pitchFamily="34" charset="0"/>
              <a:buChar char="•"/>
            </a:pPr>
            <a:r>
              <a:rPr lang="en-US" sz="2200" dirty="0"/>
              <a:t>SQL</a:t>
            </a:r>
          </a:p>
          <a:p>
            <a:pPr marL="342900" indent="-342900">
              <a:buFont typeface="Arial" panose="020B0604020202020204" pitchFamily="34" charset="0"/>
              <a:buChar char="•"/>
            </a:pPr>
            <a:r>
              <a:rPr lang="en-US" sz="2200" dirty="0"/>
              <a:t>Linux commands</a:t>
            </a:r>
          </a:p>
          <a:p>
            <a:pPr marL="342900" indent="-342900">
              <a:buFont typeface="Arial" panose="020B0604020202020204" pitchFamily="34" charset="0"/>
              <a:buChar char="•"/>
            </a:pPr>
            <a:r>
              <a:rPr lang="en-US" sz="2200" dirty="0"/>
              <a:t>Data warehouse concepts</a:t>
            </a:r>
          </a:p>
          <a:p>
            <a:pPr marL="342900" indent="-342900">
              <a:buFont typeface="Arial" panose="020B0604020202020204" pitchFamily="34" charset="0"/>
              <a:buChar char="•"/>
            </a:pPr>
            <a:r>
              <a:rPr lang="en-US" sz="2200" dirty="0"/>
              <a:t>Docker, Kubernetes, Cloud</a:t>
            </a:r>
          </a:p>
          <a:p>
            <a:pPr marL="342900" indent="-342900">
              <a:buFont typeface="Arial" panose="020B0604020202020204" pitchFamily="34" charset="0"/>
              <a:buChar char="•"/>
            </a:pPr>
            <a:r>
              <a:rPr lang="en-US" sz="2200" dirty="0"/>
              <a:t>Orchestration</a:t>
            </a:r>
          </a:p>
          <a:p>
            <a:pPr marL="342900" indent="-342900">
              <a:buFont typeface="Arial" panose="020B0604020202020204" pitchFamily="34" charset="0"/>
              <a:buChar char="•"/>
            </a:pPr>
            <a:r>
              <a:rPr lang="en-US" sz="2200" dirty="0"/>
              <a:t>Distributed systems</a:t>
            </a:r>
          </a:p>
          <a:p>
            <a:pPr marL="342900" indent="-342900">
              <a:buFont typeface="Arial" panose="020B0604020202020204" pitchFamily="34" charset="0"/>
              <a:buChar char="•"/>
            </a:pPr>
            <a:r>
              <a:rPr lang="en-US" sz="2200" dirty="0"/>
              <a:t>....</a:t>
            </a:r>
          </a:p>
        </p:txBody>
      </p:sp>
      <p:sp>
        <p:nvSpPr>
          <p:cNvPr id="14" name="TextBox 13">
            <a:extLst>
              <a:ext uri="{FF2B5EF4-FFF2-40B4-BE49-F238E27FC236}">
                <a16:creationId xmlns:a16="http://schemas.microsoft.com/office/drawing/2014/main" id="{DECF9D81-5DDB-6BA4-6CE7-93EBE72A9ACA}"/>
              </a:ext>
            </a:extLst>
          </p:cNvPr>
          <p:cNvSpPr txBox="1"/>
          <p:nvPr/>
        </p:nvSpPr>
        <p:spPr>
          <a:xfrm>
            <a:off x="5303912" y="2399397"/>
            <a:ext cx="6480720" cy="3139321"/>
          </a:xfrm>
          <a:prstGeom prst="rect">
            <a:avLst/>
          </a:prstGeom>
          <a:noFill/>
        </p:spPr>
        <p:txBody>
          <a:bodyPr wrap="square">
            <a:spAutoFit/>
          </a:bodyPr>
          <a:lstStyle/>
          <a:p>
            <a:pPr marL="0" indent="0">
              <a:buNone/>
            </a:pPr>
            <a:r>
              <a:rPr lang="en-US" sz="2200" dirty="0"/>
              <a:t>Market (</a:t>
            </a:r>
            <a:r>
              <a:rPr lang="en-US" sz="2200" dirty="0">
                <a:hlinkClick r:id="rId3"/>
              </a:rPr>
              <a:t>*</a:t>
            </a:r>
            <a:r>
              <a:rPr lang="en-US" sz="2200" dirty="0"/>
              <a:t>)</a:t>
            </a:r>
            <a:br>
              <a:rPr lang="en-US" sz="2200" dirty="0"/>
            </a:br>
            <a:r>
              <a:rPr lang="en-US" sz="2200" dirty="0"/>
              <a:t>Building ***** a data analytical and AI platform.</a:t>
            </a:r>
          </a:p>
          <a:p>
            <a:pPr marL="0" indent="0">
              <a:buNone/>
            </a:pPr>
            <a:r>
              <a:rPr lang="en-US" sz="2200" dirty="0"/>
              <a:t>Responsibilities includes:</a:t>
            </a:r>
          </a:p>
          <a:p>
            <a:pPr marL="342900" indent="-342900">
              <a:buFont typeface="Arial" panose="020B0604020202020204" pitchFamily="34" charset="0"/>
              <a:buChar char="•"/>
            </a:pPr>
            <a:r>
              <a:rPr lang="en-US" sz="2200" dirty="0"/>
              <a:t>Data extraction, transformation,  loading, archiving</a:t>
            </a:r>
          </a:p>
          <a:p>
            <a:pPr marL="342900" indent="-342900">
              <a:buFont typeface="Arial" panose="020B0604020202020204" pitchFamily="34" charset="0"/>
              <a:buChar char="•"/>
            </a:pPr>
            <a:r>
              <a:rPr lang="en-US" sz="2200" dirty="0"/>
              <a:t>Cloud</a:t>
            </a:r>
          </a:p>
          <a:p>
            <a:pPr marL="342900" indent="-342900">
              <a:buFont typeface="Arial" panose="020B0604020202020204" pitchFamily="34" charset="0"/>
              <a:buChar char="•"/>
            </a:pPr>
            <a:r>
              <a:rPr lang="en-US" sz="2200" dirty="0"/>
              <a:t>Data lake implementation</a:t>
            </a:r>
          </a:p>
          <a:p>
            <a:pPr marL="342900" indent="-342900">
              <a:buFont typeface="Arial" panose="020B0604020202020204" pitchFamily="34" charset="0"/>
              <a:buChar char="•"/>
            </a:pPr>
            <a:r>
              <a:rPr lang="en-US" sz="2200" dirty="0"/>
              <a:t>Data governance: data catalog, data quality, data lineage ...</a:t>
            </a:r>
          </a:p>
          <a:p>
            <a:pPr marL="342900" indent="-342900">
              <a:buFont typeface="Arial" panose="020B0604020202020204" pitchFamily="34" charset="0"/>
              <a:buChar char="•"/>
            </a:pPr>
            <a:r>
              <a:rPr lang="en-US" sz="2200" dirty="0"/>
              <a:t>...</a:t>
            </a:r>
          </a:p>
        </p:txBody>
      </p:sp>
      <p:pic>
        <p:nvPicPr>
          <p:cNvPr id="17" name="Picture 16">
            <a:extLst>
              <a:ext uri="{FF2B5EF4-FFF2-40B4-BE49-F238E27FC236}">
                <a16:creationId xmlns:a16="http://schemas.microsoft.com/office/drawing/2014/main" id="{9C637EB5-E611-4CD8-BC90-40CE88F76374}"/>
              </a:ext>
            </a:extLst>
          </p:cNvPr>
          <p:cNvPicPr>
            <a:picLocks noChangeAspect="1"/>
          </p:cNvPicPr>
          <p:nvPr/>
        </p:nvPicPr>
        <p:blipFill>
          <a:blip r:embed="rId4"/>
          <a:stretch>
            <a:fillRect/>
          </a:stretch>
        </p:blipFill>
        <p:spPr>
          <a:xfrm>
            <a:off x="8022323" y="4880699"/>
            <a:ext cx="2291133" cy="931635"/>
          </a:xfrm>
          <a:prstGeom prst="rect">
            <a:avLst/>
          </a:prstGeom>
        </p:spPr>
      </p:pic>
      <p:pic>
        <p:nvPicPr>
          <p:cNvPr id="18" name="Picture 17">
            <a:extLst>
              <a:ext uri="{FF2B5EF4-FFF2-40B4-BE49-F238E27FC236}">
                <a16:creationId xmlns:a16="http://schemas.microsoft.com/office/drawing/2014/main" id="{9D6C96C0-3BEA-C12F-0D33-0DFB0F430277}"/>
              </a:ext>
            </a:extLst>
          </p:cNvPr>
          <p:cNvPicPr>
            <a:picLocks noChangeAspect="1"/>
          </p:cNvPicPr>
          <p:nvPr/>
        </p:nvPicPr>
        <p:blipFill>
          <a:blip r:embed="rId5"/>
          <a:stretch>
            <a:fillRect/>
          </a:stretch>
        </p:blipFill>
        <p:spPr>
          <a:xfrm>
            <a:off x="10915364" y="5008814"/>
            <a:ext cx="797260" cy="1160852"/>
          </a:xfrm>
          <a:prstGeom prst="rect">
            <a:avLst/>
          </a:prstGeom>
        </p:spPr>
      </p:pic>
      <p:pic>
        <p:nvPicPr>
          <p:cNvPr id="2064" name="Picture 16">
            <a:extLst>
              <a:ext uri="{FF2B5EF4-FFF2-40B4-BE49-F238E27FC236}">
                <a16:creationId xmlns:a16="http://schemas.microsoft.com/office/drawing/2014/main" id="{DC75DC54-00B9-6951-2A29-814D5F5AF07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2098" y="5008814"/>
            <a:ext cx="1408797" cy="14087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F5FD017-4372-D247-02F9-41802B908E8F}"/>
              </a:ext>
            </a:extLst>
          </p:cNvPr>
          <p:cNvPicPr>
            <a:picLocks noChangeAspect="1"/>
          </p:cNvPicPr>
          <p:nvPr/>
        </p:nvPicPr>
        <p:blipFill>
          <a:blip r:embed="rId7"/>
          <a:stretch>
            <a:fillRect/>
          </a:stretch>
        </p:blipFill>
        <p:spPr>
          <a:xfrm>
            <a:off x="9147673" y="5826294"/>
            <a:ext cx="1408797" cy="544237"/>
          </a:xfrm>
          <a:prstGeom prst="rect">
            <a:avLst/>
          </a:prstGeom>
        </p:spPr>
      </p:pic>
      <p:pic>
        <p:nvPicPr>
          <p:cNvPr id="20" name="Picture 19">
            <a:extLst>
              <a:ext uri="{FF2B5EF4-FFF2-40B4-BE49-F238E27FC236}">
                <a16:creationId xmlns:a16="http://schemas.microsoft.com/office/drawing/2014/main" id="{82CA7778-B22B-8337-84DF-2E4EFE75F82A}"/>
              </a:ext>
            </a:extLst>
          </p:cNvPr>
          <p:cNvPicPr>
            <a:picLocks noChangeAspect="1"/>
          </p:cNvPicPr>
          <p:nvPr/>
        </p:nvPicPr>
        <p:blipFill>
          <a:blip r:embed="rId8"/>
          <a:stretch>
            <a:fillRect/>
          </a:stretch>
        </p:blipFill>
        <p:spPr>
          <a:xfrm>
            <a:off x="5566634" y="5538718"/>
            <a:ext cx="949037" cy="949037"/>
          </a:xfrm>
          <a:prstGeom prst="rect">
            <a:avLst/>
          </a:prstGeom>
        </p:spPr>
      </p:pic>
      <p:pic>
        <p:nvPicPr>
          <p:cNvPr id="2070" name="Picture 22">
            <a:extLst>
              <a:ext uri="{FF2B5EF4-FFF2-40B4-BE49-F238E27FC236}">
                <a16:creationId xmlns:a16="http://schemas.microsoft.com/office/drawing/2014/main" id="{C4948753-FB6A-7A0B-8D9C-F8D6E28ACB5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45289" y="5297029"/>
            <a:ext cx="1407207" cy="10585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B8CEFD8B-2BD9-0DC9-3602-5F4D8FC1BD75}"/>
              </a:ext>
            </a:extLst>
          </p:cNvPr>
          <p:cNvPicPr>
            <a:picLocks noChangeAspect="1"/>
          </p:cNvPicPr>
          <p:nvPr/>
        </p:nvPicPr>
        <p:blipFill>
          <a:blip r:embed="rId10"/>
          <a:stretch>
            <a:fillRect/>
          </a:stretch>
        </p:blipFill>
        <p:spPr>
          <a:xfrm>
            <a:off x="2152451" y="5504942"/>
            <a:ext cx="1641422" cy="923301"/>
          </a:xfrm>
          <a:prstGeom prst="rect">
            <a:avLst/>
          </a:prstGeom>
        </p:spPr>
      </p:pic>
    </p:spTree>
    <p:extLst>
      <p:ext uri="{BB962C8B-B14F-4D97-AF65-F5344CB8AC3E}">
        <p14:creationId xmlns:p14="http://schemas.microsoft.com/office/powerpoint/2010/main" val="2683983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B481-02DD-064F-86B7-AE529A99F71A}"/>
              </a:ext>
            </a:extLst>
          </p:cNvPr>
          <p:cNvSpPr>
            <a:spLocks noGrp="1"/>
          </p:cNvSpPr>
          <p:nvPr>
            <p:ph type="title"/>
          </p:nvPr>
        </p:nvSpPr>
        <p:spPr/>
        <p:txBody>
          <a:bodyPr/>
          <a:lstStyle/>
          <a:p>
            <a:r>
              <a:rPr lang="en-US" dirty="0"/>
              <a:t>Roadmap by YouTube (2022)</a:t>
            </a:r>
          </a:p>
        </p:txBody>
      </p:sp>
      <p:sp>
        <p:nvSpPr>
          <p:cNvPr id="3" name="Content Placeholder 2">
            <a:extLst>
              <a:ext uri="{FF2B5EF4-FFF2-40B4-BE49-F238E27FC236}">
                <a16:creationId xmlns:a16="http://schemas.microsoft.com/office/drawing/2014/main" id="{63AC0494-008F-B7E2-0645-6CA7EED57234}"/>
              </a:ext>
            </a:extLst>
          </p:cNvPr>
          <p:cNvSpPr>
            <a:spLocks noGrp="1"/>
          </p:cNvSpPr>
          <p:nvPr>
            <p:ph sz="half" idx="1"/>
          </p:nvPr>
        </p:nvSpPr>
        <p:spPr/>
        <p:txBody>
          <a:bodyPr/>
          <a:lstStyle/>
          <a:p>
            <a:r>
              <a:rPr lang="en-US" dirty="0"/>
              <a:t>Prerequisites</a:t>
            </a:r>
          </a:p>
          <a:p>
            <a:pPr lvl="1"/>
            <a:r>
              <a:rPr lang="en-US" dirty="0">
                <a:hlinkClick r:id="rId3"/>
              </a:rPr>
              <a:t>DBMS</a:t>
            </a:r>
            <a:r>
              <a:rPr lang="en-US" dirty="0"/>
              <a:t>, </a:t>
            </a:r>
            <a:r>
              <a:rPr lang="en-US" dirty="0">
                <a:hlinkClick r:id="rId4"/>
              </a:rPr>
              <a:t>SQL</a:t>
            </a:r>
            <a:r>
              <a:rPr lang="en-US" dirty="0"/>
              <a:t> (</a:t>
            </a:r>
            <a:r>
              <a:rPr lang="en-US" dirty="0">
                <a:hlinkClick r:id="rId5"/>
              </a:rPr>
              <a:t>Solve</a:t>
            </a:r>
            <a:r>
              <a:rPr lang="en-US" dirty="0"/>
              <a:t>), </a:t>
            </a:r>
            <a:r>
              <a:rPr lang="en-US" dirty="0">
                <a:hlinkClick r:id="rId6"/>
              </a:rPr>
              <a:t>Python</a:t>
            </a:r>
            <a:r>
              <a:rPr lang="en-US" dirty="0"/>
              <a:t> (</a:t>
            </a:r>
            <a:r>
              <a:rPr lang="en-US" dirty="0">
                <a:hlinkClick r:id="rId7"/>
              </a:rPr>
              <a:t>Solve</a:t>
            </a:r>
            <a:r>
              <a:rPr lang="en-US" dirty="0"/>
              <a:t>), Linux</a:t>
            </a:r>
          </a:p>
          <a:p>
            <a:r>
              <a:rPr lang="en-US" dirty="0"/>
              <a:t>Everything Data</a:t>
            </a:r>
          </a:p>
          <a:p>
            <a:pPr lvl="1"/>
            <a:r>
              <a:rPr lang="en-US" dirty="0"/>
              <a:t>Data Warehouse, …</a:t>
            </a:r>
          </a:p>
          <a:p>
            <a:r>
              <a:rPr lang="en-US" dirty="0"/>
              <a:t>Distributed system</a:t>
            </a:r>
          </a:p>
          <a:p>
            <a:pPr lvl="1"/>
            <a:r>
              <a:rPr lang="en-US" dirty="0"/>
              <a:t>Hadoop, Hive, Spark, …</a:t>
            </a:r>
          </a:p>
          <a:p>
            <a:r>
              <a:rPr lang="en-US" dirty="0"/>
              <a:t>Cloud</a:t>
            </a:r>
          </a:p>
          <a:p>
            <a:pPr lvl="1"/>
            <a:r>
              <a:rPr lang="en-US" dirty="0">
                <a:hlinkClick r:id="rId8"/>
              </a:rPr>
              <a:t>Certified Professional Data Engineer</a:t>
            </a:r>
            <a:r>
              <a:rPr lang="en-US" dirty="0"/>
              <a:t>, …</a:t>
            </a:r>
          </a:p>
          <a:p>
            <a:pPr lvl="1"/>
            <a:endParaRPr lang="en-US" dirty="0"/>
          </a:p>
          <a:p>
            <a:pPr lvl="1"/>
            <a:endParaRPr lang="en-US" dirty="0"/>
          </a:p>
          <a:p>
            <a:pPr lvl="1"/>
            <a:endParaRPr lang="en-US" dirty="0"/>
          </a:p>
          <a:p>
            <a:pPr lvl="1"/>
            <a:endParaRPr lang="en-US" dirty="0"/>
          </a:p>
          <a:p>
            <a:pPr lvl="1"/>
            <a:endParaRPr lang="en-US" dirty="0"/>
          </a:p>
        </p:txBody>
      </p:sp>
      <p:sp>
        <p:nvSpPr>
          <p:cNvPr id="4" name="Content Placeholder 3">
            <a:extLst>
              <a:ext uri="{FF2B5EF4-FFF2-40B4-BE49-F238E27FC236}">
                <a16:creationId xmlns:a16="http://schemas.microsoft.com/office/drawing/2014/main" id="{AC22F6C7-AEC0-A16A-5AB3-F9C2310629B3}"/>
              </a:ext>
            </a:extLst>
          </p:cNvPr>
          <p:cNvSpPr>
            <a:spLocks noGrp="1"/>
          </p:cNvSpPr>
          <p:nvPr>
            <p:ph sz="half" idx="2"/>
          </p:nvPr>
        </p:nvSpPr>
        <p:spPr/>
        <p:txBody>
          <a:bodyPr/>
          <a:lstStyle/>
          <a:p>
            <a:r>
              <a:rPr lang="en-US" dirty="0"/>
              <a:t>Tools</a:t>
            </a:r>
          </a:p>
          <a:p>
            <a:pPr lvl="1"/>
            <a:r>
              <a:rPr lang="en-US" dirty="0"/>
              <a:t>Orchestration: </a:t>
            </a:r>
            <a:r>
              <a:rPr lang="en-US" dirty="0" err="1"/>
              <a:t>AirFlow</a:t>
            </a:r>
            <a:endParaRPr lang="en-US" dirty="0"/>
          </a:p>
          <a:p>
            <a:pPr lvl="1"/>
            <a:r>
              <a:rPr lang="en-US" dirty="0"/>
              <a:t>Compute: Databricks, Snowflake</a:t>
            </a:r>
          </a:p>
          <a:p>
            <a:pPr lvl="1"/>
            <a:r>
              <a:rPr lang="en-US" dirty="0"/>
              <a:t>CI/CD: </a:t>
            </a:r>
            <a:r>
              <a:rPr lang="en-US" dirty="0">
                <a:hlinkClick r:id="rId9"/>
              </a:rPr>
              <a:t>Jenkins</a:t>
            </a:r>
            <a:r>
              <a:rPr lang="en-US" dirty="0"/>
              <a:t>, </a:t>
            </a:r>
            <a:r>
              <a:rPr lang="en-US" dirty="0" err="1">
                <a:hlinkClick r:id="rId10"/>
              </a:rPr>
              <a:t>Sonarqube</a:t>
            </a:r>
            <a:endParaRPr lang="en-US" dirty="0"/>
          </a:p>
          <a:p>
            <a:pPr lvl="1"/>
            <a:r>
              <a:rPr lang="en-US" dirty="0"/>
              <a:t>Streaming: Kafka</a:t>
            </a:r>
          </a:p>
          <a:p>
            <a:pPr lvl="1"/>
            <a:r>
              <a:rPr lang="en-US" dirty="0"/>
              <a:t>Containers: Docker (</a:t>
            </a:r>
            <a:r>
              <a:rPr lang="en-US" dirty="0">
                <a:hlinkClick r:id="rId11"/>
              </a:rPr>
              <a:t>2019</a:t>
            </a:r>
            <a:r>
              <a:rPr lang="en-US" dirty="0"/>
              <a:t>)</a:t>
            </a:r>
          </a:p>
          <a:p>
            <a:r>
              <a:rPr lang="en-US" dirty="0"/>
              <a:t>Project</a:t>
            </a:r>
          </a:p>
          <a:p>
            <a:r>
              <a:rPr lang="en-US" dirty="0"/>
              <a:t>Optional</a:t>
            </a:r>
          </a:p>
          <a:p>
            <a:pPr lvl="1"/>
            <a:r>
              <a:rPr lang="en-US" dirty="0"/>
              <a:t>Build, train and deploy ML model</a:t>
            </a:r>
          </a:p>
          <a:p>
            <a:pPr lvl="1"/>
            <a:r>
              <a:rPr lang="en-US" dirty="0"/>
              <a:t>Data visualization: Tableau, Powe BI, Looker</a:t>
            </a:r>
          </a:p>
          <a:p>
            <a:pPr lvl="1"/>
            <a:r>
              <a:rPr lang="en-US" dirty="0"/>
              <a:t>ETL/ELT: </a:t>
            </a:r>
            <a:r>
              <a:rPr lang="en-US" dirty="0" err="1"/>
              <a:t>Matillion</a:t>
            </a:r>
            <a:r>
              <a:rPr lang="en-US" dirty="0"/>
              <a:t>, Talend</a:t>
            </a:r>
          </a:p>
          <a:p>
            <a:pPr lvl="1"/>
            <a:r>
              <a:rPr lang="en-US" dirty="0"/>
              <a:t>Containers: Kubernetes</a:t>
            </a:r>
          </a:p>
          <a:p>
            <a:r>
              <a:rPr lang="en-US" dirty="0"/>
              <a:t>Subject Matter Expert (SME)</a:t>
            </a:r>
          </a:p>
          <a:p>
            <a:endParaRPr lang="en-US" dirty="0"/>
          </a:p>
        </p:txBody>
      </p:sp>
      <p:sp>
        <p:nvSpPr>
          <p:cNvPr id="5" name="Slide Number Placeholder 4">
            <a:extLst>
              <a:ext uri="{FF2B5EF4-FFF2-40B4-BE49-F238E27FC236}">
                <a16:creationId xmlns:a16="http://schemas.microsoft.com/office/drawing/2014/main" id="{3227A135-049E-845D-700E-A2C2A49BD0A5}"/>
              </a:ext>
            </a:extLst>
          </p:cNvPr>
          <p:cNvSpPr>
            <a:spLocks noGrp="1"/>
          </p:cNvSpPr>
          <p:nvPr>
            <p:ph type="sldNum" sz="quarter" idx="12"/>
          </p:nvPr>
        </p:nvSpPr>
        <p:spPr/>
        <p:txBody>
          <a:bodyPr/>
          <a:lstStyle/>
          <a:p>
            <a:fld id="{4FAB73BC-B049-4115-A692-8D63A059BFB8}" type="slidenum">
              <a:rPr lang="en-US" smtClean="0"/>
              <a:t>28</a:t>
            </a:fld>
            <a:endParaRPr lang="en-US" dirty="0"/>
          </a:p>
        </p:txBody>
      </p:sp>
    </p:spTree>
    <p:extLst>
      <p:ext uri="{BB962C8B-B14F-4D97-AF65-F5344CB8AC3E}">
        <p14:creationId xmlns:p14="http://schemas.microsoft.com/office/powerpoint/2010/main" val="1337897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B6EB5-D752-3B73-0B95-B88585A78305}"/>
              </a:ext>
            </a:extLst>
          </p:cNvPr>
          <p:cNvSpPr>
            <a:spLocks noGrp="1"/>
          </p:cNvSpPr>
          <p:nvPr>
            <p:ph type="title"/>
          </p:nvPr>
        </p:nvSpPr>
        <p:spPr/>
        <p:txBody>
          <a:bodyPr/>
          <a:lstStyle/>
          <a:p>
            <a:r>
              <a:rPr lang="en-US" dirty="0"/>
              <a:t>Roadmap by YouTube (2023)</a:t>
            </a:r>
          </a:p>
        </p:txBody>
      </p:sp>
      <p:sp>
        <p:nvSpPr>
          <p:cNvPr id="3" name="Content Placeholder 2">
            <a:extLst>
              <a:ext uri="{FF2B5EF4-FFF2-40B4-BE49-F238E27FC236}">
                <a16:creationId xmlns:a16="http://schemas.microsoft.com/office/drawing/2014/main" id="{0A7524A4-3AAC-4EBE-0220-AD422F34FE7A}"/>
              </a:ext>
            </a:extLst>
          </p:cNvPr>
          <p:cNvSpPr>
            <a:spLocks noGrp="1"/>
          </p:cNvSpPr>
          <p:nvPr>
            <p:ph sz="half" idx="1"/>
          </p:nvPr>
        </p:nvSpPr>
        <p:spPr/>
        <p:txBody>
          <a:bodyPr/>
          <a:lstStyle/>
          <a:p>
            <a:r>
              <a:rPr lang="en-US" dirty="0"/>
              <a:t>Section 1</a:t>
            </a:r>
          </a:p>
          <a:p>
            <a:pPr lvl="1"/>
            <a:r>
              <a:rPr lang="en-US" dirty="0"/>
              <a:t>Java / Scala / Python (recommended)</a:t>
            </a:r>
          </a:p>
          <a:p>
            <a:pPr lvl="1"/>
            <a:r>
              <a:rPr lang="en-US" dirty="0"/>
              <a:t>Structured Query Language (SQL)</a:t>
            </a:r>
          </a:p>
          <a:p>
            <a:pPr lvl="1"/>
            <a:r>
              <a:rPr lang="en-US" dirty="0"/>
              <a:t>Shell scripting</a:t>
            </a:r>
          </a:p>
          <a:p>
            <a:pPr marL="201168" lvl="1" indent="0">
              <a:buNone/>
            </a:pPr>
            <a:endParaRPr lang="en-US" dirty="0"/>
          </a:p>
          <a:p>
            <a:r>
              <a:rPr lang="en-US" dirty="0"/>
              <a:t>Section 2</a:t>
            </a:r>
          </a:p>
          <a:p>
            <a:pPr lvl="1"/>
            <a:r>
              <a:rPr lang="en-US" dirty="0"/>
              <a:t>Data Warehouse</a:t>
            </a:r>
            <a:br>
              <a:rPr lang="en-US" dirty="0"/>
            </a:br>
            <a:r>
              <a:rPr lang="en-US" dirty="0"/>
              <a:t>Concepts and Tools</a:t>
            </a:r>
          </a:p>
          <a:p>
            <a:pPr lvl="1"/>
            <a:r>
              <a:rPr lang="en-US" dirty="0"/>
              <a:t>Data processing frameworks</a:t>
            </a:r>
            <a:br>
              <a:rPr lang="en-US" dirty="0"/>
            </a:br>
            <a:r>
              <a:rPr lang="en-US" dirty="0"/>
              <a:t>Batch and streaming (Kafka)</a:t>
            </a:r>
          </a:p>
          <a:p>
            <a:pPr lvl="1"/>
            <a:r>
              <a:rPr lang="en-US" dirty="0"/>
              <a:t>Cloud (Azure, AWS, Google cloud)</a:t>
            </a:r>
          </a:p>
          <a:p>
            <a:pPr lvl="1"/>
            <a:r>
              <a:rPr lang="en-US" dirty="0"/>
              <a:t>Orchestration (Apache Airflow)</a:t>
            </a:r>
          </a:p>
          <a:p>
            <a:pPr marL="0" indent="0">
              <a:buNone/>
            </a:pPr>
            <a:br>
              <a:rPr lang="en-US" dirty="0"/>
            </a:br>
            <a:endParaRPr lang="en-US" dirty="0"/>
          </a:p>
          <a:p>
            <a:pPr lvl="1"/>
            <a:endParaRPr lang="en-US" dirty="0"/>
          </a:p>
          <a:p>
            <a:pPr lvl="1"/>
            <a:endParaRPr lang="en-US" dirty="0"/>
          </a:p>
          <a:p>
            <a:endParaRPr lang="en-US" dirty="0"/>
          </a:p>
          <a:p>
            <a:endParaRPr lang="en-US" dirty="0"/>
          </a:p>
        </p:txBody>
      </p:sp>
      <p:sp>
        <p:nvSpPr>
          <p:cNvPr id="4" name="Content Placeholder 3">
            <a:extLst>
              <a:ext uri="{FF2B5EF4-FFF2-40B4-BE49-F238E27FC236}">
                <a16:creationId xmlns:a16="http://schemas.microsoft.com/office/drawing/2014/main" id="{C6F1696B-29B6-01B2-0F7F-4689C1F5BFD0}"/>
              </a:ext>
            </a:extLst>
          </p:cNvPr>
          <p:cNvSpPr>
            <a:spLocks noGrp="1"/>
          </p:cNvSpPr>
          <p:nvPr>
            <p:ph sz="half" idx="2"/>
          </p:nvPr>
        </p:nvSpPr>
        <p:spPr>
          <a:xfrm>
            <a:off x="6217920" y="1260584"/>
            <a:ext cx="5566712" cy="1232312"/>
          </a:xfrm>
        </p:spPr>
        <p:txBody>
          <a:bodyPr/>
          <a:lstStyle/>
          <a:p>
            <a:r>
              <a:rPr lang="en-US" dirty="0"/>
              <a:t>Section 3</a:t>
            </a:r>
          </a:p>
          <a:p>
            <a:pPr lvl="1"/>
            <a:r>
              <a:rPr lang="en-US" dirty="0"/>
              <a:t>Learn modern stack (</a:t>
            </a:r>
            <a:r>
              <a:rPr lang="en-US" dirty="0" err="1"/>
              <a:t>dbt</a:t>
            </a:r>
            <a:r>
              <a:rPr lang="en-US" dirty="0"/>
              <a:t>)</a:t>
            </a:r>
          </a:p>
          <a:p>
            <a:pPr lvl="1"/>
            <a:r>
              <a:rPr lang="en-US" dirty="0"/>
              <a:t>Deployment (Docker, Kubernetes)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lvl="1"/>
            <a:endParaRPr lang="en-US" dirty="0"/>
          </a:p>
        </p:txBody>
      </p:sp>
      <p:sp>
        <p:nvSpPr>
          <p:cNvPr id="5" name="Slide Number Placeholder 4">
            <a:extLst>
              <a:ext uri="{FF2B5EF4-FFF2-40B4-BE49-F238E27FC236}">
                <a16:creationId xmlns:a16="http://schemas.microsoft.com/office/drawing/2014/main" id="{21C0512C-1643-E5AF-D565-E72062B0CC0D}"/>
              </a:ext>
            </a:extLst>
          </p:cNvPr>
          <p:cNvSpPr>
            <a:spLocks noGrp="1"/>
          </p:cNvSpPr>
          <p:nvPr>
            <p:ph type="sldNum" sz="quarter" idx="12"/>
          </p:nvPr>
        </p:nvSpPr>
        <p:spPr/>
        <p:txBody>
          <a:bodyPr/>
          <a:lstStyle/>
          <a:p>
            <a:fld id="{4FAB73BC-B049-4115-A692-8D63A059BFB8}" type="slidenum">
              <a:rPr lang="en-US" smtClean="0"/>
              <a:t>29</a:t>
            </a:fld>
            <a:endParaRPr lang="en-US" dirty="0"/>
          </a:p>
        </p:txBody>
      </p:sp>
      <p:pic>
        <p:nvPicPr>
          <p:cNvPr id="7" name="Picture 6">
            <a:extLst>
              <a:ext uri="{FF2B5EF4-FFF2-40B4-BE49-F238E27FC236}">
                <a16:creationId xmlns:a16="http://schemas.microsoft.com/office/drawing/2014/main" id="{9EDD7611-78E0-57F6-FEEB-5B08479C3927}"/>
              </a:ext>
            </a:extLst>
          </p:cNvPr>
          <p:cNvPicPr>
            <a:picLocks noChangeAspect="1"/>
          </p:cNvPicPr>
          <p:nvPr/>
        </p:nvPicPr>
        <p:blipFill>
          <a:blip r:embed="rId3"/>
          <a:stretch>
            <a:fillRect/>
          </a:stretch>
        </p:blipFill>
        <p:spPr>
          <a:xfrm>
            <a:off x="5015881" y="2623788"/>
            <a:ext cx="6765506" cy="3757540"/>
          </a:xfrm>
          <a:prstGeom prst="rect">
            <a:avLst/>
          </a:prstGeom>
        </p:spPr>
      </p:pic>
    </p:spTree>
    <p:extLst>
      <p:ext uri="{BB962C8B-B14F-4D97-AF65-F5344CB8AC3E}">
        <p14:creationId xmlns:p14="http://schemas.microsoft.com/office/powerpoint/2010/main" val="2678619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787ACB-53D6-405F-5007-4D3616829906}"/>
              </a:ext>
            </a:extLst>
          </p:cNvPr>
          <p:cNvSpPr>
            <a:spLocks noGrp="1"/>
          </p:cNvSpPr>
          <p:nvPr>
            <p:ph type="body" sz="quarter" idx="13"/>
          </p:nvPr>
        </p:nvSpPr>
        <p:spPr/>
        <p:txBody>
          <a:bodyPr/>
          <a:lstStyle/>
          <a:p>
            <a:r>
              <a:rPr lang="en-US" dirty="0"/>
              <a:t>Question</a:t>
            </a:r>
          </a:p>
        </p:txBody>
      </p:sp>
      <p:sp>
        <p:nvSpPr>
          <p:cNvPr id="3" name="Text Placeholder 2">
            <a:extLst>
              <a:ext uri="{FF2B5EF4-FFF2-40B4-BE49-F238E27FC236}">
                <a16:creationId xmlns:a16="http://schemas.microsoft.com/office/drawing/2014/main" id="{DFC350B6-DADD-C9E7-AE52-DD7A8036C822}"/>
              </a:ext>
            </a:extLst>
          </p:cNvPr>
          <p:cNvSpPr>
            <a:spLocks noGrp="1"/>
          </p:cNvSpPr>
          <p:nvPr>
            <p:ph type="body" sz="quarter" idx="14"/>
          </p:nvPr>
        </p:nvSpPr>
        <p:spPr/>
        <p:txBody>
          <a:bodyPr/>
          <a:lstStyle/>
          <a:p>
            <a:r>
              <a:rPr lang="en-US" dirty="0"/>
              <a:t>Why?</a:t>
            </a:r>
          </a:p>
          <a:p>
            <a:endParaRPr lang="en-US" dirty="0"/>
          </a:p>
        </p:txBody>
      </p:sp>
      <p:pic>
        <p:nvPicPr>
          <p:cNvPr id="5" name="Picture 4">
            <a:extLst>
              <a:ext uri="{FF2B5EF4-FFF2-40B4-BE49-F238E27FC236}">
                <a16:creationId xmlns:a16="http://schemas.microsoft.com/office/drawing/2014/main" id="{8C6AA01D-5EE3-39E3-283D-61EED4DFE65F}"/>
              </a:ext>
            </a:extLst>
          </p:cNvPr>
          <p:cNvPicPr>
            <a:picLocks noChangeAspect="1"/>
          </p:cNvPicPr>
          <p:nvPr/>
        </p:nvPicPr>
        <p:blipFill>
          <a:blip r:embed="rId3"/>
          <a:stretch>
            <a:fillRect/>
          </a:stretch>
        </p:blipFill>
        <p:spPr>
          <a:xfrm>
            <a:off x="8760296" y="3172192"/>
            <a:ext cx="3045718" cy="3045718"/>
          </a:xfrm>
          <a:prstGeom prst="rect">
            <a:avLst/>
          </a:prstGeom>
        </p:spPr>
      </p:pic>
    </p:spTree>
    <p:extLst>
      <p:ext uri="{BB962C8B-B14F-4D97-AF65-F5344CB8AC3E}">
        <p14:creationId xmlns:p14="http://schemas.microsoft.com/office/powerpoint/2010/main" val="2708466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4A3EC9-B8B6-F5CA-84CC-3022478F4939}"/>
              </a:ext>
            </a:extLst>
          </p:cNvPr>
          <p:cNvSpPr>
            <a:spLocks noGrp="1"/>
          </p:cNvSpPr>
          <p:nvPr>
            <p:ph type="body" sz="quarter" idx="13"/>
          </p:nvPr>
        </p:nvSpPr>
        <p:spPr/>
        <p:txBody>
          <a:bodyPr/>
          <a:lstStyle/>
          <a:p>
            <a:r>
              <a:rPr lang="en-US" dirty="0"/>
              <a:t>Showcase</a:t>
            </a:r>
          </a:p>
        </p:txBody>
      </p:sp>
      <p:sp>
        <p:nvSpPr>
          <p:cNvPr id="3" name="Text Placeholder 2">
            <a:extLst>
              <a:ext uri="{FF2B5EF4-FFF2-40B4-BE49-F238E27FC236}">
                <a16:creationId xmlns:a16="http://schemas.microsoft.com/office/drawing/2014/main" id="{D4080E0B-6A07-7324-0B48-86FAD833E5E7}"/>
              </a:ext>
            </a:extLst>
          </p:cNvPr>
          <p:cNvSpPr>
            <a:spLocks noGrp="1"/>
          </p:cNvSpPr>
          <p:nvPr>
            <p:ph type="body" sz="quarter" idx="14"/>
          </p:nvPr>
        </p:nvSpPr>
        <p:spPr/>
        <p:txBody>
          <a:bodyPr/>
          <a:lstStyle/>
          <a:p>
            <a:r>
              <a:rPr lang="en-US" dirty="0"/>
              <a:t>The Machine Learning, AI and Data Landscape</a:t>
            </a:r>
          </a:p>
        </p:txBody>
      </p:sp>
    </p:spTree>
    <p:extLst>
      <p:ext uri="{BB962C8B-B14F-4D97-AF65-F5344CB8AC3E}">
        <p14:creationId xmlns:p14="http://schemas.microsoft.com/office/powerpoint/2010/main" val="3912305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BB8846-68DD-DA2F-9D28-77B9E08C309B}"/>
              </a:ext>
            </a:extLst>
          </p:cNvPr>
          <p:cNvSpPr>
            <a:spLocks noGrp="1"/>
          </p:cNvSpPr>
          <p:nvPr>
            <p:ph type="sldNum" sz="quarter" idx="12"/>
          </p:nvPr>
        </p:nvSpPr>
        <p:spPr/>
        <p:txBody>
          <a:bodyPr/>
          <a:lstStyle/>
          <a:p>
            <a:fld id="{4FAB73BC-B049-4115-A692-8D63A059BFB8}" type="slidenum">
              <a:rPr lang="en-US" smtClean="0"/>
              <a:pPr/>
              <a:t>31</a:t>
            </a:fld>
            <a:endParaRPr lang="en-US" dirty="0"/>
          </a:p>
        </p:txBody>
      </p:sp>
    </p:spTree>
    <p:extLst>
      <p:ext uri="{BB962C8B-B14F-4D97-AF65-F5344CB8AC3E}">
        <p14:creationId xmlns:p14="http://schemas.microsoft.com/office/powerpoint/2010/main" val="4245930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9A76-8513-CA22-0386-07A6DEB42F58}"/>
              </a:ext>
            </a:extLst>
          </p:cNvPr>
          <p:cNvSpPr>
            <a:spLocks noGrp="1"/>
          </p:cNvSpPr>
          <p:nvPr>
            <p:ph type="title"/>
          </p:nvPr>
        </p:nvSpPr>
        <p:spPr/>
        <p:txBody>
          <a:bodyPr/>
          <a:lstStyle/>
          <a:p>
            <a:r>
              <a:rPr lang="en-US" dirty="0"/>
              <a:t>Data use-cases</a:t>
            </a:r>
          </a:p>
        </p:txBody>
      </p:sp>
      <p:sp>
        <p:nvSpPr>
          <p:cNvPr id="10" name="Content Placeholder 9">
            <a:extLst>
              <a:ext uri="{FF2B5EF4-FFF2-40B4-BE49-F238E27FC236}">
                <a16:creationId xmlns:a16="http://schemas.microsoft.com/office/drawing/2014/main" id="{900F3CD5-F97E-AB58-AF8F-823154007FA0}"/>
              </a:ext>
            </a:extLst>
          </p:cNvPr>
          <p:cNvSpPr>
            <a:spLocks noGrp="1"/>
          </p:cNvSpPr>
          <p:nvPr>
            <p:ph idx="1"/>
          </p:nvPr>
        </p:nvSpPr>
        <p:spPr>
          <a:xfrm>
            <a:off x="335360" y="1268759"/>
            <a:ext cx="7776864" cy="1872209"/>
          </a:xfrm>
        </p:spPr>
        <p:txBody>
          <a:bodyPr/>
          <a:lstStyle/>
          <a:p>
            <a:pPr marL="0" indent="0">
              <a:buNone/>
            </a:pPr>
            <a:r>
              <a:rPr lang="en-US" dirty="0"/>
              <a:t>What is the best way to recommend a product to a customer?</a:t>
            </a:r>
          </a:p>
          <a:p>
            <a:r>
              <a:rPr lang="en-US" dirty="0"/>
              <a:t>Understand your customers, make predictions.</a:t>
            </a:r>
          </a:p>
          <a:p>
            <a:r>
              <a:rPr lang="en-US" dirty="0"/>
              <a:t>Product, supply lines, stock management.</a:t>
            </a:r>
          </a:p>
          <a:p>
            <a:r>
              <a:rPr lang="en-US" dirty="0"/>
              <a:t>Data protection and regulatory framework.</a:t>
            </a:r>
          </a:p>
        </p:txBody>
      </p:sp>
      <p:sp>
        <p:nvSpPr>
          <p:cNvPr id="4" name="Slide Number Placeholder 3">
            <a:extLst>
              <a:ext uri="{FF2B5EF4-FFF2-40B4-BE49-F238E27FC236}">
                <a16:creationId xmlns:a16="http://schemas.microsoft.com/office/drawing/2014/main" id="{C5DF8232-4FA3-F59F-2BF4-100AB0179D73}"/>
              </a:ext>
            </a:extLst>
          </p:cNvPr>
          <p:cNvSpPr>
            <a:spLocks noGrp="1"/>
          </p:cNvSpPr>
          <p:nvPr>
            <p:ph type="sldNum" sz="quarter" idx="12"/>
          </p:nvPr>
        </p:nvSpPr>
        <p:spPr/>
        <p:txBody>
          <a:bodyPr/>
          <a:lstStyle/>
          <a:p>
            <a:fld id="{6113E31D-E2AB-40D1-8B51-AFA5AFEF393A}" type="slidenum">
              <a:rPr lang="en-US" smtClean="0"/>
              <a:t>4</a:t>
            </a:fld>
            <a:endParaRPr lang="en-US" dirty="0"/>
          </a:p>
        </p:txBody>
      </p:sp>
      <p:pic>
        <p:nvPicPr>
          <p:cNvPr id="5" name="Content Placeholder 4">
            <a:extLst>
              <a:ext uri="{FF2B5EF4-FFF2-40B4-BE49-F238E27FC236}">
                <a16:creationId xmlns:a16="http://schemas.microsoft.com/office/drawing/2014/main" id="{FD26F263-4E41-4E48-64A5-E1A5B2290A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8774" y="2825872"/>
            <a:ext cx="5909873" cy="30254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DC9426C-040C-C6D0-2068-E33B529249DF}"/>
              </a:ext>
            </a:extLst>
          </p:cNvPr>
          <p:cNvSpPr txBox="1"/>
          <p:nvPr/>
        </p:nvSpPr>
        <p:spPr>
          <a:xfrm>
            <a:off x="8112224" y="5759608"/>
            <a:ext cx="3816423" cy="276999"/>
          </a:xfrm>
          <a:prstGeom prst="rect">
            <a:avLst/>
          </a:prstGeom>
          <a:noFill/>
        </p:spPr>
        <p:txBody>
          <a:bodyPr wrap="square">
            <a:spAutoFit/>
          </a:bodyPr>
          <a:lstStyle/>
          <a:p>
            <a:pPr algn="r"/>
            <a:r>
              <a:rPr lang="en-US" sz="1200" dirty="0"/>
              <a:t>https://openclipart.org/detail/1733/world-map</a:t>
            </a:r>
          </a:p>
        </p:txBody>
      </p:sp>
      <p:sp>
        <p:nvSpPr>
          <p:cNvPr id="11" name="Content Placeholder 9">
            <a:extLst>
              <a:ext uri="{FF2B5EF4-FFF2-40B4-BE49-F238E27FC236}">
                <a16:creationId xmlns:a16="http://schemas.microsoft.com/office/drawing/2014/main" id="{59760FD1-F223-FEBA-E7AD-6A8731D9AE99}"/>
              </a:ext>
            </a:extLst>
          </p:cNvPr>
          <p:cNvSpPr txBox="1">
            <a:spLocks/>
          </p:cNvSpPr>
          <p:nvPr/>
        </p:nvSpPr>
        <p:spPr>
          <a:xfrm>
            <a:off x="335360" y="4221087"/>
            <a:ext cx="6521942" cy="1872209"/>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What about the public sector?</a:t>
            </a:r>
          </a:p>
          <a:p>
            <a:r>
              <a:rPr lang="en-US" dirty="0"/>
              <a:t>Government / public-sector system.</a:t>
            </a:r>
          </a:p>
          <a:p>
            <a:r>
              <a:rPr lang="en-US" dirty="0"/>
              <a:t>Scientific data management.</a:t>
            </a:r>
          </a:p>
        </p:txBody>
      </p:sp>
    </p:spTree>
    <p:extLst>
      <p:ext uri="{BB962C8B-B14F-4D97-AF65-F5344CB8AC3E}">
        <p14:creationId xmlns:p14="http://schemas.microsoft.com/office/powerpoint/2010/main" val="344674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C056-9A5B-000D-040A-2BDD23813FDB}"/>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160890B2-C9C2-788E-43BB-120B459F17BC}"/>
              </a:ext>
            </a:extLst>
          </p:cNvPr>
          <p:cNvSpPr>
            <a:spLocks noGrp="1"/>
          </p:cNvSpPr>
          <p:nvPr>
            <p:ph sz="half" idx="1"/>
          </p:nvPr>
        </p:nvSpPr>
        <p:spPr>
          <a:xfrm>
            <a:off x="335360" y="1260583"/>
            <a:ext cx="5699679" cy="5048737"/>
          </a:xfrm>
        </p:spPr>
        <p:txBody>
          <a:bodyPr/>
          <a:lstStyle/>
          <a:p>
            <a:pPr marL="0" indent="0">
              <a:buNone/>
            </a:pPr>
            <a:r>
              <a:rPr lang="en-US" b="1" dirty="0"/>
              <a:t>Positive</a:t>
            </a:r>
          </a:p>
          <a:p>
            <a:r>
              <a:rPr lang="en-US" dirty="0"/>
              <a:t>… the amount of information generated will increase 10-fold by 2025. (</a:t>
            </a:r>
            <a:r>
              <a:rPr lang="en-US" u="sng" dirty="0">
                <a:hlinkClick r:id="rId3"/>
              </a:rPr>
              <a:t>*</a:t>
            </a:r>
            <a:r>
              <a:rPr lang="en-US" dirty="0"/>
              <a:t>)</a:t>
            </a:r>
          </a:p>
          <a:p>
            <a:r>
              <a:rPr lang="en-US" dirty="0"/>
              <a:t>Provides the structure for information to be easily shared with others. (</a:t>
            </a:r>
            <a:r>
              <a:rPr lang="en-US" dirty="0">
                <a:hlinkClick r:id="rId4"/>
              </a:rPr>
              <a:t>*</a:t>
            </a:r>
            <a:r>
              <a:rPr lang="en-US" dirty="0"/>
              <a:t>)</a:t>
            </a:r>
          </a:p>
          <a:p>
            <a:r>
              <a:rPr lang="en-US" dirty="0"/>
              <a:t>Makes it easier for your employees to find and understand the information that they need to do their job. (</a:t>
            </a:r>
            <a:r>
              <a:rPr lang="en-US" dirty="0">
                <a:hlinkClick r:id="rId5"/>
              </a:rPr>
              <a:t>*</a:t>
            </a:r>
            <a:r>
              <a:rPr lang="en-US" dirty="0"/>
              <a:t>)</a:t>
            </a:r>
          </a:p>
          <a:p>
            <a:r>
              <a:rPr lang="en-US" dirty="0"/>
              <a:t>…</a:t>
            </a:r>
          </a:p>
        </p:txBody>
      </p:sp>
      <p:sp>
        <p:nvSpPr>
          <p:cNvPr id="4" name="Content Placeholder 3">
            <a:extLst>
              <a:ext uri="{FF2B5EF4-FFF2-40B4-BE49-F238E27FC236}">
                <a16:creationId xmlns:a16="http://schemas.microsoft.com/office/drawing/2014/main" id="{9AA24B6B-3694-2A1B-8A43-0D1D5770B809}"/>
              </a:ext>
            </a:extLst>
          </p:cNvPr>
          <p:cNvSpPr>
            <a:spLocks noGrp="1"/>
          </p:cNvSpPr>
          <p:nvPr>
            <p:ph sz="half" idx="2"/>
          </p:nvPr>
        </p:nvSpPr>
        <p:spPr>
          <a:xfrm>
            <a:off x="6217920" y="1260583"/>
            <a:ext cx="5566712" cy="5048737"/>
          </a:xfrm>
        </p:spPr>
        <p:txBody>
          <a:bodyPr/>
          <a:lstStyle/>
          <a:p>
            <a:pPr marL="0" indent="0">
              <a:buNone/>
            </a:pPr>
            <a:r>
              <a:rPr lang="en-US" b="1" dirty="0"/>
              <a:t>Negative</a:t>
            </a:r>
          </a:p>
          <a:p>
            <a:r>
              <a:rPr lang="en-US" dirty="0"/>
              <a:t>… computer attacks which led to the theft of over 77 million …  users’ bank details. (</a:t>
            </a:r>
            <a:r>
              <a:rPr lang="en-US" dirty="0">
                <a:hlinkClick r:id="rId5"/>
              </a:rPr>
              <a:t>*</a:t>
            </a:r>
            <a:r>
              <a:rPr lang="en-US" dirty="0"/>
              <a:t>)</a:t>
            </a:r>
          </a:p>
          <a:p>
            <a:r>
              <a:rPr lang="en-US" dirty="0"/>
              <a:t>93% of companies that lost their data center for 10 days or more due to a disaster filed for bankruptcy within one year of the disaster. (</a:t>
            </a:r>
            <a:r>
              <a:rPr lang="en-US" dirty="0">
                <a:hlinkClick r:id="rId6"/>
              </a:rPr>
              <a:t>*</a:t>
            </a:r>
            <a:r>
              <a:rPr lang="en-US" dirty="0"/>
              <a:t>)</a:t>
            </a:r>
          </a:p>
          <a:p>
            <a:r>
              <a:rPr lang="en-US" dirty="0"/>
              <a:t>IBM estimated the cost of poor-quality data in the US in 2016 was $3.1 Trillion (</a:t>
            </a:r>
            <a:r>
              <a:rPr lang="en-US" dirty="0" err="1">
                <a:hlinkClick r:id="rId7"/>
              </a:rPr>
              <a:t>DMBoK</a:t>
            </a:r>
            <a:r>
              <a:rPr lang="en-US" dirty="0"/>
              <a:t>)</a:t>
            </a:r>
          </a:p>
          <a:p>
            <a:r>
              <a:rPr lang="en-US" dirty="0"/>
              <a:t>…</a:t>
            </a:r>
          </a:p>
          <a:p>
            <a:pPr marL="0" indent="0">
              <a:buNone/>
            </a:pPr>
            <a:endParaRPr lang="en-US" dirty="0"/>
          </a:p>
        </p:txBody>
      </p:sp>
      <p:sp>
        <p:nvSpPr>
          <p:cNvPr id="5" name="Slide Number Placeholder 4">
            <a:extLst>
              <a:ext uri="{FF2B5EF4-FFF2-40B4-BE49-F238E27FC236}">
                <a16:creationId xmlns:a16="http://schemas.microsoft.com/office/drawing/2014/main" id="{520CFF3A-5C10-A9C8-8317-BF64EB16C645}"/>
              </a:ext>
            </a:extLst>
          </p:cNvPr>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926567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21A6-0F43-7E80-F48B-D65A2BADE73E}"/>
              </a:ext>
            </a:extLst>
          </p:cNvPr>
          <p:cNvSpPr>
            <a:spLocks noGrp="1"/>
          </p:cNvSpPr>
          <p:nvPr>
            <p:ph type="title"/>
          </p:nvPr>
        </p:nvSpPr>
        <p:spPr/>
        <p:txBody>
          <a:bodyPr/>
          <a:lstStyle/>
          <a:p>
            <a:r>
              <a:rPr lang="en-US" dirty="0"/>
              <a:t>Business</a:t>
            </a:r>
          </a:p>
        </p:txBody>
      </p:sp>
      <p:sp>
        <p:nvSpPr>
          <p:cNvPr id="3" name="Content Placeholder 2">
            <a:extLst>
              <a:ext uri="{FF2B5EF4-FFF2-40B4-BE49-F238E27FC236}">
                <a16:creationId xmlns:a16="http://schemas.microsoft.com/office/drawing/2014/main" id="{13DB93BA-B3FC-8518-BFAD-BC1A3450A885}"/>
              </a:ext>
            </a:extLst>
          </p:cNvPr>
          <p:cNvSpPr>
            <a:spLocks noGrp="1"/>
          </p:cNvSpPr>
          <p:nvPr>
            <p:ph idx="1"/>
          </p:nvPr>
        </p:nvSpPr>
        <p:spPr>
          <a:xfrm>
            <a:off x="335360" y="1268760"/>
            <a:ext cx="11449272" cy="360040"/>
          </a:xfrm>
        </p:spPr>
        <p:txBody>
          <a:bodyPr/>
          <a:lstStyle/>
          <a:p>
            <a:pPr marL="0" indent="0">
              <a:buNone/>
            </a:pPr>
            <a:r>
              <a:rPr lang="en-US" dirty="0"/>
              <a:t>Business Process Model and Notation (BPMN)</a:t>
            </a:r>
          </a:p>
        </p:txBody>
      </p:sp>
      <p:sp>
        <p:nvSpPr>
          <p:cNvPr id="4" name="Slide Number Placeholder 3">
            <a:extLst>
              <a:ext uri="{FF2B5EF4-FFF2-40B4-BE49-F238E27FC236}">
                <a16:creationId xmlns:a16="http://schemas.microsoft.com/office/drawing/2014/main" id="{047BFB52-63D3-D9C7-97B0-86E69AB5BD90}"/>
              </a:ext>
            </a:extLst>
          </p:cNvPr>
          <p:cNvSpPr>
            <a:spLocks noGrp="1"/>
          </p:cNvSpPr>
          <p:nvPr>
            <p:ph type="sldNum" sz="quarter" idx="12"/>
          </p:nvPr>
        </p:nvSpPr>
        <p:spPr/>
        <p:txBody>
          <a:bodyPr/>
          <a:lstStyle/>
          <a:p>
            <a:fld id="{6113E31D-E2AB-40D1-8B51-AFA5AFEF393A}" type="slidenum">
              <a:rPr lang="en-US" smtClean="0"/>
              <a:t>6</a:t>
            </a:fld>
            <a:endParaRPr lang="en-US" dirty="0"/>
          </a:p>
        </p:txBody>
      </p:sp>
      <p:pic>
        <p:nvPicPr>
          <p:cNvPr id="5" name="Graphic 4">
            <a:extLst>
              <a:ext uri="{FF2B5EF4-FFF2-40B4-BE49-F238E27FC236}">
                <a16:creationId xmlns:a16="http://schemas.microsoft.com/office/drawing/2014/main" id="{80D65634-1D70-AC30-2A81-A19217C165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104" y="1729910"/>
            <a:ext cx="10113784" cy="4520908"/>
          </a:xfrm>
          <a:prstGeom prst="rect">
            <a:avLst/>
          </a:prstGeom>
        </p:spPr>
      </p:pic>
      <p:sp>
        <p:nvSpPr>
          <p:cNvPr id="7" name="TextBox 6">
            <a:extLst>
              <a:ext uri="{FF2B5EF4-FFF2-40B4-BE49-F238E27FC236}">
                <a16:creationId xmlns:a16="http://schemas.microsoft.com/office/drawing/2014/main" id="{0560B7DD-6EC3-1F9C-FCB1-6EBC9FE42D10}"/>
              </a:ext>
            </a:extLst>
          </p:cNvPr>
          <p:cNvSpPr txBox="1"/>
          <p:nvPr/>
        </p:nvSpPr>
        <p:spPr>
          <a:xfrm>
            <a:off x="1017128" y="6176337"/>
            <a:ext cx="10113784" cy="276999"/>
          </a:xfrm>
          <a:prstGeom prst="rect">
            <a:avLst/>
          </a:prstGeom>
          <a:noFill/>
        </p:spPr>
        <p:txBody>
          <a:bodyPr wrap="square">
            <a:spAutoFit/>
          </a:bodyPr>
          <a:lstStyle/>
          <a:p>
            <a:pPr algn="r"/>
            <a:r>
              <a:rPr lang="en-US" sz="1200" dirty="0">
                <a:hlinkClick r:id="rId5"/>
              </a:rPr>
              <a:t>https://www.omg.org/cgi-bin/doc?dtc/10-06-02.pdf</a:t>
            </a:r>
            <a:r>
              <a:rPr lang="en-US" sz="1200" dirty="0"/>
              <a:t>, 5.2 The Pizza  Collaboration</a:t>
            </a:r>
          </a:p>
        </p:txBody>
      </p:sp>
    </p:spTree>
    <p:extLst>
      <p:ext uri="{BB962C8B-B14F-4D97-AF65-F5344CB8AC3E}">
        <p14:creationId xmlns:p14="http://schemas.microsoft.com/office/powerpoint/2010/main" val="2125230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FF3D72-AE53-96F5-12DF-40E06483BDE4}"/>
              </a:ext>
            </a:extLst>
          </p:cNvPr>
          <p:cNvSpPr>
            <a:spLocks noGrp="1"/>
          </p:cNvSpPr>
          <p:nvPr>
            <p:ph type="body" sz="quarter" idx="13"/>
          </p:nvPr>
        </p:nvSpPr>
        <p:spPr/>
        <p:txBody>
          <a:bodyPr/>
          <a:lstStyle/>
          <a:p>
            <a:r>
              <a:rPr lang="en-US" dirty="0"/>
              <a:t>Motivation Story</a:t>
            </a:r>
          </a:p>
        </p:txBody>
      </p:sp>
      <p:sp>
        <p:nvSpPr>
          <p:cNvPr id="3" name="Text Placeholder 2">
            <a:extLst>
              <a:ext uri="{FF2B5EF4-FFF2-40B4-BE49-F238E27FC236}">
                <a16:creationId xmlns:a16="http://schemas.microsoft.com/office/drawing/2014/main" id="{E5DFD9F9-3064-5F10-0B62-5935D8376ED4}"/>
              </a:ext>
            </a:extLst>
          </p:cNvPr>
          <p:cNvSpPr>
            <a:spLocks noGrp="1"/>
          </p:cNvSpPr>
          <p:nvPr>
            <p:ph type="body" sz="quarter" idx="14"/>
          </p:nvPr>
        </p:nvSpPr>
        <p:spPr/>
        <p:txBody>
          <a:bodyPr/>
          <a:lstStyle/>
          <a:p>
            <a:r>
              <a:rPr lang="en-US" dirty="0"/>
              <a:t>Ailish in the </a:t>
            </a:r>
            <a:r>
              <a:rPr lang="en-US" strike="sngStrike" dirty="0"/>
              <a:t>Wonderland</a:t>
            </a:r>
            <a:r>
              <a:rPr lang="en-US" dirty="0"/>
              <a:t> </a:t>
            </a:r>
            <a:r>
              <a:rPr lang="en-US" dirty="0" err="1"/>
              <a:t>Dataland</a:t>
            </a:r>
            <a:endParaRPr lang="en-US" dirty="0"/>
          </a:p>
          <a:p>
            <a:endParaRPr lang="en-US" dirty="0"/>
          </a:p>
        </p:txBody>
      </p:sp>
      <p:pic>
        <p:nvPicPr>
          <p:cNvPr id="4" name="Picture 2">
            <a:extLst>
              <a:ext uri="{FF2B5EF4-FFF2-40B4-BE49-F238E27FC236}">
                <a16:creationId xmlns:a16="http://schemas.microsoft.com/office/drawing/2014/main" id="{1F28AC8F-9858-12E2-6F97-DE72E58832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2648" y="3344356"/>
            <a:ext cx="2724304" cy="27802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8149B2-164E-C434-A6ED-C88598EAB6A2}"/>
              </a:ext>
            </a:extLst>
          </p:cNvPr>
          <p:cNvSpPr txBox="1"/>
          <p:nvPr/>
        </p:nvSpPr>
        <p:spPr>
          <a:xfrm>
            <a:off x="9048328" y="6084004"/>
            <a:ext cx="2972944" cy="307777"/>
          </a:xfrm>
          <a:prstGeom prst="rect">
            <a:avLst/>
          </a:prstGeom>
          <a:noFill/>
        </p:spPr>
        <p:txBody>
          <a:bodyPr wrap="square">
            <a:spAutoFit/>
          </a:bodyPr>
          <a:lstStyle/>
          <a:p>
            <a:pPr algn="r"/>
            <a:r>
              <a:rPr lang="en-US" sz="1400" dirty="0"/>
              <a:t>https://openclipart.org</a:t>
            </a:r>
          </a:p>
        </p:txBody>
      </p:sp>
    </p:spTree>
    <p:extLst>
      <p:ext uri="{BB962C8B-B14F-4D97-AF65-F5344CB8AC3E}">
        <p14:creationId xmlns:p14="http://schemas.microsoft.com/office/powerpoint/2010/main" val="37542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8AD0-8258-E8F3-6A19-0AC7B1D727A4}"/>
              </a:ext>
            </a:extLst>
          </p:cNvPr>
          <p:cNvSpPr>
            <a:spLocks noGrp="1"/>
          </p:cNvSpPr>
          <p:nvPr>
            <p:ph type="title"/>
          </p:nvPr>
        </p:nvSpPr>
        <p:spPr/>
        <p:txBody>
          <a:bodyPr/>
          <a:lstStyle/>
          <a:p>
            <a:r>
              <a:rPr lang="en-US" dirty="0"/>
              <a:t>Story: Setup</a:t>
            </a:r>
          </a:p>
        </p:txBody>
      </p:sp>
      <p:sp>
        <p:nvSpPr>
          <p:cNvPr id="3" name="Content Placeholder 2">
            <a:extLst>
              <a:ext uri="{FF2B5EF4-FFF2-40B4-BE49-F238E27FC236}">
                <a16:creationId xmlns:a16="http://schemas.microsoft.com/office/drawing/2014/main" id="{6EEF66FB-AF10-C007-3314-0F4DBDC24966}"/>
              </a:ext>
            </a:extLst>
          </p:cNvPr>
          <p:cNvSpPr>
            <a:spLocks noGrp="1"/>
          </p:cNvSpPr>
          <p:nvPr>
            <p:ph idx="1"/>
          </p:nvPr>
        </p:nvSpPr>
        <p:spPr>
          <a:xfrm>
            <a:off x="335360" y="1268760"/>
            <a:ext cx="11449272" cy="1296144"/>
          </a:xfrm>
        </p:spPr>
        <p:txBody>
          <a:bodyPr/>
          <a:lstStyle/>
          <a:p>
            <a:pPr marL="0" indent="0">
              <a:buNone/>
            </a:pPr>
            <a:r>
              <a:rPr lang="en-US" dirty="0" err="1"/>
              <a:t>MyFood</a:t>
            </a:r>
            <a:r>
              <a:rPr lang="en-US" dirty="0"/>
              <a:t> is a fictional pizza company focusing on delicious eco-friendly meals and monthly promotions. Area managers have suggested that retail shops near public transport stops can use additional personnel. From their personal experience, those shops are unable to serve customers fast enough. As a result, </a:t>
            </a:r>
            <a:r>
              <a:rPr lang="en-US" dirty="0" err="1"/>
              <a:t>MyFood</a:t>
            </a:r>
            <a:r>
              <a:rPr lang="en-US" dirty="0"/>
              <a:t> is losing money and position on the market.</a:t>
            </a:r>
          </a:p>
        </p:txBody>
      </p:sp>
      <p:sp>
        <p:nvSpPr>
          <p:cNvPr id="4" name="Slide Number Placeholder 3">
            <a:extLst>
              <a:ext uri="{FF2B5EF4-FFF2-40B4-BE49-F238E27FC236}">
                <a16:creationId xmlns:a16="http://schemas.microsoft.com/office/drawing/2014/main" id="{75A99E66-B3DF-ED34-FC7D-B376C9A08CFB}"/>
              </a:ext>
            </a:extLst>
          </p:cNvPr>
          <p:cNvSpPr>
            <a:spLocks noGrp="1"/>
          </p:cNvSpPr>
          <p:nvPr>
            <p:ph type="sldNum" sz="quarter" idx="12"/>
          </p:nvPr>
        </p:nvSpPr>
        <p:spPr/>
        <p:txBody>
          <a:bodyPr/>
          <a:lstStyle/>
          <a:p>
            <a:fld id="{6113E31D-E2AB-40D1-8B51-AFA5AFEF393A}" type="slidenum">
              <a:rPr lang="en-US" smtClean="0"/>
              <a:t>8</a:t>
            </a:fld>
            <a:endParaRPr lang="en-US" dirty="0"/>
          </a:p>
        </p:txBody>
      </p:sp>
      <p:sp>
        <p:nvSpPr>
          <p:cNvPr id="5" name="Content Placeholder 2">
            <a:extLst>
              <a:ext uri="{FF2B5EF4-FFF2-40B4-BE49-F238E27FC236}">
                <a16:creationId xmlns:a16="http://schemas.microsoft.com/office/drawing/2014/main" id="{02F91011-7A69-CDE5-C281-A2DB4667E4DC}"/>
              </a:ext>
            </a:extLst>
          </p:cNvPr>
          <p:cNvSpPr txBox="1">
            <a:spLocks/>
          </p:cNvSpPr>
          <p:nvPr/>
        </p:nvSpPr>
        <p:spPr>
          <a:xfrm>
            <a:off x="335360" y="2924944"/>
            <a:ext cx="8712968" cy="1296144"/>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sz="2200" b="1" dirty="0"/>
              <a:t>Decision</a:t>
            </a:r>
            <a:endParaRPr lang="en-US" sz="2200" dirty="0"/>
          </a:p>
          <a:p>
            <a:pPr marL="0" indent="0">
              <a:buFont typeface="Arial" panose="020B0604020202020204" pitchFamily="34" charset="0"/>
              <a:buNone/>
            </a:pPr>
            <a:r>
              <a:rPr lang="en-US" sz="2200" dirty="0"/>
              <a:t>Should </a:t>
            </a:r>
            <a:r>
              <a:rPr lang="en-US" sz="2200" dirty="0" err="1"/>
              <a:t>MyFood</a:t>
            </a:r>
            <a:r>
              <a:rPr lang="en-US" sz="2200" dirty="0"/>
              <a:t> provide local shops with money for additional employees?</a:t>
            </a:r>
          </a:p>
        </p:txBody>
      </p:sp>
      <p:sp>
        <p:nvSpPr>
          <p:cNvPr id="6" name="Content Placeholder 2">
            <a:extLst>
              <a:ext uri="{FF2B5EF4-FFF2-40B4-BE49-F238E27FC236}">
                <a16:creationId xmlns:a16="http://schemas.microsoft.com/office/drawing/2014/main" id="{9C111939-6518-4FF4-CB06-3469B94CCE6E}"/>
              </a:ext>
            </a:extLst>
          </p:cNvPr>
          <p:cNvSpPr txBox="1">
            <a:spLocks/>
          </p:cNvSpPr>
          <p:nvPr/>
        </p:nvSpPr>
        <p:spPr>
          <a:xfrm>
            <a:off x="335360" y="4574608"/>
            <a:ext cx="7200800" cy="1446680"/>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sz="2200" b="1" dirty="0"/>
              <a:t>Question</a:t>
            </a:r>
            <a:endParaRPr lang="en-US" sz="2200" dirty="0"/>
          </a:p>
          <a:p>
            <a:pPr marL="0" indent="0">
              <a:buFont typeface="Arial" panose="020B0604020202020204" pitchFamily="34" charset="0"/>
              <a:buNone/>
            </a:pPr>
            <a:r>
              <a:rPr lang="en-US" sz="2200" dirty="0"/>
              <a:t>Sales of promoted products per local shop, for each shop that is at most 100 meters from a public transportation stop.</a:t>
            </a:r>
          </a:p>
        </p:txBody>
      </p:sp>
      <p:pic>
        <p:nvPicPr>
          <p:cNvPr id="7" name="Picture 2">
            <a:extLst>
              <a:ext uri="{FF2B5EF4-FFF2-40B4-BE49-F238E27FC236}">
                <a16:creationId xmlns:a16="http://schemas.microsoft.com/office/drawing/2014/main" id="{A185B86F-0689-15FE-4492-6CDE3580FF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2648" y="3344356"/>
            <a:ext cx="2724304" cy="27802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C05323F-647A-1651-56FA-EC54E450FE8F}"/>
              </a:ext>
            </a:extLst>
          </p:cNvPr>
          <p:cNvSpPr txBox="1"/>
          <p:nvPr/>
        </p:nvSpPr>
        <p:spPr>
          <a:xfrm>
            <a:off x="9048328" y="6084004"/>
            <a:ext cx="2972944" cy="307777"/>
          </a:xfrm>
          <a:prstGeom prst="rect">
            <a:avLst/>
          </a:prstGeom>
          <a:noFill/>
        </p:spPr>
        <p:txBody>
          <a:bodyPr wrap="square">
            <a:spAutoFit/>
          </a:bodyPr>
          <a:lstStyle/>
          <a:p>
            <a:pPr algn="r"/>
            <a:r>
              <a:rPr lang="en-US" sz="1400" dirty="0"/>
              <a:t>https://openclipart.org</a:t>
            </a:r>
          </a:p>
        </p:txBody>
      </p:sp>
    </p:spTree>
    <p:extLst>
      <p:ext uri="{BB962C8B-B14F-4D97-AF65-F5344CB8AC3E}">
        <p14:creationId xmlns:p14="http://schemas.microsoft.com/office/powerpoint/2010/main" val="270776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7E97-ACAC-69D8-7D99-E45090F1C5B4}"/>
              </a:ext>
            </a:extLst>
          </p:cNvPr>
          <p:cNvSpPr>
            <a:spLocks noGrp="1"/>
          </p:cNvSpPr>
          <p:nvPr>
            <p:ph type="title"/>
          </p:nvPr>
        </p:nvSpPr>
        <p:spPr/>
        <p:txBody>
          <a:bodyPr/>
          <a:lstStyle/>
          <a:p>
            <a:r>
              <a:rPr lang="en-US" dirty="0"/>
              <a:t>Story: Now what?</a:t>
            </a:r>
          </a:p>
        </p:txBody>
      </p:sp>
      <p:sp>
        <p:nvSpPr>
          <p:cNvPr id="5" name="Content Placeholder 4">
            <a:extLst>
              <a:ext uri="{FF2B5EF4-FFF2-40B4-BE49-F238E27FC236}">
                <a16:creationId xmlns:a16="http://schemas.microsoft.com/office/drawing/2014/main" id="{BB0447E9-C285-5287-2901-D6896B06DEB0}"/>
              </a:ext>
            </a:extLst>
          </p:cNvPr>
          <p:cNvSpPr>
            <a:spLocks noGrp="1"/>
          </p:cNvSpPr>
          <p:nvPr>
            <p:ph idx="1"/>
          </p:nvPr>
        </p:nvSpPr>
        <p:spPr/>
        <p:txBody>
          <a:bodyPr/>
          <a:lstStyle/>
          <a:p>
            <a:r>
              <a:rPr lang="en-US" dirty="0"/>
              <a:t>What data do we need?</a:t>
            </a:r>
            <a:br>
              <a:rPr lang="en-US" dirty="0"/>
            </a:br>
            <a:endParaRPr lang="en-US" dirty="0"/>
          </a:p>
          <a:p>
            <a:r>
              <a:rPr lang="en-US" dirty="0"/>
              <a:t>What data sources are available?</a:t>
            </a:r>
            <a:br>
              <a:rPr lang="en-US" dirty="0"/>
            </a:br>
            <a:endParaRPr lang="en-US" dirty="0"/>
          </a:p>
          <a:p>
            <a:r>
              <a:rPr lang="en-US" dirty="0"/>
              <a:t>What is the meaning of the data?</a:t>
            </a:r>
            <a:br>
              <a:rPr lang="en-US" dirty="0"/>
            </a:br>
            <a:endParaRPr lang="en-US" dirty="0"/>
          </a:p>
          <a:p>
            <a:r>
              <a:rPr lang="en-US" dirty="0"/>
              <a:t>What data sources should be used?</a:t>
            </a:r>
            <a:br>
              <a:rPr lang="en-US" dirty="0"/>
            </a:br>
            <a:endParaRPr lang="en-US" dirty="0"/>
          </a:p>
          <a:p>
            <a:r>
              <a:rPr lang="en-US" dirty="0"/>
              <a:t>What transformation should be used?</a:t>
            </a:r>
            <a:br>
              <a:rPr lang="en-US" dirty="0"/>
            </a:br>
            <a:endParaRPr lang="en-US" dirty="0"/>
          </a:p>
          <a:p>
            <a:r>
              <a:rPr lang="en-US" dirty="0"/>
              <a:t>How should the data be published?</a:t>
            </a:r>
          </a:p>
          <a:p>
            <a:pPr marL="0" indent="0">
              <a:buNone/>
            </a:pPr>
            <a:endParaRPr lang="en-US" dirty="0"/>
          </a:p>
        </p:txBody>
      </p:sp>
      <p:sp>
        <p:nvSpPr>
          <p:cNvPr id="4" name="Slide Number Placeholder 3">
            <a:extLst>
              <a:ext uri="{FF2B5EF4-FFF2-40B4-BE49-F238E27FC236}">
                <a16:creationId xmlns:a16="http://schemas.microsoft.com/office/drawing/2014/main" id="{90D0BB97-513F-85CC-D4E3-5CA86333F8A8}"/>
              </a:ext>
            </a:extLst>
          </p:cNvPr>
          <p:cNvSpPr>
            <a:spLocks noGrp="1"/>
          </p:cNvSpPr>
          <p:nvPr>
            <p:ph type="sldNum" sz="quarter" idx="12"/>
          </p:nvPr>
        </p:nvSpPr>
        <p:spPr/>
        <p:txBody>
          <a:bodyPr/>
          <a:lstStyle/>
          <a:p>
            <a:fld id="{6113E31D-E2AB-40D1-8B51-AFA5AFEF393A}" type="slidenum">
              <a:rPr lang="en-US" smtClean="0"/>
              <a:t>9</a:t>
            </a:fld>
            <a:endParaRPr lang="en-US" dirty="0"/>
          </a:p>
        </p:txBody>
      </p:sp>
      <p:pic>
        <p:nvPicPr>
          <p:cNvPr id="6" name="Picture 2">
            <a:extLst>
              <a:ext uri="{FF2B5EF4-FFF2-40B4-BE49-F238E27FC236}">
                <a16:creationId xmlns:a16="http://schemas.microsoft.com/office/drawing/2014/main" id="{01590F13-D7C7-A42D-8B67-5446680B2C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2648" y="3344356"/>
            <a:ext cx="2724304" cy="27802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83F17D-421B-4C0B-7A1F-8EC203EA6FF8}"/>
              </a:ext>
            </a:extLst>
          </p:cNvPr>
          <p:cNvSpPr txBox="1"/>
          <p:nvPr/>
        </p:nvSpPr>
        <p:spPr>
          <a:xfrm>
            <a:off x="9048328" y="6084004"/>
            <a:ext cx="2972944" cy="307777"/>
          </a:xfrm>
          <a:prstGeom prst="rect">
            <a:avLst/>
          </a:prstGeom>
          <a:noFill/>
        </p:spPr>
        <p:txBody>
          <a:bodyPr wrap="square">
            <a:spAutoFit/>
          </a:bodyPr>
          <a:lstStyle/>
          <a:p>
            <a:pPr algn="r"/>
            <a:r>
              <a:rPr lang="en-US" sz="1400" dirty="0"/>
              <a:t>https://openclipart.org</a:t>
            </a:r>
          </a:p>
        </p:txBody>
      </p:sp>
    </p:spTree>
    <p:extLst>
      <p:ext uri="{BB962C8B-B14F-4D97-AF65-F5344CB8AC3E}">
        <p14:creationId xmlns:p14="http://schemas.microsoft.com/office/powerpoint/2010/main" val="3425669584"/>
      </p:ext>
    </p:extLst>
  </p:cSld>
  <p:clrMapOvr>
    <a:masterClrMapping/>
  </p:clrMapOvr>
</p:sld>
</file>

<file path=ppt/theme/theme1.xml><?xml version="1.0" encoding="utf-8"?>
<a:theme xmlns:a="http://schemas.openxmlformats.org/drawingml/2006/main" name="Retrospect">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6136</TotalTime>
  <Words>4144</Words>
  <Application>Microsoft Office PowerPoint</Application>
  <PresentationFormat>Widescreen</PresentationFormat>
  <Paragraphs>529</Paragraphs>
  <Slides>31</Slides>
  <Notes>26</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Wingdings</vt:lpstr>
      <vt:lpstr>Retrospect</vt:lpstr>
      <vt:lpstr>Introduction</vt:lpstr>
      <vt:lpstr>Outline</vt:lpstr>
      <vt:lpstr>PowerPoint Presentation</vt:lpstr>
      <vt:lpstr>Data use-cases</vt:lpstr>
      <vt:lpstr>Motivation</vt:lpstr>
      <vt:lpstr>Business</vt:lpstr>
      <vt:lpstr>PowerPoint Presentation</vt:lpstr>
      <vt:lpstr>Story: Setup</vt:lpstr>
      <vt:lpstr>Story: Now what?</vt:lpstr>
      <vt:lpstr>Data Sources</vt:lpstr>
      <vt:lpstr>Data is all you need, right?</vt:lpstr>
      <vt:lpstr>Data types</vt:lpstr>
      <vt:lpstr>Three layers of database modeling</vt:lpstr>
      <vt:lpstr>Story: Now what?</vt:lpstr>
      <vt:lpstr>Story: Now what?</vt:lpstr>
      <vt:lpstr>What are we building, and why?</vt:lpstr>
      <vt:lpstr>Story: Now what?</vt:lpstr>
      <vt:lpstr>Law(s) and regulations</vt:lpstr>
      <vt:lpstr>NIS2</vt:lpstr>
      <vt:lpstr>EU AI Act</vt:lpstr>
      <vt:lpstr>Data management</vt:lpstr>
      <vt:lpstr>PowerPoint Presentation</vt:lpstr>
      <vt:lpstr>* Engineering</vt:lpstr>
      <vt:lpstr>ChatGPT</vt:lpstr>
      <vt:lpstr>ChatGPT</vt:lpstr>
      <vt:lpstr>ChatGPT</vt:lpstr>
      <vt:lpstr>Data Engineer</vt:lpstr>
      <vt:lpstr>Roadmap by YouTube (2022)</vt:lpstr>
      <vt:lpstr>Roadmap by YouTube (2023)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Petr Škoda</dc:creator>
  <cp:keywords>NDBI046</cp:keywords>
  <cp:lastModifiedBy>Petr Škoda</cp:lastModifiedBy>
  <cp:revision>331</cp:revision>
  <dcterms:created xsi:type="dcterms:W3CDTF">2011-06-05T13:18:40Z</dcterms:created>
  <dcterms:modified xsi:type="dcterms:W3CDTF">2025-02-21T15:06:11Z</dcterms:modified>
</cp:coreProperties>
</file>