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02" autoAdjust="0"/>
  </p:normalViewPr>
  <p:slideViewPr>
    <p:cSldViewPr>
      <p:cViewPr varScale="1">
        <p:scale>
          <a:sx n="81" d="100"/>
          <a:sy n="81" d="100"/>
        </p:scale>
        <p:origin x="17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D51BE-CF1C-4F11-AAD2-453C1B63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87A43-62AF-46D8-B926-E9D562EE48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6FAD5-DDCA-4654-93B6-DBD29433097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DF6F5-1C99-4B6A-AC45-DDD6F7377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ECF2A-32D0-4276-8956-589BA28243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95301-4204-4F3F-ACA4-B38DAA633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65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Highlighted are for Databases and Web a Bachelor specialization.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904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Resources: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https://www.mff.cuni.cz/en/students/state-final-examination-for-the-bachelor-of-computer-science-study-program/detailed-requirements.pdf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https://www.mff.cuni.cz/cs/studenti/bakalarske-studium/statni-zaverecne-zkousky/bakalarske-statni-zkousky-studijniho-programu-informatika/detailni-pozadavky.pdf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https://www.mff.cuni.cz/en/students/bachelor-of-computer-science-2019/degree-plans-databases-and-web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49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42CB01-0606-AD8B-8CDE-0F8FFB8E3C47}"/>
              </a:ext>
            </a:extLst>
          </p:cNvPr>
          <p:cNvSpPr/>
          <p:nvPr userDrawn="1"/>
        </p:nvSpPr>
        <p:spPr>
          <a:xfrm>
            <a:off x="0" y="6492784"/>
            <a:ext cx="12192001" cy="3651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15635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7948277" cy="439653"/>
          </a:xfrm>
        </p:spPr>
        <p:txBody>
          <a:bodyPr wrap="none" lIns="91440" rIns="91440" anchor="ctr" anchorCtr="0">
            <a:noAutofit/>
          </a:bodyPr>
          <a:lstStyle>
            <a:lvl1pPr marL="0" indent="0" algn="l">
              <a:buNone/>
              <a:defRPr sz="2400" b="1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Presentation group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65104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665A35-B15A-1F1B-E7BB-06D54184D5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64650" y="4456113"/>
            <a:ext cx="1891030" cy="503237"/>
          </a:xfrm>
        </p:spPr>
        <p:txBody>
          <a:bodyPr rIns="90000" anchor="ctr" anchorCtr="0"/>
          <a:lstStyle>
            <a:lvl1pPr marL="0" indent="0" algn="r">
              <a:buNone/>
              <a:defRPr lang="en-US" sz="24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E211867-31A4-8500-D606-C5CD767A26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7814" y="4942294"/>
            <a:ext cx="7948277" cy="437358"/>
          </a:xfrm>
        </p:spPr>
        <p:txBody>
          <a:bodyPr wrap="none" lIns="90000" rIns="90000" anchor="ctr" anchorCtr="0"/>
          <a:lstStyle>
            <a:lvl1pPr marL="0" indent="0" algn="l">
              <a:buNone/>
              <a:defRPr lang="en-US" sz="24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Presenting person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3EE7B3D2-877F-B924-8BD1-76C44B2778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7279" y="5592755"/>
            <a:ext cx="7948277" cy="809511"/>
          </a:xfrm>
        </p:spPr>
        <p:txBody>
          <a:bodyPr wrap="none" lIns="90000" rIns="90000"/>
          <a:lstStyle>
            <a:lvl1pPr marL="0" indent="0" algn="l">
              <a:buNone/>
              <a:defRPr lang="en-US" sz="18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Links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A90CBFD-96D4-7287-CE2C-B361F455B9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86" y="6503336"/>
            <a:ext cx="983432" cy="34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15EABA8-3BA1-5923-66BA-C39DF4CA777F}"/>
              </a:ext>
            </a:extLst>
          </p:cNvPr>
          <p:cNvSpPr txBox="1"/>
          <p:nvPr userDrawn="1"/>
        </p:nvSpPr>
        <p:spPr>
          <a:xfrm>
            <a:off x="2035126" y="6513154"/>
            <a:ext cx="81653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This work is licensed under a </a:t>
            </a:r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744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535DF1-3CEE-4FC7-9E2D-6DF64CF09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9650" y="1980093"/>
            <a:ext cx="7561263" cy="86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999B4DE-4528-497E-83DE-B439F1DB28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5480" y="3140968"/>
            <a:ext cx="9217023" cy="187220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en-US" dirty="0"/>
              <a:t>Click to edit sub heading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B46B549-2DF5-2605-A7E2-507EC6741B81}"/>
              </a:ext>
            </a:extLst>
          </p:cNvPr>
          <p:cNvCxnSpPr>
            <a:cxnSpLocks/>
          </p:cNvCxnSpPr>
          <p:nvPr userDrawn="1"/>
        </p:nvCxnSpPr>
        <p:spPr>
          <a:xfrm>
            <a:off x="335360" y="2996952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97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11449272" cy="766132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11449272" cy="50405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7F9E1D-3FFE-E5D5-8168-CE30DC4521EC}"/>
              </a:ext>
            </a:extLst>
          </p:cNvPr>
          <p:cNvCxnSpPr>
            <a:cxnSpLocks/>
          </p:cNvCxnSpPr>
          <p:nvPr userDrawn="1"/>
        </p:nvCxnSpPr>
        <p:spPr>
          <a:xfrm>
            <a:off x="335360" y="1124744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26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0000" y="180000"/>
            <a:ext cx="11448000" cy="7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60" y="1260583"/>
            <a:ext cx="5699679" cy="50487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260583"/>
            <a:ext cx="5566712" cy="50487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EC59EFB-1B84-A66B-9566-F2885C8BF9CA}"/>
              </a:ext>
            </a:extLst>
          </p:cNvPr>
          <p:cNvCxnSpPr>
            <a:cxnSpLocks/>
          </p:cNvCxnSpPr>
          <p:nvPr userDrawn="1"/>
        </p:nvCxnSpPr>
        <p:spPr>
          <a:xfrm>
            <a:off x="335360" y="1124744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62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11448000" cy="7661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F6BAB6C-A9D1-4572-ED9D-D7E9722E3C65}"/>
              </a:ext>
            </a:extLst>
          </p:cNvPr>
          <p:cNvCxnSpPr>
            <a:cxnSpLocks/>
          </p:cNvCxnSpPr>
          <p:nvPr userDrawn="1"/>
        </p:nvCxnSpPr>
        <p:spPr>
          <a:xfrm>
            <a:off x="335360" y="1124744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1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372268-EBF9-1072-0F76-51E4D5460321}"/>
              </a:ext>
            </a:extLst>
          </p:cNvPr>
          <p:cNvSpPr/>
          <p:nvPr userDrawn="1"/>
        </p:nvSpPr>
        <p:spPr>
          <a:xfrm>
            <a:off x="0" y="6492784"/>
            <a:ext cx="12192001" cy="3651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1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92784"/>
            <a:ext cx="12192001" cy="3651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99277"/>
            <a:ext cx="10058400" cy="766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1268759"/>
            <a:ext cx="11449272" cy="5152007"/>
          </a:xfrm>
          <a:prstGeom prst="rect">
            <a:avLst/>
          </a:prstGeom>
        </p:spPr>
        <p:txBody>
          <a:bodyPr vert="horz" lIns="0" tIns="36000" rIns="0" bIns="3600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571397"/>
            <a:ext cx="4822804" cy="2535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571397"/>
            <a:ext cx="1312025" cy="2535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8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1" r:id="rId2"/>
    <p:sldLayoutId id="2147483734" r:id="rId3"/>
    <p:sldLayoutId id="2147483736" r:id="rId4"/>
    <p:sldLayoutId id="2147483738" r:id="rId5"/>
    <p:sldLayoutId id="2147483739" r:id="rId6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C452-C885-7317-E131-0BDB4C1BD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Organization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5C64A-9086-C8A2-A885-C195BB0635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NDBI046 - Introduction to Data Engineering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77CA2-8171-135B-E44F-1C7F469B2E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202</a:t>
            </a:r>
            <a:r>
              <a:rPr lang="en-US" dirty="0"/>
              <a:t>3/2024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8A3DCA-7A4A-597B-3B42-628A19DFF7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cs-CZ" dirty="0"/>
              <a:t>Škoda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CF41A0-7ACE-A6B3-D30D-C368EAC69E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US" dirty="0"/>
              <a:t>https://github.com/skodapetr</a:t>
            </a:r>
          </a:p>
          <a:p>
            <a:r>
              <a:rPr lang="en-US" dirty="0"/>
              <a:t>https://www.ksi.mff.cuni.cz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59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A5EE-AB45-4438-9673-DF151B78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NDBI046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D4D7E-8CDB-B31A-6D79-45671945A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Annotation</a:t>
            </a:r>
          </a:p>
          <a:p>
            <a:pPr marL="0" indent="0">
              <a:buNone/>
            </a:pPr>
            <a:r>
              <a:rPr lang="en-US" dirty="0"/>
              <a:t>The goal of the Data Management course is to give an overview of commonly used operations and techniques in a typical data processing process. This includes data retrieval, cleaning, transformation, validation, catalogization, versioning, documentation, publication via API, integration, search, compression, encryption, and working with large and distributed data.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A8EBF-47EE-458C-7697-0C6030CD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24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A5EE-AB45-4438-9673-DF151B78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Bachelor specialization: Databases and Web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D4D7E-8CDB-B31A-6D79-45671945A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 Data Management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Data formats. Data models for structured data, use-cases. Graph, hierarchical, tabular, and geodata data formats. Data schemas and data transformation languages. Basics of graphics, multimedia and print formats. </a:t>
            </a:r>
            <a:r>
              <a:rPr lang="en-US" dirty="0"/>
              <a:t>Data vocabulary, data semantics. Data transformation, catalogization and metadata. Basics of data encryption and compression. </a:t>
            </a:r>
            <a:r>
              <a:rPr lang="en-US" dirty="0">
                <a:solidFill>
                  <a:schemeClr val="accent3"/>
                </a:solidFill>
              </a:rPr>
              <a:t>Basics of indexing. File organization techniques, direct/indirect indexing, primary/secondary index. Hashing in external memory. Hierarchical indexing, indexing for spatial databases, spatial join, spatial query.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Bachelor State Final Exam Topics</a:t>
            </a:r>
          </a:p>
          <a:p>
            <a:r>
              <a:rPr lang="en-US" dirty="0"/>
              <a:t>Data transformation</a:t>
            </a:r>
          </a:p>
          <a:p>
            <a:r>
              <a:rPr lang="en-US" dirty="0"/>
              <a:t>Data catalogization and metadata</a:t>
            </a:r>
          </a:p>
          <a:p>
            <a:r>
              <a:rPr lang="en-US" dirty="0"/>
              <a:t>Data semantics, data vocabularies</a:t>
            </a:r>
          </a:p>
          <a:p>
            <a:r>
              <a:rPr lang="en-US" dirty="0"/>
              <a:t>Basics of data encryption and compression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A8EBF-47EE-458C-7697-0C6030CD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49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8A39-5EFB-FA3E-9454-B3AB9052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67FF0-A71F-DF50-7CF0-A68479FBE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Pavel </a:t>
            </a:r>
            <a:r>
              <a:rPr lang="en-US" dirty="0" err="1"/>
              <a:t>Koupil</a:t>
            </a:r>
            <a:r>
              <a:rPr lang="en-US" dirty="0"/>
              <a:t> / Petr Škoda / </a:t>
            </a:r>
            <a:r>
              <a:rPr lang="en-US" dirty="0">
                <a:solidFill>
                  <a:schemeClr val="accent3"/>
                </a:solidFill>
              </a:rPr>
              <a:t>Martin Nečaský</a:t>
            </a:r>
          </a:p>
          <a:p>
            <a:r>
              <a:rPr lang="en-US" dirty="0"/>
              <a:t>Prerequisites:</a:t>
            </a:r>
          </a:p>
          <a:p>
            <a:pPr lvl="1"/>
            <a:r>
              <a:rPr lang="en-US" dirty="0"/>
              <a:t>Data Formats (NPRG036)</a:t>
            </a:r>
          </a:p>
          <a:p>
            <a:pPr lvl="1"/>
            <a:r>
              <a:rPr lang="en-US" dirty="0"/>
              <a:t>SQL</a:t>
            </a:r>
          </a:p>
          <a:p>
            <a:pPr lvl="1"/>
            <a:r>
              <a:rPr lang="en-US" dirty="0"/>
              <a:t>Linux</a:t>
            </a:r>
          </a:p>
          <a:p>
            <a:pPr lvl="1"/>
            <a:r>
              <a:rPr lang="en-US" dirty="0"/>
              <a:t>Python</a:t>
            </a:r>
          </a:p>
          <a:p>
            <a:r>
              <a:rPr lang="en-US" dirty="0"/>
              <a:t>Hybrid format</a:t>
            </a:r>
          </a:p>
          <a:p>
            <a:pPr lvl="1"/>
            <a:r>
              <a:rPr lang="en-US" dirty="0"/>
              <a:t>Video tutorials</a:t>
            </a:r>
          </a:p>
          <a:p>
            <a:pPr lvl="1"/>
            <a:r>
              <a:rPr lang="en-US" dirty="0"/>
              <a:t>Consultations / Demonstrations - dates may change!</a:t>
            </a:r>
          </a:p>
          <a:p>
            <a:r>
              <a:rPr lang="en-US" dirty="0"/>
              <a:t>Individual assignments</a:t>
            </a:r>
          </a:p>
          <a:p>
            <a:r>
              <a:rPr lang="en-US" dirty="0"/>
              <a:t>At least 13 days deadline, only one late submission is accepted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8541D-F8F4-4B2A-E16F-9319C274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1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587F0-7BF8-400A-473B-1814A1E2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72DE7-8D0B-1B45-1197-784FC0DCB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perspective</a:t>
            </a:r>
          </a:p>
          <a:p>
            <a:r>
              <a:rPr lang="en-US" dirty="0"/>
              <a:t>Data Warehouse, Data Lake, …</a:t>
            </a:r>
          </a:p>
          <a:p>
            <a:r>
              <a:rPr lang="en-US" dirty="0"/>
              <a:t>Data Management</a:t>
            </a:r>
          </a:p>
          <a:p>
            <a:r>
              <a:rPr lang="en-US" dirty="0"/>
              <a:t>Data Catalogs</a:t>
            </a:r>
          </a:p>
          <a:p>
            <a:r>
              <a:rPr lang="en-US" dirty="0"/>
              <a:t>Vocabularies and Ontologies</a:t>
            </a:r>
          </a:p>
          <a:p>
            <a:r>
              <a:rPr lang="en-US" dirty="0"/>
              <a:t>Cryptography and Certificates</a:t>
            </a:r>
          </a:p>
          <a:p>
            <a:r>
              <a:rPr lang="en-US" dirty="0"/>
              <a:t>Information Theory</a:t>
            </a:r>
          </a:p>
          <a:p>
            <a:r>
              <a:rPr lang="en-US" dirty="0"/>
              <a:t>Text Search</a:t>
            </a:r>
          </a:p>
          <a:p>
            <a:r>
              <a:rPr lang="en-US" dirty="0"/>
              <a:t>End one week sooner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E757E-5A1D-B742-C2B4-D610CDE21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5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1B1B0D-9FCB-B126-22E8-0F0E61110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1042A-6F0F-0522-AD90-3686F0C8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A3A9D-53A1-DA14-04B6-E470B76A5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Exam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FA5B0-914B-B8AD-64E8-A9CB976CA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554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search Grou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5015</TotalTime>
  <Words>377</Words>
  <Application>Microsoft Office PowerPoint</Application>
  <PresentationFormat>Widescreen</PresentationFormat>
  <Paragraphs>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Organization</vt:lpstr>
      <vt:lpstr>NDBI046</vt:lpstr>
      <vt:lpstr>Bachelor specialization: Databases and Web</vt:lpstr>
      <vt:lpstr>Seminars</vt:lpstr>
      <vt:lpstr>Lectures</vt:lpstr>
      <vt:lpstr>Final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Petr Škoda</cp:lastModifiedBy>
  <cp:revision>306</cp:revision>
  <dcterms:created xsi:type="dcterms:W3CDTF">2011-06-05T13:18:40Z</dcterms:created>
  <dcterms:modified xsi:type="dcterms:W3CDTF">2024-02-19T18:01:25Z</dcterms:modified>
</cp:coreProperties>
</file>