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357" r:id="rId4"/>
    <p:sldId id="352" r:id="rId5"/>
    <p:sldId id="396" r:id="rId6"/>
    <p:sldId id="397" r:id="rId7"/>
    <p:sldId id="398" r:id="rId8"/>
    <p:sldId id="395" r:id="rId9"/>
    <p:sldId id="361" r:id="rId10"/>
    <p:sldId id="362" r:id="rId11"/>
    <p:sldId id="399" r:id="rId12"/>
    <p:sldId id="363" r:id="rId13"/>
    <p:sldId id="364" r:id="rId14"/>
    <p:sldId id="400" r:id="rId15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8889" autoAdjust="0"/>
  </p:normalViewPr>
  <p:slideViewPr>
    <p:cSldViewPr>
      <p:cViewPr varScale="1">
        <p:scale>
          <a:sx n="118" d="100"/>
          <a:sy n="118" d="100"/>
        </p:scale>
        <p:origin x="6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EFBD289-F2E2-4F88-8AEA-99F38D947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55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92AA-8CD7-45D0-9D1B-B6FECBD980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8141-AFD6-4B6D-87F9-0A217CB83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2265-228A-4601-976A-A3C620D6DD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CCAD-3A8B-41B3-9A6D-1B37B9549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0A49-3BD2-4D42-8DA1-CF934D229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0B014-AE5E-4F13-B71E-EDFD1AAA2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6A7D-5A04-424E-ADA6-B5983D122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AD6EE-46E3-47A7-9A9C-AA4A13FFC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3CEC-9CF8-4408-8AA7-3DCFD0B9EB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3226-54C6-4454-BBDA-9B44C57FC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80B5-78E7-4C56-A681-C4CC05A438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4A1F-800F-4EAA-86D8-D420A2CBFD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EAB6B383-3104-49B8-9452-F2315BF52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15888"/>
            <a:ext cx="6842125" cy="2592387"/>
          </a:xfrm>
        </p:spPr>
        <p:txBody>
          <a:bodyPr/>
          <a:lstStyle/>
          <a:p>
            <a:pPr eaLnBrk="1" hangingPunct="1"/>
            <a:r>
              <a:rPr lang="cs-CZ" sz="4000" b="0" dirty="0" err="1" smtClean="0"/>
              <a:t>Recommending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Challenge</a:t>
            </a:r>
            <a:endParaRPr lang="en-US" sz="5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49588"/>
            <a:ext cx="6270625" cy="311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u="sng" smtClean="0"/>
              <a:t>Ladislav Peška</a:t>
            </a:r>
            <a:r>
              <a:rPr lang="en-US" sz="2400" smtClean="0"/>
              <a:t>, </a:t>
            </a: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Department of Software Engineering,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Charles University in Prague,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Czech Republic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315913" y="466725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4800" b="1">
              <a:solidFill>
                <a:schemeClr val="tx2"/>
              </a:solidFill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849313" y="3049588"/>
            <a:ext cx="6248400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10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Attr</a:t>
            </a:r>
            <a:r>
              <a:rPr lang="cs-CZ" sz="3200" b="1" dirty="0" err="1" smtClean="0">
                <a:solidFill>
                  <a:schemeClr val="tx2"/>
                </a:solidFill>
              </a:rPr>
              <a:t>ibutes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based</a:t>
            </a:r>
            <a:r>
              <a:rPr lang="cs-CZ" sz="3200" b="1" dirty="0" smtClean="0">
                <a:solidFill>
                  <a:schemeClr val="tx2"/>
                </a:solidFill>
              </a:rPr>
              <a:t> NN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sz="2400" dirty="0" smtClean="0"/>
              <a:t>Každý objekt má vektor atributů</a:t>
            </a:r>
          </a:p>
          <a:p>
            <a:pPr marL="920750" lvl="1" indent="-571500" eaLnBrk="1" hangingPunct="1"/>
            <a:r>
              <a:rPr lang="cs-CZ" sz="1600" dirty="0" smtClean="0"/>
              <a:t>Porovnávám-li nový objekt, naleznu K nejpodobnějších, které už uživatel ohodnotil</a:t>
            </a:r>
          </a:p>
          <a:p>
            <a:pPr marL="920750" lvl="1" indent="-571500" eaLnBrk="1" hangingPunct="1"/>
            <a:r>
              <a:rPr lang="cs-CZ" sz="1600" dirty="0" smtClean="0"/>
              <a:t>Výsledný rating je jejich vážený průměr</a:t>
            </a:r>
          </a:p>
          <a:p>
            <a:pPr marL="571500" indent="-571500" eaLnBrk="1" hangingPunct="1"/>
            <a:r>
              <a:rPr lang="cs-CZ" sz="2000" dirty="0" smtClean="0"/>
              <a:t>Porovnávám pomocí </a:t>
            </a:r>
            <a:r>
              <a:rPr lang="cs-CZ" sz="2000" dirty="0" err="1" smtClean="0"/>
              <a:t>cosinovy</a:t>
            </a:r>
            <a:r>
              <a:rPr lang="cs-CZ" sz="2000" dirty="0" smtClean="0"/>
              <a:t> míry</a:t>
            </a:r>
          </a:p>
          <a:p>
            <a:pPr marL="920750" lvl="1" indent="-571500" eaLnBrk="1" hangingPunct="1"/>
            <a:r>
              <a:rPr lang="cs-CZ" sz="1600" dirty="0" smtClean="0"/>
              <a:t>Nominální jako 0/1 (shodné/nejsou shodné)</a:t>
            </a:r>
          </a:p>
          <a:p>
            <a:pPr marL="920750" lvl="1" indent="-571500" eaLnBrk="1" hangingPunct="1"/>
            <a:r>
              <a:rPr lang="cs-CZ" sz="1600" dirty="0" smtClean="0"/>
              <a:t>Numerické normalizované pomocí </a:t>
            </a:r>
            <a:r>
              <a:rPr lang="cs-CZ" sz="1600" i="1" dirty="0" smtClean="0">
                <a:solidFill>
                  <a:srgbClr val="FF0000"/>
                </a:solidFill>
              </a:rPr>
              <a:t>$</a:t>
            </a:r>
            <a:r>
              <a:rPr lang="cs-CZ" sz="1600" i="1" dirty="0" err="1" smtClean="0">
                <a:solidFill>
                  <a:srgbClr val="FF0000"/>
                </a:solidFill>
              </a:rPr>
              <a:t>maxDistance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	</a:t>
            </a:r>
            <a:r>
              <a:rPr lang="en-US" sz="1600" dirty="0" smtClean="0">
                <a:solidFill>
                  <a:srgbClr val="FFC000"/>
                </a:solidFill>
              </a:rPr>
              <a:t>$</a:t>
            </a:r>
            <a:r>
              <a:rPr lang="en-US" sz="1600" dirty="0">
                <a:solidFill>
                  <a:srgbClr val="FFC000"/>
                </a:solidFill>
              </a:rPr>
              <a:t>distance </a:t>
            </a:r>
            <a:r>
              <a:rPr lang="en-US" sz="1600" dirty="0"/>
              <a:t>= abs($value1-$value2</a:t>
            </a:r>
            <a:r>
              <a:rPr lang="en-US" sz="1600" dirty="0" smtClean="0"/>
              <a:t>);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	</a:t>
            </a:r>
            <a:r>
              <a:rPr lang="en-US" sz="1600" dirty="0" smtClean="0"/>
              <a:t>return </a:t>
            </a:r>
            <a:r>
              <a:rPr lang="en-US" sz="1600" dirty="0" smtClean="0">
                <a:solidFill>
                  <a:srgbClr val="00B050"/>
                </a:solidFill>
              </a:rPr>
              <a:t>max(</a:t>
            </a:r>
            <a:r>
              <a:rPr lang="en-US" sz="1600" dirty="0" smtClean="0"/>
              <a:t>0</a:t>
            </a:r>
            <a:r>
              <a:rPr lang="en-US" sz="1600" dirty="0"/>
              <a:t>, (</a:t>
            </a:r>
            <a:r>
              <a:rPr lang="en-US" sz="1600" dirty="0">
                <a:solidFill>
                  <a:srgbClr val="FF0000"/>
                </a:solidFill>
              </a:rPr>
              <a:t>$</a:t>
            </a:r>
            <a:r>
              <a:rPr lang="en-US" sz="1600" dirty="0" err="1" smtClean="0">
                <a:solidFill>
                  <a:srgbClr val="FF0000"/>
                </a:solidFill>
              </a:rPr>
              <a:t>maxDistance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-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C000"/>
                </a:solidFill>
              </a:rPr>
              <a:t>$</a:t>
            </a:r>
            <a:r>
              <a:rPr lang="en-US" sz="1600" dirty="0">
                <a:solidFill>
                  <a:srgbClr val="FFC000"/>
                </a:solidFill>
              </a:rPr>
              <a:t>distance</a:t>
            </a:r>
            <a:r>
              <a:rPr lang="en-US" sz="1600" dirty="0" smtClean="0"/>
              <a:t>)</a:t>
            </a:r>
            <a:r>
              <a:rPr lang="cs-CZ" sz="1600" dirty="0" smtClean="0"/>
              <a:t> </a:t>
            </a:r>
            <a:r>
              <a:rPr lang="en-US" sz="1600" dirty="0" smtClean="0"/>
              <a:t>/</a:t>
            </a:r>
            <a:r>
              <a:rPr lang="cs-CZ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$</a:t>
            </a:r>
            <a:r>
              <a:rPr lang="en-US" sz="1600" dirty="0" err="1">
                <a:solidFill>
                  <a:srgbClr val="FF0000"/>
                </a:solidFill>
              </a:rPr>
              <a:t>maxDistance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)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 marL="920750" lvl="1" indent="-571500" eaLnBrk="1" hangingPunct="1"/>
            <a:endParaRPr lang="cs-CZ" sz="1600" dirty="0"/>
          </a:p>
          <a:p>
            <a:pPr marL="920750" lvl="1" indent="-571500" eaLnBrk="1" hangingPunct="1"/>
            <a:r>
              <a:rPr lang="cs-CZ" sz="1600" i="1" dirty="0" err="1" smtClean="0">
                <a:solidFill>
                  <a:schemeClr val="bg1">
                    <a:lumMod val="50000"/>
                  </a:schemeClr>
                </a:solidFill>
              </a:rPr>
              <a:t>maxDistance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 „odřízne“ málo podobné </a:t>
            </a:r>
            <a:r>
              <a:rPr lang="cs-CZ" sz="1600" i="1" dirty="0" err="1" smtClean="0">
                <a:solidFill>
                  <a:schemeClr val="bg1">
                    <a:lumMod val="50000"/>
                  </a:schemeClr>
                </a:solidFill>
              </a:rPr>
              <a:t>num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. Hodnoty, klasická normalizace by tam něco zanechala</a:t>
            </a:r>
            <a:endParaRPr lang="cs-CZ" sz="13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11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 smtClean="0">
                <a:solidFill>
                  <a:schemeClr val="tx2"/>
                </a:solidFill>
              </a:rPr>
              <a:t>Attr</a:t>
            </a:r>
            <a:r>
              <a:rPr lang="cs-CZ" sz="3200" b="1" dirty="0" err="1" smtClean="0">
                <a:solidFill>
                  <a:schemeClr val="tx2"/>
                </a:solidFill>
              </a:rPr>
              <a:t>ibutes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cs-CZ" sz="3200" b="1" dirty="0" err="1" smtClean="0">
                <a:solidFill>
                  <a:schemeClr val="tx2"/>
                </a:solidFill>
              </a:rPr>
              <a:t>based</a:t>
            </a:r>
            <a:r>
              <a:rPr lang="cs-CZ" sz="3200" b="1" dirty="0" smtClean="0">
                <a:solidFill>
                  <a:schemeClr val="tx2"/>
                </a:solidFill>
              </a:rPr>
              <a:t> NN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sz="2400" dirty="0" smtClean="0"/>
              <a:t>Každý objekt má vektor atributů</a:t>
            </a:r>
          </a:p>
          <a:p>
            <a:pPr marL="920750" lvl="1" indent="-571500" eaLnBrk="1" hangingPunct="1"/>
            <a:r>
              <a:rPr lang="cs-CZ" sz="1600" dirty="0" smtClean="0"/>
              <a:t>Porovnávám-li nový objekt, naleznu K nejpodobnějších, které už uživatel ohodnotil</a:t>
            </a:r>
          </a:p>
          <a:p>
            <a:pPr marL="920750" lvl="1" indent="-571500" eaLnBrk="1" hangingPunct="1"/>
            <a:r>
              <a:rPr lang="cs-CZ" sz="1600" dirty="0" smtClean="0"/>
              <a:t>Výsledný rating je jejich vážený průměr</a:t>
            </a:r>
          </a:p>
          <a:p>
            <a:pPr marL="571500" indent="-571500" eaLnBrk="1" hangingPunct="1"/>
            <a:r>
              <a:rPr lang="cs-CZ" sz="2000" dirty="0" smtClean="0"/>
              <a:t>Porovnávám pomocí </a:t>
            </a:r>
            <a:r>
              <a:rPr lang="cs-CZ" sz="2000" dirty="0" err="1" smtClean="0"/>
              <a:t>cosinovy</a:t>
            </a:r>
            <a:r>
              <a:rPr lang="cs-CZ" sz="2000" dirty="0" smtClean="0"/>
              <a:t> míry</a:t>
            </a:r>
          </a:p>
          <a:p>
            <a:pPr marL="920750" lvl="1" indent="-571500" eaLnBrk="1" hangingPunct="1"/>
            <a:r>
              <a:rPr lang="cs-CZ" sz="1600" dirty="0" smtClean="0"/>
              <a:t>Nominální jako 0/1 (shodné/nejsou shodné)</a:t>
            </a:r>
          </a:p>
          <a:p>
            <a:pPr marL="920750" lvl="1" indent="-571500" eaLnBrk="1" hangingPunct="1"/>
            <a:r>
              <a:rPr lang="cs-CZ" sz="1600" dirty="0" smtClean="0"/>
              <a:t>Numerické normalizované pomocí </a:t>
            </a:r>
            <a:r>
              <a:rPr lang="cs-CZ" sz="1600" i="1" dirty="0" smtClean="0">
                <a:solidFill>
                  <a:srgbClr val="FF0000"/>
                </a:solidFill>
              </a:rPr>
              <a:t>$</a:t>
            </a:r>
            <a:r>
              <a:rPr lang="cs-CZ" sz="1600" i="1" dirty="0" err="1" smtClean="0">
                <a:solidFill>
                  <a:srgbClr val="FF0000"/>
                </a:solidFill>
              </a:rPr>
              <a:t>maxDistance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	</a:t>
            </a:r>
            <a:r>
              <a:rPr lang="en-US" sz="1600" dirty="0" smtClean="0">
                <a:solidFill>
                  <a:srgbClr val="FFC000"/>
                </a:solidFill>
              </a:rPr>
              <a:t>$</a:t>
            </a:r>
            <a:r>
              <a:rPr lang="en-US" sz="1600" dirty="0">
                <a:solidFill>
                  <a:srgbClr val="FFC000"/>
                </a:solidFill>
              </a:rPr>
              <a:t>distance </a:t>
            </a:r>
            <a:r>
              <a:rPr lang="en-US" sz="1600" dirty="0"/>
              <a:t>= abs($value1-$value2</a:t>
            </a:r>
            <a:r>
              <a:rPr lang="en-US" sz="1600" dirty="0" smtClean="0"/>
              <a:t>);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	</a:t>
            </a:r>
            <a:r>
              <a:rPr lang="en-US" sz="1600" dirty="0" smtClean="0"/>
              <a:t>return </a:t>
            </a:r>
            <a:r>
              <a:rPr lang="en-US" sz="1600" dirty="0" smtClean="0">
                <a:solidFill>
                  <a:srgbClr val="00B050"/>
                </a:solidFill>
              </a:rPr>
              <a:t>max(</a:t>
            </a:r>
            <a:r>
              <a:rPr lang="en-US" sz="1600" dirty="0" smtClean="0"/>
              <a:t>0</a:t>
            </a:r>
            <a:r>
              <a:rPr lang="en-US" sz="1600" dirty="0"/>
              <a:t>, (</a:t>
            </a:r>
            <a:r>
              <a:rPr lang="en-US" sz="1600" dirty="0">
                <a:solidFill>
                  <a:srgbClr val="FF0000"/>
                </a:solidFill>
              </a:rPr>
              <a:t>$</a:t>
            </a:r>
            <a:r>
              <a:rPr lang="en-US" sz="1600" dirty="0" err="1" smtClean="0">
                <a:solidFill>
                  <a:srgbClr val="FF0000"/>
                </a:solidFill>
              </a:rPr>
              <a:t>maxDistance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-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C000"/>
                </a:solidFill>
              </a:rPr>
              <a:t>$</a:t>
            </a:r>
            <a:r>
              <a:rPr lang="en-US" sz="1600" dirty="0">
                <a:solidFill>
                  <a:srgbClr val="FFC000"/>
                </a:solidFill>
              </a:rPr>
              <a:t>distance</a:t>
            </a:r>
            <a:r>
              <a:rPr lang="en-US" sz="1600" dirty="0" smtClean="0"/>
              <a:t>)</a:t>
            </a:r>
            <a:r>
              <a:rPr lang="cs-CZ" sz="1600" dirty="0" smtClean="0"/>
              <a:t> </a:t>
            </a:r>
            <a:r>
              <a:rPr lang="en-US" sz="1600" dirty="0" smtClean="0"/>
              <a:t>/</a:t>
            </a:r>
            <a:r>
              <a:rPr lang="cs-CZ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$</a:t>
            </a:r>
            <a:r>
              <a:rPr lang="en-US" sz="1600" dirty="0" err="1">
                <a:solidFill>
                  <a:srgbClr val="FF0000"/>
                </a:solidFill>
              </a:rPr>
              <a:t>maxDistance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)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 marL="920750" lvl="1" indent="-571500" eaLnBrk="1" hangingPunct="1"/>
            <a:endParaRPr lang="cs-CZ" sz="1600" dirty="0"/>
          </a:p>
          <a:p>
            <a:pPr marL="920750" lvl="1" indent="-571500" eaLnBrk="1" hangingPunct="1"/>
            <a:r>
              <a:rPr lang="cs-CZ" sz="1600" i="1" dirty="0" smtClean="0">
                <a:solidFill>
                  <a:srgbClr val="C37F7F"/>
                </a:solidFill>
              </a:rPr>
              <a:t>$</a:t>
            </a:r>
            <a:r>
              <a:rPr lang="cs-CZ" sz="1600" i="1" dirty="0" err="1" smtClean="0">
                <a:solidFill>
                  <a:srgbClr val="C37F7F"/>
                </a:solidFill>
              </a:rPr>
              <a:t>maxDistance</a:t>
            </a:r>
            <a:r>
              <a:rPr lang="cs-CZ" sz="1600" i="1" dirty="0" smtClean="0">
                <a:solidFill>
                  <a:srgbClr val="C37F7F"/>
                </a:solidFill>
              </a:rPr>
              <a:t> 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„odřízne“ málo podobné </a:t>
            </a:r>
            <a:r>
              <a:rPr lang="cs-CZ" sz="1600" i="1" dirty="0" err="1" smtClean="0">
                <a:solidFill>
                  <a:schemeClr val="bg1">
                    <a:lumMod val="50000"/>
                  </a:schemeClr>
                </a:solidFill>
              </a:rPr>
              <a:t>num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. Hodnoty, klasická normalizace by tam něco zanechala</a:t>
            </a:r>
          </a:p>
          <a:p>
            <a:pPr marL="920750" lvl="1" indent="-571500" eaLnBrk="1" hangingPunct="1"/>
            <a:r>
              <a:rPr lang="cs-CZ" sz="1600" i="1" dirty="0" smtClean="0">
                <a:solidFill>
                  <a:srgbClr val="FF0000"/>
                </a:solidFill>
              </a:rPr>
              <a:t>$</a:t>
            </a:r>
            <a:r>
              <a:rPr lang="cs-CZ" sz="1600" i="1" dirty="0" err="1" smtClean="0">
                <a:solidFill>
                  <a:srgbClr val="FF0000"/>
                </a:solidFill>
              </a:rPr>
              <a:t>maxDistance</a:t>
            </a:r>
            <a:r>
              <a:rPr lang="cs-CZ" sz="16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600" i="1" dirty="0" smtClean="0"/>
              <a:t>= min($value1, $value2)/2 </a:t>
            </a:r>
          </a:p>
          <a:p>
            <a:pPr marL="1216025" lvl="2" indent="-571500" eaLnBrk="1" hangingPunct="1"/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To by se správně mělo testovat, ideálně zvlášť pro každý atribut… ale fungovalo poměrně dobře</a:t>
            </a:r>
          </a:p>
          <a:p>
            <a:pPr marL="1216025" lvl="2" indent="-571500" eaLnBrk="1" hangingPunct="1"/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Kromě roku výroby – zde „na </a:t>
            </a:r>
            <a:r>
              <a:rPr lang="cs-CZ" sz="1200" i="1" dirty="0" err="1" smtClean="0">
                <a:solidFill>
                  <a:schemeClr val="bg1">
                    <a:lumMod val="50000"/>
                  </a:schemeClr>
                </a:solidFill>
              </a:rPr>
              <a:t>tvrdo</a:t>
            </a:r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“ = 10</a:t>
            </a:r>
            <a:endParaRPr lang="cs-CZ" sz="12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9106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12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err="1">
                <a:solidFill>
                  <a:schemeClr val="tx2"/>
                </a:solidFill>
              </a:rPr>
              <a:t>Attributes</a:t>
            </a:r>
            <a:r>
              <a:rPr lang="cs-CZ" sz="3200" b="1" dirty="0">
                <a:solidFill>
                  <a:schemeClr val="tx2"/>
                </a:solidFill>
              </a:rPr>
              <a:t> </a:t>
            </a:r>
            <a:r>
              <a:rPr lang="cs-CZ" sz="3200" b="1" dirty="0" err="1">
                <a:solidFill>
                  <a:schemeClr val="tx2"/>
                </a:solidFill>
              </a:rPr>
              <a:t>based</a:t>
            </a:r>
            <a:r>
              <a:rPr lang="cs-CZ" sz="3200" b="1" dirty="0">
                <a:solidFill>
                  <a:schemeClr val="tx2"/>
                </a:solidFill>
              </a:rPr>
              <a:t> </a:t>
            </a:r>
            <a:r>
              <a:rPr lang="cs-CZ" sz="3200" b="1" dirty="0" smtClean="0">
                <a:solidFill>
                  <a:schemeClr val="tx2"/>
                </a:solidFill>
              </a:rPr>
              <a:t>NN - výsledky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None/>
            </a:pPr>
            <a:r>
              <a:rPr lang="cs-CZ" sz="1400" dirty="0"/>
              <a:t>LadislavPeska;</a:t>
            </a:r>
            <a:r>
              <a:rPr lang="cs-CZ" sz="1400" dirty="0">
                <a:solidFill>
                  <a:srgbClr val="FF0000"/>
                </a:solidFill>
              </a:rPr>
              <a:t>0.150597049758</a:t>
            </a:r>
            <a:r>
              <a:rPr lang="cs-CZ" sz="1400" dirty="0"/>
              <a:t>;2014-12-01 14:32:22;attribute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>
                <a:solidFill>
                  <a:srgbClr val="FF0000"/>
                </a:solidFill>
              </a:rPr>
              <a:t>k=200</a:t>
            </a:r>
          </a:p>
          <a:p>
            <a:pPr marL="0" indent="0" eaLnBrk="1" hangingPunct="1">
              <a:buNone/>
            </a:pPr>
            <a:r>
              <a:rPr lang="cs-CZ" sz="1400" dirty="0" smtClean="0"/>
              <a:t>LadislavPeska;</a:t>
            </a:r>
            <a:r>
              <a:rPr lang="cs-CZ" sz="1400" dirty="0" smtClean="0">
                <a:solidFill>
                  <a:srgbClr val="FF0000"/>
                </a:solidFill>
              </a:rPr>
              <a:t>0.150318511029</a:t>
            </a:r>
            <a:r>
              <a:rPr lang="cs-CZ" sz="1400" dirty="0" smtClean="0"/>
              <a:t>;2014-12-01 </a:t>
            </a:r>
            <a:r>
              <a:rPr lang="cs-CZ" sz="1400" dirty="0"/>
              <a:t>14:28:23;attribute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 smtClean="0">
                <a:solidFill>
                  <a:srgbClr val="FF0000"/>
                </a:solidFill>
              </a:rPr>
              <a:t>k=100</a:t>
            </a:r>
          </a:p>
          <a:p>
            <a:pPr marL="0" indent="0" eaLnBrk="1" hangingPunct="1">
              <a:buNone/>
            </a:pPr>
            <a:r>
              <a:rPr lang="cs-CZ" sz="1400" dirty="0"/>
              <a:t>LadislavPeska;0.149458184819;2014-12-01 14:32:09;attribute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/>
              <a:t>k=75</a:t>
            </a:r>
          </a:p>
          <a:p>
            <a:pPr marL="0" indent="0" eaLnBrk="1" hangingPunct="1">
              <a:buNone/>
            </a:pPr>
            <a:r>
              <a:rPr lang="cs-CZ" sz="1400" dirty="0" smtClean="0"/>
              <a:t>LadislavPeska;0.142682791032;2014-12-01 </a:t>
            </a:r>
            <a:r>
              <a:rPr lang="cs-CZ" sz="1400" dirty="0"/>
              <a:t>14:31:58;attribute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/>
              <a:t>k=50</a:t>
            </a:r>
          </a:p>
          <a:p>
            <a:pPr marL="0" indent="0" eaLnBrk="1" hangingPunct="1">
              <a:buNone/>
            </a:pPr>
            <a:r>
              <a:rPr lang="cs-CZ" sz="1400" dirty="0"/>
              <a:t>LadislavPeska;0.113026167053;2014-12-01 14:31:45;attribute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/>
              <a:t>k=20</a:t>
            </a:r>
          </a:p>
          <a:p>
            <a:pPr marL="0" indent="0" eaLnBrk="1" hangingPunct="1">
              <a:buNone/>
            </a:pPr>
            <a:r>
              <a:rPr lang="cs-CZ" sz="1400" dirty="0"/>
              <a:t>LadislavPeska;0.097032480359;2014-12-01 14:33:43;attribute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/>
              <a:t>k=10</a:t>
            </a:r>
          </a:p>
          <a:p>
            <a:pPr marL="0" indent="0" eaLnBrk="1" hangingPunct="1">
              <a:buNone/>
            </a:pPr>
            <a:r>
              <a:rPr lang="cs-CZ" sz="1400" dirty="0"/>
              <a:t>LadislavPeska;</a:t>
            </a:r>
            <a:r>
              <a:rPr lang="cs-CZ" sz="1400" dirty="0">
                <a:solidFill>
                  <a:srgbClr val="92D050"/>
                </a:solidFill>
              </a:rPr>
              <a:t>0.0909540877078;</a:t>
            </a:r>
            <a:r>
              <a:rPr lang="cs-CZ" sz="1400" dirty="0"/>
              <a:t>2014-12-01 14:35:13;attribute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>
                <a:solidFill>
                  <a:srgbClr val="92D050"/>
                </a:solidFill>
              </a:rPr>
              <a:t>k=6</a:t>
            </a:r>
          </a:p>
          <a:p>
            <a:pPr marL="0" indent="0" eaLnBrk="1" hangingPunct="1">
              <a:buNone/>
            </a:pPr>
            <a:r>
              <a:rPr lang="cs-CZ" sz="1400" dirty="0" smtClean="0">
                <a:solidFill>
                  <a:srgbClr val="00B050"/>
                </a:solidFill>
              </a:rPr>
              <a:t>LadislavPeska;0.0899330535104;2014-12-01 </a:t>
            </a:r>
            <a:r>
              <a:rPr lang="cs-CZ" sz="1400" dirty="0">
                <a:solidFill>
                  <a:srgbClr val="00B050"/>
                </a:solidFill>
              </a:rPr>
              <a:t>14:31:31;attribute </a:t>
            </a:r>
            <a:r>
              <a:rPr lang="cs-CZ" sz="1400" dirty="0" err="1">
                <a:solidFill>
                  <a:srgbClr val="00B050"/>
                </a:solidFill>
              </a:rPr>
              <a:t>based</a:t>
            </a:r>
            <a:r>
              <a:rPr lang="cs-CZ" sz="1400" dirty="0">
                <a:solidFill>
                  <a:srgbClr val="00B050"/>
                </a:solidFill>
              </a:rPr>
              <a:t> NN, </a:t>
            </a:r>
            <a:r>
              <a:rPr lang="cs-CZ" sz="1400" b="1" dirty="0" smtClean="0">
                <a:solidFill>
                  <a:srgbClr val="00B050"/>
                </a:solidFill>
              </a:rPr>
              <a:t>k=5</a:t>
            </a:r>
          </a:p>
          <a:p>
            <a:pPr marL="0" indent="0" eaLnBrk="1" hangingPunct="1">
              <a:buNone/>
            </a:pPr>
            <a:r>
              <a:rPr lang="cs-CZ" sz="1400" dirty="0"/>
              <a:t>LadislavPeska;</a:t>
            </a:r>
            <a:r>
              <a:rPr lang="cs-CZ" sz="1400" dirty="0">
                <a:solidFill>
                  <a:srgbClr val="92D050"/>
                </a:solidFill>
              </a:rPr>
              <a:t>0.0901352213728;</a:t>
            </a:r>
            <a:r>
              <a:rPr lang="cs-CZ" sz="1400" dirty="0"/>
              <a:t>2014-12-01 14:35:54;attribute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>
                <a:solidFill>
                  <a:srgbClr val="92D050"/>
                </a:solidFill>
              </a:rPr>
              <a:t>k=4</a:t>
            </a:r>
          </a:p>
          <a:p>
            <a:pPr marL="0" indent="0" eaLnBrk="1" hangingPunct="1">
              <a:buNone/>
            </a:pPr>
            <a:r>
              <a:rPr lang="cs-CZ" sz="1400" dirty="0" smtClean="0"/>
              <a:t>LadislavPeska;0.0922606937996;2014-12-01 </a:t>
            </a:r>
            <a:r>
              <a:rPr lang="cs-CZ" sz="1400" dirty="0"/>
              <a:t>14:33:28;attribute </a:t>
            </a:r>
            <a:r>
              <a:rPr lang="cs-CZ" sz="1400" dirty="0" err="1"/>
              <a:t>based</a:t>
            </a:r>
            <a:r>
              <a:rPr lang="cs-CZ" sz="1400" dirty="0"/>
              <a:t> NN, </a:t>
            </a:r>
            <a:r>
              <a:rPr lang="cs-CZ" sz="1400" b="1" dirty="0" smtClean="0"/>
              <a:t>k=2</a:t>
            </a:r>
          </a:p>
          <a:p>
            <a:pPr marL="0" indent="0" eaLnBrk="1" hangingPunct="1">
              <a:buNone/>
            </a:pPr>
            <a:endParaRPr lang="cs-CZ" sz="1400" b="1" dirty="0"/>
          </a:p>
          <a:p>
            <a:pPr marL="0" indent="0" eaLnBrk="1" hangingPunct="1">
              <a:buNone/>
            </a:pPr>
            <a:r>
              <a:rPr lang="cs-CZ" sz="1400" dirty="0" smtClean="0"/>
              <a:t>LadislavPeska;0.0912565738452;2014-12-01 </a:t>
            </a:r>
            <a:r>
              <a:rPr lang="cs-CZ" sz="1400" dirty="0"/>
              <a:t>14:39:43;attribute </a:t>
            </a:r>
            <a:r>
              <a:rPr lang="cs-CZ" sz="1400" dirty="0" err="1"/>
              <a:t>based</a:t>
            </a:r>
            <a:r>
              <a:rPr lang="cs-CZ" sz="1400" dirty="0"/>
              <a:t> (</a:t>
            </a:r>
            <a:r>
              <a:rPr lang="cs-CZ" sz="1400" dirty="0" err="1"/>
              <a:t>string</a:t>
            </a:r>
            <a:r>
              <a:rPr lang="cs-CZ" sz="1400" dirty="0"/>
              <a:t>) NN, </a:t>
            </a:r>
            <a:r>
              <a:rPr lang="cs-CZ" sz="1400" b="1" dirty="0" smtClean="0"/>
              <a:t>k=5</a:t>
            </a:r>
          </a:p>
          <a:p>
            <a:pPr marL="0" indent="0" eaLnBrk="1" hangingPunct="1">
              <a:buNone/>
            </a:pPr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- nominální atributy výrobce a model porovnávány jako </a:t>
            </a:r>
            <a:r>
              <a:rPr lang="cs-CZ" sz="1200" i="1" dirty="0" err="1" smtClean="0">
                <a:solidFill>
                  <a:schemeClr val="bg1">
                    <a:lumMod val="50000"/>
                  </a:schemeClr>
                </a:solidFill>
              </a:rPr>
              <a:t>stringy</a:t>
            </a:r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 pomocí </a:t>
            </a:r>
            <a:r>
              <a:rPr lang="cs-CZ" sz="1200" i="1" dirty="0" err="1" smtClean="0">
                <a:solidFill>
                  <a:schemeClr val="bg1">
                    <a:lumMod val="50000"/>
                  </a:schemeClr>
                </a:solidFill>
              </a:rPr>
              <a:t>levenshtein</a:t>
            </a:r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 dist</a:t>
            </a:r>
            <a:r>
              <a:rPr lang="cs-CZ" sz="1200" i="1" dirty="0" smtClean="0">
                <a:solidFill>
                  <a:schemeClr val="bg1">
                    <a:lumMod val="50000"/>
                  </a:schemeClr>
                </a:solidFill>
              </a:rPr>
              <a:t>ance</a:t>
            </a:r>
            <a:endParaRPr lang="cs-CZ" sz="11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Vaše řešení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Zápočty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Mining Complex Data, Kosice 2014</a:t>
            </a:r>
            <a:endParaRPr lang="en-GB" altLang="en-US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Peška: Which data to mine for Recommender Systems?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14</a:t>
            </a:fld>
            <a:endParaRPr lang="en-GB" altLang="en-US">
              <a:latin typeface="Arial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28270"/>
              </p:ext>
            </p:extLst>
          </p:nvPr>
        </p:nvGraphicFramePr>
        <p:xfrm>
          <a:off x="611560" y="1500182"/>
          <a:ext cx="7344815" cy="1992944"/>
        </p:xfrm>
        <a:graphic>
          <a:graphicData uri="http://schemas.openxmlformats.org/drawingml/2006/table">
            <a:tbl>
              <a:tblPr/>
              <a:tblGrid>
                <a:gridCol w="164339"/>
                <a:gridCol w="821697"/>
                <a:gridCol w="821697"/>
                <a:gridCol w="712137"/>
                <a:gridCol w="876476"/>
                <a:gridCol w="1513171"/>
                <a:gridCol w="1217649"/>
                <a:gridCol w="1217649"/>
              </a:tblGrid>
              <a:tr h="155363">
                <a:tc>
                  <a:txBody>
                    <a:bodyPr/>
                    <a:lstStyle/>
                    <a:p>
                      <a:r>
                        <a:rPr lang="cs-CZ" sz="800" b="1" dirty="0"/>
                        <a:t>#</a:t>
                      </a:r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b="1"/>
                        <a:t>Jméno</a:t>
                      </a:r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 dirty="0" smtClean="0"/>
                        <a:t>DU1</a:t>
                      </a:r>
                      <a:endParaRPr lang="cs-CZ" sz="800" b="1" dirty="0"/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 dirty="0" err="1" smtClean="0"/>
                        <a:t>Zdrojáky</a:t>
                      </a:r>
                      <a:endParaRPr lang="cs-CZ" sz="800" b="1" dirty="0"/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 dirty="0" smtClean="0"/>
                        <a:t>Soc. síť</a:t>
                      </a:r>
                      <a:endParaRPr lang="cs-CZ" sz="800" b="1" dirty="0"/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 dirty="0" smtClean="0"/>
                        <a:t>Soutěž</a:t>
                      </a:r>
                      <a:endParaRPr lang="cs-CZ" sz="800" b="1" dirty="0"/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b="1" dirty="0" smtClean="0"/>
                        <a:t>Zápočet</a:t>
                      </a:r>
                      <a:endParaRPr lang="cs-CZ" sz="800" b="1" dirty="0"/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b="1" dirty="0" smtClean="0"/>
                        <a:t>Body ke zkoušce</a:t>
                      </a:r>
                      <a:endParaRPr lang="cs-CZ" sz="800" b="1" dirty="0"/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Brožek Pavel</a:t>
                      </a:r>
                      <a:endParaRPr lang="cs-CZ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 dirty="0" smtClean="0">
                          <a:solidFill>
                            <a:srgbClr val="00B050"/>
                          </a:solidFill>
                          <a:effectLst/>
                        </a:rPr>
                        <a:t>1. místo</a:t>
                      </a:r>
                      <a:endParaRPr lang="cs-CZ" sz="8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ANO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 dirty="0" smtClean="0">
                          <a:solidFill>
                            <a:srgbClr val="00B050"/>
                          </a:solidFill>
                          <a:effectLst/>
                        </a:rPr>
                        <a:t> +1 stupeň</a:t>
                      </a:r>
                      <a:endParaRPr lang="cs-CZ" sz="8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Lisý Marek</a:t>
                      </a:r>
                      <a:endParaRPr lang="cs-CZ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2. místo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ANO</a:t>
                      </a:r>
                    </a:p>
                    <a:p>
                      <a:pPr algn="ctr"/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 +1/2 stupně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Mirbauer</a:t>
                      </a:r>
                      <a:r>
                        <a:rPr lang="cs-CZ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Martin</a:t>
                      </a:r>
                      <a:endParaRPr lang="cs-CZ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3.</a:t>
                      </a:r>
                      <a:r>
                        <a:rPr lang="cs-CZ" sz="800" baseline="0" dirty="0" smtClean="0">
                          <a:solidFill>
                            <a:srgbClr val="00B050"/>
                          </a:solidFill>
                          <a:effectLst/>
                        </a:rPr>
                        <a:t> místo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ANO</a:t>
                      </a:r>
                    </a:p>
                    <a:p>
                      <a:pPr algn="ctr"/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 +1/3 stupně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6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Rosa Michal</a:t>
                      </a:r>
                      <a:endParaRPr lang="cs-CZ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4. místo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ANO</a:t>
                      </a:r>
                    </a:p>
                    <a:p>
                      <a:pPr algn="ctr"/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Masár</a:t>
                      </a:r>
                      <a:r>
                        <a:rPr lang="cs-CZ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Juraj</a:t>
                      </a:r>
                      <a:endParaRPr lang="cs-CZ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Nezlepšil </a:t>
                      </a:r>
                      <a:r>
                        <a:rPr lang="cs-CZ" sz="800" dirty="0" err="1" smtClean="0">
                          <a:solidFill>
                            <a:srgbClr val="C00000"/>
                          </a:solidFill>
                          <a:effectLst/>
                        </a:rPr>
                        <a:t>baselines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cs-CZ" sz="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Maleček Ladislav</a:t>
                      </a:r>
                      <a:endParaRPr lang="cs-CZ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00B050"/>
                          </a:solidFill>
                          <a:effectLst/>
                        </a:rPr>
                        <a:t>OK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Nezlepšil </a:t>
                      </a:r>
                      <a:r>
                        <a:rPr lang="cs-CZ" sz="800" dirty="0" err="1" smtClean="0">
                          <a:solidFill>
                            <a:srgbClr val="C00000"/>
                          </a:solidFill>
                          <a:effectLst/>
                        </a:rPr>
                        <a:t>baselines</a:t>
                      </a:r>
                      <a:endParaRPr lang="cs-CZ" sz="8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/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cs-CZ" sz="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32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Mikulášek Jakub</a:t>
                      </a:r>
                      <a:endParaRPr lang="cs-CZ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C00000"/>
                          </a:solidFill>
                          <a:effectLst/>
                        </a:rPr>
                        <a:t>NE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 smtClean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cs-CZ" sz="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755576" y="4509120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/>
              <a:t>Někdo další???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056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Obsah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err="1" smtClean="0"/>
              <a:t>Challenge</a:t>
            </a:r>
            <a:r>
              <a:rPr lang="cs-CZ" dirty="0" smtClean="0"/>
              <a:t> – shrnutí, statistiky, výsledky</a:t>
            </a:r>
            <a:endParaRPr lang="cs-CZ" dirty="0" smtClean="0"/>
          </a:p>
          <a:p>
            <a:pPr marL="571500" indent="-571500" eaLnBrk="1" hangingPunct="1"/>
            <a:r>
              <a:rPr lang="cs-CZ" dirty="0" smtClean="0"/>
              <a:t>Jednotlivá řešení – vaše prezentace</a:t>
            </a:r>
            <a:endParaRPr lang="cs-CZ" dirty="0" smtClean="0"/>
          </a:p>
          <a:p>
            <a:pPr marL="571500" indent="-571500" eaLnBrk="1" hangingPunct="1"/>
            <a:r>
              <a:rPr lang="cs-CZ" dirty="0" smtClean="0"/>
              <a:t>Nápady</a:t>
            </a:r>
            <a:r>
              <a:rPr lang="cs-CZ" dirty="0" smtClean="0"/>
              <a:t>, </a:t>
            </a:r>
            <a:r>
              <a:rPr lang="cs-CZ" dirty="0" smtClean="0"/>
              <a:t>návrhy,… zápočty?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Recsys</a:t>
            </a:r>
            <a:r>
              <a:rPr lang="cs-CZ" dirty="0" smtClean="0"/>
              <a:t> </a:t>
            </a:r>
            <a:r>
              <a:rPr lang="cs-CZ" dirty="0" err="1" smtClean="0"/>
              <a:t>challenge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075240" cy="4411662"/>
          </a:xfrm>
        </p:spPr>
        <p:txBody>
          <a:bodyPr/>
          <a:lstStyle/>
          <a:p>
            <a:r>
              <a:rPr lang="cs-CZ" dirty="0" smtClean="0"/>
              <a:t>Celkem </a:t>
            </a:r>
            <a:r>
              <a:rPr lang="cs-CZ" b="1" dirty="0" smtClean="0">
                <a:solidFill>
                  <a:srgbClr val="00B050"/>
                </a:solidFill>
              </a:rPr>
              <a:t>120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odeslaných řešení</a:t>
            </a:r>
          </a:p>
          <a:p>
            <a:r>
              <a:rPr lang="cs-CZ" dirty="0" smtClean="0"/>
              <a:t>6 osob překonalo všechny </a:t>
            </a:r>
            <a:r>
              <a:rPr lang="cs-CZ" dirty="0" err="1" smtClean="0"/>
              <a:t>baseliny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- já </a:t>
            </a:r>
            <a:br>
              <a:rPr lang="cs-CZ" dirty="0" smtClean="0"/>
            </a:br>
            <a:r>
              <a:rPr lang="cs-CZ" dirty="0" smtClean="0"/>
              <a:t>- anonymní pracovník MFF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b="1" dirty="0" smtClean="0">
                <a:solidFill>
                  <a:srgbClr val="00B050"/>
                </a:solidFill>
              </a:rPr>
              <a:t>4 studenti</a:t>
            </a:r>
          </a:p>
          <a:p>
            <a:pPr marL="0" indent="0">
              <a:buNone/>
            </a:pPr>
            <a:r>
              <a:rPr lang="cs-CZ" sz="2000" dirty="0" smtClean="0"/>
              <a:t>      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Mining Complex Data, Kosice 2014</a:t>
            </a:r>
            <a:endParaRPr lang="en-GB" altLang="en-US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Peška: Which data to mine for Recommender Systems?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4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- pracnost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075240" cy="4411662"/>
          </a:xfrm>
        </p:spPr>
        <p:txBody>
          <a:bodyPr/>
          <a:lstStyle/>
          <a:p>
            <a:r>
              <a:rPr lang="cs-CZ" dirty="0" smtClean="0"/>
              <a:t>Max postů / člověk = 44, min = 9</a:t>
            </a:r>
          </a:p>
          <a:p>
            <a:r>
              <a:rPr lang="cs-CZ" dirty="0" smtClean="0"/>
              <a:t>Max dnů: 5, min 1 </a:t>
            </a: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(různé dny během kterých člověk poslal řešení)</a:t>
            </a:r>
            <a:endParaRPr lang="cs-CZ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rgbClr val="00B050"/>
                </a:solidFill>
              </a:rPr>
              <a:t>Obecně platné pravidlo:</a:t>
            </a:r>
            <a:br>
              <a:rPr lang="cs-CZ" b="1" dirty="0" smtClean="0">
                <a:solidFill>
                  <a:srgbClr val="00B050"/>
                </a:solidFill>
              </a:rPr>
            </a:br>
            <a:r>
              <a:rPr lang="cs-CZ" dirty="0" smtClean="0"/>
              <a:t>čím horší máte výsledky, tím víc se snažíte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Bohužel nedošlo k efektu „přetahování se“ o výsledky</a:t>
            </a:r>
          </a:p>
          <a:p>
            <a:pPr lvl="1"/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Pro příště průběžné prémie</a:t>
            </a:r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      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Mining Complex Data, Kosice 2014</a:t>
            </a:r>
            <a:endParaRPr lang="en-GB" altLang="en-US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Peška: Which data to mine for Recommender Systems?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5</a:t>
            </a:fld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- metody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075240" cy="4411662"/>
          </a:xfrm>
        </p:spPr>
        <p:txBody>
          <a:bodyPr/>
          <a:lstStyle/>
          <a:p>
            <a:r>
              <a:rPr lang="cs-CZ" dirty="0" smtClean="0"/>
              <a:t>1x User-</a:t>
            </a:r>
            <a:r>
              <a:rPr lang="cs-CZ" dirty="0" err="1" smtClean="0"/>
              <a:t>based</a:t>
            </a:r>
            <a:r>
              <a:rPr lang="cs-CZ" dirty="0" smtClean="0"/>
              <a:t> NN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1x model desetiboje</a:t>
            </a:r>
          </a:p>
          <a:p>
            <a:pPr lvl="2"/>
            <a:r>
              <a:rPr lang="cs-CZ" dirty="0" smtClean="0">
                <a:sym typeface="Wingdings" panose="05000000000000000000" pitchFamily="2" charset="2"/>
              </a:rPr>
              <a:t>Zvolená metrika nutila normalizovat výsledky</a:t>
            </a:r>
          </a:p>
          <a:p>
            <a:r>
              <a:rPr lang="cs-CZ" dirty="0">
                <a:sym typeface="Wingdings" panose="05000000000000000000" pitchFamily="2" charset="2"/>
              </a:rPr>
              <a:t>3x </a:t>
            </a:r>
            <a:r>
              <a:rPr lang="cs-CZ" dirty="0" err="1">
                <a:sym typeface="Wingdings" panose="05000000000000000000" pitchFamily="2" charset="2"/>
              </a:rPr>
              <a:t>Attribute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based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smtClean="0">
                <a:sym typeface="Wingdings" panose="05000000000000000000" pitchFamily="2" charset="2"/>
              </a:rPr>
              <a:t>NN</a:t>
            </a:r>
          </a:p>
          <a:p>
            <a:pPr lvl="2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Podobné výsledky</a:t>
            </a:r>
          </a:p>
          <a:p>
            <a:pPr lvl="2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V čem byly teda rozdíly? </a:t>
            </a:r>
            <a:endParaRPr lang="cs-CZ" i="1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endParaRPr lang="cs-CZ" dirty="0" smtClean="0">
              <a:sym typeface="Wingdings" panose="05000000000000000000" pitchFamily="2" charset="2"/>
            </a:endParaRPr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      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Mining Complex Data, Kosice 2014</a:t>
            </a:r>
            <a:endParaRPr lang="en-GB" altLang="en-US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Peška: Which data to mine for Recommender Systems?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6</a:t>
            </a:fld>
            <a:endParaRPr lang="en-GB" altLang="en-US">
              <a:latin typeface="Arial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4211960" y="1916832"/>
            <a:ext cx="432048" cy="57606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4693156" y="1988840"/>
            <a:ext cx="3790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i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Podobné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6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- technologie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075240" cy="4411662"/>
          </a:xfrm>
        </p:spPr>
        <p:txBody>
          <a:bodyPr/>
          <a:lstStyle/>
          <a:p>
            <a:r>
              <a:rPr lang="cs-CZ" dirty="0" smtClean="0"/>
              <a:t>PHP, Java, C++, Wolfram </a:t>
            </a:r>
            <a:r>
              <a:rPr lang="cs-CZ" dirty="0" err="1" smtClean="0"/>
              <a:t>Mathematika</a:t>
            </a:r>
            <a:r>
              <a:rPr lang="cs-CZ" dirty="0" smtClean="0"/>
              <a:t> 10</a:t>
            </a:r>
            <a:endParaRPr lang="cs-CZ" i="1" dirty="0">
              <a:solidFill>
                <a:schemeClr val="bg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endParaRPr lang="cs-CZ" dirty="0" smtClean="0">
              <a:sym typeface="Wingdings" panose="05000000000000000000" pitchFamily="2" charset="2"/>
            </a:endParaRPr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      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Mining Complex Data, Kosice 2014</a:t>
            </a:r>
            <a:endParaRPr lang="en-GB" altLang="en-US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Peška: Which data to mine for Recommender Systems?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7</a:t>
            </a:fld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en-US" smtClean="0"/>
              <a:t>Mining Complex Data, Kosice 2014</a:t>
            </a:r>
            <a:endParaRPr lang="en-GB" altLang="en-US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Peška: Which data to mine for Recommender Systems?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8</a:t>
            </a:fld>
            <a:endParaRPr lang="en-GB" altLang="en-US">
              <a:latin typeface="Arial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400293"/>
              </p:ext>
            </p:extLst>
          </p:nvPr>
        </p:nvGraphicFramePr>
        <p:xfrm>
          <a:off x="611561" y="1500182"/>
          <a:ext cx="8208910" cy="3080946"/>
        </p:xfrm>
        <a:graphic>
          <a:graphicData uri="http://schemas.openxmlformats.org/drawingml/2006/table">
            <a:tbl>
              <a:tblPr/>
              <a:tblGrid>
                <a:gridCol w="216023"/>
                <a:gridCol w="1080120"/>
                <a:gridCol w="936104"/>
                <a:gridCol w="1152128"/>
                <a:gridCol w="4824535"/>
              </a:tblGrid>
              <a:tr h="155363">
                <a:tc>
                  <a:txBody>
                    <a:bodyPr/>
                    <a:lstStyle/>
                    <a:p>
                      <a:r>
                        <a:rPr lang="cs-CZ" sz="800"/>
                        <a:t>#</a:t>
                      </a:r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/>
                        <a:t>Jméno</a:t>
                      </a:r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/>
                        <a:t>RMSE</a:t>
                      </a:r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/>
                        <a:t>Timestamp</a:t>
                      </a:r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/>
                        <a:t>Poznámka</a:t>
                      </a:r>
                    </a:p>
                  </a:txBody>
                  <a:tcPr marL="38841" marR="38841" marT="19420" marB="19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1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LadislavPeska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0.0899330535104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2014-12-01 14:31:31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err="1">
                          <a:solidFill>
                            <a:srgbClr val="FFC000"/>
                          </a:solidFill>
                          <a:effectLst/>
                        </a:rPr>
                        <a:t>attribute</a:t>
                      </a:r>
                      <a:r>
                        <a:rPr lang="cs-CZ" sz="800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FFC000"/>
                          </a:solidFill>
                          <a:effectLst/>
                        </a:rPr>
                        <a:t>based</a:t>
                      </a:r>
                      <a:r>
                        <a:rPr lang="cs-CZ" sz="800" dirty="0">
                          <a:solidFill>
                            <a:srgbClr val="FFC000"/>
                          </a:solidFill>
                          <a:effectLst/>
                        </a:rPr>
                        <a:t> NN, k=5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PavelBrozek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0.0928795104309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2014-12-17 22:48:18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lisymar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0.0963480977486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2015-01-02 00:19:50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attr NN, k=5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6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mirbauem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0.1793289063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2014-12-30 12:10:02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10boj &amp;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numericke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atr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.: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trojuhelnik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.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pref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. s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bias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 a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scale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,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vaha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 ~ var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nom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.: {1,0} 1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vic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,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vaha</a:t>
                      </a:r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pevna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5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spion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0.180860414943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FFC000"/>
                          </a:solidFill>
                          <a:effectLst/>
                        </a:rPr>
                        <a:t>2014-12-21 17:27:04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err="1">
                          <a:solidFill>
                            <a:srgbClr val="FFC000"/>
                          </a:solidFill>
                          <a:effectLst/>
                        </a:rPr>
                        <a:t>doporucuji</a:t>
                      </a:r>
                      <a:r>
                        <a:rPr lang="cs-CZ" sz="800" dirty="0">
                          <a:solidFill>
                            <a:srgbClr val="FFC000"/>
                          </a:solidFill>
                          <a:effectLst/>
                        </a:rPr>
                        <a:t> smazat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rosami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0.182619123239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2014-12-25 17:58:47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32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UserAverage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0.185116176559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2014-11-24 18:53:29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metoda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davajici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vzdy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prumerne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hodnoceni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uzivatele</a:t>
                      </a:r>
                      <a:endParaRPr lang="cs-CZ" sz="8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malecekl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0.185116178123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>
                          <a:solidFill>
                            <a:srgbClr val="00B050"/>
                          </a:solidFill>
                          <a:effectLst/>
                        </a:rPr>
                        <a:t>2014-12-17 19:17:14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 err="1">
                          <a:solidFill>
                            <a:srgbClr val="00B050"/>
                          </a:solidFill>
                          <a:effectLst/>
                        </a:rPr>
                        <a:t>userAvg</a:t>
                      </a:r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6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BaselinePredictors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0.225914388679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2014-11-24 18:48:14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Metoda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uvazujici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global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avg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+ user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avg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+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item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avg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rating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28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10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masarj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0.399219825006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00B050"/>
                          </a:solidFill>
                          <a:effectLst/>
                        </a:rPr>
                        <a:t>2014-11-24 22:06:57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8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6"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RandomRating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0.420138589596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>
                          <a:solidFill>
                            <a:srgbClr val="C00000"/>
                          </a:solidFill>
                          <a:effectLst/>
                        </a:rPr>
                        <a:t>2014-11-24 18:58:19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Metoda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hodnotici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kazdy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par UID-OID </a:t>
                      </a:r>
                      <a:r>
                        <a:rPr lang="cs-CZ" sz="800" dirty="0" err="1">
                          <a:solidFill>
                            <a:srgbClr val="C00000"/>
                          </a:solidFill>
                          <a:effectLst/>
                        </a:rPr>
                        <a:t>nahodne</a:t>
                      </a:r>
                      <a:r>
                        <a:rPr lang="cs-CZ" sz="800" dirty="0">
                          <a:solidFill>
                            <a:srgbClr val="C00000"/>
                          </a:solidFill>
                          <a:effectLst/>
                        </a:rPr>
                        <a:t> z [0,1]</a:t>
                      </a:r>
                    </a:p>
                  </a:txBody>
                  <a:tcPr marL="8092" marR="8092" marT="8092" marB="8092" anchor="ctr">
                    <a:lnL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Attribute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nn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12972</TotalTime>
  <Words>684</Words>
  <Application>Microsoft Office PowerPoint</Application>
  <PresentationFormat>Předvádění na obrazovce (4:3)</PresentationFormat>
  <Paragraphs>232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Wingdings</vt:lpstr>
      <vt:lpstr>Network</vt:lpstr>
      <vt:lpstr>Recommending Challenge</vt:lpstr>
      <vt:lpstr>Prezentace aplikace PowerPoint</vt:lpstr>
      <vt:lpstr>Recsys challenge</vt:lpstr>
      <vt:lpstr>Statistiky</vt:lpstr>
      <vt:lpstr>Statistiky - pracnost</vt:lpstr>
      <vt:lpstr>Statistiky - metody</vt:lpstr>
      <vt:lpstr>Statistiky - technologie</vt:lpstr>
      <vt:lpstr>Výsledky</vt:lpstr>
      <vt:lpstr>Attribute based nn</vt:lpstr>
      <vt:lpstr>Prezentace aplikace PowerPoint</vt:lpstr>
      <vt:lpstr>Prezentace aplikace PowerPoint</vt:lpstr>
      <vt:lpstr>Prezentace aplikace PowerPoint</vt:lpstr>
      <vt:lpstr>Vaše řešení</vt:lpstr>
      <vt:lpstr>Zápočty</vt:lpstr>
    </vt:vector>
  </TitlesOfParts>
  <Company>MFF-UK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preference learning in real systems - from events to processes</dc:title>
  <dc:creator>Alan Eckhardt</dc:creator>
  <cp:lastModifiedBy>peska</cp:lastModifiedBy>
  <cp:revision>90</cp:revision>
  <dcterms:created xsi:type="dcterms:W3CDTF">2011-06-02T09:06:03Z</dcterms:created>
  <dcterms:modified xsi:type="dcterms:W3CDTF">2015-01-06T13:00:53Z</dcterms:modified>
</cp:coreProperties>
</file>