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0"/>
  </p:notesMasterIdLst>
  <p:sldIdLst>
    <p:sldId id="256" r:id="rId2"/>
    <p:sldId id="257" r:id="rId3"/>
    <p:sldId id="357" r:id="rId4"/>
    <p:sldId id="352" r:id="rId5"/>
    <p:sldId id="361" r:id="rId6"/>
    <p:sldId id="362" r:id="rId7"/>
    <p:sldId id="363" r:id="rId8"/>
    <p:sldId id="364" r:id="rId9"/>
    <p:sldId id="365" r:id="rId10"/>
    <p:sldId id="367" r:id="rId11"/>
    <p:sldId id="366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2" r:id="rId34"/>
    <p:sldId id="391" r:id="rId35"/>
    <p:sldId id="390" r:id="rId36"/>
    <p:sldId id="393" r:id="rId37"/>
    <p:sldId id="394" r:id="rId38"/>
    <p:sldId id="360" r:id="rId39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8889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3EFBD289-F2E2-4F88-8AEA-99F38D947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E9114-62F5-4AF3-9C7F-97705655A282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092AA-8CD7-45D0-9D1B-B6FECBD980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8141-AFD6-4B6D-87F9-0A217CB83E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82265-228A-4601-976A-A3C620D6DD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CCAD-3A8B-41B3-9A6D-1B37B9549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0A49-3BD2-4D42-8DA1-CF934D2298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0B014-AE5E-4F13-B71E-EDFD1AAA26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96A7D-5A04-424E-ADA6-B5983D122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AD6EE-46E3-47A7-9A9C-AA4A13FFC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3CEC-9CF8-4408-8AA7-3DCFD0B9EB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3226-54C6-4454-BBDA-9B44C57FC7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880B5-78E7-4C56-A681-C4CC05A438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4A1F-800F-4EAA-86D8-D420A2CBFD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EAB6B383-3104-49B8-9452-F2315BF520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Simple_linear_regress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dhs.gov/lab/documents/license/resources/calibration-training/12-quadratic-least-squares-regression-calib.pdf" TargetMode="External"/><Relationship Id="rId2" Type="http://schemas.openxmlformats.org/officeDocument/2006/relationships/hyperlink" Target="http://en.wikipedia.org/wiki/Polynomial_regress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egmented_regression" TargetMode="External"/><Relationship Id="rId4" Type="http://schemas.openxmlformats.org/officeDocument/2006/relationships/hyperlink" Target="http://www.arachnoid.com/polysolve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i.mff.cuni.cz/~peska/challenge_hiscore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15888"/>
            <a:ext cx="6842125" cy="2592387"/>
          </a:xfrm>
        </p:spPr>
        <p:txBody>
          <a:bodyPr/>
          <a:lstStyle/>
          <a:p>
            <a:pPr eaLnBrk="1" hangingPunct="1"/>
            <a:r>
              <a:rPr lang="cs-CZ" sz="4000" b="0" dirty="0" err="1" smtClean="0"/>
              <a:t>Recommending</a:t>
            </a:r>
            <a:r>
              <a:rPr lang="cs-CZ" sz="4000" b="0" dirty="0" smtClean="0"/>
              <a:t> </a:t>
            </a:r>
            <a:r>
              <a:rPr lang="cs-CZ" sz="4000" b="0" dirty="0" err="1" smtClean="0"/>
              <a:t>Challenge</a:t>
            </a:r>
            <a:endParaRPr lang="en-US" sz="5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49588"/>
            <a:ext cx="6270625" cy="311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u="sng" smtClean="0"/>
              <a:t>Ladislav Peška</a:t>
            </a:r>
            <a:r>
              <a:rPr lang="en-US" sz="2400" smtClean="0"/>
              <a:t>, </a:t>
            </a: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Department of Software Engineering,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Charles University in Prague,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Czech Republic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315913" y="466725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4800" b="1">
              <a:solidFill>
                <a:schemeClr val="tx2"/>
              </a:solidFill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849313" y="3049588"/>
            <a:ext cx="6248400" cy="354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10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5400" b="1" dirty="0" smtClean="0">
                <a:solidFill>
                  <a:schemeClr val="tx2"/>
                </a:solidFill>
              </a:rPr>
              <a:t>Zásadní upozornění!!!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V následující kapitole probereme jednoduché způsoby učení UP, které obvykle </a:t>
            </a:r>
            <a:r>
              <a:rPr lang="cs-CZ" dirty="0" err="1" smtClean="0"/>
              <a:t>fungují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marL="571500" indent="-571500" eaLnBrk="1" hangingPunct="1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Metody lze kombinovat, upravovat, vymýšlet jiné,…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11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Algoritmy pro učení UP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err="1" smtClean="0"/>
              <a:t>Nearest</a:t>
            </a:r>
            <a:r>
              <a:rPr lang="cs-CZ" dirty="0" smtClean="0"/>
              <a:t> </a:t>
            </a:r>
            <a:r>
              <a:rPr lang="cs-CZ" dirty="0" err="1" smtClean="0"/>
              <a:t>neighbours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 smtClean="0"/>
          </a:p>
          <a:p>
            <a:pPr marL="920750" lvl="1" indent="-571500" eaLnBrk="1" hangingPunct="1"/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similarity</a:t>
            </a:r>
            <a:endParaRPr lang="cs-CZ" dirty="0" smtClean="0"/>
          </a:p>
          <a:p>
            <a:pPr marL="571500" indent="-571500" eaLnBrk="1" hangingPunct="1"/>
            <a:r>
              <a:rPr lang="cs-CZ" dirty="0" smtClean="0"/>
              <a:t>Učení modelu desetiboje</a:t>
            </a:r>
          </a:p>
          <a:p>
            <a:pPr marL="571500" indent="-571500" eaLnBrk="1" hangingPunct="1"/>
            <a:r>
              <a:rPr lang="cs-CZ" dirty="0" smtClean="0"/>
              <a:t>Další metody</a:t>
            </a:r>
            <a:endParaRPr lang="cs-CZ" dirty="0" smtClean="0"/>
          </a:p>
          <a:p>
            <a:pPr marL="571500" indent="-571500" eaLnBrk="1" hangingPunct="1"/>
            <a:endParaRPr lang="cs-CZ" dirty="0" smtClean="0"/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Hypotéza 1: </a:t>
            </a:r>
            <a:r>
              <a:rPr lang="cs-CZ" dirty="0" smtClean="0">
                <a:solidFill>
                  <a:srgbClr val="00B050"/>
                </a:solidFill>
              </a:rPr>
              <a:t>uživatel</a:t>
            </a:r>
            <a:r>
              <a:rPr lang="cs-CZ" dirty="0" smtClean="0"/>
              <a:t> se bude </a:t>
            </a:r>
            <a:r>
              <a:rPr lang="cs-CZ" dirty="0" smtClean="0">
                <a:solidFill>
                  <a:srgbClr val="00B0F0"/>
                </a:solidFill>
              </a:rPr>
              <a:t>chovat</a:t>
            </a:r>
            <a:r>
              <a:rPr lang="cs-CZ" dirty="0" smtClean="0"/>
              <a:t> podobně jako </a:t>
            </a:r>
            <a:r>
              <a:rPr lang="cs-CZ" dirty="0" smtClean="0">
                <a:solidFill>
                  <a:srgbClr val="00B050"/>
                </a:solidFill>
              </a:rPr>
              <a:t>jemu podobní uživatelé</a:t>
            </a:r>
          </a:p>
          <a:p>
            <a:pPr marL="571500" indent="-571500" eaLnBrk="1" hangingPunct="1"/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13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Algoritmus: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Nearest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</a:t>
            </a:r>
            <a:r>
              <a:rPr lang="cs-CZ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neighbours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i="1" dirty="0" smtClean="0">
                <a:solidFill>
                  <a:srgbClr val="FF0000"/>
                </a:solidFill>
              </a:rPr>
              <a:t>User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Object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){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rgbClr val="FF0000"/>
                </a:solidFill>
              </a:rPr>
              <a:t>User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400" i="1" dirty="0" err="1" smtClean="0">
                <a:solidFill>
                  <a:srgbClr val="00B050"/>
                </a:solidFill>
              </a:rPr>
              <a:t>Object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jasné, </a:t>
            </a:r>
            <a:r>
              <a:rPr lang="cs-CZ" sz="2400" i="1" dirty="0" smtClean="0">
                <a:solidFill>
                  <a:srgbClr val="00B0F0"/>
                </a:solidFill>
              </a:rPr>
              <a:t>K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uvažovaný počet sousedů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nalezni </a:t>
            </a:r>
            <a:r>
              <a:rPr lang="cs-CZ" sz="2000" i="1" dirty="0" smtClean="0">
                <a:solidFill>
                  <a:srgbClr val="00B0F0"/>
                </a:solidFill>
              </a:rPr>
              <a:t>K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nejpodobnějších Uživatelů k </a:t>
            </a:r>
            <a:r>
              <a:rPr lang="cs-CZ" sz="2000" i="1" dirty="0" smtClean="0">
                <a:solidFill>
                  <a:srgbClr val="FF0000"/>
                </a:solidFill>
              </a:rPr>
              <a:t>User</a:t>
            </a:r>
            <a:r>
              <a:rPr lang="cs-CZ" sz="2000" i="1" dirty="0" smtClean="0">
                <a:solidFill>
                  <a:srgbClr val="00B050"/>
                </a:solidFill>
              </a:rPr>
              <a:t>,</a:t>
            </a:r>
            <a:r>
              <a:rPr lang="cs-CZ" sz="2000" i="1" dirty="0" smtClean="0"/>
              <a:t> kteří ohodnotili 	  </a:t>
            </a:r>
            <a:r>
              <a:rPr lang="cs-CZ" sz="2000" i="1" dirty="0" err="1" smtClean="0">
                <a:solidFill>
                  <a:srgbClr val="00B050"/>
                </a:solidFill>
              </a:rPr>
              <a:t>Object</a:t>
            </a:r>
            <a:r>
              <a:rPr lang="cs-CZ" sz="2000" i="1" dirty="0" smtClean="0">
                <a:solidFill>
                  <a:srgbClr val="00B050"/>
                </a:solidFill>
              </a:rPr>
              <a:t/>
            </a:r>
            <a:br>
              <a:rPr lang="cs-CZ" sz="2000" i="1" dirty="0" smtClean="0">
                <a:solidFill>
                  <a:srgbClr val="00B050"/>
                </a:solidFill>
              </a:rPr>
            </a:br>
            <a:r>
              <a:rPr lang="cs-CZ" sz="2000" i="1" dirty="0" smtClean="0"/>
              <a:t>	- rating(</a:t>
            </a:r>
            <a:r>
              <a:rPr lang="cs-CZ" sz="2000" i="1" dirty="0" smtClean="0">
                <a:solidFill>
                  <a:srgbClr val="FF0000"/>
                </a:solidFill>
              </a:rPr>
              <a:t>User,</a:t>
            </a:r>
            <a:r>
              <a:rPr lang="cs-CZ" sz="2000" i="1" dirty="0" smtClean="0">
                <a:solidFill>
                  <a:srgbClr val="00B050"/>
                </a:solidFill>
              </a:rPr>
              <a:t> </a:t>
            </a:r>
            <a:r>
              <a:rPr lang="cs-CZ" sz="2000" i="1" dirty="0" err="1" smtClean="0">
                <a:solidFill>
                  <a:srgbClr val="00B050"/>
                </a:solidFill>
              </a:rPr>
              <a:t>Object</a:t>
            </a:r>
            <a:r>
              <a:rPr lang="cs-CZ" sz="2000" i="1" dirty="0" smtClean="0"/>
              <a:t>) = </a:t>
            </a:r>
            <a:r>
              <a:rPr lang="cs-CZ" sz="2000" i="1" dirty="0" err="1" smtClean="0"/>
              <a:t>weighted</a:t>
            </a:r>
            <a:r>
              <a:rPr lang="cs-CZ" sz="2000" i="1" dirty="0" smtClean="0"/>
              <a:t>_AVG(hodnocení podobných 	  uživatelů)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14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2800" dirty="0" smtClean="0"/>
              <a:t>Podobnost mezi uživateli UID1 a UID2</a:t>
            </a:r>
          </a:p>
          <a:p>
            <a:pPr marL="571500" indent="-571500" eaLnBrk="1" hangingPunct="1">
              <a:buNone/>
            </a:pPr>
            <a:r>
              <a:rPr lang="cs-CZ" sz="2800" dirty="0" smtClean="0"/>
              <a:t>= míra podobnosti jejich </a:t>
            </a:r>
            <a:r>
              <a:rPr lang="cs-CZ" sz="2800" b="1" dirty="0" smtClean="0"/>
              <a:t>ratingů</a:t>
            </a:r>
            <a:endParaRPr lang="cs-CZ" sz="2800" b="1" dirty="0" smtClean="0"/>
          </a:p>
          <a:p>
            <a:pPr marL="571500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Možností je řada, obvykle se používá </a:t>
            </a:r>
            <a:r>
              <a:rPr lang="cs-CZ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cosine_</a:t>
            </a:r>
            <a:r>
              <a:rPr lang="cs-CZ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similarity</a:t>
            </a:r>
            <a:endParaRPr lang="cs-CZ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endParaRPr lang="cs-CZ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A, B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jsou vektory ratingů UID1, UID2 (lze vynechat objekty, které ani UID1 ani UID2 nehodnotili)</a:t>
            </a:r>
          </a:p>
          <a:p>
            <a:pPr marL="571500" indent="-571500" eaLnBrk="1" hangingPunct="1"/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http://en.wikipedia.org/wiki/Cosine_similarity </a:t>
            </a:r>
            <a:endParaRPr lang="cs-CZ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http://en.wikipedia.org/wiki/Dot_product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\text{similarity} = \cos(\theta) = {A \cdot B \over \|A\| \|B\|} = \frac{ \sum\limits_{i=1}^{n}{A_i \times B_i} }{ \sqrt{\sum\limits_{i=1}^{n}{(A_i)^2}} \times \sqrt{\sum\limits_{i=1}^{n}{(B_i)^2}} 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140968"/>
            <a:ext cx="6624736" cy="1324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15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Varianty algoritmu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počet hledaných sousedů (případně závislý na datech)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při výpočtu ratingu uvažovat/neuvažovat podobnost uživatelů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použití </a:t>
            </a:r>
            <a:r>
              <a:rPr lang="cs-CZ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average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ratingu ostatních uživatelů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16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Nevýhody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???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17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methods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Nevýhody</a:t>
            </a:r>
          </a:p>
          <a:p>
            <a:pPr marL="571500" indent="-571500" eaLnBrk="1" hangingPunct="1"/>
            <a:r>
              <a:rPr lang="cs-CZ" dirty="0" smtClean="0"/>
              <a:t>Jsou nejbližší sousedé opravdu blízcí?</a:t>
            </a:r>
          </a:p>
          <a:p>
            <a:pPr marL="920750" lvl="1" indent="-571500" eaLnBrk="1" hangingPunct="1"/>
            <a:r>
              <a:rPr lang="cs-CZ" dirty="0" err="1" smtClean="0"/>
              <a:t>Dataset</a:t>
            </a:r>
            <a:r>
              <a:rPr lang="cs-CZ" dirty="0" smtClean="0"/>
              <a:t> je poměrně malý (100 uživatelů)</a:t>
            </a:r>
          </a:p>
          <a:p>
            <a:pPr marL="920750" lvl="1" indent="-571500" eaLnBrk="1" hangingPunct="1"/>
            <a:r>
              <a:rPr lang="cs-CZ" dirty="0" smtClean="0"/>
              <a:t>Nalezení opravdu podobných uživatelů není až tak pravděpodobné</a:t>
            </a:r>
          </a:p>
          <a:p>
            <a:pPr marL="571500" indent="-571500" eaLnBrk="1" hangingPunct="1"/>
            <a:r>
              <a:rPr lang="cs-CZ" dirty="0" smtClean="0"/>
              <a:t>Výpočetní složitost nalezení podobných uživatelů</a:t>
            </a:r>
          </a:p>
          <a:p>
            <a:pPr marL="920750" lvl="1" indent="-571500" eaLnBrk="1" hangingPunct="1"/>
            <a:r>
              <a:rPr lang="cs-CZ" dirty="0" smtClean="0"/>
              <a:t>Pro nás není zásadní, ale působí problémy ve skutečných systémech</a:t>
            </a:r>
            <a:endParaRPr lang="cs-CZ" dirty="0" smtClean="0"/>
          </a:p>
          <a:p>
            <a:pPr marL="571500" indent="-571500" eaLnBrk="1" hangingPunct="1"/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18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Hypotéza 2: </a:t>
            </a:r>
            <a:r>
              <a:rPr lang="cs-CZ" dirty="0" smtClean="0">
                <a:solidFill>
                  <a:srgbClr val="FF0000"/>
                </a:solidFill>
              </a:rPr>
              <a:t>objekty</a:t>
            </a:r>
            <a:r>
              <a:rPr lang="cs-CZ" dirty="0" smtClean="0"/>
              <a:t> budou </a:t>
            </a:r>
            <a:r>
              <a:rPr lang="cs-CZ" dirty="0" smtClean="0">
                <a:solidFill>
                  <a:srgbClr val="00B0F0"/>
                </a:solidFill>
              </a:rPr>
              <a:t>hodnoceny</a:t>
            </a:r>
            <a:r>
              <a:rPr lang="cs-CZ" dirty="0" smtClean="0"/>
              <a:t> podobně jako </a:t>
            </a:r>
            <a:r>
              <a:rPr lang="cs-CZ" dirty="0" smtClean="0">
                <a:solidFill>
                  <a:srgbClr val="FF0000"/>
                </a:solidFill>
              </a:rPr>
              <a:t>jim podobné objekty</a:t>
            </a:r>
          </a:p>
          <a:p>
            <a:pPr marL="571500" indent="-571500" eaLnBrk="1" hangingPunct="1"/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19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Algoritmus: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Nearest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</a:t>
            </a:r>
            <a:r>
              <a:rPr lang="cs-CZ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neighbours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cs-CZ" i="1" dirty="0" smtClean="0">
                <a:solidFill>
                  <a:srgbClr val="FF0000"/>
                </a:solidFill>
              </a:rPr>
              <a:t>User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Object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){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rgbClr val="FF0000"/>
                </a:solidFill>
              </a:rPr>
              <a:t>User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400" i="1" dirty="0" err="1" smtClean="0">
                <a:solidFill>
                  <a:srgbClr val="00B050"/>
                </a:solidFill>
              </a:rPr>
              <a:t>Object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jasné, </a:t>
            </a:r>
            <a:r>
              <a:rPr lang="cs-CZ" sz="2400" i="1" dirty="0" smtClean="0">
                <a:solidFill>
                  <a:srgbClr val="00B0F0"/>
                </a:solidFill>
              </a:rPr>
              <a:t>K 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uvažovaný počet sousedů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 nalezni </a:t>
            </a:r>
            <a:r>
              <a:rPr lang="cs-CZ" sz="2000" i="1" dirty="0" smtClean="0">
                <a:solidFill>
                  <a:srgbClr val="00B0F0"/>
                </a:solidFill>
              </a:rPr>
              <a:t>K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nejpodobnějších objektů k </a:t>
            </a:r>
            <a:r>
              <a:rPr lang="cs-CZ" sz="2000" i="1" dirty="0" err="1" smtClean="0">
                <a:solidFill>
                  <a:srgbClr val="00B050"/>
                </a:solidFill>
              </a:rPr>
              <a:t>Object</a:t>
            </a:r>
            <a:r>
              <a:rPr lang="cs-CZ" sz="2000" i="1" dirty="0" smtClean="0">
                <a:solidFill>
                  <a:srgbClr val="00B050"/>
                </a:solidFill>
              </a:rPr>
              <a:t>,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které ohodnotil 	  uživatel User</a:t>
            </a:r>
            <a:r>
              <a:rPr lang="cs-CZ" sz="2000" i="1" dirty="0" smtClean="0">
                <a:solidFill>
                  <a:srgbClr val="00B050"/>
                </a:solidFill>
              </a:rPr>
              <a:t/>
            </a:r>
            <a:br>
              <a:rPr lang="cs-CZ" sz="2000" i="1" dirty="0" smtClean="0">
                <a:solidFill>
                  <a:srgbClr val="00B050"/>
                </a:solidFill>
              </a:rPr>
            </a:br>
            <a:r>
              <a:rPr lang="cs-CZ" sz="2000" i="1" dirty="0" smtClean="0"/>
              <a:t>	- rating(</a:t>
            </a:r>
            <a:r>
              <a:rPr lang="cs-CZ" sz="2000" i="1" dirty="0" smtClean="0">
                <a:solidFill>
                  <a:srgbClr val="FF0000"/>
                </a:solidFill>
              </a:rPr>
              <a:t>User,</a:t>
            </a:r>
            <a:r>
              <a:rPr lang="cs-CZ" sz="2000" i="1" dirty="0" smtClean="0">
                <a:solidFill>
                  <a:srgbClr val="00B050"/>
                </a:solidFill>
              </a:rPr>
              <a:t> </a:t>
            </a:r>
            <a:r>
              <a:rPr lang="cs-CZ" sz="2000" i="1" dirty="0" err="1" smtClean="0">
                <a:solidFill>
                  <a:srgbClr val="00B050"/>
                </a:solidFill>
              </a:rPr>
              <a:t>Object</a:t>
            </a:r>
            <a:r>
              <a:rPr lang="cs-CZ" sz="2000" i="1" dirty="0" smtClean="0"/>
              <a:t>) = </a:t>
            </a:r>
            <a:r>
              <a:rPr lang="cs-CZ" sz="2000" i="1" dirty="0" err="1" smtClean="0"/>
              <a:t>weighted</a:t>
            </a:r>
            <a:r>
              <a:rPr lang="cs-CZ" sz="2000" i="1" dirty="0" smtClean="0"/>
              <a:t>_AVG(hodnocení podobných 	  objektů)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Obsah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DU 1 – shrnutí</a:t>
            </a:r>
          </a:p>
          <a:p>
            <a:pPr marL="571500" indent="-571500" eaLnBrk="1" hangingPunct="1"/>
            <a:r>
              <a:rPr lang="cs-CZ" dirty="0" err="1" smtClean="0"/>
              <a:t>RecSys</a:t>
            </a:r>
            <a:r>
              <a:rPr lang="cs-CZ" dirty="0" smtClean="0"/>
              <a:t> </a:t>
            </a:r>
            <a:r>
              <a:rPr lang="cs-CZ" dirty="0" err="1" smtClean="0"/>
              <a:t>Challenge</a:t>
            </a:r>
            <a:r>
              <a:rPr lang="cs-CZ" dirty="0" smtClean="0"/>
              <a:t>: </a:t>
            </a:r>
            <a:r>
              <a:rPr lang="cs-CZ" dirty="0" err="1" smtClean="0"/>
              <a:t>baselines</a:t>
            </a:r>
            <a:r>
              <a:rPr lang="cs-CZ" dirty="0" smtClean="0"/>
              <a:t> + </a:t>
            </a:r>
            <a:r>
              <a:rPr lang="cs-CZ" dirty="0" err="1" smtClean="0"/>
              <a:t>hi</a:t>
            </a:r>
            <a:r>
              <a:rPr lang="cs-CZ" dirty="0" smtClean="0"/>
              <a:t> </a:t>
            </a:r>
            <a:r>
              <a:rPr lang="cs-CZ" dirty="0" err="1" smtClean="0"/>
              <a:t>score</a:t>
            </a:r>
            <a:endParaRPr lang="cs-CZ" dirty="0" smtClean="0"/>
          </a:p>
          <a:p>
            <a:pPr marL="571500" indent="-571500" eaLnBrk="1" hangingPunct="1"/>
            <a:r>
              <a:rPr lang="cs-CZ" dirty="0" smtClean="0"/>
              <a:t>Algoritmy pro učení UP</a:t>
            </a:r>
          </a:p>
          <a:p>
            <a:pPr marL="571500" indent="-571500" eaLnBrk="1" hangingPunct="1"/>
            <a:r>
              <a:rPr lang="cs-CZ" dirty="0" smtClean="0"/>
              <a:t>Dotazy, konzultace, nápady, návrhy</a:t>
            </a:r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20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2800" dirty="0" smtClean="0"/>
              <a:t>Podobnost mezi objekty OID1, OID2</a:t>
            </a:r>
          </a:p>
          <a:p>
            <a:pPr marL="571500" indent="-571500" eaLnBrk="1" hangingPunct="1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Podobnost pomocí ratingů stejně jako u uživatelů </a:t>
            </a: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(různí lidé hodnotí podobné objekty podobně)</a:t>
            </a:r>
          </a:p>
          <a:p>
            <a:pPr marL="571500" indent="-571500" eaLnBrk="1" hangingPunct="1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Podobnost pomocí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content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based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atributů </a:t>
            </a: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(značka, výkon, cena,…)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21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Podobnost pomocí </a:t>
            </a:r>
            <a:r>
              <a:rPr lang="cs-CZ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content</a:t>
            </a: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cs-CZ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based</a:t>
            </a: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atributů </a:t>
            </a:r>
            <a:endParaRPr lang="cs-CZ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Lze také pomocí cosine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similarity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ale je třeba:</a:t>
            </a: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Normalizovat numerické atributy</a:t>
            </a:r>
          </a:p>
          <a:p>
            <a:pPr marL="1216025" lvl="2" indent="-571500" eaLnBrk="1" hangingPunct="1"/>
            <a:r>
              <a:rPr lang="cs-CZ" sz="1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Lineární normalizace do [0,1], standardizace,…</a:t>
            </a:r>
          </a:p>
          <a:p>
            <a:pPr marL="1216025" lvl="2" indent="-571500" eaLnBrk="1" hangingPunct="1"/>
            <a:r>
              <a:rPr lang="cs-CZ" sz="1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http://en.wikipedia.org/wiki/Feature_scaling </a:t>
            </a:r>
            <a:endParaRPr lang="cs-CZ" sz="17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Definovat chování pro nominální atributy</a:t>
            </a:r>
          </a:p>
          <a:p>
            <a:pPr marL="1216025" lvl="2" indent="-571500" eaLnBrk="1" hangingPunct="1"/>
            <a:r>
              <a:rPr lang="cs-CZ" sz="1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Shodné -&gt; 1, </a:t>
            </a:r>
            <a:r>
              <a:rPr lang="cs-CZ" sz="17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rozílné</a:t>
            </a:r>
            <a:r>
              <a:rPr lang="cs-CZ" sz="1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-&gt; 0, nebo matice podobností atp.</a:t>
            </a:r>
          </a:p>
          <a:p>
            <a:pPr marL="571500" indent="-571500" eaLnBrk="1" hangingPunct="1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Obecně lze použít libovolnou metriku vracející pro každou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dvojci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objektů „nějaké“ číslo třeba z [0,1]</a:t>
            </a:r>
          </a:p>
          <a:p>
            <a:pPr marL="920750" lvl="1" indent="-571500" eaLnBrk="1" hangingPunct="1"/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Např. </a:t>
            </a:r>
            <a:r>
              <a:rPr lang="cs-CZ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trojuhelníkovou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nerovnost je vhodné dodržet</a:t>
            </a:r>
          </a:p>
          <a:p>
            <a:pPr marL="920750" lvl="1" indent="-571500" eaLnBrk="1" hangingPunct="1"/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vhodné mít pro zvolenou metodu nějaký rozumný důvod</a:t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Varianty algoritmu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počet hledaných sousedů (případně závislý na datech)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vybrat/nevybrat určité atributy pro definování podobnosti, způsob výpočtu podobnosti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při výpočtu ratingu uvažovat/neuvažovat podobnost objektů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použít i objekty hodnocené ostatními/podobnými uživateli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cs-CZ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23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Nevýhody</a:t>
            </a:r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???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24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Nearest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neighbours</a:t>
            </a:r>
            <a:r>
              <a:rPr lang="cs-CZ" sz="3200" b="1" dirty="0" smtClean="0">
                <a:solidFill>
                  <a:schemeClr val="tx2"/>
                </a:solidFill>
              </a:rPr>
              <a:t> pro objekty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Nevýhody</a:t>
            </a:r>
          </a:p>
          <a:p>
            <a:pPr marL="571500" indent="-571500" eaLnBrk="1" hangingPunct="1"/>
            <a:r>
              <a:rPr lang="cs-CZ" dirty="0" smtClean="0"/>
              <a:t>Jsou nejbližší sousedé opravdu blízcí?</a:t>
            </a:r>
          </a:p>
          <a:p>
            <a:pPr marL="920750" lvl="1" indent="-571500" eaLnBrk="1" hangingPunct="1"/>
            <a:r>
              <a:rPr lang="cs-CZ" dirty="0" smtClean="0"/>
              <a:t>Kolik objektů uživatel v průměru ohodnotil?</a:t>
            </a:r>
            <a:endParaRPr lang="cs-CZ" dirty="0" smtClean="0"/>
          </a:p>
          <a:p>
            <a:pPr marL="571500" indent="-571500" eaLnBrk="1" hangingPunct="1"/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25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Přeformulovaný problém desetiboje:</a:t>
            </a:r>
          </a:p>
          <a:p>
            <a:pPr marL="571500" indent="-571500" eaLnBrk="1" hangingPunct="1">
              <a:buNone/>
            </a:pPr>
            <a:r>
              <a:rPr lang="cs-CZ" sz="2000" dirty="0" err="1" smtClean="0"/>
              <a:t>Pref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00B050"/>
                </a:solidFill>
              </a:rPr>
              <a:t>UID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OID</a:t>
            </a:r>
            <a:r>
              <a:rPr lang="cs-CZ" sz="2000" dirty="0" smtClean="0"/>
              <a:t>) = @(</a:t>
            </a:r>
            <a:r>
              <a:rPr lang="cs-CZ" sz="2000" dirty="0" err="1" smtClean="0"/>
              <a:t>loc</a:t>
            </a:r>
            <a:r>
              <a:rPr lang="cs-CZ" sz="2000" dirty="0" smtClean="0"/>
              <a:t>_</a:t>
            </a:r>
            <a:r>
              <a:rPr lang="cs-CZ" sz="2000" dirty="0" err="1" smtClean="0"/>
              <a:t>pref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00B050"/>
                </a:solidFill>
              </a:rPr>
              <a:t>UID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a1</a:t>
            </a:r>
            <a:r>
              <a:rPr lang="cs-CZ" sz="2000" dirty="0" smtClean="0"/>
              <a:t>), </a:t>
            </a:r>
            <a:r>
              <a:rPr lang="cs-CZ" sz="2000" dirty="0" err="1" smtClean="0"/>
              <a:t>loc</a:t>
            </a:r>
            <a:r>
              <a:rPr lang="cs-CZ" sz="2000" dirty="0" smtClean="0"/>
              <a:t>_</a:t>
            </a:r>
            <a:r>
              <a:rPr lang="cs-CZ" sz="2000" dirty="0" err="1" smtClean="0"/>
              <a:t>pref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00B050"/>
                </a:solidFill>
              </a:rPr>
              <a:t>UID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a2</a:t>
            </a:r>
            <a:r>
              <a:rPr lang="cs-CZ" sz="2000" dirty="0" smtClean="0"/>
              <a:t>),… )</a:t>
            </a:r>
          </a:p>
          <a:p>
            <a:pPr marL="571500" indent="-571500" eaLnBrk="1" hangingPunct="1">
              <a:buNone/>
            </a:pPr>
            <a:endParaRPr lang="cs-CZ" sz="2000" dirty="0" smtClean="0"/>
          </a:p>
          <a:p>
            <a:pPr marL="571500" indent="-571500" eaLnBrk="1" hangingPunct="1"/>
            <a:r>
              <a:rPr lang="cs-CZ" sz="2400" dirty="0" smtClean="0"/>
              <a:t>Hypotéza 3: Preference uživatele </a:t>
            </a:r>
            <a:r>
              <a:rPr lang="cs-CZ" sz="2400" dirty="0" smtClean="0">
                <a:solidFill>
                  <a:srgbClr val="00B050"/>
                </a:solidFill>
              </a:rPr>
              <a:t>U</a:t>
            </a:r>
            <a:r>
              <a:rPr lang="cs-CZ" sz="2400" dirty="0" smtClean="0"/>
              <a:t> k objektu </a:t>
            </a:r>
            <a:r>
              <a:rPr lang="cs-CZ" sz="2400" dirty="0" smtClean="0">
                <a:solidFill>
                  <a:srgbClr val="FF0000"/>
                </a:solidFill>
              </a:rPr>
              <a:t>O</a:t>
            </a:r>
            <a:r>
              <a:rPr lang="cs-CZ" sz="2400" dirty="0" smtClean="0"/>
              <a:t> se dá vyjádřit pomocí nějaké agregace @ lokálních preferencí uživatele k atributům objektu </a:t>
            </a:r>
            <a:r>
              <a:rPr lang="cs-CZ" sz="2400" dirty="0" smtClean="0">
                <a:solidFill>
                  <a:srgbClr val="FF0000"/>
                </a:solidFill>
              </a:rPr>
              <a:t>a1</a:t>
            </a:r>
            <a:r>
              <a:rPr lang="cs-CZ" sz="2400" dirty="0" smtClean="0"/>
              <a:t>, …, </a:t>
            </a:r>
            <a:r>
              <a:rPr lang="cs-CZ" sz="2400" dirty="0" err="1" smtClean="0">
                <a:solidFill>
                  <a:srgbClr val="FF0000"/>
                </a:solidFill>
              </a:rPr>
              <a:t>ak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Agregační funkce by měla zachovávat </a:t>
            </a:r>
            <a:r>
              <a:rPr lang="cs-CZ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monotonitu</a:t>
            </a: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Lokální preference převádí doménu atributu do [0,1] a zároveň počítají případné parametry @ (např. důležitost atributu)</a:t>
            </a:r>
          </a:p>
          <a:p>
            <a:pPr marL="920750" lvl="1" indent="-571500" eaLnBrk="1" hangingPunct="1"/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26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1746" name="Picture 2" descr="C:\Users\peska\Desktop\projekty\ejc2012\model-learn-prefferenc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1700808"/>
            <a:ext cx="8753475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27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Meta-algoritmus: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Definuju jaké uvažuji lokální preference a agregační funkce (regrese/intervaly/… průměr/vážený průměr/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max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/min/…)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 každého uživatele U se z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trénovacích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dat naučím jeho lokální preference pro všechny atributy a parametry agregační funkce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 každou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dvojci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UID, OID (a parametry objektu a1,…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Spočtu hodnotu lokálních preferencí</a:t>
            </a:r>
          </a:p>
          <a:p>
            <a:pPr marL="920750" lvl="1" indent="-571500" eaLnBrk="1" hangingPunct="1"/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Spočtu agregační funkci</a:t>
            </a: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28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Globální preference:</a:t>
            </a:r>
          </a:p>
          <a:p>
            <a:pPr marL="571500" indent="-571500" eaLnBrk="1" hangingPunct="1"/>
            <a:r>
              <a:rPr lang="cs-CZ" sz="2400" dirty="0" smtClean="0"/>
              <a:t>Průměr lokálních preferencí</a:t>
            </a:r>
          </a:p>
          <a:p>
            <a:pPr marL="571500" indent="-571500" eaLnBrk="1" hangingPunct="1"/>
            <a:r>
              <a:rPr lang="cs-CZ" sz="2400" dirty="0" smtClean="0"/>
              <a:t>Vážený průměr (je třeba stanovit důležitost </a:t>
            </a:r>
            <a:r>
              <a:rPr lang="cs-CZ" sz="2400" dirty="0" err="1" smtClean="0"/>
              <a:t>loc</a:t>
            </a:r>
            <a:r>
              <a:rPr lang="cs-CZ" sz="2400" dirty="0" smtClean="0"/>
              <a:t>. </a:t>
            </a:r>
            <a:r>
              <a:rPr lang="cs-CZ" sz="2400" dirty="0" err="1" smtClean="0"/>
              <a:t>pref</a:t>
            </a:r>
            <a:r>
              <a:rPr lang="cs-CZ" sz="2400" dirty="0" smtClean="0"/>
              <a:t>.)</a:t>
            </a:r>
          </a:p>
          <a:p>
            <a:pPr marL="571500" indent="-571500" eaLnBrk="1" hangingPunct="1"/>
            <a:r>
              <a:rPr lang="cs-CZ" sz="2400" dirty="0" smtClean="0"/>
              <a:t>Další varianty (např. </a:t>
            </a:r>
            <a:r>
              <a:rPr lang="cs-CZ" sz="2400" dirty="0" err="1" smtClean="0"/>
              <a:t>fuzzy</a:t>
            </a:r>
            <a:r>
              <a:rPr lang="cs-CZ" sz="2400" dirty="0" smtClean="0"/>
              <a:t> logické spojky) se hodí spíš pro jiné cílové metriky (zachovávají uspořádání, ale ne hodnoty preference)</a:t>
            </a:r>
          </a:p>
          <a:p>
            <a:pPr marL="571500" indent="-571500" eaLnBrk="1" hangingPunct="1">
              <a:buNone/>
            </a:pPr>
            <a:r>
              <a:rPr lang="cs-CZ" dirty="0" smtClean="0"/>
              <a:t>Lokální preference:</a:t>
            </a:r>
          </a:p>
          <a:p>
            <a:pPr marL="571500" indent="-571500" eaLnBrk="1" hangingPunct="1"/>
            <a:r>
              <a:rPr lang="cs-CZ" sz="2400" dirty="0" smtClean="0"/>
              <a:t>Je vhodné rozlišovat nominální a numerické atributy</a:t>
            </a:r>
          </a:p>
          <a:p>
            <a:pPr marL="920750" lvl="1" indent="-571500" eaLnBrk="1" hangingPunct="1"/>
            <a:r>
              <a:rPr lang="cs-CZ" sz="2000" dirty="0" smtClean="0"/>
              <a:t>Numerické: nějaká forma regrese, nebo rozdělení na intervaly</a:t>
            </a:r>
          </a:p>
          <a:p>
            <a:pPr marL="920750" lvl="1" indent="-571500" eaLnBrk="1" hangingPunct="1"/>
            <a:r>
              <a:rPr lang="cs-CZ" sz="2000" dirty="0" smtClean="0"/>
              <a:t>Nominální: dle jednotlivých hodnot</a:t>
            </a:r>
            <a:endParaRPr lang="cs-CZ" sz="2000" dirty="0" smtClean="0"/>
          </a:p>
          <a:p>
            <a:pPr marL="571500" indent="-571500" eaLnBrk="1" hangingPunct="1">
              <a:buNone/>
            </a:pPr>
            <a:endParaRPr lang="cs-CZ" sz="2400" dirty="0" smtClean="0"/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29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Lokální preference nominálních atributů:</a:t>
            </a:r>
          </a:p>
          <a:p>
            <a:pPr marL="571500" indent="-571500" eaLnBrk="1" hangingPunct="1"/>
            <a:r>
              <a:rPr lang="cs-CZ" sz="2400" dirty="0" smtClean="0"/>
              <a:t>Preference = průměrná hodnota ratingu pro danou hodnotu atributu</a:t>
            </a:r>
          </a:p>
          <a:p>
            <a:pPr marL="571500" indent="-571500" eaLnBrk="1" hangingPunct="1"/>
            <a:r>
              <a:rPr lang="cs-CZ" sz="2400" dirty="0" smtClean="0"/>
              <a:t>Důležitost atributu – idea: čím větší rozptyl ratingů, tím méně je atribut důležitý</a:t>
            </a: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Font typeface="+mj-lt"/>
              <a:buAutoNum type="arabicPeriod"/>
            </a:pP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32770" name="Picture 2" descr="C:\Users\peska\Desktop\projekty\ejc2012\ejc-ala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8748464" cy="2362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 1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A49-3BD2-4D42-8DA1-CF934D2298B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30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Lokální preference nominálních atributů:</a:t>
            </a: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38017" r="33315" b="11782"/>
          <a:stretch>
            <a:fillRect/>
          </a:stretch>
        </p:blipFill>
        <p:spPr bwMode="auto">
          <a:xfrm>
            <a:off x="611560" y="2276872"/>
            <a:ext cx="756084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31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Lokální preference numerických atributů:</a:t>
            </a:r>
          </a:p>
          <a:p>
            <a:pPr marL="571500" indent="-571500" eaLnBrk="1" hangingPunct="1"/>
            <a:r>
              <a:rPr lang="cs-CZ" dirty="0" smtClean="0"/>
              <a:t>Intervalová metoda: rozdělíme doménu atributu na intervaly (Kolik? Jak?) </a:t>
            </a:r>
          </a:p>
          <a:p>
            <a:pPr marL="920750" lvl="1" indent="-571500" eaLnBrk="1" hangingPunct="1"/>
            <a:r>
              <a:rPr lang="cs-CZ" dirty="0" smtClean="0"/>
              <a:t>A dál se chovám, jako by to byly nominální data</a:t>
            </a:r>
          </a:p>
          <a:p>
            <a:pPr marL="920750" lvl="1" indent="-571500" eaLnBrk="1" hangingPunct="1"/>
            <a:r>
              <a:rPr lang="cs-CZ" dirty="0" smtClean="0">
                <a:solidFill>
                  <a:srgbClr val="00B050"/>
                </a:solidFill>
              </a:rPr>
              <a:t>Implementačně snadnější metoda</a:t>
            </a:r>
          </a:p>
          <a:p>
            <a:pPr marL="920750" lvl="1" indent="-571500" eaLnBrk="1" hangingPunct="1"/>
            <a:r>
              <a:rPr lang="cs-CZ" dirty="0" smtClean="0">
                <a:solidFill>
                  <a:srgbClr val="FF0000"/>
                </a:solidFill>
              </a:rPr>
              <a:t>Ale také méně přesná (ztrácím informace)</a:t>
            </a:r>
            <a:endParaRPr lang="cs-CZ" dirty="0" smtClean="0">
              <a:solidFill>
                <a:srgbClr val="FF0000"/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194920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Lokální preference numerických atributů:</a:t>
            </a:r>
          </a:p>
          <a:p>
            <a:pPr marL="571500" indent="-571500" eaLnBrk="1" hangingPunct="1"/>
            <a:r>
              <a:rPr lang="cs-CZ" dirty="0" smtClean="0"/>
              <a:t>Regresní metody:</a:t>
            </a:r>
          </a:p>
          <a:p>
            <a:pPr marL="920750" lvl="1" indent="-571500" eaLnBrk="1" hangingPunct="1"/>
            <a:r>
              <a:rPr lang="cs-CZ" i="1" dirty="0" smtClean="0">
                <a:solidFill>
                  <a:srgbClr val="00B0F0"/>
                </a:solidFill>
              </a:rPr>
              <a:t>Cílem regresních metod obecně je proložit datovými body křivku tak, aby chyba (nebo obecně nějaká cílová metrika) byla co nejnižší.</a:t>
            </a:r>
          </a:p>
          <a:p>
            <a:pPr marL="571500" indent="-571500" eaLnBrk="1" hangingPunct="1"/>
            <a:endParaRPr lang="cs-CZ" sz="1800" i="1" dirty="0" smtClean="0">
              <a:solidFill>
                <a:srgbClr val="00B0F0"/>
              </a:solidFill>
            </a:endParaRP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34818" name="Picture 2" descr="C:\Users\peska\Desktop\projekty\ejc2012\ejc-ala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7913" y="2564904"/>
            <a:ext cx="3616087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33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Regresní metody:</a:t>
            </a:r>
          </a:p>
          <a:p>
            <a:pPr marL="571500" indent="-571500" eaLnBrk="1" hangingPunct="1"/>
            <a:r>
              <a:rPr lang="cs-CZ" sz="2800" dirty="0" smtClean="0"/>
              <a:t>Lineární regrese – snažíme se body proložit přímku 				tak, abychom</a:t>
            </a:r>
          </a:p>
          <a:p>
            <a:pPr marL="920750" lvl="1" indent="-571500" eaLnBrk="1" hangingPunct="1"/>
            <a:r>
              <a:rPr lang="cs-CZ" sz="2400" i="1" dirty="0" err="1" smtClean="0"/>
              <a:t>Least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squares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linear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regression</a:t>
            </a:r>
            <a:r>
              <a:rPr lang="cs-CZ" sz="2400" i="1" dirty="0" smtClean="0"/>
              <a:t>: </a:t>
            </a:r>
            <a:r>
              <a:rPr lang="cs-CZ" sz="2400" dirty="0" smtClean="0"/>
              <a:t>minimalizovali sumu čtvercových odchylek jednotlivých bodů:</a:t>
            </a:r>
          </a:p>
          <a:p>
            <a:pPr marL="920750" lvl="1" indent="-571500" eaLnBrk="1" hangingPunct="1"/>
            <a:endParaRPr lang="cs-CZ" sz="2400" dirty="0" smtClean="0"/>
          </a:p>
          <a:p>
            <a:pPr marL="920750" lvl="1" indent="-571500" eaLnBrk="1" hangingPunct="1"/>
            <a:endParaRPr lang="cs-CZ" sz="2400" dirty="0" smtClean="0"/>
          </a:p>
          <a:p>
            <a:pPr marL="920750" lvl="1" indent="-571500" eaLnBrk="1" hangingPunct="1"/>
            <a:r>
              <a:rPr lang="cs-CZ" sz="2400" dirty="0" smtClean="0"/>
              <a:t>Lze řešit poměrně snadno algoritmicky (spočítáme parametry </a:t>
            </a:r>
            <a:r>
              <a:rPr lang="el-GR" sz="2400" dirty="0" smtClean="0"/>
              <a:t>α</a:t>
            </a:r>
            <a:r>
              <a:rPr lang="cs-CZ" sz="2400" dirty="0" smtClean="0"/>
              <a:t>, </a:t>
            </a:r>
            <a:r>
              <a:rPr lang="el-GR" sz="2400" dirty="0" smtClean="0"/>
              <a:t>β</a:t>
            </a:r>
            <a:r>
              <a:rPr lang="cs-CZ" sz="2400" dirty="0" smtClean="0"/>
              <a:t>)</a:t>
            </a:r>
          </a:p>
          <a:p>
            <a:pPr marL="920750" lvl="1" indent="-571500" eaLnBrk="1" hangingPunct="1"/>
            <a:r>
              <a:rPr lang="cs-CZ" sz="2000" i="1" dirty="0" smtClean="0">
                <a:hlinkClick r:id="rId2"/>
              </a:rPr>
              <a:t>http://</a:t>
            </a:r>
            <a:r>
              <a:rPr lang="cs-CZ" sz="2000" i="1" dirty="0" smtClean="0">
                <a:hlinkClick r:id="rId2"/>
              </a:rPr>
              <a:t>en.wikipedia.org/wiki/Simple_linear_regression</a:t>
            </a:r>
            <a:endParaRPr lang="cs-CZ" sz="2000" i="1" dirty="0" smtClean="0"/>
          </a:p>
          <a:p>
            <a:pPr marL="920750" lvl="1" indent="-571500" eaLnBrk="1" hangingPunct="1">
              <a:buNone/>
            </a:pPr>
            <a:endParaRPr lang="cs-CZ" sz="2400" i="1" dirty="0" smtClean="0"/>
          </a:p>
          <a:p>
            <a:pPr marL="920750" lvl="1" indent="-571500" eaLnBrk="1" hangingPunct="1"/>
            <a:endParaRPr lang="cs-CZ" sz="2400" dirty="0" smtClean="0"/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35842" name="Picture 2" descr=" f = \alpha + \beta x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852936"/>
            <a:ext cx="1872208" cy="333661"/>
          </a:xfrm>
          <a:prstGeom prst="rect">
            <a:avLst/>
          </a:prstGeom>
          <a:noFill/>
        </p:spPr>
      </p:pic>
      <p:pic>
        <p:nvPicPr>
          <p:cNvPr id="35844" name="Picture 4" descr="\text{Find }\min_{\alpha,\,\beta} Q(\alpha,\beta), \qquad \text{for } Q(\alpha,\beta) = \sum_{i=1}^n\hat{\varepsilon}_i^{\,2} = \sum_{i=1}^n (y_i - \alpha - \beta x_i)^2\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077072"/>
            <a:ext cx="7425895" cy="739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34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51202" name="Picture 2" descr="\begin{align}&#10;\hat\beta &amp;= \frac{ \sum_{i=1}^{n} (x_{i}-\bar{x})(y_{i}-\bar{y}) }{ \sum_{i=1}^{n} (x_{i}-\bar{x})^2 } \\[6pt]&#10;          &amp;= \frac{ \sum_{i=1}^{n}{x_{i}y_{i}} - \frac1n \sum_{i=1}^{n}{x_{i}}\sum_{j=1}^{n}{y_{j}}}{ \sum_{i=1}^{n}{x_{i}^2} - \frac1n (\sum_{i=1}^{n}{x_{i}})^2 } \\[6pt]&#10;          &amp;= \frac{ \overline{xy} - \bar{x}\bar{y} }{ \overline{x^2} - \bar{x}^2 }   \\&#10;          &amp;= \frac{ \operatorname{Cov}[x,y] }{ \operatorname{Var}[x] } \\&#10;          &amp;= r_{xy} \frac{s_y}{s_x}, \\[6pt]&#10; \hat\alpha &amp; = \bar{y} - \hat\beta\,\bar{x},&#10;\end{align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4464496" cy="4796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35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Další regresní metody:</a:t>
            </a:r>
          </a:p>
          <a:p>
            <a:pPr marL="571500" indent="-571500" eaLnBrk="1" hangingPunct="1"/>
            <a:r>
              <a:rPr lang="cs-CZ" sz="2400" dirty="0" smtClean="0"/>
              <a:t>Polynomiální regrese vyššího stupně</a:t>
            </a:r>
          </a:p>
          <a:p>
            <a:pPr marL="920750" lvl="1" indent="-571500" eaLnBrk="1" hangingPunct="1"/>
            <a:r>
              <a:rPr lang="cs-CZ" sz="2000" dirty="0" smtClean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en.wikipedia.org/wiki/Polynomial_regression</a:t>
            </a:r>
            <a:endParaRPr lang="cs-CZ" sz="2000" dirty="0" smtClean="0"/>
          </a:p>
          <a:p>
            <a:pPr marL="920750" lvl="1" indent="-571500" eaLnBrk="1" hangingPunct="1"/>
            <a:r>
              <a:rPr lang="cs-CZ" sz="2000" dirty="0" smtClean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www.</a:t>
            </a:r>
            <a:r>
              <a:rPr lang="cs-CZ" sz="2000" dirty="0" err="1" smtClean="0">
                <a:hlinkClick r:id="rId3"/>
              </a:rPr>
              <a:t>azdhs.gov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lab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documents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license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resources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calibration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training</a:t>
            </a:r>
            <a:r>
              <a:rPr lang="cs-CZ" sz="2000" dirty="0" smtClean="0">
                <a:hlinkClick r:id="rId3"/>
              </a:rPr>
              <a:t>/12-</a:t>
            </a:r>
            <a:r>
              <a:rPr lang="cs-CZ" sz="2000" dirty="0" err="1" smtClean="0">
                <a:hlinkClick r:id="rId3"/>
              </a:rPr>
              <a:t>quadratic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least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squares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regression</a:t>
            </a:r>
            <a:r>
              <a:rPr lang="cs-CZ" sz="2000" dirty="0" smtClean="0">
                <a:hlinkClick r:id="rId3"/>
              </a:rPr>
              <a:t>-</a:t>
            </a:r>
            <a:r>
              <a:rPr lang="cs-CZ" sz="2000" dirty="0" err="1" smtClean="0">
                <a:hlinkClick r:id="rId3"/>
              </a:rPr>
              <a:t>calib.pdf</a:t>
            </a:r>
            <a:endParaRPr lang="cs-CZ" sz="2000" dirty="0" smtClean="0"/>
          </a:p>
          <a:p>
            <a:pPr marL="920750" lvl="1" indent="-571500" eaLnBrk="1" hangingPunct="1"/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arachnoid.com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polysolve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pPr marL="571500" indent="-571500" eaLnBrk="1" hangingPunct="1"/>
            <a:r>
              <a:rPr lang="cs-CZ" sz="2400" dirty="0" smtClean="0"/>
              <a:t>Po částech lineární regrese</a:t>
            </a:r>
          </a:p>
          <a:p>
            <a:pPr marL="920750" lvl="1" indent="-571500" eaLnBrk="1" hangingPunct="1"/>
            <a:r>
              <a:rPr lang="cs-CZ" sz="2000" dirty="0" smtClean="0">
                <a:hlinkClick r:id="rId5"/>
              </a:rPr>
              <a:t>http://</a:t>
            </a:r>
            <a:r>
              <a:rPr lang="cs-CZ" sz="2000" dirty="0" smtClean="0">
                <a:hlinkClick r:id="rId5"/>
              </a:rPr>
              <a:t>en.wikipedia.org/wiki/Segmented_regression</a:t>
            </a:r>
            <a:endParaRPr lang="cs-CZ" sz="2000" dirty="0" smtClean="0"/>
          </a:p>
          <a:p>
            <a:pPr marL="571500" indent="-571500" eaLnBrk="1" hangingPunct="1"/>
            <a:r>
              <a:rPr lang="cs-CZ" sz="2400" dirty="0" smtClean="0"/>
              <a:t>…</a:t>
            </a:r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36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Učení modelu desetiboje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>
              <a:buNone/>
            </a:pPr>
            <a:r>
              <a:rPr lang="cs-CZ" dirty="0" smtClean="0"/>
              <a:t>Regresní metody – důležitost atributu</a:t>
            </a:r>
          </a:p>
          <a:p>
            <a:pPr marL="571500" indent="-571500" eaLnBrk="1" hangingPunct="1"/>
            <a:r>
              <a:rPr lang="cs-CZ" sz="2400" dirty="0" smtClean="0"/>
              <a:t>obdobně jako u nominálních atributů, jen je „rozptyl“ počítán od očekávané hodnoty dle regresní křivky</a:t>
            </a:r>
          </a:p>
          <a:p>
            <a:pPr marL="571500" indent="-571500" eaLnBrk="1" hangingPunct="1"/>
            <a:r>
              <a:rPr lang="cs-CZ" sz="2400" dirty="0" smtClean="0"/>
              <a:t>W(</a:t>
            </a:r>
            <a:r>
              <a:rPr lang="cs-CZ" sz="2400" dirty="0" err="1" smtClean="0"/>
              <a:t>Ai</a:t>
            </a:r>
            <a:r>
              <a:rPr lang="cs-CZ" sz="2400" dirty="0" smtClean="0"/>
              <a:t>) = 1/var(X)</a:t>
            </a:r>
            <a:endParaRPr lang="cs-CZ" sz="2400" dirty="0" smtClean="0"/>
          </a:p>
          <a:p>
            <a:pPr marL="571500" indent="-571500" eaLnBrk="1" hangingPunct="1">
              <a:buNone/>
            </a:pPr>
            <a:endParaRPr lang="cs-CZ" sz="2400" dirty="0" smtClean="0"/>
          </a:p>
          <a:p>
            <a:pPr marL="571500" indent="-571500" eaLnBrk="1" hangingPunct="1"/>
            <a:r>
              <a:rPr lang="cs-CZ" sz="2400" dirty="0" smtClean="0"/>
              <a:t>Pozor na možné situace, kdy var(x) = 0!!!</a:t>
            </a:r>
            <a:endParaRPr lang="cs-CZ" sz="2400" dirty="0" smtClean="0"/>
          </a:p>
          <a:p>
            <a:pPr marL="571500" indent="-571500" eaLnBrk="1" hangingPunct="1">
              <a:buNone/>
            </a:pPr>
            <a:endParaRPr lang="cs-CZ" dirty="0" smtClean="0"/>
          </a:p>
          <a:p>
            <a:pPr marL="571500" indent="-571500" eaLnBrk="1" hangingPunct="1">
              <a:buNone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9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8574" t="77390" r="33315" b="11782"/>
          <a:stretch>
            <a:fillRect/>
          </a:stretch>
        </p:blipFill>
        <p:spPr bwMode="auto">
          <a:xfrm>
            <a:off x="683568" y="4941168"/>
            <a:ext cx="75608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aoblený obdélníkový popisek 8"/>
          <p:cNvSpPr/>
          <p:nvPr/>
        </p:nvSpPr>
        <p:spPr>
          <a:xfrm>
            <a:off x="3635896" y="5517232"/>
            <a:ext cx="4896544" cy="432048"/>
          </a:xfrm>
          <a:prstGeom prst="wedgeRoundRectCallout">
            <a:avLst>
              <a:gd name="adj1" fmla="val -62502"/>
              <a:gd name="adj2" fmla="val -5014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Zde E(X) = např. </a:t>
            </a:r>
            <a:r>
              <a:rPr lang="cs-CZ" dirty="0" err="1" smtClean="0"/>
              <a:t>Ax</a:t>
            </a:r>
            <a:r>
              <a:rPr lang="cs-CZ" dirty="0" smtClean="0"/>
              <a:t> + B pro lineární regresi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dirty="0" err="1" smtClean="0">
                <a:latin typeface="Arial" charset="0"/>
              </a:rPr>
              <a:t>Ladislav</a:t>
            </a:r>
            <a:r>
              <a:rPr lang="en-GB" altLang="en-US" dirty="0" smtClean="0">
                <a:latin typeface="Arial" charset="0"/>
              </a:rPr>
              <a:t> </a:t>
            </a:r>
            <a:r>
              <a:rPr lang="en-GB" altLang="en-US" dirty="0" err="1" smtClean="0">
                <a:latin typeface="Arial" charset="0"/>
              </a:rPr>
              <a:t>Peška</a:t>
            </a:r>
            <a:r>
              <a:rPr lang="en-GB" altLang="en-US" dirty="0" smtClean="0">
                <a:latin typeface="Arial" charset="0"/>
              </a:rPr>
              <a:t>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37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Další metody učení UP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264" cy="4411662"/>
          </a:xfrm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Rozhodovací stromy</a:t>
            </a:r>
          </a:p>
          <a:p>
            <a:pPr marL="571500" indent="-571500" eaLnBrk="1" hangingPunct="1"/>
            <a:r>
              <a:rPr lang="cs-CZ" dirty="0" smtClean="0"/>
              <a:t>Metody založené na faktorizaci matic</a:t>
            </a:r>
          </a:p>
          <a:p>
            <a:pPr marL="571500" indent="-571500" eaLnBrk="1" hangingPunct="1"/>
            <a:r>
              <a:rPr lang="cs-CZ" dirty="0" err="1" smtClean="0"/>
              <a:t>Vector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Model</a:t>
            </a:r>
          </a:p>
          <a:p>
            <a:pPr marL="571500" indent="-571500" eaLnBrk="1" hangingPunct="1"/>
            <a:r>
              <a:rPr lang="cs-CZ" dirty="0" smtClean="0"/>
              <a:t>Pravděpodobnostní </a:t>
            </a:r>
            <a:br>
              <a:rPr lang="cs-CZ" dirty="0" smtClean="0"/>
            </a:br>
            <a:r>
              <a:rPr lang="cs-CZ" dirty="0" smtClean="0"/>
              <a:t>metody</a:t>
            </a:r>
          </a:p>
          <a:p>
            <a:pPr marL="571500" indent="-571500" eaLnBrk="1" hangingPunct="1"/>
            <a:r>
              <a:rPr lang="cs-CZ" dirty="0" smtClean="0"/>
              <a:t>Neuronové sítě…</a:t>
            </a:r>
          </a:p>
          <a:p>
            <a:pPr marL="571500" indent="-571500" eaLnBrk="1" hangingPunct="1"/>
            <a:endParaRPr lang="cs-CZ" dirty="0" smtClean="0"/>
          </a:p>
          <a:p>
            <a:pPr marL="571500" indent="-571500" eaLnBrk="1" hangingPunct="1"/>
            <a:r>
              <a:rPr lang="cs-CZ" sz="2000" dirty="0" smtClean="0"/>
              <a:t>DP Marie </a:t>
            </a:r>
            <a:r>
              <a:rPr lang="cs-CZ" sz="2000" dirty="0" err="1" smtClean="0"/>
              <a:t>Kukharové</a:t>
            </a:r>
            <a:r>
              <a:rPr lang="cs-CZ" sz="2000" dirty="0" smtClean="0"/>
              <a:t> – celkem pěkný přehled metod</a:t>
            </a:r>
          </a:p>
          <a:p>
            <a:pPr marL="920750" lvl="1" indent="-571500" eaLnBrk="1" hangingPunct="1"/>
            <a:r>
              <a:rPr lang="cs-CZ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Dám na web v nejbližších dnech</a:t>
            </a:r>
            <a: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9500" i="1" dirty="0" smtClean="0">
                <a:solidFill>
                  <a:srgbClr val="FF0000"/>
                </a:solidFill>
              </a:rPr>
              <a:t>	</a:t>
            </a: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 l="21303" t="15375" r="17819" b="39344"/>
          <a:stretch>
            <a:fillRect/>
          </a:stretch>
        </p:blipFill>
        <p:spPr bwMode="auto">
          <a:xfrm>
            <a:off x="4572000" y="2996952"/>
            <a:ext cx="4572000" cy="191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Diskuze, připomínky</a:t>
            </a:r>
            <a:endParaRPr lang="en-US" dirty="0"/>
          </a:p>
        </p:txBody>
      </p:sp>
      <p:sp>
        <p:nvSpPr>
          <p:cNvPr id="717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Ladislav Peška, Recommender Systems for E-Commerce</a:t>
            </a: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91EEDA-C5DC-4118-A0C7-84C96E9C9B09}" type="slidenum">
              <a:rPr lang="en-GB" altLang="en-US" smtClean="0"/>
              <a:pPr/>
              <a:t>38</a:t>
            </a:fld>
            <a:endParaRPr lang="en-GB" altLang="en-US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Takže… teď už je to na vás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DU1 - Výsledky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000" dirty="0" smtClean="0"/>
              <a:t>        </a:t>
            </a:r>
            <a:r>
              <a:rPr lang="cs-CZ" sz="2000" dirty="0" smtClean="0">
                <a:solidFill>
                  <a:srgbClr val="00B050"/>
                </a:solidFill>
              </a:rPr>
              <a:t>Brožek </a:t>
            </a:r>
            <a:r>
              <a:rPr lang="cs-CZ" sz="2000" dirty="0" smtClean="0">
                <a:solidFill>
                  <a:srgbClr val="00B050"/>
                </a:solidFill>
              </a:rPr>
              <a:t>Pavel, Mgr</a:t>
            </a:r>
            <a:r>
              <a:rPr lang="cs-CZ" sz="2000" dirty="0" smtClean="0"/>
              <a:t>.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	</a:t>
            </a:r>
            <a:r>
              <a:rPr lang="cs-CZ" sz="2000" dirty="0" err="1" smtClean="0">
                <a:solidFill>
                  <a:srgbClr val="FF0000"/>
                </a:solidFill>
              </a:rPr>
              <a:t>Lisý</a:t>
            </a:r>
            <a:r>
              <a:rPr lang="cs-CZ" sz="2000" dirty="0" smtClean="0">
                <a:solidFill>
                  <a:srgbClr val="FF0000"/>
                </a:solidFill>
              </a:rPr>
              <a:t> Marek	</a:t>
            </a:r>
          </a:p>
          <a:p>
            <a:r>
              <a:rPr lang="cs-CZ" sz="2000" dirty="0" smtClean="0"/>
              <a:t>	</a:t>
            </a:r>
            <a:r>
              <a:rPr lang="cs-CZ" sz="2000" dirty="0" err="1" smtClean="0">
                <a:solidFill>
                  <a:srgbClr val="FFC000"/>
                </a:solidFill>
              </a:rPr>
              <a:t>Maksimenka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Tatsiana</a:t>
            </a:r>
            <a:r>
              <a:rPr lang="cs-CZ" sz="2000" dirty="0" smtClean="0"/>
              <a:t>	</a:t>
            </a:r>
          </a:p>
          <a:p>
            <a:r>
              <a:rPr lang="cs-CZ" sz="2000" dirty="0" smtClean="0"/>
              <a:t>	</a:t>
            </a:r>
            <a:r>
              <a:rPr lang="cs-CZ" sz="2000" dirty="0" err="1" smtClean="0">
                <a:solidFill>
                  <a:srgbClr val="FF0000"/>
                </a:solidFill>
              </a:rPr>
              <a:t>Maleček</a:t>
            </a:r>
            <a:r>
              <a:rPr lang="cs-CZ" sz="2000" dirty="0" smtClean="0">
                <a:solidFill>
                  <a:srgbClr val="FF0000"/>
                </a:solidFill>
              </a:rPr>
              <a:t> Ladislav</a:t>
            </a:r>
            <a:r>
              <a:rPr lang="cs-CZ" sz="2000" dirty="0" smtClean="0"/>
              <a:t>	</a:t>
            </a:r>
          </a:p>
          <a:p>
            <a:r>
              <a:rPr lang="cs-CZ" sz="2000" dirty="0" smtClean="0"/>
              <a:t>	</a:t>
            </a:r>
            <a:r>
              <a:rPr lang="cs-CZ" sz="2000" dirty="0" err="1" smtClean="0">
                <a:solidFill>
                  <a:srgbClr val="00B050"/>
                </a:solidFill>
              </a:rPr>
              <a:t>Masár</a:t>
            </a:r>
            <a:r>
              <a:rPr lang="cs-CZ" sz="2000" dirty="0" smtClean="0">
                <a:solidFill>
                  <a:srgbClr val="00B050"/>
                </a:solidFill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</a:rPr>
              <a:t>Juraj</a:t>
            </a:r>
            <a:r>
              <a:rPr lang="cs-CZ" sz="2000" dirty="0" smtClean="0"/>
              <a:t>	</a:t>
            </a:r>
          </a:p>
          <a:p>
            <a:r>
              <a:rPr lang="cs-CZ" sz="2000" dirty="0" smtClean="0"/>
              <a:t>	</a:t>
            </a:r>
            <a:r>
              <a:rPr lang="cs-CZ" sz="2000" dirty="0" smtClean="0">
                <a:solidFill>
                  <a:srgbClr val="FF0000"/>
                </a:solidFill>
              </a:rPr>
              <a:t>Mikulášek Jakub</a:t>
            </a:r>
            <a:r>
              <a:rPr lang="cs-CZ" sz="2000" dirty="0" smtClean="0"/>
              <a:t>	</a:t>
            </a:r>
          </a:p>
          <a:p>
            <a:r>
              <a:rPr lang="cs-CZ" sz="2000" dirty="0" smtClean="0"/>
              <a:t>	</a:t>
            </a:r>
            <a:r>
              <a:rPr lang="cs-CZ" sz="2000" dirty="0" err="1" smtClean="0">
                <a:solidFill>
                  <a:srgbClr val="00B050"/>
                </a:solidFill>
              </a:rPr>
              <a:t>Mirbauer</a:t>
            </a:r>
            <a:r>
              <a:rPr lang="cs-CZ" sz="2000" dirty="0" smtClean="0">
                <a:solidFill>
                  <a:srgbClr val="00B050"/>
                </a:solidFill>
              </a:rPr>
              <a:t> Martin</a:t>
            </a:r>
            <a:r>
              <a:rPr lang="cs-CZ" sz="2000" dirty="0" smtClean="0"/>
              <a:t>	</a:t>
            </a:r>
          </a:p>
          <a:p>
            <a:r>
              <a:rPr lang="cs-CZ" sz="2000" dirty="0" smtClean="0"/>
              <a:t>	</a:t>
            </a:r>
            <a:r>
              <a:rPr lang="cs-CZ" sz="2000" dirty="0" smtClean="0">
                <a:solidFill>
                  <a:srgbClr val="00B050"/>
                </a:solidFill>
              </a:rPr>
              <a:t>Rosa Michal</a:t>
            </a:r>
            <a:r>
              <a:rPr lang="cs-CZ" sz="2000" dirty="0" smtClean="0"/>
              <a:t>	</a:t>
            </a:r>
          </a:p>
          <a:p>
            <a:r>
              <a:rPr lang="cs-CZ" sz="2000" dirty="0" smtClean="0"/>
              <a:t>	</a:t>
            </a:r>
            <a:r>
              <a:rPr lang="cs-CZ" sz="2000" dirty="0" err="1" smtClean="0">
                <a:solidFill>
                  <a:srgbClr val="FF0000"/>
                </a:solidFill>
              </a:rPr>
              <a:t>Ryabenko</a:t>
            </a:r>
            <a:r>
              <a:rPr lang="cs-CZ" sz="2000" dirty="0" smtClean="0">
                <a:solidFill>
                  <a:srgbClr val="FF0000"/>
                </a:solidFill>
              </a:rPr>
              <a:t> Denis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	Volf Tomáš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 err="1" smtClean="0"/>
              <a:t>PavelBrozek</a:t>
            </a:r>
            <a:endParaRPr lang="cs-CZ" sz="20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A</a:t>
            </a:r>
          </a:p>
          <a:p>
            <a:r>
              <a:rPr lang="cs-CZ" sz="2000" dirty="0" smtClean="0"/>
              <a:t>Rosami</a:t>
            </a:r>
          </a:p>
          <a:p>
            <a:r>
              <a:rPr lang="cs-CZ" sz="2000" dirty="0" err="1" smtClean="0">
                <a:solidFill>
                  <a:srgbClr val="FF0000"/>
                </a:solidFill>
              </a:rPr>
              <a:t>Dummy</a:t>
            </a:r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err="1" smtClean="0"/>
              <a:t>Mirbauem</a:t>
            </a:r>
            <a:endParaRPr lang="cs-CZ" sz="2000" dirty="0" smtClean="0"/>
          </a:p>
          <a:p>
            <a:r>
              <a:rPr lang="cs-CZ" sz="2000" dirty="0" err="1" smtClean="0"/>
              <a:t>Masarj</a:t>
            </a:r>
            <a:endParaRPr lang="cs-CZ" sz="20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Test</a:t>
            </a:r>
          </a:p>
          <a:p>
            <a:endParaRPr lang="cs-CZ" sz="2000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Mining Complex Data, Kosice 2014</a:t>
            </a:r>
            <a:endParaRPr lang="en-GB" altLang="en-US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Peška: Which data to mine for Recommender Systems?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4</a:t>
            </a:fld>
            <a:endParaRPr lang="en-GB" altLang="en-US">
              <a:latin typeface="Arial" charset="0"/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 flipV="1">
            <a:off x="3707904" y="1916832"/>
            <a:ext cx="1224136" cy="720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V="1">
            <a:off x="3203848" y="2636912"/>
            <a:ext cx="1800200" cy="18722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3275856" y="3356992"/>
            <a:ext cx="1656184" cy="7920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3275856" y="3429000"/>
            <a:ext cx="1656184" cy="36004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RecSys</a:t>
            </a:r>
            <a:r>
              <a:rPr lang="cs-CZ" dirty="0" smtClean="0"/>
              <a:t> </a:t>
            </a:r>
            <a:r>
              <a:rPr lang="cs-CZ" dirty="0" err="1" smtClean="0"/>
              <a:t>challenge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A49-3BD2-4D42-8DA1-CF934D2298B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6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RecSys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Challenge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sz="2400" dirty="0" smtClean="0"/>
              <a:t>Přidána tabulka </a:t>
            </a:r>
            <a:r>
              <a:rPr lang="cs-CZ" sz="2400" dirty="0" err="1" smtClean="0"/>
              <a:t>HiSCORE</a:t>
            </a:r>
            <a:endParaRPr lang="cs-CZ" sz="2400" dirty="0" smtClean="0"/>
          </a:p>
          <a:p>
            <a:pPr marL="920750" lvl="1" indent="-571500" eaLnBrk="1" hangingPunct="1"/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ksi.mff.cuni.cz</a:t>
            </a:r>
            <a:r>
              <a:rPr lang="cs-CZ" sz="2000" dirty="0" smtClean="0">
                <a:hlinkClick r:id="rId2"/>
              </a:rPr>
              <a:t>/~</a:t>
            </a:r>
            <a:r>
              <a:rPr lang="cs-CZ" sz="2000" dirty="0" err="1" smtClean="0">
                <a:hlinkClick r:id="rId2"/>
              </a:rPr>
              <a:t>peska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challenge</a:t>
            </a:r>
            <a:r>
              <a:rPr lang="cs-CZ" sz="2000" dirty="0" smtClean="0">
                <a:hlinkClick r:id="rId2"/>
              </a:rPr>
              <a:t>_</a:t>
            </a:r>
            <a:r>
              <a:rPr lang="cs-CZ" sz="2000" dirty="0" err="1" smtClean="0">
                <a:hlinkClick r:id="rId2"/>
              </a:rPr>
              <a:t>hiscore.php</a:t>
            </a:r>
            <a:endParaRPr lang="cs-CZ" sz="2000" dirty="0" smtClean="0"/>
          </a:p>
          <a:p>
            <a:pPr marL="920750" lvl="1" indent="-571500" eaLnBrk="1" hangingPunct="1"/>
            <a:r>
              <a:rPr lang="cs-CZ" sz="2000" dirty="0" smtClean="0"/>
              <a:t>Nejlepší výsledek pro každé </a:t>
            </a:r>
            <a:r>
              <a:rPr lang="cs-CZ" sz="2000" dirty="0" err="1" smtClean="0"/>
              <a:t>username</a:t>
            </a:r>
            <a:endParaRPr lang="cs-CZ" sz="2000" dirty="0" smtClean="0"/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7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RecSys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Challenge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sz="2400" dirty="0" smtClean="0"/>
              <a:t>Přidány </a:t>
            </a:r>
            <a:r>
              <a:rPr lang="cs-CZ" sz="2400" dirty="0" err="1" smtClean="0"/>
              <a:t>baselines</a:t>
            </a:r>
            <a:r>
              <a:rPr lang="cs-CZ" sz="2400" dirty="0" smtClean="0"/>
              <a:t>, které musíte překonat</a:t>
            </a:r>
          </a:p>
          <a:p>
            <a:pPr marL="920750" lvl="1" indent="-571500" eaLnBrk="1" hangingPunct="1"/>
            <a:r>
              <a:rPr lang="cs-CZ" sz="2000" b="1" dirty="0" err="1" smtClean="0"/>
              <a:t>Random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predictions</a:t>
            </a:r>
            <a:r>
              <a:rPr lang="cs-CZ" sz="2000" b="1" dirty="0" smtClean="0"/>
              <a:t>: </a:t>
            </a:r>
            <a:r>
              <a:rPr lang="cs-CZ" sz="2000" dirty="0" smtClean="0"/>
              <a:t>každému páru uživatel-objekt přiřadí preferenci náhodně (rovnoměrný výběr z [0,1])</a:t>
            </a:r>
          </a:p>
          <a:p>
            <a:pPr marL="1216025" lvl="2" indent="-571500" eaLnBrk="1" hangingPunct="1"/>
            <a:r>
              <a:rPr lang="cs-CZ" sz="1700" dirty="0" smtClean="0"/>
              <a:t>RMSE = 0.42</a:t>
            </a:r>
          </a:p>
          <a:p>
            <a:pPr marL="920750" lvl="1" indent="-571500" eaLnBrk="1" hangingPunct="1"/>
            <a:r>
              <a:rPr lang="cs-CZ" sz="2000" b="1" dirty="0" smtClean="0"/>
              <a:t>User </a:t>
            </a:r>
            <a:r>
              <a:rPr lang="cs-CZ" sz="2000" b="1" dirty="0" err="1" smtClean="0"/>
              <a:t>Average</a:t>
            </a:r>
            <a:r>
              <a:rPr lang="cs-CZ" sz="2000" b="1" dirty="0" smtClean="0"/>
              <a:t>: </a:t>
            </a:r>
            <a:r>
              <a:rPr lang="cs-CZ" sz="2000" dirty="0" smtClean="0"/>
              <a:t>každému objektu daného uživatele přiřadí průměrné hodnocení tohoto uživatele</a:t>
            </a:r>
          </a:p>
          <a:p>
            <a:pPr marL="1216025" lvl="2" indent="-571500" eaLnBrk="1" hangingPunct="1"/>
            <a:r>
              <a:rPr lang="cs-CZ" sz="1700" dirty="0" smtClean="0"/>
              <a:t>RMSE = 0.185</a:t>
            </a:r>
          </a:p>
          <a:p>
            <a:pPr marL="1216025" lvl="2" indent="-571500" eaLnBrk="1" hangingPunct="1"/>
            <a:r>
              <a:rPr lang="cs-CZ" sz="1700" dirty="0" smtClean="0"/>
              <a:t>V praxi nepoužitelné, ale zde poměrně silný </a:t>
            </a:r>
            <a:r>
              <a:rPr lang="cs-CZ" sz="1700" dirty="0" err="1" smtClean="0"/>
              <a:t>baseline</a:t>
            </a:r>
            <a:endParaRPr lang="cs-CZ" sz="1700" dirty="0" smtClean="0"/>
          </a:p>
          <a:p>
            <a:pPr marL="920750" lvl="1" indent="-571500" eaLnBrk="1" hangingPunct="1"/>
            <a:r>
              <a:rPr lang="cs-CZ" sz="2000" b="1" dirty="0" err="1" smtClean="0"/>
              <a:t>Baseline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predictors</a:t>
            </a:r>
            <a:r>
              <a:rPr lang="cs-CZ" sz="2000" b="1" dirty="0" smtClean="0"/>
              <a:t>: </a:t>
            </a:r>
            <a:r>
              <a:rPr lang="cs-CZ" sz="2000" dirty="0" smtClean="0"/>
              <a:t>páru UID-OID je přiřazena hodnota </a:t>
            </a:r>
            <a:br>
              <a:rPr lang="cs-CZ" sz="2000" dirty="0" smtClean="0"/>
            </a:br>
            <a:r>
              <a:rPr lang="cs-CZ" sz="2000" dirty="0" smtClean="0"/>
              <a:t>AVG_rating + </a:t>
            </a:r>
            <a:r>
              <a:rPr lang="el-GR" sz="2000" dirty="0" smtClean="0"/>
              <a:t>δ</a:t>
            </a:r>
            <a:r>
              <a:rPr lang="cs-CZ" sz="2000" dirty="0" smtClean="0"/>
              <a:t>(User_AVG) + </a:t>
            </a:r>
            <a:r>
              <a:rPr lang="cs-CZ" sz="2000" dirty="0" smtClean="0"/>
              <a:t> </a:t>
            </a:r>
            <a:r>
              <a:rPr lang="el-GR" sz="2000" dirty="0" smtClean="0"/>
              <a:t>δ</a:t>
            </a:r>
            <a:r>
              <a:rPr lang="cs-CZ" sz="2000" dirty="0" smtClean="0"/>
              <a:t>(</a:t>
            </a:r>
            <a:r>
              <a:rPr lang="cs-CZ" sz="2000" dirty="0" err="1" smtClean="0"/>
              <a:t>Object</a:t>
            </a:r>
            <a:r>
              <a:rPr lang="cs-CZ" sz="2000" dirty="0" smtClean="0"/>
              <a:t>_AVG</a:t>
            </a:r>
            <a:r>
              <a:rPr lang="cs-CZ" sz="2000" dirty="0" smtClean="0"/>
              <a:t>) </a:t>
            </a: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= User_</a:t>
            </a:r>
            <a:r>
              <a:rPr lang="cs-CZ" sz="2000" dirty="0" err="1" smtClean="0"/>
              <a:t>average</a:t>
            </a:r>
            <a:r>
              <a:rPr lang="cs-CZ" sz="2000" dirty="0" smtClean="0"/>
              <a:t> + </a:t>
            </a:r>
            <a:r>
              <a:rPr lang="el-GR" sz="2000" dirty="0" smtClean="0"/>
              <a:t>δ</a:t>
            </a:r>
            <a:r>
              <a:rPr lang="cs-CZ" sz="2000" dirty="0" smtClean="0"/>
              <a:t>(</a:t>
            </a:r>
            <a:r>
              <a:rPr lang="cs-CZ" sz="2000" dirty="0" err="1" smtClean="0"/>
              <a:t>Object</a:t>
            </a:r>
            <a:r>
              <a:rPr lang="cs-CZ" sz="2000" dirty="0" smtClean="0"/>
              <a:t>_AVG) </a:t>
            </a:r>
          </a:p>
          <a:p>
            <a:pPr marL="1216025" lvl="2" indent="-571500" eaLnBrk="1" hangingPunct="1"/>
            <a:r>
              <a:rPr lang="cs-CZ" sz="1700" dirty="0" smtClean="0"/>
              <a:t>RMSE = </a:t>
            </a:r>
            <a:r>
              <a:rPr lang="cs-CZ" sz="1700" dirty="0" smtClean="0"/>
              <a:t>0.226</a:t>
            </a:r>
            <a:endParaRPr lang="cs-CZ" sz="1700" dirty="0" smtClean="0"/>
          </a:p>
          <a:p>
            <a:pPr marL="1216025" lvl="2" indent="-571500" eaLnBrk="1" hangingPunct="1"/>
            <a:r>
              <a:rPr lang="cs-CZ" sz="1700" dirty="0" smtClean="0"/>
              <a:t>Zdá se, že průměrné hodnocení objektu v našem případě nebude dobrá cesta</a:t>
            </a:r>
            <a:endParaRPr lang="cs-CZ" sz="1700" dirty="0" smtClean="0"/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Algoritmy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A49-3BD2-4D42-8DA1-CF934D2298B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9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5400" b="1" dirty="0" smtClean="0">
                <a:solidFill>
                  <a:schemeClr val="tx2"/>
                </a:solidFill>
              </a:rPr>
              <a:t>Zásadní upozornění!!!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smtClean="0"/>
              <a:t>Jakmile do softwaru vstupuje </a:t>
            </a:r>
            <a:r>
              <a:rPr lang="cs-CZ" b="1" i="1" dirty="0" smtClean="0">
                <a:solidFill>
                  <a:srgbClr val="00B050"/>
                </a:solidFill>
              </a:rPr>
              <a:t>lidský faktor </a:t>
            </a:r>
            <a:r>
              <a:rPr lang="cs-CZ" dirty="0" smtClean="0"/>
              <a:t>(klient, uživatel,…)</a:t>
            </a:r>
            <a:br>
              <a:rPr lang="cs-CZ" dirty="0" smtClean="0"/>
            </a:br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</a:rPr>
              <a:t>…a v RS do něj vstupuje zcela zásadně</a:t>
            </a:r>
            <a:endParaRPr lang="cs-CZ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20750" lvl="1" indent="-571500" eaLnBrk="1" hangingPunct="1"/>
            <a:r>
              <a:rPr lang="cs-CZ" dirty="0" smtClean="0"/>
              <a:t>Nelze říct, že něco je </a:t>
            </a:r>
            <a:r>
              <a:rPr lang="cs-CZ" dirty="0" smtClean="0">
                <a:solidFill>
                  <a:srgbClr val="FF0000"/>
                </a:solidFill>
              </a:rPr>
              <a:t>správné/špatné</a:t>
            </a:r>
          </a:p>
          <a:p>
            <a:pPr marL="920750" lvl="1" indent="-571500" eaLnBrk="1" hangingPunct="1"/>
            <a:r>
              <a:rPr lang="cs-CZ" dirty="0" smtClean="0"/>
              <a:t>Pouze, že některé </a:t>
            </a:r>
            <a:r>
              <a:rPr lang="cs-CZ" dirty="0" smtClean="0">
                <a:solidFill>
                  <a:srgbClr val="00B0F0"/>
                </a:solidFill>
              </a:rPr>
              <a:t>postupy, metody, algoritmy </a:t>
            </a:r>
            <a:r>
              <a:rPr lang="cs-CZ" dirty="0" smtClean="0">
                <a:solidFill>
                  <a:srgbClr val="FF0000"/>
                </a:solidFill>
              </a:rPr>
              <a:t>obvykle</a:t>
            </a:r>
            <a:r>
              <a:rPr lang="cs-CZ" dirty="0" smtClean="0"/>
              <a:t> fungují </a:t>
            </a:r>
            <a:r>
              <a:rPr lang="cs-CZ" dirty="0" smtClean="0">
                <a:solidFill>
                  <a:srgbClr val="00B050"/>
                </a:solidFill>
              </a:rPr>
              <a:t>lépe</a:t>
            </a:r>
            <a:r>
              <a:rPr lang="cs-CZ" dirty="0" smtClean="0"/>
              <a:t> / </a:t>
            </a:r>
            <a:r>
              <a:rPr lang="cs-CZ" dirty="0" smtClean="0">
                <a:solidFill>
                  <a:srgbClr val="FFC000"/>
                </a:solidFill>
              </a:rPr>
              <a:t>hůře</a:t>
            </a:r>
            <a:r>
              <a:rPr lang="cs-CZ" dirty="0" smtClean="0"/>
              <a:t> / </a:t>
            </a:r>
            <a:r>
              <a:rPr lang="cs-CZ" dirty="0" smtClean="0">
                <a:solidFill>
                  <a:srgbClr val="FF0000"/>
                </a:solidFill>
              </a:rPr>
              <a:t>mizerně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marL="920750" lvl="1" indent="-571500" eaLnBrk="1" hangingPunct="1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Fungujeme na základě hypotéz o chování uživatelů v našem systému</a:t>
            </a:r>
          </a:p>
          <a:p>
            <a:pPr marL="1216025" lvl="2" indent="-571500" eaLnBrk="1" hangingPunct="1"/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Které </a:t>
            </a:r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se občas potvrdí a občas ne </a:t>
            </a:r>
            <a:endParaRPr lang="cs-CZ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16025" lvl="2" indent="-571500" eaLnBrk="1" hangingPunct="1"/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</a:rPr>
              <a:t>A nikdy nepokryjí veškeré chování a odchylky různých lidí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12842</TotalTime>
  <Words>1240</Words>
  <Application>Microsoft Office PowerPoint</Application>
  <PresentationFormat>Předvádění na obrazovce (4:3)</PresentationFormat>
  <Paragraphs>319</Paragraphs>
  <Slides>38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Network</vt:lpstr>
      <vt:lpstr>Recommending Challenge</vt:lpstr>
      <vt:lpstr>Snímek 2</vt:lpstr>
      <vt:lpstr>DU 1</vt:lpstr>
      <vt:lpstr>DU1 - Výsledky</vt:lpstr>
      <vt:lpstr>RecSys challenge</vt:lpstr>
      <vt:lpstr>Snímek 6</vt:lpstr>
      <vt:lpstr>Snímek 7</vt:lpstr>
      <vt:lpstr>Algoritmy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Dotazy, Diskuze, připomínky</vt:lpstr>
    </vt:vector>
  </TitlesOfParts>
  <Company>MFF-UK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preference learning in real systems - from events to processes</dc:title>
  <dc:creator>Alan Eckhardt</dc:creator>
  <cp:lastModifiedBy>peska</cp:lastModifiedBy>
  <cp:revision>79</cp:revision>
  <dcterms:created xsi:type="dcterms:W3CDTF">2011-06-02T09:06:03Z</dcterms:created>
  <dcterms:modified xsi:type="dcterms:W3CDTF">2014-11-25T14:15:43Z</dcterms:modified>
</cp:coreProperties>
</file>