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9"/>
  </p:notesMasterIdLst>
  <p:sldIdLst>
    <p:sldId id="256" r:id="rId2"/>
    <p:sldId id="257" r:id="rId3"/>
    <p:sldId id="357" r:id="rId4"/>
    <p:sldId id="352" r:id="rId5"/>
    <p:sldId id="334" r:id="rId6"/>
    <p:sldId id="335" r:id="rId7"/>
    <p:sldId id="351" r:id="rId8"/>
    <p:sldId id="323" r:id="rId9"/>
    <p:sldId id="330" r:id="rId10"/>
    <p:sldId id="353" r:id="rId11"/>
    <p:sldId id="354" r:id="rId12"/>
    <p:sldId id="355" r:id="rId13"/>
    <p:sldId id="356" r:id="rId14"/>
    <p:sldId id="358" r:id="rId15"/>
    <p:sldId id="324" r:id="rId16"/>
    <p:sldId id="359" r:id="rId17"/>
    <p:sldId id="360" r:id="rId18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88889" autoAdjust="0"/>
  </p:normalViewPr>
  <p:slideViewPr>
    <p:cSldViewPr>
      <p:cViewPr varScale="1">
        <p:scale>
          <a:sx n="118" d="100"/>
          <a:sy n="11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3EFBD289-F2E2-4F88-8AEA-99F38D947A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E9114-62F5-4AF3-9C7F-97705655A282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E9114-62F5-4AF3-9C7F-97705655A282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E9114-62F5-4AF3-9C7F-97705655A282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latin typeface="Arial" pitchFamily="34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latin typeface="Arial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GB" altLang="en-US"/>
              <a:t>Click to edit Master 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GB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092AA-8CD7-45D0-9D1B-B6FECBD980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B8141-AFD6-4B6D-87F9-0A217CB83E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82265-228A-4601-976A-A3C620D6DD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5CCAD-3A8B-41B3-9A6D-1B37B9549C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0A49-3BD2-4D42-8DA1-CF934D2298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0B014-AE5E-4F13-B71E-EDFD1AAA26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96A7D-5A04-424E-ADA6-B5983D122E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AD6EE-46E3-47A7-9A9C-AA4A13FFCB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B3CEC-9CF8-4408-8AA7-3DCFD0B9EB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E3226-54C6-4454-BBDA-9B44C57FC7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880B5-78E7-4C56-A681-C4CC05A438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14A1F-800F-4EAA-86D8-D420A2CBFD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EAB6B383-3104-49B8-9452-F2315BF520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946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6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6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7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6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6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7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7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7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7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7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7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7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7" cy="7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7" cy="7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7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15888"/>
            <a:ext cx="6842125" cy="2592387"/>
          </a:xfrm>
        </p:spPr>
        <p:txBody>
          <a:bodyPr/>
          <a:lstStyle/>
          <a:p>
            <a:pPr eaLnBrk="1" hangingPunct="1"/>
            <a:r>
              <a:rPr lang="cs-CZ" sz="4000" b="0" dirty="0" err="1" smtClean="0"/>
              <a:t>Recommending</a:t>
            </a:r>
            <a:r>
              <a:rPr lang="cs-CZ" sz="4000" b="0" dirty="0" smtClean="0"/>
              <a:t> </a:t>
            </a:r>
            <a:r>
              <a:rPr lang="cs-CZ" sz="4000" b="0" dirty="0" err="1" smtClean="0"/>
              <a:t>Challenge</a:t>
            </a:r>
            <a:endParaRPr lang="en-US" sz="5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049588"/>
            <a:ext cx="6270625" cy="31162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u="sng" smtClean="0"/>
              <a:t>Ladislav Peška</a:t>
            </a:r>
            <a:r>
              <a:rPr lang="en-US" sz="2400" smtClean="0"/>
              <a:t>, </a:t>
            </a:r>
            <a:endParaRPr lang="en-US" sz="2200" smtClean="0"/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Department of Software Engineering,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Charles University in Prague,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Czech Republic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15913" y="466725"/>
            <a:ext cx="678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4800" b="1">
              <a:solidFill>
                <a:schemeClr val="tx2"/>
              </a:solidFill>
            </a:endParaRP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849313" y="3049588"/>
            <a:ext cx="6248400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Modely Uživatelských Preferencí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Mám už nějakou zpětnou vazbu od uživatele</a:t>
            </a:r>
          </a:p>
          <a:p>
            <a:pPr lvl="1"/>
            <a:r>
              <a:rPr lang="cs-CZ" dirty="0" smtClean="0"/>
              <a:t>Jak doporučím objekty?</a:t>
            </a:r>
            <a:endParaRPr lang="cs-CZ" dirty="0" smtClean="0"/>
          </a:p>
          <a:p>
            <a:r>
              <a:rPr lang="cs-CZ" dirty="0" err="1" smtClean="0"/>
              <a:t>Collaborative</a:t>
            </a:r>
            <a:r>
              <a:rPr lang="cs-CZ" dirty="0" smtClean="0"/>
              <a:t> </a:t>
            </a:r>
            <a:r>
              <a:rPr lang="cs-CZ" dirty="0" err="1" smtClean="0"/>
              <a:t>filtering</a:t>
            </a:r>
            <a:endParaRPr lang="cs-CZ" dirty="0" smtClean="0"/>
          </a:p>
          <a:p>
            <a:pPr lvl="1"/>
            <a:r>
              <a:rPr lang="cs-CZ" sz="2400" i="1" dirty="0" smtClean="0"/>
              <a:t>Uživatel X a Y dosud hodnotili objekty podobně =&gt; uživatel X se budou líbit stejné věci jako Y i nadále</a:t>
            </a:r>
          </a:p>
          <a:p>
            <a:r>
              <a:rPr lang="cs-CZ" sz="2800" dirty="0" err="1" smtClean="0"/>
              <a:t>Content</a:t>
            </a:r>
            <a:r>
              <a:rPr lang="cs-CZ" sz="2800" dirty="0" smtClean="0"/>
              <a:t> </a:t>
            </a:r>
            <a:r>
              <a:rPr lang="cs-CZ" sz="2800" dirty="0" err="1" smtClean="0"/>
              <a:t>based</a:t>
            </a:r>
            <a:endParaRPr lang="cs-CZ" sz="2800" dirty="0" smtClean="0"/>
          </a:p>
          <a:p>
            <a:pPr lvl="1"/>
            <a:r>
              <a:rPr lang="cs-CZ" sz="2400" i="1" dirty="0" smtClean="0"/>
              <a:t>Uživateli X se líbí objekt O1 =&gt; uživateli se budou líbit i objekty O2, O3, které jsou podobné O1</a:t>
            </a:r>
            <a:endParaRPr lang="en-US" sz="2400" i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80A49-3BD2-4D42-8DA1-CF934D2298BB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 Desetiboje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Model desetiboje je </a:t>
            </a:r>
            <a:r>
              <a:rPr lang="cs-CZ" dirty="0" err="1" smtClean="0"/>
              <a:t>Content</a:t>
            </a:r>
            <a:r>
              <a:rPr lang="cs-CZ" dirty="0" smtClean="0"/>
              <a:t>-</a:t>
            </a:r>
            <a:r>
              <a:rPr lang="cs-CZ" dirty="0" err="1" smtClean="0"/>
              <a:t>based</a:t>
            </a:r>
            <a:r>
              <a:rPr lang="cs-CZ" dirty="0" smtClean="0"/>
              <a:t> RS</a:t>
            </a:r>
          </a:p>
          <a:p>
            <a:pPr lvl="1"/>
            <a:r>
              <a:rPr lang="cs-CZ" i="1" dirty="0" smtClean="0">
                <a:solidFill>
                  <a:srgbClr val="00B050"/>
                </a:solidFill>
              </a:rPr>
              <a:t>Představte si, že desetibojaři jsou „objekty“ a jejich výkony atributy objektů</a:t>
            </a:r>
          </a:p>
          <a:p>
            <a:pPr lvl="1"/>
            <a:r>
              <a:rPr lang="cs-CZ" dirty="0" smtClean="0"/>
              <a:t>Preference je vyjadřována na jednotlivých atributech (disciplínách)</a:t>
            </a:r>
          </a:p>
          <a:p>
            <a:pPr lvl="1"/>
            <a:r>
              <a:rPr lang="cs-CZ" dirty="0" smtClean="0"/>
              <a:t>Preference na atributech je pak agregována prostým součtem</a:t>
            </a: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80A49-3BD2-4D42-8DA1-CF934D2298BB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hodnotit </a:t>
            </a:r>
            <a:r>
              <a:rPr lang="cs-CZ" dirty="0" err="1" smtClean="0"/>
              <a:t>RecSys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Tzv. Online experimenty</a:t>
            </a:r>
          </a:p>
          <a:p>
            <a:pPr lvl="1"/>
            <a:r>
              <a:rPr lang="cs-CZ" dirty="0" smtClean="0"/>
              <a:t>A/B testy</a:t>
            </a:r>
          </a:p>
          <a:p>
            <a:pPr lvl="1"/>
            <a:r>
              <a:rPr lang="cs-CZ" dirty="0" smtClean="0"/>
              <a:t>Sledování klíčových metrik provozovatele</a:t>
            </a:r>
          </a:p>
          <a:p>
            <a:pPr lvl="2"/>
            <a:r>
              <a:rPr lang="cs-CZ" dirty="0" err="1" smtClean="0"/>
              <a:t>Loyalty</a:t>
            </a:r>
            <a:r>
              <a:rPr lang="cs-CZ" dirty="0" smtClean="0"/>
              <a:t>, User </a:t>
            </a:r>
            <a:r>
              <a:rPr lang="cs-CZ" dirty="0" err="1" smtClean="0"/>
              <a:t>sattisfaction</a:t>
            </a:r>
            <a:r>
              <a:rPr lang="cs-CZ" dirty="0" smtClean="0"/>
              <a:t>, </a:t>
            </a:r>
            <a:r>
              <a:rPr lang="cs-CZ" dirty="0" err="1" smtClean="0"/>
              <a:t>Click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r>
              <a:rPr lang="cs-CZ" dirty="0" smtClean="0"/>
              <a:t>, </a:t>
            </a:r>
            <a:r>
              <a:rPr lang="cs-CZ" dirty="0" err="1" smtClean="0"/>
              <a:t>Purchase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r>
              <a:rPr lang="cs-CZ" dirty="0" smtClean="0"/>
              <a:t>, </a:t>
            </a:r>
            <a:r>
              <a:rPr lang="cs-CZ" dirty="0" err="1" smtClean="0"/>
              <a:t>Total</a:t>
            </a:r>
            <a:r>
              <a:rPr lang="cs-CZ" dirty="0" smtClean="0"/>
              <a:t> </a:t>
            </a:r>
            <a:r>
              <a:rPr lang="cs-CZ" dirty="0" err="1" smtClean="0"/>
              <a:t>revenue</a:t>
            </a:r>
            <a:r>
              <a:rPr lang="cs-CZ" dirty="0" smtClean="0"/>
              <a:t>…</a:t>
            </a: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80A49-3BD2-4D42-8DA1-CF934D2298BB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Hodnotit </a:t>
            </a:r>
            <a:r>
              <a:rPr lang="cs-CZ" i="1" dirty="0" smtClean="0">
                <a:solidFill>
                  <a:srgbClr val="C00000"/>
                </a:solidFill>
              </a:rPr>
              <a:t>Algoritmy</a:t>
            </a:r>
            <a:r>
              <a:rPr lang="cs-CZ" dirty="0" smtClean="0"/>
              <a:t> Použité v </a:t>
            </a:r>
            <a:r>
              <a:rPr lang="cs-CZ" dirty="0" err="1" smtClean="0"/>
              <a:t>RecSys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Lze i pomocí tzv. offline experimentů</a:t>
            </a:r>
          </a:p>
          <a:p>
            <a:endParaRPr lang="cs-CZ" dirty="0" smtClean="0"/>
          </a:p>
          <a:p>
            <a:r>
              <a:rPr lang="cs-CZ" dirty="0" smtClean="0"/>
              <a:t>Mám historická data o chování uživatele</a:t>
            </a:r>
          </a:p>
          <a:p>
            <a:pPr lvl="1"/>
            <a:r>
              <a:rPr lang="cs-CZ" dirty="0" smtClean="0"/>
              <a:t>Část dat použiju k trénování algoritmu</a:t>
            </a:r>
          </a:p>
          <a:p>
            <a:pPr lvl="1"/>
            <a:r>
              <a:rPr lang="cs-CZ" dirty="0" smtClean="0"/>
              <a:t>Na zbytku otestuji, zda algoritmus umí předvídat „budoucí“ chování uživatele</a:t>
            </a:r>
          </a:p>
          <a:p>
            <a:r>
              <a:rPr lang="cs-CZ" dirty="0" smtClean="0"/>
              <a:t>Metriky pro měření kvality predikce</a:t>
            </a:r>
          </a:p>
          <a:p>
            <a:pPr lvl="1"/>
            <a:r>
              <a:rPr lang="cs-CZ" dirty="0" smtClean="0"/>
              <a:t>RMSE, </a:t>
            </a:r>
            <a:r>
              <a:rPr lang="cs-CZ" dirty="0" err="1" smtClean="0"/>
              <a:t>nDCG</a:t>
            </a:r>
            <a:r>
              <a:rPr lang="cs-CZ" dirty="0" smtClean="0"/>
              <a:t>, </a:t>
            </a:r>
            <a:r>
              <a:rPr lang="cs-CZ" dirty="0" err="1" smtClean="0"/>
              <a:t>Precision</a:t>
            </a:r>
            <a:r>
              <a:rPr lang="cs-CZ" dirty="0" smtClean="0"/>
              <a:t>/</a:t>
            </a:r>
            <a:r>
              <a:rPr lang="cs-CZ" dirty="0" err="1" smtClean="0"/>
              <a:t>recall</a:t>
            </a:r>
            <a:r>
              <a:rPr lang="cs-CZ" dirty="0" smtClean="0"/>
              <a:t>,…</a:t>
            </a: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80A49-3BD2-4D42-8DA1-CF934D2298BB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pic>
        <p:nvPicPr>
          <p:cNvPr id="68610" name="Picture 2" descr="Dataset split in train, test, and evaluation s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14554"/>
            <a:ext cx="6219825" cy="619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Recsys</a:t>
            </a:r>
            <a:r>
              <a:rPr lang="cs-CZ" dirty="0" smtClean="0"/>
              <a:t> </a:t>
            </a:r>
            <a:r>
              <a:rPr lang="cs-CZ" dirty="0" err="1" smtClean="0"/>
              <a:t>challenge</a:t>
            </a:r>
            <a:endParaRPr lang="en-US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80A49-3BD2-4D42-8DA1-CF934D2298BB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Ladislav Peška, Recommender Systems for E-Commerce</a:t>
            </a:r>
          </a:p>
        </p:txBody>
      </p:sp>
      <p:sp>
        <p:nvSpPr>
          <p:cNvPr id="717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91EEDA-C5DC-4118-A0C7-84C96E9C9B09}" type="slidenum">
              <a:rPr lang="en-GB" altLang="en-US" smtClean="0"/>
              <a:pPr/>
              <a:t>15</a:t>
            </a:fld>
            <a:endParaRPr lang="en-GB" altLang="en-US" smtClean="0"/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900" b="1" dirty="0" smtClean="0">
                <a:solidFill>
                  <a:schemeClr val="tx2"/>
                </a:solidFill>
              </a:rPr>
              <a:t>Základní Idea</a:t>
            </a:r>
            <a:endParaRPr lang="en-US" sz="3900" b="1" dirty="0">
              <a:solidFill>
                <a:schemeClr val="tx2"/>
              </a:solidFill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19263"/>
            <a:ext cx="8497887" cy="4411662"/>
          </a:xfrm>
          <a:noFill/>
        </p:spPr>
        <p:txBody>
          <a:bodyPr/>
          <a:lstStyle/>
          <a:p>
            <a:pPr marL="490538" indent="-495300" eaLnBrk="1" hangingPunct="1"/>
            <a:r>
              <a:rPr lang="cs-CZ" sz="2400" dirty="0" smtClean="0"/>
              <a:t>Vašim cílem je predikovat chování uživatelů.</a:t>
            </a:r>
          </a:p>
          <a:p>
            <a:pPr marL="490538" indent="-495300" eaLnBrk="1" hangingPunct="1"/>
            <a:r>
              <a:rPr lang="cs-CZ" sz="2100" dirty="0" smtClean="0"/>
              <a:t>Dostanete </a:t>
            </a:r>
            <a:r>
              <a:rPr lang="cs-CZ" sz="2100" dirty="0" err="1" smtClean="0"/>
              <a:t>dataset</a:t>
            </a:r>
            <a:r>
              <a:rPr lang="cs-CZ" sz="2100" dirty="0" smtClean="0"/>
              <a:t> obsahující předchozí interakce </a:t>
            </a:r>
            <a:r>
              <a:rPr lang="cs-CZ" sz="2100" dirty="0" smtClean="0"/>
              <a:t>uživatele s objekty </a:t>
            </a:r>
            <a:r>
              <a:rPr lang="cs-CZ" sz="2100" dirty="0" smtClean="0"/>
              <a:t>(user rating</a:t>
            </a:r>
            <a:r>
              <a:rPr lang="cs-CZ" sz="2100" dirty="0" smtClean="0"/>
              <a:t>) </a:t>
            </a:r>
            <a:r>
              <a:rPr lang="cs-CZ" sz="2100" dirty="0" smtClean="0"/>
              <a:t>a </a:t>
            </a:r>
            <a:r>
              <a:rPr lang="cs-CZ" sz="2100" dirty="0" err="1" smtClean="0"/>
              <a:t>dataset</a:t>
            </a:r>
            <a:r>
              <a:rPr lang="cs-CZ" sz="2100" dirty="0" smtClean="0"/>
              <a:t> obsahující atributy objektů</a:t>
            </a:r>
          </a:p>
          <a:p>
            <a:pPr marL="839788" lvl="1" indent="-495300" eaLnBrk="1" hangingPunct="1"/>
            <a:r>
              <a:rPr lang="cs-CZ" sz="1700" dirty="0" smtClean="0"/>
              <a:t>Na jejich základě vytvoříte „model“ preferencí uživatele</a:t>
            </a:r>
          </a:p>
          <a:p>
            <a:pPr marL="839788" lvl="1" indent="-495300" eaLnBrk="1" hangingPunct="1"/>
            <a:r>
              <a:rPr lang="cs-CZ" sz="1700" dirty="0" smtClean="0"/>
              <a:t>Model preferencí může být skoro cokoli, ale je třeba, abyste podle modelu dokázali predikovat uživatelské hodnocení pro další objekty</a:t>
            </a:r>
          </a:p>
          <a:p>
            <a:pPr marL="490538" indent="-495300" eaLnBrk="1" hangingPunct="1"/>
            <a:r>
              <a:rPr lang="cs-CZ" sz="2100" dirty="0" smtClean="0"/>
              <a:t>Dostanete sadu „dotazů“ jak by uživatel ohodnotil daný objekt</a:t>
            </a:r>
          </a:p>
          <a:p>
            <a:pPr marL="839788" lvl="1" indent="-495300" eaLnBrk="1" hangingPunct="1"/>
            <a:r>
              <a:rPr lang="cs-CZ" sz="1700" dirty="0" smtClean="0"/>
              <a:t>Na kterou odpovídáte predikovaným ratingem pro daného uživatele a objekt</a:t>
            </a:r>
          </a:p>
          <a:p>
            <a:pPr marL="839788" lvl="1" indent="-495300" eaLnBrk="1" hangingPunct="1"/>
            <a:endParaRPr lang="cs-CZ" sz="1700" dirty="0" smtClean="0"/>
          </a:p>
          <a:p>
            <a:pPr marL="490538" indent="-495300" eaLnBrk="1" hangingPunct="1"/>
            <a:r>
              <a:rPr lang="cs-CZ" sz="2100" dirty="0" smtClean="0"/>
              <a:t>Uživatelské interakce jsou uměle generované dle atributů objektu</a:t>
            </a:r>
          </a:p>
          <a:p>
            <a:pPr marL="490538" indent="-495300" eaLnBrk="1" hangingPunct="1"/>
            <a:r>
              <a:rPr lang="cs-CZ" sz="2100" dirty="0" smtClean="0"/>
              <a:t>Objekty jsou auta ze Slovenských autobazarů (</a:t>
            </a:r>
            <a:r>
              <a:rPr lang="cs-CZ" sz="2100" dirty="0" err="1" smtClean="0"/>
              <a:t>dataset</a:t>
            </a:r>
            <a:r>
              <a:rPr lang="cs-CZ" sz="2100" dirty="0" smtClean="0"/>
              <a:t> z r. 2013)</a:t>
            </a:r>
            <a:endParaRPr lang="cs-CZ" sz="21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Ladislav Peška, Recommender Systems for E-Commerce</a:t>
            </a:r>
          </a:p>
        </p:txBody>
      </p:sp>
      <p:sp>
        <p:nvSpPr>
          <p:cNvPr id="717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91EEDA-C5DC-4118-A0C7-84C96E9C9B09}" type="slidenum">
              <a:rPr lang="en-GB" altLang="en-US" smtClean="0"/>
              <a:pPr/>
              <a:t>16</a:t>
            </a:fld>
            <a:endParaRPr lang="en-GB" altLang="en-US" smtClean="0"/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900" b="1" dirty="0" smtClean="0">
                <a:solidFill>
                  <a:schemeClr val="tx2"/>
                </a:solidFill>
              </a:rPr>
              <a:t>Návaznost na </a:t>
            </a:r>
            <a:r>
              <a:rPr lang="cs-CZ" sz="3900" b="1" dirty="0" err="1" smtClean="0">
                <a:solidFill>
                  <a:schemeClr val="tx2"/>
                </a:solidFill>
              </a:rPr>
              <a:t>doporučovací</a:t>
            </a:r>
            <a:r>
              <a:rPr lang="cs-CZ" sz="3900" b="1" dirty="0" smtClean="0">
                <a:solidFill>
                  <a:schemeClr val="tx2"/>
                </a:solidFill>
              </a:rPr>
              <a:t> systémy</a:t>
            </a:r>
            <a:endParaRPr lang="en-US" sz="3900" b="1" dirty="0">
              <a:solidFill>
                <a:schemeClr val="tx2"/>
              </a:solidFill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19263"/>
            <a:ext cx="8497887" cy="4411662"/>
          </a:xfrm>
          <a:noFill/>
        </p:spPr>
        <p:txBody>
          <a:bodyPr/>
          <a:lstStyle/>
          <a:p>
            <a:pPr marL="490538" indent="-495300" eaLnBrk="1" hangingPunct="1"/>
            <a:r>
              <a:rPr lang="cs-CZ" sz="2400" dirty="0" smtClean="0"/>
              <a:t>RS mimo jiné potřebuje vybrat, které objekty uživateli zobrazit</a:t>
            </a:r>
          </a:p>
          <a:p>
            <a:pPr marL="839788" lvl="1" indent="-495300" eaLnBrk="1" hangingPunct="1"/>
            <a:r>
              <a:rPr lang="cs-CZ" sz="2000" dirty="0" smtClean="0"/>
              <a:t>Vcelku dobrá metoda je zobrazovat objekty, které bude mít uživatel pravděpodobně rád*.</a:t>
            </a:r>
          </a:p>
          <a:p>
            <a:pPr marL="839788" lvl="1" indent="-495300" eaLnBrk="1" hangingPunct="1"/>
            <a:r>
              <a:rPr lang="cs-CZ" sz="2000" dirty="0" smtClean="0"/>
              <a:t>K tomu je třeba mít dobrý algoritmus pro predikci uživatelských preferencí</a:t>
            </a:r>
            <a:endParaRPr lang="cs-CZ" sz="2000" dirty="0" smtClean="0"/>
          </a:p>
          <a:p>
            <a:pPr marL="490538" indent="-495300" eaLnBrk="1" hangingPunct="1"/>
            <a:endParaRPr lang="cs-CZ" sz="2400" dirty="0" smtClean="0"/>
          </a:p>
          <a:p>
            <a:pPr marL="490538" indent="-495300" eaLnBrk="1" hangingPunct="1"/>
            <a:endParaRPr lang="cs-CZ" sz="2400" dirty="0" smtClean="0"/>
          </a:p>
          <a:p>
            <a:pPr marL="490538" indent="-495300" eaLnBrk="1" hangingPunct="1"/>
            <a:endParaRPr lang="cs-CZ" sz="2400" dirty="0" smtClean="0"/>
          </a:p>
          <a:p>
            <a:pPr marL="490538" indent="-495300" eaLnBrk="1" hangingPunct="1"/>
            <a:endParaRPr lang="cs-CZ" sz="2400" dirty="0" smtClean="0"/>
          </a:p>
          <a:p>
            <a:pPr marL="490538" indent="-495300" eaLnBrk="1" hangingPunct="1">
              <a:buNone/>
            </a:pPr>
            <a:r>
              <a:rPr lang="cs-CZ" sz="1600" dirty="0" smtClean="0"/>
              <a:t>* Nelze to říct na 100% (což nelze nic, jakmile pracujeme s živými lidmi), například není vhodné zobrazovat vzájemně příliš podobné objekty.</a:t>
            </a:r>
            <a:endParaRPr lang="cs-CZ" sz="16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jak na to prakticky?</a:t>
            </a:r>
            <a:endParaRPr lang="en-US" dirty="0"/>
          </a:p>
        </p:txBody>
      </p:sp>
      <p:sp>
        <p:nvSpPr>
          <p:cNvPr id="7170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Ladislav Peška, Recommender Systems for E-Commerce</a:t>
            </a:r>
          </a:p>
        </p:txBody>
      </p:sp>
      <p:sp>
        <p:nvSpPr>
          <p:cNvPr id="717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91EEDA-C5DC-4118-A0C7-84C96E9C9B09}" type="slidenum">
              <a:rPr lang="en-GB" altLang="en-US" smtClean="0"/>
              <a:pPr/>
              <a:t>17</a:t>
            </a:fld>
            <a:endParaRPr lang="en-GB" altLang="en-US" smtClean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Zdrojáky</a:t>
            </a:r>
            <a:r>
              <a:rPr lang="cs-CZ" dirty="0" smtClean="0"/>
              <a:t>, termíny, hodnocení, ukázky </a:t>
            </a:r>
            <a:r>
              <a:rPr lang="cs-CZ" dirty="0" err="1" smtClean="0"/>
              <a:t>doporučovacího</a:t>
            </a:r>
            <a:r>
              <a:rPr lang="cs-CZ" dirty="0" smtClean="0"/>
              <a:t> systému,…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for E-Commerce</a:t>
            </a: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2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Obsah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/>
            <a:r>
              <a:rPr lang="cs-CZ" dirty="0" smtClean="0"/>
              <a:t>Úvod do </a:t>
            </a:r>
            <a:r>
              <a:rPr lang="cs-CZ" dirty="0" err="1" smtClean="0"/>
              <a:t>Recommender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endParaRPr lang="cs-CZ" dirty="0" smtClean="0"/>
          </a:p>
          <a:p>
            <a:pPr marL="920750" lvl="1" indent="-571500" eaLnBrk="1" hangingPunct="1"/>
            <a:r>
              <a:rPr lang="cs-CZ" dirty="0" smtClean="0"/>
              <a:t>Co jsou RS, kde a proč se používá</a:t>
            </a:r>
            <a:endParaRPr lang="cs-CZ" dirty="0" smtClean="0"/>
          </a:p>
          <a:p>
            <a:pPr marL="920750" lvl="1" indent="-571500" eaLnBrk="1" hangingPunct="1"/>
            <a:r>
              <a:rPr lang="cs-CZ" dirty="0" smtClean="0"/>
              <a:t>Jak RS fungují </a:t>
            </a:r>
            <a:r>
              <a:rPr lang="cs-CZ" dirty="0" err="1" smtClean="0"/>
              <a:t>Recommender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endParaRPr lang="cs-CZ" dirty="0" smtClean="0"/>
          </a:p>
          <a:p>
            <a:pPr marL="571500" indent="-571500" eaLnBrk="1" hangingPunct="1"/>
            <a:r>
              <a:rPr lang="cs-CZ" dirty="0" smtClean="0"/>
              <a:t>Zadání RS </a:t>
            </a:r>
            <a:r>
              <a:rPr lang="cs-CZ" dirty="0" err="1" smtClean="0"/>
              <a:t>Challenge</a:t>
            </a:r>
            <a:endParaRPr lang="cs-CZ" dirty="0" smtClean="0"/>
          </a:p>
          <a:p>
            <a:pPr marL="920750" lvl="1" indent="-571500" eaLnBrk="1" hangingPunct="1"/>
            <a:r>
              <a:rPr lang="cs-CZ" dirty="0" smtClean="0"/>
              <a:t>Motivace</a:t>
            </a:r>
            <a:endParaRPr lang="cs-CZ" dirty="0" smtClean="0"/>
          </a:p>
          <a:p>
            <a:pPr marL="920750" lvl="1" indent="-571500" eaLnBrk="1" hangingPunct="1"/>
            <a:r>
              <a:rPr lang="cs-CZ" smtClean="0"/>
              <a:t>Zadání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 do </a:t>
            </a:r>
            <a:r>
              <a:rPr lang="cs-CZ" dirty="0" err="1" smtClean="0"/>
              <a:t>recommender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endParaRPr lang="en-US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for E-Commerce</a:t>
            </a:r>
            <a:endParaRPr lang="en-GB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80A49-3BD2-4D42-8DA1-CF934D2298BB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charset="0"/>
              </a:rPr>
              <a:t>Ladislav Peška: Which data to mine for Recommender Systems?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5D1724-17A9-4E6F-9C05-1F66B3D896E2}" type="slidenum">
              <a:rPr lang="en-GB" altLang="en-US">
                <a:latin typeface="Arial" charset="0"/>
              </a:rPr>
              <a:pPr/>
              <a:t>4</a:t>
            </a:fld>
            <a:endParaRPr lang="en-GB" altLang="en-US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900" b="1" dirty="0">
                <a:solidFill>
                  <a:schemeClr val="tx2"/>
                </a:solidFill>
              </a:rPr>
              <a:t>Motivation</a:t>
            </a:r>
            <a:r>
              <a:rPr lang="cs-CZ" sz="3900" b="1" dirty="0">
                <a:solidFill>
                  <a:schemeClr val="tx2"/>
                </a:solidFill>
              </a:rPr>
              <a:t> – </a:t>
            </a:r>
            <a:r>
              <a:rPr lang="cs-CZ" sz="3900" b="1" dirty="0" err="1" smtClean="0">
                <a:solidFill>
                  <a:schemeClr val="tx2"/>
                </a:solidFill>
              </a:rPr>
              <a:t>Recommender</a:t>
            </a:r>
            <a:r>
              <a:rPr lang="cs-CZ" sz="3900" b="1" dirty="0" smtClean="0">
                <a:solidFill>
                  <a:schemeClr val="tx2"/>
                </a:solidFill>
              </a:rPr>
              <a:t> </a:t>
            </a:r>
            <a:r>
              <a:rPr lang="cs-CZ" sz="3900" b="1" dirty="0" err="1" smtClean="0">
                <a:solidFill>
                  <a:schemeClr val="tx2"/>
                </a:solidFill>
              </a:rPr>
              <a:t>Systems</a:t>
            </a:r>
            <a:endParaRPr lang="en-US" sz="3900" b="1" dirty="0">
              <a:solidFill>
                <a:schemeClr val="tx2"/>
              </a:solidFill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19263"/>
            <a:ext cx="8497887" cy="4411662"/>
          </a:xfrm>
          <a:noFill/>
        </p:spPr>
        <p:txBody>
          <a:bodyPr/>
          <a:lstStyle/>
          <a:p>
            <a:pPr marL="571500" indent="-571500" eaLnBrk="1" hangingPunct="1"/>
            <a:r>
              <a:rPr lang="cs-CZ" sz="2400" dirty="0" err="1" smtClean="0"/>
              <a:t>Information</a:t>
            </a:r>
            <a:r>
              <a:rPr lang="cs-CZ" sz="2400" dirty="0" smtClean="0"/>
              <a:t> </a:t>
            </a:r>
            <a:r>
              <a:rPr lang="cs-CZ" sz="2400" dirty="0" err="1" smtClean="0"/>
              <a:t>overload</a:t>
            </a:r>
            <a:r>
              <a:rPr lang="cs-CZ" sz="2400" dirty="0" smtClean="0"/>
              <a:t>, </a:t>
            </a:r>
            <a:r>
              <a:rPr lang="cs-CZ" sz="2400" dirty="0" err="1" smtClean="0"/>
              <a:t>too</a:t>
            </a:r>
            <a:r>
              <a:rPr lang="cs-CZ" sz="2400" dirty="0" smtClean="0"/>
              <a:t> many </a:t>
            </a:r>
            <a:r>
              <a:rPr lang="cs-CZ" sz="2400" dirty="0" err="1" smtClean="0"/>
              <a:t>choices</a:t>
            </a:r>
            <a:r>
              <a:rPr lang="cs-CZ" sz="2400" dirty="0" smtClean="0"/>
              <a:t>  </a:t>
            </a:r>
            <a:r>
              <a:rPr lang="cs-CZ" sz="1800" i="1" dirty="0" smtClean="0"/>
              <a:t>(Paradox </a:t>
            </a:r>
            <a:r>
              <a:rPr lang="cs-CZ" sz="1800" i="1" dirty="0" err="1" smtClean="0"/>
              <a:t>of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choice</a:t>
            </a:r>
            <a:r>
              <a:rPr lang="cs-CZ" sz="1800" i="1" dirty="0" smtClean="0"/>
              <a:t>)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	</a:t>
            </a:r>
            <a:r>
              <a:rPr lang="cs-CZ" sz="2400" i="1" dirty="0" smtClean="0">
                <a:solidFill>
                  <a:srgbClr val="FF0000"/>
                </a:solidFill>
              </a:rPr>
              <a:t>-&gt; </a:t>
            </a:r>
            <a:r>
              <a:rPr lang="cs-CZ" sz="2400" i="1" dirty="0" err="1" smtClean="0">
                <a:solidFill>
                  <a:srgbClr val="FF0000"/>
                </a:solidFill>
              </a:rPr>
              <a:t>users</a:t>
            </a:r>
            <a:r>
              <a:rPr lang="cs-CZ" sz="2400" i="1" dirty="0" smtClean="0">
                <a:solidFill>
                  <a:srgbClr val="FF0000"/>
                </a:solidFill>
              </a:rPr>
              <a:t> are </a:t>
            </a:r>
            <a:r>
              <a:rPr lang="cs-CZ" sz="2400" i="1" dirty="0" err="1" smtClean="0">
                <a:solidFill>
                  <a:srgbClr val="FF0000"/>
                </a:solidFill>
              </a:rPr>
              <a:t>dissatisfied</a:t>
            </a:r>
            <a:endParaRPr lang="cs-CZ" sz="2400" i="1" dirty="0" smtClean="0">
              <a:solidFill>
                <a:srgbClr val="FF0000"/>
              </a:solidFill>
            </a:endParaRPr>
          </a:p>
          <a:p>
            <a:pPr marL="571500" lvl="1" indent="-571500" eaLnBrk="1" hangingPunct="1">
              <a:buClr>
                <a:schemeClr val="tx2"/>
              </a:buClr>
            </a:pPr>
            <a:r>
              <a:rPr lang="cs-CZ" sz="2400" dirty="0" err="1" smtClean="0"/>
              <a:t>Search</a:t>
            </a:r>
            <a:r>
              <a:rPr lang="cs-CZ" sz="2000" dirty="0" smtClean="0"/>
              <a:t> </a:t>
            </a:r>
            <a:r>
              <a:rPr lang="cs-CZ" sz="2400" dirty="0" err="1" smtClean="0"/>
              <a:t>engines</a:t>
            </a:r>
            <a:r>
              <a:rPr lang="cs-CZ" sz="2400" dirty="0" smtClean="0"/>
              <a:t> </a:t>
            </a:r>
            <a:endParaRPr lang="cs-CZ" sz="2000" dirty="0" smtClean="0"/>
          </a:p>
          <a:p>
            <a:pPr lvl="1"/>
            <a:r>
              <a:rPr lang="cs-CZ" sz="2000" dirty="0" smtClean="0"/>
              <a:t>user has to </a:t>
            </a:r>
            <a:r>
              <a:rPr lang="cs-CZ" sz="2000" dirty="0" err="1" smtClean="0"/>
              <a:t>know</a:t>
            </a:r>
            <a:r>
              <a:rPr lang="cs-CZ" sz="2000" dirty="0" smtClean="0"/>
              <a:t> </a:t>
            </a:r>
            <a:r>
              <a:rPr lang="cs-CZ" sz="2000" dirty="0" err="1" smtClean="0"/>
              <a:t>what</a:t>
            </a:r>
            <a:r>
              <a:rPr lang="cs-CZ" sz="2000" dirty="0" smtClean="0"/>
              <a:t> he/</a:t>
            </a:r>
            <a:r>
              <a:rPr lang="cs-CZ" sz="2000" dirty="0" err="1" smtClean="0"/>
              <a:t>she</a:t>
            </a:r>
            <a:r>
              <a:rPr lang="cs-CZ" sz="2000" dirty="0" smtClean="0"/>
              <a:t> </a:t>
            </a:r>
            <a:r>
              <a:rPr lang="cs-CZ" sz="2000" dirty="0" err="1" smtClean="0"/>
              <a:t>wants</a:t>
            </a:r>
            <a:endParaRPr lang="cs-CZ" sz="2400" dirty="0" smtClean="0"/>
          </a:p>
          <a:p>
            <a:pPr marL="571500" indent="-571500" eaLnBrk="1" hangingPunct="1"/>
            <a:r>
              <a:rPr lang="cs-CZ" sz="2000" i="1" dirty="0" smtClean="0">
                <a:solidFill>
                  <a:srgbClr val="00B0F0"/>
                </a:solidFill>
              </a:rPr>
              <a:t>RS </a:t>
            </a:r>
            <a:r>
              <a:rPr lang="cs-CZ" sz="2000" i="1" dirty="0" err="1" smtClean="0">
                <a:solidFill>
                  <a:srgbClr val="00B0F0"/>
                </a:solidFill>
              </a:rPr>
              <a:t>is</a:t>
            </a:r>
            <a:r>
              <a:rPr lang="cs-CZ" sz="2000" i="1" dirty="0" smtClean="0">
                <a:solidFill>
                  <a:srgbClr val="00B0F0"/>
                </a:solidFill>
              </a:rPr>
              <a:t> </a:t>
            </a:r>
            <a:r>
              <a:rPr lang="cs-CZ" sz="2000" i="1" dirty="0" err="1" smtClean="0">
                <a:solidFill>
                  <a:srgbClr val="00B0F0"/>
                </a:solidFill>
              </a:rPr>
              <a:t>an</a:t>
            </a:r>
            <a:r>
              <a:rPr lang="cs-CZ" sz="2000" i="1" dirty="0" smtClean="0">
                <a:solidFill>
                  <a:srgbClr val="00B0F0"/>
                </a:solidFill>
              </a:rPr>
              <a:t> i</a:t>
            </a:r>
            <a:r>
              <a:rPr lang="en-US" sz="2000" i="1" dirty="0" err="1" smtClean="0">
                <a:solidFill>
                  <a:srgbClr val="00B0F0"/>
                </a:solidFill>
              </a:rPr>
              <a:t>nformation</a:t>
            </a:r>
            <a:r>
              <a:rPr lang="en-US" sz="2000" i="1" dirty="0" smtClean="0">
                <a:solidFill>
                  <a:srgbClr val="00B0F0"/>
                </a:solidFill>
              </a:rPr>
              <a:t> filtering system</a:t>
            </a:r>
            <a:r>
              <a:rPr lang="cs-CZ" sz="2000" i="1" dirty="0" smtClean="0">
                <a:solidFill>
                  <a:srgbClr val="00B0F0"/>
                </a:solidFill>
              </a:rPr>
              <a:t> </a:t>
            </a:r>
            <a:r>
              <a:rPr lang="cs-CZ" sz="2000" i="1" dirty="0" err="1" smtClean="0">
                <a:solidFill>
                  <a:srgbClr val="00B0F0"/>
                </a:solidFill>
              </a:rPr>
              <a:t>aiming</a:t>
            </a:r>
            <a:r>
              <a:rPr lang="cs-CZ" sz="2000" i="1" dirty="0" smtClean="0">
                <a:solidFill>
                  <a:srgbClr val="00B0F0"/>
                </a:solidFill>
              </a:rPr>
              <a:t> to </a:t>
            </a:r>
            <a:r>
              <a:rPr lang="cs-CZ" sz="2000" i="1" dirty="0" err="1" smtClean="0">
                <a:solidFill>
                  <a:srgbClr val="00B0F0"/>
                </a:solidFill>
              </a:rPr>
              <a:t>recommend</a:t>
            </a:r>
            <a:r>
              <a:rPr lang="cs-CZ" sz="2000" i="1" dirty="0" smtClean="0">
                <a:solidFill>
                  <a:srgbClr val="00B0F0"/>
                </a:solidFill>
              </a:rPr>
              <a:t> to </a:t>
            </a:r>
            <a:r>
              <a:rPr lang="cs-CZ" sz="2000" i="1" dirty="0" err="1" smtClean="0">
                <a:solidFill>
                  <a:srgbClr val="00B0F0"/>
                </a:solidFill>
              </a:rPr>
              <a:t>the</a:t>
            </a:r>
            <a:r>
              <a:rPr lang="cs-CZ" sz="2000" i="1" dirty="0" smtClean="0">
                <a:solidFill>
                  <a:srgbClr val="00B0F0"/>
                </a:solidFill>
              </a:rPr>
              <a:t> user </a:t>
            </a:r>
            <a:r>
              <a:rPr lang="cs-CZ" sz="2000" i="1" dirty="0" err="1" smtClean="0">
                <a:solidFill>
                  <a:srgbClr val="00B0F0"/>
                </a:solidFill>
              </a:rPr>
              <a:t>potentially</a:t>
            </a:r>
            <a:r>
              <a:rPr lang="cs-CZ" sz="2000" i="1" dirty="0" smtClean="0">
                <a:solidFill>
                  <a:srgbClr val="00B0F0"/>
                </a:solidFill>
              </a:rPr>
              <a:t> </a:t>
            </a:r>
            <a:r>
              <a:rPr lang="cs-CZ" sz="2000" i="1" dirty="0" err="1" smtClean="0">
                <a:solidFill>
                  <a:srgbClr val="00B0F0"/>
                </a:solidFill>
              </a:rPr>
              <a:t>interesting</a:t>
            </a:r>
            <a:r>
              <a:rPr lang="cs-CZ" sz="2000" i="1" dirty="0" smtClean="0">
                <a:solidFill>
                  <a:srgbClr val="00B0F0"/>
                </a:solidFill>
              </a:rPr>
              <a:t>, </a:t>
            </a:r>
            <a:r>
              <a:rPr lang="cs-CZ" sz="2000" i="1" dirty="0" err="1" smtClean="0">
                <a:solidFill>
                  <a:srgbClr val="00B0F0"/>
                </a:solidFill>
              </a:rPr>
              <a:t>new</a:t>
            </a:r>
            <a:r>
              <a:rPr lang="cs-CZ" sz="2000" i="1" dirty="0" smtClean="0">
                <a:solidFill>
                  <a:srgbClr val="00B0F0"/>
                </a:solidFill>
              </a:rPr>
              <a:t> </a:t>
            </a:r>
            <a:r>
              <a:rPr lang="cs-CZ" sz="2000" i="1" dirty="0" err="1" smtClean="0">
                <a:solidFill>
                  <a:srgbClr val="00B0F0"/>
                </a:solidFill>
              </a:rPr>
              <a:t>object</a:t>
            </a:r>
            <a:r>
              <a:rPr lang="cs-CZ" sz="2000" i="1" dirty="0" smtClean="0">
                <a:solidFill>
                  <a:srgbClr val="00B0F0"/>
                </a:solidFill>
              </a:rPr>
              <a:t>  </a:t>
            </a:r>
            <a:r>
              <a:rPr lang="cs-CZ" sz="2000" i="1" dirty="0" err="1" smtClean="0">
                <a:solidFill>
                  <a:srgbClr val="00B0F0"/>
                </a:solidFill>
              </a:rPr>
              <a:t>otherwise</a:t>
            </a:r>
            <a:r>
              <a:rPr lang="cs-CZ" sz="2000" i="1" dirty="0" smtClean="0">
                <a:solidFill>
                  <a:srgbClr val="00B0F0"/>
                </a:solidFill>
              </a:rPr>
              <a:t> </a:t>
            </a:r>
            <a:r>
              <a:rPr lang="cs-CZ" sz="2000" i="1" dirty="0" err="1" smtClean="0">
                <a:solidFill>
                  <a:srgbClr val="00B0F0"/>
                </a:solidFill>
              </a:rPr>
              <a:t>hard</a:t>
            </a:r>
            <a:r>
              <a:rPr lang="cs-CZ" sz="2000" i="1" dirty="0" smtClean="0">
                <a:solidFill>
                  <a:srgbClr val="00B0F0"/>
                </a:solidFill>
              </a:rPr>
              <a:t> to </a:t>
            </a:r>
            <a:r>
              <a:rPr lang="cs-CZ" sz="2000" i="1" dirty="0" err="1" smtClean="0">
                <a:solidFill>
                  <a:srgbClr val="00B0F0"/>
                </a:solidFill>
              </a:rPr>
              <a:t>find</a:t>
            </a:r>
            <a:endParaRPr lang="cs-CZ" sz="2000" i="1" dirty="0" smtClean="0">
              <a:solidFill>
                <a:srgbClr val="00B0F0"/>
              </a:solidFill>
            </a:endParaRPr>
          </a:p>
          <a:p>
            <a:pPr lvl="1" eaLnBrk="1" hangingPunct="1"/>
            <a:r>
              <a:rPr lang="cs-CZ" sz="1800" dirty="0" err="1" smtClean="0"/>
              <a:t>Benefical</a:t>
            </a:r>
            <a:r>
              <a:rPr lang="cs-CZ" sz="1800" dirty="0" smtClean="0"/>
              <a:t> </a:t>
            </a:r>
            <a:r>
              <a:rPr lang="cs-CZ" sz="1800" dirty="0" err="1" smtClean="0"/>
              <a:t>for</a:t>
            </a:r>
            <a:r>
              <a:rPr lang="cs-CZ" sz="1800" dirty="0" smtClean="0"/>
              <a:t> </a:t>
            </a:r>
            <a:r>
              <a:rPr lang="cs-CZ" sz="1800" dirty="0" err="1" smtClean="0"/>
              <a:t>both</a:t>
            </a:r>
            <a:r>
              <a:rPr lang="cs-CZ" sz="1800" dirty="0" smtClean="0"/>
              <a:t> user </a:t>
            </a:r>
            <a:r>
              <a:rPr lang="cs-CZ" sz="1800" dirty="0" err="1" smtClean="0"/>
              <a:t>and</a:t>
            </a:r>
            <a:r>
              <a:rPr lang="cs-CZ" sz="1800" dirty="0" smtClean="0"/>
              <a:t> </a:t>
            </a:r>
            <a:r>
              <a:rPr lang="cs-CZ" sz="1800" dirty="0" err="1" smtClean="0"/>
              <a:t>site</a:t>
            </a:r>
            <a:r>
              <a:rPr lang="cs-CZ" sz="1800" dirty="0" smtClean="0"/>
              <a:t> </a:t>
            </a:r>
            <a:r>
              <a:rPr lang="cs-CZ" sz="1800" dirty="0" err="1" smtClean="0"/>
              <a:t>owner</a:t>
            </a:r>
            <a:endParaRPr lang="cs-CZ" sz="1800" dirty="0" smtClean="0"/>
          </a:p>
          <a:p>
            <a:pPr lvl="1" eaLnBrk="1" hangingPunct="1"/>
            <a:r>
              <a:rPr lang="cs-CZ" sz="1800" dirty="0" err="1" smtClean="0"/>
              <a:t>Need</a:t>
            </a:r>
            <a:r>
              <a:rPr lang="cs-CZ" sz="1800" dirty="0" smtClean="0"/>
              <a:t> </a:t>
            </a:r>
            <a:r>
              <a:rPr lang="cs-CZ" sz="1800" dirty="0" err="1" smtClean="0"/>
              <a:t>additional</a:t>
            </a:r>
            <a:r>
              <a:rPr lang="cs-CZ" sz="1800" dirty="0" smtClean="0"/>
              <a:t> </a:t>
            </a:r>
            <a:r>
              <a:rPr lang="cs-CZ" sz="1800" dirty="0" err="1" smtClean="0"/>
              <a:t>information</a:t>
            </a:r>
            <a:r>
              <a:rPr lang="cs-CZ" sz="1800" dirty="0" smtClean="0"/>
              <a:t> </a:t>
            </a:r>
            <a:r>
              <a:rPr lang="cs-CZ" sz="1800" dirty="0" err="1" smtClean="0"/>
              <a:t>from</a:t>
            </a:r>
            <a:r>
              <a:rPr lang="cs-CZ" sz="1800" dirty="0" smtClean="0"/>
              <a:t> user</a:t>
            </a:r>
          </a:p>
          <a:p>
            <a:pPr eaLnBrk="1" hangingPunct="1"/>
            <a:r>
              <a:rPr lang="cs-CZ" sz="2400" dirty="0" smtClean="0"/>
              <a:t>Multimedia </a:t>
            </a:r>
            <a:r>
              <a:rPr lang="cs-CZ" sz="2400" dirty="0" err="1" smtClean="0"/>
              <a:t>portals</a:t>
            </a:r>
            <a:r>
              <a:rPr lang="cs-CZ" sz="2400" dirty="0" smtClean="0"/>
              <a:t>, </a:t>
            </a:r>
            <a:r>
              <a:rPr lang="cs-CZ" sz="2400" dirty="0" err="1" smtClean="0"/>
              <a:t>Social</a:t>
            </a:r>
            <a:r>
              <a:rPr lang="cs-CZ" sz="2400" dirty="0" smtClean="0"/>
              <a:t> </a:t>
            </a:r>
            <a:r>
              <a:rPr lang="cs-CZ" sz="2400" dirty="0" err="1" smtClean="0"/>
              <a:t>networks</a:t>
            </a:r>
            <a:r>
              <a:rPr lang="cs-CZ" sz="2400" dirty="0" smtClean="0"/>
              <a:t>, E-</a:t>
            </a:r>
            <a:r>
              <a:rPr lang="cs-CZ" sz="2400" dirty="0" err="1" smtClean="0"/>
              <a:t>commerce</a:t>
            </a:r>
            <a:r>
              <a:rPr lang="cs-CZ" sz="2400" dirty="0" smtClean="0"/>
              <a:t> , </a:t>
            </a:r>
            <a:r>
              <a:rPr lang="cs-CZ" sz="2400" dirty="0" err="1" smtClean="0"/>
              <a:t>Search</a:t>
            </a:r>
            <a:r>
              <a:rPr lang="cs-CZ" sz="2400" dirty="0" smtClean="0"/>
              <a:t> </a:t>
            </a:r>
            <a:r>
              <a:rPr lang="cs-CZ" sz="2400" dirty="0" err="1" smtClean="0"/>
              <a:t>engines</a:t>
            </a:r>
            <a:r>
              <a:rPr lang="cs-CZ" sz="2400" dirty="0" smtClean="0"/>
              <a:t> …</a:t>
            </a:r>
          </a:p>
          <a:p>
            <a:pPr marL="839788" lvl="1" indent="-495300" eaLnBrk="1" hangingPunct="1"/>
            <a:endParaRPr lang="cs-CZ" sz="2000" dirty="0" smtClean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en-US" smtClean="0"/>
              <a:t>Mining Complex Data, Kosice 2014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Motivation</a:t>
            </a:r>
            <a:r>
              <a:rPr lang="cs-CZ" dirty="0" smtClean="0"/>
              <a:t> – </a:t>
            </a:r>
            <a:r>
              <a:rPr lang="cs-CZ" dirty="0" err="1" smtClean="0"/>
              <a:t>Recommender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endParaRPr lang="cs-CZ" dirty="0" smtClean="0"/>
          </a:p>
        </p:txBody>
      </p:sp>
      <p:sp>
        <p:nvSpPr>
          <p:cNvPr id="2048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Ladislav Peška, Recommender Systems for E-Commerce</a:t>
            </a:r>
          </a:p>
        </p:txBody>
      </p:sp>
      <p:sp>
        <p:nvSpPr>
          <p:cNvPr id="204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2F3758-721E-4FA5-9226-C55DB6343B7D}" type="slidenum">
              <a:rPr lang="en-GB" altLang="en-US" smtClean="0"/>
              <a:pPr/>
              <a:t>5</a:t>
            </a:fld>
            <a:endParaRPr lang="en-GB" altLang="en-US" smtClean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18220" t="10454" r="29691" b="43223"/>
          <a:stretch>
            <a:fillRect/>
          </a:stretch>
        </p:blipFill>
        <p:spPr bwMode="auto">
          <a:xfrm>
            <a:off x="395536" y="1484784"/>
            <a:ext cx="5184576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ipsa 12"/>
          <p:cNvSpPr/>
          <p:nvPr/>
        </p:nvSpPr>
        <p:spPr>
          <a:xfrm>
            <a:off x="1043607" y="2636913"/>
            <a:ext cx="3172651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3" cstate="print"/>
          <a:srcRect t="45625" r="72589" b="33910"/>
          <a:stretch>
            <a:fillRect/>
          </a:stretch>
        </p:blipFill>
        <p:spPr bwMode="auto">
          <a:xfrm>
            <a:off x="323528" y="4337720"/>
            <a:ext cx="54006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lipsa 14"/>
          <p:cNvSpPr/>
          <p:nvPr/>
        </p:nvSpPr>
        <p:spPr>
          <a:xfrm>
            <a:off x="0" y="4077072"/>
            <a:ext cx="5076056" cy="72008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 l="1380" t="8485" r="73163" b="86593"/>
          <a:stretch>
            <a:fillRect/>
          </a:stretch>
        </p:blipFill>
        <p:spPr bwMode="auto">
          <a:xfrm>
            <a:off x="5831632" y="1340768"/>
            <a:ext cx="33123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 l="19089" t="18329" r="56006" b="25937"/>
          <a:stretch>
            <a:fillRect/>
          </a:stretch>
        </p:blipFill>
        <p:spPr bwMode="auto">
          <a:xfrm>
            <a:off x="5903640" y="1700808"/>
            <a:ext cx="3240360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Elipsa 17"/>
          <p:cNvSpPr/>
          <p:nvPr/>
        </p:nvSpPr>
        <p:spPr>
          <a:xfrm>
            <a:off x="5580113" y="1628800"/>
            <a:ext cx="2088232" cy="576064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Motivation</a:t>
            </a:r>
            <a:r>
              <a:rPr lang="cs-CZ" dirty="0" smtClean="0"/>
              <a:t> – </a:t>
            </a:r>
            <a:r>
              <a:rPr lang="cs-CZ" dirty="0" err="1" smtClean="0"/>
              <a:t>Recommender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endParaRPr lang="cs-CZ" dirty="0" smtClean="0"/>
          </a:p>
        </p:txBody>
      </p:sp>
      <p:sp>
        <p:nvSpPr>
          <p:cNvPr id="2048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Ladislav Peška, Recommender Systems for E-Commerce</a:t>
            </a:r>
          </a:p>
        </p:txBody>
      </p:sp>
      <p:sp>
        <p:nvSpPr>
          <p:cNvPr id="204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2F3758-721E-4FA5-9226-C55DB6343B7D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l="4147" t="19313" r="54899" b="13520"/>
          <a:stretch>
            <a:fillRect/>
          </a:stretch>
        </p:blipFill>
        <p:spPr bwMode="auto">
          <a:xfrm>
            <a:off x="395536" y="1745432"/>
            <a:ext cx="554461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22527" t="5141" r="56418" b="24124"/>
          <a:stretch>
            <a:fillRect/>
          </a:stretch>
        </p:blipFill>
        <p:spPr>
          <a:xfrm>
            <a:off x="6407696" y="1019318"/>
            <a:ext cx="2736304" cy="5838682"/>
          </a:xfrm>
          <a:noFill/>
        </p:spPr>
      </p:pic>
      <p:sp>
        <p:nvSpPr>
          <p:cNvPr id="16" name="Elipsa 15"/>
          <p:cNvSpPr/>
          <p:nvPr/>
        </p:nvSpPr>
        <p:spPr>
          <a:xfrm>
            <a:off x="0" y="1484784"/>
            <a:ext cx="4572000" cy="1296144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6272063" y="3284983"/>
            <a:ext cx="2188369" cy="648073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0" y="4941168"/>
            <a:ext cx="4644008" cy="108012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Examples</a:t>
            </a:r>
            <a:r>
              <a:rPr lang="cs-CZ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Recommender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endParaRPr lang="cs-CZ" dirty="0" smtClean="0"/>
          </a:p>
        </p:txBody>
      </p:sp>
      <p:sp>
        <p:nvSpPr>
          <p:cNvPr id="2048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Ladislav Peška, Recommender Systems for E-Commerce</a:t>
            </a:r>
          </a:p>
        </p:txBody>
      </p:sp>
      <p:sp>
        <p:nvSpPr>
          <p:cNvPr id="204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2F3758-721E-4FA5-9226-C55DB6343B7D}" type="slidenum">
              <a:rPr lang="en-GB" altLang="en-US" smtClean="0"/>
              <a:pPr/>
              <a:t>7</a:t>
            </a:fld>
            <a:endParaRPr lang="en-GB" altLang="en-US" smtClean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8258204" cy="4411662"/>
          </a:xfrm>
        </p:spPr>
        <p:txBody>
          <a:bodyPr/>
          <a:lstStyle/>
          <a:p>
            <a:r>
              <a:rPr lang="cs-CZ" dirty="0" smtClean="0"/>
              <a:t>A</a:t>
            </a:r>
            <a:r>
              <a:rPr lang="cs-CZ" dirty="0" smtClean="0"/>
              <a:t>mazon.</a:t>
            </a:r>
            <a:r>
              <a:rPr lang="cs-CZ" dirty="0" err="1" smtClean="0"/>
              <a:t>com</a:t>
            </a:r>
            <a:endParaRPr lang="cs-CZ" dirty="0" smtClean="0"/>
          </a:p>
          <a:p>
            <a:pPr lvl="1"/>
            <a:r>
              <a:rPr lang="cs-CZ" dirty="0" err="1" smtClean="0"/>
              <a:t>Frequently</a:t>
            </a:r>
            <a:r>
              <a:rPr lang="cs-CZ" dirty="0" smtClean="0"/>
              <a:t> </a:t>
            </a:r>
            <a:r>
              <a:rPr lang="cs-CZ" dirty="0" err="1" smtClean="0"/>
              <a:t>bought</a:t>
            </a:r>
            <a:r>
              <a:rPr lang="cs-CZ" dirty="0" smtClean="0"/>
              <a:t> </a:t>
            </a:r>
            <a:r>
              <a:rPr lang="cs-CZ" dirty="0" err="1" smtClean="0"/>
              <a:t>together</a:t>
            </a:r>
            <a:r>
              <a:rPr lang="cs-CZ" dirty="0" smtClean="0"/>
              <a:t>, </a:t>
            </a:r>
          </a:p>
          <a:p>
            <a:pPr lvl="1"/>
            <a:r>
              <a:rPr lang="cs-CZ" dirty="0" err="1" smtClean="0"/>
              <a:t>Users</a:t>
            </a:r>
            <a:r>
              <a:rPr lang="cs-CZ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viewed</a:t>
            </a:r>
            <a:r>
              <a:rPr lang="cs-CZ" dirty="0" smtClean="0"/>
              <a:t>/</a:t>
            </a:r>
            <a:r>
              <a:rPr lang="cs-CZ" dirty="0" err="1" smtClean="0"/>
              <a:t>bought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…</a:t>
            </a:r>
          </a:p>
          <a:p>
            <a:pPr lvl="1"/>
            <a:r>
              <a:rPr lang="cs-CZ" b="1" dirty="0" err="1" smtClean="0">
                <a:solidFill>
                  <a:srgbClr val="00B050"/>
                </a:solidFill>
              </a:rPr>
              <a:t>Personalized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recommendations</a:t>
            </a:r>
            <a:endParaRPr lang="cs-CZ" b="1" dirty="0" smtClean="0">
              <a:solidFill>
                <a:srgbClr val="00B050"/>
              </a:solidFill>
            </a:endParaRPr>
          </a:p>
          <a:p>
            <a:r>
              <a:rPr lang="cs-CZ" dirty="0" smtClean="0"/>
              <a:t>Last.</a:t>
            </a:r>
            <a:r>
              <a:rPr lang="cs-CZ" dirty="0" err="1" smtClean="0"/>
              <a:t>fm</a:t>
            </a:r>
            <a:endParaRPr lang="cs-CZ" dirty="0" smtClean="0"/>
          </a:p>
          <a:p>
            <a:pPr lvl="1"/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X,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may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Y</a:t>
            </a:r>
          </a:p>
          <a:p>
            <a:pPr lvl="1"/>
            <a:r>
              <a:rPr lang="cs-CZ" dirty="0" err="1" smtClean="0"/>
              <a:t>Globally</a:t>
            </a:r>
            <a:r>
              <a:rPr lang="cs-CZ" dirty="0" smtClean="0"/>
              <a:t> </a:t>
            </a:r>
            <a:r>
              <a:rPr lang="cs-CZ" dirty="0" err="1" smtClean="0"/>
              <a:t>popular</a:t>
            </a:r>
            <a:r>
              <a:rPr lang="cs-CZ" dirty="0" smtClean="0"/>
              <a:t>/trendy </a:t>
            </a:r>
            <a:r>
              <a:rPr lang="cs-CZ" dirty="0" err="1" smtClean="0"/>
              <a:t>artists</a:t>
            </a:r>
            <a:r>
              <a:rPr lang="cs-CZ" dirty="0" smtClean="0"/>
              <a:t>, </a:t>
            </a:r>
            <a:r>
              <a:rPr lang="cs-CZ" dirty="0" err="1" smtClean="0"/>
              <a:t>albums</a:t>
            </a:r>
            <a:r>
              <a:rPr lang="cs-CZ" dirty="0" smtClean="0"/>
              <a:t>,…</a:t>
            </a:r>
          </a:p>
          <a:p>
            <a:pPr lvl="1"/>
            <a:r>
              <a:rPr lang="cs-CZ" b="1" dirty="0" err="1" smtClean="0">
                <a:solidFill>
                  <a:srgbClr val="00B050"/>
                </a:solidFill>
              </a:rPr>
              <a:t>Personalized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recommendations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altLang="en-US" smtClean="0">
                <a:latin typeface="Arial" charset="0"/>
              </a:rPr>
              <a:t>Ladislav Peška, Recommender Systems for E-Commerce</a:t>
            </a:r>
            <a:endParaRPr lang="en-GB" altLang="en-US">
              <a:latin typeface="Arial" charset="0"/>
            </a:endParaRP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5D1724-17A9-4E6F-9C05-1F66B3D896E2}" type="slidenum">
              <a:rPr lang="en-GB" altLang="en-US">
                <a:latin typeface="Arial" charset="0"/>
              </a:rPr>
              <a:pPr/>
              <a:t>8</a:t>
            </a:fld>
            <a:endParaRPr lang="en-GB" altLang="en-US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900" b="1" dirty="0" err="1" smtClean="0">
                <a:solidFill>
                  <a:schemeClr val="tx2"/>
                </a:solidFill>
              </a:rPr>
              <a:t>Recommender</a:t>
            </a:r>
            <a:r>
              <a:rPr lang="cs-CZ" sz="3900" b="1" dirty="0" smtClean="0">
                <a:solidFill>
                  <a:schemeClr val="tx2"/>
                </a:solidFill>
              </a:rPr>
              <a:t> </a:t>
            </a:r>
            <a:r>
              <a:rPr lang="cs-CZ" sz="3900" b="1" dirty="0" err="1" smtClean="0">
                <a:solidFill>
                  <a:schemeClr val="tx2"/>
                </a:solidFill>
              </a:rPr>
              <a:t>Systems</a:t>
            </a:r>
            <a:endParaRPr lang="cs-CZ" sz="3900" b="1" dirty="0" smtClean="0">
              <a:solidFill>
                <a:schemeClr val="tx2"/>
              </a:solidFill>
            </a:endParaRPr>
          </a:p>
          <a:p>
            <a:r>
              <a:rPr lang="cs-CZ" sz="3900" b="1" dirty="0" smtClean="0">
                <a:solidFill>
                  <a:schemeClr val="tx2"/>
                </a:solidFill>
              </a:rPr>
              <a:t>Basic </a:t>
            </a:r>
            <a:r>
              <a:rPr lang="cs-CZ" sz="3900" b="1" dirty="0" err="1" smtClean="0">
                <a:solidFill>
                  <a:schemeClr val="tx2"/>
                </a:solidFill>
              </a:rPr>
              <a:t>Workflow</a:t>
            </a:r>
            <a:endParaRPr lang="en-US" sz="3900" b="1" dirty="0">
              <a:solidFill>
                <a:schemeClr val="tx2"/>
              </a:solidFill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19263"/>
            <a:ext cx="8497887" cy="4411662"/>
          </a:xfrm>
          <a:noFill/>
        </p:spPr>
        <p:txBody>
          <a:bodyPr/>
          <a:lstStyle/>
          <a:p>
            <a:pPr marL="490538" indent="-495300" eaLnBrk="1" hangingPunct="1"/>
            <a:r>
              <a:rPr lang="cs-CZ" sz="2200" b="1" i="1" dirty="0" smtClean="0">
                <a:solidFill>
                  <a:srgbClr val="FF0000"/>
                </a:solidFill>
              </a:rPr>
              <a:t>User</a:t>
            </a:r>
            <a:r>
              <a:rPr lang="cs-CZ" sz="2200" dirty="0" smtClean="0"/>
              <a:t> </a:t>
            </a:r>
            <a:r>
              <a:rPr lang="cs-CZ" sz="2000" dirty="0" err="1" smtClean="0"/>
              <a:t>provides</a:t>
            </a:r>
            <a:r>
              <a:rPr lang="cs-CZ" sz="2000" dirty="0" smtClean="0"/>
              <a:t> </a:t>
            </a:r>
            <a:r>
              <a:rPr lang="cs-CZ" sz="2200" b="1" i="1" dirty="0" smtClean="0">
                <a:solidFill>
                  <a:srgbClr val="FF0000"/>
                </a:solidFill>
              </a:rPr>
              <a:t>feedback</a:t>
            </a:r>
            <a:r>
              <a:rPr lang="cs-CZ" sz="2200" dirty="0" smtClean="0"/>
              <a:t> </a:t>
            </a:r>
            <a:r>
              <a:rPr lang="cs-CZ" sz="2000" dirty="0" err="1" smtClean="0"/>
              <a:t>from</a:t>
            </a:r>
            <a:r>
              <a:rPr lang="cs-CZ" sz="2000" dirty="0" smtClean="0"/>
              <a:t> </a:t>
            </a:r>
            <a:r>
              <a:rPr lang="cs-CZ" sz="2000" dirty="0" err="1" smtClean="0"/>
              <a:t>which</a:t>
            </a:r>
            <a:r>
              <a:rPr lang="cs-CZ" sz="2000" dirty="0" smtClean="0"/>
              <a:t> user </a:t>
            </a:r>
            <a:r>
              <a:rPr lang="cs-CZ" sz="2000" dirty="0" err="1" smtClean="0"/>
              <a:t>preferences</a:t>
            </a:r>
            <a:r>
              <a:rPr lang="cs-CZ" sz="2000" dirty="0" smtClean="0"/>
              <a:t> are </a:t>
            </a:r>
            <a:r>
              <a:rPr lang="cs-CZ" sz="2000" dirty="0" err="1" smtClean="0"/>
              <a:t>learned</a:t>
            </a:r>
            <a:endParaRPr lang="cs-CZ" sz="2200" dirty="0" smtClean="0"/>
          </a:p>
          <a:p>
            <a:pPr marL="490538" indent="-495300" eaLnBrk="1" hangingPunct="1"/>
            <a:r>
              <a:rPr lang="cs-CZ" sz="2200" dirty="0" err="1" smtClean="0"/>
              <a:t>Recommendations</a:t>
            </a:r>
            <a:r>
              <a:rPr lang="cs-CZ" sz="2200" dirty="0" smtClean="0"/>
              <a:t> are </a:t>
            </a:r>
            <a:r>
              <a:rPr lang="cs-CZ" sz="2200" dirty="0" err="1" smtClean="0"/>
              <a:t>provided</a:t>
            </a:r>
            <a:r>
              <a:rPr lang="cs-CZ" sz="2200" dirty="0" smtClean="0"/>
              <a:t> </a:t>
            </a:r>
            <a:r>
              <a:rPr lang="cs-CZ" sz="2200" dirty="0" err="1" smtClean="0"/>
              <a:t>based</a:t>
            </a:r>
            <a:r>
              <a:rPr lang="cs-CZ" sz="2200" dirty="0" smtClean="0"/>
              <a:t> on </a:t>
            </a:r>
          </a:p>
          <a:p>
            <a:pPr marL="839788" lvl="1" indent="-495300" eaLnBrk="1" hangingPunct="1"/>
            <a:r>
              <a:rPr lang="cs-CZ" sz="1800" b="1" dirty="0" smtClean="0"/>
              <a:t>User feedback</a:t>
            </a:r>
          </a:p>
          <a:p>
            <a:pPr marL="839788" lvl="1" indent="-495300" eaLnBrk="1" hangingPunct="1"/>
            <a:r>
              <a:rPr lang="cs-CZ" sz="1800" dirty="0" err="1" smtClean="0"/>
              <a:t>Object</a:t>
            </a:r>
            <a:r>
              <a:rPr lang="cs-CZ" sz="1800" dirty="0" smtClean="0"/>
              <a:t> </a:t>
            </a:r>
            <a:r>
              <a:rPr lang="cs-CZ" sz="1800" dirty="0" err="1" smtClean="0"/>
              <a:t>attributes</a:t>
            </a:r>
            <a:endParaRPr lang="cs-CZ" sz="1800" dirty="0" smtClean="0"/>
          </a:p>
          <a:p>
            <a:pPr marL="839788" lvl="1" indent="-495300" eaLnBrk="1" hangingPunct="1"/>
            <a:r>
              <a:rPr lang="cs-CZ" sz="1800" dirty="0" smtClean="0"/>
              <a:t>User </a:t>
            </a:r>
            <a:r>
              <a:rPr lang="cs-CZ" sz="1800" dirty="0" err="1" smtClean="0"/>
              <a:t>attributes</a:t>
            </a:r>
            <a:r>
              <a:rPr lang="cs-CZ" sz="1800" dirty="0" smtClean="0"/>
              <a:t>/relations</a:t>
            </a:r>
          </a:p>
          <a:p>
            <a:pPr marL="839788" lvl="1" indent="-495300" eaLnBrk="1" hangingPunct="1"/>
            <a:r>
              <a:rPr lang="cs-CZ" sz="1800" dirty="0" err="1" smtClean="0"/>
              <a:t>Context</a:t>
            </a:r>
            <a:endParaRPr lang="cs-CZ" sz="1800" dirty="0" smtClean="0"/>
          </a:p>
          <a:p>
            <a:pPr marL="839788" lvl="1" indent="-495300" eaLnBrk="1" hangingPunct="1"/>
            <a:r>
              <a:rPr lang="cs-CZ" sz="1800" dirty="0" smtClean="0"/>
              <a:t>…</a:t>
            </a:r>
          </a:p>
        </p:txBody>
      </p:sp>
      <p:pic>
        <p:nvPicPr>
          <p:cNvPr id="6" name="Picture 28" descr="UserPreferenceCycleFil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08920"/>
            <a:ext cx="507699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00364" y="6248400"/>
            <a:ext cx="3286148" cy="457200"/>
          </a:xfrm>
          <a:noFill/>
        </p:spPr>
        <p:txBody>
          <a:bodyPr/>
          <a:lstStyle/>
          <a:p>
            <a:r>
              <a:rPr lang="en-US" altLang="en-US" smtClean="0">
                <a:latin typeface="Arial" charset="0"/>
              </a:rPr>
              <a:t>Ladislav Peška, Recommender Systems for E-Commerce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5D1724-17A9-4E6F-9C05-1F66B3D896E2}" type="slidenum">
              <a:rPr lang="en-GB" altLang="en-US">
                <a:latin typeface="Arial" charset="0"/>
              </a:rPr>
              <a:pPr/>
              <a:t>9</a:t>
            </a:fld>
            <a:endParaRPr lang="en-GB" altLang="en-US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User </a:t>
            </a:r>
            <a:r>
              <a:rPr lang="cs-CZ" sz="3600" b="1" dirty="0" err="1" smtClean="0">
                <a:solidFill>
                  <a:schemeClr val="tx2"/>
                </a:solidFill>
              </a:rPr>
              <a:t>Preferences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19263"/>
            <a:ext cx="8497887" cy="4411662"/>
          </a:xfrm>
          <a:noFill/>
        </p:spPr>
        <p:txBody>
          <a:bodyPr/>
          <a:lstStyle/>
          <a:p>
            <a:pPr marL="571500" indent="-571500" eaLnBrk="1" hangingPunct="1"/>
            <a:r>
              <a:rPr lang="cs-CZ" sz="2800" dirty="0" smtClean="0"/>
              <a:t>Uživatel vyjadřuje svoji preferenci (poskytují zpětnou vazbu):</a:t>
            </a:r>
          </a:p>
          <a:p>
            <a:pPr marL="920750" lvl="1" indent="-571500" eaLnBrk="1" hangingPunct="1"/>
            <a:r>
              <a:rPr lang="cs-CZ" sz="1800" dirty="0" smtClean="0"/>
              <a:t>Explicitně (Rating objektů, porovnávání, </a:t>
            </a:r>
            <a:r>
              <a:rPr lang="cs-CZ" sz="1800" dirty="0" err="1" smtClean="0"/>
              <a:t>likes</a:t>
            </a:r>
            <a:r>
              <a:rPr lang="cs-CZ" sz="1800" dirty="0" smtClean="0"/>
              <a:t>/</a:t>
            </a:r>
            <a:r>
              <a:rPr lang="cs-CZ" sz="1800" dirty="0" err="1" smtClean="0"/>
              <a:t>dislikes</a:t>
            </a:r>
            <a:r>
              <a:rPr lang="cs-CZ" sz="1800" dirty="0" smtClean="0"/>
              <a:t>…)</a:t>
            </a:r>
          </a:p>
          <a:p>
            <a:pPr marL="920750" lvl="1" indent="-571500" eaLnBrk="1" hangingPunct="1"/>
            <a:r>
              <a:rPr lang="cs-CZ" sz="1800" dirty="0" smtClean="0"/>
              <a:t>Implicitně (Systém sleduje jeho běžné chování)</a:t>
            </a:r>
          </a:p>
          <a:p>
            <a:pPr marL="920750" lvl="1" indent="-571500" eaLnBrk="1" hangingPunct="1"/>
            <a:r>
              <a:rPr lang="cs-CZ" sz="1800" dirty="0" smtClean="0"/>
              <a:t>Přímo (Vyhledávání, procházení kategoriemi…)</a:t>
            </a:r>
          </a:p>
          <a:p>
            <a:pPr marL="571500" indent="-571500" eaLnBrk="1" hangingPunct="1"/>
            <a:endParaRPr lang="cs-CZ" sz="2200" dirty="0" smtClean="0"/>
          </a:p>
          <a:p>
            <a:pPr marL="571500" indent="-571500" eaLnBrk="1" hangingPunct="1"/>
            <a:r>
              <a:rPr lang="cs-CZ" sz="2200" dirty="0" smtClean="0"/>
              <a:t>Hranice není ostrá (a asi ji ani k ničemu nepotřebujeme)</a:t>
            </a:r>
            <a:endParaRPr lang="cs-CZ" sz="2200" dirty="0" smtClean="0"/>
          </a:p>
          <a:p>
            <a:pPr marL="920750" lvl="1" indent="-571500" eaLnBrk="1" hangingPunct="1"/>
            <a:endParaRPr lang="cs-CZ" sz="1800" dirty="0" smtClean="0"/>
          </a:p>
          <a:p>
            <a:pPr marL="920750" lvl="1" indent="-571500" eaLnBrk="1" hangingPunct="1"/>
            <a:endParaRPr lang="cs-CZ" sz="1800" dirty="0" smtClean="0"/>
          </a:p>
          <a:p>
            <a:pPr marL="839788" lvl="1" indent="-495300" eaLnBrk="1" hangingPunct="1">
              <a:buNone/>
            </a:pPr>
            <a:endParaRPr lang="cs-CZ" sz="1800" dirty="0" smtClean="0"/>
          </a:p>
        </p:txBody>
      </p:sp>
      <p:pic>
        <p:nvPicPr>
          <p:cNvPr id="6" name="Picture 7" descr="auta"/>
          <p:cNvPicPr>
            <a:picLocks noChangeAspect="1" noChangeArrowheads="1"/>
          </p:cNvPicPr>
          <p:nvPr/>
        </p:nvPicPr>
        <p:blipFill>
          <a:blip r:embed="rId2" cstate="print"/>
          <a:srcRect l="70564" t="40543" b="43755"/>
          <a:stretch>
            <a:fillRect/>
          </a:stretch>
        </p:blipFill>
        <p:spPr bwMode="auto">
          <a:xfrm>
            <a:off x="7143768" y="2500306"/>
            <a:ext cx="1512168" cy="45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12503</TotalTime>
  <Words>675</Words>
  <Application>Microsoft Office PowerPoint</Application>
  <PresentationFormat>Předvádění na obrazovce (4:3)</PresentationFormat>
  <Paragraphs>133</Paragraphs>
  <Slides>17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Network</vt:lpstr>
      <vt:lpstr>Recommending Challenge</vt:lpstr>
      <vt:lpstr>Snímek 2</vt:lpstr>
      <vt:lpstr>Úvod do recommender systems</vt:lpstr>
      <vt:lpstr>Snímek 4</vt:lpstr>
      <vt:lpstr>Motivation – Recommender Systems</vt:lpstr>
      <vt:lpstr>Motivation – Recommender Systems</vt:lpstr>
      <vt:lpstr>Examples – Recommender Systems</vt:lpstr>
      <vt:lpstr>Snímek 8</vt:lpstr>
      <vt:lpstr>Snímek 9</vt:lpstr>
      <vt:lpstr>Modely Uživatelských Preferencí</vt:lpstr>
      <vt:lpstr>Model Desetiboje</vt:lpstr>
      <vt:lpstr>Jak hodnotit RecSys</vt:lpstr>
      <vt:lpstr>Jak Hodnotit Algoritmy Použité v RecSys</vt:lpstr>
      <vt:lpstr>Recsys challenge</vt:lpstr>
      <vt:lpstr>Snímek 15</vt:lpstr>
      <vt:lpstr>Snímek 16</vt:lpstr>
      <vt:lpstr>A jak na to prakticky?</vt:lpstr>
    </vt:vector>
  </TitlesOfParts>
  <Company>MFF-UK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preference learning in real systems - from events to processes</dc:title>
  <dc:creator>Alan Eckhardt</dc:creator>
  <cp:lastModifiedBy>peska</cp:lastModifiedBy>
  <cp:revision>74</cp:revision>
  <dcterms:created xsi:type="dcterms:W3CDTF">2011-06-02T09:06:03Z</dcterms:created>
  <dcterms:modified xsi:type="dcterms:W3CDTF">2014-11-11T11:44:07Z</dcterms:modified>
</cp:coreProperties>
</file>