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8"/>
  </p:notesMasterIdLst>
  <p:sldIdLst>
    <p:sldId id="256" r:id="rId2"/>
    <p:sldId id="410" r:id="rId3"/>
    <p:sldId id="412" r:id="rId4"/>
    <p:sldId id="414" r:id="rId5"/>
    <p:sldId id="411" r:id="rId6"/>
    <p:sldId id="366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2" r:id="rId16"/>
    <p:sldId id="391" r:id="rId17"/>
    <p:sldId id="415" r:id="rId18"/>
    <p:sldId id="390" r:id="rId19"/>
    <p:sldId id="393" r:id="rId20"/>
    <p:sldId id="394" r:id="rId21"/>
    <p:sldId id="417" r:id="rId22"/>
    <p:sldId id="418" r:id="rId23"/>
    <p:sldId id="419" r:id="rId24"/>
    <p:sldId id="420" r:id="rId25"/>
    <p:sldId id="421" r:id="rId26"/>
    <p:sldId id="416" r:id="rId27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2113" autoAdjust="0"/>
  </p:normalViewPr>
  <p:slideViewPr>
    <p:cSldViewPr>
      <p:cViewPr varScale="1">
        <p:scale>
          <a:sx n="120" d="100"/>
          <a:sy n="120" d="100"/>
        </p:scale>
        <p:origin x="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3EFBD289-F2E2-4F88-8AEA-99F38D947A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662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092AA-8CD7-45D0-9D1B-B6FECBD980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B8141-AFD6-4B6D-87F9-0A217CB83E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82265-228A-4601-976A-A3C620D6DD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5CCAD-3A8B-41B3-9A6D-1B37B9549C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0A49-3BD2-4D42-8DA1-CF934D2298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0B014-AE5E-4F13-B71E-EDFD1AAA26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6A7D-5A04-424E-ADA6-B5983D122E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AD6EE-46E3-47A7-9A9C-AA4A13FFCB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B3CEC-9CF8-4408-8AA7-3DCFD0B9EB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E3226-54C6-4454-BBDA-9B44C57FC7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880B5-78E7-4C56-A681-C4CC05A438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14A1F-800F-4EAA-86D8-D420A2CBFD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EAB6B383-3104-49B8-9452-F2315BF520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7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7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7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7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7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7" cy="7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7" cy="7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7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.wikipedia.org/wiki/Simple_linear_regress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dhs.gov/lab/documents/license/resources/calibration-training/12-quadratic-least-squares-regression-calib.pdf" TargetMode="External"/><Relationship Id="rId2" Type="http://schemas.openxmlformats.org/officeDocument/2006/relationships/hyperlink" Target="http://en.wikipedia.org/wiki/Polynomial_regress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Segmented_regression" TargetMode="External"/><Relationship Id="rId4" Type="http://schemas.openxmlformats.org/officeDocument/2006/relationships/hyperlink" Target="http://www.arachnoid.com/polysolve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210.5631.pdf" TargetMode="External"/><Relationship Id="rId2" Type="http://schemas.openxmlformats.org/officeDocument/2006/relationships/hyperlink" Target="http://dl.acm.org/citation.cfm?id=204397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2.research.att.com/~volinsky/papers/ieeecomputer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6842125" cy="2592387"/>
          </a:xfrm>
        </p:spPr>
        <p:txBody>
          <a:bodyPr/>
          <a:lstStyle/>
          <a:p>
            <a:pPr eaLnBrk="1" hangingPunct="1"/>
            <a:r>
              <a:rPr lang="cs-CZ" sz="4000" b="0" dirty="0" smtClean="0"/>
              <a:t>Cvičení </a:t>
            </a:r>
            <a:r>
              <a:rPr lang="cs-CZ" sz="4000" b="0" dirty="0" smtClean="0"/>
              <a:t>20.4. </a:t>
            </a:r>
            <a:endParaRPr lang="en-US" sz="5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049588"/>
            <a:ext cx="6270625" cy="31162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u="sng" smtClean="0"/>
              <a:t>Ladislav Peška</a:t>
            </a:r>
            <a:r>
              <a:rPr lang="en-US" sz="2400" smtClean="0"/>
              <a:t>, </a:t>
            </a:r>
            <a:endParaRPr lang="en-US" sz="2200" smtClean="0"/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Department of Software Engineering,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Charles University in Prague,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Czech Republic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15913" y="466725"/>
            <a:ext cx="678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4800" b="1">
              <a:solidFill>
                <a:schemeClr val="tx2"/>
              </a:solidFill>
            </a:endParaRP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849313" y="3049588"/>
            <a:ext cx="624840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10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Učení modelu desetiboje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>
              <a:buNone/>
            </a:pPr>
            <a:r>
              <a:rPr lang="cs-CZ" dirty="0" smtClean="0"/>
              <a:t>Globální preference:</a:t>
            </a:r>
          </a:p>
          <a:p>
            <a:pPr marL="571500" indent="-571500" eaLnBrk="1" hangingPunct="1"/>
            <a:r>
              <a:rPr lang="cs-CZ" sz="2400" dirty="0" smtClean="0"/>
              <a:t>Průměr lokálních preferencí</a:t>
            </a:r>
          </a:p>
          <a:p>
            <a:pPr marL="571500" indent="-571500" eaLnBrk="1" hangingPunct="1"/>
            <a:r>
              <a:rPr lang="cs-CZ" sz="2400" dirty="0" smtClean="0"/>
              <a:t>Vážený průměr (je třeba stanovit důležitost </a:t>
            </a:r>
            <a:r>
              <a:rPr lang="cs-CZ" sz="2400" dirty="0" err="1" smtClean="0"/>
              <a:t>loc</a:t>
            </a:r>
            <a:r>
              <a:rPr lang="cs-CZ" sz="2400" dirty="0" smtClean="0"/>
              <a:t>. </a:t>
            </a:r>
            <a:r>
              <a:rPr lang="cs-CZ" sz="2400" dirty="0" err="1" smtClean="0"/>
              <a:t>pref</a:t>
            </a:r>
            <a:r>
              <a:rPr lang="cs-CZ" sz="2400" dirty="0" smtClean="0"/>
              <a:t>.)</a:t>
            </a:r>
          </a:p>
          <a:p>
            <a:pPr marL="571500" indent="-571500" eaLnBrk="1" hangingPunct="1"/>
            <a:r>
              <a:rPr lang="cs-CZ" sz="2400" dirty="0" smtClean="0"/>
              <a:t>Další varianty (např. </a:t>
            </a:r>
            <a:r>
              <a:rPr lang="cs-CZ" sz="2400" dirty="0" err="1" smtClean="0"/>
              <a:t>fuzzy</a:t>
            </a:r>
            <a:r>
              <a:rPr lang="cs-CZ" sz="2400" dirty="0" smtClean="0"/>
              <a:t> logické spojky) se hodí spíš pro jiné cílové metriky (zachovávají uspořádání, ale ne hodnoty preference)</a:t>
            </a:r>
          </a:p>
          <a:p>
            <a:pPr marL="571500" indent="-571500" eaLnBrk="1" hangingPunct="1">
              <a:buNone/>
            </a:pPr>
            <a:r>
              <a:rPr lang="cs-CZ" dirty="0" smtClean="0"/>
              <a:t>Lokální preference:</a:t>
            </a:r>
          </a:p>
          <a:p>
            <a:pPr marL="571500" indent="-571500" eaLnBrk="1" hangingPunct="1"/>
            <a:r>
              <a:rPr lang="cs-CZ" sz="2400" dirty="0" smtClean="0"/>
              <a:t>Je třeba rozlišovat nominální a numerické atributy</a:t>
            </a:r>
          </a:p>
          <a:p>
            <a:pPr marL="920750" lvl="1" indent="-571500" eaLnBrk="1" hangingPunct="1"/>
            <a:r>
              <a:rPr lang="cs-CZ" sz="2000" dirty="0" smtClean="0"/>
              <a:t>Numerické: nějaká forma regrese, nebo rozdělení na intervaly</a:t>
            </a:r>
          </a:p>
          <a:p>
            <a:pPr marL="920750" lvl="1" indent="-571500" eaLnBrk="1" hangingPunct="1"/>
            <a:r>
              <a:rPr lang="cs-CZ" sz="2000" dirty="0" smtClean="0"/>
              <a:t>Nominální: dle jednotlivých hodnot</a:t>
            </a:r>
          </a:p>
          <a:p>
            <a:pPr marL="571500" indent="-571500" eaLnBrk="1" hangingPunct="1">
              <a:buNone/>
            </a:pPr>
            <a:endParaRPr lang="cs-CZ" sz="2400" dirty="0" smtClean="0"/>
          </a:p>
          <a:p>
            <a:pPr marL="571500" indent="-571500" eaLnBrk="1" hangingPunct="1">
              <a:buFont typeface="+mj-lt"/>
              <a:buAutoNum type="arabicPeriod"/>
            </a:pPr>
            <a:endParaRPr lang="cs-CZ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Font typeface="+mj-lt"/>
              <a:buAutoNum type="arabicPeriod"/>
            </a:pPr>
            <a:endParaRPr lang="cs-CZ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endParaRPr lang="cs-CZ" dirty="0" smtClean="0"/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11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Učení modelu desetiboje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>
              <a:buNone/>
            </a:pPr>
            <a:r>
              <a:rPr lang="cs-CZ" dirty="0" smtClean="0"/>
              <a:t>Lokální preference nominálních atributů:</a:t>
            </a:r>
          </a:p>
          <a:p>
            <a:pPr marL="571500" indent="-571500" eaLnBrk="1" hangingPunct="1"/>
            <a:r>
              <a:rPr lang="cs-CZ" sz="2400" dirty="0" smtClean="0"/>
              <a:t>Preference = průměrná hodnota ratingu pro danou hodnotu atributu</a:t>
            </a:r>
          </a:p>
          <a:p>
            <a:pPr marL="571500" indent="-571500" eaLnBrk="1" hangingPunct="1"/>
            <a:r>
              <a:rPr lang="cs-CZ" sz="2400" dirty="0" smtClean="0"/>
              <a:t>Důležitost atributu – idea: čím větší rozptyl ratingů, tím méně je atribut důležitý</a:t>
            </a:r>
          </a:p>
          <a:p>
            <a:pPr marL="571500" indent="-571500" eaLnBrk="1" hangingPunct="1">
              <a:buFont typeface="+mj-lt"/>
              <a:buAutoNum type="arabicPeriod"/>
            </a:pPr>
            <a:endParaRPr lang="cs-CZ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Font typeface="+mj-lt"/>
              <a:buAutoNum type="arabicPeriod"/>
            </a:pPr>
            <a:endParaRPr lang="cs-CZ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endParaRPr lang="cs-CZ" dirty="0" smtClean="0"/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  <p:pic>
        <p:nvPicPr>
          <p:cNvPr id="32770" name="Picture 2" descr="C:\Users\peska\Desktop\projekty\ejc2012\ejc-ala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8748464" cy="2362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12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Učení modelu desetiboje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>
              <a:buNone/>
            </a:pPr>
            <a:r>
              <a:rPr lang="cs-CZ" dirty="0" smtClean="0"/>
              <a:t>Lokální preference nominálních atributů:</a:t>
            </a:r>
          </a:p>
          <a:p>
            <a:pPr marL="571500" indent="-571500" eaLnBrk="1" hangingPunct="1">
              <a:buNone/>
            </a:pPr>
            <a:endParaRPr lang="cs-CZ" dirty="0" smtClean="0"/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sz="2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endParaRPr lang="cs-CZ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endParaRPr lang="cs-CZ" sz="2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endParaRPr lang="cs-CZ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endParaRPr lang="cs-CZ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endParaRPr lang="cs-CZ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endParaRPr lang="cs-CZ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endParaRPr lang="cs-CZ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r>
              <a:rPr lang="cs-CZ" sz="1400" i="1" dirty="0" smtClean="0">
                <a:solidFill>
                  <a:schemeClr val="bg1">
                    <a:lumMod val="65000"/>
                  </a:schemeClr>
                </a:solidFill>
              </a:rPr>
              <a:t>nebo </a:t>
            </a:r>
            <a:r>
              <a:rPr lang="cs-CZ" sz="1400" i="1" dirty="0">
                <a:solidFill>
                  <a:schemeClr val="bg1">
                    <a:lumMod val="65000"/>
                  </a:schemeClr>
                </a:solidFill>
              </a:rPr>
              <a:t>také </a:t>
            </a:r>
            <a:r>
              <a:rPr lang="cs-CZ" sz="1400" i="1" dirty="0" smtClean="0">
                <a:solidFill>
                  <a:schemeClr val="bg1">
                    <a:lumMod val="65000"/>
                  </a:schemeClr>
                </a:solidFill>
              </a:rPr>
              <a:t>můžeme </a:t>
            </a:r>
            <a:r>
              <a:rPr lang="cs-CZ" sz="1400" i="1" dirty="0">
                <a:solidFill>
                  <a:schemeClr val="bg1">
                    <a:lumMod val="65000"/>
                  </a:schemeClr>
                </a:solidFill>
              </a:rPr>
              <a:t>počítat váhu pro každou hodnotu atributu zvlášť (ale musíme mít dost dat!!!)</a:t>
            </a:r>
            <a:r>
              <a:rPr lang="cs-CZ" sz="9600" i="1" dirty="0">
                <a:solidFill>
                  <a:srgbClr val="FF0000"/>
                </a:solidFill>
              </a:rPr>
              <a:t>	</a:t>
            </a:r>
            <a:endParaRPr lang="cs-CZ" sz="1400" i="1" dirty="0">
              <a:solidFill>
                <a:srgbClr val="FF0000"/>
              </a:solidFill>
            </a:endParaRPr>
          </a:p>
          <a:p>
            <a:pPr marL="571500" indent="-571500" eaLnBrk="1" hangingPunct="1">
              <a:buNone/>
            </a:pPr>
            <a:endParaRPr lang="cs-CZ" i="1" dirty="0" smtClean="0">
              <a:solidFill>
                <a:srgbClr val="FF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8574" t="38017" r="33315" b="11782"/>
          <a:stretch>
            <a:fillRect/>
          </a:stretch>
        </p:blipFill>
        <p:spPr bwMode="auto">
          <a:xfrm>
            <a:off x="611560" y="2276872"/>
            <a:ext cx="6696744" cy="325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13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Učení modelu desetiboje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>
              <a:buNone/>
            </a:pPr>
            <a:r>
              <a:rPr lang="cs-CZ" dirty="0" smtClean="0"/>
              <a:t>Lokální preference numerických atributů:</a:t>
            </a:r>
          </a:p>
          <a:p>
            <a:pPr marL="571500" indent="-571500" eaLnBrk="1" hangingPunct="1"/>
            <a:r>
              <a:rPr lang="cs-CZ" dirty="0" smtClean="0"/>
              <a:t>Intervalová metoda: rozdělíme doménu atributu na intervaly (Kolik? Jak?) </a:t>
            </a:r>
          </a:p>
          <a:p>
            <a:pPr marL="920750" lvl="1" indent="-571500" eaLnBrk="1" hangingPunct="1"/>
            <a:r>
              <a:rPr lang="cs-CZ" dirty="0" smtClean="0"/>
              <a:t>A dál se chovám, jako by to byly nominální data</a:t>
            </a:r>
          </a:p>
          <a:p>
            <a:pPr marL="920750" lvl="1" indent="-571500" eaLnBrk="1" hangingPunct="1"/>
            <a:r>
              <a:rPr lang="cs-CZ" dirty="0" smtClean="0">
                <a:solidFill>
                  <a:srgbClr val="00B050"/>
                </a:solidFill>
              </a:rPr>
              <a:t>Implementačně snadnější metoda</a:t>
            </a:r>
          </a:p>
          <a:p>
            <a:pPr marL="920750" lvl="1" indent="-571500" eaLnBrk="1" hangingPunct="1"/>
            <a:r>
              <a:rPr lang="cs-CZ" dirty="0" smtClean="0">
                <a:solidFill>
                  <a:srgbClr val="FF0000"/>
                </a:solidFill>
              </a:rPr>
              <a:t>Ale také méně přesná (ztrácím informace)</a:t>
            </a:r>
          </a:p>
          <a:p>
            <a:pPr marL="571500" indent="-571500" eaLnBrk="1" hangingPunct="1">
              <a:buNone/>
            </a:pPr>
            <a:endParaRPr lang="cs-CZ" dirty="0" smtClean="0"/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14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Učení modelu desetiboje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194920" cy="4411662"/>
          </a:xfrm>
          <a:noFill/>
        </p:spPr>
        <p:txBody>
          <a:bodyPr/>
          <a:lstStyle/>
          <a:p>
            <a:pPr marL="571500" indent="-571500" eaLnBrk="1" hangingPunct="1">
              <a:buNone/>
            </a:pPr>
            <a:r>
              <a:rPr lang="cs-CZ" dirty="0" smtClean="0"/>
              <a:t>Lokální preference numerických atributů:</a:t>
            </a:r>
          </a:p>
          <a:p>
            <a:pPr marL="571500" indent="-571500" eaLnBrk="1" hangingPunct="1"/>
            <a:r>
              <a:rPr lang="cs-CZ" dirty="0" smtClean="0"/>
              <a:t>Regresní metody:</a:t>
            </a:r>
          </a:p>
          <a:p>
            <a:pPr marL="920750" lvl="1" indent="-571500" eaLnBrk="1" hangingPunct="1"/>
            <a:r>
              <a:rPr lang="cs-CZ" i="1" dirty="0" smtClean="0">
                <a:solidFill>
                  <a:srgbClr val="00B0F0"/>
                </a:solidFill>
              </a:rPr>
              <a:t>Cílem regresních metod obecně je proložit datovými body křivku tak, aby chyba (nebo obecně nějaká cílová metrika) byla co nejnižší.</a:t>
            </a:r>
          </a:p>
          <a:p>
            <a:pPr marL="571500" indent="-571500" eaLnBrk="1" hangingPunct="1"/>
            <a:endParaRPr lang="cs-CZ" sz="1800" i="1" dirty="0" smtClean="0">
              <a:solidFill>
                <a:srgbClr val="00B0F0"/>
              </a:solidFill>
            </a:endParaRPr>
          </a:p>
          <a:p>
            <a:pPr marL="571500" indent="-571500" eaLnBrk="1" hangingPunct="1">
              <a:buNone/>
            </a:pPr>
            <a:endParaRPr lang="cs-CZ" dirty="0" smtClean="0"/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  <p:pic>
        <p:nvPicPr>
          <p:cNvPr id="34818" name="Picture 2" descr="C:\Users\peska\Desktop\projekty\ejc2012\ejc-ala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7913" y="2564904"/>
            <a:ext cx="3616087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15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Učení modelu desetiboje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91264" cy="4411662"/>
          </a:xfrm>
          <a:noFill/>
        </p:spPr>
        <p:txBody>
          <a:bodyPr/>
          <a:lstStyle/>
          <a:p>
            <a:pPr marL="571500" indent="-571500" eaLnBrk="1" hangingPunct="1">
              <a:buNone/>
            </a:pPr>
            <a:r>
              <a:rPr lang="cs-CZ" dirty="0" smtClean="0"/>
              <a:t>Regresní metody:</a:t>
            </a:r>
          </a:p>
          <a:p>
            <a:pPr marL="571500" indent="-571500" eaLnBrk="1" hangingPunct="1"/>
            <a:r>
              <a:rPr lang="cs-CZ" sz="2800" dirty="0" smtClean="0"/>
              <a:t>Lineární regrese – snažíme se body proložit přímku 				tak, abychom</a:t>
            </a:r>
          </a:p>
          <a:p>
            <a:pPr marL="920750" lvl="1" indent="-571500" eaLnBrk="1" hangingPunct="1"/>
            <a:r>
              <a:rPr lang="cs-CZ" sz="2400" i="1" dirty="0" err="1" smtClean="0"/>
              <a:t>Least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squares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linear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regression</a:t>
            </a:r>
            <a:r>
              <a:rPr lang="cs-CZ" sz="2400" i="1" dirty="0" smtClean="0"/>
              <a:t>: </a:t>
            </a:r>
            <a:r>
              <a:rPr lang="cs-CZ" sz="2400" dirty="0" smtClean="0"/>
              <a:t>minimalizovali sumu čtvercových odchylek jednotlivých bodů:</a:t>
            </a:r>
          </a:p>
          <a:p>
            <a:pPr marL="920750" lvl="1" indent="-571500" eaLnBrk="1" hangingPunct="1"/>
            <a:endParaRPr lang="cs-CZ" sz="2400" dirty="0" smtClean="0"/>
          </a:p>
          <a:p>
            <a:pPr marL="920750" lvl="1" indent="-571500" eaLnBrk="1" hangingPunct="1"/>
            <a:endParaRPr lang="cs-CZ" sz="2400" dirty="0" smtClean="0"/>
          </a:p>
          <a:p>
            <a:pPr marL="920750" lvl="1" indent="-571500" eaLnBrk="1" hangingPunct="1"/>
            <a:r>
              <a:rPr lang="cs-CZ" sz="2400" dirty="0" smtClean="0"/>
              <a:t>Lze řešit poměrně snadno algoritmicky (spočítáme parametry </a:t>
            </a:r>
            <a:r>
              <a:rPr lang="el-GR" sz="2400" dirty="0" smtClean="0"/>
              <a:t>α</a:t>
            </a:r>
            <a:r>
              <a:rPr lang="cs-CZ" sz="2400" dirty="0" smtClean="0"/>
              <a:t>, </a:t>
            </a:r>
            <a:r>
              <a:rPr lang="el-GR" sz="2400" dirty="0" smtClean="0"/>
              <a:t>β</a:t>
            </a:r>
            <a:r>
              <a:rPr lang="cs-CZ" sz="2400" dirty="0" smtClean="0"/>
              <a:t>)</a:t>
            </a:r>
          </a:p>
          <a:p>
            <a:pPr marL="920750" lvl="1" indent="-571500" eaLnBrk="1" hangingPunct="1"/>
            <a:r>
              <a:rPr lang="cs-CZ" sz="2000" i="1" dirty="0" smtClean="0">
                <a:hlinkClick r:id="rId2"/>
              </a:rPr>
              <a:t>http://en.wikipedia.org/wiki/Simple_linear_regression</a:t>
            </a:r>
            <a:endParaRPr lang="cs-CZ" sz="2000" i="1" dirty="0" smtClean="0"/>
          </a:p>
          <a:p>
            <a:pPr marL="920750" lvl="1" indent="-571500" eaLnBrk="1" hangingPunct="1">
              <a:buNone/>
            </a:pPr>
            <a:endParaRPr lang="cs-CZ" sz="2400" i="1" dirty="0" smtClean="0"/>
          </a:p>
          <a:p>
            <a:pPr marL="920750" lvl="1" indent="-571500" eaLnBrk="1" hangingPunct="1"/>
            <a:endParaRPr lang="cs-CZ" sz="2400" dirty="0" smtClean="0"/>
          </a:p>
          <a:p>
            <a:pPr marL="571500" indent="-571500" eaLnBrk="1" hangingPunct="1">
              <a:buNone/>
            </a:pPr>
            <a:endParaRPr lang="cs-CZ" dirty="0" smtClean="0"/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  <p:pic>
        <p:nvPicPr>
          <p:cNvPr id="35842" name="Picture 2" descr=" f = \alpha + \beta x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852936"/>
            <a:ext cx="1872208" cy="333661"/>
          </a:xfrm>
          <a:prstGeom prst="rect">
            <a:avLst/>
          </a:prstGeom>
          <a:noFill/>
        </p:spPr>
      </p:pic>
      <p:pic>
        <p:nvPicPr>
          <p:cNvPr id="35844" name="Picture 4" descr="\text{Find }\min_{\alpha,\,\beta} Q(\alpha,\beta), \qquad \text{for } Q(\alpha,\beta) = \sum_{i=1}^n\hat{\varepsilon}_i^{\,2} = \sum_{i=1}^n (y_i - \alpha - \beta x_i)^2\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077072"/>
            <a:ext cx="7425895" cy="739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16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Učení modelu desetiboje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91264" cy="4411662"/>
          </a:xfrm>
          <a:noFill/>
        </p:spPr>
        <p:txBody>
          <a:bodyPr/>
          <a:lstStyle/>
          <a:p>
            <a:pPr marL="571500" indent="-571500" eaLnBrk="1" hangingPunct="1">
              <a:buNone/>
            </a:pPr>
            <a:endParaRPr lang="cs-CZ" dirty="0" smtClean="0"/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  <p:pic>
        <p:nvPicPr>
          <p:cNvPr id="51202" name="Picture 2" descr="\begin{align}&#10;\hat\beta &amp;= \frac{ \sum_{i=1}^{n} (x_{i}-\bar{x})(y_{i}-\bar{y}) }{ \sum_{i=1}^{n} (x_{i}-\bar{x})^2 } \\[6pt]&#10;          &amp;= \frac{ \sum_{i=1}^{n}{x_{i}y_{i}} - \frac1n \sum_{i=1}^{n}{x_{i}}\sum_{j=1}^{n}{y_{j}}}{ \sum_{i=1}^{n}{x_{i}^2} - \frac1n (\sum_{i=1}^{n}{x_{i}})^2 } \\[6pt]&#10;          &amp;= \frac{ \overline{xy} - \bar{x}\bar{y} }{ \overline{x^2} - \bar{x}^2 }   \\&#10;          &amp;= \frac{ \operatorname{Cov}[x,y] }{ \operatorname{Var}[x] } \\&#10;          &amp;= r_{xy} \frac{s_y}{s_x}, \\[6pt]&#10; \hat\alpha &amp; = \bar{y} - \hat\beta\,\bar{x},&#10;\end{align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4464496" cy="4796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17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Učení modelu </a:t>
            </a:r>
            <a:r>
              <a:rPr lang="cs-CZ" sz="3200" b="1" dirty="0" smtClean="0">
                <a:solidFill>
                  <a:schemeClr val="tx2"/>
                </a:solidFill>
              </a:rPr>
              <a:t>desetiboje - příklad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91264" cy="4411662"/>
          </a:xfrm>
          <a:noFill/>
        </p:spPr>
        <p:txBody>
          <a:bodyPr/>
          <a:lstStyle/>
          <a:p>
            <a:pPr marL="571500" indent="-571500" eaLnBrk="1" hangingPunct="1">
              <a:buNone/>
            </a:pPr>
            <a:r>
              <a:rPr lang="cs-CZ" dirty="0" smtClean="0"/>
              <a:t>User UID: </a:t>
            </a:r>
            <a:r>
              <a:rPr lang="cs-CZ" sz="2000" dirty="0" smtClean="0">
                <a:solidFill>
                  <a:srgbClr val="0070C0"/>
                </a:solidFill>
              </a:rPr>
              <a:t>108470824 (217 objektů), </a:t>
            </a:r>
            <a:r>
              <a:rPr lang="cs-CZ" sz="2000" dirty="0" smtClean="0">
                <a:solidFill>
                  <a:srgbClr val="92D050"/>
                </a:solidFill>
              </a:rPr>
              <a:t>16030145 (30 objektů)</a:t>
            </a:r>
          </a:p>
          <a:p>
            <a:pPr marL="571500" indent="-571500" eaLnBrk="1" hangingPunct="1">
              <a:buNone/>
            </a:pPr>
            <a:r>
              <a:rPr lang="cs-CZ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Závislost ratingu uživatele na numerických hodnotách z </a:t>
            </a:r>
            <a:r>
              <a:rPr lang="cs-CZ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cs-CZ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20750" lvl="1" indent="-571500" eaLnBrk="1" hangingPunct="1">
              <a:buNone/>
            </a:pPr>
            <a:endParaRPr lang="cs-CZ" sz="2400" i="1" dirty="0" smtClean="0"/>
          </a:p>
          <a:p>
            <a:pPr marL="920750" lvl="1" indent="-571500" eaLnBrk="1" hangingPunct="1"/>
            <a:endParaRPr lang="cs-CZ" sz="2400" dirty="0" smtClean="0"/>
          </a:p>
          <a:p>
            <a:pPr marL="571500" indent="-571500" eaLnBrk="1" hangingPunct="1">
              <a:buNone/>
            </a:pPr>
            <a:endParaRPr lang="cs-CZ" dirty="0" smtClean="0"/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8727" t="23963" r="3629" b="29418"/>
          <a:stretch/>
        </p:blipFill>
        <p:spPr>
          <a:xfrm>
            <a:off x="457200" y="2176014"/>
            <a:ext cx="7696336" cy="46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18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Učení modelu desetiboje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91264" cy="4411662"/>
          </a:xfrm>
          <a:noFill/>
        </p:spPr>
        <p:txBody>
          <a:bodyPr/>
          <a:lstStyle/>
          <a:p>
            <a:pPr marL="571500" indent="-571500" eaLnBrk="1" hangingPunct="1">
              <a:buNone/>
            </a:pPr>
            <a:r>
              <a:rPr lang="cs-CZ" dirty="0" smtClean="0"/>
              <a:t>Další regresní metody:</a:t>
            </a:r>
          </a:p>
          <a:p>
            <a:pPr marL="571500" indent="-571500" eaLnBrk="1" hangingPunct="1"/>
            <a:r>
              <a:rPr lang="cs-CZ" sz="2400" dirty="0" smtClean="0"/>
              <a:t>Polynomiální regrese vyššího stupně</a:t>
            </a:r>
          </a:p>
          <a:p>
            <a:pPr marL="920750" lvl="1" indent="-571500" eaLnBrk="1" hangingPunct="1"/>
            <a:r>
              <a:rPr lang="cs-CZ" sz="2000" dirty="0" smtClean="0">
                <a:hlinkClick r:id="rId2"/>
              </a:rPr>
              <a:t>http://en.wikipedia.org/wiki/Polynomial_regression</a:t>
            </a:r>
            <a:endParaRPr lang="cs-CZ" sz="2000" dirty="0" smtClean="0"/>
          </a:p>
          <a:p>
            <a:pPr marL="920750" lvl="1" indent="-571500" eaLnBrk="1" hangingPunct="1"/>
            <a:r>
              <a:rPr lang="cs-CZ" sz="2000" dirty="0" smtClean="0">
                <a:hlinkClick r:id="rId3"/>
              </a:rPr>
              <a:t>http://www.</a:t>
            </a:r>
            <a:r>
              <a:rPr lang="cs-CZ" sz="2000" dirty="0" err="1" smtClean="0">
                <a:hlinkClick r:id="rId3"/>
              </a:rPr>
              <a:t>azdhs.gov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lab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documents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license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resources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calibration</a:t>
            </a:r>
            <a:r>
              <a:rPr lang="cs-CZ" sz="2000" dirty="0" smtClean="0">
                <a:hlinkClick r:id="rId3"/>
              </a:rPr>
              <a:t>-</a:t>
            </a:r>
            <a:r>
              <a:rPr lang="cs-CZ" sz="2000" dirty="0" err="1" smtClean="0">
                <a:hlinkClick r:id="rId3"/>
              </a:rPr>
              <a:t>training</a:t>
            </a:r>
            <a:r>
              <a:rPr lang="cs-CZ" sz="2000" dirty="0" smtClean="0">
                <a:hlinkClick r:id="rId3"/>
              </a:rPr>
              <a:t>/12-</a:t>
            </a:r>
            <a:r>
              <a:rPr lang="cs-CZ" sz="2000" dirty="0" err="1" smtClean="0">
                <a:hlinkClick r:id="rId3"/>
              </a:rPr>
              <a:t>quadratic</a:t>
            </a:r>
            <a:r>
              <a:rPr lang="cs-CZ" sz="2000" dirty="0" smtClean="0">
                <a:hlinkClick r:id="rId3"/>
              </a:rPr>
              <a:t>-</a:t>
            </a:r>
            <a:r>
              <a:rPr lang="cs-CZ" sz="2000" dirty="0" err="1" smtClean="0">
                <a:hlinkClick r:id="rId3"/>
              </a:rPr>
              <a:t>least</a:t>
            </a:r>
            <a:r>
              <a:rPr lang="cs-CZ" sz="2000" dirty="0" smtClean="0">
                <a:hlinkClick r:id="rId3"/>
              </a:rPr>
              <a:t>-</a:t>
            </a:r>
            <a:r>
              <a:rPr lang="cs-CZ" sz="2000" dirty="0" err="1" smtClean="0">
                <a:hlinkClick r:id="rId3"/>
              </a:rPr>
              <a:t>squares</a:t>
            </a:r>
            <a:r>
              <a:rPr lang="cs-CZ" sz="2000" dirty="0" smtClean="0">
                <a:hlinkClick r:id="rId3"/>
              </a:rPr>
              <a:t>-</a:t>
            </a:r>
            <a:r>
              <a:rPr lang="cs-CZ" sz="2000" dirty="0" err="1" smtClean="0">
                <a:hlinkClick r:id="rId3"/>
              </a:rPr>
              <a:t>regression</a:t>
            </a:r>
            <a:r>
              <a:rPr lang="cs-CZ" sz="2000" dirty="0" smtClean="0">
                <a:hlinkClick r:id="rId3"/>
              </a:rPr>
              <a:t>-</a:t>
            </a:r>
            <a:r>
              <a:rPr lang="cs-CZ" sz="2000" dirty="0" err="1" smtClean="0">
                <a:hlinkClick r:id="rId3"/>
              </a:rPr>
              <a:t>calib.pdf</a:t>
            </a:r>
            <a:endParaRPr lang="cs-CZ" sz="2000" dirty="0" smtClean="0"/>
          </a:p>
          <a:p>
            <a:pPr marL="920750" lvl="1" indent="-571500" eaLnBrk="1" hangingPunct="1"/>
            <a:r>
              <a:rPr lang="cs-CZ" sz="2000" dirty="0" smtClean="0">
                <a:hlinkClick r:id="rId4"/>
              </a:rPr>
              <a:t>http://www.</a:t>
            </a:r>
            <a:r>
              <a:rPr lang="cs-CZ" sz="2000" dirty="0" err="1" smtClean="0">
                <a:hlinkClick r:id="rId4"/>
              </a:rPr>
              <a:t>arachnoid.com</a:t>
            </a:r>
            <a:r>
              <a:rPr lang="cs-CZ" sz="2000" dirty="0" smtClean="0">
                <a:hlinkClick r:id="rId4"/>
              </a:rPr>
              <a:t>/</a:t>
            </a:r>
            <a:r>
              <a:rPr lang="cs-CZ" sz="2000" dirty="0" err="1" smtClean="0">
                <a:hlinkClick r:id="rId4"/>
              </a:rPr>
              <a:t>polysolve</a:t>
            </a:r>
            <a:r>
              <a:rPr lang="cs-CZ" sz="2000" dirty="0" smtClean="0">
                <a:hlinkClick r:id="rId4"/>
              </a:rPr>
              <a:t>/</a:t>
            </a:r>
            <a:endParaRPr lang="cs-CZ" sz="2000" dirty="0" smtClean="0"/>
          </a:p>
          <a:p>
            <a:pPr marL="571500" indent="-571500" eaLnBrk="1" hangingPunct="1"/>
            <a:r>
              <a:rPr lang="cs-CZ" sz="2400" dirty="0" smtClean="0"/>
              <a:t>Po částech lineární regrese</a:t>
            </a:r>
          </a:p>
          <a:p>
            <a:pPr marL="920750" lvl="1" indent="-571500" eaLnBrk="1" hangingPunct="1"/>
            <a:r>
              <a:rPr lang="cs-CZ" sz="2000" dirty="0" smtClean="0">
                <a:hlinkClick r:id="rId5"/>
              </a:rPr>
              <a:t>http://en.wikipedia.org/wiki/Segmented_regression</a:t>
            </a:r>
            <a:endParaRPr lang="cs-CZ" sz="2000" dirty="0" smtClean="0"/>
          </a:p>
          <a:p>
            <a:pPr marL="571500" indent="-571500" eaLnBrk="1" hangingPunct="1"/>
            <a:r>
              <a:rPr lang="cs-CZ" sz="2400" dirty="0" smtClean="0"/>
              <a:t>…</a:t>
            </a:r>
          </a:p>
          <a:p>
            <a:pPr marL="571500" indent="-571500" eaLnBrk="1" hangingPunct="1">
              <a:buNone/>
            </a:pPr>
            <a:endParaRPr lang="cs-CZ" dirty="0" smtClean="0"/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19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Učení modelu desetiboje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91264" cy="4411662"/>
          </a:xfrm>
          <a:noFill/>
        </p:spPr>
        <p:txBody>
          <a:bodyPr/>
          <a:lstStyle/>
          <a:p>
            <a:pPr marL="571500" indent="-571500" eaLnBrk="1" hangingPunct="1">
              <a:buNone/>
            </a:pPr>
            <a:r>
              <a:rPr lang="cs-CZ" dirty="0" smtClean="0"/>
              <a:t>Regresní metody – důležitost </a:t>
            </a:r>
            <a:r>
              <a:rPr lang="cs-CZ" dirty="0" smtClean="0"/>
              <a:t>atributu</a:t>
            </a:r>
          </a:p>
          <a:p>
            <a:pPr marL="571500" indent="-571500" eaLnBrk="1" hangingPunct="1"/>
            <a:r>
              <a:rPr lang="cs-CZ" sz="2400" dirty="0"/>
              <a:t>Např. podle směrnice lineární regrese </a:t>
            </a:r>
            <a:r>
              <a:rPr lang="cs-CZ" sz="2400" i="1" dirty="0"/>
              <a:t>(pozor na měřítko</a:t>
            </a:r>
            <a:r>
              <a:rPr lang="cs-CZ" sz="2400" i="1" dirty="0" smtClean="0"/>
              <a:t>!!!)</a:t>
            </a:r>
          </a:p>
          <a:p>
            <a:pPr marL="571500" indent="-571500" eaLnBrk="1" hangingPunct="1"/>
            <a:r>
              <a:rPr lang="cs-CZ" sz="2400" dirty="0" smtClean="0"/>
              <a:t>Obdobně </a:t>
            </a:r>
            <a:r>
              <a:rPr lang="cs-CZ" sz="2400" dirty="0"/>
              <a:t>jako u nominálních atributů, jen je „rozptyl“ počítán od očekávané hodnoty </a:t>
            </a:r>
            <a:r>
              <a:rPr lang="cs-CZ" sz="2400" dirty="0" smtClean="0"/>
              <a:t>dle regresní </a:t>
            </a:r>
            <a:r>
              <a:rPr lang="cs-CZ" sz="2400" dirty="0" smtClean="0"/>
              <a:t>křivky</a:t>
            </a:r>
          </a:p>
          <a:p>
            <a:pPr marL="920750" lvl="1" indent="-571500" eaLnBrk="1" hangingPunct="1"/>
            <a:r>
              <a:rPr lang="cs-CZ" sz="2000" dirty="0" smtClean="0"/>
              <a:t>W(</a:t>
            </a:r>
            <a:r>
              <a:rPr lang="cs-CZ" sz="2000" dirty="0" err="1" smtClean="0"/>
              <a:t>Ai</a:t>
            </a:r>
            <a:r>
              <a:rPr lang="cs-CZ" sz="2000" dirty="0" smtClean="0"/>
              <a:t>) = 1/var(X</a:t>
            </a:r>
            <a:r>
              <a:rPr lang="cs-CZ" sz="2000" dirty="0" smtClean="0"/>
              <a:t>)</a:t>
            </a:r>
            <a:endParaRPr lang="cs-CZ" sz="2000" dirty="0" smtClean="0"/>
          </a:p>
          <a:p>
            <a:pPr marL="920750" lvl="1" indent="-571500" eaLnBrk="1" hangingPunct="1"/>
            <a:r>
              <a:rPr lang="cs-CZ" sz="2000" dirty="0" smtClean="0"/>
              <a:t>Pozor na možné situace, kdy var(x) = 0!!!</a:t>
            </a:r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8574" t="77390" r="33315" b="11782"/>
          <a:stretch>
            <a:fillRect/>
          </a:stretch>
        </p:blipFill>
        <p:spPr bwMode="auto">
          <a:xfrm>
            <a:off x="683568" y="4941168"/>
            <a:ext cx="75608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aoblený obdélníkový popisek 8"/>
          <p:cNvSpPr/>
          <p:nvPr/>
        </p:nvSpPr>
        <p:spPr>
          <a:xfrm>
            <a:off x="3635896" y="5517232"/>
            <a:ext cx="4896544" cy="432048"/>
          </a:xfrm>
          <a:prstGeom prst="wedgeRoundRectCallout">
            <a:avLst>
              <a:gd name="adj1" fmla="val -62502"/>
              <a:gd name="adj2" fmla="val -5014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Zde E(X) = např. </a:t>
            </a:r>
            <a:r>
              <a:rPr lang="cs-CZ" dirty="0" err="1" smtClean="0"/>
              <a:t>Ax</a:t>
            </a:r>
            <a:r>
              <a:rPr lang="cs-CZ" dirty="0" smtClean="0"/>
              <a:t> + B pro lineární regresi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SOUTĚŽ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80A49-3BD2-4D42-8DA1-CF934D2298B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9043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dirty="0" err="1" smtClean="0">
                <a:latin typeface="Arial" charset="0"/>
              </a:rPr>
              <a:t>Ladislav</a:t>
            </a:r>
            <a:r>
              <a:rPr lang="en-GB" altLang="en-US" dirty="0" smtClean="0">
                <a:latin typeface="Arial" charset="0"/>
              </a:rPr>
              <a:t> </a:t>
            </a:r>
            <a:r>
              <a:rPr lang="en-GB" altLang="en-US" dirty="0" err="1" smtClean="0">
                <a:latin typeface="Arial" charset="0"/>
              </a:rPr>
              <a:t>Peška</a:t>
            </a:r>
            <a:r>
              <a:rPr lang="en-GB" altLang="en-US" dirty="0" smtClean="0">
                <a:latin typeface="Arial" charset="0"/>
              </a:rPr>
              <a:t>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20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Faktorizace Matic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91264" cy="4411662"/>
          </a:xfrm>
          <a:noFill/>
        </p:spPr>
        <p:txBody>
          <a:bodyPr/>
          <a:lstStyle/>
          <a:p>
            <a:pPr marL="571500" indent="-571500" eaLnBrk="1" hangingPunct="1"/>
            <a:r>
              <a:rPr lang="cs-CZ" sz="2400" dirty="0" smtClean="0"/>
              <a:t>Předpoklady:</a:t>
            </a:r>
          </a:p>
          <a:p>
            <a:pPr marL="920750" lvl="1" indent="-571500" eaLnBrk="1" hangingPunct="1"/>
            <a:r>
              <a:rPr lang="cs-CZ" sz="2000" dirty="0" smtClean="0"/>
              <a:t>Máme matici ratingů UID x OID, ta je velmi řídká (v řádu promile)</a:t>
            </a:r>
          </a:p>
          <a:p>
            <a:pPr marL="920750" lvl="1" indent="-571500" eaLnBrk="1" hangingPunct="1"/>
            <a:r>
              <a:rPr lang="cs-CZ" sz="2000" dirty="0" smtClean="0"/>
              <a:t>Uživatelé mají jisté </a:t>
            </a:r>
            <a:r>
              <a:rPr lang="cs-CZ" sz="2000" i="1" dirty="0" smtClean="0"/>
              <a:t>latentní</a:t>
            </a:r>
            <a:r>
              <a:rPr lang="cs-CZ" sz="2000" dirty="0" smtClean="0"/>
              <a:t> (skryté) </a:t>
            </a:r>
            <a:r>
              <a:rPr lang="cs-CZ" sz="2000" i="1" dirty="0" smtClean="0"/>
              <a:t>faktory</a:t>
            </a:r>
            <a:r>
              <a:rPr lang="cs-CZ" sz="2000" dirty="0" smtClean="0"/>
              <a:t>, podle kterých filmy hodnotí (např. míra napětí, vhodnost pro děti, zábavnost…).</a:t>
            </a:r>
          </a:p>
          <a:p>
            <a:pPr marL="920750" lvl="1" indent="-571500" eaLnBrk="1" hangingPunct="1"/>
            <a:r>
              <a:rPr lang="cs-CZ" sz="2000" dirty="0" smtClean="0"/>
              <a:t>Obdobně objekty tyto </a:t>
            </a:r>
            <a:r>
              <a:rPr lang="cs-CZ" sz="2000" i="1" dirty="0" smtClean="0"/>
              <a:t>faktory</a:t>
            </a:r>
            <a:r>
              <a:rPr lang="cs-CZ" sz="2000" dirty="0" smtClean="0"/>
              <a:t> do určité míry naplňují</a:t>
            </a:r>
          </a:p>
          <a:p>
            <a:pPr marL="920750" lvl="1" indent="-571500" eaLnBrk="1" hangingPunct="1"/>
            <a:r>
              <a:rPr lang="cs-CZ" sz="2000" dirty="0" smtClean="0"/>
              <a:t>Pokud správně tyto </a:t>
            </a:r>
            <a:r>
              <a:rPr lang="cs-CZ" sz="2000" i="1" dirty="0" smtClean="0"/>
              <a:t>faktory</a:t>
            </a:r>
            <a:r>
              <a:rPr lang="cs-CZ" sz="2000" dirty="0" smtClean="0"/>
              <a:t> jak u uživatelů tak i u objektů odhadneme, můžeme dopočítat rating každému páru UID, OID</a:t>
            </a:r>
            <a:endParaRPr lang="cs-CZ" sz="2000" dirty="0"/>
          </a:p>
          <a:p>
            <a:pPr marL="571500" indent="-571500" eaLnBrk="1" hangingPunct="1"/>
            <a:endParaRPr lang="cs-CZ" sz="1800" i="1" dirty="0" smtClean="0"/>
          </a:p>
          <a:p>
            <a:pPr marL="571500" indent="-571500" eaLnBrk="1" hangingPunct="1"/>
            <a:endParaRPr lang="cs-CZ" sz="1800" i="1" dirty="0"/>
          </a:p>
          <a:p>
            <a:pPr marL="571500" indent="-571500" eaLnBrk="1" hangingPunct="1"/>
            <a:r>
              <a:rPr lang="cs-CZ" sz="1800" i="1" dirty="0">
                <a:hlinkClick r:id="rId2"/>
              </a:rPr>
              <a:t>http://</a:t>
            </a:r>
            <a:r>
              <a:rPr lang="cs-CZ" sz="1800" i="1" dirty="0" smtClean="0">
                <a:hlinkClick r:id="rId2"/>
              </a:rPr>
              <a:t>dl.acm.org/citation.cfm?id=2043979</a:t>
            </a:r>
            <a:endParaRPr lang="cs-CZ" sz="1800" i="1" dirty="0" smtClean="0"/>
          </a:p>
          <a:p>
            <a:pPr marL="571500" indent="-571500" eaLnBrk="1" hangingPunct="1"/>
            <a:r>
              <a:rPr lang="cs-CZ" sz="1800" i="1" dirty="0">
                <a:hlinkClick r:id="rId3"/>
              </a:rPr>
              <a:t>http://</a:t>
            </a:r>
            <a:r>
              <a:rPr lang="cs-CZ" sz="1800" i="1" dirty="0" smtClean="0">
                <a:hlinkClick r:id="rId3"/>
              </a:rPr>
              <a:t>arxiv.org/pdf/1210.5631.pdf</a:t>
            </a:r>
            <a:endParaRPr lang="cs-CZ" sz="1800" i="1" dirty="0" smtClean="0"/>
          </a:p>
          <a:p>
            <a:pPr marL="571500" indent="-571500" eaLnBrk="1" hangingPunct="1"/>
            <a:r>
              <a:rPr lang="cs-CZ" sz="1800" i="1" dirty="0" smtClean="0">
                <a:hlinkClick r:id="rId4"/>
              </a:rPr>
              <a:t>http</a:t>
            </a:r>
            <a:r>
              <a:rPr lang="cs-CZ" sz="1800" i="1" dirty="0">
                <a:hlinkClick r:id="rId4"/>
              </a:rPr>
              <a:t>://www2.research.att.com/~</a:t>
            </a:r>
            <a:r>
              <a:rPr lang="cs-CZ" sz="1800" i="1" dirty="0" smtClean="0">
                <a:hlinkClick r:id="rId4"/>
              </a:rPr>
              <a:t>volinsky/papers/ieeecomputer.pdf</a:t>
            </a:r>
            <a:endParaRPr lang="cs-CZ" sz="1800" i="1" dirty="0" smtClean="0"/>
          </a:p>
          <a:p>
            <a:pPr marL="0" indent="0" eaLnBrk="1" hangingPunct="1">
              <a:buNone/>
            </a:pPr>
            <a:r>
              <a:rPr lang="cs-CZ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5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dirty="0" err="1" smtClean="0">
                <a:latin typeface="Arial" charset="0"/>
              </a:rPr>
              <a:t>Ladislav</a:t>
            </a:r>
            <a:r>
              <a:rPr lang="en-GB" altLang="en-US" dirty="0" smtClean="0">
                <a:latin typeface="Arial" charset="0"/>
              </a:rPr>
              <a:t> </a:t>
            </a:r>
            <a:r>
              <a:rPr lang="en-GB" altLang="en-US" dirty="0" err="1" smtClean="0">
                <a:latin typeface="Arial" charset="0"/>
              </a:rPr>
              <a:t>Peška</a:t>
            </a:r>
            <a:r>
              <a:rPr lang="en-GB" altLang="en-US" dirty="0" smtClean="0">
                <a:latin typeface="Arial" charset="0"/>
              </a:rPr>
              <a:t>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21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Faktorizace Matic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91264" cy="4411662"/>
          </a:xfrm>
          <a:noFill/>
        </p:spPr>
        <p:txBody>
          <a:bodyPr/>
          <a:lstStyle/>
          <a:p>
            <a:pPr marL="571500" indent="-571500" eaLnBrk="1" hangingPunct="1"/>
            <a:endParaRPr lang="cs-CZ" sz="1800" i="1" dirty="0" smtClean="0"/>
          </a:p>
          <a:p>
            <a:pPr marL="571500" indent="-571500" eaLnBrk="1" hangingPunct="1"/>
            <a:endParaRPr lang="cs-CZ" sz="1800" i="1" dirty="0"/>
          </a:p>
          <a:p>
            <a:pPr marL="571500" indent="-571500" eaLnBrk="1" hangingPunct="1"/>
            <a:endParaRPr lang="cs-CZ" sz="1800" i="1" dirty="0" smtClean="0"/>
          </a:p>
          <a:p>
            <a:pPr marL="571500" indent="-571500" eaLnBrk="1" hangingPunct="1"/>
            <a:endParaRPr lang="cs-CZ" sz="1800" i="1" dirty="0"/>
          </a:p>
          <a:p>
            <a:pPr marL="571500" indent="-571500" eaLnBrk="1" hangingPunct="1"/>
            <a:endParaRPr lang="cs-CZ" sz="1800" i="1" dirty="0" smtClean="0"/>
          </a:p>
          <a:p>
            <a:pPr marL="571500" indent="-571500" eaLnBrk="1" hangingPunct="1"/>
            <a:endParaRPr lang="cs-CZ" sz="1800" i="1" dirty="0"/>
          </a:p>
          <a:p>
            <a:pPr marL="571500" indent="-571500" eaLnBrk="1" hangingPunct="1"/>
            <a:endParaRPr lang="cs-CZ" sz="1800" i="1" dirty="0" smtClean="0"/>
          </a:p>
          <a:p>
            <a:pPr marL="571500" indent="-571500" eaLnBrk="1" hangingPunct="1"/>
            <a:endParaRPr lang="cs-CZ" sz="1800" i="1" dirty="0"/>
          </a:p>
          <a:p>
            <a:pPr marL="571500" indent="-571500" eaLnBrk="1" hangingPunct="1"/>
            <a:endParaRPr lang="cs-CZ" sz="1800" i="1" dirty="0" smtClean="0"/>
          </a:p>
          <a:p>
            <a:pPr marL="571500" indent="-571500" eaLnBrk="1" hangingPunct="1"/>
            <a:endParaRPr lang="cs-CZ" sz="1800" i="1" dirty="0" smtClean="0"/>
          </a:p>
          <a:p>
            <a:pPr marL="571500" indent="-571500" eaLnBrk="1" hangingPunct="1"/>
            <a:endParaRPr lang="cs-CZ" sz="1800" i="1" dirty="0"/>
          </a:p>
          <a:p>
            <a:pPr marL="571500" indent="-571500" eaLnBrk="1" hangingPunct="1"/>
            <a:endParaRPr lang="cs-CZ" sz="1800" i="1" dirty="0" smtClean="0"/>
          </a:p>
          <a:p>
            <a:pPr marL="571500" indent="-571500" eaLnBrk="1" hangingPunct="1"/>
            <a:endParaRPr lang="cs-CZ" sz="1800" i="1" dirty="0" smtClean="0"/>
          </a:p>
          <a:p>
            <a:pPr marL="571500" indent="-571500" eaLnBrk="1" hangingPunct="1"/>
            <a:r>
              <a:rPr lang="cs-CZ" sz="1800" i="1" dirty="0" smtClean="0"/>
              <a:t>http</a:t>
            </a:r>
            <a:r>
              <a:rPr lang="cs-CZ" sz="1800" i="1" dirty="0"/>
              <a:t>://www2.research.att.com/~volinsky/papers/ieeecomputer.pdf</a:t>
            </a:r>
            <a:r>
              <a:rPr lang="cs-CZ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5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618" t="15981" r="41968" b="31101"/>
          <a:stretch/>
        </p:blipFill>
        <p:spPr>
          <a:xfrm>
            <a:off x="1115616" y="1547292"/>
            <a:ext cx="5046197" cy="450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dirty="0" err="1" smtClean="0">
                <a:latin typeface="Arial" charset="0"/>
              </a:rPr>
              <a:t>Ladislav</a:t>
            </a:r>
            <a:r>
              <a:rPr lang="en-GB" altLang="en-US" dirty="0" smtClean="0">
                <a:latin typeface="Arial" charset="0"/>
              </a:rPr>
              <a:t> </a:t>
            </a:r>
            <a:r>
              <a:rPr lang="en-GB" altLang="en-US" dirty="0" err="1" smtClean="0">
                <a:latin typeface="Arial" charset="0"/>
              </a:rPr>
              <a:t>Peška</a:t>
            </a:r>
            <a:r>
              <a:rPr lang="en-GB" altLang="en-US" dirty="0" smtClean="0">
                <a:latin typeface="Arial" charset="0"/>
              </a:rPr>
              <a:t>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22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Faktorizace Matic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91264" cy="4411662"/>
          </a:xfrm>
          <a:noFill/>
        </p:spPr>
        <p:txBody>
          <a:bodyPr/>
          <a:lstStyle/>
          <a:p>
            <a:pPr marL="571500" indent="-571500" eaLnBrk="1" hangingPunct="1"/>
            <a:r>
              <a:rPr lang="cs-CZ" sz="2400" dirty="0" smtClean="0"/>
              <a:t>Formální postup:</a:t>
            </a:r>
          </a:p>
          <a:p>
            <a:pPr marL="920750" lvl="1" indent="-571500" eaLnBrk="1" hangingPunct="1"/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 uživatele </a:t>
            </a:r>
            <a:r>
              <a:rPr lang="cs-CZ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objekty </a:t>
            </a:r>
            <a:r>
              <a:rPr lang="cs-CZ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počet lat. 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aktorů </a:t>
            </a:r>
            <a:r>
              <a:rPr lang="cs-CZ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chceme rozdělit původní matici 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sz="16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UxO</a:t>
            </a:r>
            <a:r>
              <a:rPr lang="cs-CZ" sz="16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 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dvě matice 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sz="16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UxF</a:t>
            </a:r>
            <a:r>
              <a:rPr lang="cs-CZ" sz="16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cs-CZ" sz="16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OxF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tak, aby zpětné vynásobení matic 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UxO</a:t>
            </a:r>
            <a:r>
              <a:rPr lang="cs-CZ" sz="1600" baseline="30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cs-CZ" sz="16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600" b="1" i="1" dirty="0">
                <a:solidFill>
                  <a:srgbClr val="FF0000"/>
                </a:solidFill>
              </a:rPr>
              <a:t>odpovídalo zhruba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</a:p>
          <a:p>
            <a:pPr marL="920750" lvl="1" indent="-571500" eaLnBrk="1" hangingPunct="1"/>
            <a:endParaRPr lang="cs-CZ" sz="1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20750" lvl="1" indent="-571500" eaLnBrk="1" hangingPunct="1"/>
            <a:endParaRPr lang="cs-CZ" sz="16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20750" lvl="1" indent="-571500" eaLnBrk="1" hangingPunct="1"/>
            <a:endParaRPr lang="cs-CZ" sz="1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20750" lvl="1" indent="-571500" eaLnBrk="1" hangingPunct="1"/>
            <a:endParaRPr lang="cs-CZ" sz="16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20750" lvl="1" indent="-571500" eaLnBrk="1" hangingPunct="1"/>
            <a:r>
              <a:rPr lang="cs-CZ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Zhruba odpovídalo 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 nás znamená, aby neprázdné hodnoty R byly co nejpodobnější 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UxO</a:t>
            </a:r>
            <a:r>
              <a:rPr lang="cs-CZ" sz="1600" baseline="30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wrt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RMSE (lze i jiné metriky), tedy budeme počítat odchylku: </a:t>
            </a:r>
            <a:r>
              <a:rPr lang="cs-CZ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1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423476"/>
              </p:ext>
            </p:extLst>
          </p:nvPr>
        </p:nvGraphicFramePr>
        <p:xfrm>
          <a:off x="5357794" y="2693858"/>
          <a:ext cx="2643206" cy="125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Rovnice" r:id="rId3" imgW="1600200" imgH="762000" progId="Equation.3">
                  <p:embed/>
                </p:oleObj>
              </mc:Choice>
              <mc:Fallback>
                <p:oleObj name="Rovnice" r:id="rId3" imgW="16002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794" y="2693858"/>
                        <a:ext cx="2643206" cy="1258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ál 2"/>
          <p:cNvSpPr/>
          <p:nvPr/>
        </p:nvSpPr>
        <p:spPr>
          <a:xfrm>
            <a:off x="2771800" y="4581128"/>
            <a:ext cx="1944216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4932040" y="4679676"/>
            <a:ext cx="2232248" cy="693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555475" y="571387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Chyba hodnocení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23071" y="5325500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Prevence proti přeučení</a:t>
            </a:r>
            <a:endParaRPr lang="cs-CZ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689467" y="4653932"/>
            <a:ext cx="212254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113225"/>
              </p:ext>
            </p:extLst>
          </p:nvPr>
        </p:nvGraphicFramePr>
        <p:xfrm>
          <a:off x="2689468" y="4653933"/>
          <a:ext cx="4267206" cy="86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Rovnice" r:id="rId5" imgW="1841500" imgH="368300" progId="Equation.3">
                  <p:embed/>
                </p:oleObj>
              </mc:Choice>
              <mc:Fallback>
                <p:oleObj name="Rovnice" r:id="rId5" imgW="1841500" imgH="368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468" y="4653933"/>
                        <a:ext cx="4267206" cy="862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74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dirty="0" err="1" smtClean="0">
                <a:latin typeface="Arial" charset="0"/>
              </a:rPr>
              <a:t>Ladislav</a:t>
            </a:r>
            <a:r>
              <a:rPr lang="en-GB" altLang="en-US" dirty="0" smtClean="0">
                <a:latin typeface="Arial" charset="0"/>
              </a:rPr>
              <a:t> </a:t>
            </a:r>
            <a:r>
              <a:rPr lang="en-GB" altLang="en-US" dirty="0" err="1" smtClean="0">
                <a:latin typeface="Arial" charset="0"/>
              </a:rPr>
              <a:t>Peška</a:t>
            </a:r>
            <a:r>
              <a:rPr lang="en-GB" altLang="en-US" dirty="0" smtClean="0">
                <a:latin typeface="Arial" charset="0"/>
              </a:rPr>
              <a:t>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23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Faktorizace Matic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91264" cy="4411662"/>
          </a:xfrm>
          <a:noFill/>
        </p:spPr>
        <p:txBody>
          <a:bodyPr/>
          <a:lstStyle/>
          <a:p>
            <a:pPr marL="571500" indent="-571500" eaLnBrk="1" hangingPunct="1"/>
            <a:r>
              <a:rPr lang="cs-CZ" sz="2400" dirty="0" smtClean="0"/>
              <a:t>A jak matice U a O najít?</a:t>
            </a:r>
          </a:p>
          <a:p>
            <a:pPr marL="920750" lvl="1" indent="-571500" eaLnBrk="1" hangingPunct="1"/>
            <a:r>
              <a:rPr lang="cs-CZ" sz="2000" dirty="0" err="1" smtClean="0"/>
              <a:t>Stochastic</a:t>
            </a:r>
            <a:r>
              <a:rPr lang="cs-CZ" sz="2000" dirty="0" smtClean="0"/>
              <a:t> Gradient </a:t>
            </a:r>
            <a:r>
              <a:rPr lang="cs-CZ" sz="2000" dirty="0" err="1" smtClean="0"/>
              <a:t>Descend</a:t>
            </a:r>
            <a:r>
              <a:rPr lang="cs-CZ" sz="2000" dirty="0" smtClean="0"/>
              <a:t> (SGD)</a:t>
            </a:r>
          </a:p>
          <a:p>
            <a:pPr marL="1216025" lvl="2" indent="-571500" eaLnBrk="1" hangingPunct="1"/>
            <a:r>
              <a:rPr lang="cs-CZ" sz="1700" dirty="0" smtClean="0"/>
              <a:t>Iterativní algoritmus</a:t>
            </a:r>
          </a:p>
          <a:p>
            <a:pPr marL="1216025" lvl="2" indent="-571500" eaLnBrk="1" hangingPunct="1"/>
            <a:r>
              <a:rPr lang="cs-CZ" sz="1700" dirty="0" err="1" smtClean="0"/>
              <a:t>Zderivujeme</a:t>
            </a:r>
            <a:r>
              <a:rPr lang="cs-CZ" sz="1700" dirty="0" smtClean="0"/>
              <a:t> minimalizační funkci zvlášť podle </a:t>
            </a:r>
            <a:r>
              <a:rPr lang="cs-CZ" sz="1700" i="1" dirty="0" smtClean="0"/>
              <a:t>u</a:t>
            </a:r>
            <a:r>
              <a:rPr lang="cs-CZ" sz="1700" dirty="0" smtClean="0"/>
              <a:t> a </a:t>
            </a:r>
            <a:r>
              <a:rPr lang="cs-CZ" sz="1700" i="1" dirty="0" smtClean="0"/>
              <a:t>o </a:t>
            </a:r>
            <a:r>
              <a:rPr lang="cs-CZ" sz="1700" dirty="0" smtClean="0"/>
              <a:t>a dostaneme rovnice pro update latentních faktorů pro uživatele i objekty:</a:t>
            </a:r>
          </a:p>
          <a:p>
            <a:pPr marL="1216025" lvl="2" indent="-571500" eaLnBrk="1" hangingPunct="1"/>
            <a:endParaRPr lang="cs-CZ" sz="1700" dirty="0"/>
          </a:p>
          <a:p>
            <a:pPr marL="1216025" lvl="2" indent="-571500" eaLnBrk="1" hangingPunct="1"/>
            <a:endParaRPr lang="cs-CZ" sz="1700" dirty="0" smtClean="0"/>
          </a:p>
          <a:p>
            <a:pPr marL="1216025" lvl="2" indent="-571500" eaLnBrk="1" hangingPunct="1"/>
            <a:endParaRPr lang="cs-CZ" sz="1700" dirty="0"/>
          </a:p>
          <a:p>
            <a:pPr marL="1216025" lvl="2" indent="-571500" eaLnBrk="1" hangingPunct="1"/>
            <a:endParaRPr lang="cs-CZ" sz="1700" dirty="0" smtClean="0"/>
          </a:p>
          <a:p>
            <a:pPr marL="1216025" lvl="2" indent="-571500" eaLnBrk="1" hangingPunct="1"/>
            <a:endParaRPr lang="cs-CZ" sz="1700" dirty="0"/>
          </a:p>
          <a:p>
            <a:pPr marL="1216025" lvl="2" indent="-571500" eaLnBrk="1" hangingPunct="1"/>
            <a:r>
              <a:rPr lang="cs-CZ" sz="1700" dirty="0" smtClean="0"/>
              <a:t>Kde </a:t>
            </a:r>
            <a:r>
              <a:rPr lang="el-GR" sz="1700" i="1" dirty="0" smtClean="0"/>
              <a:t>η</a:t>
            </a:r>
            <a:r>
              <a:rPr lang="cs-CZ" sz="1700" dirty="0"/>
              <a:t> </a:t>
            </a:r>
            <a:r>
              <a:rPr lang="cs-CZ" sz="1700" dirty="0" smtClean="0"/>
              <a:t>je „</a:t>
            </a:r>
            <a:r>
              <a:rPr lang="cs-CZ" sz="1700" i="1" dirty="0" err="1" smtClean="0"/>
              <a:t>learning</a:t>
            </a:r>
            <a:r>
              <a:rPr lang="cs-CZ" sz="1700" i="1" dirty="0" smtClean="0"/>
              <a:t> </a:t>
            </a:r>
            <a:r>
              <a:rPr lang="cs-CZ" sz="1700" i="1" dirty="0" err="1" smtClean="0"/>
              <a:t>rate</a:t>
            </a:r>
            <a:r>
              <a:rPr lang="cs-CZ" sz="1700" dirty="0" smtClean="0"/>
              <a:t>“ – ovlivňuje jak rychle budou faktory konvergovat k optimu a </a:t>
            </a:r>
            <a:r>
              <a:rPr lang="el-GR" sz="1700" i="1" dirty="0" smtClean="0"/>
              <a:t>λ</a:t>
            </a:r>
            <a:r>
              <a:rPr lang="cs-CZ" sz="1700" dirty="0" smtClean="0"/>
              <a:t> je „</a:t>
            </a:r>
            <a:r>
              <a:rPr lang="cs-CZ" sz="1700" i="1" dirty="0" err="1" smtClean="0"/>
              <a:t>overfitting</a:t>
            </a:r>
            <a:r>
              <a:rPr lang="cs-CZ" sz="1700" i="1" dirty="0"/>
              <a:t> </a:t>
            </a:r>
            <a:r>
              <a:rPr lang="cs-CZ" sz="1700" i="1" dirty="0" err="1" smtClean="0"/>
              <a:t>parameter</a:t>
            </a:r>
            <a:r>
              <a:rPr lang="cs-CZ" sz="1700" dirty="0" smtClean="0"/>
              <a:t>“ který ovlivňuje hranici přeučení.</a:t>
            </a:r>
          </a:p>
          <a:p>
            <a:pPr marL="1216025" lvl="2" indent="-571500" eaLnBrk="1" hangingPunct="1"/>
            <a:r>
              <a:rPr lang="cs-CZ" sz="1700" dirty="0" smtClean="0"/>
              <a:t>Procházíme iterativně všechny uživatele a objekty a postupně updatujeme další iteraci latentních faktorů. </a:t>
            </a:r>
            <a:endParaRPr lang="cs-CZ" sz="1700" dirty="0"/>
          </a:p>
          <a:p>
            <a:pPr marL="1216025" lvl="2" indent="-571500" eaLnBrk="1" hangingPunct="1"/>
            <a:endParaRPr lang="cs-CZ" sz="1700" dirty="0" smtClean="0"/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292720"/>
              </p:ext>
            </p:extLst>
          </p:nvPr>
        </p:nvGraphicFramePr>
        <p:xfrm>
          <a:off x="5148064" y="122238"/>
          <a:ext cx="2643206" cy="125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Rovnice" r:id="rId3" imgW="1600200" imgH="762000" progId="Equation.3">
                  <p:embed/>
                </p:oleObj>
              </mc:Choice>
              <mc:Fallback>
                <p:oleObj name="Rovnice" r:id="rId3" imgW="16002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22238"/>
                        <a:ext cx="2643206" cy="1258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43607" y="3284983"/>
            <a:ext cx="198003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489879"/>
              </p:ext>
            </p:extLst>
          </p:nvPr>
        </p:nvGraphicFramePr>
        <p:xfrm>
          <a:off x="1907704" y="3416153"/>
          <a:ext cx="4953601" cy="1568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Rovnice" r:id="rId5" imgW="2654280" imgH="838080" progId="Equation.3">
                  <p:embed/>
                </p:oleObj>
              </mc:Choice>
              <mc:Fallback>
                <p:oleObj name="Rovnice" r:id="rId5" imgW="2654280" imgH="838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416153"/>
                        <a:ext cx="4953601" cy="15683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270673"/>
              </p:ext>
            </p:extLst>
          </p:nvPr>
        </p:nvGraphicFramePr>
        <p:xfrm>
          <a:off x="5705394" y="1682533"/>
          <a:ext cx="3043070" cy="614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Rovnice" r:id="rId7" imgW="1841500" imgH="368300" progId="Equation.3">
                  <p:embed/>
                </p:oleObj>
              </mc:Choice>
              <mc:Fallback>
                <p:oleObj name="Rovnice" r:id="rId7" imgW="1841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394" y="1682533"/>
                        <a:ext cx="3043070" cy="6149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9"/>
          <a:srcRect l="40551" t="51260" r="36297" b="44330"/>
          <a:stretch/>
        </p:blipFill>
        <p:spPr>
          <a:xfrm>
            <a:off x="5705394" y="2297454"/>
            <a:ext cx="3138760" cy="448394"/>
          </a:xfrm>
          <a:prstGeom prst="rect">
            <a:avLst/>
          </a:prstGeom>
        </p:spPr>
      </p:pic>
      <p:sp>
        <p:nvSpPr>
          <p:cNvPr id="18" name="Ovál 17"/>
          <p:cNvSpPr/>
          <p:nvPr/>
        </p:nvSpPr>
        <p:spPr>
          <a:xfrm>
            <a:off x="5705394" y="2204865"/>
            <a:ext cx="1314878" cy="540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2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dirty="0" err="1" smtClean="0">
                <a:latin typeface="Arial" charset="0"/>
              </a:rPr>
              <a:t>Ladislav</a:t>
            </a:r>
            <a:r>
              <a:rPr lang="en-GB" altLang="en-US" dirty="0" smtClean="0">
                <a:latin typeface="Arial" charset="0"/>
              </a:rPr>
              <a:t> </a:t>
            </a:r>
            <a:r>
              <a:rPr lang="en-GB" altLang="en-US" dirty="0" err="1" smtClean="0">
                <a:latin typeface="Arial" charset="0"/>
              </a:rPr>
              <a:t>Peška</a:t>
            </a:r>
            <a:r>
              <a:rPr lang="en-GB" altLang="en-US" dirty="0" smtClean="0">
                <a:latin typeface="Arial" charset="0"/>
              </a:rPr>
              <a:t>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24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Faktorizace Matic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91264" cy="4411662"/>
          </a:xfrm>
          <a:noFill/>
        </p:spPr>
        <p:txBody>
          <a:bodyPr/>
          <a:lstStyle/>
          <a:p>
            <a:pPr marL="571500" indent="-571500" eaLnBrk="1" hangingPunct="1"/>
            <a:r>
              <a:rPr lang="cs-CZ" sz="2400" dirty="0" smtClean="0"/>
              <a:t>Postup: stanovím počet faktorů </a:t>
            </a:r>
            <a:r>
              <a:rPr lang="cs-CZ" sz="2400" i="1" dirty="0" smtClean="0"/>
              <a:t>f</a:t>
            </a:r>
            <a:r>
              <a:rPr lang="cs-CZ" sz="2400" dirty="0" smtClean="0"/>
              <a:t>, </a:t>
            </a:r>
            <a:r>
              <a:rPr lang="cs-CZ" sz="2400" dirty="0" err="1" smtClean="0"/>
              <a:t>learning</a:t>
            </a:r>
            <a:r>
              <a:rPr lang="cs-CZ" sz="2400" dirty="0" smtClean="0"/>
              <a:t> </a:t>
            </a:r>
            <a:r>
              <a:rPr lang="cs-CZ" sz="2400" dirty="0" err="1" smtClean="0"/>
              <a:t>rate</a:t>
            </a:r>
            <a:r>
              <a:rPr lang="cs-CZ" sz="2400" dirty="0" smtClean="0"/>
              <a:t> </a:t>
            </a:r>
            <a:r>
              <a:rPr lang="el-GR" sz="2400" i="1" dirty="0" smtClean="0"/>
              <a:t>η</a:t>
            </a:r>
            <a:r>
              <a:rPr lang="cs-CZ" sz="2400" i="1" dirty="0" smtClean="0"/>
              <a:t> </a:t>
            </a:r>
            <a:r>
              <a:rPr lang="cs-CZ" sz="2400" dirty="0" smtClean="0"/>
              <a:t>a </a:t>
            </a:r>
            <a:r>
              <a:rPr lang="cs-CZ" sz="2400" dirty="0" err="1" smtClean="0"/>
              <a:t>overfitting</a:t>
            </a:r>
            <a:r>
              <a:rPr lang="cs-CZ" sz="2400" dirty="0" smtClean="0"/>
              <a:t> </a:t>
            </a:r>
            <a:r>
              <a:rPr lang="cs-CZ" sz="2400" dirty="0" err="1" smtClean="0"/>
              <a:t>param</a:t>
            </a:r>
            <a:r>
              <a:rPr lang="cs-CZ" sz="2400" dirty="0" smtClean="0"/>
              <a:t> </a:t>
            </a:r>
            <a:r>
              <a:rPr lang="el-GR" sz="2400" i="1" dirty="0"/>
              <a:t>λ</a:t>
            </a:r>
            <a:r>
              <a:rPr lang="cs-CZ" sz="2400" i="1" dirty="0" smtClean="0"/>
              <a:t> </a:t>
            </a:r>
            <a:r>
              <a:rPr lang="cs-CZ" sz="2400" dirty="0" smtClean="0"/>
              <a:t> </a:t>
            </a:r>
          </a:p>
          <a:p>
            <a:pPr marL="571500" indent="-571500" eaLnBrk="1" hangingPunct="1"/>
            <a:r>
              <a:rPr lang="cs-CZ" sz="2400" dirty="0" smtClean="0"/>
              <a:t>Iteruji </a:t>
            </a:r>
          </a:p>
          <a:p>
            <a:pPr marL="920750" lvl="1" indent="-571500" eaLnBrk="1" hangingPunct="1"/>
            <a:r>
              <a:rPr lang="cs-CZ" sz="2000" dirty="0" smtClean="0"/>
              <a:t>Pro každého uživatele a každý objekt spočtu aktuální chybu na všech hodnoceních příslušejících k uživateli/objektu</a:t>
            </a:r>
          </a:p>
          <a:p>
            <a:pPr marL="920750" lvl="1" indent="-571500" eaLnBrk="1" hangingPunct="1"/>
            <a:r>
              <a:rPr lang="cs-CZ" sz="2000" dirty="0" smtClean="0"/>
              <a:t>Vytvořím novou iteraci latentních faktorů</a:t>
            </a:r>
          </a:p>
          <a:p>
            <a:pPr marL="920750" lvl="1" indent="-571500" eaLnBrk="1" hangingPunct="1"/>
            <a:endParaRPr lang="cs-CZ" sz="2000" dirty="0" smtClean="0"/>
          </a:p>
          <a:p>
            <a:pPr marL="571500" indent="-571500" eaLnBrk="1" hangingPunct="1"/>
            <a:endParaRPr lang="cs-CZ" sz="2400" dirty="0" smtClean="0"/>
          </a:p>
          <a:p>
            <a:pPr marL="571500" indent="-571500" eaLnBrk="1" hangingPunct="1"/>
            <a:r>
              <a:rPr lang="cs-CZ" sz="2400" dirty="0"/>
              <a:t>D</a:t>
            </a:r>
            <a:r>
              <a:rPr lang="cs-CZ" sz="2400" dirty="0" smtClean="0"/>
              <a:t>okud nenastane</a:t>
            </a:r>
          </a:p>
          <a:p>
            <a:pPr marL="920750" lvl="1" indent="-571500" eaLnBrk="1" hangingPunct="1"/>
            <a:r>
              <a:rPr lang="cs-CZ" sz="1300" dirty="0" smtClean="0"/>
              <a:t>Konvergence (rozdíl mezi starou a novou hodnotou cílové metriky je menší než epsilon)</a:t>
            </a:r>
          </a:p>
          <a:p>
            <a:pPr marL="920750" lvl="1" indent="-571500" eaLnBrk="1" hangingPunct="1"/>
            <a:r>
              <a:rPr lang="cs-CZ" sz="1300" dirty="0" smtClean="0"/>
              <a:t>Konec času, nebo počtu iterací</a:t>
            </a:r>
          </a:p>
          <a:p>
            <a:pPr marL="920750" lvl="1" indent="-571500" eaLnBrk="1" hangingPunct="1"/>
            <a:r>
              <a:rPr lang="cs-CZ" sz="1300" dirty="0" smtClean="0"/>
              <a:t>Metoda příliš dlouho diverguje (asi byl nastaven příliš vysoký </a:t>
            </a:r>
            <a:r>
              <a:rPr lang="cs-CZ" sz="1300" dirty="0" err="1" smtClean="0"/>
              <a:t>learning</a:t>
            </a:r>
            <a:r>
              <a:rPr lang="cs-CZ" sz="1300" dirty="0" smtClean="0"/>
              <a:t> </a:t>
            </a:r>
            <a:r>
              <a:rPr lang="cs-CZ" sz="1300" dirty="0" err="1" smtClean="0"/>
              <a:t>rate</a:t>
            </a:r>
            <a:r>
              <a:rPr lang="cs-CZ" sz="1300" dirty="0" smtClean="0"/>
              <a:t>)</a:t>
            </a:r>
          </a:p>
          <a:p>
            <a:pPr marL="1216025" lvl="2" indent="-571500" eaLnBrk="1" hangingPunct="1"/>
            <a:endParaRPr lang="cs-CZ" sz="1700" dirty="0"/>
          </a:p>
          <a:p>
            <a:pPr marL="1216025" lvl="2" indent="-571500" eaLnBrk="1" hangingPunct="1"/>
            <a:endParaRPr lang="cs-CZ" sz="1700" dirty="0" smtClean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43607" y="3284983"/>
            <a:ext cx="198003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949835"/>
              </p:ext>
            </p:extLst>
          </p:nvPr>
        </p:nvGraphicFramePr>
        <p:xfrm>
          <a:off x="5292080" y="4005064"/>
          <a:ext cx="3282999" cy="103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Rovnice" r:id="rId3" imgW="2654280" imgH="838080" progId="Equation.3">
                  <p:embed/>
                </p:oleObj>
              </mc:Choice>
              <mc:Fallback>
                <p:oleObj name="Rovnice" r:id="rId3" imgW="26542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005064"/>
                        <a:ext cx="3282999" cy="1039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9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dirty="0" err="1" smtClean="0">
                <a:latin typeface="Arial" charset="0"/>
              </a:rPr>
              <a:t>Ladislav</a:t>
            </a:r>
            <a:r>
              <a:rPr lang="en-GB" altLang="en-US" dirty="0" smtClean="0">
                <a:latin typeface="Arial" charset="0"/>
              </a:rPr>
              <a:t> </a:t>
            </a:r>
            <a:r>
              <a:rPr lang="en-GB" altLang="en-US" dirty="0" err="1" smtClean="0">
                <a:latin typeface="Arial" charset="0"/>
              </a:rPr>
              <a:t>Peška</a:t>
            </a:r>
            <a:r>
              <a:rPr lang="en-GB" altLang="en-US" dirty="0" smtClean="0">
                <a:latin typeface="Arial" charset="0"/>
              </a:rPr>
              <a:t>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25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Faktorizace Matic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91264" cy="4411662"/>
          </a:xfrm>
          <a:noFill/>
        </p:spPr>
        <p:txBody>
          <a:bodyPr/>
          <a:lstStyle/>
          <a:p>
            <a:pPr marL="571500" indent="-571500" eaLnBrk="1" hangingPunct="1"/>
            <a:r>
              <a:rPr lang="cs-CZ" sz="2400" dirty="0" smtClean="0"/>
              <a:t>Jakmile mám matice U, O, mohu spočítat jakýkoli rating </a:t>
            </a:r>
            <a:r>
              <a:rPr lang="cs-CZ" sz="2400" dirty="0" err="1" smtClean="0"/>
              <a:t>R</a:t>
            </a:r>
            <a:r>
              <a:rPr lang="cs-CZ" sz="2400" baseline="-25000" dirty="0" err="1" smtClean="0"/>
              <a:t>i,j</a:t>
            </a:r>
            <a:r>
              <a:rPr lang="cs-CZ" sz="2400" dirty="0" smtClean="0"/>
              <a:t> = </a:t>
            </a:r>
            <a:r>
              <a:rPr lang="cs-CZ" sz="2400" dirty="0" err="1" smtClean="0"/>
              <a:t>U</a:t>
            </a:r>
            <a:r>
              <a:rPr lang="cs-CZ" sz="2400" baseline="-25000" dirty="0" err="1" smtClean="0"/>
              <a:t>i</a:t>
            </a:r>
            <a:r>
              <a:rPr lang="cs-CZ" sz="2400" dirty="0" smtClean="0"/>
              <a:t> x </a:t>
            </a:r>
            <a:r>
              <a:rPr lang="cs-CZ" sz="2400" dirty="0" err="1" smtClean="0"/>
              <a:t>O</a:t>
            </a:r>
            <a:r>
              <a:rPr lang="cs-CZ" sz="2400" baseline="-25000" dirty="0" err="1" smtClean="0"/>
              <a:t>j</a:t>
            </a:r>
            <a:r>
              <a:rPr lang="cs-CZ" sz="2400" baseline="30000" dirty="0" err="1" smtClean="0"/>
              <a:t>T</a:t>
            </a:r>
            <a:endParaRPr lang="cs-CZ" sz="2400" baseline="30000" dirty="0" smtClean="0"/>
          </a:p>
          <a:p>
            <a:pPr marL="571500" indent="-571500" eaLnBrk="1" hangingPunct="1"/>
            <a:endParaRPr lang="cs-CZ" sz="2400" dirty="0" smtClean="0"/>
          </a:p>
          <a:p>
            <a:pPr marL="571500" indent="-571500" eaLnBrk="1" hangingPunct="1"/>
            <a:r>
              <a:rPr lang="cs-CZ" sz="2400" dirty="0" smtClean="0"/>
              <a:t>Problémy:</a:t>
            </a:r>
          </a:p>
          <a:p>
            <a:pPr marL="920750" lvl="1" indent="-571500" eaLnBrk="1" hangingPunct="1"/>
            <a:r>
              <a:rPr lang="cs-CZ" sz="2000" dirty="0" smtClean="0"/>
              <a:t>Hodně parametrů k naučení/odhadnutí (</a:t>
            </a:r>
            <a:r>
              <a:rPr lang="cs-CZ" sz="2000" dirty="0" err="1" smtClean="0"/>
              <a:t>learning</a:t>
            </a:r>
            <a:r>
              <a:rPr lang="cs-CZ" sz="2000" dirty="0" smtClean="0"/>
              <a:t> </a:t>
            </a:r>
            <a:r>
              <a:rPr lang="cs-CZ" sz="2000" dirty="0" err="1" smtClean="0"/>
              <a:t>rate</a:t>
            </a:r>
            <a:r>
              <a:rPr lang="cs-CZ" sz="2000" dirty="0" smtClean="0"/>
              <a:t>, počet iterací, počet faktorů, </a:t>
            </a:r>
            <a:r>
              <a:rPr lang="cs-CZ" sz="2000" dirty="0" err="1" smtClean="0"/>
              <a:t>overfitting</a:t>
            </a:r>
            <a:r>
              <a:rPr lang="cs-CZ" sz="2000" dirty="0" smtClean="0"/>
              <a:t>)</a:t>
            </a:r>
          </a:p>
          <a:p>
            <a:pPr marL="920750" lvl="1" indent="-571500" eaLnBrk="1" hangingPunct="1"/>
            <a:r>
              <a:rPr lang="cs-CZ" sz="2000" dirty="0" smtClean="0"/>
              <a:t>Online updaty jsou docela složité (řeší se dávkově)</a:t>
            </a:r>
          </a:p>
          <a:p>
            <a:pPr marL="920750" lvl="1" indent="-571500" eaLnBrk="1" hangingPunct="1"/>
            <a:endParaRPr lang="cs-CZ" sz="2000" dirty="0"/>
          </a:p>
          <a:p>
            <a:pPr marL="571500" indent="-571500" eaLnBrk="1" hangingPunct="1"/>
            <a:r>
              <a:rPr lang="cs-CZ" sz="2400" dirty="0" smtClean="0"/>
              <a:t>Výhody:</a:t>
            </a:r>
          </a:p>
          <a:p>
            <a:pPr marL="920750" lvl="1" indent="-571500" eaLnBrk="1" hangingPunct="1"/>
            <a:r>
              <a:rPr lang="cs-CZ" sz="2000" dirty="0" smtClean="0"/>
              <a:t>Dle řady experimentů lepší výsledky než KNN (</a:t>
            </a:r>
            <a:r>
              <a:rPr lang="cs-CZ" sz="2000" dirty="0" err="1" smtClean="0"/>
              <a:t>Netflix</a:t>
            </a:r>
            <a:r>
              <a:rPr lang="cs-CZ" sz="2000" dirty="0" smtClean="0"/>
              <a:t>…)</a:t>
            </a:r>
          </a:p>
          <a:p>
            <a:pPr marL="571500" indent="-571500" eaLnBrk="1" hangingPunct="1"/>
            <a:endParaRPr lang="cs-CZ" sz="16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71500" indent="-571500" eaLnBrk="1" hangingPunct="1"/>
            <a:r>
              <a:rPr lang="cs-CZ" sz="1600" i="1" dirty="0" smtClean="0">
                <a:solidFill>
                  <a:schemeClr val="bg1">
                    <a:lumMod val="65000"/>
                  </a:schemeClr>
                </a:solidFill>
              </a:rPr>
              <a:t>Implementace</a:t>
            </a:r>
            <a:r>
              <a:rPr lang="cs-CZ" sz="1600" i="1" dirty="0">
                <a:solidFill>
                  <a:schemeClr val="bg1">
                    <a:lumMod val="65000"/>
                  </a:schemeClr>
                </a:solidFill>
              </a:rPr>
              <a:t>: https://github.com/gburtini/Learning-Library-for-PHP</a:t>
            </a:r>
            <a:endParaRPr lang="cs-CZ" sz="2400" i="1" dirty="0">
              <a:solidFill>
                <a:schemeClr val="bg1">
                  <a:lumMod val="65000"/>
                </a:schemeClr>
              </a:solidFill>
            </a:endParaRPr>
          </a:p>
          <a:p>
            <a:pPr marL="1216025" lvl="2" indent="-571500" eaLnBrk="1" hangingPunct="1"/>
            <a:endParaRPr lang="cs-CZ" sz="1700" dirty="0" smtClean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43607" y="3284983"/>
            <a:ext cx="198003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1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dirty="0" err="1" smtClean="0">
                <a:latin typeface="Arial" charset="0"/>
              </a:rPr>
              <a:t>Ladislav</a:t>
            </a:r>
            <a:r>
              <a:rPr lang="en-GB" altLang="en-US" dirty="0" smtClean="0">
                <a:latin typeface="Arial" charset="0"/>
              </a:rPr>
              <a:t> </a:t>
            </a:r>
            <a:r>
              <a:rPr lang="en-GB" altLang="en-US" dirty="0" err="1" smtClean="0">
                <a:latin typeface="Arial" charset="0"/>
              </a:rPr>
              <a:t>Peška</a:t>
            </a:r>
            <a:r>
              <a:rPr lang="en-GB" altLang="en-US" dirty="0" smtClean="0">
                <a:latin typeface="Arial" charset="0"/>
              </a:rPr>
              <a:t>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26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Další metody učení UP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91264" cy="4411662"/>
          </a:xfrm>
          <a:noFill/>
        </p:spPr>
        <p:txBody>
          <a:bodyPr/>
          <a:lstStyle/>
          <a:p>
            <a:pPr marL="571500" indent="-571500" eaLnBrk="1" hangingPunct="1"/>
            <a:r>
              <a:rPr lang="cs-CZ" dirty="0" smtClean="0"/>
              <a:t>Rozhodovací stromy</a:t>
            </a:r>
          </a:p>
          <a:p>
            <a:pPr marL="571500" indent="-571500" eaLnBrk="1" hangingPunct="1"/>
            <a:r>
              <a:rPr lang="cs-CZ" dirty="0" smtClean="0"/>
              <a:t>Metody založené na faktorizaci matic</a:t>
            </a:r>
          </a:p>
          <a:p>
            <a:pPr marL="571500" indent="-571500" eaLnBrk="1" hangingPunct="1"/>
            <a:r>
              <a:rPr lang="cs-CZ" dirty="0" err="1" smtClean="0"/>
              <a:t>Vector</a:t>
            </a:r>
            <a:r>
              <a:rPr lang="cs-CZ" dirty="0" smtClean="0"/>
              <a:t> </a:t>
            </a:r>
            <a:r>
              <a:rPr lang="cs-CZ" dirty="0" err="1" smtClean="0"/>
              <a:t>Space</a:t>
            </a:r>
            <a:r>
              <a:rPr lang="cs-CZ" dirty="0" smtClean="0"/>
              <a:t> Model</a:t>
            </a:r>
          </a:p>
          <a:p>
            <a:pPr marL="571500" indent="-571500" eaLnBrk="1" hangingPunct="1"/>
            <a:r>
              <a:rPr lang="cs-CZ" dirty="0" smtClean="0"/>
              <a:t>Pravděpodobnostní </a:t>
            </a:r>
            <a:br>
              <a:rPr lang="cs-CZ" dirty="0" smtClean="0"/>
            </a:br>
            <a:r>
              <a:rPr lang="cs-CZ" dirty="0" smtClean="0"/>
              <a:t>metody</a:t>
            </a:r>
          </a:p>
          <a:p>
            <a:pPr marL="571500" indent="-571500" eaLnBrk="1" hangingPunct="1"/>
            <a:r>
              <a:rPr lang="cs-CZ" dirty="0" smtClean="0"/>
              <a:t>Neuronové sítě…</a:t>
            </a:r>
          </a:p>
          <a:p>
            <a:pPr marL="571500" indent="-571500" eaLnBrk="1" hangingPunct="1"/>
            <a:endParaRPr lang="cs-CZ" dirty="0" smtClean="0"/>
          </a:p>
          <a:p>
            <a:pPr marL="571500" indent="-571500" eaLnBrk="1" hangingPunct="1"/>
            <a:r>
              <a:rPr lang="cs-CZ" sz="2000" dirty="0" smtClean="0"/>
              <a:t>DP Marie </a:t>
            </a:r>
            <a:r>
              <a:rPr lang="cs-CZ" sz="2000" dirty="0" err="1" smtClean="0"/>
              <a:t>Kukharové</a:t>
            </a:r>
            <a:r>
              <a:rPr lang="cs-CZ" sz="2000" dirty="0" smtClean="0"/>
              <a:t> – celkem pěkný přehled metod</a:t>
            </a:r>
          </a:p>
          <a:p>
            <a:pPr marL="920750" lvl="1" indent="-571500" eaLnBrk="1" hangingPunct="1"/>
            <a:r>
              <a:rPr lang="cs-CZ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Preprint verze na http</a:t>
            </a:r>
            <a:r>
              <a:rPr lang="cs-CZ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://www.ksi.mff.cuni.cz/~peska/diplomka_kukhar.pdf</a:t>
            </a:r>
            <a:r>
              <a:rPr lang="cs-CZ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1300" i="1" dirty="0" smtClean="0">
                <a:solidFill>
                  <a:srgbClr val="FF0000"/>
                </a:solidFill>
              </a:rPr>
              <a:t>	</a:t>
            </a:r>
            <a:endParaRPr lang="cs-CZ" sz="1800" i="1" dirty="0" smtClean="0">
              <a:solidFill>
                <a:srgbClr val="FF000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15375" r="17819" b="39344"/>
          <a:stretch>
            <a:fillRect/>
          </a:stretch>
        </p:blipFill>
        <p:spPr bwMode="auto">
          <a:xfrm>
            <a:off x="4572000" y="2996952"/>
            <a:ext cx="4572000" cy="191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11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3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Průběžné výsledky soutěže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743" t="14120" r="54755" b="61676"/>
          <a:stretch/>
        </p:blipFill>
        <p:spPr>
          <a:xfrm>
            <a:off x="149231" y="1628800"/>
            <a:ext cx="8743249" cy="43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4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Průběžné výsledky soutěže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/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KNN</a:t>
            </a:r>
          </a:p>
          <a:p>
            <a:pPr marL="920750" lvl="1" indent="-571500" eaLnBrk="1" hangingPunct="1"/>
            <a:r>
              <a:rPr lang="cs-CZ" sz="2400" dirty="0" smtClean="0"/>
              <a:t>Výsledky se zásadně liší dle zvoleného K</a:t>
            </a:r>
          </a:p>
          <a:p>
            <a:pPr marL="920750" lvl="1" indent="-571500" eaLnBrk="1" hangingPunct="1"/>
            <a:r>
              <a:rPr lang="cs-CZ" sz="2400" dirty="0" smtClean="0"/>
              <a:t>Přemýšlejte, které atributy jak dobře definují podobnost (nebo udělejte </a:t>
            </a:r>
            <a:r>
              <a:rPr lang="cs-CZ" sz="2400" dirty="0" err="1" smtClean="0"/>
              <a:t>Grid</a:t>
            </a:r>
            <a:r>
              <a:rPr lang="cs-CZ" sz="2400" dirty="0" smtClean="0"/>
              <a:t> </a:t>
            </a:r>
            <a:r>
              <a:rPr lang="cs-CZ" sz="2400" dirty="0" err="1" smtClean="0"/>
              <a:t>search</a:t>
            </a:r>
            <a:r>
              <a:rPr lang="cs-CZ" sz="2400" dirty="0" smtClean="0"/>
              <a:t>)</a:t>
            </a:r>
          </a:p>
          <a:p>
            <a:pPr marL="1216025" lvl="2" indent="-571500" eaLnBrk="1" hangingPunct="1"/>
            <a:r>
              <a:rPr lang="cs-CZ" sz="2000" i="1" dirty="0" err="1" smtClean="0">
                <a:solidFill>
                  <a:schemeClr val="bg1">
                    <a:lumMod val="65000"/>
                  </a:schemeClr>
                </a:solidFill>
              </a:rPr>
              <a:t>Grid</a:t>
            </a:r>
            <a:r>
              <a:rPr lang="cs-CZ" sz="20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2000" i="1" dirty="0" err="1" smtClean="0">
                <a:solidFill>
                  <a:schemeClr val="bg1">
                    <a:lumMod val="65000"/>
                  </a:schemeClr>
                </a:solidFill>
              </a:rPr>
              <a:t>search</a:t>
            </a:r>
            <a:r>
              <a:rPr lang="cs-CZ" sz="2000" i="1" dirty="0" smtClean="0">
                <a:solidFill>
                  <a:schemeClr val="bg1">
                    <a:lumMod val="65000"/>
                  </a:schemeClr>
                </a:solidFill>
              </a:rPr>
              <a:t> = prohledávání všech kombinací parametrů s určitou velikostí kroku</a:t>
            </a:r>
          </a:p>
          <a:p>
            <a:pPr marL="920750" lvl="1" indent="-571500" eaLnBrk="1" hangingPunct="1"/>
            <a:r>
              <a:rPr lang="cs-CZ" sz="2400" dirty="0" smtClean="0"/>
              <a:t>Je vhodné zapojit nějak i data z testovací sady</a:t>
            </a:r>
          </a:p>
          <a:p>
            <a:pPr marL="1216025" lvl="2" indent="-571500" eaLnBrk="1" hangingPunct="1"/>
            <a:r>
              <a:rPr lang="cs-CZ" sz="2000" dirty="0" smtClean="0"/>
              <a:t>Např. jim přiřadit průměrné hodnocení uživatele či objektu</a:t>
            </a:r>
          </a:p>
          <a:p>
            <a:pPr marL="1216025" lvl="2" indent="-571500" eaLnBrk="1" hangingPunct="1"/>
            <a:r>
              <a:rPr lang="cs-CZ" sz="2000" dirty="0" smtClean="0"/>
              <a:t>Případně jak jinak odhadnout výsledky, pro která nemám relevantní </a:t>
            </a:r>
            <a:r>
              <a:rPr lang="cs-CZ" sz="2000" dirty="0" err="1" smtClean="0"/>
              <a:t>trénovací</a:t>
            </a:r>
            <a:r>
              <a:rPr lang="cs-CZ" sz="2000" dirty="0" smtClean="0"/>
              <a:t> data</a:t>
            </a:r>
            <a:endParaRPr lang="cs-CZ" dirty="0" smtClean="0"/>
          </a:p>
          <a:p>
            <a:pPr marL="571500" indent="-571500"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012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Algoritmy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80A49-3BD2-4D42-8DA1-CF934D2298B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767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6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Algoritmy pro učení UP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/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Nearest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neighbours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cs-CZ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20750" lvl="1" indent="-571500" eaLnBrk="1" hangingPunct="1"/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Object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content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based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similarity</a:t>
            </a:r>
            <a:endParaRPr lang="cs-CZ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eaLnBrk="1" hangingPunct="1"/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Vector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Space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 marL="571500" indent="-571500" eaLnBrk="1" hangingPunct="1"/>
            <a:r>
              <a:rPr lang="cs-CZ" b="1" dirty="0"/>
              <a:t>Učení modelu </a:t>
            </a:r>
            <a:r>
              <a:rPr lang="cs-CZ" b="1" dirty="0" smtClean="0"/>
              <a:t>desetiboje</a:t>
            </a:r>
          </a:p>
          <a:p>
            <a:pPr marL="571500" indent="-571500" eaLnBrk="1" hangingPunct="1"/>
            <a:r>
              <a:rPr lang="cs-CZ" b="1" dirty="0" smtClean="0"/>
              <a:t>Faktorizace Matic</a:t>
            </a:r>
          </a:p>
          <a:p>
            <a:pPr marL="571500" indent="-571500" eaLnBrk="1" hangingPunct="1"/>
            <a:r>
              <a:rPr lang="cs-CZ" b="1" dirty="0" smtClean="0"/>
              <a:t>Rozhodovací stromy</a:t>
            </a:r>
            <a:endParaRPr lang="cs-CZ" b="1" dirty="0" smtClean="0"/>
          </a:p>
          <a:p>
            <a:pPr marL="571500" indent="-571500"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7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Učení modelu desetiboje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>
              <a:buNone/>
            </a:pPr>
            <a:r>
              <a:rPr lang="cs-CZ" dirty="0" smtClean="0"/>
              <a:t>Přeformulovaný problém desetiboje:</a:t>
            </a:r>
          </a:p>
          <a:p>
            <a:pPr marL="571500" indent="-571500" eaLnBrk="1" hangingPunct="1">
              <a:buNone/>
            </a:pPr>
            <a:r>
              <a:rPr lang="cs-CZ" sz="2000" dirty="0" err="1" smtClean="0"/>
              <a:t>Pref</a:t>
            </a:r>
            <a:r>
              <a:rPr lang="cs-CZ" sz="2000" dirty="0" smtClean="0"/>
              <a:t>(</a:t>
            </a:r>
            <a:r>
              <a:rPr lang="cs-CZ" sz="2000" dirty="0" smtClean="0">
                <a:solidFill>
                  <a:srgbClr val="00B050"/>
                </a:solidFill>
              </a:rPr>
              <a:t>UID</a:t>
            </a:r>
            <a:r>
              <a:rPr lang="cs-CZ" sz="2000" dirty="0" smtClean="0"/>
              <a:t>, </a:t>
            </a:r>
            <a:r>
              <a:rPr lang="cs-CZ" sz="2000" dirty="0" smtClean="0">
                <a:solidFill>
                  <a:srgbClr val="FF0000"/>
                </a:solidFill>
              </a:rPr>
              <a:t>OID</a:t>
            </a:r>
            <a:r>
              <a:rPr lang="cs-CZ" sz="2000" dirty="0" smtClean="0"/>
              <a:t>) = @(</a:t>
            </a:r>
            <a:r>
              <a:rPr lang="cs-CZ" sz="2000" dirty="0" err="1" smtClean="0"/>
              <a:t>loc</a:t>
            </a:r>
            <a:r>
              <a:rPr lang="cs-CZ" sz="2000" dirty="0" smtClean="0"/>
              <a:t>_</a:t>
            </a:r>
            <a:r>
              <a:rPr lang="cs-CZ" sz="2000" dirty="0" err="1" smtClean="0"/>
              <a:t>pref</a:t>
            </a:r>
            <a:r>
              <a:rPr lang="cs-CZ" sz="2000" dirty="0" smtClean="0"/>
              <a:t>(</a:t>
            </a:r>
            <a:r>
              <a:rPr lang="cs-CZ" sz="2000" dirty="0" smtClean="0">
                <a:solidFill>
                  <a:srgbClr val="00B050"/>
                </a:solidFill>
              </a:rPr>
              <a:t>UID</a:t>
            </a:r>
            <a:r>
              <a:rPr lang="cs-CZ" sz="2000" dirty="0" smtClean="0"/>
              <a:t>, </a:t>
            </a:r>
            <a:r>
              <a:rPr lang="cs-CZ" sz="2000" dirty="0" smtClean="0">
                <a:solidFill>
                  <a:srgbClr val="FF0000"/>
                </a:solidFill>
              </a:rPr>
              <a:t>a1</a:t>
            </a:r>
            <a:r>
              <a:rPr lang="cs-CZ" sz="2000" dirty="0" smtClean="0"/>
              <a:t>), </a:t>
            </a:r>
            <a:r>
              <a:rPr lang="cs-CZ" sz="2000" dirty="0" err="1" smtClean="0"/>
              <a:t>loc</a:t>
            </a:r>
            <a:r>
              <a:rPr lang="cs-CZ" sz="2000" dirty="0" smtClean="0"/>
              <a:t>_</a:t>
            </a:r>
            <a:r>
              <a:rPr lang="cs-CZ" sz="2000" dirty="0" err="1" smtClean="0"/>
              <a:t>pref</a:t>
            </a:r>
            <a:r>
              <a:rPr lang="cs-CZ" sz="2000" dirty="0" smtClean="0"/>
              <a:t>(</a:t>
            </a:r>
            <a:r>
              <a:rPr lang="cs-CZ" sz="2000" dirty="0" smtClean="0">
                <a:solidFill>
                  <a:srgbClr val="00B050"/>
                </a:solidFill>
              </a:rPr>
              <a:t>UID</a:t>
            </a:r>
            <a:r>
              <a:rPr lang="cs-CZ" sz="2000" dirty="0" smtClean="0"/>
              <a:t>, </a:t>
            </a:r>
            <a:r>
              <a:rPr lang="cs-CZ" sz="2000" dirty="0" smtClean="0">
                <a:solidFill>
                  <a:srgbClr val="FF0000"/>
                </a:solidFill>
              </a:rPr>
              <a:t>a2</a:t>
            </a:r>
            <a:r>
              <a:rPr lang="cs-CZ" sz="2000" dirty="0" smtClean="0"/>
              <a:t>),… )</a:t>
            </a:r>
          </a:p>
          <a:p>
            <a:pPr marL="571500" indent="-571500" eaLnBrk="1" hangingPunct="1">
              <a:buNone/>
            </a:pPr>
            <a:endParaRPr lang="cs-CZ" sz="2000" dirty="0" smtClean="0"/>
          </a:p>
          <a:p>
            <a:pPr marL="571500" indent="-571500" eaLnBrk="1" hangingPunct="1"/>
            <a:r>
              <a:rPr lang="cs-CZ" sz="2400" dirty="0" smtClean="0"/>
              <a:t>Hypotéza 4: Preference uživatele </a:t>
            </a:r>
            <a:r>
              <a:rPr lang="cs-CZ" sz="2400" dirty="0" smtClean="0">
                <a:solidFill>
                  <a:srgbClr val="00B050"/>
                </a:solidFill>
              </a:rPr>
              <a:t>U</a:t>
            </a:r>
            <a:r>
              <a:rPr lang="cs-CZ" sz="2400" dirty="0" smtClean="0"/>
              <a:t> k objektu </a:t>
            </a:r>
            <a:r>
              <a:rPr lang="cs-CZ" sz="2400" dirty="0" smtClean="0">
                <a:solidFill>
                  <a:srgbClr val="FF0000"/>
                </a:solidFill>
              </a:rPr>
              <a:t>O</a:t>
            </a:r>
            <a:r>
              <a:rPr lang="cs-CZ" sz="2400" dirty="0" smtClean="0"/>
              <a:t> se dá vyjádřit pomocí nějaké agregace @ lokálních preferencí uživatele k atributům objektu </a:t>
            </a:r>
            <a:r>
              <a:rPr lang="cs-CZ" sz="2400" dirty="0" smtClean="0">
                <a:solidFill>
                  <a:srgbClr val="FF0000"/>
                </a:solidFill>
              </a:rPr>
              <a:t>a1</a:t>
            </a:r>
            <a:r>
              <a:rPr lang="cs-CZ" sz="2400" dirty="0" smtClean="0"/>
              <a:t>, …, </a:t>
            </a:r>
            <a:r>
              <a:rPr lang="cs-CZ" sz="2400" dirty="0" err="1" smtClean="0">
                <a:solidFill>
                  <a:srgbClr val="FF0000"/>
                </a:solidFill>
              </a:rPr>
              <a:t>ak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920750" lvl="1" indent="-571500" eaLnBrk="1" hangingPunct="1"/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Agregační funkce by měla zachovávat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monotonitu</a:t>
            </a:r>
            <a:endParaRPr lang="cs-CZ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20750" lvl="1" indent="-571500" eaLnBrk="1" hangingPunct="1"/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Lokální preference převádí doménu atributu do [0,1] a zároveň počítají případné parametry @ (např. důležitost atributu)</a:t>
            </a:r>
          </a:p>
          <a:p>
            <a:pPr marL="920750" lvl="1" indent="-571500" eaLnBrk="1" hangingPunct="1"/>
            <a:endParaRPr lang="cs-CZ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endParaRPr lang="cs-CZ" dirty="0" smtClean="0"/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8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Učení modelu desetiboje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1746" name="Picture 2" descr="C:\Users\peska\Desktop\projekty\ejc2012\model-learn-prefferenc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1700808"/>
            <a:ext cx="8753475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9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Učení modelu desetiboje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>
              <a:buNone/>
            </a:pPr>
            <a:r>
              <a:rPr lang="cs-CZ" dirty="0" smtClean="0"/>
              <a:t>Meta-algoritmus:</a:t>
            </a:r>
          </a:p>
          <a:p>
            <a:pPr marL="571500" indent="-571500" eaLnBrk="1" hangingPunct="1">
              <a:buFont typeface="+mj-lt"/>
              <a:buAutoNum type="arabicPeriod"/>
            </a:pP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Definuju jaké uvažuji lokální preference a agregační funkce (regrese/intervaly/… průměr/vážený průměr/</a:t>
            </a:r>
            <a:r>
              <a:rPr lang="cs-CZ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max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/min/…)</a:t>
            </a:r>
          </a:p>
          <a:p>
            <a:pPr marL="571500" indent="-571500" eaLnBrk="1" hangingPunct="1">
              <a:buFont typeface="+mj-lt"/>
              <a:buAutoNum type="arabicPeriod"/>
            </a:pP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 každého uživatele U se z </a:t>
            </a:r>
            <a:r>
              <a:rPr lang="cs-CZ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trénovacích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dat naučím jeho lokální preference pro všechny atributy a parametry agregační funkce</a:t>
            </a:r>
          </a:p>
          <a:p>
            <a:pPr marL="571500" indent="-571500" eaLnBrk="1" hangingPunct="1">
              <a:buFont typeface="+mj-lt"/>
              <a:buAutoNum type="arabicPeriod"/>
            </a:pP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 každou </a:t>
            </a:r>
            <a:r>
              <a:rPr lang="cs-CZ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dvojci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UID, OID (a parametry objektu a1,…</a:t>
            </a:r>
            <a:r>
              <a:rPr lang="cs-CZ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920750" lvl="1" indent="-571500" eaLnBrk="1" hangingPunct="1"/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Spočtu hodnotu lokálních preferencí</a:t>
            </a:r>
          </a:p>
          <a:p>
            <a:pPr marL="920750" lvl="1" indent="-571500" eaLnBrk="1" hangingPunct="1"/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Spočtu agregační funkci</a:t>
            </a:r>
          </a:p>
          <a:p>
            <a:pPr marL="571500" indent="-571500" eaLnBrk="1" hangingPunct="1">
              <a:buFont typeface="+mj-lt"/>
              <a:buAutoNum type="arabicPeriod"/>
            </a:pPr>
            <a:endParaRPr lang="cs-CZ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Font typeface="+mj-lt"/>
              <a:buAutoNum type="arabicPeriod"/>
            </a:pPr>
            <a:endParaRPr lang="cs-CZ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endParaRPr lang="cs-CZ" dirty="0" smtClean="0"/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13224</TotalTime>
  <Words>1167</Words>
  <Application>Microsoft Office PowerPoint</Application>
  <PresentationFormat>Předvádění na obrazovce (4:3)</PresentationFormat>
  <Paragraphs>266</Paragraphs>
  <Slides>26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Wingdings</vt:lpstr>
      <vt:lpstr>Network</vt:lpstr>
      <vt:lpstr>Rovnice</vt:lpstr>
      <vt:lpstr>Editor rovnic 3.0</vt:lpstr>
      <vt:lpstr>Cvičení 20.4. </vt:lpstr>
      <vt:lpstr>SOUTĚŽ</vt:lpstr>
      <vt:lpstr>Prezentace aplikace PowerPoint</vt:lpstr>
      <vt:lpstr>Prezentace aplikace PowerPoint</vt:lpstr>
      <vt:lpstr>Algoritmy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MFF-UK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preference learning in real systems - from events to processes</dc:title>
  <dc:creator>Alan Eckhardt</dc:creator>
  <cp:lastModifiedBy>peska</cp:lastModifiedBy>
  <cp:revision>118</cp:revision>
  <dcterms:created xsi:type="dcterms:W3CDTF">2011-06-02T09:06:03Z</dcterms:created>
  <dcterms:modified xsi:type="dcterms:W3CDTF">2015-04-20T15:02:48Z</dcterms:modified>
</cp:coreProperties>
</file>