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303" r:id="rId14"/>
    <p:sldId id="278" r:id="rId15"/>
    <p:sldId id="293" r:id="rId16"/>
    <p:sldId id="295" r:id="rId17"/>
    <p:sldId id="294" r:id="rId18"/>
    <p:sldId id="296" r:id="rId19"/>
    <p:sldId id="297" r:id="rId20"/>
    <p:sldId id="281" r:id="rId21"/>
    <p:sldId id="282" r:id="rId22"/>
    <p:sldId id="283" r:id="rId23"/>
    <p:sldId id="298" r:id="rId24"/>
    <p:sldId id="299" r:id="rId25"/>
    <p:sldId id="300" r:id="rId26"/>
    <p:sldId id="301" r:id="rId27"/>
    <p:sldId id="302" r:id="rId28"/>
    <p:sldId id="30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205" autoAdjust="0"/>
    <p:restoredTop sz="94660"/>
  </p:normalViewPr>
  <p:slideViewPr>
    <p:cSldViewPr>
      <p:cViewPr varScale="1">
        <p:scale>
          <a:sx n="168" d="100"/>
          <a:sy n="168" d="100"/>
        </p:scale>
        <p:origin x="120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104" d="100"/>
          <a:sy n="104" d="100"/>
        </p:scale>
        <p:origin x="3480" y="114"/>
      </p:cViewPr>
      <p:guideLst/>
    </p:cSldViewPr>
  </p:notesViewPr>
  <p:gridSpacing cx="90001" cy="90001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34FAD-59B0-4BA4-8177-B4A69B88E669}" type="datetimeFigureOut">
              <a:rPr lang="en-US" smtClean="0"/>
              <a:t>2022-01-06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9CB1A-010A-479B-B423-AC068FC07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50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D2FA3-9092-42B8-A084-0247DD50726A}" type="datetimeFigureOut">
              <a:rPr lang="en-US" smtClean="0"/>
              <a:t>2022-01-06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E58E3-CAE7-4FE6-B193-1993E838C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5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605F36E-F201-47BF-B1A3-0DD1FBD810ED}" type="slidenum">
              <a:rPr altLang="en-US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476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4761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1864360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C1208A5-705E-4A42-9A43-744538A308E7}" type="slidenum">
              <a:rPr altLang="en-US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462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462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919956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C1208A5-705E-4A42-9A43-744538A308E7}" type="slidenum">
              <a:rPr altLang="en-US" smtClean="0"/>
              <a:pPr eaLnBrk="1" hangingPunct="1"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462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462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696913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D5D6513-EDA2-40AA-91B5-6A3F15FE8419}" type="slidenum">
              <a:rPr altLang="en-US" smtClean="0"/>
              <a:pPr eaLnBrk="1" hangingPunct="1"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431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431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375894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2268E32-A3F0-4807-B0B0-787C18583B37}" type="slidenum">
              <a:rPr altLang="en-US" smtClean="0"/>
              <a:pPr eaLnBrk="1" hangingPunct="1"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432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432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5246409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A1E1A8-E113-4E15-99EA-9DE2D3C0E33F}" type="slidenum">
              <a:rPr altLang="en-US" smtClean="0"/>
              <a:pPr eaLnBrk="1" hangingPunct="1"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466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466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4180865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311F752-FF11-41C7-944A-212EA8C46DB3}" type="slidenum">
              <a:rPr altLang="en-US" smtClean="0"/>
              <a:pPr eaLnBrk="1" hangingPunct="1">
                <a:spcBef>
                  <a:spcPct val="0"/>
                </a:spcBef>
              </a:pPr>
              <a:t>26</a:t>
            </a:fld>
            <a:endParaRPr lang="en-US" altLang="en-US"/>
          </a:p>
        </p:txBody>
      </p:sp>
      <p:sp>
        <p:nvSpPr>
          <p:cNvPr id="468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468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3995714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7457365-7C3B-4C34-AF5E-CFA79FD97D6B}" type="slidenum">
              <a:rPr altLang="en-US" smtClean="0"/>
              <a:pPr eaLnBrk="1" hangingPunct="1">
                <a:spcBef>
                  <a:spcPct val="0"/>
                </a:spcBef>
              </a:pPr>
              <a:t>27</a:t>
            </a:fld>
            <a:endParaRPr lang="en-US" altLang="en-US"/>
          </a:p>
        </p:txBody>
      </p:sp>
      <p:sp>
        <p:nvSpPr>
          <p:cNvPr id="470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470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12254600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0862398-78E0-4A2C-9788-8B4975A6F9CD}" type="slidenum">
              <a:rPr altLang="en-US" smtClean="0"/>
              <a:pPr eaLnBrk="1" hangingPunct="1">
                <a:spcBef>
                  <a:spcPct val="0"/>
                </a:spcBef>
              </a:pPr>
              <a:t>28</a:t>
            </a:fld>
            <a:endParaRPr lang="en-US" altLang="en-US"/>
          </a:p>
        </p:txBody>
      </p:sp>
      <p:sp>
        <p:nvSpPr>
          <p:cNvPr id="474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4741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824344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195" y="1122363"/>
            <a:ext cx="9149195" cy="23876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2022-01-06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904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2022-01-06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68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2022-01-06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392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riple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2736304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56176" y="548680"/>
            <a:ext cx="2880320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2736304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56176" y="980728"/>
            <a:ext cx="2880320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084168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06.01.2022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Programming in C++ - 2019/2020 David Bednárek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987824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3059832" y="977254"/>
            <a:ext cx="295232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4"/>
          </p:nvPr>
        </p:nvSpPr>
        <p:spPr>
          <a:xfrm>
            <a:off x="3059832" y="548680"/>
            <a:ext cx="295232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9798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06.01.2022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Programming in C++ - 2019/2020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0800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 defTabSz="360000">
              <a:lnSpc>
                <a:spcPct val="10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2022-01-06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46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195" y="1709739"/>
            <a:ext cx="9149195" cy="285273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2022-01-06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5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50" y="458967"/>
            <a:ext cx="4442900" cy="594006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458967"/>
            <a:ext cx="4442900" cy="594006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2022-01-06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16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36896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50" y="458967"/>
            <a:ext cx="4426232" cy="36000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50" y="818971"/>
            <a:ext cx="4426232" cy="5580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458967"/>
            <a:ext cx="4442900" cy="36000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818971"/>
            <a:ext cx="4442900" cy="5580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2022-01-06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87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2022-01-06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63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2022-01-06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3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8966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0" y="458967"/>
            <a:ext cx="5184659" cy="59400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50" y="458967"/>
            <a:ext cx="3507069" cy="59400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2022-01-06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3539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0" y="457382"/>
            <a:ext cx="5184659" cy="594165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50" y="458967"/>
            <a:ext cx="3507069" cy="594006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2022-01-06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6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36896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50" y="458967"/>
            <a:ext cx="9000100" cy="5940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-5195" y="6492875"/>
            <a:ext cx="977155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l">
              <a:defRPr sz="120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AC26B916-54DC-4D54-824A-F020DB5C5E41}" type="datetimeFigureOut">
              <a:rPr lang="en-US" smtClean="0"/>
              <a:pPr/>
              <a:t>2022-01-06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71960" y="6492875"/>
            <a:ext cx="7200080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NPRG041 - Programming in C++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040" y="6492875"/>
            <a:ext cx="971960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0B4D5C6-CE1F-4C1B-8A5B-54FC8F45EF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89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chemeClr val="bg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accent3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0" indent="0" algn="l" defTabSz="3600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600" kern="1200">
          <a:solidFill>
            <a:schemeClr val="accent3"/>
          </a:solidFill>
          <a:latin typeface="Consolas" panose="020B0609020204030204" pitchFamily="49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Class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604250" y="6597650"/>
            <a:ext cx="539750" cy="260350"/>
          </a:xfrm>
        </p:spPr>
        <p:txBody>
          <a:bodyPr/>
          <a:lstStyle/>
          <a:p>
            <a:fld id="{5A8723E3-C62D-4372-A5B7-F817763A1A22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0" y="6597650"/>
            <a:ext cx="8604250" cy="260350"/>
          </a:xfrm>
        </p:spPr>
        <p:txBody>
          <a:bodyPr/>
          <a:lstStyle/>
          <a:p>
            <a:r>
              <a:rPr lang="cs-CZ" dirty="0"/>
              <a:t>NPRG041 Programming in C++ - 2019/2020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3002081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Inheritance</a:t>
            </a:r>
            <a:endParaRPr lang="cs-CZ" altLang="en-US" noProof="1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4"/>
            <a:r>
              <a:rPr lang="cs-CZ" altLang="en-US" dirty="0"/>
              <a:t>class Base </a:t>
            </a:r>
            <a:r>
              <a:rPr lang="en-US" altLang="en-US" dirty="0"/>
              <a:t>{ public:</a:t>
            </a:r>
          </a:p>
          <a:p>
            <a:pPr lvl="4"/>
            <a:r>
              <a:rPr lang="en-US" altLang="en-US" dirty="0"/>
              <a:t>  </a:t>
            </a:r>
            <a:r>
              <a:rPr lang="en-US" altLang="en-US" b="1" dirty="0"/>
              <a:t>virtual</a:t>
            </a:r>
            <a:r>
              <a:rPr lang="en-US" altLang="en-US" dirty="0"/>
              <a:t> ~Base() </a:t>
            </a:r>
            <a:r>
              <a:rPr lang="en-US" altLang="en-US" dirty="0" err="1"/>
              <a:t>noexcept</a:t>
            </a:r>
            <a:r>
              <a:rPr lang="en-US" altLang="en-US" dirty="0"/>
              <a:t> {}</a:t>
            </a:r>
          </a:p>
          <a:p>
            <a:pPr lvl="4"/>
            <a:r>
              <a:rPr lang="en-US" altLang="en-US" dirty="0"/>
              <a:t>  </a:t>
            </a:r>
            <a:r>
              <a:rPr lang="cs-CZ" altLang="en-US" b="1" dirty="0"/>
              <a:t>virtual</a:t>
            </a:r>
            <a:r>
              <a:rPr lang="cs-CZ" altLang="en-US" dirty="0"/>
              <a:t> void f</a:t>
            </a:r>
            <a:r>
              <a:rPr lang="en-US" altLang="en-US" dirty="0"/>
              <a:t>() { /* ... */ } </a:t>
            </a:r>
          </a:p>
          <a:p>
            <a:pPr lvl="4"/>
            <a:r>
              <a:rPr lang="en-US" altLang="en-US" dirty="0"/>
              <a:t>};</a:t>
            </a:r>
          </a:p>
          <a:p>
            <a:pPr lvl="4"/>
            <a:r>
              <a:rPr lang="en-US" altLang="en-US" dirty="0"/>
              <a:t>class Derived final : public Base { </a:t>
            </a:r>
          </a:p>
          <a:p>
            <a:pPr lvl="4"/>
            <a:r>
              <a:rPr lang="en-US" altLang="en-US" dirty="0"/>
              <a:t>  virtual void f() </a:t>
            </a:r>
            <a:r>
              <a:rPr lang="en-US" altLang="en-US" b="1" dirty="0"/>
              <a:t>override</a:t>
            </a:r>
            <a:r>
              <a:rPr lang="en-US" altLang="en-US" dirty="0"/>
              <a:t> { /* ... */ }</a:t>
            </a:r>
          </a:p>
          <a:p>
            <a:pPr lvl="4"/>
            <a:r>
              <a:rPr lang="en-US" altLang="en-US" dirty="0"/>
              <a:t>};</a:t>
            </a:r>
          </a:p>
          <a:p>
            <a:r>
              <a:rPr lang="cs-CZ" altLang="en-US" dirty="0"/>
              <a:t>Derived </a:t>
            </a:r>
            <a:r>
              <a:rPr lang="en-US" altLang="en-US" dirty="0"/>
              <a:t>class </a:t>
            </a:r>
          </a:p>
          <a:p>
            <a:pPr lvl="1"/>
            <a:r>
              <a:rPr lang="en-US" altLang="en-US" dirty="0"/>
              <a:t>Contains all types, data elements and functions of </a:t>
            </a:r>
            <a:r>
              <a:rPr lang="cs-CZ" altLang="en-US" dirty="0"/>
              <a:t>Base</a:t>
            </a:r>
            <a:endParaRPr lang="en-US" altLang="en-US" dirty="0"/>
          </a:p>
          <a:p>
            <a:pPr lvl="2"/>
            <a:r>
              <a:rPr lang="en-US" altLang="en-US" dirty="0"/>
              <a:t>Because of this, a pointer/reference to Derived may be silently converted to a pointer/reference to Base</a:t>
            </a:r>
          </a:p>
          <a:p>
            <a:pPr lvl="2"/>
            <a:r>
              <a:rPr lang="en-US" altLang="en-US" dirty="0"/>
              <a:t>The opposite conversion is available as explicit cast</a:t>
            </a:r>
            <a:endParaRPr lang="cs-CZ" altLang="en-US" dirty="0"/>
          </a:p>
          <a:p>
            <a:pPr lvl="1"/>
            <a:r>
              <a:rPr lang="en-US" altLang="en-US" dirty="0"/>
              <a:t>New types/data/functions may be added</a:t>
            </a:r>
            <a:endParaRPr lang="cs-CZ" altLang="en-US" dirty="0"/>
          </a:p>
          <a:p>
            <a:pPr lvl="2"/>
            <a:r>
              <a:rPr lang="en-US" altLang="en-US" dirty="0"/>
              <a:t>Hiding old names by new names is not wise</a:t>
            </a:r>
            <a:r>
              <a:rPr lang="cs-CZ" altLang="en-US" dirty="0"/>
              <a:t>, </a:t>
            </a:r>
            <a:r>
              <a:rPr lang="en-US" altLang="en-US" dirty="0"/>
              <a:t>except for virtual functions</a:t>
            </a:r>
            <a:endParaRPr lang="cs-CZ" altLang="en-US" dirty="0"/>
          </a:p>
          <a:p>
            <a:pPr lvl="1"/>
            <a:r>
              <a:rPr lang="en-US" altLang="en-US" dirty="0"/>
              <a:t>Functions declared as </a:t>
            </a:r>
            <a:r>
              <a:rPr lang="en-US" altLang="en-US" b="1" dirty="0"/>
              <a:t>virtual</a:t>
            </a:r>
            <a:r>
              <a:rPr lang="en-US" altLang="en-US" dirty="0"/>
              <a:t> in Base may change their behavior by reimplementation in Derived</a:t>
            </a:r>
          </a:p>
          <a:p>
            <a:pPr lvl="2"/>
            <a:r>
              <a:rPr lang="en-US" altLang="en-US" dirty="0"/>
              <a:t>private virtual functions may be overridden too</a:t>
            </a:r>
            <a:endParaRPr lang="cs-CZ" altLang="en-US" dirty="0"/>
          </a:p>
          <a:p>
            <a:pPr lvl="2"/>
            <a:r>
              <a:rPr lang="cs-CZ" altLang="en-US" b="1" dirty="0"/>
              <a:t>override</a:t>
            </a:r>
            <a:r>
              <a:rPr lang="cs-CZ" altLang="en-US" dirty="0"/>
              <a:t> – </a:t>
            </a:r>
            <a:r>
              <a:rPr lang="en-US" altLang="en-US" dirty="0"/>
              <a:t>verify</a:t>
            </a:r>
            <a:r>
              <a:rPr lang="cs-CZ" altLang="en-US" dirty="0"/>
              <a:t> existence </a:t>
            </a:r>
            <a:r>
              <a:rPr lang="en-US" altLang="en-US" dirty="0"/>
              <a:t>of this</a:t>
            </a:r>
            <a:r>
              <a:rPr lang="cs-CZ" altLang="en-US" dirty="0"/>
              <a:t> virtu</a:t>
            </a:r>
            <a:r>
              <a:rPr lang="en-US" altLang="en-US" dirty="0"/>
              <a:t>al</a:t>
            </a:r>
            <a:r>
              <a:rPr lang="cs-CZ" altLang="en-US" dirty="0"/>
              <a:t> </a:t>
            </a:r>
            <a:r>
              <a:rPr lang="en-US" altLang="en-US" dirty="0"/>
              <a:t>function in (some of) the base classes</a:t>
            </a:r>
            <a:endParaRPr lang="cs-CZ" altLang="en-US" dirty="0"/>
          </a:p>
          <a:p>
            <a:pPr lvl="1"/>
            <a:r>
              <a:rPr lang="en-US" altLang="en-US" dirty="0"/>
              <a:t>Virtual destructor needed in Base to ensure proper delete</a:t>
            </a:r>
          </a:p>
          <a:p>
            <a:pPr lvl="1"/>
            <a:r>
              <a:rPr lang="cs-CZ" altLang="en-US" b="1" dirty="0"/>
              <a:t>final</a:t>
            </a:r>
            <a:r>
              <a:rPr lang="cs-CZ" altLang="en-US" dirty="0"/>
              <a:t> – </a:t>
            </a:r>
            <a:r>
              <a:rPr lang="en-US" altLang="en-US" dirty="0"/>
              <a:t>disable derivation from this class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1177364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Classes in inheritance</a:t>
            </a:r>
            <a:endParaRPr lang="cs-CZ" altLang="en-US" noProof="1"/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pPr lvl="1"/>
            <a:r>
              <a:rPr lang="en-US" altLang="en-US" dirty="0"/>
              <a:t>Abstract class</a:t>
            </a:r>
            <a:endParaRPr lang="cs-CZ" altLang="en-US" dirty="0"/>
          </a:p>
          <a:p>
            <a:pPr lvl="2"/>
            <a:r>
              <a:rPr lang="en-US" altLang="en-US" dirty="0"/>
              <a:t>Definition in</a:t>
            </a:r>
            <a:r>
              <a:rPr lang="cs-CZ" altLang="en-US" dirty="0"/>
              <a:t> C++: </a:t>
            </a:r>
            <a:r>
              <a:rPr lang="en-US" altLang="en-US" dirty="0"/>
              <a:t>A class that contains some pure virtual functions</a:t>
            </a:r>
          </a:p>
          <a:p>
            <a:pPr lvl="4"/>
            <a:r>
              <a:rPr lang="en-US" altLang="en-US" dirty="0"/>
              <a:t>virtual void f() = 0;</a:t>
            </a:r>
          </a:p>
          <a:p>
            <a:pPr lvl="3"/>
            <a:r>
              <a:rPr lang="en-US" altLang="en-US" dirty="0"/>
              <a:t>Such class is incomplete and cannot be instantiated alone</a:t>
            </a:r>
            <a:endParaRPr lang="cs-CZ" altLang="en-US" dirty="0"/>
          </a:p>
          <a:p>
            <a:pPr lvl="2"/>
            <a:r>
              <a:rPr lang="en-US" altLang="en-US" dirty="0"/>
              <a:t>General definition</a:t>
            </a:r>
            <a:r>
              <a:rPr lang="cs-CZ" altLang="en-US" dirty="0"/>
              <a:t>: </a:t>
            </a:r>
            <a:r>
              <a:rPr lang="en-US" altLang="en-US" dirty="0"/>
              <a:t>A class that will not be instantiated alone (even if it could)</a:t>
            </a:r>
            <a:endParaRPr lang="cs-CZ" altLang="en-US" dirty="0"/>
          </a:p>
          <a:p>
            <a:pPr lvl="2"/>
            <a:r>
              <a:rPr lang="en-US" altLang="en-US" dirty="0"/>
              <a:t>Defines the interface which will be implemented by the derived classes</a:t>
            </a:r>
            <a:endParaRPr lang="cs-CZ" altLang="en-US" dirty="0"/>
          </a:p>
          <a:p>
            <a:pPr lvl="1"/>
            <a:endParaRPr lang="cs-CZ" altLang="en-US" dirty="0"/>
          </a:p>
          <a:p>
            <a:pPr lvl="1"/>
            <a:r>
              <a:rPr lang="en-US" altLang="en-US" dirty="0"/>
              <a:t>Concrete class</a:t>
            </a:r>
            <a:endParaRPr lang="cs-CZ" altLang="en-US" dirty="0"/>
          </a:p>
          <a:p>
            <a:pPr lvl="2"/>
            <a:r>
              <a:rPr lang="en-US" altLang="en-US" dirty="0"/>
              <a:t>A class that will be instantiated as an object</a:t>
            </a:r>
            <a:endParaRPr lang="cs-CZ" altLang="en-US" dirty="0"/>
          </a:p>
          <a:p>
            <a:pPr lvl="2"/>
            <a:r>
              <a:rPr lang="en-US" altLang="en-US" dirty="0"/>
              <a:t>Implements the interface required by its base class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1471816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Virtual functions</a:t>
            </a:r>
            <a:endParaRPr lang="cs-CZ" altLang="en-US" noProof="1"/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pPr lvl="4"/>
            <a:r>
              <a:rPr lang="cs-CZ" altLang="en-US" dirty="0"/>
              <a:t>class Base </a:t>
            </a:r>
            <a:r>
              <a:rPr lang="en-US" altLang="en-US" dirty="0"/>
              <a:t>{ public:</a:t>
            </a:r>
          </a:p>
          <a:p>
            <a:pPr lvl="4"/>
            <a:r>
              <a:rPr lang="en-US" altLang="en-US" dirty="0"/>
              <a:t>  virtual ~Base() </a:t>
            </a:r>
            <a:r>
              <a:rPr lang="en-US" altLang="en-US" dirty="0" err="1"/>
              <a:t>noexcept</a:t>
            </a:r>
            <a:r>
              <a:rPr lang="en-US" altLang="en-US" dirty="0"/>
              <a:t> {}</a:t>
            </a:r>
          </a:p>
          <a:p>
            <a:pPr lvl="4"/>
            <a:r>
              <a:rPr lang="en-US" altLang="en-US" dirty="0"/>
              <a:t>  </a:t>
            </a:r>
            <a:r>
              <a:rPr lang="cs-CZ" altLang="en-US" dirty="0"/>
              <a:t>virtual void f</a:t>
            </a:r>
            <a:r>
              <a:rPr lang="en-US" altLang="en-US" dirty="0"/>
              <a:t>() { /* ... */ } </a:t>
            </a:r>
          </a:p>
          <a:p>
            <a:pPr lvl="4"/>
            <a:r>
              <a:rPr lang="en-US" altLang="en-US" dirty="0"/>
              <a:t>};</a:t>
            </a:r>
            <a:endParaRPr lang="cs-CZ" altLang="en-US" dirty="0"/>
          </a:p>
          <a:p>
            <a:pPr lvl="4"/>
            <a:r>
              <a:rPr lang="en-US" altLang="en-US" dirty="0"/>
              <a:t>class Derived : public Base { public:</a:t>
            </a:r>
          </a:p>
          <a:p>
            <a:pPr lvl="4"/>
            <a:r>
              <a:rPr lang="en-US" altLang="en-US" dirty="0"/>
              <a:t>  virtual void f() { /* ... */ }</a:t>
            </a:r>
          </a:p>
          <a:p>
            <a:pPr lvl="4"/>
            <a:r>
              <a:rPr lang="en-US" altLang="en-US" dirty="0"/>
              <a:t>};</a:t>
            </a:r>
            <a:endParaRPr lang="cs-CZ" altLang="en-US" dirty="0"/>
          </a:p>
          <a:p>
            <a:pPr lvl="2"/>
            <a:r>
              <a:rPr lang="en-US" altLang="en-US" dirty="0"/>
              <a:t>Virtual function call works only in the presence of pointers or references</a:t>
            </a:r>
            <a:endParaRPr lang="cs-CZ" altLang="en-US" dirty="0"/>
          </a:p>
          <a:p>
            <a:pPr lvl="4"/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unique_ptr</a:t>
            </a:r>
            <a:r>
              <a:rPr lang="en-US" altLang="en-US" dirty="0"/>
              <a:t>&lt;</a:t>
            </a:r>
            <a:r>
              <a:rPr lang="cs-CZ" altLang="en-US" dirty="0"/>
              <a:t>Base</a:t>
            </a:r>
            <a:r>
              <a:rPr lang="en-US" altLang="en-US" dirty="0"/>
              <a:t>&gt;</a:t>
            </a:r>
            <a:r>
              <a:rPr lang="cs-CZ" altLang="en-US" dirty="0"/>
              <a:t> p </a:t>
            </a:r>
            <a:r>
              <a:rPr lang="en-US" altLang="en-US" dirty="0"/>
              <a:t>=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make_unique</a:t>
            </a:r>
            <a:r>
              <a:rPr lang="en-US" altLang="en-US" dirty="0"/>
              <a:t>&lt; Derived&gt;();	// automatic conversion</a:t>
            </a:r>
          </a:p>
          <a:p>
            <a:pPr lvl="4"/>
            <a:r>
              <a:rPr lang="en-US" altLang="en-US" dirty="0"/>
              <a:t>p-&gt;f(); </a:t>
            </a:r>
            <a:r>
              <a:rPr lang="cs-CZ" altLang="en-US" dirty="0"/>
              <a:t>	</a:t>
            </a:r>
            <a:r>
              <a:rPr lang="en-US" altLang="en-US" dirty="0"/>
              <a:t>// calls</a:t>
            </a:r>
            <a:r>
              <a:rPr lang="cs-CZ" altLang="en-US" dirty="0"/>
              <a:t> Derived::f</a:t>
            </a:r>
            <a:r>
              <a:rPr lang="en-US" altLang="en-US" dirty="0"/>
              <a:t> although p is pointer to Base</a:t>
            </a:r>
            <a:endParaRPr lang="cs-CZ" altLang="en-US" dirty="0"/>
          </a:p>
          <a:p>
            <a:pPr lvl="2"/>
            <a:endParaRPr lang="en-US" altLang="en-US" dirty="0"/>
          </a:p>
          <a:p>
            <a:pPr lvl="2"/>
            <a:r>
              <a:rPr lang="en-US" altLang="en-US" dirty="0"/>
              <a:t>Without pointers/references, having functions virtual has no sense</a:t>
            </a:r>
            <a:endParaRPr lang="cs-CZ" altLang="en-US" dirty="0"/>
          </a:p>
          <a:p>
            <a:pPr lvl="4"/>
            <a:r>
              <a:rPr lang="cs-CZ" altLang="en-US" dirty="0"/>
              <a:t>Derived d</a:t>
            </a:r>
            <a:r>
              <a:rPr lang="en-US" altLang="en-US" dirty="0"/>
              <a:t>;</a:t>
            </a:r>
          </a:p>
          <a:p>
            <a:pPr lvl="4"/>
            <a:r>
              <a:rPr lang="cs-CZ" altLang="en-US" dirty="0"/>
              <a:t>d.</a:t>
            </a:r>
            <a:r>
              <a:rPr lang="en-US" altLang="en-US" dirty="0"/>
              <a:t>f(); </a:t>
            </a:r>
            <a:r>
              <a:rPr lang="cs-CZ" altLang="en-US" dirty="0"/>
              <a:t>	</a:t>
            </a:r>
            <a:r>
              <a:rPr lang="en-US" altLang="en-US" dirty="0"/>
              <a:t>	// calls</a:t>
            </a:r>
            <a:r>
              <a:rPr lang="cs-CZ" altLang="en-US" dirty="0"/>
              <a:t> Derived::f</a:t>
            </a:r>
            <a:r>
              <a:rPr lang="en-US" altLang="en-US" dirty="0"/>
              <a:t> even for non-virtual f</a:t>
            </a:r>
            <a:endParaRPr lang="cs-CZ" altLang="en-US" dirty="0"/>
          </a:p>
          <a:p>
            <a:pPr lvl="4"/>
            <a:endParaRPr lang="en-US" altLang="en-US" dirty="0"/>
          </a:p>
          <a:p>
            <a:pPr lvl="4"/>
            <a:r>
              <a:rPr lang="cs-CZ" altLang="en-US" dirty="0"/>
              <a:t>Base b </a:t>
            </a:r>
            <a:r>
              <a:rPr lang="en-US" altLang="en-US" dirty="0"/>
              <a:t>= d;</a:t>
            </a:r>
            <a:r>
              <a:rPr lang="cs-CZ" altLang="en-US" dirty="0"/>
              <a:t>	// slicing </a:t>
            </a:r>
            <a:r>
              <a:rPr lang="en-US" altLang="en-US" dirty="0"/>
              <a:t>= copying a part of an object</a:t>
            </a:r>
          </a:p>
          <a:p>
            <a:pPr lvl="4"/>
            <a:r>
              <a:rPr lang="cs-CZ" altLang="en-US" dirty="0"/>
              <a:t>b.</a:t>
            </a:r>
            <a:r>
              <a:rPr lang="en-US" altLang="en-US" dirty="0"/>
              <a:t>f(); </a:t>
            </a:r>
            <a:r>
              <a:rPr lang="cs-CZ" altLang="en-US" dirty="0"/>
              <a:t>	</a:t>
            </a:r>
            <a:r>
              <a:rPr lang="en-US" altLang="en-US" dirty="0"/>
              <a:t>	// calls</a:t>
            </a:r>
            <a:r>
              <a:rPr lang="cs-CZ" altLang="en-US" dirty="0"/>
              <a:t> </a:t>
            </a:r>
            <a:r>
              <a:rPr lang="en-US" altLang="en-US" dirty="0"/>
              <a:t>Base</a:t>
            </a:r>
            <a:r>
              <a:rPr lang="cs-CZ" altLang="en-US" dirty="0"/>
              <a:t>::f </a:t>
            </a:r>
            <a:r>
              <a:rPr lang="en-US" altLang="en-US" dirty="0"/>
              <a:t>even for virtual f</a:t>
            </a:r>
            <a:endParaRPr lang="cs-CZ" altLang="en-US" dirty="0"/>
          </a:p>
          <a:p>
            <a:pPr lvl="2"/>
            <a:r>
              <a:rPr lang="cs-CZ" altLang="en-US" dirty="0"/>
              <a:t>Slicing </a:t>
            </a:r>
            <a:r>
              <a:rPr lang="en-US" altLang="en-US" dirty="0"/>
              <a:t>is specific to </a:t>
            </a:r>
            <a:r>
              <a:rPr lang="cs-CZ" altLang="en-US" dirty="0"/>
              <a:t>C++</a:t>
            </a:r>
            <a:endParaRPr lang="en-US" altLang="en-US" dirty="0"/>
          </a:p>
          <a:p>
            <a:pPr lvl="3"/>
            <a:r>
              <a:rPr lang="en-US" altLang="en-US" dirty="0"/>
              <a:t>Often prohibited due to Base being abstract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1820950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Dynamic cast</a:t>
            </a:r>
            <a:endParaRPr lang="cs-CZ" altLang="en-US" noProof="1"/>
          </a:p>
        </p:txBody>
      </p:sp>
      <p:sp>
        <p:nvSpPr>
          <p:cNvPr id="271363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endParaRPr lang="en-US" altLang="en-US" dirty="0"/>
          </a:p>
          <a:p>
            <a:pPr lvl="4"/>
            <a:r>
              <a:rPr lang="cs-CZ" altLang="en-US" dirty="0"/>
              <a:t>dynamic</a:t>
            </a:r>
            <a:r>
              <a:rPr lang="en-US" altLang="en-US" dirty="0"/>
              <a:t>_cast&lt;T&gt;(e)</a:t>
            </a:r>
            <a:endParaRPr lang="cs-CZ" altLang="en-US" dirty="0"/>
          </a:p>
          <a:p>
            <a:pPr lvl="1"/>
            <a:r>
              <a:rPr lang="en-US" altLang="en-US" dirty="0"/>
              <a:t>Base-to-derived pointer/reference conversions</a:t>
            </a:r>
            <a:endParaRPr lang="cs-CZ" altLang="en-US" dirty="0"/>
          </a:p>
          <a:p>
            <a:pPr lvl="2"/>
            <a:r>
              <a:rPr lang="en-US" altLang="en-US" dirty="0"/>
              <a:t>Runtime checks included – requires type information in the </a:t>
            </a:r>
            <a:r>
              <a:rPr lang="en-US" altLang="en-US" b="1" dirty="0"/>
              <a:t>e</a:t>
            </a:r>
            <a:r>
              <a:rPr lang="en-US" altLang="en-US" dirty="0"/>
              <a:t> object</a:t>
            </a:r>
          </a:p>
          <a:p>
            <a:pPr lvl="3"/>
            <a:r>
              <a:rPr lang="en-US" altLang="en-US" dirty="0"/>
              <a:t>At least one virtual function required in the type of </a:t>
            </a:r>
            <a:r>
              <a:rPr lang="en-US" altLang="en-US" b="1" dirty="0"/>
              <a:t>e</a:t>
            </a:r>
          </a:p>
          <a:p>
            <a:pPr lvl="2"/>
            <a:r>
              <a:rPr lang="en-US" altLang="en-US" dirty="0"/>
              <a:t>If the dynamic type of </a:t>
            </a:r>
            <a:r>
              <a:rPr lang="en-US" altLang="en-US" b="1" dirty="0"/>
              <a:t>e</a:t>
            </a:r>
            <a:r>
              <a:rPr lang="en-US" altLang="en-US" dirty="0"/>
              <a:t> is not </a:t>
            </a:r>
            <a:r>
              <a:rPr lang="en-US" altLang="en-US" b="1" dirty="0"/>
              <a:t>T</a:t>
            </a:r>
            <a:r>
              <a:rPr lang="en-US" altLang="en-US" dirty="0"/>
              <a:t> (or derived from T)...</a:t>
            </a:r>
          </a:p>
          <a:p>
            <a:pPr lvl="3"/>
            <a:r>
              <a:rPr lang="en-US" altLang="en-US" dirty="0"/>
              <a:t>Pointers: Returns </a:t>
            </a:r>
            <a:r>
              <a:rPr lang="en-US" altLang="en-US" b="1" dirty="0" err="1"/>
              <a:t>nullptr</a:t>
            </a:r>
            <a:endParaRPr lang="en-US" altLang="en-US" dirty="0"/>
          </a:p>
          <a:p>
            <a:pPr lvl="3"/>
            <a:r>
              <a:rPr lang="en-US" altLang="en-US" dirty="0"/>
              <a:t>References: Throws </a:t>
            </a:r>
            <a:r>
              <a:rPr lang="en-US" altLang="en-US" b="1" dirty="0" err="1"/>
              <a:t>std</a:t>
            </a:r>
            <a:r>
              <a:rPr lang="en-US" altLang="en-US" b="1" dirty="0"/>
              <a:t>::</a:t>
            </a:r>
            <a:r>
              <a:rPr lang="en-US" altLang="en-US" b="1" dirty="0" err="1"/>
              <a:t>bad_cast</a:t>
            </a:r>
            <a:endParaRPr lang="en-US" altLang="en-US" b="1" dirty="0"/>
          </a:p>
          <a:p>
            <a:pPr lvl="4"/>
            <a:endParaRPr lang="en-US" altLang="en-US" dirty="0"/>
          </a:p>
          <a:p>
            <a:pPr lvl="4"/>
            <a:r>
              <a:rPr lang="en-US" altLang="en-US" dirty="0"/>
              <a:t>class Base { public:  </a:t>
            </a:r>
          </a:p>
          <a:p>
            <a:pPr lvl="4"/>
            <a:r>
              <a:rPr lang="en-US" altLang="en-US" dirty="0"/>
              <a:t>  virtual ~Base(); /* base class must have at least one virtual function</a:t>
            </a:r>
            <a:r>
              <a:rPr lang="cs-CZ" altLang="en-US" dirty="0"/>
              <a:t> </a:t>
            </a:r>
            <a:r>
              <a:rPr lang="en-US" altLang="en-US" dirty="0"/>
              <a:t>*/</a:t>
            </a:r>
          </a:p>
          <a:p>
            <a:pPr lvl="4"/>
            <a:r>
              <a:rPr lang="en-US" altLang="en-US" dirty="0"/>
              <a:t>};</a:t>
            </a:r>
          </a:p>
          <a:p>
            <a:pPr lvl="4"/>
            <a:r>
              <a:rPr lang="en-US" altLang="en-US" dirty="0"/>
              <a:t>class X : public Base { /* ... */ </a:t>
            </a:r>
          </a:p>
          <a:p>
            <a:pPr lvl="4"/>
            <a:r>
              <a:rPr lang="en-US" altLang="en-US" dirty="0"/>
              <a:t>};</a:t>
            </a:r>
          </a:p>
          <a:p>
            <a:pPr lvl="4"/>
            <a:r>
              <a:rPr lang="en-US" altLang="en-US" dirty="0"/>
              <a:t>class Y : public Base { /* ... */ </a:t>
            </a:r>
          </a:p>
          <a:p>
            <a:pPr lvl="4"/>
            <a:r>
              <a:rPr lang="en-US" altLang="en-US" dirty="0"/>
              <a:t>};</a:t>
            </a:r>
          </a:p>
          <a:p>
            <a:pPr lvl="4"/>
            <a:endParaRPr lang="en-US" altLang="en-US" dirty="0"/>
          </a:p>
          <a:p>
            <a:pPr lvl="4"/>
            <a:r>
              <a:rPr lang="en-US" altLang="en-US" dirty="0"/>
              <a:t>Base * p = /* ... */;</a:t>
            </a:r>
          </a:p>
          <a:p>
            <a:pPr lvl="4"/>
            <a:r>
              <a:rPr lang="en-US" altLang="en-US" dirty="0"/>
              <a:t>X * </a:t>
            </a:r>
            <a:r>
              <a:rPr lang="en-US" altLang="en-US" dirty="0" err="1"/>
              <a:t>xp</a:t>
            </a:r>
            <a:r>
              <a:rPr lang="en-US" altLang="en-US" dirty="0"/>
              <a:t> = </a:t>
            </a:r>
            <a:r>
              <a:rPr lang="en-US" altLang="en-US" dirty="0" err="1"/>
              <a:t>dynamic_cast</a:t>
            </a:r>
            <a:r>
              <a:rPr lang="en-US" altLang="en-US" dirty="0"/>
              <a:t>&lt; X *&gt;( p); </a:t>
            </a:r>
          </a:p>
          <a:p>
            <a:pPr lvl="4"/>
            <a:r>
              <a:rPr lang="en-US" altLang="en-US" dirty="0"/>
              <a:t>if ( </a:t>
            </a:r>
            <a:r>
              <a:rPr lang="en-US" altLang="en-US" dirty="0" err="1"/>
              <a:t>xp</a:t>
            </a:r>
            <a:r>
              <a:rPr lang="en-US" altLang="en-US" dirty="0"/>
              <a:t> ) { /* ... */ } </a:t>
            </a:r>
          </a:p>
          <a:p>
            <a:pPr lvl="4"/>
            <a:r>
              <a:rPr lang="en-US" altLang="en-US" dirty="0"/>
              <a:t>Y * </a:t>
            </a:r>
            <a:r>
              <a:rPr lang="en-US" altLang="en-US" dirty="0" err="1"/>
              <a:t>yp</a:t>
            </a:r>
            <a:r>
              <a:rPr lang="en-US" altLang="en-US" dirty="0"/>
              <a:t> = </a:t>
            </a:r>
            <a:r>
              <a:rPr lang="en-US" altLang="en-US" dirty="0" err="1"/>
              <a:t>dynamic_cast</a:t>
            </a:r>
            <a:r>
              <a:rPr lang="en-US" altLang="en-US" dirty="0"/>
              <a:t>&lt; Y *&gt;( p); </a:t>
            </a:r>
          </a:p>
          <a:p>
            <a:pPr lvl="4"/>
            <a:r>
              <a:rPr lang="en-US" altLang="en-US" dirty="0"/>
              <a:t>if ( </a:t>
            </a:r>
            <a:r>
              <a:rPr lang="en-US" altLang="en-US" dirty="0" err="1"/>
              <a:t>yp</a:t>
            </a:r>
            <a:r>
              <a:rPr lang="en-US" altLang="en-US" dirty="0"/>
              <a:t> ) { /* ... */ } 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1129527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1" name="Rectangle 9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lvl="1"/>
            <a:endParaRPr lang="cs-CZ" altLang="en-US" dirty="0"/>
          </a:p>
          <a:p>
            <a:pPr lvl="4"/>
            <a:r>
              <a:rPr lang="cs-CZ" altLang="en-US" dirty="0"/>
              <a:t>class Base </a:t>
            </a:r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public:</a:t>
            </a:r>
          </a:p>
          <a:p>
            <a:pPr lvl="4"/>
            <a:r>
              <a:rPr lang="en-US" altLang="en-US" dirty="0"/>
              <a:t>  virtual ~</a:t>
            </a:r>
            <a:r>
              <a:rPr lang="cs-CZ" altLang="en-US" dirty="0"/>
              <a:t>Base</a:t>
            </a:r>
            <a:r>
              <a:rPr lang="en-US" altLang="en-US" dirty="0"/>
              <a:t>()</a:t>
            </a:r>
            <a:r>
              <a:rPr lang="cs-CZ" altLang="en-US" dirty="0"/>
              <a:t> </a:t>
            </a:r>
            <a:r>
              <a:rPr lang="en-US" altLang="en-US" dirty="0" err="1"/>
              <a:t>noexcept</a:t>
            </a:r>
            <a:r>
              <a:rPr lang="en-US" altLang="en-US" dirty="0"/>
              <a:t> {}</a:t>
            </a:r>
          </a:p>
          <a:p>
            <a:pPr lvl="4"/>
            <a:r>
              <a:rPr lang="en-US" altLang="en-US" dirty="0"/>
              <a:t>};</a:t>
            </a:r>
          </a:p>
          <a:p>
            <a:pPr lvl="4"/>
            <a:endParaRPr lang="en-US" altLang="en-US" dirty="0"/>
          </a:p>
          <a:p>
            <a:pPr lvl="4"/>
            <a:r>
              <a:rPr lang="en-US" altLang="en-US" dirty="0"/>
              <a:t>class </a:t>
            </a:r>
            <a:r>
              <a:rPr lang="cs-CZ" altLang="en-US" dirty="0"/>
              <a:t>Derived </a:t>
            </a:r>
            <a:r>
              <a:rPr lang="en-US" altLang="en-US" dirty="0"/>
              <a:t>: public </a:t>
            </a:r>
            <a:r>
              <a:rPr lang="cs-CZ" altLang="en-US" dirty="0"/>
              <a:t>Base </a:t>
            </a:r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public:</a:t>
            </a:r>
            <a:endParaRPr lang="cs-CZ" altLang="en-US" dirty="0"/>
          </a:p>
          <a:p>
            <a:pPr lvl="4"/>
            <a:r>
              <a:rPr lang="en-US" altLang="en-US" dirty="0"/>
              <a:t>  </a:t>
            </a:r>
            <a:r>
              <a:rPr lang="cs-CZ" altLang="en-US" dirty="0"/>
              <a:t>virtual </a:t>
            </a:r>
            <a:r>
              <a:rPr lang="en-US" altLang="en-US" dirty="0"/>
              <a:t>~</a:t>
            </a:r>
            <a:r>
              <a:rPr lang="cs-CZ" altLang="en-US" dirty="0"/>
              <a:t>Derived(</a:t>
            </a:r>
            <a:r>
              <a:rPr lang="en-US" altLang="en-US" dirty="0"/>
              <a:t>) </a:t>
            </a:r>
            <a:r>
              <a:rPr lang="en-US" altLang="en-US" dirty="0" err="1"/>
              <a:t>noexcept</a:t>
            </a:r>
            <a:r>
              <a:rPr lang="en-US" altLang="en-US" dirty="0"/>
              <a:t> {/**/}</a:t>
            </a:r>
          </a:p>
          <a:p>
            <a:pPr lvl="4"/>
            <a:r>
              <a:rPr lang="en-US" altLang="en-US" dirty="0"/>
              <a:t>};</a:t>
            </a:r>
          </a:p>
          <a:p>
            <a:pPr lvl="4"/>
            <a:endParaRPr lang="en-US" altLang="en-US" dirty="0"/>
          </a:p>
          <a:p>
            <a:pPr lvl="3"/>
            <a:r>
              <a:rPr lang="en-US" altLang="en-US" dirty="0"/>
              <a:t>Old-style</a:t>
            </a:r>
          </a:p>
          <a:p>
            <a:pPr lvl="4"/>
            <a:r>
              <a:rPr lang="cs-CZ" altLang="en-US" dirty="0"/>
              <a:t>Base </a:t>
            </a:r>
            <a:r>
              <a:rPr lang="en-US" altLang="en-US" dirty="0"/>
              <a:t>* p = new </a:t>
            </a:r>
            <a:r>
              <a:rPr lang="cs-CZ" altLang="en-US" dirty="0"/>
              <a:t>Derived</a:t>
            </a:r>
            <a:r>
              <a:rPr lang="en-US" altLang="en-US" dirty="0"/>
              <a:t>;</a:t>
            </a:r>
          </a:p>
          <a:p>
            <a:pPr lvl="4"/>
            <a:r>
              <a:rPr lang="cs-CZ" altLang="en-US" dirty="0"/>
              <a:t>delete p</a:t>
            </a:r>
            <a:r>
              <a:rPr lang="en-US" altLang="en-US" dirty="0"/>
              <a:t>;</a:t>
            </a:r>
          </a:p>
          <a:p>
            <a:pPr lvl="3"/>
            <a:r>
              <a:rPr lang="en-US" altLang="en-US" dirty="0"/>
              <a:t>Modern-style</a:t>
            </a:r>
          </a:p>
          <a:p>
            <a:pPr lvl="4"/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 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unique_ptr</a:t>
            </a:r>
            <a:r>
              <a:rPr lang="en-US" altLang="en-US" dirty="0"/>
              <a:t>&lt;</a:t>
            </a:r>
            <a:r>
              <a:rPr lang="cs-CZ" altLang="en-US" dirty="0"/>
              <a:t>Base</a:t>
            </a:r>
            <a:r>
              <a:rPr lang="en-US" altLang="en-US" dirty="0"/>
              <a:t>&gt;</a:t>
            </a:r>
            <a:r>
              <a:rPr lang="cs-CZ" altLang="en-US" dirty="0"/>
              <a:t> p </a:t>
            </a:r>
            <a:r>
              <a:rPr lang="en-US" altLang="en-US" dirty="0"/>
              <a:t>=   </a:t>
            </a:r>
            <a:br>
              <a:rPr lang="en-US" altLang="en-US" dirty="0"/>
            </a:br>
            <a:r>
              <a:rPr lang="en-US" altLang="en-US" dirty="0"/>
              <a:t> 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make_unique</a:t>
            </a:r>
            <a:r>
              <a:rPr lang="en-US" altLang="en-US" dirty="0"/>
              <a:t>&lt; Derived&gt;();</a:t>
            </a:r>
          </a:p>
          <a:p>
            <a:pPr lvl="4"/>
            <a:r>
              <a:rPr lang="en-US" altLang="en-US" dirty="0"/>
              <a:t>}</a:t>
            </a:r>
            <a:endParaRPr lang="cs-CZ" altLang="en-US" dirty="0"/>
          </a:p>
          <a:p>
            <a:pPr lvl="7"/>
            <a:endParaRPr lang="cs-CZ" altLang="en-US" dirty="0"/>
          </a:p>
        </p:txBody>
      </p:sp>
      <p:sp>
        <p:nvSpPr>
          <p:cNvPr id="237572" name="Rectangle 10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en-US" dirty="0"/>
              <a:t>Language rule:</a:t>
            </a:r>
            <a:endParaRPr lang="cs-CZ" altLang="en-US" dirty="0"/>
          </a:p>
          <a:p>
            <a:pPr lvl="2"/>
            <a:r>
              <a:rPr lang="en-US" altLang="en-US" dirty="0"/>
              <a:t>If an object is destroyed using a pointer to a base class, the base class must have a </a:t>
            </a:r>
            <a:r>
              <a:rPr lang="en-US" altLang="en-US" i="1" dirty="0"/>
              <a:t>virtual </a:t>
            </a:r>
            <a:r>
              <a:rPr lang="en-US" altLang="en-US" dirty="0"/>
              <a:t>destructor</a:t>
            </a:r>
            <a:endParaRPr lang="cs-CZ" altLang="en-US" dirty="0"/>
          </a:p>
          <a:p>
            <a:pPr lvl="2"/>
            <a:r>
              <a:rPr lang="en-US" altLang="en-US" dirty="0"/>
              <a:t>This triggers the more complex implementation of delete:</a:t>
            </a:r>
          </a:p>
          <a:p>
            <a:pPr lvl="3"/>
            <a:r>
              <a:rPr lang="en-US" altLang="en-US" dirty="0"/>
              <a:t>Correctly destruct the complete object</a:t>
            </a:r>
          </a:p>
          <a:p>
            <a:pPr lvl="3"/>
            <a:r>
              <a:rPr lang="en-US" altLang="en-US" dirty="0"/>
              <a:t>Correctly determine the memory block</a:t>
            </a:r>
            <a:endParaRPr lang="cs-CZ" altLang="en-US" dirty="0"/>
          </a:p>
          <a:p>
            <a:pPr lvl="1"/>
            <a:r>
              <a:rPr lang="en-US" altLang="en-US" dirty="0"/>
              <a:t>Recommendation:</a:t>
            </a:r>
            <a:endParaRPr lang="cs-CZ" altLang="en-US" dirty="0"/>
          </a:p>
          <a:p>
            <a:pPr lvl="2"/>
            <a:r>
              <a:rPr lang="en-US" altLang="en-US" dirty="0"/>
              <a:t>Every abstract class shall have a virtual destructor</a:t>
            </a:r>
            <a:endParaRPr lang="cs-CZ" altLang="en-US" dirty="0"/>
          </a:p>
          <a:p>
            <a:pPr lvl="3"/>
            <a:r>
              <a:rPr lang="en-US" altLang="en-US" dirty="0"/>
              <a:t>Cost is negligible because other virtual functions are present</a:t>
            </a:r>
            <a:endParaRPr lang="cs-CZ" altLang="en-US" dirty="0"/>
          </a:p>
          <a:p>
            <a:pPr lvl="3"/>
            <a:r>
              <a:rPr lang="en-US" altLang="en-US" dirty="0"/>
              <a:t>A pointer to the abstract class will likely be used for destruction</a:t>
            </a:r>
            <a:endParaRPr lang="cs-CZ" altLang="en-US" dirty="0"/>
          </a:p>
          <a:p>
            <a:endParaRPr lang="cs-CZ" altLang="en-US" noProof="1"/>
          </a:p>
        </p:txBody>
      </p:sp>
      <p:sp>
        <p:nvSpPr>
          <p:cNvPr id="23757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Inheritance </a:t>
            </a:r>
            <a:r>
              <a:rPr lang="cs-CZ" altLang="en-US" dirty="0"/>
              <a:t>a</a:t>
            </a:r>
            <a:r>
              <a:rPr lang="en-US" altLang="en-US" dirty="0" err="1"/>
              <a:t>nd</a:t>
            </a:r>
            <a:r>
              <a:rPr lang="cs-CZ" altLang="en-US" dirty="0"/>
              <a:t> </a:t>
            </a:r>
            <a:r>
              <a:rPr lang="en-US" altLang="en-US" dirty="0"/>
              <a:t>the </a:t>
            </a:r>
            <a:r>
              <a:rPr lang="cs-CZ" altLang="en-US" dirty="0"/>
              <a:t>destru</a:t>
            </a:r>
            <a:r>
              <a:rPr lang="en-US" altLang="en-US" dirty="0"/>
              <a:t>c</a:t>
            </a:r>
            <a:r>
              <a:rPr lang="cs-CZ" altLang="en-US" dirty="0"/>
              <a:t>tor</a:t>
            </a:r>
            <a:r>
              <a:rPr lang="cs-CZ" altLang="en-US" noProof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915852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Rectangle 168"/>
          <p:cNvSpPr/>
          <p:nvPr/>
        </p:nvSpPr>
        <p:spPr>
          <a:xfrm>
            <a:off x="4842004" y="3428999"/>
            <a:ext cx="1620017" cy="7200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t" anchorCtr="0"/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C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non-virtual inheritance - example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951" y="548968"/>
            <a:ext cx="387004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class S 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{ public: 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    virtual ~S() = default;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    virtual void seek(</a:t>
            </a:r>
            <a:r>
              <a:rPr lang="en-US" sz="1600" dirty="0" err="1">
                <a:solidFill>
                  <a:schemeClr val="accent3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) = 0;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};</a:t>
            </a:r>
          </a:p>
          <a:p>
            <a:pPr marL="0" lvl="4" defTabSz="360000"/>
            <a:endParaRPr lang="en-US" sz="1600" dirty="0">
              <a:solidFill>
                <a:schemeClr val="accent3"/>
              </a:solidFill>
              <a:latin typeface="Consolas" panose="020B0609020204030204" pitchFamily="49" charset="0"/>
            </a:endParaRP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class R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: public S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{ public: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    virtual </a:t>
            </a:r>
            <a:r>
              <a:rPr lang="en-US" sz="1600" dirty="0" err="1">
                <a:solidFill>
                  <a:schemeClr val="accent3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 read() = 0;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};</a:t>
            </a:r>
          </a:p>
          <a:p>
            <a:pPr marL="0" lvl="4" defTabSz="360000"/>
            <a:endParaRPr lang="en-US" sz="1600" dirty="0">
              <a:solidFill>
                <a:schemeClr val="accent3"/>
              </a:solidFill>
              <a:latin typeface="Consolas" panose="020B0609020204030204" pitchFamily="49" charset="0"/>
            </a:endParaRP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class C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: public R 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{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    virtual void seek(</a:t>
            </a:r>
            <a:r>
              <a:rPr lang="en-US" sz="1600" dirty="0" err="1">
                <a:solidFill>
                  <a:schemeClr val="accent3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) {/**/}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    virtual </a:t>
            </a:r>
            <a:r>
              <a:rPr lang="en-US" sz="1600" dirty="0" err="1">
                <a:solidFill>
                  <a:schemeClr val="accent3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 read() {/**/}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err="1">
                <a:solidFill>
                  <a:schemeClr val="accent3"/>
                </a:solidFill>
                <a:latin typeface="Consolas" panose="020B0609020204030204" pitchFamily="49" charset="0"/>
              </a:rPr>
              <a:t>std</a:t>
            </a:r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chemeClr val="accent3"/>
                </a:solidFill>
                <a:latin typeface="Consolas" panose="020B0609020204030204" pitchFamily="49" charset="0"/>
              </a:rPr>
              <a:t>istream</a:t>
            </a:r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 d_;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};</a:t>
            </a:r>
          </a:p>
          <a:p>
            <a:pPr marL="0" lvl="4" defTabSz="360000"/>
            <a:endParaRPr lang="en-US" sz="1600" dirty="0">
              <a:solidFill>
                <a:schemeClr val="accent3"/>
              </a:solidFill>
              <a:latin typeface="Consolas" panose="020B0609020204030204" pitchFamily="49" charset="0"/>
            </a:endParaRP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auto p = </a:t>
            </a:r>
            <a:r>
              <a:rPr lang="en-US" sz="1600" dirty="0" err="1">
                <a:solidFill>
                  <a:schemeClr val="accent3"/>
                </a:solidFill>
                <a:latin typeface="Consolas" panose="020B0609020204030204" pitchFamily="49" charset="0"/>
              </a:rPr>
              <a:t>std</a:t>
            </a:r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chemeClr val="accent3"/>
                </a:solidFill>
                <a:latin typeface="Consolas" panose="020B0609020204030204" pitchFamily="49" charset="0"/>
              </a:rPr>
              <a:t>make_unique</a:t>
            </a:r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&lt;C&gt;();</a:t>
            </a:r>
          </a:p>
          <a:p>
            <a:pPr marL="0" lvl="4" defTabSz="360000"/>
            <a:r>
              <a:rPr lang="en-US" sz="1600" dirty="0" err="1">
                <a:solidFill>
                  <a:schemeClr val="accent3"/>
                </a:solidFill>
                <a:latin typeface="Consolas" panose="020B0609020204030204" pitchFamily="49" charset="0"/>
              </a:rPr>
              <a:t>std</a:t>
            </a:r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chemeClr val="accent3"/>
                </a:solidFill>
                <a:latin typeface="Consolas" panose="020B0609020204030204" pitchFamily="49" charset="0"/>
              </a:rPr>
              <a:t>unique_ptr</a:t>
            </a:r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&lt;R&gt; r = move(p);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S* s = &amp;*r;</a:t>
            </a:r>
          </a:p>
          <a:p>
            <a:pPr marL="0" lvl="4" defTabSz="360000"/>
            <a:r>
              <a:rPr lang="en-US" sz="1600" dirty="0" err="1">
                <a:solidFill>
                  <a:schemeClr val="accent3"/>
                </a:solidFill>
                <a:latin typeface="Consolas" panose="020B0609020204030204" pitchFamily="49" charset="0"/>
              </a:rPr>
              <a:t>r.reset</a:t>
            </a:r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();	// C::~C()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192018" y="1988984"/>
            <a:ext cx="720007" cy="5400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S-in-R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seek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192016" y="2529900"/>
            <a:ext cx="720007" cy="5390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R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read</a:t>
            </a:r>
          </a:p>
        </p:txBody>
      </p:sp>
      <p:grpSp>
        <p:nvGrpSpPr>
          <p:cNvPr id="132" name="Group 131"/>
          <p:cNvGrpSpPr/>
          <p:nvPr/>
        </p:nvGrpSpPr>
        <p:grpSpPr>
          <a:xfrm>
            <a:off x="6012016" y="818972"/>
            <a:ext cx="900009" cy="540006"/>
            <a:chOff x="4842003" y="818972"/>
            <a:chExt cx="900009" cy="540006"/>
          </a:xfrm>
        </p:grpSpPr>
        <p:sp>
          <p:nvSpPr>
            <p:cNvPr id="24" name="Rectangle 23"/>
            <p:cNvSpPr/>
            <p:nvPr/>
          </p:nvSpPr>
          <p:spPr>
            <a:xfrm>
              <a:off x="4842003" y="818972"/>
              <a:ext cx="900009" cy="54000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t" anchorCtr="0"/>
            <a:lstStyle/>
            <a:p>
              <a:r>
                <a:rPr lang="en-US" sz="1400" dirty="0">
                  <a:solidFill>
                    <a:schemeClr val="tx1"/>
                  </a:solidFill>
                  <a:latin typeface="Consolas" panose="020B0609020204030204" pitchFamily="49" charset="0"/>
                </a:rPr>
                <a:t>R</a:t>
              </a:r>
            </a:p>
          </p:txBody>
        </p:sp>
        <p:grpSp>
          <p:nvGrpSpPr>
            <p:cNvPr id="124" name="Group 123"/>
            <p:cNvGrpSpPr/>
            <p:nvPr/>
          </p:nvGrpSpPr>
          <p:grpSpPr>
            <a:xfrm>
              <a:off x="5126704" y="908972"/>
              <a:ext cx="540005" cy="364219"/>
              <a:chOff x="5126704" y="908972"/>
              <a:chExt cx="540005" cy="364219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5126704" y="908972"/>
                <a:ext cx="540005" cy="364219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36000" tIns="36000" rIns="36000" bIns="36000" rtlCol="0" anchor="t" anchorCtr="0"/>
              <a:lstStyle/>
              <a:p>
                <a:r>
                  <a:rPr lang="en-US" sz="14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S</a:t>
                </a: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5396707" y="1003188"/>
                <a:ext cx="180002" cy="175787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10" name="Straight Arrow Connector 9"/>
          <p:cNvCxnSpPr>
            <a:stCxn id="18" idx="4"/>
            <a:endCxn id="13" idx="0"/>
          </p:cNvCxnSpPr>
          <p:nvPr/>
        </p:nvCxnSpPr>
        <p:spPr>
          <a:xfrm flipH="1">
            <a:off x="6552022" y="1178975"/>
            <a:ext cx="104699" cy="8100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6" name="Group 135"/>
          <p:cNvGrpSpPr/>
          <p:nvPr/>
        </p:nvGrpSpPr>
        <p:grpSpPr>
          <a:xfrm>
            <a:off x="4572001" y="908971"/>
            <a:ext cx="540005" cy="364219"/>
            <a:chOff x="5126704" y="908972"/>
            <a:chExt cx="540005" cy="364219"/>
          </a:xfrm>
        </p:grpSpPr>
        <p:sp>
          <p:nvSpPr>
            <p:cNvPr id="137" name="Rectangle 136"/>
            <p:cNvSpPr/>
            <p:nvPr/>
          </p:nvSpPr>
          <p:spPr>
            <a:xfrm>
              <a:off x="5126704" y="908972"/>
              <a:ext cx="540005" cy="36421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t" anchorCtr="0"/>
            <a:lstStyle/>
            <a:p>
              <a:r>
                <a:rPr lang="en-US" sz="1400" dirty="0">
                  <a:solidFill>
                    <a:schemeClr val="tx1"/>
                  </a:solidFill>
                  <a:latin typeface="Consolas" panose="020B0609020204030204" pitchFamily="49" charset="0"/>
                </a:rPr>
                <a:t>S</a:t>
              </a:r>
            </a:p>
          </p:txBody>
        </p:sp>
        <p:sp>
          <p:nvSpPr>
            <p:cNvPr id="138" name="Oval 137"/>
            <p:cNvSpPr/>
            <p:nvPr/>
          </p:nvSpPr>
          <p:spPr>
            <a:xfrm>
              <a:off x="5396707" y="1003188"/>
              <a:ext cx="180002" cy="175787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9" name="Rectangle 138"/>
          <p:cNvSpPr/>
          <p:nvPr/>
        </p:nvSpPr>
        <p:spPr>
          <a:xfrm>
            <a:off x="4572001" y="1988984"/>
            <a:ext cx="720007" cy="5400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S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seek</a:t>
            </a:r>
          </a:p>
        </p:txBody>
      </p:sp>
      <p:cxnSp>
        <p:nvCxnSpPr>
          <p:cNvPr id="140" name="Straight Arrow Connector 139"/>
          <p:cNvCxnSpPr>
            <a:stCxn id="138" idx="4"/>
            <a:endCxn id="139" idx="0"/>
          </p:cNvCxnSpPr>
          <p:nvPr/>
        </p:nvCxnSpPr>
        <p:spPr>
          <a:xfrm>
            <a:off x="4932005" y="1178974"/>
            <a:ext cx="0" cy="8100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Rectangle 159"/>
          <p:cNvSpPr/>
          <p:nvPr/>
        </p:nvSpPr>
        <p:spPr>
          <a:xfrm>
            <a:off x="5292009" y="4689015"/>
            <a:ext cx="720007" cy="5400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S-in-C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C::seek</a:t>
            </a:r>
          </a:p>
        </p:txBody>
      </p:sp>
      <p:sp>
        <p:nvSpPr>
          <p:cNvPr id="161" name="Rectangle 160"/>
          <p:cNvSpPr/>
          <p:nvPr/>
        </p:nvSpPr>
        <p:spPr>
          <a:xfrm>
            <a:off x="5292007" y="5229931"/>
            <a:ext cx="720007" cy="5390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R-in-C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C::read</a:t>
            </a:r>
          </a:p>
        </p:txBody>
      </p:sp>
      <p:grpSp>
        <p:nvGrpSpPr>
          <p:cNvPr id="162" name="Group 161"/>
          <p:cNvGrpSpPr/>
          <p:nvPr/>
        </p:nvGrpSpPr>
        <p:grpSpPr>
          <a:xfrm>
            <a:off x="5112007" y="3519003"/>
            <a:ext cx="900009" cy="540006"/>
            <a:chOff x="4842003" y="818972"/>
            <a:chExt cx="900009" cy="540006"/>
          </a:xfrm>
        </p:grpSpPr>
        <p:sp>
          <p:nvSpPr>
            <p:cNvPr id="163" name="Rectangle 162"/>
            <p:cNvSpPr/>
            <p:nvPr/>
          </p:nvSpPr>
          <p:spPr>
            <a:xfrm>
              <a:off x="4842003" y="818972"/>
              <a:ext cx="900009" cy="54000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t" anchorCtr="0"/>
            <a:lstStyle/>
            <a:p>
              <a:r>
                <a:rPr lang="en-US" sz="1400" dirty="0">
                  <a:solidFill>
                    <a:schemeClr val="tx1"/>
                  </a:solidFill>
                  <a:latin typeface="Consolas" panose="020B0609020204030204" pitchFamily="49" charset="0"/>
                </a:rPr>
                <a:t>R</a:t>
              </a:r>
            </a:p>
          </p:txBody>
        </p:sp>
        <p:grpSp>
          <p:nvGrpSpPr>
            <p:cNvPr id="164" name="Group 163"/>
            <p:cNvGrpSpPr/>
            <p:nvPr/>
          </p:nvGrpSpPr>
          <p:grpSpPr>
            <a:xfrm>
              <a:off x="5126704" y="908972"/>
              <a:ext cx="540005" cy="364219"/>
              <a:chOff x="5126704" y="908972"/>
              <a:chExt cx="540005" cy="364219"/>
            </a:xfrm>
          </p:grpSpPr>
          <p:sp>
            <p:nvSpPr>
              <p:cNvPr id="165" name="Rectangle 164"/>
              <p:cNvSpPr/>
              <p:nvPr/>
            </p:nvSpPr>
            <p:spPr>
              <a:xfrm>
                <a:off x="5126704" y="908972"/>
                <a:ext cx="540005" cy="364219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36000" tIns="36000" rIns="36000" bIns="36000" rtlCol="0" anchor="t" anchorCtr="0"/>
              <a:lstStyle/>
              <a:p>
                <a:r>
                  <a:rPr lang="en-US" sz="14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S</a:t>
                </a:r>
              </a:p>
            </p:txBody>
          </p:sp>
          <p:sp>
            <p:nvSpPr>
              <p:cNvPr id="166" name="Oval 165"/>
              <p:cNvSpPr/>
              <p:nvPr/>
            </p:nvSpPr>
            <p:spPr>
              <a:xfrm>
                <a:off x="5396707" y="1003188"/>
                <a:ext cx="180002" cy="175787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167" name="Straight Arrow Connector 166"/>
          <p:cNvCxnSpPr>
            <a:stCxn id="166" idx="4"/>
            <a:endCxn id="160" idx="0"/>
          </p:cNvCxnSpPr>
          <p:nvPr/>
        </p:nvCxnSpPr>
        <p:spPr>
          <a:xfrm flipH="1">
            <a:off x="5652013" y="3879006"/>
            <a:ext cx="104699" cy="8100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Rectangle 170"/>
          <p:cNvSpPr/>
          <p:nvPr/>
        </p:nvSpPr>
        <p:spPr>
          <a:xfrm>
            <a:off x="6102017" y="3609002"/>
            <a:ext cx="284701" cy="36000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t" anchorCtr="0"/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d_</a:t>
            </a:r>
          </a:p>
        </p:txBody>
      </p:sp>
      <p:sp>
        <p:nvSpPr>
          <p:cNvPr id="172" name="Rectangle 171"/>
          <p:cNvSpPr/>
          <p:nvPr/>
        </p:nvSpPr>
        <p:spPr>
          <a:xfrm>
            <a:off x="5292008" y="5769938"/>
            <a:ext cx="720007" cy="2690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C</a:t>
            </a:r>
          </a:p>
        </p:txBody>
      </p:sp>
      <p:sp>
        <p:nvSpPr>
          <p:cNvPr id="173" name="Rectangle 172"/>
          <p:cNvSpPr/>
          <p:nvPr/>
        </p:nvSpPr>
        <p:spPr>
          <a:xfrm>
            <a:off x="4752001" y="2798991"/>
            <a:ext cx="180003" cy="270004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t" anchorCtr="0"/>
          <a:lstStyle/>
          <a:p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</a:rPr>
              <a:t>p</a:t>
            </a:r>
          </a:p>
        </p:txBody>
      </p:sp>
      <p:cxnSp>
        <p:nvCxnSpPr>
          <p:cNvPr id="175" name="Straight Arrow Connector 174"/>
          <p:cNvCxnSpPr>
            <a:stCxn id="173" idx="2"/>
          </p:cNvCxnSpPr>
          <p:nvPr/>
        </p:nvCxnSpPr>
        <p:spPr>
          <a:xfrm>
            <a:off x="4842003" y="3068995"/>
            <a:ext cx="0" cy="36000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Rectangle 176"/>
          <p:cNvSpPr/>
          <p:nvPr/>
        </p:nvSpPr>
        <p:spPr>
          <a:xfrm>
            <a:off x="5022004" y="2888994"/>
            <a:ext cx="180003" cy="270004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t" anchorCtr="0"/>
          <a:lstStyle/>
          <a:p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</a:rPr>
              <a:t>r</a:t>
            </a:r>
          </a:p>
        </p:txBody>
      </p:sp>
      <p:cxnSp>
        <p:nvCxnSpPr>
          <p:cNvPr id="178" name="Straight Arrow Connector 177"/>
          <p:cNvCxnSpPr>
            <a:stCxn id="177" idx="2"/>
          </p:cNvCxnSpPr>
          <p:nvPr/>
        </p:nvCxnSpPr>
        <p:spPr>
          <a:xfrm>
            <a:off x="5112006" y="3158998"/>
            <a:ext cx="0" cy="36000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Rectangle 178"/>
          <p:cNvSpPr/>
          <p:nvPr/>
        </p:nvSpPr>
        <p:spPr>
          <a:xfrm>
            <a:off x="5292008" y="2978994"/>
            <a:ext cx="180003" cy="270004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t" anchorCtr="0"/>
          <a:lstStyle/>
          <a:p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</a:rPr>
              <a:t>s</a:t>
            </a:r>
          </a:p>
        </p:txBody>
      </p:sp>
      <p:cxnSp>
        <p:nvCxnSpPr>
          <p:cNvPr id="180" name="Straight Arrow Connector 179"/>
          <p:cNvCxnSpPr>
            <a:stCxn id="179" idx="2"/>
          </p:cNvCxnSpPr>
          <p:nvPr/>
        </p:nvCxnSpPr>
        <p:spPr>
          <a:xfrm>
            <a:off x="5382010" y="3248998"/>
            <a:ext cx="14698" cy="36000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82120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non-virtual inheritance - example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951" y="548968"/>
            <a:ext cx="3870044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class S 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{ public: 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    virtual ~S() = default;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    virtual void seek(</a:t>
            </a:r>
            <a:r>
              <a:rPr lang="en-US" sz="1600" dirty="0" err="1">
                <a:solidFill>
                  <a:schemeClr val="accent3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) = 0;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};</a:t>
            </a:r>
          </a:p>
          <a:p>
            <a:pPr marL="0" lvl="4" defTabSz="360000"/>
            <a:endParaRPr lang="en-US" sz="1600" dirty="0">
              <a:solidFill>
                <a:schemeClr val="accent3"/>
              </a:solidFill>
              <a:latin typeface="Consolas" panose="020B0609020204030204" pitchFamily="49" charset="0"/>
            </a:endParaRP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class R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: public S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{ public: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    virtual </a:t>
            </a:r>
            <a:r>
              <a:rPr lang="en-US" sz="1600" dirty="0" err="1">
                <a:solidFill>
                  <a:schemeClr val="accent3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 read() = 0;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};</a:t>
            </a:r>
          </a:p>
          <a:p>
            <a:pPr marL="0" lvl="4" defTabSz="360000"/>
            <a:endParaRPr lang="en-US" sz="1600" dirty="0">
              <a:solidFill>
                <a:schemeClr val="accent3"/>
              </a:solidFill>
              <a:latin typeface="Consolas" panose="020B0609020204030204" pitchFamily="49" charset="0"/>
            </a:endParaRP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class W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: public S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{ public: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    virtual void write(</a:t>
            </a:r>
            <a:r>
              <a:rPr lang="en-US" sz="1600" dirty="0" err="1">
                <a:solidFill>
                  <a:schemeClr val="accent3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) = 0;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};</a:t>
            </a:r>
          </a:p>
          <a:p>
            <a:pPr marL="0" lvl="4" defTabSz="360000"/>
            <a:endParaRPr lang="en-US" sz="1600" dirty="0">
              <a:solidFill>
                <a:schemeClr val="accent3"/>
              </a:solidFill>
              <a:latin typeface="Consolas" panose="020B0609020204030204" pitchFamily="49" charset="0"/>
            </a:endParaRP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class M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: public R, 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  public W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{</a:t>
            </a:r>
          </a:p>
          <a:p>
            <a:pPr marL="0" lvl="4" defTabSz="360000"/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</a:rPr>
              <a:t>    virtual void seek(</a:t>
            </a:r>
            <a:r>
              <a:rPr lang="en-US" sz="1600" dirty="0" err="1">
                <a:solidFill>
                  <a:srgbClr val="C00000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</a:rPr>
              <a:t>) {/**/}</a:t>
            </a:r>
          </a:p>
          <a:p>
            <a:pPr marL="0" lvl="4" defTabSz="360000"/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</a:rPr>
              <a:t>    // ERROR: which seek?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};</a:t>
            </a:r>
          </a:p>
          <a:p>
            <a:pPr marL="0" lvl="4" defTabSz="360000"/>
            <a:endParaRPr lang="en-US" sz="1600" dirty="0">
              <a:solidFill>
                <a:schemeClr val="accent3"/>
              </a:solidFill>
              <a:latin typeface="Consolas" panose="020B0609020204030204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92018" y="1988984"/>
            <a:ext cx="720007" cy="5400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S-in-R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seek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192016" y="2529900"/>
            <a:ext cx="720007" cy="5390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R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read</a:t>
            </a:r>
          </a:p>
        </p:txBody>
      </p:sp>
      <p:grpSp>
        <p:nvGrpSpPr>
          <p:cNvPr id="132" name="Group 131"/>
          <p:cNvGrpSpPr/>
          <p:nvPr/>
        </p:nvGrpSpPr>
        <p:grpSpPr>
          <a:xfrm>
            <a:off x="6012016" y="818972"/>
            <a:ext cx="900009" cy="540006"/>
            <a:chOff x="4842003" y="818972"/>
            <a:chExt cx="900009" cy="540006"/>
          </a:xfrm>
        </p:grpSpPr>
        <p:sp>
          <p:nvSpPr>
            <p:cNvPr id="24" name="Rectangle 23"/>
            <p:cNvSpPr/>
            <p:nvPr/>
          </p:nvSpPr>
          <p:spPr>
            <a:xfrm>
              <a:off x="4842003" y="818972"/>
              <a:ext cx="900009" cy="54000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t" anchorCtr="0"/>
            <a:lstStyle/>
            <a:p>
              <a:r>
                <a:rPr lang="en-US" sz="1400" dirty="0">
                  <a:solidFill>
                    <a:schemeClr val="tx1"/>
                  </a:solidFill>
                  <a:latin typeface="Consolas" panose="020B0609020204030204" pitchFamily="49" charset="0"/>
                </a:rPr>
                <a:t>R</a:t>
              </a:r>
            </a:p>
          </p:txBody>
        </p:sp>
        <p:grpSp>
          <p:nvGrpSpPr>
            <p:cNvPr id="124" name="Group 123"/>
            <p:cNvGrpSpPr/>
            <p:nvPr/>
          </p:nvGrpSpPr>
          <p:grpSpPr>
            <a:xfrm>
              <a:off x="5126704" y="908972"/>
              <a:ext cx="540005" cy="364219"/>
              <a:chOff x="5126704" y="908972"/>
              <a:chExt cx="540005" cy="364219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5126704" y="908972"/>
                <a:ext cx="540005" cy="364219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36000" tIns="36000" rIns="36000" bIns="36000" rtlCol="0" anchor="t" anchorCtr="0"/>
              <a:lstStyle/>
              <a:p>
                <a:r>
                  <a:rPr lang="en-US" sz="14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S</a:t>
                </a: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5396707" y="1003188"/>
                <a:ext cx="180002" cy="175787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5" name="Rectangle 34"/>
          <p:cNvSpPr/>
          <p:nvPr/>
        </p:nvSpPr>
        <p:spPr>
          <a:xfrm>
            <a:off x="7812037" y="1988984"/>
            <a:ext cx="720007" cy="5400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S-in-W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seek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812035" y="2529901"/>
            <a:ext cx="720007" cy="5390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W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write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192019" y="5949028"/>
            <a:ext cx="720007" cy="33875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M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742013" y="3609001"/>
            <a:ext cx="2160024" cy="7200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t" anchorCtr="0"/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M</a:t>
            </a:r>
          </a:p>
        </p:txBody>
      </p:sp>
      <p:cxnSp>
        <p:nvCxnSpPr>
          <p:cNvPr id="10" name="Straight Arrow Connector 9"/>
          <p:cNvCxnSpPr>
            <a:stCxn id="18" idx="4"/>
            <a:endCxn id="13" idx="0"/>
          </p:cNvCxnSpPr>
          <p:nvPr/>
        </p:nvCxnSpPr>
        <p:spPr>
          <a:xfrm flipH="1">
            <a:off x="6552022" y="1178975"/>
            <a:ext cx="104699" cy="8100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3" name="Group 132"/>
          <p:cNvGrpSpPr/>
          <p:nvPr/>
        </p:nvGrpSpPr>
        <p:grpSpPr>
          <a:xfrm>
            <a:off x="7466730" y="818972"/>
            <a:ext cx="885312" cy="540006"/>
            <a:chOff x="7196727" y="818972"/>
            <a:chExt cx="885312" cy="540006"/>
          </a:xfrm>
        </p:grpSpPr>
        <p:sp>
          <p:nvSpPr>
            <p:cNvPr id="37" name="Rectangle 36"/>
            <p:cNvSpPr/>
            <p:nvPr/>
          </p:nvSpPr>
          <p:spPr>
            <a:xfrm>
              <a:off x="7196727" y="818972"/>
              <a:ext cx="885312" cy="54000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t" anchorCtr="0"/>
            <a:lstStyle/>
            <a:p>
              <a:r>
                <a:rPr lang="en-US" sz="1400" dirty="0">
                  <a:solidFill>
                    <a:schemeClr val="tx1"/>
                  </a:solidFill>
                  <a:latin typeface="Consolas" panose="020B0609020204030204" pitchFamily="49" charset="0"/>
                </a:rPr>
                <a:t>W</a:t>
              </a:r>
            </a:p>
          </p:txBody>
        </p:sp>
        <p:grpSp>
          <p:nvGrpSpPr>
            <p:cNvPr id="125" name="Group 124"/>
            <p:cNvGrpSpPr/>
            <p:nvPr/>
          </p:nvGrpSpPr>
          <p:grpSpPr>
            <a:xfrm>
              <a:off x="7452032" y="908972"/>
              <a:ext cx="540005" cy="364219"/>
              <a:chOff x="5126704" y="908972"/>
              <a:chExt cx="540005" cy="364219"/>
            </a:xfrm>
          </p:grpSpPr>
          <p:sp>
            <p:nvSpPr>
              <p:cNvPr id="126" name="Rectangle 125"/>
              <p:cNvSpPr/>
              <p:nvPr/>
            </p:nvSpPr>
            <p:spPr>
              <a:xfrm>
                <a:off x="5126704" y="908972"/>
                <a:ext cx="540005" cy="364219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36000" tIns="36000" rIns="36000" bIns="36000" rtlCol="0" anchor="t" anchorCtr="0"/>
              <a:lstStyle/>
              <a:p>
                <a:r>
                  <a:rPr lang="en-US" sz="14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S</a:t>
                </a:r>
              </a:p>
            </p:txBody>
          </p:sp>
          <p:sp>
            <p:nvSpPr>
              <p:cNvPr id="127" name="Oval 126"/>
              <p:cNvSpPr/>
              <p:nvPr/>
            </p:nvSpPr>
            <p:spPr>
              <a:xfrm>
                <a:off x="5396707" y="1003188"/>
                <a:ext cx="180002" cy="175787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34" name="Straight Arrow Connector 33"/>
          <p:cNvCxnSpPr>
            <a:stCxn id="127" idx="4"/>
            <a:endCxn id="35" idx="0"/>
          </p:cNvCxnSpPr>
          <p:nvPr/>
        </p:nvCxnSpPr>
        <p:spPr>
          <a:xfrm>
            <a:off x="8082039" y="1178975"/>
            <a:ext cx="90002" cy="8100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6" name="Group 135"/>
          <p:cNvGrpSpPr/>
          <p:nvPr/>
        </p:nvGrpSpPr>
        <p:grpSpPr>
          <a:xfrm>
            <a:off x="4572001" y="908971"/>
            <a:ext cx="540005" cy="364219"/>
            <a:chOff x="5126704" y="908972"/>
            <a:chExt cx="540005" cy="364219"/>
          </a:xfrm>
        </p:grpSpPr>
        <p:sp>
          <p:nvSpPr>
            <p:cNvPr id="137" name="Rectangle 136"/>
            <p:cNvSpPr/>
            <p:nvPr/>
          </p:nvSpPr>
          <p:spPr>
            <a:xfrm>
              <a:off x="5126704" y="908972"/>
              <a:ext cx="540005" cy="36421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t" anchorCtr="0"/>
            <a:lstStyle/>
            <a:p>
              <a:r>
                <a:rPr lang="en-US" sz="1400" dirty="0">
                  <a:solidFill>
                    <a:schemeClr val="tx1"/>
                  </a:solidFill>
                  <a:latin typeface="Consolas" panose="020B0609020204030204" pitchFamily="49" charset="0"/>
                </a:rPr>
                <a:t>S</a:t>
              </a:r>
            </a:p>
          </p:txBody>
        </p:sp>
        <p:sp>
          <p:nvSpPr>
            <p:cNvPr id="138" name="Oval 137"/>
            <p:cNvSpPr/>
            <p:nvPr/>
          </p:nvSpPr>
          <p:spPr>
            <a:xfrm>
              <a:off x="5396707" y="1003188"/>
              <a:ext cx="180002" cy="175787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9" name="Rectangle 138"/>
          <p:cNvSpPr/>
          <p:nvPr/>
        </p:nvSpPr>
        <p:spPr>
          <a:xfrm>
            <a:off x="4572001" y="1988984"/>
            <a:ext cx="720007" cy="5400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S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seek</a:t>
            </a:r>
          </a:p>
        </p:txBody>
      </p:sp>
      <p:cxnSp>
        <p:nvCxnSpPr>
          <p:cNvPr id="140" name="Straight Arrow Connector 139"/>
          <p:cNvCxnSpPr>
            <a:stCxn id="138" idx="4"/>
            <a:endCxn id="139" idx="0"/>
          </p:cNvCxnSpPr>
          <p:nvPr/>
        </p:nvCxnSpPr>
        <p:spPr>
          <a:xfrm>
            <a:off x="4932005" y="1178974"/>
            <a:ext cx="0" cy="8100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ctangle 143"/>
          <p:cNvSpPr/>
          <p:nvPr/>
        </p:nvSpPr>
        <p:spPr>
          <a:xfrm>
            <a:off x="6192018" y="4869015"/>
            <a:ext cx="720007" cy="5400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S-in-M</a:t>
            </a:r>
          </a:p>
          <a:p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</a:rPr>
              <a:t>seek</a:t>
            </a:r>
          </a:p>
        </p:txBody>
      </p:sp>
      <p:sp>
        <p:nvSpPr>
          <p:cNvPr id="145" name="Rectangle 144"/>
          <p:cNvSpPr/>
          <p:nvPr/>
        </p:nvSpPr>
        <p:spPr>
          <a:xfrm>
            <a:off x="6192016" y="5409931"/>
            <a:ext cx="720007" cy="5390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R-in-M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read</a:t>
            </a:r>
          </a:p>
        </p:txBody>
      </p:sp>
      <p:grpSp>
        <p:nvGrpSpPr>
          <p:cNvPr id="146" name="Group 145"/>
          <p:cNvGrpSpPr/>
          <p:nvPr/>
        </p:nvGrpSpPr>
        <p:grpSpPr>
          <a:xfrm>
            <a:off x="6012016" y="3699003"/>
            <a:ext cx="900009" cy="540006"/>
            <a:chOff x="4842003" y="818972"/>
            <a:chExt cx="900009" cy="540006"/>
          </a:xfrm>
        </p:grpSpPr>
        <p:sp>
          <p:nvSpPr>
            <p:cNvPr id="147" name="Rectangle 146"/>
            <p:cNvSpPr/>
            <p:nvPr/>
          </p:nvSpPr>
          <p:spPr>
            <a:xfrm>
              <a:off x="4842003" y="818972"/>
              <a:ext cx="900009" cy="54000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t" anchorCtr="0"/>
            <a:lstStyle/>
            <a:p>
              <a:r>
                <a:rPr lang="en-US" sz="1400" dirty="0">
                  <a:solidFill>
                    <a:schemeClr val="tx1"/>
                  </a:solidFill>
                  <a:latin typeface="Consolas" panose="020B0609020204030204" pitchFamily="49" charset="0"/>
                </a:rPr>
                <a:t>R</a:t>
              </a:r>
            </a:p>
          </p:txBody>
        </p:sp>
        <p:grpSp>
          <p:nvGrpSpPr>
            <p:cNvPr id="148" name="Group 147"/>
            <p:cNvGrpSpPr/>
            <p:nvPr/>
          </p:nvGrpSpPr>
          <p:grpSpPr>
            <a:xfrm>
              <a:off x="5126704" y="908972"/>
              <a:ext cx="540005" cy="364219"/>
              <a:chOff x="5126704" y="908972"/>
              <a:chExt cx="540005" cy="364219"/>
            </a:xfrm>
          </p:grpSpPr>
          <p:sp>
            <p:nvSpPr>
              <p:cNvPr id="149" name="Rectangle 148"/>
              <p:cNvSpPr/>
              <p:nvPr/>
            </p:nvSpPr>
            <p:spPr>
              <a:xfrm>
                <a:off x="5126704" y="908972"/>
                <a:ext cx="540005" cy="364219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36000" tIns="36000" rIns="36000" bIns="36000" rtlCol="0" anchor="t" anchorCtr="0"/>
              <a:lstStyle/>
              <a:p>
                <a:r>
                  <a:rPr lang="en-US" sz="14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S</a:t>
                </a:r>
              </a:p>
            </p:txBody>
          </p:sp>
          <p:sp>
            <p:nvSpPr>
              <p:cNvPr id="150" name="Oval 149"/>
              <p:cNvSpPr/>
              <p:nvPr/>
            </p:nvSpPr>
            <p:spPr>
              <a:xfrm>
                <a:off x="5396707" y="1003188"/>
                <a:ext cx="180002" cy="175787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51" name="Rectangle 150"/>
          <p:cNvSpPr/>
          <p:nvPr/>
        </p:nvSpPr>
        <p:spPr>
          <a:xfrm>
            <a:off x="7452034" y="4869015"/>
            <a:ext cx="720007" cy="5400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S-in-M</a:t>
            </a:r>
          </a:p>
          <a:p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</a:rPr>
              <a:t>seek</a:t>
            </a:r>
          </a:p>
        </p:txBody>
      </p:sp>
      <p:sp>
        <p:nvSpPr>
          <p:cNvPr id="152" name="Rectangle 151"/>
          <p:cNvSpPr/>
          <p:nvPr/>
        </p:nvSpPr>
        <p:spPr>
          <a:xfrm>
            <a:off x="7452032" y="5409932"/>
            <a:ext cx="720007" cy="5390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W-in-M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write</a:t>
            </a:r>
          </a:p>
        </p:txBody>
      </p:sp>
      <p:cxnSp>
        <p:nvCxnSpPr>
          <p:cNvPr id="153" name="Straight Arrow Connector 152"/>
          <p:cNvCxnSpPr>
            <a:stCxn id="150" idx="4"/>
            <a:endCxn id="144" idx="0"/>
          </p:cNvCxnSpPr>
          <p:nvPr/>
        </p:nvCxnSpPr>
        <p:spPr>
          <a:xfrm flipH="1">
            <a:off x="6552022" y="4059006"/>
            <a:ext cx="104699" cy="8100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4" name="Group 153"/>
          <p:cNvGrpSpPr/>
          <p:nvPr/>
        </p:nvGrpSpPr>
        <p:grpSpPr>
          <a:xfrm>
            <a:off x="6912026" y="3699003"/>
            <a:ext cx="885312" cy="540006"/>
            <a:chOff x="7196727" y="818972"/>
            <a:chExt cx="885312" cy="540006"/>
          </a:xfrm>
        </p:grpSpPr>
        <p:sp>
          <p:nvSpPr>
            <p:cNvPr id="155" name="Rectangle 154"/>
            <p:cNvSpPr/>
            <p:nvPr/>
          </p:nvSpPr>
          <p:spPr>
            <a:xfrm>
              <a:off x="7196727" y="818972"/>
              <a:ext cx="885312" cy="54000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t" anchorCtr="0"/>
            <a:lstStyle/>
            <a:p>
              <a:r>
                <a:rPr lang="en-US" sz="1400" dirty="0">
                  <a:solidFill>
                    <a:schemeClr val="tx1"/>
                  </a:solidFill>
                  <a:latin typeface="Consolas" panose="020B0609020204030204" pitchFamily="49" charset="0"/>
                </a:rPr>
                <a:t>W</a:t>
              </a:r>
            </a:p>
          </p:txBody>
        </p:sp>
        <p:grpSp>
          <p:nvGrpSpPr>
            <p:cNvPr id="156" name="Group 155"/>
            <p:cNvGrpSpPr/>
            <p:nvPr/>
          </p:nvGrpSpPr>
          <p:grpSpPr>
            <a:xfrm>
              <a:off x="7452032" y="908972"/>
              <a:ext cx="540005" cy="364219"/>
              <a:chOff x="5126704" y="908972"/>
              <a:chExt cx="540005" cy="364219"/>
            </a:xfrm>
          </p:grpSpPr>
          <p:sp>
            <p:nvSpPr>
              <p:cNvPr id="157" name="Rectangle 156"/>
              <p:cNvSpPr/>
              <p:nvPr/>
            </p:nvSpPr>
            <p:spPr>
              <a:xfrm>
                <a:off x="5126704" y="908972"/>
                <a:ext cx="540005" cy="364219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36000" tIns="36000" rIns="36000" bIns="36000" rtlCol="0" anchor="t" anchorCtr="0"/>
              <a:lstStyle/>
              <a:p>
                <a:r>
                  <a:rPr lang="en-US" sz="14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S</a:t>
                </a:r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5396707" y="1003188"/>
                <a:ext cx="180002" cy="175787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159" name="Straight Arrow Connector 158"/>
          <p:cNvCxnSpPr>
            <a:stCxn id="158" idx="4"/>
            <a:endCxn id="151" idx="0"/>
          </p:cNvCxnSpPr>
          <p:nvPr/>
        </p:nvCxnSpPr>
        <p:spPr>
          <a:xfrm>
            <a:off x="7527335" y="4059006"/>
            <a:ext cx="284703" cy="8100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4962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inheritance - example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951" y="548968"/>
            <a:ext cx="387004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class S 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{ public: 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    virtual ~S() = default;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    virtual void seek(</a:t>
            </a:r>
            <a:r>
              <a:rPr lang="en-US" sz="1600" dirty="0" err="1">
                <a:solidFill>
                  <a:schemeClr val="accent3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) = 0;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};</a:t>
            </a:r>
          </a:p>
          <a:p>
            <a:pPr marL="0" lvl="4" defTabSz="360000"/>
            <a:endParaRPr lang="en-US" sz="1600" dirty="0">
              <a:solidFill>
                <a:schemeClr val="accent3"/>
              </a:solidFill>
              <a:latin typeface="Consolas" panose="020B0609020204030204" pitchFamily="49" charset="0"/>
            </a:endParaRP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class R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: public virtual S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{ public: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    virtual </a:t>
            </a:r>
            <a:r>
              <a:rPr lang="en-US" sz="1600" dirty="0" err="1">
                <a:solidFill>
                  <a:schemeClr val="accent3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 read() = 0;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};</a:t>
            </a:r>
          </a:p>
          <a:p>
            <a:pPr marL="0" lvl="4" defTabSz="360000"/>
            <a:endParaRPr lang="en-US" sz="1600" dirty="0">
              <a:solidFill>
                <a:schemeClr val="accent3"/>
              </a:solidFill>
              <a:latin typeface="Consolas" panose="020B0609020204030204" pitchFamily="49" charset="0"/>
            </a:endParaRP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class W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: public virtual S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{ public: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    virtual void write(</a:t>
            </a:r>
            <a:r>
              <a:rPr lang="en-US" sz="1600" dirty="0" err="1">
                <a:solidFill>
                  <a:schemeClr val="accent3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) = 0;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};</a:t>
            </a:r>
          </a:p>
          <a:p>
            <a:pPr marL="0" lvl="4" defTabSz="360000"/>
            <a:endParaRPr lang="en-US" sz="1600" dirty="0">
              <a:solidFill>
                <a:schemeClr val="accent3"/>
              </a:solidFill>
              <a:latin typeface="Consolas" panose="020B0609020204030204" pitchFamily="49" charset="0"/>
            </a:endParaRP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class M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: public virtual R, 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  public virtual W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{};</a:t>
            </a:r>
          </a:p>
          <a:p>
            <a:pPr marL="0" lvl="4" defTabSz="360000"/>
            <a:endParaRPr lang="en-US" sz="1600" dirty="0">
              <a:solidFill>
                <a:schemeClr val="accent3"/>
              </a:solidFill>
              <a:latin typeface="Consolas" panose="020B0609020204030204" pitchFamily="49" charset="0"/>
            </a:endParaRP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void copy(W &amp;, R &amp;);</a:t>
            </a:r>
          </a:p>
          <a:p>
            <a:pPr marL="0" lvl="4" defTabSz="360000"/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void sort(M &amp;);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472011" y="1988984"/>
            <a:ext cx="720007" cy="5400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S-in-R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seek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572001" y="1988984"/>
            <a:ext cx="720007" cy="7200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R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read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off-RS</a:t>
            </a:r>
          </a:p>
        </p:txBody>
      </p:sp>
      <p:grpSp>
        <p:nvGrpSpPr>
          <p:cNvPr id="119" name="Group 118"/>
          <p:cNvGrpSpPr/>
          <p:nvPr/>
        </p:nvGrpSpPr>
        <p:grpSpPr>
          <a:xfrm>
            <a:off x="4572000" y="399924"/>
            <a:ext cx="1094709" cy="873267"/>
            <a:chOff x="4737304" y="399924"/>
            <a:chExt cx="1094709" cy="873267"/>
          </a:xfrm>
        </p:grpSpPr>
        <p:grpSp>
          <p:nvGrpSpPr>
            <p:cNvPr id="108" name="Group 107"/>
            <p:cNvGrpSpPr/>
            <p:nvPr/>
          </p:nvGrpSpPr>
          <p:grpSpPr>
            <a:xfrm>
              <a:off x="5292008" y="868186"/>
              <a:ext cx="540005" cy="405005"/>
              <a:chOff x="5292008" y="868186"/>
              <a:chExt cx="540005" cy="405005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5292008" y="868186"/>
                <a:ext cx="540005" cy="40500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36000" tIns="36000" rIns="36000" bIns="36000" rtlCol="0" anchor="t" anchorCtr="0"/>
              <a:lstStyle/>
              <a:p>
                <a:r>
                  <a:rPr lang="en-US" sz="14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S</a:t>
                </a: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5562011" y="1003188"/>
                <a:ext cx="180002" cy="175787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9" name="Group 108"/>
            <p:cNvGrpSpPr/>
            <p:nvPr/>
          </p:nvGrpSpPr>
          <p:grpSpPr>
            <a:xfrm>
              <a:off x="4737304" y="868186"/>
              <a:ext cx="554704" cy="405005"/>
              <a:chOff x="4737304" y="868186"/>
              <a:chExt cx="554704" cy="405005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4737304" y="868186"/>
                <a:ext cx="554704" cy="405005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36000" tIns="36000" rIns="36000" bIns="36000" rtlCol="0" anchor="t" anchorCtr="0"/>
              <a:lstStyle/>
              <a:p>
                <a:r>
                  <a:rPr lang="en-US" sz="14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R</a:t>
                </a:r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5022005" y="1003188"/>
                <a:ext cx="180002" cy="175787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1" name="Elbow Connector 30"/>
            <p:cNvCxnSpPr>
              <a:stCxn id="24" idx="0"/>
              <a:endCxn id="7" idx="0"/>
            </p:cNvCxnSpPr>
            <p:nvPr/>
          </p:nvCxnSpPr>
          <p:spPr>
            <a:xfrm rot="5400000" flipH="1" flipV="1">
              <a:off x="5288333" y="594509"/>
              <a:ext cx="12700" cy="547355"/>
            </a:xfrm>
            <a:prstGeom prst="bentConnector3">
              <a:avLst>
                <a:gd name="adj1" fmla="val 180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4946702" y="399924"/>
              <a:ext cx="705310" cy="312867"/>
            </a:xfrm>
            <a:prstGeom prst="rect">
              <a:avLst/>
            </a:prstGeom>
            <a:noFill/>
            <a:ln w="19050">
              <a:noFill/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36000" tIns="36000" rIns="36000" bIns="36000" numCol="1" spcCol="0" rtlCol="0" fromWordArt="0" anchor="b" anchorCtr="1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>
                <a:defRPr sz="1400">
                  <a:latin typeface="Consolas" panose="020B0609020204030204" pitchFamily="49" charset="0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200" dirty="0">
                  <a:solidFill>
                    <a:schemeClr val="accent1"/>
                  </a:solidFill>
                </a:rPr>
                <a:t>off-RS</a:t>
              </a:r>
            </a:p>
          </p:txBody>
        </p:sp>
      </p:grpSp>
      <p:sp>
        <p:nvSpPr>
          <p:cNvPr id="35" name="Rectangle 34"/>
          <p:cNvSpPr/>
          <p:nvPr/>
        </p:nvSpPr>
        <p:spPr>
          <a:xfrm>
            <a:off x="7812037" y="1988984"/>
            <a:ext cx="720007" cy="5400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S-in-W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seek</a:t>
            </a:r>
          </a:p>
        </p:txBody>
      </p:sp>
      <p:sp>
        <p:nvSpPr>
          <p:cNvPr id="39" name="Rectangle 38"/>
          <p:cNvSpPr/>
          <p:nvPr/>
        </p:nvSpPr>
        <p:spPr>
          <a:xfrm>
            <a:off x="6912027" y="1988984"/>
            <a:ext cx="720007" cy="7200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W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write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off-WS</a:t>
            </a:r>
          </a:p>
        </p:txBody>
      </p:sp>
      <p:grpSp>
        <p:nvGrpSpPr>
          <p:cNvPr id="118" name="Group 117"/>
          <p:cNvGrpSpPr/>
          <p:nvPr/>
        </p:nvGrpSpPr>
        <p:grpSpPr>
          <a:xfrm>
            <a:off x="6912027" y="399924"/>
            <a:ext cx="1065313" cy="873267"/>
            <a:chOff x="6912027" y="399924"/>
            <a:chExt cx="1065313" cy="873267"/>
          </a:xfrm>
        </p:grpSpPr>
        <p:grpSp>
          <p:nvGrpSpPr>
            <p:cNvPr id="106" name="Group 105"/>
            <p:cNvGrpSpPr/>
            <p:nvPr/>
          </p:nvGrpSpPr>
          <p:grpSpPr>
            <a:xfrm>
              <a:off x="7452034" y="868186"/>
              <a:ext cx="525306" cy="405005"/>
              <a:chOff x="7452034" y="868186"/>
              <a:chExt cx="525306" cy="405005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7452034" y="868186"/>
                <a:ext cx="525306" cy="40500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36000" tIns="36000" rIns="36000" bIns="36000" rtlCol="0" anchor="t" anchorCtr="0"/>
              <a:lstStyle/>
              <a:p>
                <a:r>
                  <a:rPr lang="en-US" sz="14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S</a:t>
                </a:r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7617338" y="1003188"/>
                <a:ext cx="180002" cy="175787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7" name="Group 106"/>
            <p:cNvGrpSpPr/>
            <p:nvPr/>
          </p:nvGrpSpPr>
          <p:grpSpPr>
            <a:xfrm>
              <a:off x="6912027" y="868186"/>
              <a:ext cx="540006" cy="405005"/>
              <a:chOff x="6912027" y="868186"/>
              <a:chExt cx="540006" cy="405005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6912027" y="868186"/>
                <a:ext cx="540006" cy="40500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36000" tIns="36000" rIns="36000" bIns="36000" rtlCol="0" anchor="t" anchorCtr="0"/>
              <a:lstStyle/>
              <a:p>
                <a:r>
                  <a:rPr lang="en-US" sz="14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W</a:t>
                </a:r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7182029" y="1003188"/>
                <a:ext cx="180002" cy="175787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1" name="Elbow Connector 40"/>
            <p:cNvCxnSpPr>
              <a:stCxn id="37" idx="0"/>
              <a:endCxn id="33" idx="0"/>
            </p:cNvCxnSpPr>
            <p:nvPr/>
          </p:nvCxnSpPr>
          <p:spPr>
            <a:xfrm rot="5400000" flipH="1" flipV="1">
              <a:off x="7448358" y="601858"/>
              <a:ext cx="12700" cy="532657"/>
            </a:xfrm>
            <a:prstGeom prst="bentConnector3">
              <a:avLst>
                <a:gd name="adj1" fmla="val 180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7106727" y="399924"/>
              <a:ext cx="705310" cy="312867"/>
            </a:xfrm>
            <a:prstGeom prst="rect">
              <a:avLst/>
            </a:prstGeom>
            <a:noFill/>
            <a:ln w="19050">
              <a:noFill/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36000" tIns="36000" rIns="36000" bIns="36000" numCol="1" spcCol="0" rtlCol="0" fromWordArt="0" anchor="b" anchorCtr="1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>
                <a:defRPr sz="1400">
                  <a:latin typeface="Consolas" panose="020B0609020204030204" pitchFamily="49" charset="0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200" dirty="0">
                  <a:solidFill>
                    <a:schemeClr val="accent1"/>
                  </a:solidFill>
                </a:rPr>
                <a:t>off-WS</a:t>
              </a:r>
            </a:p>
          </p:txBody>
        </p:sp>
      </p:grpSp>
      <p:sp>
        <p:nvSpPr>
          <p:cNvPr id="45" name="Rectangle 44"/>
          <p:cNvSpPr/>
          <p:nvPr/>
        </p:nvSpPr>
        <p:spPr>
          <a:xfrm>
            <a:off x="5112006" y="5610273"/>
            <a:ext cx="720007" cy="9687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M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off-MR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off-MW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off-MS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028863" y="5587799"/>
            <a:ext cx="720007" cy="7200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R-in-M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read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off-RS</a:t>
            </a:r>
          </a:p>
        </p:txBody>
      </p:sp>
      <p:sp>
        <p:nvSpPr>
          <p:cNvPr id="55" name="Rectangle 54"/>
          <p:cNvSpPr/>
          <p:nvPr/>
        </p:nvSpPr>
        <p:spPr>
          <a:xfrm>
            <a:off x="7826731" y="5589024"/>
            <a:ext cx="720007" cy="5400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S-in-M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seek</a:t>
            </a:r>
          </a:p>
        </p:txBody>
      </p:sp>
      <p:sp>
        <p:nvSpPr>
          <p:cNvPr id="59" name="Rectangle 58"/>
          <p:cNvSpPr/>
          <p:nvPr/>
        </p:nvSpPr>
        <p:spPr>
          <a:xfrm>
            <a:off x="6895180" y="5589024"/>
            <a:ext cx="720007" cy="7200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W-in-M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write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off-WS</a:t>
            </a:r>
          </a:p>
        </p:txBody>
      </p:sp>
      <p:grpSp>
        <p:nvGrpSpPr>
          <p:cNvPr id="117" name="Group 116"/>
          <p:cNvGrpSpPr/>
          <p:nvPr/>
        </p:nvGrpSpPr>
        <p:grpSpPr>
          <a:xfrm>
            <a:off x="5472011" y="3519001"/>
            <a:ext cx="2160023" cy="1347879"/>
            <a:chOff x="4571999" y="3926142"/>
            <a:chExt cx="2160023" cy="1347879"/>
          </a:xfrm>
        </p:grpSpPr>
        <p:grpSp>
          <p:nvGrpSpPr>
            <p:cNvPr id="102" name="Group 101"/>
            <p:cNvGrpSpPr/>
            <p:nvPr/>
          </p:nvGrpSpPr>
          <p:grpSpPr>
            <a:xfrm>
              <a:off x="4571999" y="4869016"/>
              <a:ext cx="540007" cy="405005"/>
              <a:chOff x="3581989" y="4887273"/>
              <a:chExt cx="540007" cy="405005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3581989" y="4887273"/>
                <a:ext cx="540007" cy="40500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36000" tIns="36000" rIns="36000" bIns="36000" rtlCol="0" anchor="t" anchorCtr="0"/>
              <a:lstStyle/>
              <a:p>
                <a:r>
                  <a:rPr lang="en-US" sz="14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M</a:t>
                </a:r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3851992" y="5019741"/>
                <a:ext cx="180002" cy="175787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3" name="Group 102"/>
            <p:cNvGrpSpPr/>
            <p:nvPr/>
          </p:nvGrpSpPr>
          <p:grpSpPr>
            <a:xfrm>
              <a:off x="5112006" y="4869016"/>
              <a:ext cx="540007" cy="405005"/>
              <a:chOff x="5112005" y="4887273"/>
              <a:chExt cx="540007" cy="405005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5112005" y="4887273"/>
                <a:ext cx="540007" cy="405005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36000" tIns="36000" rIns="36000" bIns="36000" rtlCol="0" anchor="t" anchorCtr="0"/>
              <a:lstStyle/>
              <a:p>
                <a:r>
                  <a:rPr lang="en-US" sz="14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R</a:t>
                </a:r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5382009" y="5022275"/>
                <a:ext cx="180002" cy="175787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1" name="Elbow Connector 50"/>
            <p:cNvCxnSpPr>
              <a:stCxn id="47" idx="0"/>
              <a:endCxn id="53" idx="0"/>
            </p:cNvCxnSpPr>
            <p:nvPr/>
          </p:nvCxnSpPr>
          <p:spPr>
            <a:xfrm rot="5400000" flipH="1" flipV="1">
              <a:off x="5922015" y="4329011"/>
              <a:ext cx="12700" cy="1080010"/>
            </a:xfrm>
            <a:prstGeom prst="bentConnector3">
              <a:avLst>
                <a:gd name="adj1" fmla="val 3267961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5846712" y="4174101"/>
              <a:ext cx="705310" cy="312867"/>
            </a:xfrm>
            <a:prstGeom prst="rect">
              <a:avLst/>
            </a:prstGeom>
            <a:noFill/>
            <a:ln w="19050">
              <a:noFill/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36000" tIns="36000" rIns="36000" bIns="36000" numCol="1" spcCol="0" rtlCol="0" fromWordArt="0" anchor="b" anchorCtr="1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>
                <a:defRPr sz="1400">
                  <a:latin typeface="Consolas" panose="020B0609020204030204" pitchFamily="49" charset="0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200" dirty="0">
                  <a:solidFill>
                    <a:schemeClr val="accent1"/>
                  </a:solidFill>
                </a:rPr>
                <a:t>off-RS</a:t>
              </a:r>
            </a:p>
          </p:txBody>
        </p:sp>
        <p:grpSp>
          <p:nvGrpSpPr>
            <p:cNvPr id="105" name="Group 104"/>
            <p:cNvGrpSpPr/>
            <p:nvPr/>
          </p:nvGrpSpPr>
          <p:grpSpPr>
            <a:xfrm>
              <a:off x="6192018" y="4869016"/>
              <a:ext cx="540004" cy="405005"/>
              <a:chOff x="7812038" y="4887273"/>
              <a:chExt cx="540004" cy="405005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7812038" y="4887273"/>
                <a:ext cx="540004" cy="40500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36000" tIns="36000" rIns="36000" bIns="36000" rtlCol="0" anchor="t" anchorCtr="0"/>
              <a:lstStyle/>
              <a:p>
                <a:r>
                  <a:rPr lang="en-US" sz="14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S</a:t>
                </a:r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8082039" y="5022275"/>
                <a:ext cx="180002" cy="175787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4" name="Group 103"/>
            <p:cNvGrpSpPr/>
            <p:nvPr/>
          </p:nvGrpSpPr>
          <p:grpSpPr>
            <a:xfrm>
              <a:off x="5652012" y="4869016"/>
              <a:ext cx="540007" cy="405005"/>
              <a:chOff x="7272030" y="4887273"/>
              <a:chExt cx="540007" cy="405005"/>
            </a:xfrm>
          </p:grpSpPr>
          <p:sp>
            <p:nvSpPr>
              <p:cNvPr id="57" name="Rectangle 56"/>
              <p:cNvSpPr/>
              <p:nvPr/>
            </p:nvSpPr>
            <p:spPr>
              <a:xfrm>
                <a:off x="7272030" y="4887273"/>
                <a:ext cx="540007" cy="40500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36000" tIns="36000" rIns="36000" bIns="36000" rtlCol="0" anchor="t" anchorCtr="0"/>
              <a:lstStyle/>
              <a:p>
                <a:r>
                  <a:rPr lang="en-US" sz="14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W</a:t>
                </a:r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7542033" y="5022275"/>
                <a:ext cx="180002" cy="175787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61" name="Elbow Connector 60"/>
            <p:cNvCxnSpPr>
              <a:stCxn id="57" idx="0"/>
              <a:endCxn id="53" idx="0"/>
            </p:cNvCxnSpPr>
            <p:nvPr/>
          </p:nvCxnSpPr>
          <p:spPr>
            <a:xfrm rot="5400000" flipH="1" flipV="1">
              <a:off x="6192018" y="4599014"/>
              <a:ext cx="12700" cy="540004"/>
            </a:xfrm>
            <a:prstGeom prst="bentConnector3">
              <a:avLst>
                <a:gd name="adj1" fmla="val 180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5846712" y="4372576"/>
              <a:ext cx="705310" cy="316438"/>
            </a:xfrm>
            <a:prstGeom prst="rect">
              <a:avLst/>
            </a:prstGeom>
            <a:noFill/>
            <a:ln w="19050">
              <a:noFill/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36000" tIns="36000" rIns="36000" bIns="36000" numCol="1" spcCol="0" rtlCol="0" fromWordArt="0" anchor="b" anchorCtr="1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>
                <a:defRPr sz="1400">
                  <a:latin typeface="Consolas" panose="020B0609020204030204" pitchFamily="49" charset="0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200" dirty="0">
                  <a:solidFill>
                    <a:schemeClr val="accent1"/>
                  </a:solidFill>
                </a:rPr>
                <a:t>off-WS</a:t>
              </a:r>
            </a:p>
          </p:txBody>
        </p:sp>
        <p:cxnSp>
          <p:nvCxnSpPr>
            <p:cNvPr id="74" name="Elbow Connector 73"/>
            <p:cNvCxnSpPr>
              <a:stCxn id="43" idx="0"/>
              <a:endCxn id="47" idx="0"/>
            </p:cNvCxnSpPr>
            <p:nvPr/>
          </p:nvCxnSpPr>
          <p:spPr>
            <a:xfrm rot="5400000" flipH="1" flipV="1">
              <a:off x="5112006" y="4599013"/>
              <a:ext cx="12700" cy="540007"/>
            </a:xfrm>
            <a:prstGeom prst="bentConnector3">
              <a:avLst>
                <a:gd name="adj1" fmla="val 1660173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/>
            <p:cNvSpPr txBox="1"/>
            <p:nvPr/>
          </p:nvSpPr>
          <p:spPr>
            <a:xfrm>
              <a:off x="4766700" y="4376147"/>
              <a:ext cx="705310" cy="312867"/>
            </a:xfrm>
            <a:prstGeom prst="rect">
              <a:avLst/>
            </a:prstGeom>
            <a:noFill/>
            <a:ln w="19050">
              <a:noFill/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36000" tIns="36000" rIns="36000" bIns="36000" numCol="1" spcCol="0" rtlCol="0" fromWordArt="0" anchor="b" anchorCtr="1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>
                <a:defRPr sz="1400">
                  <a:latin typeface="Consolas" panose="020B0609020204030204" pitchFamily="49" charset="0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200" dirty="0">
                  <a:solidFill>
                    <a:schemeClr val="accent1"/>
                  </a:solidFill>
                </a:rPr>
                <a:t>off-MR</a:t>
              </a:r>
            </a:p>
          </p:txBody>
        </p:sp>
        <p:cxnSp>
          <p:nvCxnSpPr>
            <p:cNvPr id="79" name="Elbow Connector 78"/>
            <p:cNvCxnSpPr>
              <a:stCxn id="43" idx="0"/>
              <a:endCxn id="57" idx="0"/>
            </p:cNvCxnSpPr>
            <p:nvPr/>
          </p:nvCxnSpPr>
          <p:spPr>
            <a:xfrm rot="5400000" flipH="1" flipV="1">
              <a:off x="5382009" y="4329010"/>
              <a:ext cx="12700" cy="1080013"/>
            </a:xfrm>
            <a:prstGeom prst="bentConnector3">
              <a:avLst>
                <a:gd name="adj1" fmla="val 5015512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/>
          </p:nvSpPr>
          <p:spPr>
            <a:xfrm>
              <a:off x="5022005" y="3926142"/>
              <a:ext cx="705310" cy="312867"/>
            </a:xfrm>
            <a:prstGeom prst="rect">
              <a:avLst/>
            </a:prstGeom>
            <a:noFill/>
            <a:ln w="19050">
              <a:noFill/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36000" tIns="36000" rIns="36000" bIns="36000" numCol="1" spcCol="0" rtlCol="0" fromWordArt="0" anchor="b" anchorCtr="1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>
                <a:defRPr sz="1400">
                  <a:latin typeface="Consolas" panose="020B0609020204030204" pitchFamily="49" charset="0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sz="1200" dirty="0">
                  <a:solidFill>
                    <a:schemeClr val="accent1"/>
                  </a:solidFill>
                </a:rPr>
                <a:t>off-MW</a:t>
              </a:r>
            </a:p>
          </p:txBody>
        </p:sp>
      </p:grpSp>
      <p:cxnSp>
        <p:nvCxnSpPr>
          <p:cNvPr id="10" name="Straight Arrow Connector 9"/>
          <p:cNvCxnSpPr>
            <a:stCxn id="18" idx="4"/>
            <a:endCxn id="13" idx="0"/>
          </p:cNvCxnSpPr>
          <p:nvPr/>
        </p:nvCxnSpPr>
        <p:spPr>
          <a:xfrm>
            <a:off x="5486708" y="1178975"/>
            <a:ext cx="345307" cy="8100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7" idx="4"/>
            <a:endCxn id="26" idx="0"/>
          </p:cNvCxnSpPr>
          <p:nvPr/>
        </p:nvCxnSpPr>
        <p:spPr>
          <a:xfrm flipH="1">
            <a:off x="4932005" y="1178975"/>
            <a:ext cx="14697" cy="8100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6" idx="4"/>
            <a:endCxn id="35" idx="0"/>
          </p:cNvCxnSpPr>
          <p:nvPr/>
        </p:nvCxnSpPr>
        <p:spPr>
          <a:xfrm>
            <a:off x="7707339" y="1178975"/>
            <a:ext cx="464702" cy="8100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40" idx="4"/>
            <a:endCxn id="39" idx="0"/>
          </p:cNvCxnSpPr>
          <p:nvPr/>
        </p:nvCxnSpPr>
        <p:spPr>
          <a:xfrm>
            <a:off x="7272030" y="1178975"/>
            <a:ext cx="1" cy="8100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46" idx="4"/>
            <a:endCxn id="45" idx="0"/>
          </p:cNvCxnSpPr>
          <p:nvPr/>
        </p:nvCxnSpPr>
        <p:spPr>
          <a:xfrm flipH="1">
            <a:off x="5472010" y="4770130"/>
            <a:ext cx="360005" cy="8401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50" idx="4"/>
            <a:endCxn id="49" idx="0"/>
          </p:cNvCxnSpPr>
          <p:nvPr/>
        </p:nvCxnSpPr>
        <p:spPr>
          <a:xfrm>
            <a:off x="6372023" y="4772664"/>
            <a:ext cx="16844" cy="8151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56" idx="4"/>
            <a:endCxn id="55" idx="0"/>
          </p:cNvCxnSpPr>
          <p:nvPr/>
        </p:nvCxnSpPr>
        <p:spPr>
          <a:xfrm>
            <a:off x="7452032" y="4772664"/>
            <a:ext cx="734703" cy="8163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60" idx="4"/>
            <a:endCxn id="59" idx="0"/>
          </p:cNvCxnSpPr>
          <p:nvPr/>
        </p:nvCxnSpPr>
        <p:spPr>
          <a:xfrm>
            <a:off x="6912028" y="4772664"/>
            <a:ext cx="343156" cy="8163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34462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Inheritance</a:t>
            </a:r>
            <a:endParaRPr lang="cs-CZ" altLang="en-US" noProof="1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pPr lvl="1"/>
            <a:r>
              <a:rPr lang="en-US" altLang="en-US" dirty="0"/>
              <a:t>Inheritance mechanisms in C++ are very strong</a:t>
            </a:r>
            <a:endParaRPr lang="cs-CZ" altLang="en-US" dirty="0"/>
          </a:p>
          <a:p>
            <a:pPr lvl="2"/>
            <a:r>
              <a:rPr lang="en-US" altLang="en-US" dirty="0"/>
              <a:t>Often misused</a:t>
            </a:r>
            <a:endParaRPr lang="cs-CZ" altLang="en-US" dirty="0"/>
          </a:p>
          <a:p>
            <a:pPr lvl="2"/>
            <a:endParaRPr lang="cs-CZ" altLang="en-US" dirty="0"/>
          </a:p>
          <a:p>
            <a:pPr lvl="1"/>
            <a:r>
              <a:rPr lang="en-US" altLang="en-US" dirty="0"/>
              <a:t>Inheritance shall be used only in these cases</a:t>
            </a:r>
            <a:endParaRPr lang="cs-CZ" altLang="en-US" dirty="0"/>
          </a:p>
          <a:p>
            <a:pPr lvl="2"/>
            <a:endParaRPr lang="cs-CZ" altLang="en-US" dirty="0"/>
          </a:p>
          <a:p>
            <a:pPr lvl="2"/>
            <a:r>
              <a:rPr lang="cs-CZ" altLang="en-US" dirty="0"/>
              <a:t>IS</a:t>
            </a:r>
            <a:r>
              <a:rPr lang="en-US" altLang="en-US" dirty="0"/>
              <a:t>-</a:t>
            </a:r>
            <a:r>
              <a:rPr lang="cs-CZ" altLang="en-US" dirty="0"/>
              <a:t>A </a:t>
            </a:r>
            <a:r>
              <a:rPr lang="en-US" altLang="en-US" dirty="0" err="1"/>
              <a:t>hiearachy</a:t>
            </a:r>
            <a:endParaRPr lang="cs-CZ" altLang="en-US" dirty="0"/>
          </a:p>
          <a:p>
            <a:pPr lvl="3"/>
            <a:r>
              <a:rPr lang="en-US" altLang="en-US" dirty="0"/>
              <a:t>Eagle </a:t>
            </a:r>
            <a:r>
              <a:rPr lang="en-US" altLang="en-US" dirty="0">
                <a:solidFill>
                  <a:srgbClr val="C00000"/>
                </a:solidFill>
              </a:rPr>
              <a:t>IS A </a:t>
            </a:r>
            <a:r>
              <a:rPr lang="en-US" altLang="en-US" dirty="0"/>
              <a:t>Bird</a:t>
            </a:r>
          </a:p>
          <a:p>
            <a:pPr lvl="3"/>
            <a:r>
              <a:rPr lang="en-US" altLang="en-US" dirty="0"/>
              <a:t>Square-Rectangle-Polygon-</a:t>
            </a:r>
            <a:r>
              <a:rPr lang="en-US" altLang="en-US" dirty="0" err="1"/>
              <a:t>Drawable</a:t>
            </a:r>
            <a:r>
              <a:rPr lang="en-US" altLang="en-US" dirty="0"/>
              <a:t>-Object</a:t>
            </a:r>
            <a:endParaRPr lang="cs-CZ" altLang="en-US" dirty="0"/>
          </a:p>
          <a:p>
            <a:pPr lvl="2"/>
            <a:endParaRPr lang="cs-CZ" altLang="en-US" dirty="0"/>
          </a:p>
          <a:p>
            <a:pPr lvl="2"/>
            <a:r>
              <a:rPr lang="en-US" altLang="en-US" dirty="0"/>
              <a:t>I</a:t>
            </a:r>
            <a:r>
              <a:rPr lang="cs-CZ" altLang="en-US" dirty="0"/>
              <a:t>nterface-implement</a:t>
            </a:r>
            <a:r>
              <a:rPr lang="en-US" altLang="en-US" dirty="0" err="1"/>
              <a:t>ation</a:t>
            </a:r>
            <a:endParaRPr lang="cs-CZ" altLang="en-US" dirty="0"/>
          </a:p>
          <a:p>
            <a:pPr lvl="3"/>
            <a:r>
              <a:rPr lang="cs-CZ" altLang="en-US" dirty="0"/>
              <a:t>Readable-InputFile</a:t>
            </a:r>
          </a:p>
          <a:p>
            <a:pPr lvl="3"/>
            <a:r>
              <a:rPr lang="cs-CZ" altLang="en-US" dirty="0"/>
              <a:t>Writable-OutputFile</a:t>
            </a:r>
          </a:p>
          <a:p>
            <a:pPr lvl="3"/>
            <a:r>
              <a:rPr lang="cs-CZ" altLang="en-US" dirty="0"/>
              <a:t>(Readable+Writable)-IOFile</a:t>
            </a:r>
          </a:p>
          <a:p>
            <a:pPr lvl="3"/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18639825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Inheritance</a:t>
            </a:r>
            <a:endParaRPr lang="cs-CZ" altLang="en-US" noProof="1"/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pPr lvl="3"/>
            <a:endParaRPr lang="cs-CZ" altLang="en-US" dirty="0"/>
          </a:p>
          <a:p>
            <a:pPr lvl="1"/>
            <a:r>
              <a:rPr lang="cs-CZ" altLang="en-US" dirty="0"/>
              <a:t>ISA </a:t>
            </a:r>
            <a:r>
              <a:rPr lang="en-US" altLang="en-US" dirty="0"/>
              <a:t>hierarchy</a:t>
            </a:r>
          </a:p>
          <a:p>
            <a:pPr lvl="2"/>
            <a:r>
              <a:rPr lang="cs-CZ" altLang="en-US" dirty="0"/>
              <a:t>C++: </a:t>
            </a:r>
            <a:r>
              <a:rPr lang="en-US" altLang="en-US" dirty="0"/>
              <a:t>Single non-virtual public inheritance</a:t>
            </a:r>
            <a:endParaRPr lang="cs-CZ" altLang="en-US" dirty="0"/>
          </a:p>
          <a:p>
            <a:pPr lvl="4"/>
            <a:r>
              <a:rPr lang="en-US" altLang="en-US" dirty="0"/>
              <a:t>		</a:t>
            </a:r>
            <a:r>
              <a:rPr lang="cs-CZ" altLang="en-US" dirty="0"/>
              <a:t>class Derived : public Base</a:t>
            </a:r>
          </a:p>
          <a:p>
            <a:pPr lvl="2"/>
            <a:r>
              <a:rPr lang="en-US" altLang="en-US" dirty="0"/>
              <a:t>Abstract classes may contain data (although usually do not)</a:t>
            </a:r>
            <a:endParaRPr lang="cs-CZ" altLang="en-US" dirty="0"/>
          </a:p>
          <a:p>
            <a:pPr lvl="2"/>
            <a:endParaRPr lang="cs-CZ" altLang="en-US" dirty="0"/>
          </a:p>
          <a:p>
            <a:pPr lvl="1"/>
            <a:r>
              <a:rPr lang="en-US" altLang="en-US" dirty="0"/>
              <a:t>Interface-implementation</a:t>
            </a:r>
            <a:endParaRPr lang="cs-CZ" altLang="en-US" dirty="0"/>
          </a:p>
          <a:p>
            <a:pPr lvl="2"/>
            <a:r>
              <a:rPr lang="cs-CZ" altLang="en-US" dirty="0"/>
              <a:t>C++: </a:t>
            </a:r>
            <a:r>
              <a:rPr lang="en-US" altLang="en-US" dirty="0"/>
              <a:t>Multiple virtual public inheritance</a:t>
            </a:r>
          </a:p>
          <a:p>
            <a:pPr lvl="4"/>
            <a:r>
              <a:rPr lang="en-US" altLang="en-US" dirty="0"/>
              <a:t>		</a:t>
            </a:r>
            <a:r>
              <a:rPr lang="cs-CZ" altLang="en-US" dirty="0"/>
              <a:t>class Derived : </a:t>
            </a:r>
            <a:r>
              <a:rPr lang="en-US" altLang="en-US" dirty="0"/>
              <a:t>virtual </a:t>
            </a:r>
            <a:r>
              <a:rPr lang="cs-CZ" altLang="en-US" dirty="0"/>
              <a:t>public Base</a:t>
            </a:r>
            <a:r>
              <a:rPr lang="en-US" altLang="en-US" dirty="0"/>
              <a:t>1, </a:t>
            </a:r>
          </a:p>
          <a:p>
            <a:pPr lvl="4"/>
            <a:r>
              <a:rPr lang="en-US" altLang="en-US" dirty="0"/>
              <a:t>				 virtual public Base2</a:t>
            </a:r>
            <a:endParaRPr lang="cs-CZ" altLang="en-US" dirty="0"/>
          </a:p>
          <a:p>
            <a:pPr lvl="3"/>
            <a:r>
              <a:rPr lang="en-US" altLang="en-US" dirty="0"/>
              <a:t>virtual inheritance merges copies of a base class multiply included via diamond patterns</a:t>
            </a:r>
          </a:p>
          <a:p>
            <a:pPr lvl="2"/>
            <a:r>
              <a:rPr lang="en-US" altLang="en-US" dirty="0"/>
              <a:t>Abstract classes usually contain no data</a:t>
            </a:r>
            <a:endParaRPr lang="cs-CZ" altLang="en-US" dirty="0"/>
          </a:p>
          <a:p>
            <a:pPr lvl="2"/>
            <a:r>
              <a:rPr lang="en-US" altLang="en-US" dirty="0"/>
              <a:t>Interfaces are (typically) not used to own (destroy) the object</a:t>
            </a:r>
            <a:endParaRPr lang="cs-CZ" altLang="en-US" dirty="0"/>
          </a:p>
          <a:p>
            <a:pPr lvl="3"/>
            <a:endParaRPr lang="cs-CZ" altLang="en-US" dirty="0"/>
          </a:p>
          <a:p>
            <a:pPr lvl="1"/>
            <a:r>
              <a:rPr lang="en-US" altLang="en-US" dirty="0"/>
              <a:t>Often combined</a:t>
            </a:r>
            <a:endParaRPr lang="cs-CZ" altLang="en-US" dirty="0"/>
          </a:p>
          <a:p>
            <a:pPr lvl="4"/>
            <a:r>
              <a:rPr lang="en-US" altLang="en-US" dirty="0"/>
              <a:t>		</a:t>
            </a:r>
            <a:r>
              <a:rPr lang="cs-CZ" altLang="en-US" dirty="0"/>
              <a:t>class Derived : public Base</a:t>
            </a:r>
            <a:r>
              <a:rPr lang="en-US" altLang="en-US" dirty="0"/>
              <a:t>, </a:t>
            </a:r>
          </a:p>
          <a:p>
            <a:pPr lvl="4"/>
            <a:r>
              <a:rPr lang="en-US" altLang="en-US" dirty="0"/>
              <a:t>				 virtual </a:t>
            </a:r>
            <a:r>
              <a:rPr lang="cs-CZ" altLang="en-US" dirty="0"/>
              <a:t>public Interface</a:t>
            </a:r>
            <a:r>
              <a:rPr lang="en-US" altLang="en-US" dirty="0"/>
              <a:t>1, </a:t>
            </a:r>
          </a:p>
          <a:p>
            <a:pPr lvl="4"/>
            <a:r>
              <a:rPr lang="en-US" altLang="en-US" dirty="0"/>
              <a:t>				 virtual public </a:t>
            </a:r>
            <a:r>
              <a:rPr lang="cs-CZ" altLang="en-US" dirty="0"/>
              <a:t>Interface</a:t>
            </a:r>
            <a:r>
              <a:rPr lang="en-US" altLang="en-US" dirty="0"/>
              <a:t>2</a:t>
            </a:r>
            <a:endParaRPr lang="cs-CZ" altLang="en-US" dirty="0"/>
          </a:p>
          <a:p>
            <a:pPr lvl="7"/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2120538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pPr lvl="4"/>
            <a:r>
              <a:rPr lang="en-US" dirty="0"/>
              <a:t>class X {</a:t>
            </a:r>
          </a:p>
          <a:p>
            <a:pPr lvl="4"/>
            <a:r>
              <a:rPr lang="en-US" dirty="0"/>
              <a:t>  /*...*/</a:t>
            </a:r>
          </a:p>
          <a:p>
            <a:pPr lvl="4"/>
            <a:r>
              <a:rPr lang="en-US" dirty="0"/>
              <a:t>};</a:t>
            </a:r>
          </a:p>
          <a:p>
            <a:r>
              <a:rPr lang="en-US" dirty="0"/>
              <a:t>Class in C++ is an extremely powerful construct</a:t>
            </a:r>
          </a:p>
          <a:p>
            <a:pPr lvl="2"/>
            <a:r>
              <a:rPr lang="en-US" dirty="0"/>
              <a:t>Other languages often have several less powerful constructs (</a:t>
            </a:r>
            <a:r>
              <a:rPr lang="en-US" dirty="0" err="1"/>
              <a:t>class+interface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Requires caution and conventions</a:t>
            </a:r>
          </a:p>
          <a:p>
            <a:r>
              <a:rPr lang="en-US" dirty="0"/>
              <a:t>Three degrees of usage</a:t>
            </a:r>
          </a:p>
          <a:p>
            <a:pPr lvl="1"/>
            <a:r>
              <a:rPr lang="en-US" dirty="0"/>
              <a:t>Non-instantiated class - a pack of declarations (used in generic programming)</a:t>
            </a:r>
          </a:p>
          <a:p>
            <a:pPr lvl="1"/>
            <a:r>
              <a:rPr lang="en-US" dirty="0"/>
              <a:t>Class with data members</a:t>
            </a:r>
          </a:p>
          <a:p>
            <a:pPr lvl="1"/>
            <a:r>
              <a:rPr lang="en-US" dirty="0"/>
              <a:t>Class with inheritance and virtual functions (object-oriented programming)</a:t>
            </a:r>
          </a:p>
          <a:p>
            <a:pPr lvl="2"/>
            <a:r>
              <a:rPr lang="en-US" dirty="0"/>
              <a:t>Only these classes carry their type information at runtime</a:t>
            </a:r>
          </a:p>
          <a:p>
            <a:r>
              <a:rPr lang="en-US" dirty="0"/>
              <a:t>class = </a:t>
            </a:r>
            <a:r>
              <a:rPr lang="en-US" dirty="0" err="1"/>
              <a:t>struct</a:t>
            </a:r>
            <a:endParaRPr lang="en-US" dirty="0"/>
          </a:p>
          <a:p>
            <a:pPr lvl="1"/>
            <a:r>
              <a:rPr lang="en-US" dirty="0" err="1"/>
              <a:t>struct</a:t>
            </a:r>
            <a:r>
              <a:rPr lang="en-US" dirty="0"/>
              <a:t> members are by default public</a:t>
            </a:r>
          </a:p>
          <a:p>
            <a:pPr lvl="2"/>
            <a:r>
              <a:rPr lang="en-US" dirty="0"/>
              <a:t>by convention used for simple or non-instantiated classes</a:t>
            </a:r>
          </a:p>
          <a:p>
            <a:pPr lvl="1"/>
            <a:r>
              <a:rPr lang="en-US" dirty="0"/>
              <a:t>class members are by default private</a:t>
            </a:r>
          </a:p>
          <a:p>
            <a:pPr lvl="2"/>
            <a:r>
              <a:rPr lang="en-US" dirty="0"/>
              <a:t>by convention used for large classes and OOP</a:t>
            </a:r>
          </a:p>
        </p:txBody>
      </p:sp>
    </p:spTree>
    <p:extLst>
      <p:ext uri="{BB962C8B-B14F-4D97-AF65-F5344CB8AC3E}">
        <p14:creationId xmlns:p14="http://schemas.microsoft.com/office/powerpoint/2010/main" val="38184221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Misuse of inheritance</a:t>
            </a:r>
            <a:endParaRPr lang="cs-CZ" altLang="en-US" noProof="1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/>
          <a:lstStyle/>
          <a:p>
            <a:pPr lvl="1"/>
            <a:r>
              <a:rPr lang="en-US" altLang="en-US" dirty="0"/>
              <a:t>Misuse of inheritance - #</a:t>
            </a:r>
            <a:r>
              <a:rPr lang="cs-CZ" altLang="en-US" dirty="0"/>
              <a:t>1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dirty="0"/>
          </a:p>
          <a:p>
            <a:pPr marL="0" lvl="4" indent="-94320">
              <a:buFont typeface="Wingdings" pitchFamily="2" charset="2"/>
              <a:buNone/>
            </a:pPr>
            <a:r>
              <a:rPr lang="cs-CZ" altLang="en-US" dirty="0"/>
              <a:t>class Real </a:t>
            </a:r>
            <a:r>
              <a:rPr lang="en-US" altLang="en-US" dirty="0"/>
              <a:t>{ public: double Re; };</a:t>
            </a:r>
          </a:p>
          <a:p>
            <a:pPr marL="0" lvl="4" indent="-94320">
              <a:buFont typeface="Wingdings" pitchFamily="2" charset="2"/>
              <a:buNone/>
            </a:pPr>
            <a:r>
              <a:rPr lang="en-US" altLang="en-US" dirty="0"/>
              <a:t>class Complex : public Real { public: double </a:t>
            </a:r>
            <a:r>
              <a:rPr lang="en-US" altLang="en-US" dirty="0" err="1"/>
              <a:t>Im</a:t>
            </a:r>
            <a:r>
              <a:rPr lang="en-US" altLang="en-US" dirty="0"/>
              <a:t>; };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dirty="0"/>
          </a:p>
          <a:p>
            <a:pPr lvl="2"/>
            <a:r>
              <a:rPr lang="en-US" altLang="en-US" dirty="0"/>
              <a:t>Leads to slicing:</a:t>
            </a:r>
            <a:endParaRPr lang="cs-CZ" altLang="en-US" dirty="0"/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dirty="0"/>
          </a:p>
          <a:p>
            <a:pPr marL="0" lvl="4" indent="-94320">
              <a:buFont typeface="Wingdings" pitchFamily="2" charset="2"/>
              <a:buNone/>
            </a:pPr>
            <a:r>
              <a:rPr lang="en-US" altLang="en-US" dirty="0"/>
              <a:t>double</a:t>
            </a:r>
            <a:r>
              <a:rPr lang="cs-CZ" altLang="en-US" dirty="0"/>
              <a:t> </a:t>
            </a:r>
            <a:r>
              <a:rPr lang="en-US" altLang="en-US" dirty="0"/>
              <a:t>abs</a:t>
            </a:r>
            <a:r>
              <a:rPr lang="cs-CZ" altLang="en-US" dirty="0"/>
              <a:t>( </a:t>
            </a:r>
            <a:r>
              <a:rPr lang="en-US" altLang="en-US" dirty="0" err="1"/>
              <a:t>const</a:t>
            </a:r>
            <a:r>
              <a:rPr lang="en-US" altLang="en-US" dirty="0"/>
              <a:t> </a:t>
            </a:r>
            <a:r>
              <a:rPr lang="cs-CZ" altLang="en-US" dirty="0"/>
              <a:t>Real </a:t>
            </a:r>
            <a:r>
              <a:rPr lang="en-US" altLang="en-US" dirty="0"/>
              <a:t>&amp; </a:t>
            </a:r>
            <a:r>
              <a:rPr lang="cs-CZ" altLang="en-US" dirty="0"/>
              <a:t>p) </a:t>
            </a:r>
            <a:r>
              <a:rPr lang="en-US" altLang="en-US" dirty="0"/>
              <a:t>{ return </a:t>
            </a:r>
            <a:r>
              <a:rPr lang="en-US" altLang="en-US" dirty="0" err="1"/>
              <a:t>p.Re</a:t>
            </a:r>
            <a:r>
              <a:rPr lang="en-US" altLang="en-US" dirty="0"/>
              <a:t> &gt; 0 ? </a:t>
            </a:r>
            <a:r>
              <a:rPr lang="en-US" altLang="en-US" dirty="0" err="1"/>
              <a:t>p.Re</a:t>
            </a:r>
            <a:r>
              <a:rPr lang="en-US" altLang="en-US" dirty="0"/>
              <a:t> : - </a:t>
            </a:r>
            <a:r>
              <a:rPr lang="en-US" altLang="en-US" dirty="0" err="1"/>
              <a:t>p.Re</a:t>
            </a:r>
            <a:r>
              <a:rPr lang="en-US" altLang="en-US" dirty="0"/>
              <a:t>; }</a:t>
            </a:r>
          </a:p>
          <a:p>
            <a:pPr marL="0" lvl="4" indent="-94320">
              <a:buFont typeface="Wingdings" pitchFamily="2" charset="2"/>
              <a:buNone/>
            </a:pPr>
            <a:endParaRPr lang="en-US" altLang="en-US" dirty="0"/>
          </a:p>
          <a:p>
            <a:pPr marL="0" lvl="4" indent="-94320">
              <a:buFont typeface="Wingdings" pitchFamily="2" charset="2"/>
              <a:buNone/>
            </a:pPr>
            <a:r>
              <a:rPr lang="en-US" altLang="en-US" dirty="0"/>
              <a:t>Complex x;</a:t>
            </a:r>
          </a:p>
          <a:p>
            <a:pPr marL="0" lvl="4" indent="-94320">
              <a:buFont typeface="Wingdings" pitchFamily="2" charset="2"/>
              <a:buNone/>
            </a:pPr>
            <a:r>
              <a:rPr lang="en-US" altLang="en-US" dirty="0"/>
              <a:t>double a = abs( x);</a:t>
            </a:r>
            <a:r>
              <a:rPr lang="cs-CZ" altLang="en-US" dirty="0"/>
              <a:t>	</a:t>
            </a:r>
            <a:r>
              <a:rPr lang="en-US" altLang="en-US" dirty="0"/>
              <a:t>// it CAN be compiled - but it should not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cs-CZ" altLang="en-US" dirty="0"/>
          </a:p>
          <a:p>
            <a:pPr lvl="2"/>
            <a:r>
              <a:rPr lang="en-US" altLang="en-US" dirty="0"/>
              <a:t>Reference to the derived class may be assigned to a reference to the base class</a:t>
            </a:r>
            <a:endParaRPr lang="cs-CZ" altLang="en-US" dirty="0"/>
          </a:p>
          <a:p>
            <a:pPr lvl="3"/>
            <a:r>
              <a:rPr lang="cs-CZ" altLang="en-US" sz="2000" dirty="0"/>
              <a:t>Complex =</a:t>
            </a:r>
            <a:r>
              <a:rPr lang="en-US" altLang="en-US" sz="2000" dirty="0"/>
              <a:t>&gt; Complex &amp; =&gt; Real &amp; =&gt; </a:t>
            </a:r>
            <a:r>
              <a:rPr lang="en-US" altLang="en-US" sz="2000" dirty="0" err="1"/>
              <a:t>const</a:t>
            </a:r>
            <a:r>
              <a:rPr lang="en-US" altLang="en-US" sz="2000" dirty="0"/>
              <a:t> Real &amp;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38932476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Misuse of inheritance</a:t>
            </a:r>
            <a:endParaRPr lang="cs-CZ" altLang="en-US" noProof="1"/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pPr lvl="1"/>
            <a:r>
              <a:rPr lang="en-US" altLang="en-US" dirty="0"/>
              <a:t>Misuse of inheritance - #</a:t>
            </a:r>
            <a:r>
              <a:rPr lang="cs-CZ" altLang="en-US" dirty="0"/>
              <a:t>2</a:t>
            </a:r>
          </a:p>
          <a:p>
            <a:endParaRPr lang="en-US" altLang="en-US" dirty="0"/>
          </a:p>
          <a:p>
            <a:pPr lvl="4"/>
            <a:r>
              <a:rPr lang="cs-CZ" altLang="en-US" dirty="0"/>
              <a:t>class Complex </a:t>
            </a:r>
            <a:r>
              <a:rPr lang="en-US" altLang="en-US" dirty="0"/>
              <a:t>{ public: double Re</a:t>
            </a:r>
            <a:r>
              <a:rPr lang="cs-CZ" altLang="en-US" dirty="0"/>
              <a:t>, Im</a:t>
            </a:r>
            <a:r>
              <a:rPr lang="en-US" altLang="en-US" dirty="0"/>
              <a:t>; };</a:t>
            </a:r>
          </a:p>
          <a:p>
            <a:pPr lvl="4"/>
            <a:r>
              <a:rPr lang="en-US" altLang="en-US" dirty="0"/>
              <a:t>class </a:t>
            </a:r>
            <a:r>
              <a:rPr lang="cs-CZ" altLang="en-US" dirty="0"/>
              <a:t>Real</a:t>
            </a:r>
            <a:r>
              <a:rPr lang="en-US" altLang="en-US" dirty="0"/>
              <a:t> : public </a:t>
            </a:r>
            <a:r>
              <a:rPr lang="cs-CZ" altLang="en-US" dirty="0"/>
              <a:t>Complex</a:t>
            </a:r>
            <a:r>
              <a:rPr lang="en-US" altLang="en-US" dirty="0"/>
              <a:t> { public: </a:t>
            </a:r>
            <a:r>
              <a:rPr lang="cs-CZ" altLang="en-US" dirty="0"/>
              <a:t>Real( double r)</a:t>
            </a:r>
            <a:r>
              <a:rPr lang="en-US" altLang="en-US" dirty="0"/>
              <a:t>; };</a:t>
            </a:r>
          </a:p>
          <a:p>
            <a:pPr lvl="2"/>
            <a:r>
              <a:rPr lang="en-US" altLang="en-US" dirty="0"/>
              <a:t>Mistake: Objects in</a:t>
            </a:r>
            <a:r>
              <a:rPr lang="cs-CZ" altLang="en-US" dirty="0"/>
              <a:t> C++ </a:t>
            </a:r>
            <a:r>
              <a:rPr lang="en-US" altLang="en-US" dirty="0"/>
              <a:t>are not mathematical objects</a:t>
            </a:r>
          </a:p>
          <a:p>
            <a:pPr lvl="3"/>
            <a:endParaRPr lang="en-US" altLang="en-US" dirty="0"/>
          </a:p>
          <a:p>
            <a:pPr lvl="4"/>
            <a:r>
              <a:rPr lang="cs-CZ" altLang="en-US" dirty="0"/>
              <a:t>void set</a:t>
            </a:r>
            <a:r>
              <a:rPr lang="en-US" altLang="en-US" dirty="0"/>
              <a:t>_</a:t>
            </a:r>
            <a:r>
              <a:rPr lang="en-US" altLang="en-US" dirty="0" err="1"/>
              <a:t>to_i</a:t>
            </a:r>
            <a:r>
              <a:rPr lang="cs-CZ" altLang="en-US" dirty="0"/>
              <a:t>( </a:t>
            </a:r>
            <a:r>
              <a:rPr lang="en-US" altLang="en-US" dirty="0"/>
              <a:t>Complex</a:t>
            </a:r>
            <a:r>
              <a:rPr lang="cs-CZ" altLang="en-US" dirty="0"/>
              <a:t> </a:t>
            </a:r>
            <a:r>
              <a:rPr lang="en-US" altLang="en-US" dirty="0"/>
              <a:t>&amp; </a:t>
            </a:r>
            <a:r>
              <a:rPr lang="cs-CZ" altLang="en-US" dirty="0"/>
              <a:t>p) </a:t>
            </a:r>
            <a:r>
              <a:rPr lang="en-US" altLang="en-US" dirty="0"/>
              <a:t>{ </a:t>
            </a:r>
            <a:r>
              <a:rPr lang="en-US" altLang="en-US" dirty="0" err="1"/>
              <a:t>p.Re</a:t>
            </a:r>
            <a:r>
              <a:rPr lang="en-US" altLang="en-US" dirty="0"/>
              <a:t> = 0; </a:t>
            </a:r>
            <a:r>
              <a:rPr lang="en-US" altLang="en-US" dirty="0" err="1"/>
              <a:t>p.Im</a:t>
            </a:r>
            <a:r>
              <a:rPr lang="en-US" altLang="en-US" dirty="0"/>
              <a:t> = 1; }</a:t>
            </a:r>
          </a:p>
          <a:p>
            <a:pPr lvl="4"/>
            <a:endParaRPr lang="en-US" altLang="en-US" dirty="0"/>
          </a:p>
          <a:p>
            <a:pPr lvl="4"/>
            <a:r>
              <a:rPr lang="en-US" altLang="en-US" dirty="0"/>
              <a:t>Real x;</a:t>
            </a:r>
          </a:p>
          <a:p>
            <a:pPr lvl="4"/>
            <a:r>
              <a:rPr lang="en-US" altLang="en-US" dirty="0" err="1"/>
              <a:t>set_to_i</a:t>
            </a:r>
            <a:r>
              <a:rPr lang="en-US" altLang="en-US" dirty="0"/>
              <a:t>( x);</a:t>
            </a:r>
            <a:r>
              <a:rPr lang="cs-CZ" altLang="en-US" dirty="0"/>
              <a:t>	</a:t>
            </a:r>
            <a:r>
              <a:rPr lang="en-US" altLang="en-US" dirty="0"/>
              <a:t>// it CAN be compiled - but it should not</a:t>
            </a:r>
          </a:p>
          <a:p>
            <a:pPr lvl="3"/>
            <a:r>
              <a:rPr lang="en-US" altLang="en-US" dirty="0"/>
              <a:t>Real</a:t>
            </a:r>
            <a:r>
              <a:rPr lang="cs-CZ" altLang="en-US" dirty="0"/>
              <a:t> =</a:t>
            </a:r>
            <a:r>
              <a:rPr lang="en-US" altLang="en-US" dirty="0"/>
              <a:t>&gt; Real &amp; =&gt; Complex &amp;</a:t>
            </a:r>
          </a:p>
          <a:p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12784027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1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7" indent="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6000"/>
              <a:buNone/>
            </a:pPr>
            <a:r>
              <a:rPr lang="en-US" altLang="en-US" sz="2000" b="1" dirty="0">
                <a:solidFill>
                  <a:schemeClr val="accent2"/>
                </a:solidFill>
              </a:rPr>
              <a:t>Classes without inheritance</a:t>
            </a:r>
            <a:endParaRPr lang="cs-CZ" altLang="en-US" sz="2000" b="1" dirty="0">
              <a:solidFill>
                <a:schemeClr val="accent2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Classes with inheritance</a:t>
            </a:r>
            <a:endParaRPr lang="cs-CZ" dirty="0"/>
          </a:p>
        </p:txBody>
      </p:sp>
      <p:sp>
        <p:nvSpPr>
          <p:cNvPr id="237572" name="Rectangle 10"/>
          <p:cNvSpPr>
            <a:spLocks noGrp="1" noChangeArrowheads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altLang="en-US" dirty="0">
                <a:solidFill>
                  <a:srgbClr val="FF0000"/>
                </a:solidFill>
              </a:rPr>
              <a:t>No virtual functions</a:t>
            </a:r>
          </a:p>
          <a:p>
            <a:pPr lvl="1"/>
            <a:r>
              <a:rPr lang="en-US" altLang="en-US" dirty="0">
                <a:solidFill>
                  <a:srgbClr val="FF0000"/>
                </a:solidFill>
              </a:rPr>
              <a:t>No visible pointers usually required</a:t>
            </a:r>
          </a:p>
          <a:p>
            <a:pPr lvl="2"/>
            <a:r>
              <a:rPr lang="en-US" altLang="en-US" dirty="0"/>
              <a:t>When multiple objects exist</a:t>
            </a:r>
          </a:p>
          <a:p>
            <a:pPr lvl="3"/>
            <a:r>
              <a:rPr lang="en-US" altLang="en-US" dirty="0"/>
              <a:t>Allocated usually via containers</a:t>
            </a:r>
          </a:p>
          <a:p>
            <a:pPr lvl="4"/>
            <a:r>
              <a:rPr lang="en-US" altLang="en-US" dirty="0" err="1"/>
              <a:t>std</a:t>
            </a:r>
            <a:r>
              <a:rPr lang="en-US" altLang="en-US" dirty="0"/>
              <a:t>::vector&lt; </a:t>
            </a:r>
            <a:r>
              <a:rPr lang="en-US" altLang="en-US" dirty="0" err="1"/>
              <a:t>MyClass</a:t>
            </a:r>
            <a:r>
              <a:rPr lang="en-US" altLang="en-US" dirty="0"/>
              <a:t>&gt; k;</a:t>
            </a:r>
          </a:p>
          <a:p>
            <a:pPr lvl="2"/>
            <a:r>
              <a:rPr lang="en-US" altLang="en-US" dirty="0"/>
              <a:t>When standalone</a:t>
            </a:r>
          </a:p>
          <a:p>
            <a:pPr lvl="4"/>
            <a:r>
              <a:rPr lang="en-US" altLang="en-US" dirty="0" err="1"/>
              <a:t>MyClass</a:t>
            </a:r>
            <a:r>
              <a:rPr lang="en-US" altLang="en-US" dirty="0"/>
              <a:t> c;</a:t>
            </a:r>
          </a:p>
          <a:p>
            <a:pPr lvl="1"/>
            <a:r>
              <a:rPr lang="en-US" altLang="en-US" dirty="0"/>
              <a:t>If ownership must be transferred, moving may be used</a:t>
            </a:r>
          </a:p>
          <a:p>
            <a:pPr lvl="4"/>
            <a:r>
              <a:rPr lang="en-US" altLang="en-US" dirty="0" err="1"/>
              <a:t>std</a:t>
            </a:r>
            <a:r>
              <a:rPr lang="en-US" altLang="en-US" dirty="0"/>
              <a:t>::vector&lt; </a:t>
            </a:r>
            <a:r>
              <a:rPr lang="en-US" altLang="en-US" dirty="0" err="1"/>
              <a:t>MyClass</a:t>
            </a:r>
            <a:r>
              <a:rPr lang="en-US" altLang="en-US" dirty="0"/>
              <a:t>&gt; k2 = move( k);</a:t>
            </a:r>
          </a:p>
          <a:p>
            <a:pPr lvl="4"/>
            <a:r>
              <a:rPr lang="en-US" altLang="en-US" dirty="0" err="1"/>
              <a:t>MyClass</a:t>
            </a:r>
            <a:r>
              <a:rPr lang="en-US" altLang="en-US" dirty="0"/>
              <a:t> c2 = </a:t>
            </a:r>
            <a:r>
              <a:rPr lang="en-US" altLang="en-US" dirty="0" err="1"/>
              <a:t>std</a:t>
            </a:r>
            <a:r>
              <a:rPr lang="en-US" altLang="en-US" dirty="0"/>
              <a:t>::move( c);</a:t>
            </a:r>
          </a:p>
          <a:p>
            <a:pPr lvl="1"/>
            <a:r>
              <a:rPr lang="en-US" altLang="en-US" dirty="0">
                <a:solidFill>
                  <a:srgbClr val="FF0000"/>
                </a:solidFill>
              </a:rPr>
              <a:t>Move required</a:t>
            </a:r>
          </a:p>
          <a:p>
            <a:pPr lvl="2"/>
            <a:r>
              <a:rPr lang="en-US" altLang="en-US" dirty="0"/>
              <a:t>For insertion into containers</a:t>
            </a:r>
          </a:p>
          <a:p>
            <a:pPr lvl="2"/>
            <a:r>
              <a:rPr lang="en-US" altLang="en-US" dirty="0"/>
              <a:t>For transfer of ownership</a:t>
            </a:r>
          </a:p>
          <a:p>
            <a:pPr lvl="1"/>
            <a:r>
              <a:rPr lang="en-US" altLang="en-US" dirty="0"/>
              <a:t>Copy often required too</a:t>
            </a:r>
          </a:p>
          <a:p>
            <a:pPr lvl="2"/>
            <a:endParaRPr lang="en-US" altLang="en-US" dirty="0"/>
          </a:p>
          <a:p>
            <a:pPr lvl="1"/>
            <a:r>
              <a:rPr lang="en-US" altLang="en-US" dirty="0"/>
              <a:t>Individual allocation required only if</a:t>
            </a:r>
          </a:p>
          <a:p>
            <a:pPr lvl="2"/>
            <a:r>
              <a:rPr lang="en-US" altLang="en-US" dirty="0"/>
              <a:t>ownership must be transferred</a:t>
            </a:r>
          </a:p>
          <a:p>
            <a:pPr lvl="2"/>
            <a:r>
              <a:rPr lang="en-US" altLang="en-US" dirty="0"/>
              <a:t>and observers are required</a:t>
            </a:r>
          </a:p>
          <a:p>
            <a:pPr lvl="4"/>
            <a:r>
              <a:rPr lang="en-US" altLang="en-US" dirty="0"/>
              <a:t>auto p =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make_unique</a:t>
            </a:r>
            <a:r>
              <a:rPr lang="en-US" altLang="en-US" dirty="0"/>
              <a:t>&lt; </a:t>
            </a:r>
            <a:r>
              <a:rPr lang="en-US" altLang="en-US" dirty="0" err="1"/>
              <a:t>MyClass</a:t>
            </a:r>
            <a:r>
              <a:rPr lang="en-US" altLang="en-US" dirty="0"/>
              <a:t>&gt;();</a:t>
            </a:r>
          </a:p>
          <a:p>
            <a:pPr lvl="4"/>
            <a:r>
              <a:rPr lang="en-US" altLang="en-US" dirty="0" err="1"/>
              <a:t>MyClass</a:t>
            </a:r>
            <a:r>
              <a:rPr lang="en-US" altLang="en-US" dirty="0"/>
              <a:t> * observer = </a:t>
            </a:r>
            <a:r>
              <a:rPr lang="en-US" altLang="en-US" dirty="0" err="1"/>
              <a:t>p.get</a:t>
            </a:r>
            <a:r>
              <a:rPr lang="en-US" altLang="en-US" dirty="0"/>
              <a:t>();</a:t>
            </a:r>
          </a:p>
          <a:p>
            <a:pPr lvl="4"/>
            <a:r>
              <a:rPr lang="en-US" altLang="en-US" dirty="0"/>
              <a:t>auto p2 = move( p);</a:t>
            </a:r>
            <a:endParaRPr lang="cs-CZ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lvl="2"/>
            <a:r>
              <a:rPr lang="en-US" dirty="0"/>
              <a:t>Concrete classes of different size and layout</a:t>
            </a:r>
          </a:p>
          <a:p>
            <a:pPr lvl="3"/>
            <a:r>
              <a:rPr lang="en-US" dirty="0"/>
              <a:t>Usually mixed in a data structure</a:t>
            </a:r>
          </a:p>
          <a:p>
            <a:pPr lvl="3"/>
            <a:r>
              <a:rPr lang="en-US" dirty="0"/>
              <a:t>Cannot be allocated in a common block</a:t>
            </a:r>
          </a:p>
          <a:p>
            <a:pPr lvl="3"/>
            <a:r>
              <a:rPr lang="en-US" dirty="0">
                <a:solidFill>
                  <a:srgbClr val="FF0000"/>
                </a:solidFill>
              </a:rPr>
              <a:t>Individual dynamic allocation</a:t>
            </a:r>
          </a:p>
          <a:p>
            <a:pPr lvl="2"/>
            <a:r>
              <a:rPr lang="en-US" dirty="0"/>
              <a:t>Common base class</a:t>
            </a:r>
          </a:p>
          <a:p>
            <a:pPr lvl="3"/>
            <a:r>
              <a:rPr lang="en-US" dirty="0"/>
              <a:t>Serves as a unified handle for different concrete classes</a:t>
            </a:r>
          </a:p>
          <a:p>
            <a:pPr lvl="3"/>
            <a:r>
              <a:rPr lang="en-US" dirty="0">
                <a:solidFill>
                  <a:srgbClr val="FF0000"/>
                </a:solidFill>
              </a:rPr>
              <a:t>Pointers required</a:t>
            </a:r>
          </a:p>
          <a:p>
            <a:pPr lvl="4"/>
            <a:r>
              <a:rPr lang="en-US" dirty="0" err="1"/>
              <a:t>std</a:t>
            </a:r>
            <a:r>
              <a:rPr lang="en-US" dirty="0"/>
              <a:t>::vector&lt;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unique_ptr</a:t>
            </a:r>
            <a:r>
              <a:rPr lang="en-US" dirty="0"/>
              <a:t>&lt;Base&gt;&gt; k;</a:t>
            </a:r>
          </a:p>
          <a:p>
            <a:pPr lvl="3"/>
            <a:r>
              <a:rPr lang="en-US" dirty="0">
                <a:solidFill>
                  <a:srgbClr val="FF0000"/>
                </a:solidFill>
              </a:rPr>
              <a:t>Virtual destructor required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Copy/move not required/supported</a:t>
            </a:r>
          </a:p>
          <a:p>
            <a:pPr lvl="3"/>
            <a:r>
              <a:rPr lang="en-US" dirty="0"/>
              <a:t>Pointers are copied/moved instead</a:t>
            </a:r>
          </a:p>
          <a:p>
            <a:pPr lvl="3"/>
            <a:r>
              <a:rPr lang="en-US" dirty="0"/>
              <a:t>Objects often have identity</a:t>
            </a:r>
          </a:p>
        </p:txBody>
      </p:sp>
      <p:sp>
        <p:nvSpPr>
          <p:cNvPr id="23757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Two worlds of classes in C++</a:t>
            </a:r>
            <a:endParaRPr lang="cs-CZ" altLang="en-US" noProof="1"/>
          </a:p>
        </p:txBody>
      </p:sp>
    </p:spTree>
    <p:extLst>
      <p:ext uri="{BB962C8B-B14F-4D97-AF65-F5344CB8AC3E}">
        <p14:creationId xmlns:p14="http://schemas.microsoft.com/office/powerpoint/2010/main" val="3693824798"/>
      </p:ext>
    </p:extLst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noProof="1">
                <a:effectLst>
                  <a:outerShdw blurRad="38100" dist="38100" dir="2700000" algn="tl">
                    <a:srgbClr val="C0C0C0"/>
                  </a:outerShdw>
                </a:effectLst>
              </a:rPr>
              <a:t>Conversions</a:t>
            </a:r>
            <a:endParaRPr lang="cs-CZ" noProof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137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Special member functions</a:t>
            </a:r>
            <a:endParaRPr lang="cs-CZ" altLang="en-US" noProof="1"/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pPr lvl="1"/>
            <a:r>
              <a:rPr lang="en-US" altLang="en-US" dirty="0"/>
              <a:t>Conversion constructors</a:t>
            </a:r>
          </a:p>
          <a:p>
            <a:pPr lvl="4"/>
            <a:r>
              <a:rPr lang="cs-CZ" altLang="en-US" dirty="0"/>
              <a:t>class T </a:t>
            </a:r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  </a:t>
            </a:r>
            <a:r>
              <a:rPr lang="cs-CZ" altLang="en-US" dirty="0"/>
              <a:t>T</a:t>
            </a:r>
            <a:r>
              <a:rPr lang="en-US" altLang="en-US" dirty="0"/>
              <a:t>( </a:t>
            </a:r>
            <a:r>
              <a:rPr lang="cs-CZ" altLang="en-US" dirty="0"/>
              <a:t>U x</a:t>
            </a:r>
            <a:r>
              <a:rPr lang="en-US" altLang="en-US" dirty="0"/>
              <a:t>);</a:t>
            </a:r>
          </a:p>
          <a:p>
            <a:pPr lvl="4"/>
            <a:r>
              <a:rPr lang="en-US" altLang="en-US" dirty="0"/>
              <a:t>};</a:t>
            </a:r>
            <a:endParaRPr lang="cs-CZ" altLang="en-US" dirty="0"/>
          </a:p>
          <a:p>
            <a:pPr lvl="2"/>
            <a:r>
              <a:rPr lang="en-US" altLang="en-US" dirty="0"/>
              <a:t>Generalized copy constructor</a:t>
            </a:r>
            <a:endParaRPr lang="cs-CZ" altLang="en-US" dirty="0"/>
          </a:p>
          <a:p>
            <a:pPr lvl="2"/>
            <a:r>
              <a:rPr lang="en-US" altLang="en-US" dirty="0"/>
              <a:t>Defines conversion from</a:t>
            </a:r>
            <a:r>
              <a:rPr lang="cs-CZ" altLang="en-US" dirty="0"/>
              <a:t> U </a:t>
            </a:r>
            <a:r>
              <a:rPr lang="en-US" altLang="en-US" dirty="0"/>
              <a:t>to</a:t>
            </a:r>
            <a:r>
              <a:rPr lang="cs-CZ" altLang="en-US" dirty="0"/>
              <a:t> T</a:t>
            </a:r>
          </a:p>
          <a:p>
            <a:pPr lvl="2"/>
            <a:r>
              <a:rPr lang="en-US" altLang="en-US" dirty="0"/>
              <a:t>If conversion effect is not desired</a:t>
            </a:r>
            <a:r>
              <a:rPr lang="cs-CZ" altLang="en-US" dirty="0"/>
              <a:t>, </a:t>
            </a:r>
            <a:r>
              <a:rPr lang="en-US" altLang="en-US" dirty="0"/>
              <a:t>all one-argument constructors must be "explicit"</a:t>
            </a:r>
            <a:r>
              <a:rPr lang="cs-CZ" altLang="en-US" dirty="0"/>
              <a:t>:</a:t>
            </a:r>
          </a:p>
          <a:p>
            <a:pPr lvl="4"/>
            <a:r>
              <a:rPr lang="cs-CZ" altLang="en-US" dirty="0"/>
              <a:t>explicit T( U v)</a:t>
            </a:r>
            <a:r>
              <a:rPr lang="en-US" altLang="en-US" dirty="0"/>
              <a:t>;</a:t>
            </a:r>
            <a:endParaRPr lang="cs-CZ" altLang="en-US" dirty="0"/>
          </a:p>
          <a:p>
            <a:endParaRPr lang="cs-CZ" altLang="en-US" dirty="0"/>
          </a:p>
          <a:p>
            <a:pPr lvl="1"/>
            <a:r>
              <a:rPr lang="en-US" altLang="en-US" dirty="0"/>
              <a:t>Conversion operators</a:t>
            </a:r>
            <a:endParaRPr lang="cs-CZ" altLang="en-US" dirty="0"/>
          </a:p>
          <a:p>
            <a:pPr lvl="4"/>
            <a:r>
              <a:rPr lang="cs-CZ" altLang="en-US" dirty="0"/>
              <a:t>class T </a:t>
            </a:r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  </a:t>
            </a:r>
            <a:r>
              <a:rPr lang="cs-CZ" altLang="en-US" dirty="0"/>
              <a:t>operator U</a:t>
            </a:r>
            <a:r>
              <a:rPr lang="en-US" altLang="en-US" dirty="0"/>
              <a:t>()</a:t>
            </a:r>
            <a:r>
              <a:rPr lang="cs-CZ" altLang="en-US" dirty="0"/>
              <a:t> const</a:t>
            </a:r>
            <a:r>
              <a:rPr lang="en-US" altLang="en-US" dirty="0"/>
              <a:t>;</a:t>
            </a:r>
          </a:p>
          <a:p>
            <a:pPr lvl="4"/>
            <a:r>
              <a:rPr lang="en-US" altLang="en-US" dirty="0"/>
              <a:t>};</a:t>
            </a:r>
            <a:endParaRPr lang="cs-CZ" altLang="en-US" dirty="0"/>
          </a:p>
          <a:p>
            <a:pPr lvl="2"/>
            <a:r>
              <a:rPr lang="en-US" altLang="en-US" dirty="0"/>
              <a:t>Defines conversion from</a:t>
            </a:r>
            <a:r>
              <a:rPr lang="cs-CZ" altLang="en-US" dirty="0"/>
              <a:t> T </a:t>
            </a:r>
            <a:r>
              <a:rPr lang="en-US" altLang="en-US" dirty="0"/>
              <a:t>to</a:t>
            </a:r>
            <a:r>
              <a:rPr lang="cs-CZ" altLang="en-US" dirty="0"/>
              <a:t> U</a:t>
            </a:r>
            <a:endParaRPr lang="en-US" altLang="en-US" dirty="0"/>
          </a:p>
          <a:p>
            <a:pPr lvl="2"/>
            <a:r>
              <a:rPr lang="en-US" altLang="en-US" dirty="0"/>
              <a:t>Returns </a:t>
            </a:r>
            <a:r>
              <a:rPr lang="cs-CZ" altLang="en-US" dirty="0"/>
              <a:t>U </a:t>
            </a:r>
            <a:r>
              <a:rPr lang="en-US" altLang="en-US" dirty="0"/>
              <a:t>by value </a:t>
            </a:r>
            <a:r>
              <a:rPr lang="cs-CZ" altLang="en-US" dirty="0"/>
              <a:t>(</a:t>
            </a:r>
            <a:r>
              <a:rPr lang="en-US" altLang="en-US" dirty="0"/>
              <a:t>using copy-constructor of U</a:t>
            </a:r>
            <a:r>
              <a:rPr lang="cs-CZ" altLang="en-US" dirty="0"/>
              <a:t>, </a:t>
            </a:r>
            <a:r>
              <a:rPr lang="en-US" altLang="en-US" dirty="0"/>
              <a:t>if </a:t>
            </a:r>
            <a:r>
              <a:rPr lang="cs-CZ" altLang="en-US" dirty="0"/>
              <a:t>U </a:t>
            </a:r>
            <a:r>
              <a:rPr lang="en-US" altLang="en-US" dirty="0"/>
              <a:t>is a class</a:t>
            </a:r>
            <a:r>
              <a:rPr lang="cs-CZ" altLang="en-US" dirty="0"/>
              <a:t>)</a:t>
            </a:r>
            <a:endParaRPr lang="en-US" altLang="en-US" dirty="0"/>
          </a:p>
          <a:p>
            <a:pPr lvl="3"/>
            <a:r>
              <a:rPr lang="en-US" altLang="en-US" dirty="0"/>
              <a:t>U may be a reference like V&amp; if life-time considerations allow</a:t>
            </a:r>
            <a:endParaRPr lang="cs-CZ" altLang="en-US" dirty="0"/>
          </a:p>
          <a:p>
            <a:pPr lvl="2"/>
            <a:endParaRPr lang="cs-CZ" altLang="en-US" dirty="0"/>
          </a:p>
          <a:p>
            <a:pPr lvl="1"/>
            <a:r>
              <a:rPr lang="en-US" altLang="en-US" dirty="0"/>
              <a:t>Compilers will never use more than one user-defined conversion in a chain</a:t>
            </a:r>
          </a:p>
          <a:p>
            <a:pPr lvl="2"/>
            <a:r>
              <a:rPr lang="en-US" altLang="en-US" noProof="1"/>
              <a:t>The user-defined conversion may be combined with several built-in conversions</a:t>
            </a:r>
            <a:endParaRPr lang="cs-CZ" altLang="en-US" noProof="1"/>
          </a:p>
        </p:txBody>
      </p:sp>
    </p:spTree>
    <p:extLst>
      <p:ext uri="{BB962C8B-B14F-4D97-AF65-F5344CB8AC3E}">
        <p14:creationId xmlns:p14="http://schemas.microsoft.com/office/powerpoint/2010/main" val="2285223256"/>
      </p:ext>
    </p:extLst>
  </p:cSld>
  <p:clrMapOvr>
    <a:masterClrMapping/>
  </p:clrMapOvr>
  <p:transition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Type cast</a:t>
            </a:r>
            <a:endParaRPr lang="cs-CZ" altLang="en-US" noProof="1"/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r>
              <a:rPr lang="en-US" altLang="en-US"/>
              <a:t>Various syntax styles</a:t>
            </a:r>
            <a:endParaRPr lang="cs-CZ" altLang="en-US"/>
          </a:p>
          <a:p>
            <a:pPr lvl="1"/>
            <a:r>
              <a:rPr lang="cs-CZ" altLang="en-US"/>
              <a:t>C-style cast</a:t>
            </a:r>
          </a:p>
          <a:p>
            <a:pPr lvl="4"/>
            <a:r>
              <a:rPr lang="en-US" altLang="en-US"/>
              <a:t>(T)e</a:t>
            </a:r>
            <a:endParaRPr lang="cs-CZ" altLang="en-US"/>
          </a:p>
          <a:p>
            <a:pPr lvl="2"/>
            <a:r>
              <a:rPr lang="en-US" altLang="en-US"/>
              <a:t>Inherited from</a:t>
            </a:r>
            <a:r>
              <a:rPr lang="cs-CZ" altLang="en-US"/>
              <a:t> C</a:t>
            </a:r>
          </a:p>
          <a:p>
            <a:pPr lvl="1"/>
            <a:r>
              <a:rPr lang="cs-CZ" altLang="en-US"/>
              <a:t>Function-style cast</a:t>
            </a:r>
          </a:p>
          <a:p>
            <a:pPr lvl="4"/>
            <a:r>
              <a:rPr lang="en-US" altLang="en-US"/>
              <a:t>T(e)</a:t>
            </a:r>
            <a:endParaRPr lang="cs-CZ" altLang="en-US"/>
          </a:p>
          <a:p>
            <a:pPr lvl="2"/>
            <a:r>
              <a:rPr lang="en-US" altLang="en-US"/>
              <a:t>Equivalent to</a:t>
            </a:r>
            <a:r>
              <a:rPr lang="cs-CZ" altLang="en-US"/>
              <a:t> </a:t>
            </a:r>
            <a:r>
              <a:rPr lang="en-US" altLang="en-US"/>
              <a:t>(T)e</a:t>
            </a:r>
          </a:p>
          <a:p>
            <a:pPr lvl="2"/>
            <a:r>
              <a:rPr lang="en-US" altLang="en-US"/>
              <a:t>T must be single type identifier or single keyword</a:t>
            </a:r>
            <a:endParaRPr lang="cs-CZ" altLang="en-US"/>
          </a:p>
          <a:p>
            <a:pPr lvl="1"/>
            <a:r>
              <a:rPr lang="en-US" altLang="en-US"/>
              <a:t>Type conversion operators</a:t>
            </a:r>
            <a:endParaRPr lang="cs-CZ" altLang="en-US"/>
          </a:p>
          <a:p>
            <a:pPr lvl="2"/>
            <a:r>
              <a:rPr lang="en-US" altLang="en-US"/>
              <a:t>Differentiated by intent</a:t>
            </a:r>
            <a:r>
              <a:rPr lang="cs-CZ" altLang="en-US"/>
              <a:t> (</a:t>
            </a:r>
            <a:r>
              <a:rPr lang="en-US" altLang="en-US"/>
              <a:t>strength</a:t>
            </a:r>
            <a:r>
              <a:rPr lang="cs-CZ" altLang="en-US"/>
              <a:t> </a:t>
            </a:r>
            <a:r>
              <a:rPr lang="en-US" altLang="en-US"/>
              <a:t>and associated danger</a:t>
            </a:r>
            <a:r>
              <a:rPr lang="cs-CZ" altLang="en-US"/>
              <a:t>) </a:t>
            </a:r>
            <a:r>
              <a:rPr lang="en-US" altLang="en-US"/>
              <a:t>of cast</a:t>
            </a:r>
            <a:r>
              <a:rPr lang="cs-CZ" altLang="en-US"/>
              <a:t>:</a:t>
            </a:r>
          </a:p>
          <a:p>
            <a:pPr lvl="4"/>
            <a:r>
              <a:rPr lang="en-US" altLang="en-US"/>
              <a:t>const_cast&lt;T&gt;(e)</a:t>
            </a:r>
          </a:p>
          <a:p>
            <a:pPr lvl="4"/>
            <a:r>
              <a:rPr lang="en-US" altLang="en-US"/>
              <a:t>static_cast&lt;T&gt;(e)</a:t>
            </a:r>
            <a:endParaRPr lang="cs-CZ" altLang="en-US"/>
          </a:p>
          <a:p>
            <a:pPr lvl="4"/>
            <a:r>
              <a:rPr lang="en-US" altLang="en-US"/>
              <a:t>reinterpret_cast&lt;T&gt;(e)</a:t>
            </a:r>
            <a:endParaRPr lang="cs-CZ" altLang="en-US"/>
          </a:p>
          <a:p>
            <a:pPr lvl="2"/>
            <a:r>
              <a:rPr lang="en-US" altLang="en-US"/>
              <a:t>New</a:t>
            </a:r>
            <a:r>
              <a:rPr lang="cs-CZ" altLang="en-US"/>
              <a:t> - </a:t>
            </a:r>
            <a:r>
              <a:rPr lang="en-US" altLang="en-US"/>
              <a:t>run-time assisted cast</a:t>
            </a:r>
            <a:r>
              <a:rPr lang="cs-CZ" altLang="en-US"/>
              <a:t>:</a:t>
            </a:r>
          </a:p>
          <a:p>
            <a:pPr lvl="4"/>
            <a:r>
              <a:rPr lang="en-US" altLang="en-US"/>
              <a:t>dynamic_cast&lt;T&gt;(e)</a:t>
            </a:r>
            <a:endParaRPr lang="cs-CZ" altLang="en-US"/>
          </a:p>
          <a:p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5365460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Const</a:t>
            </a:r>
            <a:r>
              <a:rPr lang="en-US" altLang="en-US" dirty="0"/>
              <a:t> cast</a:t>
            </a:r>
            <a:endParaRPr lang="cs-CZ" altLang="en-US" noProof="1"/>
          </a:p>
        </p:txBody>
      </p:sp>
      <p:sp>
        <p:nvSpPr>
          <p:cNvPr id="264195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en-US" altLang="en-US" dirty="0"/>
          </a:p>
          <a:p>
            <a:pPr marL="0" lvl="4" indent="-94320">
              <a:buFont typeface="Wingdings" pitchFamily="2" charset="2"/>
              <a:buNone/>
            </a:pPr>
            <a:r>
              <a:rPr lang="en-US" altLang="en-US" dirty="0" err="1"/>
              <a:t>const_cast</a:t>
            </a:r>
            <a:r>
              <a:rPr lang="en-US" altLang="en-US" dirty="0"/>
              <a:t>&lt;T&gt;(e)</a:t>
            </a:r>
            <a:endParaRPr lang="cs-CZ" altLang="en-US" dirty="0"/>
          </a:p>
          <a:p>
            <a:pPr lvl="1"/>
            <a:r>
              <a:rPr lang="en-US" altLang="en-US" dirty="0"/>
              <a:t>Suppressing </a:t>
            </a:r>
            <a:r>
              <a:rPr lang="en-US" altLang="en-US" dirty="0" err="1"/>
              <a:t>const</a:t>
            </a:r>
            <a:r>
              <a:rPr lang="en-US" altLang="en-US" dirty="0"/>
              <a:t> flags of pointers/references</a:t>
            </a:r>
            <a:endParaRPr lang="cs-CZ" altLang="en-US" dirty="0"/>
          </a:p>
          <a:p>
            <a:pPr lvl="2"/>
            <a:r>
              <a:rPr lang="cs-CZ" altLang="en-US" dirty="0"/>
              <a:t>const U </a:t>
            </a:r>
            <a:r>
              <a:rPr lang="en-US" altLang="en-US" dirty="0"/>
              <a:t>&amp; =&gt; U &amp;</a:t>
            </a:r>
          </a:p>
          <a:p>
            <a:pPr lvl="2"/>
            <a:r>
              <a:rPr lang="en-US" altLang="en-US" dirty="0" err="1"/>
              <a:t>const</a:t>
            </a:r>
            <a:r>
              <a:rPr lang="en-US" altLang="en-US" dirty="0"/>
              <a:t> U * =&gt; U *</a:t>
            </a:r>
          </a:p>
          <a:p>
            <a:pPr lvl="2"/>
            <a:endParaRPr lang="en-US" altLang="en-US" dirty="0"/>
          </a:p>
          <a:p>
            <a:pPr lvl="1"/>
            <a:r>
              <a:rPr lang="en-US" altLang="en-US" dirty="0"/>
              <a:t>It allows violation of </a:t>
            </a:r>
            <a:r>
              <a:rPr lang="en-US" altLang="en-US" dirty="0" err="1"/>
              <a:t>const</a:t>
            </a:r>
            <a:r>
              <a:rPr lang="en-US" altLang="en-US" dirty="0"/>
              <a:t>-ness</a:t>
            </a:r>
          </a:p>
          <a:p>
            <a:pPr lvl="1"/>
            <a:r>
              <a:rPr lang="en-US" altLang="en-US" dirty="0"/>
              <a:t>In most cases, </a:t>
            </a:r>
            <a:r>
              <a:rPr lang="en-US" altLang="en-US" b="1" dirty="0"/>
              <a:t>mutable </a:t>
            </a:r>
            <a:r>
              <a:rPr lang="en-US" altLang="en-US" dirty="0"/>
              <a:t>is a better solution</a:t>
            </a:r>
            <a:endParaRPr lang="cs-CZ" altLang="en-US" dirty="0"/>
          </a:p>
          <a:p>
            <a:pPr lvl="2"/>
            <a:r>
              <a:rPr lang="en-US" altLang="en-US" dirty="0"/>
              <a:t>Example</a:t>
            </a:r>
            <a:r>
              <a:rPr lang="cs-CZ" altLang="en-US" dirty="0"/>
              <a:t>: </a:t>
            </a:r>
            <a:r>
              <a:rPr lang="en-US" altLang="en-US" dirty="0"/>
              <a:t>Counting references to a logically constant object</a:t>
            </a:r>
            <a:endParaRPr lang="cs-CZ" altLang="en-US" dirty="0"/>
          </a:p>
          <a:p>
            <a:pPr marL="0" lvl="4" indent="-94320">
              <a:buFont typeface="Wingdings" pitchFamily="2" charset="2"/>
              <a:buNone/>
            </a:pPr>
            <a:r>
              <a:rPr lang="cs-CZ" altLang="en-US" dirty="0"/>
              <a:t>class Data </a:t>
            </a:r>
            <a:r>
              <a:rPr lang="en-US" altLang="en-US" dirty="0"/>
              <a:t>{ </a:t>
            </a:r>
          </a:p>
          <a:p>
            <a:pPr marL="0" lvl="4" indent="-94320">
              <a:buFont typeface="Wingdings" pitchFamily="2" charset="2"/>
              <a:buNone/>
            </a:pPr>
            <a:r>
              <a:rPr lang="en-US" altLang="en-US" dirty="0"/>
              <a:t>public:</a:t>
            </a:r>
          </a:p>
          <a:p>
            <a:pPr marL="0" lvl="4" indent="-94320">
              <a:buFont typeface="Wingdings" pitchFamily="2" charset="2"/>
              <a:buNone/>
            </a:pPr>
            <a:r>
              <a:rPr lang="en-US" altLang="en-US" dirty="0"/>
              <a:t>  void register</a:t>
            </a:r>
            <a:r>
              <a:rPr lang="cs-CZ" altLang="en-US" dirty="0"/>
              <a:t>_pointer() const </a:t>
            </a:r>
            <a:endParaRPr lang="en-US" altLang="en-US" dirty="0"/>
          </a:p>
          <a:p>
            <a:pPr marL="0" lvl="4" indent="-94320">
              <a:buFont typeface="Wingdings" pitchFamily="2" charset="2"/>
              <a:buNone/>
            </a:pPr>
            <a:r>
              <a:rPr lang="en-US" altLang="en-US" dirty="0"/>
              <a:t>  { references++; }</a:t>
            </a:r>
          </a:p>
          <a:p>
            <a:pPr marL="0" lvl="4" indent="-94320">
              <a:buFont typeface="Wingdings" pitchFamily="2" charset="2"/>
              <a:buNone/>
            </a:pPr>
            <a:r>
              <a:rPr lang="en-US" altLang="en-US" dirty="0"/>
              <a:t>private:</a:t>
            </a:r>
          </a:p>
          <a:p>
            <a:pPr marL="0" lvl="4" indent="-94320">
              <a:buFont typeface="Wingdings" pitchFamily="2" charset="2"/>
              <a:buNone/>
            </a:pPr>
            <a:r>
              <a:rPr lang="en-US" altLang="en-US" dirty="0"/>
              <a:t>  /* ... data ... */ </a:t>
            </a:r>
          </a:p>
          <a:p>
            <a:pPr marL="0" lvl="4" indent="-94320">
              <a:buFont typeface="Wingdings" pitchFamily="2" charset="2"/>
              <a:buNone/>
            </a:pPr>
            <a:r>
              <a:rPr lang="en-US" altLang="en-US" dirty="0"/>
              <a:t>  </a:t>
            </a:r>
            <a:r>
              <a:rPr lang="cs-CZ" altLang="en-US" dirty="0">
                <a:solidFill>
                  <a:srgbClr val="FF0000"/>
                </a:solidFill>
              </a:rPr>
              <a:t>mutable</a:t>
            </a:r>
            <a:r>
              <a:rPr lang="cs-CZ" altLang="en-US" dirty="0"/>
              <a:t> </a:t>
            </a:r>
            <a:r>
              <a:rPr lang="en-US" altLang="en-US" dirty="0" err="1"/>
              <a:t>int</a:t>
            </a:r>
            <a:r>
              <a:rPr lang="en-US" altLang="en-US" dirty="0"/>
              <a:t> references; </a:t>
            </a:r>
          </a:p>
          <a:p>
            <a:pPr marL="0" lvl="4" indent="-94320">
              <a:buFont typeface="Wingdings" pitchFamily="2" charset="2"/>
              <a:buNone/>
            </a:pPr>
            <a:r>
              <a:rPr lang="en-US" altLang="en-US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4023641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Static cast</a:t>
            </a:r>
            <a:endParaRPr lang="cs-CZ" altLang="en-US" noProof="1"/>
          </a:p>
        </p:txBody>
      </p:sp>
      <p:sp>
        <p:nvSpPr>
          <p:cNvPr id="265219" name="Rectangle 2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4"/>
            <a:r>
              <a:rPr lang="cs-CZ" altLang="en-US" dirty="0"/>
              <a:t>static</a:t>
            </a:r>
            <a:r>
              <a:rPr lang="en-US" altLang="en-US" dirty="0"/>
              <a:t>_cast&lt;T&gt;(e)</a:t>
            </a:r>
            <a:endParaRPr lang="cs-CZ" altLang="en-US" dirty="0"/>
          </a:p>
          <a:p>
            <a:r>
              <a:rPr lang="en-US" altLang="en-US" dirty="0"/>
              <a:t>All implicit conversions</a:t>
            </a:r>
          </a:p>
          <a:p>
            <a:pPr lvl="2"/>
            <a:r>
              <a:rPr lang="en-US" altLang="en-US" dirty="0"/>
              <a:t>Explicit cast used to enforce the conversion in ambiguous situations</a:t>
            </a:r>
            <a:endParaRPr lang="cs-CZ" altLang="en-US" dirty="0"/>
          </a:p>
          <a:p>
            <a:pPr lvl="1"/>
            <a:r>
              <a:rPr lang="en-US" altLang="en-US" dirty="0"/>
              <a:t>Loss-less and </a:t>
            </a:r>
            <a:r>
              <a:rPr lang="en-US" altLang="en-US" dirty="0" err="1"/>
              <a:t>lossy</a:t>
            </a:r>
            <a:r>
              <a:rPr lang="cs-CZ" altLang="en-US" dirty="0"/>
              <a:t> </a:t>
            </a:r>
            <a:r>
              <a:rPr lang="en-US" altLang="en-US" dirty="0"/>
              <a:t>number conversions </a:t>
            </a:r>
            <a:r>
              <a:rPr lang="cs-CZ" altLang="en-US" dirty="0"/>
              <a:t>(</a:t>
            </a:r>
            <a:r>
              <a:rPr lang="en-US" altLang="en-US" dirty="0"/>
              <a:t>e.g. </a:t>
            </a:r>
            <a:r>
              <a:rPr lang="en-US" altLang="en-US" dirty="0" err="1"/>
              <a:t>int</a:t>
            </a:r>
            <a:r>
              <a:rPr lang="en-US" altLang="en-US" dirty="0"/>
              <a:t> &lt;=&gt; double)</a:t>
            </a:r>
            <a:endParaRPr lang="cs-CZ" altLang="en-US" dirty="0"/>
          </a:p>
          <a:p>
            <a:pPr lvl="1"/>
            <a:r>
              <a:rPr lang="en-US" altLang="en-US" dirty="0"/>
              <a:t>Adding</a:t>
            </a:r>
            <a:r>
              <a:rPr lang="cs-CZ" altLang="en-US" dirty="0"/>
              <a:t> const</a:t>
            </a:r>
            <a:r>
              <a:rPr lang="en-US" altLang="en-US" dirty="0"/>
              <a:t>/</a:t>
            </a:r>
            <a:r>
              <a:rPr lang="cs-CZ" altLang="en-US" dirty="0"/>
              <a:t>volatile</a:t>
            </a:r>
            <a:r>
              <a:rPr lang="en-US" altLang="en-US" dirty="0"/>
              <a:t> modifiers to pointers/references</a:t>
            </a:r>
          </a:p>
          <a:p>
            <a:pPr lvl="1"/>
            <a:r>
              <a:rPr lang="en-US" altLang="en-US" dirty="0"/>
              <a:t>Pointer to void*</a:t>
            </a:r>
          </a:p>
          <a:p>
            <a:pPr lvl="1"/>
            <a:r>
              <a:rPr lang="en-US" altLang="en-US" dirty="0"/>
              <a:t>Derived-to-base pointer/reference conversions</a:t>
            </a:r>
            <a:endParaRPr lang="cs-CZ" altLang="en-US" dirty="0"/>
          </a:p>
          <a:p>
            <a:pPr lvl="1"/>
            <a:r>
              <a:rPr lang="en-US" altLang="en-US" dirty="0"/>
              <a:t>Invoke any constructor of T</a:t>
            </a:r>
            <a:r>
              <a:rPr lang="cs-CZ" altLang="en-US" dirty="0"/>
              <a:t> </a:t>
            </a:r>
            <a:r>
              <a:rPr lang="en-US" altLang="en-US" dirty="0"/>
              <a:t>capable to accept e</a:t>
            </a:r>
            <a:endParaRPr lang="cs-CZ" altLang="en-US" dirty="0"/>
          </a:p>
          <a:p>
            <a:pPr lvl="2"/>
            <a:r>
              <a:rPr lang="en-US" altLang="en-US" dirty="0"/>
              <a:t>Including copy/move-constructors and explicit constructors</a:t>
            </a:r>
            <a:endParaRPr lang="cs-CZ" altLang="en-US" dirty="0"/>
          </a:p>
          <a:p>
            <a:pPr lvl="1"/>
            <a:r>
              <a:rPr lang="en-US" altLang="en-US" dirty="0"/>
              <a:t>Invoke a conversion </a:t>
            </a:r>
            <a:r>
              <a:rPr lang="cs-CZ" altLang="en-US" dirty="0"/>
              <a:t>operator T()</a:t>
            </a:r>
          </a:p>
          <a:p>
            <a:r>
              <a:rPr lang="en-US" altLang="en-US" dirty="0"/>
              <a:t>Some explicit conversions</a:t>
            </a:r>
          </a:p>
          <a:p>
            <a:pPr lvl="1"/>
            <a:r>
              <a:rPr lang="en-US" altLang="en-US" dirty="0"/>
              <a:t>Anything to void, i.e. discarding the value (e.g. in a conditional expression)</a:t>
            </a:r>
            <a:endParaRPr lang="cs-CZ" altLang="en-US" dirty="0"/>
          </a:p>
          <a:p>
            <a:pPr lvl="1"/>
            <a:r>
              <a:rPr lang="en-US" altLang="en-US" dirty="0"/>
              <a:t>Base-to-derived pointer/reference conversions</a:t>
            </a:r>
            <a:endParaRPr lang="cs-CZ" altLang="en-US" dirty="0"/>
          </a:p>
          <a:p>
            <a:pPr lvl="2"/>
            <a:r>
              <a:rPr lang="en-US" altLang="en-US" dirty="0">
                <a:solidFill>
                  <a:schemeClr val="accent1"/>
                </a:solidFill>
              </a:rPr>
              <a:t>No runtime checks, it may produce invalid pointers – use </a:t>
            </a:r>
            <a:r>
              <a:rPr lang="en-US" altLang="en-US" b="1" dirty="0" err="1">
                <a:solidFill>
                  <a:schemeClr val="accent1"/>
                </a:solidFill>
              </a:rPr>
              <a:t>dynamic_cast</a:t>
            </a:r>
            <a:r>
              <a:rPr lang="en-US" altLang="en-US" b="1" dirty="0">
                <a:solidFill>
                  <a:schemeClr val="accent1"/>
                </a:solidFill>
              </a:rPr>
              <a:t> </a:t>
            </a:r>
            <a:r>
              <a:rPr lang="en-US" altLang="en-US" dirty="0">
                <a:solidFill>
                  <a:schemeClr val="accent1"/>
                </a:solidFill>
              </a:rPr>
              <a:t>to check</a:t>
            </a:r>
            <a:endParaRPr lang="cs-CZ" altLang="en-US" dirty="0">
              <a:solidFill>
                <a:schemeClr val="accent1"/>
              </a:solidFill>
            </a:endParaRPr>
          </a:p>
          <a:p>
            <a:pPr lvl="1"/>
            <a:r>
              <a:rPr lang="en-US" altLang="en-US" dirty="0"/>
              <a:t>Integer to an enumeration</a:t>
            </a:r>
            <a:endParaRPr lang="cs-CZ" altLang="en-US" dirty="0"/>
          </a:p>
          <a:p>
            <a:pPr lvl="2"/>
            <a:r>
              <a:rPr lang="en-US" altLang="en-US" dirty="0"/>
              <a:t>May produce undefined results if not </a:t>
            </a:r>
            <a:r>
              <a:rPr lang="en-US" altLang="en-US" dirty="0" err="1"/>
              <a:t>mappable</a:t>
            </a:r>
            <a:endParaRPr lang="cs-CZ" altLang="en-US" dirty="0"/>
          </a:p>
          <a:p>
            <a:pPr lvl="1"/>
            <a:r>
              <a:rPr lang="cs-CZ" altLang="en-US" dirty="0"/>
              <a:t>void* </a:t>
            </a:r>
            <a:r>
              <a:rPr lang="en-US" altLang="en-US" dirty="0"/>
              <a:t>to any pointer</a:t>
            </a:r>
          </a:p>
          <a:p>
            <a:pPr lvl="2"/>
            <a:r>
              <a:rPr lang="en-US" altLang="en-US" dirty="0"/>
              <a:t>No runtime checks possible (even if the object contain type information)</a:t>
            </a:r>
          </a:p>
        </p:txBody>
      </p:sp>
    </p:spTree>
    <p:extLst>
      <p:ext uri="{BB962C8B-B14F-4D97-AF65-F5344CB8AC3E}">
        <p14:creationId xmlns:p14="http://schemas.microsoft.com/office/powerpoint/2010/main" val="10993841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Reinterpret cast</a:t>
            </a:r>
            <a:endParaRPr lang="cs-CZ" altLang="en-US" noProof="1"/>
          </a:p>
        </p:txBody>
      </p:sp>
      <p:sp>
        <p:nvSpPr>
          <p:cNvPr id="269315" name="Rectangle 25"/>
          <p:cNvSpPr>
            <a:spLocks noGrp="1" noChangeArrowheads="1"/>
          </p:cNvSpPr>
          <p:nvPr>
            <p:ph type="body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endParaRPr lang="en-US" altLang="en-US" dirty="0"/>
          </a:p>
          <a:p>
            <a:pPr lvl="4"/>
            <a:r>
              <a:rPr lang="en-US" altLang="en-US" dirty="0" err="1"/>
              <a:t>reinterpret_cast</a:t>
            </a:r>
            <a:r>
              <a:rPr lang="en-US" altLang="en-US" dirty="0"/>
              <a:t>&lt;T&gt;(e)</a:t>
            </a:r>
            <a:endParaRPr lang="cs-CZ" altLang="en-US" dirty="0"/>
          </a:p>
          <a:p>
            <a:r>
              <a:rPr lang="en-US" altLang="en-US" dirty="0"/>
              <a:t>Implementation-dependent conversions</a:t>
            </a:r>
          </a:p>
          <a:p>
            <a:pPr lvl="1"/>
            <a:r>
              <a:rPr lang="en-US" altLang="en-US" dirty="0"/>
              <a:t>Pointer to integer</a:t>
            </a:r>
            <a:endParaRPr lang="cs-CZ" altLang="en-US" dirty="0"/>
          </a:p>
          <a:p>
            <a:pPr lvl="1"/>
            <a:r>
              <a:rPr lang="en-US" altLang="en-US" dirty="0"/>
              <a:t>Integer to pointer</a:t>
            </a:r>
            <a:endParaRPr lang="cs-CZ" altLang="en-US" dirty="0"/>
          </a:p>
          <a:p>
            <a:pPr lvl="1"/>
            <a:r>
              <a:rPr lang="en-US" altLang="en-US" dirty="0"/>
              <a:t>Any function-pointer to any function-pointer</a:t>
            </a:r>
          </a:p>
          <a:p>
            <a:pPr lvl="1"/>
            <a:r>
              <a:rPr lang="en-US" altLang="en-US" dirty="0"/>
              <a:t>Any data-pointer to any other data-pointer</a:t>
            </a:r>
          </a:p>
          <a:p>
            <a:pPr lvl="2"/>
            <a:r>
              <a:rPr lang="en-US" altLang="en-US" dirty="0"/>
              <a:t>No address correction even if pointers are related by inheritance</a:t>
            </a:r>
          </a:p>
          <a:p>
            <a:pPr lvl="1"/>
            <a:r>
              <a:rPr lang="en-US" altLang="en-US" dirty="0"/>
              <a:t>Any reference to any other reference</a:t>
            </a:r>
            <a:endParaRPr lang="cs-CZ" altLang="en-US" dirty="0"/>
          </a:p>
          <a:p>
            <a:pPr lvl="2"/>
            <a:endParaRPr lang="en-US" altLang="en-US" dirty="0"/>
          </a:p>
          <a:p>
            <a:pPr lvl="2"/>
            <a:r>
              <a:rPr lang="en-US" altLang="en-US" dirty="0"/>
              <a:t>Mostly used to read/write binary files/packets/...</a:t>
            </a:r>
            <a:endParaRPr lang="cs-CZ" altLang="en-US" dirty="0"/>
          </a:p>
          <a:p>
            <a:pPr lvl="4"/>
            <a:r>
              <a:rPr lang="en-US" altLang="en-US" dirty="0"/>
              <a:t>void </a:t>
            </a:r>
            <a:r>
              <a:rPr lang="en-US" altLang="en-US" dirty="0" err="1"/>
              <a:t>put_double</a:t>
            </a:r>
            <a:r>
              <a:rPr lang="en-US" altLang="en-US" dirty="0"/>
              <a:t>(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ostream</a:t>
            </a:r>
            <a:r>
              <a:rPr lang="en-US" altLang="en-US" dirty="0"/>
              <a:t> &amp; o, </a:t>
            </a:r>
            <a:r>
              <a:rPr lang="en-US" altLang="en-US" dirty="0" err="1"/>
              <a:t>const</a:t>
            </a:r>
            <a:r>
              <a:rPr lang="en-US" altLang="en-US" dirty="0"/>
              <a:t> double &amp; d)</a:t>
            </a:r>
          </a:p>
          <a:p>
            <a:pPr lvl="4"/>
            <a:r>
              <a:rPr lang="en-US" altLang="en-US" dirty="0"/>
              <a:t>{ </a:t>
            </a:r>
          </a:p>
          <a:p>
            <a:pPr lvl="4"/>
            <a:r>
              <a:rPr lang="en-US" altLang="en-US" dirty="0"/>
              <a:t>  </a:t>
            </a:r>
            <a:r>
              <a:rPr lang="en-US" altLang="en-US" dirty="0" err="1"/>
              <a:t>o.write</a:t>
            </a:r>
            <a:r>
              <a:rPr lang="en-US" altLang="en-US" dirty="0"/>
              <a:t>( </a:t>
            </a:r>
            <a:r>
              <a:rPr lang="en-US" altLang="en-US" dirty="0" err="1">
                <a:solidFill>
                  <a:schemeClr val="accent1"/>
                </a:solidFill>
              </a:rPr>
              <a:t>reinterpret_cast</a:t>
            </a:r>
            <a:r>
              <a:rPr lang="en-US" altLang="en-US" dirty="0"/>
              <a:t>&lt; char *&gt;( &amp; d), </a:t>
            </a:r>
            <a:r>
              <a:rPr lang="en-US" altLang="en-US" dirty="0" err="1"/>
              <a:t>sizeof</a:t>
            </a:r>
            <a:r>
              <a:rPr lang="en-US" altLang="en-US" dirty="0"/>
              <a:t>( double)); </a:t>
            </a:r>
          </a:p>
          <a:p>
            <a:pPr lvl="4"/>
            <a:r>
              <a:rPr lang="en-US" altLang="en-US" dirty="0"/>
              <a:t>}</a:t>
            </a:r>
            <a:endParaRPr lang="cs-CZ" altLang="en-US" dirty="0"/>
          </a:p>
          <a:p>
            <a:pPr lvl="3"/>
            <a:r>
              <a:rPr lang="en-US" altLang="en-US" dirty="0"/>
              <a:t>The file contents is implementation-dependent – not portable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3804188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/>
              <a:t>Non-instantiated class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/>
              <a:t>Classes with inheritance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lvl="4"/>
            <a:r>
              <a:rPr lang="en-US" dirty="0"/>
              <a:t>class X {</a:t>
            </a:r>
          </a:p>
          <a:p>
            <a:pPr lvl="4"/>
            <a:r>
              <a:rPr lang="en-US" dirty="0"/>
              <a:t>public:</a:t>
            </a:r>
          </a:p>
          <a:p>
            <a:pPr lvl="4"/>
            <a:r>
              <a:rPr lang="en-US" dirty="0"/>
              <a:t>  </a:t>
            </a:r>
            <a:r>
              <a:rPr lang="en-US" dirty="0" err="1"/>
              <a:t>typedef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t;</a:t>
            </a:r>
          </a:p>
          <a:p>
            <a:pPr lvl="4"/>
            <a:r>
              <a:rPr lang="en-US" dirty="0"/>
              <a:t>  static </a:t>
            </a:r>
            <a:r>
              <a:rPr lang="en-US" dirty="0" err="1"/>
              <a:t>constexpr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 err="1"/>
              <a:t>int</a:t>
            </a:r>
            <a:r>
              <a:rPr lang="en-US" dirty="0"/>
              <a:t> c = 1;</a:t>
            </a:r>
          </a:p>
          <a:p>
            <a:pPr lvl="4"/>
            <a:r>
              <a:rPr lang="en-US" dirty="0"/>
              <a:t>  static </a:t>
            </a:r>
            <a:r>
              <a:rPr lang="en-US" dirty="0" err="1"/>
              <a:t>int</a:t>
            </a:r>
            <a:r>
              <a:rPr lang="en-US" dirty="0"/>
              <a:t> f( </a:t>
            </a:r>
            <a:r>
              <a:rPr lang="en-US" dirty="0" err="1"/>
              <a:t>int</a:t>
            </a:r>
            <a:r>
              <a:rPr lang="en-US" dirty="0"/>
              <a:t> p)</a:t>
            </a:r>
          </a:p>
          <a:p>
            <a:pPr lvl="4"/>
            <a:r>
              <a:rPr lang="en-US" dirty="0"/>
              <a:t>  { return p + 1; }</a:t>
            </a:r>
          </a:p>
          <a:p>
            <a:pPr lvl="4"/>
            <a:r>
              <a:rPr lang="en-US" dirty="0"/>
              <a:t>};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4"/>
            <a:r>
              <a:rPr lang="en-US"/>
              <a:t>class U {</a:t>
            </a:r>
          </a:p>
          <a:p>
            <a:pPr lvl="4"/>
            <a:r>
              <a:rPr lang="en-US"/>
              <a:t>public:</a:t>
            </a:r>
          </a:p>
          <a:p>
            <a:pPr lvl="4"/>
            <a:r>
              <a:rPr lang="en-US"/>
              <a:t>  virtual ~U() {}</a:t>
            </a:r>
          </a:p>
          <a:p>
            <a:pPr lvl="4"/>
            <a:r>
              <a:rPr lang="en-US"/>
              <a:t>  void f()</a:t>
            </a:r>
          </a:p>
          <a:p>
            <a:pPr lvl="4"/>
            <a:r>
              <a:rPr lang="en-US"/>
              <a:t>  { f_(); }</a:t>
            </a:r>
          </a:p>
          <a:p>
            <a:pPr lvl="4"/>
            <a:r>
              <a:rPr lang="en-US"/>
              <a:t>private:</a:t>
            </a:r>
          </a:p>
          <a:p>
            <a:pPr lvl="4"/>
            <a:r>
              <a:rPr lang="en-US"/>
              <a:t>  virtual void f_() = 0;</a:t>
            </a:r>
          </a:p>
          <a:p>
            <a:pPr lvl="4"/>
            <a:r>
              <a:rPr lang="en-US"/>
              <a:t>};</a:t>
            </a:r>
          </a:p>
          <a:p>
            <a:pPr lvl="4"/>
            <a:endParaRPr lang="en-US"/>
          </a:p>
          <a:p>
            <a:pPr lvl="4"/>
            <a:r>
              <a:rPr lang="en-US"/>
              <a:t>class V : public U {</a:t>
            </a:r>
          </a:p>
          <a:p>
            <a:pPr lvl="4"/>
            <a:r>
              <a:rPr lang="en-US"/>
              <a:t>public:</a:t>
            </a:r>
          </a:p>
          <a:p>
            <a:pPr lvl="4"/>
            <a:r>
              <a:rPr lang="en-US"/>
              <a:t>  V() : m_( 0) {}</a:t>
            </a:r>
          </a:p>
          <a:p>
            <a:pPr lvl="4"/>
            <a:r>
              <a:rPr lang="en-US"/>
              <a:t>private:</a:t>
            </a:r>
          </a:p>
          <a:p>
            <a:pPr lvl="4"/>
            <a:r>
              <a:rPr lang="en-US"/>
              <a:t>  int m_;</a:t>
            </a:r>
          </a:p>
          <a:p>
            <a:pPr lvl="4"/>
            <a:r>
              <a:rPr lang="en-US"/>
              <a:t>  virtual void f_()</a:t>
            </a:r>
          </a:p>
          <a:p>
            <a:pPr lvl="4"/>
            <a:r>
              <a:rPr lang="en-US"/>
              <a:t>  { ++ m_; }</a:t>
            </a:r>
          </a:p>
          <a:p>
            <a:pPr lvl="4"/>
            <a:r>
              <a:rPr lang="en-US"/>
              <a:t>};</a:t>
            </a:r>
          </a:p>
          <a:p>
            <a:pPr lvl="4"/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Three degrees of classes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- 2019/2020 David Bednárek</a:t>
            </a:r>
            <a:endParaRPr lang="cs-CZ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4"/>
            <a:r>
              <a:rPr lang="en-US"/>
              <a:t>class Y {</a:t>
            </a:r>
          </a:p>
          <a:p>
            <a:pPr lvl="4"/>
            <a:r>
              <a:rPr lang="en-US"/>
              <a:t>public:</a:t>
            </a:r>
          </a:p>
          <a:p>
            <a:pPr lvl="4"/>
            <a:r>
              <a:rPr lang="en-US"/>
              <a:t>  Y() </a:t>
            </a:r>
          </a:p>
          <a:p>
            <a:pPr lvl="4"/>
            <a:r>
              <a:rPr lang="en-US"/>
              <a:t>    : m_( 0)</a:t>
            </a:r>
          </a:p>
          <a:p>
            <a:pPr lvl="4"/>
            <a:r>
              <a:rPr lang="en-US"/>
              <a:t>  {}</a:t>
            </a:r>
          </a:p>
          <a:p>
            <a:pPr lvl="4"/>
            <a:r>
              <a:rPr lang="en-US"/>
              <a:t>  int get_m() const</a:t>
            </a:r>
          </a:p>
          <a:p>
            <a:pPr lvl="4"/>
            <a:r>
              <a:rPr lang="en-US"/>
              <a:t>  { return m_; }</a:t>
            </a:r>
          </a:p>
          <a:p>
            <a:pPr lvl="4"/>
            <a:r>
              <a:rPr lang="en-US"/>
              <a:t>  void set_m( int m)</a:t>
            </a:r>
          </a:p>
          <a:p>
            <a:pPr lvl="4"/>
            <a:r>
              <a:rPr lang="en-US"/>
              <a:t>  { m_ = m; }</a:t>
            </a:r>
          </a:p>
          <a:p>
            <a:pPr lvl="4"/>
            <a:r>
              <a:rPr lang="en-US"/>
              <a:t>private:</a:t>
            </a:r>
          </a:p>
          <a:p>
            <a:pPr lvl="4"/>
            <a:r>
              <a:rPr lang="en-US"/>
              <a:t>  int m_;</a:t>
            </a:r>
          </a:p>
          <a:p>
            <a:pPr lvl="4"/>
            <a:r>
              <a:rPr lang="en-US"/>
              <a:t>};</a:t>
            </a:r>
          </a:p>
          <a:p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half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/>
              <a:t>Class with data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870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and static members of classes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4"/>
            <a:r>
              <a:rPr lang="en-US" dirty="0"/>
              <a:t>class X {</a:t>
            </a:r>
          </a:p>
          <a:p>
            <a:pPr lvl="4"/>
            <a:r>
              <a:rPr lang="en-US" dirty="0"/>
              <a:t>public:</a:t>
            </a:r>
          </a:p>
          <a:p>
            <a:pPr lvl="4"/>
            <a:r>
              <a:rPr lang="en-US" dirty="0"/>
              <a:t>  class N { /*...*/ };</a:t>
            </a:r>
          </a:p>
          <a:p>
            <a:pPr lvl="4"/>
            <a:r>
              <a:rPr lang="en-US" dirty="0"/>
              <a:t>  </a:t>
            </a:r>
            <a:r>
              <a:rPr lang="en-US" dirty="0" err="1"/>
              <a:t>typedef</a:t>
            </a:r>
            <a:r>
              <a:rPr lang="en-US" dirty="0"/>
              <a:t> unsigned long t;</a:t>
            </a:r>
          </a:p>
          <a:p>
            <a:pPr lvl="4"/>
            <a:r>
              <a:rPr lang="en-US" dirty="0"/>
              <a:t>  using t2 = unsigned long;</a:t>
            </a:r>
          </a:p>
          <a:p>
            <a:pPr lvl="4"/>
            <a:r>
              <a:rPr lang="en-US" dirty="0"/>
              <a:t>  static </a:t>
            </a:r>
            <a:r>
              <a:rPr lang="en-US" dirty="0" err="1"/>
              <a:t>constexpr</a:t>
            </a:r>
            <a:r>
              <a:rPr lang="en-US" dirty="0"/>
              <a:t> t c = 1;</a:t>
            </a:r>
          </a:p>
          <a:p>
            <a:pPr lvl="4"/>
            <a:r>
              <a:rPr lang="en-US" dirty="0"/>
              <a:t>  static t f( t p)</a:t>
            </a:r>
          </a:p>
          <a:p>
            <a:pPr lvl="4"/>
            <a:r>
              <a:rPr lang="en-US" dirty="0"/>
              <a:t>  { return p + v_; }</a:t>
            </a:r>
          </a:p>
          <a:p>
            <a:pPr lvl="4"/>
            <a:r>
              <a:rPr lang="en-US" dirty="0"/>
              <a:t>private:</a:t>
            </a:r>
          </a:p>
          <a:p>
            <a:pPr lvl="4"/>
            <a:r>
              <a:rPr lang="en-US" dirty="0"/>
              <a:t>  static t v_;	// decl. of X::v_</a:t>
            </a:r>
          </a:p>
          <a:p>
            <a:pPr lvl="4"/>
            <a:r>
              <a:rPr lang="en-US" dirty="0"/>
              <a:t>};</a:t>
            </a:r>
          </a:p>
          <a:p>
            <a:pPr lvl="4"/>
            <a:endParaRPr lang="en-US" dirty="0"/>
          </a:p>
          <a:p>
            <a:pPr lvl="4"/>
            <a:r>
              <a:rPr lang="en-US" dirty="0"/>
              <a:t>X::t X::v_ = X::c;	// def. of X::v_</a:t>
            </a:r>
          </a:p>
          <a:p>
            <a:pPr lvl="4"/>
            <a:endParaRPr lang="en-US" dirty="0"/>
          </a:p>
          <a:p>
            <a:pPr lvl="4"/>
            <a:r>
              <a:rPr lang="en-US" dirty="0"/>
              <a:t>void f2()</a:t>
            </a:r>
          </a:p>
          <a:p>
            <a:pPr lvl="4"/>
            <a:r>
              <a:rPr lang="en-US" dirty="0"/>
              <a:t>{</a:t>
            </a:r>
          </a:p>
          <a:p>
            <a:pPr lvl="4"/>
            <a:r>
              <a:rPr lang="en-US" dirty="0"/>
              <a:t>  X::t a = 1;</a:t>
            </a:r>
          </a:p>
          <a:p>
            <a:pPr lvl="4"/>
            <a:r>
              <a:rPr lang="en-US" dirty="0"/>
              <a:t>  a = X::f( a);</a:t>
            </a:r>
          </a:p>
          <a:p>
            <a:pPr lvl="4"/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/>
              <a:t>Type and static members...</a:t>
            </a:r>
          </a:p>
          <a:p>
            <a:pPr lvl="1"/>
            <a:r>
              <a:rPr lang="en-US"/>
              <a:t>Nested class definitions</a:t>
            </a:r>
          </a:p>
          <a:p>
            <a:pPr lvl="1"/>
            <a:r>
              <a:rPr lang="en-US"/>
              <a:t>typedef/using definitions</a:t>
            </a:r>
          </a:p>
          <a:p>
            <a:pPr lvl="1"/>
            <a:r>
              <a:rPr lang="en-US"/>
              <a:t>static member constants</a:t>
            </a:r>
          </a:p>
          <a:p>
            <a:pPr lvl="1"/>
            <a:r>
              <a:rPr lang="en-US"/>
              <a:t>static member functions</a:t>
            </a:r>
          </a:p>
          <a:p>
            <a:pPr lvl="1"/>
            <a:r>
              <a:rPr lang="en-US"/>
              <a:t>static member variables</a:t>
            </a:r>
          </a:p>
          <a:p>
            <a:r>
              <a:rPr lang="en-US"/>
              <a:t>... are not bound to any class instance (object)</a:t>
            </a:r>
          </a:p>
          <a:p>
            <a:r>
              <a:rPr lang="en-US"/>
              <a:t>Equivalent to global types/variables/functions</a:t>
            </a:r>
          </a:p>
          <a:p>
            <a:pPr lvl="1"/>
            <a:r>
              <a:rPr lang="en-US"/>
              <a:t>But referenced using qualified names (prefix X::)</a:t>
            </a:r>
          </a:p>
          <a:p>
            <a:pPr lvl="1"/>
            <a:r>
              <a:rPr lang="en-US"/>
              <a:t>Encapsulation in a class avoids name clashes</a:t>
            </a:r>
          </a:p>
          <a:p>
            <a:pPr lvl="2"/>
            <a:r>
              <a:rPr lang="en-US"/>
              <a:t>But namespaces do it better</a:t>
            </a:r>
          </a:p>
          <a:p>
            <a:pPr lvl="1"/>
            <a:r>
              <a:rPr lang="en-US"/>
              <a:t>Some members may be private</a:t>
            </a:r>
          </a:p>
          <a:p>
            <a:pPr lvl="1"/>
            <a:r>
              <a:rPr lang="en-US"/>
              <a:t>Class may be passed to a template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- 2019/2020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0880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Uninstantiated classes vs. namespaces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Uninstantiated class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US" dirty="0"/>
              <a:t>Class definitions are intended for objects</a:t>
            </a:r>
          </a:p>
          <a:p>
            <a:pPr lvl="2"/>
            <a:r>
              <a:rPr lang="en-US" dirty="0"/>
              <a:t>Static members must be explicitly marked</a:t>
            </a:r>
          </a:p>
          <a:p>
            <a:pPr lvl="1"/>
            <a:r>
              <a:rPr lang="en-US" dirty="0"/>
              <a:t>Class members may be public/protected/private</a:t>
            </a:r>
          </a:p>
          <a:p>
            <a:pPr lvl="4"/>
            <a:r>
              <a:rPr lang="en-US" dirty="0"/>
              <a:t>class X {</a:t>
            </a:r>
          </a:p>
          <a:p>
            <a:pPr lvl="4"/>
            <a:r>
              <a:rPr lang="en-US" dirty="0"/>
              <a:t>public:</a:t>
            </a:r>
          </a:p>
          <a:p>
            <a:pPr lvl="4"/>
            <a:r>
              <a:rPr lang="en-US" dirty="0"/>
              <a:t>  class N { /*...*/ };</a:t>
            </a:r>
          </a:p>
          <a:p>
            <a:pPr lvl="4"/>
            <a:r>
              <a:rPr lang="en-US" dirty="0"/>
              <a:t>  </a:t>
            </a:r>
            <a:r>
              <a:rPr lang="en-US" dirty="0" err="1"/>
              <a:t>typedef</a:t>
            </a:r>
            <a:r>
              <a:rPr lang="en-US" dirty="0"/>
              <a:t> unsigned long t;</a:t>
            </a:r>
          </a:p>
          <a:p>
            <a:pPr lvl="4"/>
            <a:r>
              <a:rPr lang="en-US" dirty="0"/>
              <a:t>  static </a:t>
            </a:r>
            <a:r>
              <a:rPr lang="en-US" dirty="0" err="1"/>
              <a:t>constexpr</a:t>
            </a:r>
            <a:r>
              <a:rPr lang="en-US" dirty="0"/>
              <a:t> t c = 1;</a:t>
            </a:r>
          </a:p>
          <a:p>
            <a:pPr lvl="4"/>
            <a:r>
              <a:rPr lang="en-US" dirty="0"/>
              <a:t>  static t f( N p);</a:t>
            </a:r>
          </a:p>
          <a:p>
            <a:pPr lvl="4"/>
            <a:r>
              <a:rPr lang="en-US" dirty="0"/>
              <a:t>private:</a:t>
            </a:r>
          </a:p>
          <a:p>
            <a:pPr lvl="4"/>
            <a:r>
              <a:rPr lang="en-US" dirty="0"/>
              <a:t>  static t v;	// decl. of X::v</a:t>
            </a:r>
          </a:p>
          <a:p>
            <a:pPr lvl="4"/>
            <a:r>
              <a:rPr lang="en-US" dirty="0"/>
              <a:t>};</a:t>
            </a:r>
          </a:p>
          <a:p>
            <a:pPr lvl="1"/>
            <a:r>
              <a:rPr lang="en-US" dirty="0"/>
              <a:t>Class must be defined in one piece</a:t>
            </a:r>
          </a:p>
          <a:p>
            <a:pPr lvl="2"/>
            <a:r>
              <a:rPr lang="en-US" dirty="0"/>
              <a:t>Except of definitions placed outside</a:t>
            </a:r>
          </a:p>
          <a:p>
            <a:pPr lvl="4"/>
            <a:r>
              <a:rPr lang="en-US" dirty="0"/>
              <a:t>X::t X::v = X::c;		// def. of X::v</a:t>
            </a:r>
          </a:p>
          <a:p>
            <a:pPr lvl="4"/>
            <a:r>
              <a:rPr lang="en-US" dirty="0"/>
              <a:t>X::t X::f( N p) { return </a:t>
            </a:r>
            <a:r>
              <a:rPr lang="en-US" dirty="0" err="1"/>
              <a:t>p.m</a:t>
            </a:r>
            <a:r>
              <a:rPr lang="en-US" dirty="0"/>
              <a:t> + v; }	</a:t>
            </a:r>
          </a:p>
          <a:p>
            <a:pPr lvl="1"/>
            <a:r>
              <a:rPr lang="en-US" dirty="0"/>
              <a:t>Access to members requires qualified names</a:t>
            </a:r>
          </a:p>
          <a:p>
            <a:pPr lvl="4"/>
            <a:r>
              <a:rPr lang="en-US" dirty="0"/>
              <a:t>void f2()</a:t>
            </a:r>
          </a:p>
          <a:p>
            <a:pPr lvl="4"/>
            <a:r>
              <a:rPr lang="en-US" dirty="0"/>
              <a:t>{</a:t>
            </a:r>
          </a:p>
          <a:p>
            <a:pPr lvl="4"/>
            <a:r>
              <a:rPr lang="en-US" dirty="0"/>
              <a:t>  X::N a;</a:t>
            </a:r>
          </a:p>
          <a:p>
            <a:pPr lvl="4"/>
            <a:r>
              <a:rPr lang="en-US" dirty="0"/>
              <a:t>  auto b = X::f( a);</a:t>
            </a:r>
          </a:p>
          <a:p>
            <a:pPr lvl="4"/>
            <a:r>
              <a:rPr lang="en-US" dirty="0"/>
              <a:t>}</a:t>
            </a:r>
          </a:p>
          <a:p>
            <a:pPr lvl="1"/>
            <a:r>
              <a:rPr lang="en-US" dirty="0"/>
              <a:t>A class may become a template argument</a:t>
            </a:r>
          </a:p>
          <a:p>
            <a:pPr lvl="2"/>
            <a:r>
              <a:rPr lang="en-US" dirty="0"/>
              <a:t>This is the (only) reason for </a:t>
            </a:r>
            <a:r>
              <a:rPr lang="en-US" dirty="0" err="1"/>
              <a:t>uninstantiated</a:t>
            </a:r>
            <a:r>
              <a:rPr lang="en-US" dirty="0"/>
              <a:t> classes</a:t>
            </a:r>
          </a:p>
          <a:p>
            <a:pPr lvl="4"/>
            <a:r>
              <a:rPr lang="en-US" dirty="0"/>
              <a:t>using </a:t>
            </a:r>
            <a:r>
              <a:rPr lang="en-US" dirty="0" err="1"/>
              <a:t>my_class</a:t>
            </a:r>
            <a:r>
              <a:rPr lang="en-US" dirty="0"/>
              <a:t> = </a:t>
            </a:r>
            <a:r>
              <a:rPr lang="en-US" dirty="0" err="1"/>
              <a:t>some_generic_class</a:t>
            </a:r>
            <a:r>
              <a:rPr lang="en-US" dirty="0"/>
              <a:t>&lt; X&gt;;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Namespace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/>
              <a:t>Namespace members are always static</a:t>
            </a:r>
          </a:p>
          <a:p>
            <a:pPr lvl="2"/>
            <a:r>
              <a:rPr lang="en-US" dirty="0"/>
              <a:t>No objects can be made from namespaces</a:t>
            </a:r>
          </a:p>
          <a:p>
            <a:pPr lvl="2"/>
            <a:r>
              <a:rPr lang="en-US" dirty="0"/>
              <a:t>Functions/variables are not automatically inline/extern</a:t>
            </a:r>
          </a:p>
          <a:p>
            <a:pPr lvl="4"/>
            <a:r>
              <a:rPr lang="en-US" dirty="0"/>
              <a:t>namespace X {</a:t>
            </a:r>
          </a:p>
          <a:p>
            <a:pPr lvl="4"/>
            <a:r>
              <a:rPr lang="en-US" dirty="0"/>
              <a:t>  class N { /*...*/ };</a:t>
            </a:r>
          </a:p>
          <a:p>
            <a:pPr lvl="4"/>
            <a:r>
              <a:rPr lang="en-US" dirty="0"/>
              <a:t>  </a:t>
            </a:r>
            <a:r>
              <a:rPr lang="en-US" dirty="0" err="1"/>
              <a:t>typedef</a:t>
            </a:r>
            <a:r>
              <a:rPr lang="en-US" dirty="0"/>
              <a:t> unsigned long t;</a:t>
            </a:r>
          </a:p>
          <a:p>
            <a:pPr lvl="4"/>
            <a:r>
              <a:rPr lang="en-US" dirty="0"/>
              <a:t>  </a:t>
            </a:r>
            <a:r>
              <a:rPr lang="en-US" dirty="0" err="1"/>
              <a:t>constexpr</a:t>
            </a:r>
            <a:r>
              <a:rPr lang="en-US" dirty="0"/>
              <a:t> t c = 1;</a:t>
            </a:r>
          </a:p>
          <a:p>
            <a:pPr lvl="4"/>
            <a:r>
              <a:rPr lang="en-US" dirty="0"/>
              <a:t>  extern t v;	// decl. of X::v</a:t>
            </a:r>
          </a:p>
          <a:p>
            <a:pPr lvl="4"/>
            <a:r>
              <a:rPr lang="en-US" dirty="0"/>
              <a:t>};</a:t>
            </a:r>
          </a:p>
          <a:p>
            <a:pPr lvl="1"/>
            <a:r>
              <a:rPr lang="en-US" dirty="0"/>
              <a:t>Namespace may be reopened and member declarations added</a:t>
            </a:r>
          </a:p>
          <a:p>
            <a:pPr lvl="2"/>
            <a:r>
              <a:rPr lang="en-US" dirty="0"/>
              <a:t>Namespace may be split into several header files</a:t>
            </a:r>
          </a:p>
          <a:p>
            <a:pPr lvl="4"/>
            <a:r>
              <a:rPr lang="en-US" dirty="0"/>
              <a:t>namespace X {</a:t>
            </a:r>
          </a:p>
          <a:p>
            <a:pPr lvl="4"/>
            <a:r>
              <a:rPr lang="en-US" dirty="0"/>
              <a:t>  inline t f( N p) { return </a:t>
            </a:r>
            <a:r>
              <a:rPr lang="en-US" dirty="0" err="1"/>
              <a:t>p.m</a:t>
            </a:r>
            <a:r>
              <a:rPr lang="en-US" dirty="0"/>
              <a:t> + v; }</a:t>
            </a:r>
          </a:p>
          <a:p>
            <a:pPr lvl="4"/>
            <a:r>
              <a:rPr lang="en-US" dirty="0"/>
              <a:t>};</a:t>
            </a:r>
          </a:p>
          <a:p>
            <a:pPr lvl="2"/>
            <a:r>
              <a:rPr lang="en-US" dirty="0"/>
              <a:t>Definitions of previously declared namespace members may be outside</a:t>
            </a:r>
          </a:p>
          <a:p>
            <a:pPr lvl="4"/>
            <a:r>
              <a:rPr lang="en-US" dirty="0"/>
              <a:t>X::t X::v = X::c;	// def. of X::v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- 2019/2020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3337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Namespace members are always static</a:t>
            </a:r>
          </a:p>
          <a:p>
            <a:pPr lvl="2"/>
            <a:r>
              <a:rPr lang="en-US" dirty="0"/>
              <a:t>No objects can be made from namespaces</a:t>
            </a:r>
          </a:p>
          <a:p>
            <a:pPr lvl="2"/>
            <a:r>
              <a:rPr lang="en-US" dirty="0"/>
              <a:t>Functions/variables are not automatically inline/extern</a:t>
            </a:r>
          </a:p>
          <a:p>
            <a:pPr lvl="4"/>
            <a:r>
              <a:rPr lang="en-US" dirty="0"/>
              <a:t>namespace X {</a:t>
            </a:r>
          </a:p>
          <a:p>
            <a:pPr lvl="4"/>
            <a:r>
              <a:rPr lang="en-US" dirty="0"/>
              <a:t>  class N { /*...*/ };</a:t>
            </a:r>
          </a:p>
          <a:p>
            <a:pPr lvl="4"/>
            <a:r>
              <a:rPr lang="en-US" dirty="0"/>
              <a:t>  </a:t>
            </a:r>
            <a:r>
              <a:rPr lang="en-US" dirty="0" err="1"/>
              <a:t>typedef</a:t>
            </a:r>
            <a:r>
              <a:rPr lang="en-US" dirty="0"/>
              <a:t> unsigned long t;</a:t>
            </a:r>
          </a:p>
          <a:p>
            <a:pPr lvl="4"/>
            <a:r>
              <a:rPr lang="en-US" dirty="0"/>
              <a:t>  </a:t>
            </a:r>
            <a:r>
              <a:rPr lang="en-US" dirty="0" err="1"/>
              <a:t>constexpr</a:t>
            </a:r>
            <a:r>
              <a:rPr lang="en-US" dirty="0"/>
              <a:t> t c = 1;</a:t>
            </a:r>
          </a:p>
          <a:p>
            <a:pPr lvl="4"/>
            <a:r>
              <a:rPr lang="en-US" dirty="0"/>
              <a:t>  extern t v;	// decl. of X::v</a:t>
            </a:r>
          </a:p>
          <a:p>
            <a:pPr lvl="4"/>
            <a:r>
              <a:rPr lang="en-US" dirty="0"/>
              <a:t>};</a:t>
            </a:r>
          </a:p>
          <a:p>
            <a:pPr lvl="1"/>
            <a:r>
              <a:rPr lang="en-US" dirty="0"/>
              <a:t>Namespace may be reopened and member declarations added</a:t>
            </a:r>
          </a:p>
          <a:p>
            <a:pPr lvl="2"/>
            <a:r>
              <a:rPr lang="en-US" dirty="0"/>
              <a:t>Namespace may be split into several header files</a:t>
            </a:r>
          </a:p>
          <a:p>
            <a:pPr lvl="4"/>
            <a:r>
              <a:rPr lang="en-US" dirty="0"/>
              <a:t>namespace X {</a:t>
            </a:r>
          </a:p>
          <a:p>
            <a:pPr lvl="4"/>
            <a:r>
              <a:rPr lang="en-US" dirty="0"/>
              <a:t>  inline t f( N p) { return </a:t>
            </a:r>
            <a:r>
              <a:rPr lang="en-US" dirty="0" err="1"/>
              <a:t>p.m</a:t>
            </a:r>
            <a:r>
              <a:rPr lang="en-US" dirty="0"/>
              <a:t> + v; }</a:t>
            </a:r>
          </a:p>
          <a:p>
            <a:pPr lvl="4"/>
            <a:r>
              <a:rPr lang="en-US" dirty="0"/>
              <a:t>};</a:t>
            </a:r>
          </a:p>
          <a:p>
            <a:pPr lvl="2"/>
            <a:r>
              <a:rPr lang="en-US" dirty="0"/>
              <a:t>Definitions of previously declared namespace members may be outside</a:t>
            </a:r>
          </a:p>
          <a:p>
            <a:pPr lvl="4"/>
            <a:r>
              <a:rPr lang="en-US" dirty="0"/>
              <a:t>X::t X::v = X::c;	// def. of X::v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lvl="4"/>
            <a:r>
              <a:rPr lang="en-US" dirty="0"/>
              <a:t>void f2()</a:t>
            </a:r>
          </a:p>
          <a:p>
            <a:pPr lvl="4"/>
            <a:r>
              <a:rPr lang="en-US" dirty="0"/>
              <a:t>{</a:t>
            </a:r>
          </a:p>
          <a:p>
            <a:pPr lvl="4"/>
            <a:r>
              <a:rPr lang="en-US" dirty="0"/>
              <a:t>  X::</a:t>
            </a:r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dirty="0"/>
              <a:t> a;</a:t>
            </a:r>
          </a:p>
          <a:p>
            <a:pPr lvl="2"/>
            <a:r>
              <a:rPr lang="en-US" dirty="0"/>
              <a:t>Functions in namespaces are visible by </a:t>
            </a:r>
            <a:r>
              <a:rPr lang="en-US" i="1" dirty="0"/>
              <a:t>argument-dependent lookup</a:t>
            </a:r>
          </a:p>
          <a:p>
            <a:pPr lvl="4"/>
            <a:r>
              <a:rPr lang="en-US" dirty="0"/>
              <a:t>  auto b = </a:t>
            </a:r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en-US" dirty="0"/>
              <a:t>( a);	</a:t>
            </a:r>
          </a:p>
          <a:p>
            <a:pPr lvl="3"/>
            <a:r>
              <a:rPr lang="en-US" dirty="0"/>
              <a:t>calls X::f because the class type of a is a member of X</a:t>
            </a:r>
          </a:p>
          <a:p>
            <a:pPr lvl="2"/>
            <a:r>
              <a:rPr lang="en-US" dirty="0"/>
              <a:t>Namespace members can be made directly visible</a:t>
            </a:r>
          </a:p>
          <a:p>
            <a:pPr lvl="4"/>
            <a:r>
              <a:rPr lang="en-US" dirty="0"/>
              <a:t>  using X::t;</a:t>
            </a:r>
          </a:p>
          <a:p>
            <a:pPr lvl="4"/>
            <a:r>
              <a:rPr lang="en-US" dirty="0">
                <a:solidFill>
                  <a:srgbClr val="FF0000"/>
                </a:solidFill>
              </a:rPr>
              <a:t>  t</a:t>
            </a:r>
            <a:r>
              <a:rPr lang="en-US" dirty="0"/>
              <a:t> b = 2;</a:t>
            </a:r>
          </a:p>
          <a:p>
            <a:pPr lvl="4"/>
            <a:r>
              <a:rPr lang="en-US" dirty="0"/>
              <a:t>  using namespace X;</a:t>
            </a:r>
          </a:p>
          <a:p>
            <a:pPr lvl="4"/>
            <a:r>
              <a:rPr lang="en-US" dirty="0"/>
              <a:t>  b = 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/>
              <a:t>;</a:t>
            </a:r>
          </a:p>
          <a:p>
            <a:pPr lvl="4"/>
            <a:r>
              <a:rPr lang="en-US" dirty="0"/>
              <a:t>}</a:t>
            </a:r>
          </a:p>
          <a:p>
            <a:pPr lvl="1"/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Namespaces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Programming in C++ - 2019/2020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902850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 with data members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4"/>
            <a:r>
              <a:rPr lang="en-US"/>
              <a:t>class Y {</a:t>
            </a:r>
          </a:p>
          <a:p>
            <a:pPr lvl="4"/>
            <a:r>
              <a:rPr lang="en-US"/>
              <a:t>public:</a:t>
            </a:r>
          </a:p>
          <a:p>
            <a:pPr lvl="4"/>
            <a:r>
              <a:rPr lang="en-US"/>
              <a:t>  Y() </a:t>
            </a:r>
          </a:p>
          <a:p>
            <a:pPr lvl="4"/>
            <a:r>
              <a:rPr lang="en-US"/>
              <a:t>    : m_( 0)</a:t>
            </a:r>
          </a:p>
          <a:p>
            <a:pPr lvl="4"/>
            <a:r>
              <a:rPr lang="en-US"/>
              <a:t>  {}</a:t>
            </a:r>
          </a:p>
          <a:p>
            <a:pPr lvl="4"/>
            <a:r>
              <a:rPr lang="en-US"/>
              <a:t>  int get_m() const</a:t>
            </a:r>
          </a:p>
          <a:p>
            <a:pPr lvl="4"/>
            <a:r>
              <a:rPr lang="en-US"/>
              <a:t>  { return m_; }</a:t>
            </a:r>
          </a:p>
          <a:p>
            <a:pPr lvl="4"/>
            <a:r>
              <a:rPr lang="en-US"/>
              <a:t>  void set_m( int m)</a:t>
            </a:r>
          </a:p>
          <a:p>
            <a:pPr lvl="4"/>
            <a:r>
              <a:rPr lang="en-US"/>
              <a:t>  { m_ = m; }</a:t>
            </a:r>
          </a:p>
          <a:p>
            <a:pPr lvl="4"/>
            <a:r>
              <a:rPr lang="en-US"/>
              <a:t>private:</a:t>
            </a:r>
          </a:p>
          <a:p>
            <a:pPr lvl="4"/>
            <a:r>
              <a:rPr lang="en-US"/>
              <a:t>  int m_;</a:t>
            </a:r>
          </a:p>
          <a:p>
            <a:pPr lvl="4"/>
            <a:r>
              <a:rPr lang="en-US"/>
              <a:t>};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Class (i.e. type) may be instantiated (into objects)</a:t>
            </a:r>
          </a:p>
          <a:p>
            <a:pPr lvl="1"/>
            <a:r>
              <a:rPr lang="en-US" dirty="0"/>
              <a:t>Using a variable of class type</a:t>
            </a:r>
          </a:p>
          <a:p>
            <a:pPr lvl="4"/>
            <a:r>
              <a:rPr lang="en-US" dirty="0"/>
              <a:t>Y v1;</a:t>
            </a:r>
          </a:p>
          <a:p>
            <a:pPr lvl="2"/>
            <a:r>
              <a:rPr lang="en-US" dirty="0"/>
              <a:t>This is NOT a reference!</a:t>
            </a:r>
          </a:p>
          <a:p>
            <a:pPr lvl="1"/>
            <a:r>
              <a:rPr lang="en-US" dirty="0"/>
              <a:t>Dynamically allocated</a:t>
            </a:r>
          </a:p>
          <a:p>
            <a:pPr lvl="2"/>
            <a:r>
              <a:rPr lang="en-US" dirty="0"/>
              <a:t>Held by a (smart) pointer</a:t>
            </a:r>
          </a:p>
          <a:p>
            <a:pPr lvl="4"/>
            <a:r>
              <a:rPr lang="en-US" dirty="0"/>
              <a:t>auto p =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make_unique</a:t>
            </a:r>
            <a:r>
              <a:rPr lang="en-US" dirty="0"/>
              <a:t>&lt; Y&gt;();</a:t>
            </a:r>
          </a:p>
          <a:p>
            <a:pPr lvl="4"/>
            <a:r>
              <a:rPr lang="en-US" dirty="0"/>
              <a:t>auto q =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make_shared</a:t>
            </a:r>
            <a:r>
              <a:rPr lang="en-US" dirty="0"/>
              <a:t>&lt; Y&gt;();</a:t>
            </a:r>
          </a:p>
          <a:p>
            <a:pPr lvl="1"/>
            <a:r>
              <a:rPr lang="en-US" dirty="0"/>
              <a:t>Element of a larger type</a:t>
            </a:r>
          </a:p>
          <a:p>
            <a:pPr lvl="4"/>
            <a:r>
              <a:rPr lang="en-US" dirty="0" err="1"/>
              <a:t>typedef</a:t>
            </a:r>
            <a:r>
              <a:rPr lang="en-US" dirty="0"/>
              <a:t> </a:t>
            </a:r>
            <a:r>
              <a:rPr lang="en-US" dirty="0" err="1"/>
              <a:t>std</a:t>
            </a:r>
            <a:r>
              <a:rPr lang="en-US" dirty="0"/>
              <a:t>::array&lt; Y, 5&gt; A;</a:t>
            </a:r>
          </a:p>
          <a:p>
            <a:pPr lvl="4"/>
            <a:r>
              <a:rPr lang="en-US" dirty="0"/>
              <a:t>class C1 { public: Y v; };</a:t>
            </a:r>
          </a:p>
          <a:p>
            <a:pPr lvl="4"/>
            <a:r>
              <a:rPr lang="en-US" dirty="0"/>
              <a:t>class C2 : public Y {};</a:t>
            </a:r>
          </a:p>
          <a:p>
            <a:pPr lvl="2"/>
            <a:r>
              <a:rPr lang="en-US" dirty="0"/>
              <a:t>Embedded into the larger type</a:t>
            </a:r>
          </a:p>
          <a:p>
            <a:pPr lvl="2"/>
            <a:r>
              <a:rPr lang="en-US" dirty="0"/>
              <a:t>NO explicit instantiation by new!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Membership (C1::v) and inheritance (C2) are fairly similar</a:t>
            </a:r>
          </a:p>
          <a:p>
            <a:pPr lvl="2"/>
            <a:r>
              <a:rPr lang="en-US" dirty="0"/>
              <a:t>The same physical layout</a:t>
            </a:r>
          </a:p>
          <a:p>
            <a:pPr lvl="2"/>
            <a:r>
              <a:rPr lang="en-US" dirty="0"/>
              <a:t>Inheritance may have unintended consequences</a:t>
            </a:r>
          </a:p>
          <a:p>
            <a:pPr lvl="2"/>
            <a:r>
              <a:rPr lang="en-US" dirty="0"/>
              <a:t>Use inheritance only when you need to override virtual functions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- 2019/2020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0556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4"/>
            <a:r>
              <a:rPr lang="en-US" dirty="0"/>
              <a:t>class Y {</a:t>
            </a:r>
          </a:p>
          <a:p>
            <a:pPr lvl="4"/>
            <a:r>
              <a:rPr lang="en-US" dirty="0"/>
              <a:t>public:</a:t>
            </a:r>
          </a:p>
          <a:p>
            <a:pPr lvl="4"/>
            <a:r>
              <a:rPr lang="en-US" dirty="0"/>
              <a:t>  Y() </a:t>
            </a:r>
          </a:p>
          <a:p>
            <a:pPr lvl="4"/>
            <a:r>
              <a:rPr lang="en-US" dirty="0"/>
              <a:t>    : m_( 0)</a:t>
            </a:r>
          </a:p>
          <a:p>
            <a:pPr lvl="4"/>
            <a:r>
              <a:rPr lang="en-US" dirty="0"/>
              <a:t>  {}</a:t>
            </a:r>
          </a:p>
          <a:p>
            <a:pPr lvl="4"/>
            <a:r>
              <a:rPr lang="en-US" dirty="0"/>
              <a:t>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get_m</a:t>
            </a:r>
            <a:r>
              <a:rPr lang="en-US" dirty="0"/>
              <a:t>() </a:t>
            </a:r>
            <a:r>
              <a:rPr lang="en-US" dirty="0" err="1"/>
              <a:t>const</a:t>
            </a:r>
            <a:endParaRPr lang="en-US" dirty="0"/>
          </a:p>
          <a:p>
            <a:pPr lvl="4"/>
            <a:r>
              <a:rPr lang="en-US" dirty="0"/>
              <a:t>  { return m_; }</a:t>
            </a:r>
          </a:p>
          <a:p>
            <a:pPr lvl="4"/>
            <a:r>
              <a:rPr lang="en-US" dirty="0"/>
              <a:t>  void </a:t>
            </a:r>
            <a:r>
              <a:rPr lang="en-US" dirty="0" err="1"/>
              <a:t>set_m</a:t>
            </a:r>
            <a:r>
              <a:rPr lang="en-US" dirty="0"/>
              <a:t>( </a:t>
            </a:r>
            <a:r>
              <a:rPr lang="en-US" dirty="0" err="1"/>
              <a:t>int</a:t>
            </a:r>
            <a:r>
              <a:rPr lang="en-US" dirty="0"/>
              <a:t> m)</a:t>
            </a:r>
          </a:p>
          <a:p>
            <a:pPr lvl="4"/>
            <a:r>
              <a:rPr lang="en-US" dirty="0"/>
              <a:t>  { m_ = m; }</a:t>
            </a:r>
          </a:p>
          <a:p>
            <a:pPr lvl="4"/>
            <a:r>
              <a:rPr lang="en-US" dirty="0"/>
              <a:t>private:</a:t>
            </a:r>
          </a:p>
          <a:p>
            <a:pPr lvl="4"/>
            <a:r>
              <a:rPr lang="en-US" dirty="0"/>
              <a:t>  </a:t>
            </a:r>
            <a:r>
              <a:rPr lang="en-US" dirty="0" err="1"/>
              <a:t>int</a:t>
            </a:r>
            <a:r>
              <a:rPr lang="en-US" dirty="0"/>
              <a:t> m_;</a:t>
            </a:r>
          </a:p>
          <a:p>
            <a:pPr lvl="4"/>
            <a:r>
              <a:rPr lang="en-US" dirty="0"/>
              <a:t>};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Class (i.e. type) may be instantiated (into objects)</a:t>
            </a:r>
          </a:p>
          <a:p>
            <a:pPr lvl="4"/>
            <a:r>
              <a:rPr lang="en-US" dirty="0"/>
              <a:t>Y v1;</a:t>
            </a:r>
          </a:p>
          <a:p>
            <a:pPr lvl="4"/>
            <a:r>
              <a:rPr lang="en-US" dirty="0"/>
              <a:t>auto p =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make_unique</a:t>
            </a:r>
            <a:r>
              <a:rPr lang="en-US" dirty="0"/>
              <a:t>&lt; Y&gt;();</a:t>
            </a:r>
          </a:p>
          <a:p>
            <a:pPr lvl="1"/>
            <a:r>
              <a:rPr lang="en-US" dirty="0"/>
              <a:t>Non-static data members constitute the object</a:t>
            </a:r>
          </a:p>
          <a:p>
            <a:pPr lvl="1"/>
            <a:r>
              <a:rPr lang="en-US" dirty="0"/>
              <a:t>Non-static member functions are invoked on the object</a:t>
            </a:r>
          </a:p>
          <a:p>
            <a:pPr lvl="1"/>
            <a:r>
              <a:rPr lang="en-US" dirty="0"/>
              <a:t>Object must be specified when referring to non-static members</a:t>
            </a:r>
          </a:p>
          <a:p>
            <a:pPr lvl="4"/>
            <a:r>
              <a:rPr lang="en-US" dirty="0"/>
              <a:t>v1.get_m()</a:t>
            </a:r>
          </a:p>
          <a:p>
            <a:pPr lvl="4"/>
            <a:r>
              <a:rPr lang="en-US" dirty="0"/>
              <a:t>p-&gt;</a:t>
            </a:r>
            <a:r>
              <a:rPr lang="en-US" dirty="0" err="1"/>
              <a:t>set_m</a:t>
            </a:r>
            <a:r>
              <a:rPr lang="en-US" dirty="0"/>
              <a:t>(0)</a:t>
            </a:r>
          </a:p>
          <a:p>
            <a:pPr lvl="2"/>
            <a:r>
              <a:rPr lang="en-US" dirty="0"/>
              <a:t>References from outside may be prohibited by "private"/"protected"</a:t>
            </a:r>
          </a:p>
          <a:p>
            <a:pPr lvl="4"/>
            <a:r>
              <a:rPr lang="en-US" dirty="0"/>
              <a:t>v1.m_	// error</a:t>
            </a:r>
          </a:p>
          <a:p>
            <a:pPr lvl="2"/>
            <a:r>
              <a:rPr lang="en-US" dirty="0"/>
              <a:t>Only "</a:t>
            </a:r>
            <a:r>
              <a:rPr lang="en-US" dirty="0" err="1"/>
              <a:t>const</a:t>
            </a:r>
            <a:r>
              <a:rPr lang="en-US" dirty="0"/>
              <a:t>" methods may be called on </a:t>
            </a:r>
            <a:r>
              <a:rPr lang="en-US" dirty="0" err="1"/>
              <a:t>const</a:t>
            </a:r>
            <a:r>
              <a:rPr lang="en-US" dirty="0"/>
              <a:t> objects</a:t>
            </a:r>
          </a:p>
          <a:p>
            <a:pPr lvl="4"/>
            <a:r>
              <a:rPr lang="en-US" dirty="0" err="1"/>
              <a:t>const</a:t>
            </a:r>
            <a:r>
              <a:rPr lang="en-US" dirty="0"/>
              <a:t> Y * pp = </a:t>
            </a:r>
            <a:r>
              <a:rPr lang="en-US" dirty="0" err="1"/>
              <a:t>p.get</a:t>
            </a:r>
            <a:r>
              <a:rPr lang="en-US" dirty="0"/>
              <a:t>(); </a:t>
            </a:r>
          </a:p>
          <a:p>
            <a:pPr lvl="4"/>
            <a:r>
              <a:rPr lang="en-US" dirty="0"/>
              <a:t>pp-&gt;</a:t>
            </a:r>
            <a:r>
              <a:rPr lang="en-US" dirty="0" err="1"/>
              <a:t>set_m</a:t>
            </a:r>
            <a:r>
              <a:rPr lang="en-US" dirty="0"/>
              <a:t>(0)	// error</a:t>
            </a:r>
          </a:p>
          <a:p>
            <a:pPr lvl="4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with data members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8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Programming in C++ - 2019/2020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3147830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9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Programming in C++ - 2019/2020 David Bednárek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 and virtual functions</a:t>
            </a:r>
          </a:p>
        </p:txBody>
      </p:sp>
    </p:spTree>
    <p:extLst>
      <p:ext uri="{BB962C8B-B14F-4D97-AF65-F5344CB8AC3E}">
        <p14:creationId xmlns:p14="http://schemas.microsoft.com/office/powerpoint/2010/main" val="586655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arkRGB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00000"/>
      </a:accent1>
      <a:accent2>
        <a:srgbClr val="00B050"/>
      </a:accent2>
      <a:accent3>
        <a:srgbClr val="4472C4"/>
      </a:accent3>
      <a:accent4>
        <a:srgbClr val="FFC000"/>
      </a:accent4>
      <a:accent5>
        <a:srgbClr val="00B0F0"/>
      </a:accent5>
      <a:accent6>
        <a:srgbClr val="7030A0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1792</TotalTime>
  <Words>3615</Words>
  <Application>Microsoft Office PowerPoint</Application>
  <PresentationFormat>On-screen Show (4:3)</PresentationFormat>
  <Paragraphs>699</Paragraphs>
  <Slides>28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Consolas</vt:lpstr>
      <vt:lpstr>Tahoma</vt:lpstr>
      <vt:lpstr>Wingdings</vt:lpstr>
      <vt:lpstr>Office Theme</vt:lpstr>
      <vt:lpstr>Class</vt:lpstr>
      <vt:lpstr>Class</vt:lpstr>
      <vt:lpstr>Three degrees of classes</vt:lpstr>
      <vt:lpstr>Type and static members of classes</vt:lpstr>
      <vt:lpstr>Uninstantiated classes vs. namespaces</vt:lpstr>
      <vt:lpstr>Namespaces</vt:lpstr>
      <vt:lpstr>Class with data members</vt:lpstr>
      <vt:lpstr>Class with data members</vt:lpstr>
      <vt:lpstr>Inheritance and virtual functions</vt:lpstr>
      <vt:lpstr>Inheritance</vt:lpstr>
      <vt:lpstr>Classes in inheritance</vt:lpstr>
      <vt:lpstr>Virtual functions</vt:lpstr>
      <vt:lpstr>Dynamic cast</vt:lpstr>
      <vt:lpstr>Inheritance and the destructor </vt:lpstr>
      <vt:lpstr>Single non-virtual inheritance - example</vt:lpstr>
      <vt:lpstr>Multiple non-virtual inheritance - example</vt:lpstr>
      <vt:lpstr>Virtual inheritance - example</vt:lpstr>
      <vt:lpstr>Inheritance</vt:lpstr>
      <vt:lpstr>Inheritance</vt:lpstr>
      <vt:lpstr>Misuse of inheritance</vt:lpstr>
      <vt:lpstr>Misuse of inheritance</vt:lpstr>
      <vt:lpstr>Two worlds of classes in C++</vt:lpstr>
      <vt:lpstr>Conversions</vt:lpstr>
      <vt:lpstr>Special member functions</vt:lpstr>
      <vt:lpstr>Type cast</vt:lpstr>
      <vt:lpstr>Const cast</vt:lpstr>
      <vt:lpstr>Static cast</vt:lpstr>
      <vt:lpstr>Reinterpret cast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in C++</dc:title>
  <dc:creator>David Bednárek</dc:creator>
  <cp:lastModifiedBy>David Bednárek</cp:lastModifiedBy>
  <cp:revision>109</cp:revision>
  <dcterms:created xsi:type="dcterms:W3CDTF">2020-09-28T08:40:12Z</dcterms:created>
  <dcterms:modified xsi:type="dcterms:W3CDTF">2022-01-06T10:20:22Z</dcterms:modified>
</cp:coreProperties>
</file>