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328" r:id="rId2"/>
    <p:sldId id="305" r:id="rId3"/>
    <p:sldId id="326" r:id="rId4"/>
    <p:sldId id="327" r:id="rId5"/>
    <p:sldId id="306" r:id="rId6"/>
    <p:sldId id="307" r:id="rId7"/>
    <p:sldId id="308" r:id="rId8"/>
    <p:sldId id="316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4" autoAdjust="0"/>
    <p:restoredTop sz="94660"/>
  </p:normalViewPr>
  <p:slideViewPr>
    <p:cSldViewPr>
      <p:cViewPr varScale="1">
        <p:scale>
          <a:sx n="101" d="100"/>
          <a:sy n="101" d="100"/>
        </p:scale>
        <p:origin x="120" y="15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3480" y="114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34FAD-59B0-4BA4-8177-B4A69B88E66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9CB1A-010A-479B-B423-AC068FC0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50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D2FA3-9092-42B8-A084-0247DD50726A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E58E3-CAE7-4FE6-B193-1993E838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5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195" y="1122363"/>
            <a:ext cx="9149195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0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92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16.11.2023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Programování v C++ - 2019/2020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16631"/>
            <a:ext cx="304774" cy="2194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59020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16.11.2023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- 2019/2020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951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defTabSz="360000"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4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195" y="1709739"/>
            <a:ext cx="9149195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5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1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4426232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50" y="818971"/>
            <a:ext cx="4426232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458967"/>
            <a:ext cx="4442900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818971"/>
            <a:ext cx="4442900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8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6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8966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458967"/>
            <a:ext cx="5184659" cy="5940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3539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457382"/>
            <a:ext cx="5184659" cy="594165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9000100" cy="594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5195" y="6492875"/>
            <a:ext cx="977155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AC26B916-54DC-4D54-824A-F020DB5C5E41}" type="datetimeFigureOut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NPRG041 - Programming in C++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0B4D5C6-CE1F-4C1B-8A5B-54FC8F45EF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8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2" r:id="rId12"/>
    <p:sldLayoutId id="214748368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0" indent="0" algn="l" defTabSz="3600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accent3"/>
          </a:solidFill>
          <a:latin typeface="Consolas" panose="020B0609020204030204" pitchFamily="49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</a:t>
            </a:r>
            <a:r>
              <a:rPr lang="en-US"/>
              <a:t>by value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81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ontent Placeholder 3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copy operation on containers and similar types</a:t>
            </a:r>
          </a:p>
          <a:p>
            <a:pPr lvl="1"/>
            <a:r>
              <a:rPr lang="en-US" dirty="0"/>
              <a:t>Requires allocation and copying of dynamically-allocated data</a:t>
            </a:r>
          </a:p>
          <a:p>
            <a:pPr lvl="1"/>
            <a:r>
              <a:rPr lang="en-US" dirty="0"/>
              <a:t>It is slow and may throw exceptions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- 2019/2020 David Bednárek</a:t>
            </a:r>
          </a:p>
        </p:txBody>
      </p:sp>
      <p:sp>
        <p:nvSpPr>
          <p:cNvPr id="5" name="Rectangle 4"/>
          <p:cNvSpPr/>
          <p:nvPr/>
        </p:nvSpPr>
        <p:spPr>
          <a:xfrm>
            <a:off x="6206313" y="1268760"/>
            <a:ext cx="756084" cy="288032"/>
          </a:xfrm>
          <a:prstGeom prst="rect">
            <a:avLst/>
          </a:prstGeom>
          <a:solidFill>
            <a:schemeClr val="accent2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7640" y="620688"/>
            <a:ext cx="5123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::vector&lt; char&gt; x { 'a', 'b', 'c' };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02257" y="2204864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8" name="Rectangle 7"/>
          <p:cNvSpPr/>
          <p:nvPr/>
        </p:nvSpPr>
        <p:spPr>
          <a:xfrm>
            <a:off x="6206313" y="2204864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9" name="Rectangle 8"/>
          <p:cNvSpPr/>
          <p:nvPr/>
        </p:nvSpPr>
        <p:spPr>
          <a:xfrm>
            <a:off x="6710369" y="2204864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7210417" y="2204864"/>
            <a:ext cx="1033991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>
            <a:stCxn id="12" idx="4"/>
          </p:cNvCxnSpPr>
          <p:nvPr/>
        </p:nvCxnSpPr>
        <p:spPr>
          <a:xfrm flipH="1">
            <a:off x="5702258" y="1476559"/>
            <a:ext cx="661633" cy="728305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300193" y="1348992"/>
            <a:ext cx="127395" cy="12756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16217" y="1348992"/>
            <a:ext cx="127395" cy="12756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48862" y="1348992"/>
            <a:ext cx="127395" cy="12756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3" idx="4"/>
          </p:cNvCxnSpPr>
          <p:nvPr/>
        </p:nvCxnSpPr>
        <p:spPr>
          <a:xfrm>
            <a:off x="6579915" y="1476559"/>
            <a:ext cx="634510" cy="728305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812559" y="1485607"/>
            <a:ext cx="1431849" cy="719257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64089" y="2199544"/>
            <a:ext cx="338168" cy="288032"/>
          </a:xfrm>
          <a:prstGeom prst="rect">
            <a:avLst/>
          </a:prstGeom>
          <a:solidFill>
            <a:schemeClr val="accent6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206313" y="3255686"/>
            <a:ext cx="756084" cy="288032"/>
          </a:xfrm>
          <a:prstGeom prst="rect">
            <a:avLst/>
          </a:prstGeom>
          <a:solidFill>
            <a:schemeClr val="accent2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51520" y="3045056"/>
            <a:ext cx="3350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::vector&lt; char&gt; y = x;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702257" y="4191790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206313" y="4191790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710369" y="4191790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210417" y="4191790"/>
            <a:ext cx="1033991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Arrow Connector 23"/>
          <p:cNvCxnSpPr>
            <a:stCxn id="25" idx="4"/>
          </p:cNvCxnSpPr>
          <p:nvPr/>
        </p:nvCxnSpPr>
        <p:spPr>
          <a:xfrm flipH="1">
            <a:off x="5702258" y="3463485"/>
            <a:ext cx="661633" cy="728305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6300193" y="3335918"/>
            <a:ext cx="127395" cy="12756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516217" y="3335918"/>
            <a:ext cx="127395" cy="12756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748862" y="3335918"/>
            <a:ext cx="127395" cy="12756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6" idx="4"/>
          </p:cNvCxnSpPr>
          <p:nvPr/>
        </p:nvCxnSpPr>
        <p:spPr>
          <a:xfrm>
            <a:off x="6579915" y="3463485"/>
            <a:ext cx="634510" cy="728305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812559" y="3472533"/>
            <a:ext cx="1431849" cy="719257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364089" y="4186470"/>
            <a:ext cx="338168" cy="288032"/>
          </a:xfrm>
          <a:prstGeom prst="rect">
            <a:avLst/>
          </a:prstGeom>
          <a:solidFill>
            <a:schemeClr val="accent6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818846" y="124457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780612" y="321297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581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3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After moving, the source is </a:t>
            </a:r>
            <a:r>
              <a:rPr lang="en-US" i="1" dirty="0"/>
              <a:t>empty</a:t>
            </a:r>
          </a:p>
          <a:p>
            <a:pPr lvl="1"/>
            <a:r>
              <a:rPr lang="en-US" dirty="0"/>
              <a:t>Exact meaning depends on the type</a:t>
            </a:r>
          </a:p>
          <a:p>
            <a:r>
              <a:rPr lang="en-US" dirty="0"/>
              <a:t>A move operation usually does no allocation</a:t>
            </a:r>
          </a:p>
          <a:p>
            <a:pPr lvl="1"/>
            <a:r>
              <a:rPr lang="en-US" dirty="0"/>
              <a:t>It is fast and does not throw exceptions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- 2019/2020 David Bednárek</a:t>
            </a:r>
          </a:p>
        </p:txBody>
      </p:sp>
      <p:sp>
        <p:nvSpPr>
          <p:cNvPr id="5" name="Rectangle 4"/>
          <p:cNvSpPr/>
          <p:nvPr/>
        </p:nvSpPr>
        <p:spPr>
          <a:xfrm>
            <a:off x="6206313" y="1268760"/>
            <a:ext cx="756084" cy="288032"/>
          </a:xfrm>
          <a:prstGeom prst="rect">
            <a:avLst/>
          </a:prstGeom>
          <a:solidFill>
            <a:schemeClr val="accent2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7640" y="620688"/>
            <a:ext cx="5123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::vector&lt; char&gt; x { 'a', 'b', 'c' };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02257" y="2204864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8" name="Rectangle 7"/>
          <p:cNvSpPr/>
          <p:nvPr/>
        </p:nvSpPr>
        <p:spPr>
          <a:xfrm>
            <a:off x="6206313" y="2204864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9" name="Rectangle 8"/>
          <p:cNvSpPr/>
          <p:nvPr/>
        </p:nvSpPr>
        <p:spPr>
          <a:xfrm>
            <a:off x="6710369" y="2204864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7210417" y="2204864"/>
            <a:ext cx="1033991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>
            <a:stCxn id="12" idx="4"/>
          </p:cNvCxnSpPr>
          <p:nvPr/>
        </p:nvCxnSpPr>
        <p:spPr>
          <a:xfrm flipH="1">
            <a:off x="5702258" y="1476559"/>
            <a:ext cx="661633" cy="728305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300193" y="1348992"/>
            <a:ext cx="127395" cy="12756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16217" y="1348992"/>
            <a:ext cx="127395" cy="12756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48862" y="1348992"/>
            <a:ext cx="127395" cy="12756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3" idx="4"/>
          </p:cNvCxnSpPr>
          <p:nvPr/>
        </p:nvCxnSpPr>
        <p:spPr>
          <a:xfrm>
            <a:off x="6579915" y="1476559"/>
            <a:ext cx="634510" cy="728305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812559" y="1485607"/>
            <a:ext cx="1431849" cy="719257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64089" y="2199544"/>
            <a:ext cx="338168" cy="288032"/>
          </a:xfrm>
          <a:prstGeom prst="rect">
            <a:avLst/>
          </a:prstGeom>
          <a:solidFill>
            <a:schemeClr val="accent6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206313" y="3687734"/>
            <a:ext cx="756084" cy="288032"/>
          </a:xfrm>
          <a:prstGeom prst="rect">
            <a:avLst/>
          </a:prstGeom>
          <a:solidFill>
            <a:schemeClr val="accent2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51520" y="3045056"/>
            <a:ext cx="4743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::vector&lt; char&gt; y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(x);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5" idx="4"/>
          </p:cNvCxnSpPr>
          <p:nvPr/>
        </p:nvCxnSpPr>
        <p:spPr>
          <a:xfrm flipH="1" flipV="1">
            <a:off x="5702257" y="2482182"/>
            <a:ext cx="661634" cy="1413351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6300193" y="3767966"/>
            <a:ext cx="127395" cy="12756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516217" y="3767966"/>
            <a:ext cx="127395" cy="12756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748862" y="3767966"/>
            <a:ext cx="127395" cy="12756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6" idx="4"/>
          </p:cNvCxnSpPr>
          <p:nvPr/>
        </p:nvCxnSpPr>
        <p:spPr>
          <a:xfrm flipV="1">
            <a:off x="6579915" y="2482182"/>
            <a:ext cx="630502" cy="1413351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812559" y="2487576"/>
            <a:ext cx="1431849" cy="1422399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818846" y="124457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780612" y="364502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184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r>
              <a:rPr lang="en-US" dirty="0"/>
              <a:t>Move operation is invoked instead of copy, if</a:t>
            </a:r>
          </a:p>
          <a:p>
            <a:pPr lvl="1"/>
            <a:r>
              <a:rPr lang="en-US" dirty="0"/>
              <a:t>the source is explicitly marked with </a:t>
            </a:r>
            <a:r>
              <a:rPr lang="en-US" dirty="0" err="1"/>
              <a:t>std</a:t>
            </a:r>
            <a:r>
              <a:rPr lang="en-US" dirty="0"/>
              <a:t>::move(), or</a:t>
            </a:r>
          </a:p>
          <a:p>
            <a:pPr lvl="1"/>
            <a:r>
              <a:rPr lang="en-US" dirty="0"/>
              <a:t>the source is an </a:t>
            </a:r>
            <a:r>
              <a:rPr lang="en-US" dirty="0" err="1"/>
              <a:t>r-value</a:t>
            </a:r>
            <a:endParaRPr lang="en-US" dirty="0"/>
          </a:p>
          <a:p>
            <a:pPr lvl="2"/>
            <a:r>
              <a:rPr lang="en-US" dirty="0"/>
              <a:t>temporary object, which cannot be accessed repeatedly</a:t>
            </a:r>
          </a:p>
          <a:p>
            <a:pPr lvl="3"/>
            <a:r>
              <a:rPr lang="en-US" dirty="0"/>
              <a:t>return values from functions which return by value</a:t>
            </a:r>
          </a:p>
          <a:p>
            <a:pPr lvl="3"/>
            <a:r>
              <a:rPr lang="en-US" dirty="0"/>
              <a:t>explicitly created temporary objects</a:t>
            </a:r>
          </a:p>
          <a:p>
            <a:pPr lvl="3"/>
            <a:r>
              <a:rPr lang="en-US" dirty="0"/>
              <a:t>results of casts etc.</a:t>
            </a:r>
          </a:p>
          <a:p>
            <a:pPr lvl="3"/>
            <a:endParaRPr lang="en-US" dirty="0"/>
          </a:p>
          <a:p>
            <a:pPr lvl="1"/>
            <a:r>
              <a:rPr lang="en-US" dirty="0" err="1"/>
              <a:t>std</a:t>
            </a:r>
            <a:r>
              <a:rPr lang="en-US" dirty="0"/>
              <a:t>::move </a:t>
            </a:r>
          </a:p>
          <a:p>
            <a:pPr lvl="2"/>
            <a:r>
              <a:rPr lang="en-US" dirty="0"/>
              <a:t>actually a cast from </a:t>
            </a:r>
            <a:r>
              <a:rPr lang="en-US" dirty="0" err="1"/>
              <a:t>lvalue</a:t>
            </a:r>
            <a:r>
              <a:rPr lang="en-US" dirty="0"/>
              <a:t>-reference to </a:t>
            </a:r>
            <a:r>
              <a:rPr lang="en-US" dirty="0" err="1"/>
              <a:t>rvalue</a:t>
            </a:r>
            <a:r>
              <a:rPr lang="en-US" dirty="0"/>
              <a:t>-reference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T&gt;</a:t>
            </a:r>
          </a:p>
          <a:p>
            <a:pPr lvl="4"/>
            <a:r>
              <a:rPr lang="en-US" dirty="0"/>
              <a:t>T &amp;&amp; move(T &amp; x) { return </a:t>
            </a:r>
            <a:r>
              <a:rPr lang="en-US" dirty="0" err="1"/>
              <a:t>static_cast</a:t>
            </a:r>
            <a:r>
              <a:rPr lang="en-US" dirty="0"/>
              <a:t>&lt;T &amp;&amp;&gt;(x); }	// simplified</a:t>
            </a:r>
          </a:p>
          <a:p>
            <a:pPr lvl="2"/>
            <a:r>
              <a:rPr lang="en-US" dirty="0" err="1"/>
              <a:t>std</a:t>
            </a:r>
            <a:r>
              <a:rPr lang="en-US" dirty="0"/>
              <a:t>::move does NOT move anything</a:t>
            </a:r>
          </a:p>
          <a:p>
            <a:pPr lvl="2"/>
            <a:r>
              <a:rPr lang="en-US" dirty="0"/>
              <a:t>the cast (usually) changes the behavior AFTER the </a:t>
            </a:r>
            <a:r>
              <a:rPr lang="en-US" dirty="0" err="1"/>
              <a:t>std</a:t>
            </a:r>
            <a:r>
              <a:rPr lang="en-US" dirty="0"/>
              <a:t>::move call</a:t>
            </a:r>
          </a:p>
          <a:p>
            <a:pPr lvl="4" indent="-228600"/>
            <a:r>
              <a:rPr lang="en-US" dirty="0"/>
              <a:t>T z = y;					// invokes T(</a:t>
            </a:r>
            <a:r>
              <a:rPr lang="en-US" dirty="0" err="1"/>
              <a:t>const</a:t>
            </a:r>
            <a:r>
              <a:rPr lang="en-US" dirty="0"/>
              <a:t> T&amp;) because y is an l-value</a:t>
            </a:r>
          </a:p>
          <a:p>
            <a:pPr lvl="4" indent="-228600"/>
            <a:r>
              <a:rPr lang="en-US" dirty="0"/>
              <a:t>T z = </a:t>
            </a:r>
            <a:r>
              <a:rPr lang="en-US" dirty="0" err="1"/>
              <a:t>std</a:t>
            </a:r>
            <a:r>
              <a:rPr lang="en-US" dirty="0"/>
              <a:t>::move(y);		// invokes T(T&amp;&amp;) because </a:t>
            </a:r>
            <a:r>
              <a:rPr lang="en-US" dirty="0" err="1"/>
              <a:t>std</a:t>
            </a:r>
            <a:r>
              <a:rPr lang="en-US" dirty="0"/>
              <a:t>::move(y) is an </a:t>
            </a:r>
            <a:r>
              <a:rPr lang="en-US" dirty="0" err="1"/>
              <a:t>r-value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8288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r>
              <a:rPr lang="en-US" dirty="0"/>
              <a:t>The meaning of</a:t>
            </a:r>
            <a:r>
              <a:rPr lang="cs-CZ" dirty="0"/>
              <a:t> copy </a:t>
            </a:r>
            <a:r>
              <a:rPr lang="en-US" dirty="0"/>
              <a:t>and</a:t>
            </a:r>
            <a:r>
              <a:rPr lang="cs-CZ" dirty="0"/>
              <a:t> move </a:t>
            </a:r>
            <a:r>
              <a:rPr lang="en-US" dirty="0"/>
              <a:t>operations depends on the type</a:t>
            </a:r>
          </a:p>
          <a:p>
            <a:pPr lvl="1"/>
            <a:r>
              <a:rPr lang="en-US" dirty="0"/>
              <a:t>The behavior is implemented as four special member functions</a:t>
            </a:r>
            <a:endParaRPr lang="cs-CZ" dirty="0"/>
          </a:p>
          <a:p>
            <a:pPr lvl="2"/>
            <a:r>
              <a:rPr lang="cs-CZ" dirty="0"/>
              <a:t>copy-constructor</a:t>
            </a:r>
            <a:r>
              <a:rPr lang="en-US" dirty="0"/>
              <a:t> – called when initializing a new object by copying</a:t>
            </a:r>
            <a:endParaRPr lang="cs-CZ" dirty="0"/>
          </a:p>
          <a:p>
            <a:pPr lvl="4"/>
            <a:r>
              <a:rPr lang="cs-CZ" dirty="0"/>
              <a:t>T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T &amp;);</a:t>
            </a:r>
          </a:p>
          <a:p>
            <a:pPr lvl="2"/>
            <a:r>
              <a:rPr lang="en-US" dirty="0"/>
              <a:t>move</a:t>
            </a:r>
            <a:r>
              <a:rPr lang="cs-CZ" dirty="0"/>
              <a:t>-constructor</a:t>
            </a:r>
            <a:r>
              <a:rPr lang="en-US" dirty="0"/>
              <a:t> – called when initializing a new object by moving</a:t>
            </a:r>
            <a:endParaRPr lang="cs-CZ" dirty="0"/>
          </a:p>
          <a:p>
            <a:pPr lvl="4"/>
            <a:r>
              <a:rPr lang="cs-CZ" dirty="0"/>
              <a:t>T</a:t>
            </a:r>
            <a:r>
              <a:rPr lang="en-US" dirty="0"/>
              <a:t>( T &amp;&amp;);</a:t>
            </a:r>
          </a:p>
          <a:p>
            <a:pPr lvl="2"/>
            <a:r>
              <a:rPr lang="cs-CZ" dirty="0"/>
              <a:t>copy-</a:t>
            </a:r>
            <a:r>
              <a:rPr lang="en-US" dirty="0"/>
              <a:t>assignment – called when copying a new value to an old object</a:t>
            </a:r>
            <a:endParaRPr lang="cs-CZ" dirty="0"/>
          </a:p>
          <a:p>
            <a:pPr lvl="4"/>
            <a:r>
              <a:rPr lang="cs-CZ" dirty="0"/>
              <a:t>T</a:t>
            </a:r>
            <a:r>
              <a:rPr lang="en-US" dirty="0"/>
              <a:t> &amp; operator=( </a:t>
            </a:r>
            <a:r>
              <a:rPr lang="en-US" dirty="0" err="1"/>
              <a:t>const</a:t>
            </a:r>
            <a:r>
              <a:rPr lang="en-US" dirty="0"/>
              <a:t> T &amp;);</a:t>
            </a:r>
          </a:p>
          <a:p>
            <a:pPr lvl="2"/>
            <a:r>
              <a:rPr lang="en-US" dirty="0"/>
              <a:t>move</a:t>
            </a:r>
            <a:r>
              <a:rPr lang="cs-CZ" dirty="0"/>
              <a:t>-</a:t>
            </a:r>
            <a:r>
              <a:rPr lang="en-US" dirty="0"/>
              <a:t>assignment – called when moving a new value to an old object</a:t>
            </a:r>
            <a:endParaRPr lang="cs-CZ" dirty="0"/>
          </a:p>
          <a:p>
            <a:pPr lvl="4"/>
            <a:r>
              <a:rPr lang="cs-CZ" dirty="0"/>
              <a:t>T</a:t>
            </a:r>
            <a:r>
              <a:rPr lang="en-US" dirty="0"/>
              <a:t> &amp; operator=( T &amp;&amp;);</a:t>
            </a:r>
          </a:p>
          <a:p>
            <a:pPr lvl="1"/>
            <a:r>
              <a:rPr lang="en-US" dirty="0"/>
              <a:t>if not implemented by the programmer, the compiler will create them</a:t>
            </a:r>
          </a:p>
          <a:p>
            <a:pPr lvl="2"/>
            <a:r>
              <a:rPr lang="en-US" dirty="0"/>
              <a:t>only if some (rather complex) conditions ensuring backward compatibility are met</a:t>
            </a:r>
          </a:p>
          <a:p>
            <a:pPr lvl="3"/>
            <a:r>
              <a:rPr lang="en-US" dirty="0"/>
              <a:t>otherwise the respective copy/move operations are not supported by the type</a:t>
            </a:r>
          </a:p>
          <a:p>
            <a:pPr lvl="2"/>
            <a:r>
              <a:rPr lang="en-US" dirty="0"/>
              <a:t>the compiler-generated implementation calls the corresponding functions for all data members (and base classes)</a:t>
            </a:r>
          </a:p>
          <a:p>
            <a:pPr lvl="3"/>
            <a:r>
              <a:rPr lang="en-US" dirty="0"/>
              <a:t>if you follow C++11 guidelines, this behavior will probably meet your needs</a:t>
            </a:r>
            <a:endParaRPr lang="cs-CZ" dirty="0"/>
          </a:p>
          <a:p>
            <a:pPr lvl="1"/>
            <a:r>
              <a:rPr lang="en-US" dirty="0"/>
              <a:t>for</a:t>
            </a:r>
            <a:r>
              <a:rPr lang="cs-CZ" dirty="0"/>
              <a:t> </a:t>
            </a:r>
            <a:r>
              <a:rPr lang="en-US" dirty="0"/>
              <a:t>elementary types</a:t>
            </a:r>
            <a:r>
              <a:rPr lang="cs-CZ" dirty="0"/>
              <a:t> (</a:t>
            </a:r>
            <a:r>
              <a:rPr lang="en-US" dirty="0"/>
              <a:t>numbers</a:t>
            </a:r>
            <a:r>
              <a:rPr lang="cs-CZ" dirty="0"/>
              <a:t>, T *)</a:t>
            </a:r>
            <a:r>
              <a:rPr lang="en-US" dirty="0"/>
              <a:t>,</a:t>
            </a:r>
            <a:r>
              <a:rPr lang="cs-CZ" dirty="0"/>
              <a:t> move </a:t>
            </a:r>
            <a:r>
              <a:rPr lang="en-US" dirty="0"/>
              <a:t>is implemented as</a:t>
            </a:r>
            <a:r>
              <a:rPr lang="cs-CZ" dirty="0"/>
              <a:t> copy</a:t>
            </a:r>
          </a:p>
          <a:p>
            <a:pPr lvl="2"/>
            <a:r>
              <a:rPr lang="cs-CZ" dirty="0"/>
              <a:t>it may cause inconsistency between number and container members</a:t>
            </a:r>
            <a:endParaRPr lang="en-US" dirty="0"/>
          </a:p>
          <a:p>
            <a:pPr lvl="1"/>
            <a:r>
              <a:rPr lang="en-US" dirty="0"/>
              <a:t>when containers are </a:t>
            </a:r>
            <a:r>
              <a:rPr lang="cs-CZ" dirty="0"/>
              <a:t>move</a:t>
            </a:r>
            <a:r>
              <a:rPr lang="en-US" dirty="0"/>
              <a:t>d,</a:t>
            </a:r>
            <a:r>
              <a:rPr lang="cs-CZ" dirty="0"/>
              <a:t> </a:t>
            </a:r>
            <a:r>
              <a:rPr lang="en-US" dirty="0"/>
              <a:t>all elements are also moved</a:t>
            </a:r>
          </a:p>
          <a:p>
            <a:pPr lvl="2"/>
            <a:r>
              <a:rPr lang="en-US" dirty="0"/>
              <a:t>the source container becomes empty (except</a:t>
            </a:r>
            <a:r>
              <a:rPr lang="cs-CZ" dirty="0"/>
              <a:t> std::array</a:t>
            </a:r>
            <a:r>
              <a:rPr lang="en-US" dirty="0"/>
              <a:t> which cannot be resized)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0329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Rule of Five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Consider what happens when your class is going to die...</a:t>
            </a:r>
          </a:p>
          <a:p>
            <a:r>
              <a:rPr lang="en-US" dirty="0"/>
              <a:t>... can all the data members clean-up themselves?</a:t>
            </a:r>
            <a:endParaRPr lang="cs-CZ" dirty="0"/>
          </a:p>
          <a:p>
            <a:pPr lvl="1"/>
            <a:r>
              <a:rPr lang="en-US" dirty="0"/>
              <a:t>Numbers need no clean-up</a:t>
            </a:r>
          </a:p>
          <a:p>
            <a:pPr lvl="1"/>
            <a:r>
              <a:rPr lang="en-US" dirty="0"/>
              <a:t>Smart pointers will automatically clean up their memory blocks if necessary</a:t>
            </a:r>
          </a:p>
          <a:p>
            <a:pPr lvl="1"/>
            <a:r>
              <a:rPr lang="en-US" dirty="0"/>
              <a:t>Raw (T*) pointers will just disappear, they can not do any clean-up automatically</a:t>
            </a:r>
          </a:p>
          <a:p>
            <a:pPr lvl="2"/>
            <a:r>
              <a:rPr lang="en-US" dirty="0"/>
              <a:t>If they are just observers, it is O.K. - they are not responsible for cleaning</a:t>
            </a:r>
          </a:p>
          <a:p>
            <a:pPr lvl="2"/>
            <a:r>
              <a:rPr lang="en-US" dirty="0"/>
              <a:t>If they represent ownership, you will need to call delete in a destructor </a:t>
            </a:r>
          </a:p>
          <a:p>
            <a:pPr lvl="4"/>
            <a:r>
              <a:rPr lang="en-US" dirty="0"/>
              <a:t>class T { public: </a:t>
            </a:r>
            <a:endParaRPr lang="cs-CZ" dirty="0"/>
          </a:p>
          <a:p>
            <a:pPr lvl="4"/>
            <a:r>
              <a:rPr lang="cs-CZ" dirty="0"/>
              <a:t>  T</a:t>
            </a:r>
            <a:r>
              <a:rPr lang="en-US" dirty="0"/>
              <a:t>(/*...*/) : p_( new U(/*...*/)) {}	// plain old dynamic allocation</a:t>
            </a:r>
          </a:p>
          <a:p>
            <a:pPr lvl="4"/>
            <a:r>
              <a:rPr lang="en-US" dirty="0"/>
              <a:t>  ~T() { delete p_; } 	// destructor required</a:t>
            </a:r>
          </a:p>
          <a:p>
            <a:pPr lvl="4"/>
            <a:r>
              <a:rPr lang="en-US" dirty="0"/>
              <a:t>private:</a:t>
            </a:r>
          </a:p>
          <a:p>
            <a:pPr lvl="4"/>
            <a:r>
              <a:rPr lang="en-US" dirty="0"/>
              <a:t>  U * p_;			// owner of a memory block</a:t>
            </a:r>
          </a:p>
          <a:p>
            <a:pPr lvl="4"/>
            <a:r>
              <a:rPr lang="en-US" dirty="0"/>
              <a:t>};</a:t>
            </a:r>
          </a:p>
          <a:p>
            <a:pPr lvl="4"/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Now, what happens if you copy the owner class T bit-by-bit?</a:t>
            </a:r>
          </a:p>
          <a:p>
            <a:pPr lvl="1"/>
            <a:r>
              <a:rPr lang="en-US" dirty="0"/>
              <a:t>There will be two T objects containing pointers to the same object U</a:t>
            </a:r>
          </a:p>
          <a:p>
            <a:pPr lvl="2"/>
            <a:r>
              <a:rPr lang="en-US" dirty="0"/>
              <a:t>The second call to ~T() will cause CRASH due to double delete on the same object</a:t>
            </a:r>
          </a:p>
          <a:p>
            <a:pPr lvl="2"/>
            <a:r>
              <a:rPr lang="en-US" dirty="0"/>
              <a:t>It is impossible to determine that an object was already deleted</a:t>
            </a:r>
          </a:p>
          <a:p>
            <a:pPr lvl="1"/>
            <a:r>
              <a:rPr lang="en-US" dirty="0"/>
              <a:t>Instead of shallow copying, deep copy must be used for 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2742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Rule of Five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r>
              <a:rPr lang="en-US" dirty="0"/>
              <a:t>The Rule of Five:</a:t>
            </a:r>
          </a:p>
          <a:p>
            <a:pPr lvl="1"/>
            <a:endParaRPr lang="en-US" dirty="0"/>
          </a:p>
          <a:p>
            <a:r>
              <a:rPr lang="en-US" dirty="0"/>
              <a:t>If something forced you to write the destructor,</a:t>
            </a:r>
            <a:br>
              <a:rPr lang="en-US" dirty="0"/>
            </a:br>
            <a:r>
              <a:rPr lang="en-US" dirty="0"/>
              <a:t>you also have to write the four copy/move functions</a:t>
            </a:r>
          </a:p>
          <a:p>
            <a:endParaRPr lang="en-US" dirty="0"/>
          </a:p>
          <a:p>
            <a:pPr lvl="1"/>
            <a:r>
              <a:rPr lang="en-US" dirty="0"/>
              <a:t>The implementation of the four by the compiler would not fit your needs</a:t>
            </a:r>
          </a:p>
          <a:p>
            <a:pPr lvl="2"/>
            <a:r>
              <a:rPr lang="en-US" dirty="0"/>
              <a:t>Your destructor is unlikely to survive double invocation on shallow copies</a:t>
            </a:r>
          </a:p>
          <a:p>
            <a:pPr lvl="2"/>
            <a:r>
              <a:rPr lang="en-US" dirty="0"/>
              <a:t>Besides ownership pointers, it also applies to open files, locks, ...</a:t>
            </a:r>
          </a:p>
          <a:p>
            <a:pPr lvl="1"/>
            <a:r>
              <a:rPr lang="en-US" dirty="0"/>
              <a:t>You can also disable them if you don't need </a:t>
            </a:r>
            <a:r>
              <a:rPr lang="en-US" dirty="0" err="1"/>
              <a:t>copyable</a:t>
            </a:r>
            <a:r>
              <a:rPr lang="en-US" dirty="0"/>
              <a:t>/movable class:</a:t>
            </a:r>
          </a:p>
          <a:p>
            <a:pPr lvl="4"/>
            <a:r>
              <a:rPr lang="cs-CZ" dirty="0"/>
              <a:t>T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T &amp;) = delete;</a:t>
            </a:r>
          </a:p>
          <a:p>
            <a:pPr lvl="4"/>
            <a:r>
              <a:rPr lang="cs-CZ" dirty="0"/>
              <a:t>T</a:t>
            </a:r>
            <a:r>
              <a:rPr lang="en-US" dirty="0"/>
              <a:t>( T &amp;&amp;) = delete;</a:t>
            </a:r>
          </a:p>
          <a:p>
            <a:pPr lvl="4"/>
            <a:r>
              <a:rPr lang="cs-CZ" dirty="0"/>
              <a:t>T</a:t>
            </a:r>
            <a:r>
              <a:rPr lang="en-US" dirty="0"/>
              <a:t> &amp; operator=( </a:t>
            </a:r>
            <a:r>
              <a:rPr lang="en-US" dirty="0" err="1"/>
              <a:t>const</a:t>
            </a:r>
            <a:r>
              <a:rPr lang="en-US" dirty="0"/>
              <a:t> T &amp;) = delete;</a:t>
            </a:r>
          </a:p>
          <a:p>
            <a:pPr lvl="4"/>
            <a:r>
              <a:rPr lang="cs-CZ" dirty="0"/>
              <a:t>T</a:t>
            </a:r>
            <a:r>
              <a:rPr lang="en-US" dirty="0"/>
              <a:t> &amp; operator=( T &amp;&amp;) = delete;</a:t>
            </a:r>
          </a:p>
          <a:p>
            <a:pPr lvl="3"/>
            <a:endParaRPr lang="en-US" dirty="0"/>
          </a:p>
          <a:p>
            <a:r>
              <a:rPr lang="en-US" dirty="0"/>
              <a:t>Implementing the Five functions is demanding and error-prone</a:t>
            </a:r>
          </a:p>
          <a:p>
            <a:pPr lvl="1"/>
            <a:r>
              <a:rPr lang="en-US" dirty="0"/>
              <a:t>Avoid using U* pointers where ownership is required</a:t>
            </a:r>
          </a:p>
          <a:p>
            <a:pPr lvl="1"/>
            <a:r>
              <a:rPr lang="en-US" dirty="0"/>
              <a:t>Use only types that can take care of themselves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7735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Rule of Five – possible scenarios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/>
          </a:bodyPr>
          <a:lstStyle/>
          <a:p>
            <a:r>
              <a:rPr lang="en-US" dirty="0"/>
              <a:t>All elements support copy and move in the required fashion</a:t>
            </a:r>
            <a:endParaRPr lang="cs-CZ" dirty="0"/>
          </a:p>
          <a:p>
            <a:pPr lvl="1"/>
            <a:r>
              <a:rPr lang="en-US" dirty="0"/>
              <a:t>None of the Five methods required </a:t>
            </a:r>
          </a:p>
          <a:p>
            <a:pPr lvl="1"/>
            <a:r>
              <a:rPr lang="en-US" dirty="0"/>
              <a:t>Beware of the incoherence between numbers and smarter elements:</a:t>
            </a:r>
          </a:p>
          <a:p>
            <a:pPr lvl="4"/>
            <a:r>
              <a:rPr lang="en-US" dirty="0"/>
              <a:t>class matrix { private: </a:t>
            </a:r>
            <a:r>
              <a:rPr lang="en-US" dirty="0" err="1"/>
              <a:t>std</a:t>
            </a:r>
            <a:r>
              <a:rPr lang="en-US" dirty="0"/>
              <a:t>::vector&lt;float&gt; v_;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rows_, cols_; };</a:t>
            </a:r>
          </a:p>
          <a:p>
            <a:pPr lvl="2"/>
            <a:r>
              <a:rPr lang="en-US" dirty="0"/>
              <a:t>Move makes the source vector empty but rows_/cols_ remain nonzero!</a:t>
            </a:r>
          </a:p>
          <a:p>
            <a:pPr lvl="2"/>
            <a:r>
              <a:rPr lang="en-US" dirty="0"/>
              <a:t>You may need explicit implementation of move and default copy</a:t>
            </a:r>
          </a:p>
          <a:p>
            <a:r>
              <a:rPr lang="en-US" dirty="0"/>
              <a:t>All elements support copy and move but copying has no sense</a:t>
            </a:r>
            <a:endParaRPr lang="cs-CZ" dirty="0"/>
          </a:p>
          <a:p>
            <a:pPr lvl="1"/>
            <a:r>
              <a:rPr lang="en-US" dirty="0"/>
              <a:t>Living objects in simulations/games etc.</a:t>
            </a:r>
          </a:p>
          <a:p>
            <a:pPr lvl="1"/>
            <a:r>
              <a:rPr lang="en-US" dirty="0"/>
              <a:t>Disable copy methods by “= delete”</a:t>
            </a:r>
          </a:p>
          <a:p>
            <a:pPr lvl="1"/>
            <a:r>
              <a:rPr lang="en-US" dirty="0"/>
              <a:t>If move methods remain useful, they have to be made accessible by “= default”</a:t>
            </a:r>
          </a:p>
          <a:p>
            <a:pPr lvl="2"/>
            <a:r>
              <a:rPr lang="en-US" dirty="0"/>
              <a:t>Touching any of the four methods automatically disables the others (C++20)</a:t>
            </a:r>
          </a:p>
          <a:p>
            <a:r>
              <a:rPr lang="en-US" dirty="0"/>
              <a:t>Elements support move in the required fashion, but copying is required</a:t>
            </a:r>
          </a:p>
          <a:p>
            <a:pPr lvl="1"/>
            <a:r>
              <a:rPr lang="en-US" dirty="0"/>
              <a:t>Copying elements does not work or behaves differently than required</a:t>
            </a:r>
          </a:p>
          <a:p>
            <a:pPr lvl="2"/>
            <a:r>
              <a:rPr lang="en-US" dirty="0"/>
              <a:t>E.g., elements are unique/</a:t>
            </a:r>
            <a:r>
              <a:rPr lang="en-US" dirty="0" err="1"/>
              <a:t>shared_ptr</a:t>
            </a:r>
            <a:r>
              <a:rPr lang="en-US" dirty="0"/>
              <a:t> but the class requires deep copy semantics</a:t>
            </a:r>
          </a:p>
          <a:p>
            <a:pPr lvl="1"/>
            <a:r>
              <a:rPr lang="en-US" dirty="0"/>
              <a:t>Implement copy methods, enable move methods by “= default”</a:t>
            </a:r>
          </a:p>
          <a:p>
            <a:r>
              <a:rPr lang="en-US" dirty="0"/>
              <a:t>Elements do not support copy/move in the required way</a:t>
            </a:r>
          </a:p>
          <a:p>
            <a:pPr lvl="1"/>
            <a:r>
              <a:rPr lang="en-US" dirty="0"/>
              <a:t>Implement all the copy and move methods and the destructor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597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destructor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/>
          </a:bodyPr>
          <a:lstStyle/>
          <a:p>
            <a:r>
              <a:rPr lang="en-US" dirty="0"/>
              <a:t>Classes at the root of an inheritance hierarchy (usually abstract classes)</a:t>
            </a:r>
            <a:br>
              <a:rPr lang="en-US" dirty="0"/>
            </a:br>
            <a:r>
              <a:rPr lang="en-US" dirty="0"/>
              <a:t>must have a virtual destructor:</a:t>
            </a:r>
          </a:p>
          <a:p>
            <a:pPr lvl="4"/>
            <a:r>
              <a:rPr lang="en-US" dirty="0"/>
              <a:t>class C { virtual ~C() {} };</a:t>
            </a:r>
          </a:p>
          <a:p>
            <a:pPr lvl="1"/>
            <a:r>
              <a:rPr lang="en-US" dirty="0"/>
              <a:t>It enforces an advanced implementation of delete for pointers to the class</a:t>
            </a:r>
          </a:p>
          <a:p>
            <a:pPr lvl="2"/>
            <a:r>
              <a:rPr lang="en-US" dirty="0"/>
              <a:t>For speed, the default implementation of delete is dumb</a:t>
            </a:r>
          </a:p>
          <a:p>
            <a:pPr lvl="1"/>
            <a:r>
              <a:rPr lang="en-US" dirty="0"/>
              <a:t>A typical use of inheritance:</a:t>
            </a:r>
          </a:p>
          <a:p>
            <a:pPr lvl="4"/>
            <a:r>
              <a:rPr lang="en-US" dirty="0"/>
              <a:t>class D : public C {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shared_ptr</a:t>
            </a:r>
            <a:r>
              <a:rPr lang="en-US" dirty="0"/>
              <a:t>&lt;Z&gt; </a:t>
            </a:r>
            <a:r>
              <a:rPr lang="en-US" dirty="0" err="1"/>
              <a:t>zp</a:t>
            </a:r>
            <a:r>
              <a:rPr lang="en-US" dirty="0"/>
              <a:t>; }</a:t>
            </a:r>
          </a:p>
          <a:p>
            <a:pPr lvl="2"/>
            <a:r>
              <a:rPr lang="en-US" dirty="0"/>
              <a:t>A derived class object is dynamically allocated</a:t>
            </a:r>
          </a:p>
          <a:p>
            <a:pPr lvl="4"/>
            <a:r>
              <a:rPr lang="en-US" dirty="0"/>
              <a:t>D * </a:t>
            </a:r>
            <a:r>
              <a:rPr lang="en-US" dirty="0" err="1"/>
              <a:t>dptr</a:t>
            </a:r>
            <a:r>
              <a:rPr lang="en-US" dirty="0"/>
              <a:t> = new D;</a:t>
            </a:r>
          </a:p>
          <a:p>
            <a:pPr lvl="2"/>
            <a:r>
              <a:rPr lang="en-US" dirty="0"/>
              <a:t>A pointer to the derived object is then assigned to a pointer to the base class</a:t>
            </a:r>
          </a:p>
          <a:p>
            <a:pPr lvl="3"/>
            <a:r>
              <a:rPr lang="en-US" dirty="0"/>
              <a:t>This assignment is the core motivation for inheritance</a:t>
            </a:r>
          </a:p>
          <a:p>
            <a:pPr lvl="4"/>
            <a:r>
              <a:rPr lang="en-US" dirty="0"/>
              <a:t>C * </a:t>
            </a:r>
            <a:r>
              <a:rPr lang="en-US" dirty="0" err="1"/>
              <a:t>cptr</a:t>
            </a:r>
            <a:r>
              <a:rPr lang="en-US" dirty="0"/>
              <a:t> = </a:t>
            </a:r>
            <a:r>
              <a:rPr lang="en-US" dirty="0" err="1"/>
              <a:t>dptr</a:t>
            </a:r>
            <a:r>
              <a:rPr lang="en-US" dirty="0"/>
              <a:t>;	 // implicit conversion "derived to base class pointer"</a:t>
            </a:r>
          </a:p>
          <a:p>
            <a:pPr lvl="2"/>
            <a:r>
              <a:rPr lang="en-US" dirty="0"/>
              <a:t>Finally, the object is destroyed using the pointer to the base class</a:t>
            </a:r>
          </a:p>
          <a:p>
            <a:pPr lvl="3"/>
            <a:r>
              <a:rPr lang="en-US" dirty="0"/>
              <a:t>The compiler does not know the type of the object being deleted!</a:t>
            </a:r>
          </a:p>
          <a:p>
            <a:pPr lvl="4"/>
            <a:r>
              <a:rPr lang="en-US" dirty="0"/>
              <a:t>delete </a:t>
            </a:r>
            <a:r>
              <a:rPr lang="en-US" dirty="0" err="1"/>
              <a:t>cptr</a:t>
            </a:r>
            <a:r>
              <a:rPr lang="en-US" dirty="0"/>
              <a:t>;		// if C::~C() is virtual, it deletes the complete D object</a:t>
            </a:r>
          </a:p>
          <a:p>
            <a:pPr lvl="2"/>
            <a:r>
              <a:rPr lang="en-US" dirty="0"/>
              <a:t>Without virtual destructor, data members of derived classes will remain </a:t>
            </a:r>
            <a:r>
              <a:rPr lang="en-US" dirty="0" err="1"/>
              <a:t>undestructed</a:t>
            </a:r>
            <a:r>
              <a:rPr lang="en-US" dirty="0"/>
              <a:t>!</a:t>
            </a:r>
          </a:p>
          <a:p>
            <a:pPr lvl="3"/>
            <a:r>
              <a:rPr lang="en-US" dirty="0"/>
              <a:t>With multiple inheritance, the delete will also damage the allocation mechanism!</a:t>
            </a:r>
          </a:p>
          <a:p>
            <a:pPr lvl="1"/>
            <a:r>
              <a:rPr lang="en-US" dirty="0"/>
              <a:t>The same problem applies to smart pointers</a:t>
            </a:r>
          </a:p>
          <a:p>
            <a:pPr lvl="2"/>
            <a:r>
              <a:rPr lang="en-US" dirty="0"/>
              <a:t>Destructor of a smart pointer invokes delete on a raw pointer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964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classes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/>
          </a:bodyPr>
          <a:lstStyle/>
          <a:p>
            <a:r>
              <a:rPr lang="en-US" dirty="0"/>
              <a:t>Classes at the root of an inheritance hierarchy (usually abstract classes)</a:t>
            </a:r>
            <a:br>
              <a:rPr lang="en-US" dirty="0"/>
            </a:br>
            <a:r>
              <a:rPr lang="en-US" dirty="0"/>
              <a:t>must have a virtual destructor: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AbstractClass</a:t>
            </a:r>
            <a:r>
              <a:rPr lang="en-US" dirty="0"/>
              <a:t> { virtual ~</a:t>
            </a:r>
            <a:r>
              <a:rPr lang="en-US" dirty="0" err="1"/>
              <a:t>AbstractClass</a:t>
            </a:r>
            <a:r>
              <a:rPr lang="en-US" dirty="0"/>
              <a:t>() {} };</a:t>
            </a:r>
          </a:p>
          <a:p>
            <a:r>
              <a:rPr lang="en-US" dirty="0"/>
              <a:t>Such classes are usually used solely as dynamically allocated objects</a:t>
            </a:r>
          </a:p>
          <a:p>
            <a:pPr lvl="1"/>
            <a:r>
              <a:rPr lang="en-US" dirty="0" err="1"/>
              <a:t>std</a:t>
            </a:r>
            <a:r>
              <a:rPr lang="en-US" dirty="0"/>
              <a:t>::vector&lt;</a:t>
            </a:r>
            <a:r>
              <a:rPr lang="en-US" dirty="0" err="1"/>
              <a:t>AbstractClass</a:t>
            </a:r>
            <a:r>
              <a:rPr lang="en-US" dirty="0"/>
              <a:t>&gt; is a NONSENSE in C++</a:t>
            </a:r>
          </a:p>
          <a:p>
            <a:pPr lvl="2"/>
            <a:r>
              <a:rPr lang="en-US" dirty="0"/>
              <a:t>Such a container cannot store any derived class!</a:t>
            </a:r>
          </a:p>
          <a:p>
            <a:pPr lvl="1"/>
            <a:r>
              <a:rPr lang="en-US" dirty="0" err="1"/>
              <a:t>std</a:t>
            </a:r>
            <a:r>
              <a:rPr lang="en-US" dirty="0"/>
              <a:t>::vector&lt;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unique_ptr</a:t>
            </a:r>
            <a:r>
              <a:rPr lang="en-US" dirty="0"/>
              <a:t>&lt;</a:t>
            </a:r>
            <a:r>
              <a:rPr lang="en-US" dirty="0" err="1"/>
              <a:t>AbstractClass</a:t>
            </a:r>
            <a:r>
              <a:rPr lang="en-US" dirty="0"/>
              <a:t>&gt;&gt; is the correct solution</a:t>
            </a:r>
          </a:p>
          <a:p>
            <a:r>
              <a:rPr lang="en-US" dirty="0"/>
              <a:t>With dynamically allocated objects, move is usually not needed</a:t>
            </a:r>
          </a:p>
          <a:p>
            <a:pPr lvl="1"/>
            <a:r>
              <a:rPr lang="en-US" dirty="0"/>
              <a:t>The (smart) pointers to them are moved instead</a:t>
            </a:r>
          </a:p>
          <a:p>
            <a:r>
              <a:rPr lang="en-US" dirty="0"/>
              <a:t>Often, objects with inheritance also have some kind of identity</a:t>
            </a:r>
          </a:p>
          <a:p>
            <a:pPr lvl="1"/>
            <a:r>
              <a:rPr lang="en-US" dirty="0"/>
              <a:t>Copying such objects usually has no sense</a:t>
            </a:r>
          </a:p>
          <a:p>
            <a:r>
              <a:rPr lang="en-US" dirty="0"/>
              <a:t>It is a good idea to disable copy and move methods for abstract classes</a:t>
            </a:r>
          </a:p>
          <a:p>
            <a:pPr lvl="1"/>
            <a:r>
              <a:rPr lang="en-US" dirty="0"/>
              <a:t>The disablement will automatically propagate to derived classes</a:t>
            </a:r>
          </a:p>
          <a:p>
            <a:pPr lvl="1"/>
            <a:r>
              <a:rPr lang="en-US" dirty="0"/>
              <a:t>Sometimes, a destructor is needed to clean-up a derived class</a:t>
            </a:r>
          </a:p>
          <a:p>
            <a:pPr lvl="2"/>
            <a:r>
              <a:rPr lang="en-US" dirty="0"/>
              <a:t>The disablement makes the rule-of-five satisfied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005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Typické </a:t>
            </a:r>
            <a:r>
              <a:rPr lang="en-US" dirty="0" err="1"/>
              <a:t>implementace</a:t>
            </a:r>
            <a:r>
              <a:rPr lang="cs-CZ" dirty="0"/>
              <a:t> funkcí</a:t>
            </a:r>
            <a:r>
              <a:rPr lang="en-US" dirty="0"/>
              <a:t> </a:t>
            </a:r>
            <a:r>
              <a:rPr lang="en-US" dirty="0" err="1"/>
              <a:t>vracej</a:t>
            </a:r>
            <a:r>
              <a:rPr lang="cs-CZ" dirty="0"/>
              <a:t>ících hodnotou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2"/>
            <a:endParaRPr lang="en-US" dirty="0"/>
          </a:p>
          <a:p>
            <a:r>
              <a:rPr lang="cs-CZ" dirty="0"/>
              <a:t>Vracení nově zkonstruované hodnoty</a:t>
            </a:r>
            <a:endParaRPr lang="en-US" dirty="0"/>
          </a:p>
          <a:p>
            <a:pPr lvl="1"/>
            <a:r>
              <a:rPr lang="en-US" dirty="0"/>
              <a:t>S </a:t>
            </a:r>
            <a:r>
              <a:rPr lang="en-US" dirty="0" err="1"/>
              <a:t>lok</a:t>
            </a:r>
            <a:r>
              <a:rPr lang="cs-CZ" dirty="0"/>
              <a:t>ální proměnnou</a:t>
            </a:r>
          </a:p>
          <a:p>
            <a:pPr lvl="2"/>
            <a:r>
              <a:rPr lang="en-US" dirty="0"/>
              <a:t>[C++17] </a:t>
            </a:r>
            <a:r>
              <a:rPr lang="cs-CZ" dirty="0"/>
              <a:t>překladač musí</a:t>
            </a:r>
          </a:p>
          <a:p>
            <a:pPr lvl="3"/>
            <a:r>
              <a:rPr lang="cs-CZ" dirty="0"/>
              <a:t>buďto provést </a:t>
            </a:r>
            <a:r>
              <a:rPr lang="cs-CZ" i="1" dirty="0"/>
              <a:t>copy-elision</a:t>
            </a:r>
            <a:r>
              <a:rPr lang="cs-CZ" dirty="0"/>
              <a:t> - </a:t>
            </a:r>
            <a:r>
              <a:rPr lang="en-US" dirty="0"/>
              <a:t>prom</a:t>
            </a:r>
            <a:r>
              <a:rPr lang="cs-CZ" dirty="0"/>
              <a:t>ěnná tmp zanikne </a:t>
            </a:r>
          </a:p>
          <a:p>
            <a:pPr lvl="3"/>
            <a:r>
              <a:rPr lang="cs-CZ" dirty="0"/>
              <a:t>nebo použít move-constructor v příkaze return - proměnná se nebude kopírovat</a:t>
            </a:r>
            <a:endParaRPr lang="en-US" dirty="0"/>
          </a:p>
          <a:p>
            <a:pPr lvl="4"/>
            <a:r>
              <a:rPr lang="en-US" dirty="0" err="1"/>
              <a:t>std</a:t>
            </a:r>
            <a:r>
              <a:rPr lang="en-US" dirty="0"/>
              <a:t>::string </a:t>
            </a:r>
            <a:r>
              <a:rPr lang="en-US" b="0" dirty="0" err="1"/>
              <a:t>concat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::string &amp; a,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::string &amp; b)</a:t>
            </a:r>
          </a:p>
          <a:p>
            <a:pPr lvl="4"/>
            <a:r>
              <a:rPr lang="en-US" b="0" dirty="0"/>
              <a:t>{ auto </a:t>
            </a:r>
            <a:r>
              <a:rPr lang="en-US" b="0" dirty="0" err="1"/>
              <a:t>tmp</a:t>
            </a:r>
            <a:r>
              <a:rPr lang="en-US" b="0" dirty="0"/>
              <a:t> = a; </a:t>
            </a:r>
            <a:r>
              <a:rPr lang="en-US" b="0" dirty="0" err="1"/>
              <a:t>tmp.append</a:t>
            </a:r>
            <a:r>
              <a:rPr lang="en-US" b="0" dirty="0"/>
              <a:t>( b); return </a:t>
            </a:r>
            <a:r>
              <a:rPr lang="en-US" b="0" dirty="0" err="1"/>
              <a:t>tmp</a:t>
            </a:r>
            <a:r>
              <a:rPr lang="en-US" b="0" dirty="0"/>
              <a:t>;</a:t>
            </a:r>
            <a:r>
              <a:rPr lang="cs-CZ" b="0" dirty="0"/>
              <a:t> </a:t>
            </a:r>
            <a:r>
              <a:rPr lang="en-US" b="0" dirty="0"/>
              <a:t>}</a:t>
            </a:r>
          </a:p>
          <a:p>
            <a:pPr lvl="3"/>
            <a:endParaRPr lang="cs-CZ" dirty="0"/>
          </a:p>
          <a:p>
            <a:pPr lvl="1"/>
            <a:r>
              <a:rPr lang="cs-CZ" dirty="0"/>
              <a:t>S anonymním objektem</a:t>
            </a:r>
          </a:p>
          <a:p>
            <a:pPr lvl="2"/>
            <a:r>
              <a:rPr lang="en-US" dirty="0"/>
              <a:t>[</a:t>
            </a:r>
            <a:r>
              <a:rPr lang="cs-CZ" dirty="0"/>
              <a:t>C++17</a:t>
            </a:r>
            <a:r>
              <a:rPr lang="en-US" dirty="0"/>
              <a:t>]</a:t>
            </a:r>
            <a:r>
              <a:rPr lang="cs-CZ" i="1" dirty="0"/>
              <a:t> </a:t>
            </a:r>
            <a:r>
              <a:rPr lang="cs-CZ" dirty="0"/>
              <a:t>objekt vznikne až na finálním místě vně funkce</a:t>
            </a:r>
            <a:endParaRPr lang="en-US" dirty="0"/>
          </a:p>
          <a:p>
            <a:pPr lvl="4"/>
            <a:r>
              <a:rPr lang="en-US" dirty="0"/>
              <a:t>Complex </a:t>
            </a:r>
            <a:r>
              <a:rPr lang="en-US" b="0" dirty="0"/>
              <a:t>add</a:t>
            </a:r>
            <a:r>
              <a:rPr lang="en-US" dirty="0"/>
              <a:t>( const Complex &amp; a, const Complex &amp; b)</a:t>
            </a:r>
          </a:p>
          <a:p>
            <a:pPr lvl="4"/>
            <a:r>
              <a:rPr lang="en-US" dirty="0"/>
              <a:t>{ </a:t>
            </a:r>
            <a:r>
              <a:rPr lang="en-US" b="0" dirty="0"/>
              <a:t>return</a:t>
            </a:r>
            <a:r>
              <a:rPr lang="en-US" dirty="0"/>
              <a:t> Complex( </a:t>
            </a:r>
            <a:r>
              <a:rPr lang="en-US" b="0" dirty="0"/>
              <a:t>a.re + b.re, a.im + b.im</a:t>
            </a:r>
            <a:r>
              <a:rPr lang="en-US" dirty="0"/>
              <a:t>); }</a:t>
            </a:r>
          </a:p>
          <a:p>
            <a:pPr lvl="3"/>
            <a:endParaRPr lang="en-US" dirty="0"/>
          </a:p>
          <a:p>
            <a:pPr lvl="2"/>
            <a:r>
              <a:rPr lang="en-US" dirty="0"/>
              <a:t>V n</a:t>
            </a:r>
            <a:r>
              <a:rPr lang="cs-CZ" dirty="0"/>
              <a:t>ěkterých případech lze použít i zjednodušenou syntax</a:t>
            </a:r>
            <a:r>
              <a:rPr lang="en-US" dirty="0"/>
              <a:t>i</a:t>
            </a:r>
            <a:endParaRPr lang="cs-CZ" dirty="0"/>
          </a:p>
          <a:p>
            <a:pPr lvl="4"/>
            <a:r>
              <a:rPr lang="en-US" dirty="0"/>
              <a:t>Complex add( const Complex &amp; a, const Complex &amp; b)</a:t>
            </a:r>
          </a:p>
          <a:p>
            <a:pPr lvl="4"/>
            <a:r>
              <a:rPr lang="en-US" dirty="0"/>
              <a:t>{ return { </a:t>
            </a:r>
            <a:r>
              <a:rPr lang="en-US" b="0" dirty="0"/>
              <a:t>a.re + b.re, a.im + b.im</a:t>
            </a:r>
            <a:r>
              <a:rPr lang="en-US" dirty="0"/>
              <a:t>};</a:t>
            </a:r>
            <a:r>
              <a:rPr lang="cs-CZ" dirty="0"/>
              <a:t> </a:t>
            </a:r>
            <a:r>
              <a:rPr lang="en-US" dirty="0"/>
              <a:t>}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6974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Funkce</a:t>
            </a:r>
            <a:r>
              <a:rPr lang="en-US" dirty="0"/>
              <a:t> </a:t>
            </a:r>
            <a:r>
              <a:rPr lang="en-US" dirty="0" err="1"/>
              <a:t>vracej</a:t>
            </a:r>
            <a:r>
              <a:rPr lang="cs-CZ" dirty="0"/>
              <a:t>ící hodnotou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 lnSpcReduction="10000"/>
          </a:bodyPr>
          <a:lstStyle/>
          <a:p>
            <a:pPr lvl="1"/>
            <a:r>
              <a:rPr lang="cs-CZ" dirty="0"/>
              <a:t>Vracení struktur hodnotou</a:t>
            </a:r>
            <a:r>
              <a:rPr lang="en-US" dirty="0"/>
              <a:t> – </a:t>
            </a:r>
            <a:r>
              <a:rPr lang="en-US" dirty="0" err="1"/>
              <a:t>technick</a:t>
            </a:r>
            <a:r>
              <a:rPr lang="cs-CZ" dirty="0"/>
              <a:t>é detaily</a:t>
            </a:r>
            <a:endParaRPr lang="en-US" dirty="0"/>
          </a:p>
          <a:p>
            <a:pPr lvl="4"/>
            <a:r>
              <a:rPr lang="en-US" dirty="0" err="1"/>
              <a:t>std</a:t>
            </a:r>
            <a:r>
              <a:rPr lang="en-US" dirty="0"/>
              <a:t>::string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::string &amp; a,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::string &amp; b)</a:t>
            </a:r>
          </a:p>
          <a:p>
            <a:pPr lvl="4"/>
            <a:r>
              <a:rPr lang="en-US" b="0" dirty="0"/>
              <a:t>{ auto </a:t>
            </a:r>
            <a:r>
              <a:rPr lang="en-US" dirty="0" err="1"/>
              <a:t>tmp</a:t>
            </a:r>
            <a:r>
              <a:rPr lang="en-US" b="0" dirty="0"/>
              <a:t> = a; </a:t>
            </a:r>
            <a:r>
              <a:rPr lang="en-US" dirty="0" err="1">
                <a:solidFill>
                  <a:schemeClr val="accent2"/>
                </a:solidFill>
              </a:rPr>
              <a:t>tmp.append</a:t>
            </a:r>
            <a:r>
              <a:rPr lang="en-US" dirty="0">
                <a:solidFill>
                  <a:schemeClr val="accent2"/>
                </a:solidFill>
              </a:rPr>
              <a:t>( b); </a:t>
            </a:r>
            <a:r>
              <a:rPr lang="en-US" b="0" dirty="0"/>
              <a:t>return </a:t>
            </a:r>
            <a:r>
              <a:rPr lang="en-US" dirty="0" err="1"/>
              <a:t>tmp</a:t>
            </a:r>
            <a:r>
              <a:rPr lang="en-US" b="0" dirty="0"/>
              <a:t>;</a:t>
            </a:r>
            <a:r>
              <a:rPr lang="cs-CZ" b="0" dirty="0"/>
              <a:t> </a:t>
            </a:r>
            <a:r>
              <a:rPr lang="en-US" b="0" dirty="0"/>
              <a:t>}</a:t>
            </a:r>
            <a:endParaRPr lang="cs-CZ" b="0" dirty="0"/>
          </a:p>
          <a:p>
            <a:pPr lvl="3"/>
            <a:r>
              <a:rPr lang="cs-CZ" dirty="0"/>
              <a:t>Použití výsledku v inicializaci</a:t>
            </a:r>
            <a:r>
              <a:rPr lang="en-US" dirty="0"/>
              <a:t>:</a:t>
            </a:r>
            <a:endParaRPr lang="cs-CZ" b="0" dirty="0"/>
          </a:p>
          <a:p>
            <a:pPr lvl="4"/>
            <a:r>
              <a:rPr lang="cs-CZ" b="0" dirty="0"/>
              <a:t>void f</a:t>
            </a:r>
            <a:r>
              <a:rPr lang="en-US" b="0" dirty="0"/>
              <a:t>() { </a:t>
            </a:r>
            <a:r>
              <a:rPr lang="en-US" b="0" dirty="0" err="1"/>
              <a:t>std</a:t>
            </a:r>
            <a:r>
              <a:rPr lang="en-US" b="0" dirty="0"/>
              <a:t>::string x =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b="0" dirty="0"/>
              <a:t>( y, z); use(x); }</a:t>
            </a:r>
            <a:endParaRPr lang="cs-CZ" b="0" dirty="0"/>
          </a:p>
          <a:p>
            <a:pPr lvl="3"/>
            <a:r>
              <a:rPr lang="cs-CZ" dirty="0"/>
              <a:t>Použití výsledku v přiřazení</a:t>
            </a:r>
            <a:r>
              <a:rPr lang="en-US" dirty="0"/>
              <a:t>:</a:t>
            </a:r>
            <a:endParaRPr lang="cs-CZ" dirty="0"/>
          </a:p>
          <a:p>
            <a:pPr lvl="4"/>
            <a:r>
              <a:rPr lang="cs-CZ" b="0" dirty="0"/>
              <a:t>void g</a:t>
            </a:r>
            <a:r>
              <a:rPr lang="en-US" b="0" dirty="0"/>
              <a:t>() { </a:t>
            </a:r>
            <a:r>
              <a:rPr lang="en-US" b="0" dirty="0" err="1"/>
              <a:t>std</a:t>
            </a:r>
            <a:r>
              <a:rPr lang="en-US" b="0" dirty="0"/>
              <a:t>::string x;</a:t>
            </a:r>
            <a:r>
              <a:rPr lang="cs-CZ" b="0" dirty="0"/>
              <a:t> x</a:t>
            </a:r>
            <a:r>
              <a:rPr lang="en-US" b="0" dirty="0"/>
              <a:t> =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b="0" dirty="0"/>
              <a:t>( y, z); use(x); }</a:t>
            </a:r>
            <a:endParaRPr lang="cs-CZ" b="0" dirty="0"/>
          </a:p>
          <a:p>
            <a:pPr lvl="2"/>
            <a:endParaRPr lang="en-US" dirty="0"/>
          </a:p>
          <a:p>
            <a:pPr lvl="1"/>
            <a:r>
              <a:rPr lang="cs-CZ" dirty="0"/>
              <a:t>Překlad před C++11 bez </a:t>
            </a:r>
            <a:r>
              <a:rPr lang="cs-CZ" i="1" dirty="0"/>
              <a:t>copy-elision</a:t>
            </a:r>
            <a:endParaRPr lang="en-US" i="1" dirty="0"/>
          </a:p>
          <a:p>
            <a:pPr lvl="3"/>
            <a:r>
              <a:rPr lang="cs-CZ" dirty="0"/>
              <a:t>Ekvivalent v hypotetickém jazyce </a:t>
            </a:r>
            <a:r>
              <a:rPr lang="en-US" dirty="0"/>
              <a:t>“</a:t>
            </a:r>
            <a:r>
              <a:rPr lang="cs-CZ" dirty="0"/>
              <a:t>C</a:t>
            </a:r>
            <a:r>
              <a:rPr lang="en-US" dirty="0"/>
              <a:t> s </a:t>
            </a:r>
            <a:r>
              <a:rPr lang="en-US" dirty="0" err="1"/>
              <a:t>metodami</a:t>
            </a:r>
            <a:r>
              <a:rPr lang="en-US" dirty="0"/>
              <a:t>”:</a:t>
            </a:r>
          </a:p>
          <a:p>
            <a:pPr lvl="4"/>
            <a:r>
              <a:rPr lang="cs-CZ" b="0" dirty="0"/>
              <a:t>void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b="0" dirty="0"/>
              <a:t>( </a:t>
            </a:r>
            <a:r>
              <a:rPr lang="en-US" b="0" dirty="0" err="1"/>
              <a:t>std</a:t>
            </a:r>
            <a:r>
              <a:rPr lang="en-US" b="0" dirty="0"/>
              <a:t>::string</a:t>
            </a:r>
            <a:r>
              <a:rPr lang="cs-CZ" b="0" dirty="0"/>
              <a:t> </a:t>
            </a:r>
            <a:r>
              <a:rPr lang="en-US" b="0" dirty="0"/>
              <a:t>* </a:t>
            </a:r>
            <a:r>
              <a:rPr lang="en-US" b="0" dirty="0">
                <a:solidFill>
                  <a:schemeClr val="accent1"/>
                </a:solidFill>
              </a:rPr>
              <a:t>r</a:t>
            </a:r>
            <a:r>
              <a:rPr lang="en-US" b="0" dirty="0"/>
              <a:t>, </a:t>
            </a:r>
            <a:r>
              <a:rPr lang="en-US" b="0" dirty="0" err="1"/>
              <a:t>const</a:t>
            </a:r>
            <a:r>
              <a:rPr lang="en-US" b="0" dirty="0"/>
              <a:t> </a:t>
            </a:r>
            <a:r>
              <a:rPr lang="en-US" b="0" dirty="0" err="1"/>
              <a:t>std</a:t>
            </a:r>
            <a:r>
              <a:rPr lang="en-US" b="0" dirty="0"/>
              <a:t>::string * a, </a:t>
            </a:r>
            <a:r>
              <a:rPr lang="en-US" b="0" dirty="0" err="1"/>
              <a:t>const</a:t>
            </a:r>
            <a:r>
              <a:rPr lang="en-US" b="0" dirty="0"/>
              <a:t> </a:t>
            </a:r>
            <a:r>
              <a:rPr lang="en-US" b="0" dirty="0" err="1"/>
              <a:t>std</a:t>
            </a:r>
            <a:r>
              <a:rPr lang="en-US" b="0" dirty="0"/>
              <a:t>::string * b)</a:t>
            </a:r>
          </a:p>
          <a:p>
            <a:pPr lvl="4"/>
            <a:r>
              <a:rPr lang="en-US" b="0" dirty="0"/>
              <a:t>{ </a:t>
            </a:r>
            <a:r>
              <a:rPr lang="en-US" b="0" dirty="0" err="1"/>
              <a:t>std</a:t>
            </a:r>
            <a:r>
              <a:rPr lang="en-US" b="0" dirty="0"/>
              <a:t>::string </a:t>
            </a:r>
            <a:r>
              <a:rPr lang="en-US" b="0" dirty="0" err="1"/>
              <a:t>tmp</a:t>
            </a:r>
            <a:r>
              <a:rPr lang="en-US" b="0" dirty="0"/>
              <a:t>; </a:t>
            </a:r>
            <a:r>
              <a:rPr lang="en-US" b="0" dirty="0" err="1"/>
              <a:t>tmp.copy_ctor</a:t>
            </a:r>
            <a:r>
              <a:rPr lang="en-US" b="0" dirty="0"/>
              <a:t>(a); </a:t>
            </a:r>
            <a:r>
              <a:rPr lang="en-US" dirty="0" err="1">
                <a:solidFill>
                  <a:schemeClr val="accent2"/>
                </a:solidFill>
              </a:rPr>
              <a:t>tmp.append</a:t>
            </a:r>
            <a:r>
              <a:rPr lang="en-US" dirty="0">
                <a:solidFill>
                  <a:schemeClr val="accent2"/>
                </a:solidFill>
              </a:rPr>
              <a:t>(b);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br>
              <a:rPr lang="cs-CZ" dirty="0">
                <a:solidFill>
                  <a:schemeClr val="accent2"/>
                </a:solidFill>
              </a:rPr>
            </a:br>
            <a:r>
              <a:rPr lang="cs-CZ" dirty="0">
                <a:solidFill>
                  <a:schemeClr val="accent2"/>
                </a:solidFill>
              </a:rPr>
              <a:t>  </a:t>
            </a:r>
            <a:r>
              <a:rPr lang="en-US" dirty="0">
                <a:solidFill>
                  <a:schemeClr val="accent1"/>
                </a:solidFill>
              </a:rPr>
              <a:t>r-&gt;</a:t>
            </a:r>
            <a:r>
              <a:rPr lang="en-US" dirty="0" err="1">
                <a:solidFill>
                  <a:schemeClr val="accent1"/>
                </a:solidFill>
              </a:rPr>
              <a:t>copy_ctor</a:t>
            </a:r>
            <a:r>
              <a:rPr lang="en-US" dirty="0">
                <a:solidFill>
                  <a:schemeClr val="accent1"/>
                </a:solidFill>
              </a:rPr>
              <a:t>(&amp;</a:t>
            </a:r>
            <a:r>
              <a:rPr lang="en-US" dirty="0" err="1">
                <a:solidFill>
                  <a:schemeClr val="accent1"/>
                </a:solidFill>
              </a:rPr>
              <a:t>tmp</a:t>
            </a:r>
            <a:r>
              <a:rPr lang="en-US" dirty="0">
                <a:solidFill>
                  <a:schemeClr val="accent1"/>
                </a:solidFill>
              </a:rPr>
              <a:t>); </a:t>
            </a:r>
            <a:r>
              <a:rPr lang="en-US" dirty="0" err="1"/>
              <a:t>tmp.dtor</a:t>
            </a:r>
            <a:r>
              <a:rPr lang="en-US" dirty="0"/>
              <a:t>(); </a:t>
            </a:r>
            <a:r>
              <a:rPr lang="en-US" b="0" dirty="0"/>
              <a:t>}</a:t>
            </a:r>
          </a:p>
          <a:p>
            <a:pPr lvl="3"/>
            <a:r>
              <a:rPr lang="en-US" dirty="0"/>
              <a:t>P</a:t>
            </a:r>
            <a:r>
              <a:rPr lang="cs-CZ" dirty="0"/>
              <a:t>řekladač předpokládá, že </a:t>
            </a:r>
            <a:r>
              <a:rPr lang="en-US" dirty="0" err="1"/>
              <a:t>volan</a:t>
            </a:r>
            <a:r>
              <a:rPr lang="cs-CZ" dirty="0"/>
              <a:t>á funkce volá konstruktor na objekt </a:t>
            </a:r>
            <a:r>
              <a:rPr lang="cs-CZ" dirty="0">
                <a:solidFill>
                  <a:schemeClr val="accent1"/>
                </a:solidFill>
              </a:rPr>
              <a:t>*r</a:t>
            </a:r>
            <a:r>
              <a:rPr lang="en-US" dirty="0"/>
              <a:t>:</a:t>
            </a:r>
            <a:endParaRPr lang="en-US" b="0" dirty="0"/>
          </a:p>
          <a:p>
            <a:pPr lvl="4"/>
            <a:r>
              <a:rPr lang="cs-CZ" b="0" dirty="0"/>
              <a:t>void f</a:t>
            </a:r>
            <a:r>
              <a:rPr lang="en-US" b="0" dirty="0"/>
              <a:t>() { </a:t>
            </a:r>
            <a:r>
              <a:rPr lang="en-US" b="0" dirty="0" err="1"/>
              <a:t>std</a:t>
            </a:r>
            <a:r>
              <a:rPr lang="en-US" b="0" dirty="0"/>
              <a:t>::string </a:t>
            </a:r>
            <a:r>
              <a:rPr lang="en-US" dirty="0">
                <a:solidFill>
                  <a:schemeClr val="accent1"/>
                </a:solidFill>
              </a:rPr>
              <a:t>x</a:t>
            </a:r>
            <a:r>
              <a:rPr lang="en-US" b="0" dirty="0"/>
              <a:t>;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b="0" dirty="0"/>
              <a:t>( </a:t>
            </a:r>
            <a:r>
              <a:rPr lang="en-US" b="0" dirty="0">
                <a:solidFill>
                  <a:schemeClr val="accent1"/>
                </a:solidFill>
              </a:rPr>
              <a:t>&amp;</a:t>
            </a:r>
            <a:r>
              <a:rPr lang="en-US" b="0" dirty="0" err="1">
                <a:solidFill>
                  <a:schemeClr val="accent1"/>
                </a:solidFill>
              </a:rPr>
              <a:t>x</a:t>
            </a:r>
            <a:r>
              <a:rPr lang="en-US" b="0" dirty="0" err="1"/>
              <a:t>,&amp;y,&amp;z</a:t>
            </a:r>
            <a:r>
              <a:rPr lang="en-US" b="0" dirty="0"/>
              <a:t>); use(</a:t>
            </a:r>
            <a:r>
              <a:rPr lang="en-US" b="0" dirty="0">
                <a:solidFill>
                  <a:schemeClr val="accent1"/>
                </a:solidFill>
              </a:rPr>
              <a:t>x</a:t>
            </a:r>
            <a:r>
              <a:rPr lang="en-US" b="0" dirty="0"/>
              <a:t>); </a:t>
            </a:r>
            <a:r>
              <a:rPr lang="en-US" dirty="0" err="1">
                <a:solidFill>
                  <a:schemeClr val="accent1"/>
                </a:solidFill>
              </a:rPr>
              <a:t>x.dtor</a:t>
            </a:r>
            <a:r>
              <a:rPr lang="en-US" dirty="0">
                <a:solidFill>
                  <a:schemeClr val="accent1"/>
                </a:solidFill>
              </a:rPr>
              <a:t>(); </a:t>
            </a:r>
            <a:r>
              <a:rPr lang="en-US" b="0" dirty="0"/>
              <a:t>}</a:t>
            </a:r>
            <a:endParaRPr lang="cs-CZ" b="0" dirty="0"/>
          </a:p>
          <a:p>
            <a:pPr lvl="4"/>
            <a:r>
              <a:rPr lang="cs-CZ" b="0" dirty="0"/>
              <a:t>void </a:t>
            </a:r>
            <a:r>
              <a:rPr lang="en-US" b="0" dirty="0"/>
              <a:t>g() { </a:t>
            </a:r>
            <a:r>
              <a:rPr lang="en-US" b="0" dirty="0" err="1"/>
              <a:t>std</a:t>
            </a:r>
            <a:r>
              <a:rPr lang="en-US" b="0" dirty="0"/>
              <a:t>::string </a:t>
            </a:r>
            <a:r>
              <a:rPr lang="en-US" dirty="0" err="1">
                <a:solidFill>
                  <a:schemeClr val="tx1"/>
                </a:solidFill>
              </a:rPr>
              <a:t>x</a:t>
            </a:r>
            <a:r>
              <a:rPr lang="en-US" dirty="0" err="1"/>
              <a:t>,</a:t>
            </a:r>
            <a:r>
              <a:rPr lang="en-US" dirty="0" err="1">
                <a:solidFill>
                  <a:schemeClr val="accent1"/>
                </a:solidFill>
              </a:rPr>
              <a:t>t</a:t>
            </a:r>
            <a:r>
              <a:rPr lang="en-US" b="0" dirty="0"/>
              <a:t>; </a:t>
            </a:r>
            <a:r>
              <a:rPr lang="en-US" dirty="0" err="1">
                <a:solidFill>
                  <a:schemeClr val="tx1"/>
                </a:solidFill>
              </a:rPr>
              <a:t>x.ctor</a:t>
            </a:r>
            <a:r>
              <a:rPr lang="en-US" dirty="0">
                <a:solidFill>
                  <a:schemeClr val="tx1"/>
                </a:solidFill>
              </a:rPr>
              <a:t>()</a:t>
            </a:r>
            <a:r>
              <a:rPr lang="en-US" dirty="0"/>
              <a:t>;</a:t>
            </a:r>
            <a:endParaRPr lang="cs-CZ" dirty="0"/>
          </a:p>
          <a:p>
            <a:pPr lvl="4"/>
            <a:r>
              <a:rPr lang="cs-CZ" b="0" dirty="0">
                <a:solidFill>
                  <a:schemeClr val="accent6"/>
                </a:solidFill>
              </a:rPr>
              <a:t> 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b="0" dirty="0"/>
              <a:t>(</a:t>
            </a:r>
            <a:r>
              <a:rPr lang="en-US" b="0" dirty="0">
                <a:solidFill>
                  <a:schemeClr val="accent1"/>
                </a:solidFill>
              </a:rPr>
              <a:t>&amp;</a:t>
            </a:r>
            <a:r>
              <a:rPr lang="en-US" b="0" dirty="0" err="1">
                <a:solidFill>
                  <a:schemeClr val="accent1"/>
                </a:solidFill>
              </a:rPr>
              <a:t>t</a:t>
            </a:r>
            <a:r>
              <a:rPr lang="en-US" b="0" dirty="0" err="1"/>
              <a:t>,&amp;y,&amp;z</a:t>
            </a:r>
            <a:r>
              <a:rPr lang="en-US" b="0" dirty="0"/>
              <a:t>); </a:t>
            </a:r>
            <a:r>
              <a:rPr lang="en-US" dirty="0">
                <a:solidFill>
                  <a:schemeClr val="tx1"/>
                </a:solidFill>
              </a:rPr>
              <a:t>x.</a:t>
            </a:r>
            <a:r>
              <a:rPr lang="cs-CZ" dirty="0">
                <a:solidFill>
                  <a:schemeClr val="tx1"/>
                </a:solidFill>
              </a:rPr>
              <a:t>copy</a:t>
            </a:r>
            <a:r>
              <a:rPr lang="en-US" dirty="0">
                <a:solidFill>
                  <a:schemeClr val="tx1"/>
                </a:solidFill>
              </a:rPr>
              <a:t>_</a:t>
            </a:r>
            <a:r>
              <a:rPr lang="en-US" dirty="0" err="1">
                <a:solidFill>
                  <a:schemeClr val="tx1"/>
                </a:solidFill>
              </a:rPr>
              <a:t>asgn</a:t>
            </a:r>
            <a:r>
              <a:rPr lang="en-US" dirty="0">
                <a:solidFill>
                  <a:schemeClr val="accent3"/>
                </a:solidFill>
              </a:rPr>
              <a:t>(</a:t>
            </a:r>
            <a:r>
              <a:rPr lang="en-US" dirty="0">
                <a:solidFill>
                  <a:schemeClr val="accent1"/>
                </a:solidFill>
              </a:rPr>
              <a:t>&amp;t</a:t>
            </a:r>
            <a:r>
              <a:rPr lang="en-US" dirty="0">
                <a:solidFill>
                  <a:schemeClr val="accent3"/>
                </a:solidFill>
              </a:rPr>
              <a:t>);</a:t>
            </a:r>
            <a:r>
              <a:rPr lang="cs-CZ" dirty="0">
                <a:solidFill>
                  <a:schemeClr val="accent3"/>
                </a:solidFill>
              </a:rPr>
              <a:t> </a:t>
            </a:r>
            <a:r>
              <a:rPr lang="cs-CZ" dirty="0">
                <a:solidFill>
                  <a:schemeClr val="accent1"/>
                </a:solidFill>
              </a:rPr>
              <a:t>t.dtor</a:t>
            </a:r>
            <a:r>
              <a:rPr lang="en-US" dirty="0">
                <a:solidFill>
                  <a:schemeClr val="accent1"/>
                </a:solidFill>
              </a:rPr>
              <a:t>(); </a:t>
            </a:r>
            <a:endParaRPr lang="cs-CZ" dirty="0">
              <a:solidFill>
                <a:schemeClr val="accent1"/>
              </a:solidFill>
            </a:endParaRPr>
          </a:p>
          <a:p>
            <a:pPr lvl="4"/>
            <a:r>
              <a:rPr lang="cs-CZ" b="0" dirty="0">
                <a:solidFill>
                  <a:schemeClr val="accent1"/>
                </a:solidFill>
              </a:rPr>
              <a:t>  </a:t>
            </a:r>
            <a:r>
              <a:rPr lang="en-US" b="0" dirty="0"/>
              <a:t>use(</a:t>
            </a:r>
            <a:r>
              <a:rPr lang="en-US" b="0" dirty="0">
                <a:solidFill>
                  <a:schemeClr val="tx1"/>
                </a:solidFill>
              </a:rPr>
              <a:t>x</a:t>
            </a:r>
            <a:r>
              <a:rPr lang="en-US" b="0" dirty="0"/>
              <a:t>); </a:t>
            </a:r>
            <a:r>
              <a:rPr lang="en-US" dirty="0" err="1">
                <a:solidFill>
                  <a:schemeClr val="tx1"/>
                </a:solidFill>
              </a:rPr>
              <a:t>x.dtor</a:t>
            </a:r>
            <a:r>
              <a:rPr lang="en-US" dirty="0">
                <a:solidFill>
                  <a:schemeClr val="tx1"/>
                </a:solidFill>
              </a:rPr>
              <a:t>();</a:t>
            </a:r>
            <a:r>
              <a:rPr lang="en-US" b="0" dirty="0"/>
              <a:t>}</a:t>
            </a:r>
          </a:p>
          <a:p>
            <a:pPr lvl="3"/>
            <a:r>
              <a:rPr lang="cs-CZ" dirty="0"/>
              <a:t>Pomocný objekt </a:t>
            </a:r>
            <a:r>
              <a:rPr lang="cs-CZ" dirty="0">
                <a:solidFill>
                  <a:schemeClr val="accent1"/>
                </a:solidFill>
              </a:rPr>
              <a:t>t</a:t>
            </a:r>
            <a:r>
              <a:rPr lang="cs-CZ" dirty="0"/>
              <a:t> je nutný, protože x je již inicializován</a:t>
            </a:r>
          </a:p>
          <a:p>
            <a:pPr lvl="3"/>
            <a:r>
              <a:rPr lang="cs-CZ" dirty="0"/>
              <a:t>ctor, cop</a:t>
            </a:r>
            <a:r>
              <a:rPr lang="en-US" dirty="0" err="1"/>
              <a:t>y_ctor</a:t>
            </a:r>
            <a:r>
              <a:rPr lang="en-US" dirty="0"/>
              <a:t>, </a:t>
            </a:r>
            <a:r>
              <a:rPr lang="en-US" dirty="0" err="1"/>
              <a:t>copy_asgn</a:t>
            </a:r>
            <a:r>
              <a:rPr lang="en-US" dirty="0"/>
              <a:t> a </a:t>
            </a:r>
            <a:r>
              <a:rPr lang="en-US" dirty="0" err="1"/>
              <a:t>dtor</a:t>
            </a:r>
            <a:r>
              <a:rPr lang="en-US" dirty="0"/>
              <a:t> </a:t>
            </a:r>
            <a:r>
              <a:rPr lang="en-US" dirty="0" err="1"/>
              <a:t>ozna</a:t>
            </a:r>
            <a:r>
              <a:rPr lang="cs-CZ" dirty="0"/>
              <a:t>čují přeložené verze těchto C++ metod:</a:t>
            </a:r>
          </a:p>
          <a:p>
            <a:pPr lvl="4"/>
            <a:r>
              <a:rPr lang="cs-CZ" dirty="0"/>
              <a:t>string</a:t>
            </a:r>
            <a:r>
              <a:rPr lang="en-US" dirty="0"/>
              <a:t>();</a:t>
            </a:r>
            <a:r>
              <a:rPr lang="cs-CZ" dirty="0"/>
              <a:t> </a:t>
            </a:r>
            <a:r>
              <a:rPr lang="en-US" dirty="0"/>
              <a:t>									</a:t>
            </a:r>
            <a:r>
              <a:rPr lang="cs-CZ" dirty="0"/>
              <a:t>//</a:t>
            </a:r>
            <a:r>
              <a:rPr lang="en-US" dirty="0"/>
              <a:t> default-constructor</a:t>
            </a:r>
            <a:endParaRPr lang="cs-CZ" dirty="0"/>
          </a:p>
          <a:p>
            <a:pPr lvl="4"/>
            <a:r>
              <a:rPr lang="cs-CZ" dirty="0"/>
              <a:t>string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string &amp;); 					// copy-constructor</a:t>
            </a:r>
          </a:p>
          <a:p>
            <a:pPr lvl="4"/>
            <a:r>
              <a:rPr lang="en-US" dirty="0"/>
              <a:t>string &amp; operator=(</a:t>
            </a:r>
            <a:r>
              <a:rPr lang="en-US" dirty="0" err="1"/>
              <a:t>const</a:t>
            </a:r>
            <a:r>
              <a:rPr lang="en-US" dirty="0"/>
              <a:t> string &amp;); 	// copy-assignment</a:t>
            </a:r>
          </a:p>
          <a:p>
            <a:pPr lvl="4"/>
            <a:r>
              <a:rPr lang="en-US" dirty="0"/>
              <a:t>~string(); 									// destructor</a:t>
            </a:r>
          </a:p>
          <a:p>
            <a:pPr lvl="3"/>
            <a:r>
              <a:rPr lang="en-US" dirty="0"/>
              <a:t>Pro string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tyto</a:t>
            </a:r>
            <a:r>
              <a:rPr lang="en-US" dirty="0"/>
              <a:t> </a:t>
            </a:r>
            <a:r>
              <a:rPr lang="en-US" dirty="0" err="1"/>
              <a:t>metody</a:t>
            </a:r>
            <a:r>
              <a:rPr lang="en-US" dirty="0"/>
              <a:t> </a:t>
            </a:r>
            <a:r>
              <a:rPr lang="en-US" dirty="0" err="1"/>
              <a:t>explicitn</a:t>
            </a:r>
            <a:r>
              <a:rPr lang="cs-CZ" dirty="0"/>
              <a:t>ě implementovány ve standardní knihovně</a:t>
            </a:r>
          </a:p>
        </p:txBody>
      </p:sp>
    </p:spTree>
    <p:extLst>
      <p:ext uri="{BB962C8B-B14F-4D97-AF65-F5344CB8AC3E}">
        <p14:creationId xmlns:p14="http://schemas.microsoft.com/office/powerpoint/2010/main" val="3333800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Funkce</a:t>
            </a:r>
            <a:r>
              <a:rPr lang="en-US" dirty="0"/>
              <a:t> </a:t>
            </a:r>
            <a:r>
              <a:rPr lang="en-US" dirty="0" err="1"/>
              <a:t>vracej</a:t>
            </a:r>
            <a:r>
              <a:rPr lang="cs-CZ" dirty="0"/>
              <a:t>ící hodnotou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1"/>
            <a:r>
              <a:rPr lang="cs-CZ" dirty="0"/>
              <a:t>Vracení struktur hodnotou</a:t>
            </a:r>
            <a:r>
              <a:rPr lang="en-US" dirty="0"/>
              <a:t> – </a:t>
            </a:r>
            <a:r>
              <a:rPr lang="en-US" dirty="0" err="1"/>
              <a:t>technick</a:t>
            </a:r>
            <a:r>
              <a:rPr lang="cs-CZ" dirty="0"/>
              <a:t>é detaily</a:t>
            </a:r>
            <a:endParaRPr lang="en-US" dirty="0"/>
          </a:p>
          <a:p>
            <a:pPr lvl="4"/>
            <a:r>
              <a:rPr lang="en-US" dirty="0" err="1"/>
              <a:t>std</a:t>
            </a:r>
            <a:r>
              <a:rPr lang="en-US" dirty="0"/>
              <a:t>::string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::string &amp; a,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::string &amp; b)</a:t>
            </a:r>
          </a:p>
          <a:p>
            <a:pPr lvl="4"/>
            <a:r>
              <a:rPr lang="en-US" b="0" dirty="0"/>
              <a:t>{ auto </a:t>
            </a:r>
            <a:r>
              <a:rPr lang="en-US" dirty="0" err="1"/>
              <a:t>tmp</a:t>
            </a:r>
            <a:r>
              <a:rPr lang="en-US" b="0" dirty="0"/>
              <a:t> = a; </a:t>
            </a:r>
            <a:r>
              <a:rPr lang="en-US" dirty="0" err="1">
                <a:solidFill>
                  <a:schemeClr val="accent2"/>
                </a:solidFill>
              </a:rPr>
              <a:t>tmp.append</a:t>
            </a:r>
            <a:r>
              <a:rPr lang="en-US" dirty="0">
                <a:solidFill>
                  <a:schemeClr val="accent2"/>
                </a:solidFill>
              </a:rPr>
              <a:t>( b); </a:t>
            </a:r>
            <a:r>
              <a:rPr lang="en-US" b="0" dirty="0"/>
              <a:t>return </a:t>
            </a:r>
            <a:r>
              <a:rPr lang="en-US" dirty="0" err="1"/>
              <a:t>tmp</a:t>
            </a:r>
            <a:r>
              <a:rPr lang="en-US" b="0" dirty="0"/>
              <a:t>;</a:t>
            </a:r>
            <a:r>
              <a:rPr lang="cs-CZ" b="0" dirty="0"/>
              <a:t> </a:t>
            </a:r>
            <a:r>
              <a:rPr lang="en-US" b="0" dirty="0"/>
              <a:t>}</a:t>
            </a:r>
            <a:endParaRPr lang="cs-CZ" b="0" dirty="0"/>
          </a:p>
          <a:p>
            <a:pPr lvl="3"/>
            <a:r>
              <a:rPr lang="cs-CZ" dirty="0"/>
              <a:t>Použití výsledku v inicializaci</a:t>
            </a:r>
            <a:r>
              <a:rPr lang="en-US" dirty="0"/>
              <a:t>:</a:t>
            </a:r>
            <a:endParaRPr lang="cs-CZ" b="0" dirty="0"/>
          </a:p>
          <a:p>
            <a:pPr lvl="4"/>
            <a:r>
              <a:rPr lang="cs-CZ" b="0" dirty="0"/>
              <a:t>void f</a:t>
            </a:r>
            <a:r>
              <a:rPr lang="en-US" b="0" dirty="0"/>
              <a:t>() { </a:t>
            </a:r>
            <a:r>
              <a:rPr lang="en-US" b="0" dirty="0" err="1"/>
              <a:t>std</a:t>
            </a:r>
            <a:r>
              <a:rPr lang="en-US" b="0" dirty="0"/>
              <a:t>::string x =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b="0" dirty="0"/>
              <a:t>( y, z); use(x); }</a:t>
            </a:r>
            <a:endParaRPr lang="cs-CZ" b="0" dirty="0"/>
          </a:p>
          <a:p>
            <a:pPr lvl="3"/>
            <a:r>
              <a:rPr lang="cs-CZ" dirty="0"/>
              <a:t>Použití výsledku v přiřazení</a:t>
            </a:r>
            <a:r>
              <a:rPr lang="en-US" dirty="0"/>
              <a:t>:</a:t>
            </a:r>
            <a:endParaRPr lang="cs-CZ" dirty="0"/>
          </a:p>
          <a:p>
            <a:pPr lvl="4"/>
            <a:r>
              <a:rPr lang="cs-CZ" b="0" dirty="0"/>
              <a:t>void g</a:t>
            </a:r>
            <a:r>
              <a:rPr lang="en-US" b="0" dirty="0"/>
              <a:t>() { </a:t>
            </a:r>
            <a:r>
              <a:rPr lang="en-US" b="0" dirty="0" err="1"/>
              <a:t>std</a:t>
            </a:r>
            <a:r>
              <a:rPr lang="en-US" b="0" dirty="0"/>
              <a:t>::string x;</a:t>
            </a:r>
            <a:r>
              <a:rPr lang="cs-CZ" b="0" dirty="0"/>
              <a:t> x</a:t>
            </a:r>
            <a:r>
              <a:rPr lang="en-US" b="0" dirty="0"/>
              <a:t> =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b="0" dirty="0"/>
              <a:t>( y, z); use(x); }</a:t>
            </a:r>
            <a:endParaRPr lang="cs-CZ" b="0" dirty="0"/>
          </a:p>
          <a:p>
            <a:pPr lvl="2"/>
            <a:endParaRPr lang="en-US" dirty="0"/>
          </a:p>
          <a:p>
            <a:pPr lvl="1"/>
            <a:r>
              <a:rPr lang="cs-CZ" dirty="0"/>
              <a:t>Překlad </a:t>
            </a:r>
            <a:r>
              <a:rPr lang="en-US" dirty="0"/>
              <a:t>v C++11 bez</a:t>
            </a:r>
            <a:r>
              <a:rPr lang="cs-CZ" dirty="0"/>
              <a:t> </a:t>
            </a:r>
            <a:r>
              <a:rPr lang="cs-CZ" i="1" dirty="0"/>
              <a:t>copy</a:t>
            </a:r>
            <a:r>
              <a:rPr lang="en-US" i="1" dirty="0"/>
              <a:t>-</a:t>
            </a:r>
            <a:r>
              <a:rPr lang="cs-CZ" i="1" dirty="0"/>
              <a:t>elision</a:t>
            </a:r>
            <a:endParaRPr lang="en-US" dirty="0"/>
          </a:p>
          <a:p>
            <a:pPr lvl="3"/>
            <a:r>
              <a:rPr lang="cs-CZ" dirty="0"/>
              <a:t>Ekvivalent v hypotetickém jazyce </a:t>
            </a:r>
            <a:r>
              <a:rPr lang="en-US" dirty="0"/>
              <a:t>“</a:t>
            </a:r>
            <a:r>
              <a:rPr lang="cs-CZ" dirty="0"/>
              <a:t>C</a:t>
            </a:r>
            <a:r>
              <a:rPr lang="en-US" dirty="0"/>
              <a:t> s </a:t>
            </a:r>
            <a:r>
              <a:rPr lang="en-US" dirty="0" err="1"/>
              <a:t>metodami</a:t>
            </a:r>
            <a:r>
              <a:rPr lang="en-US" dirty="0"/>
              <a:t>”:</a:t>
            </a:r>
          </a:p>
          <a:p>
            <a:pPr lvl="4"/>
            <a:r>
              <a:rPr lang="cs-CZ" b="0" dirty="0"/>
              <a:t>void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b="0" dirty="0"/>
              <a:t>( </a:t>
            </a:r>
            <a:r>
              <a:rPr lang="en-US" b="0" dirty="0" err="1"/>
              <a:t>std</a:t>
            </a:r>
            <a:r>
              <a:rPr lang="en-US" b="0" dirty="0"/>
              <a:t>::string</a:t>
            </a:r>
            <a:r>
              <a:rPr lang="cs-CZ" b="0" dirty="0"/>
              <a:t> </a:t>
            </a:r>
            <a:r>
              <a:rPr lang="en-US" b="0" dirty="0"/>
              <a:t>* r, </a:t>
            </a:r>
            <a:r>
              <a:rPr lang="en-US" b="0" dirty="0" err="1"/>
              <a:t>const</a:t>
            </a:r>
            <a:r>
              <a:rPr lang="en-US" b="0" dirty="0"/>
              <a:t> </a:t>
            </a:r>
            <a:r>
              <a:rPr lang="en-US" b="0" dirty="0" err="1"/>
              <a:t>std</a:t>
            </a:r>
            <a:r>
              <a:rPr lang="en-US" b="0" dirty="0"/>
              <a:t>::string * a, </a:t>
            </a:r>
            <a:r>
              <a:rPr lang="en-US" b="0" dirty="0" err="1"/>
              <a:t>const</a:t>
            </a:r>
            <a:r>
              <a:rPr lang="en-US" b="0" dirty="0"/>
              <a:t> </a:t>
            </a:r>
            <a:r>
              <a:rPr lang="en-US" b="0" dirty="0" err="1"/>
              <a:t>std</a:t>
            </a:r>
            <a:r>
              <a:rPr lang="en-US" b="0" dirty="0"/>
              <a:t>::string * b)</a:t>
            </a:r>
          </a:p>
          <a:p>
            <a:pPr lvl="4"/>
            <a:r>
              <a:rPr lang="en-US" b="0" dirty="0"/>
              <a:t>{ </a:t>
            </a:r>
            <a:r>
              <a:rPr lang="en-US" b="0" dirty="0" err="1"/>
              <a:t>std</a:t>
            </a:r>
            <a:r>
              <a:rPr lang="en-US" b="0" dirty="0"/>
              <a:t>::string </a:t>
            </a:r>
            <a:r>
              <a:rPr lang="en-US" b="0" dirty="0" err="1"/>
              <a:t>tmp</a:t>
            </a:r>
            <a:r>
              <a:rPr lang="en-US" b="0" dirty="0"/>
              <a:t>; </a:t>
            </a:r>
            <a:r>
              <a:rPr lang="en-US" b="0" dirty="0" err="1"/>
              <a:t>tmp.copy_ctor</a:t>
            </a:r>
            <a:r>
              <a:rPr lang="en-US" b="0" dirty="0"/>
              <a:t>(a); </a:t>
            </a:r>
            <a:r>
              <a:rPr lang="en-US" dirty="0" err="1">
                <a:solidFill>
                  <a:schemeClr val="accent2"/>
                </a:solidFill>
              </a:rPr>
              <a:t>tmp.append</a:t>
            </a:r>
            <a:r>
              <a:rPr lang="en-US" dirty="0">
                <a:solidFill>
                  <a:schemeClr val="accent2"/>
                </a:solidFill>
              </a:rPr>
              <a:t>(b);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br>
              <a:rPr lang="cs-CZ" dirty="0">
                <a:solidFill>
                  <a:schemeClr val="accent2"/>
                </a:solidFill>
              </a:rPr>
            </a:br>
            <a:r>
              <a:rPr lang="cs-CZ" dirty="0">
                <a:solidFill>
                  <a:schemeClr val="accent2"/>
                </a:solidFill>
              </a:rPr>
              <a:t>  </a:t>
            </a:r>
            <a:r>
              <a:rPr lang="en-US" dirty="0">
                <a:solidFill>
                  <a:schemeClr val="accent1"/>
                </a:solidFill>
              </a:rPr>
              <a:t>r-&gt;</a:t>
            </a:r>
            <a:r>
              <a:rPr lang="en-US" dirty="0" err="1">
                <a:solidFill>
                  <a:schemeClr val="accent1"/>
                </a:solidFill>
              </a:rPr>
              <a:t>move_ctor</a:t>
            </a:r>
            <a:r>
              <a:rPr lang="en-US" dirty="0">
                <a:solidFill>
                  <a:schemeClr val="accent1"/>
                </a:solidFill>
              </a:rPr>
              <a:t>(&amp;</a:t>
            </a:r>
            <a:r>
              <a:rPr lang="en-US" dirty="0" err="1">
                <a:solidFill>
                  <a:schemeClr val="accent1"/>
                </a:solidFill>
              </a:rPr>
              <a:t>tmp</a:t>
            </a:r>
            <a:r>
              <a:rPr lang="en-US" dirty="0">
                <a:solidFill>
                  <a:schemeClr val="accent1"/>
                </a:solidFill>
              </a:rPr>
              <a:t>); </a:t>
            </a:r>
            <a:r>
              <a:rPr lang="en-US" dirty="0" err="1">
                <a:solidFill>
                  <a:schemeClr val="accent1"/>
                </a:solidFill>
              </a:rPr>
              <a:t>tmp.dtor</a:t>
            </a:r>
            <a:r>
              <a:rPr lang="en-US" dirty="0">
                <a:solidFill>
                  <a:schemeClr val="accent1"/>
                </a:solidFill>
              </a:rPr>
              <a:t>(); </a:t>
            </a:r>
            <a:r>
              <a:rPr lang="en-US" b="0" dirty="0"/>
              <a:t>}</a:t>
            </a:r>
          </a:p>
          <a:p>
            <a:pPr lvl="3"/>
            <a:r>
              <a:rPr lang="en-US" dirty="0"/>
              <a:t>P</a:t>
            </a:r>
            <a:r>
              <a:rPr lang="cs-CZ" dirty="0"/>
              <a:t>řekladač předpokládá, že </a:t>
            </a:r>
            <a:r>
              <a:rPr lang="en-US" dirty="0" err="1"/>
              <a:t>volan</a:t>
            </a:r>
            <a:r>
              <a:rPr lang="cs-CZ" dirty="0"/>
              <a:t>á funkce volá konstruktor na objekt *r</a:t>
            </a:r>
            <a:r>
              <a:rPr lang="en-US" dirty="0"/>
              <a:t>:</a:t>
            </a:r>
            <a:endParaRPr lang="en-US" b="0" dirty="0"/>
          </a:p>
          <a:p>
            <a:pPr lvl="4"/>
            <a:r>
              <a:rPr lang="cs-CZ" b="0" dirty="0"/>
              <a:t>void f</a:t>
            </a:r>
            <a:r>
              <a:rPr lang="en-US" b="0" dirty="0"/>
              <a:t>()</a:t>
            </a:r>
            <a:r>
              <a:rPr lang="cs-CZ" b="0" dirty="0"/>
              <a:t> </a:t>
            </a:r>
            <a:r>
              <a:rPr lang="en-US" b="0" dirty="0"/>
              <a:t>{ </a:t>
            </a:r>
            <a:r>
              <a:rPr lang="en-US" b="0" dirty="0" err="1"/>
              <a:t>std</a:t>
            </a:r>
            <a:r>
              <a:rPr lang="en-US" b="0" dirty="0"/>
              <a:t>::string </a:t>
            </a:r>
            <a:r>
              <a:rPr lang="en-US" dirty="0">
                <a:solidFill>
                  <a:schemeClr val="accent1"/>
                </a:solidFill>
              </a:rPr>
              <a:t>x</a:t>
            </a:r>
            <a:r>
              <a:rPr lang="en-US" b="0" dirty="0"/>
              <a:t>;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b="0" dirty="0"/>
              <a:t>( </a:t>
            </a:r>
            <a:r>
              <a:rPr lang="en-US" b="0" dirty="0">
                <a:solidFill>
                  <a:schemeClr val="accent1"/>
                </a:solidFill>
              </a:rPr>
              <a:t>&amp;</a:t>
            </a:r>
            <a:r>
              <a:rPr lang="en-US" b="0" dirty="0" err="1">
                <a:solidFill>
                  <a:schemeClr val="accent1"/>
                </a:solidFill>
              </a:rPr>
              <a:t>x</a:t>
            </a:r>
            <a:r>
              <a:rPr lang="en-US" b="0" dirty="0" err="1"/>
              <a:t>,&amp;y,&amp;z</a:t>
            </a:r>
            <a:r>
              <a:rPr lang="en-US" b="0" dirty="0"/>
              <a:t>); use(</a:t>
            </a:r>
            <a:r>
              <a:rPr lang="en-US" b="0" dirty="0">
                <a:solidFill>
                  <a:schemeClr val="accent1"/>
                </a:solidFill>
              </a:rPr>
              <a:t>x</a:t>
            </a:r>
            <a:r>
              <a:rPr lang="en-US" b="0" dirty="0"/>
              <a:t>); </a:t>
            </a:r>
            <a:r>
              <a:rPr lang="en-US" dirty="0" err="1">
                <a:solidFill>
                  <a:schemeClr val="accent1"/>
                </a:solidFill>
              </a:rPr>
              <a:t>x.dtor</a:t>
            </a:r>
            <a:r>
              <a:rPr lang="en-US" dirty="0">
                <a:solidFill>
                  <a:schemeClr val="accent1"/>
                </a:solidFill>
              </a:rPr>
              <a:t>(); </a:t>
            </a:r>
            <a:r>
              <a:rPr lang="en-US" b="0" dirty="0"/>
              <a:t>}</a:t>
            </a:r>
            <a:endParaRPr lang="cs-CZ" b="0" dirty="0"/>
          </a:p>
          <a:p>
            <a:pPr lvl="4"/>
            <a:r>
              <a:rPr lang="cs-CZ" b="0" dirty="0"/>
              <a:t>void </a:t>
            </a:r>
            <a:r>
              <a:rPr lang="en-US" b="0" dirty="0"/>
              <a:t>g()</a:t>
            </a:r>
            <a:r>
              <a:rPr lang="cs-CZ" b="0" dirty="0"/>
              <a:t> </a:t>
            </a:r>
            <a:r>
              <a:rPr lang="en-US" b="0" dirty="0"/>
              <a:t>{ </a:t>
            </a:r>
            <a:r>
              <a:rPr lang="en-US" b="0" dirty="0" err="1"/>
              <a:t>std</a:t>
            </a:r>
            <a:r>
              <a:rPr lang="en-US" b="0" dirty="0"/>
              <a:t>::string </a:t>
            </a:r>
            <a:r>
              <a:rPr lang="en-US" dirty="0" err="1">
                <a:solidFill>
                  <a:schemeClr val="tx1"/>
                </a:solidFill>
              </a:rPr>
              <a:t>x</a:t>
            </a:r>
            <a:r>
              <a:rPr lang="en-US" dirty="0" err="1"/>
              <a:t>,</a:t>
            </a:r>
            <a:r>
              <a:rPr lang="en-US" dirty="0" err="1">
                <a:solidFill>
                  <a:schemeClr val="accent1"/>
                </a:solidFill>
              </a:rPr>
              <a:t>t</a:t>
            </a:r>
            <a:r>
              <a:rPr lang="en-US" b="0" dirty="0"/>
              <a:t>; </a:t>
            </a:r>
            <a:r>
              <a:rPr lang="en-US" dirty="0" err="1">
                <a:solidFill>
                  <a:schemeClr val="tx1"/>
                </a:solidFill>
              </a:rPr>
              <a:t>x.ctor</a:t>
            </a:r>
            <a:r>
              <a:rPr lang="en-US" dirty="0">
                <a:solidFill>
                  <a:schemeClr val="tx1"/>
                </a:solidFill>
              </a:rPr>
              <a:t>()</a:t>
            </a:r>
            <a:r>
              <a:rPr lang="en-US" dirty="0"/>
              <a:t>;</a:t>
            </a:r>
            <a:endParaRPr lang="cs-CZ" dirty="0"/>
          </a:p>
          <a:p>
            <a:pPr lvl="4"/>
            <a:r>
              <a:rPr lang="cs-CZ" b="0" dirty="0">
                <a:solidFill>
                  <a:schemeClr val="accent6"/>
                </a:solidFill>
              </a:rPr>
              <a:t> 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b="0" dirty="0"/>
              <a:t>(</a:t>
            </a:r>
            <a:r>
              <a:rPr lang="en-US" b="0" dirty="0">
                <a:solidFill>
                  <a:schemeClr val="accent1"/>
                </a:solidFill>
              </a:rPr>
              <a:t>&amp;</a:t>
            </a:r>
            <a:r>
              <a:rPr lang="en-US" b="0" dirty="0" err="1">
                <a:solidFill>
                  <a:schemeClr val="accent1"/>
                </a:solidFill>
              </a:rPr>
              <a:t>t</a:t>
            </a:r>
            <a:r>
              <a:rPr lang="en-US" b="0" dirty="0" err="1"/>
              <a:t>,&amp;y,&amp;z</a:t>
            </a:r>
            <a:r>
              <a:rPr lang="en-US" b="0" dirty="0"/>
              <a:t>); </a:t>
            </a:r>
            <a:r>
              <a:rPr lang="en-US" dirty="0" err="1">
                <a:solidFill>
                  <a:schemeClr val="tx1"/>
                </a:solidFill>
              </a:rPr>
              <a:t>x.move_asgn</a:t>
            </a:r>
            <a:r>
              <a:rPr lang="en-US" dirty="0">
                <a:solidFill>
                  <a:schemeClr val="accent1"/>
                </a:solidFill>
              </a:rPr>
              <a:t>(&amp;t</a:t>
            </a:r>
            <a:r>
              <a:rPr lang="en-US" dirty="0">
                <a:solidFill>
                  <a:schemeClr val="accent3"/>
                </a:solidFill>
              </a:rPr>
              <a:t>);</a:t>
            </a:r>
            <a:r>
              <a:rPr lang="cs-CZ" dirty="0">
                <a:solidFill>
                  <a:schemeClr val="accent3"/>
                </a:solidFill>
              </a:rPr>
              <a:t> </a:t>
            </a:r>
            <a:r>
              <a:rPr lang="cs-CZ" dirty="0">
                <a:solidFill>
                  <a:schemeClr val="accent1"/>
                </a:solidFill>
              </a:rPr>
              <a:t>t.dtor</a:t>
            </a:r>
            <a:r>
              <a:rPr lang="en-US" dirty="0">
                <a:solidFill>
                  <a:schemeClr val="accent1"/>
                </a:solidFill>
              </a:rPr>
              <a:t>(); </a:t>
            </a:r>
            <a:endParaRPr lang="cs-CZ" dirty="0">
              <a:solidFill>
                <a:schemeClr val="accent1"/>
              </a:solidFill>
            </a:endParaRPr>
          </a:p>
          <a:p>
            <a:pPr lvl="4"/>
            <a:r>
              <a:rPr lang="cs-CZ" b="0" dirty="0">
                <a:solidFill>
                  <a:schemeClr val="accent1"/>
                </a:solidFill>
              </a:rPr>
              <a:t>  </a:t>
            </a:r>
            <a:r>
              <a:rPr lang="en-US" b="0" dirty="0"/>
              <a:t>use(</a:t>
            </a:r>
            <a:r>
              <a:rPr lang="en-US" b="0" dirty="0">
                <a:solidFill>
                  <a:schemeClr val="tx1"/>
                </a:solidFill>
              </a:rPr>
              <a:t>x</a:t>
            </a:r>
            <a:r>
              <a:rPr lang="en-US" b="0" dirty="0"/>
              <a:t>); </a:t>
            </a:r>
            <a:r>
              <a:rPr lang="en-US" dirty="0" err="1">
                <a:solidFill>
                  <a:schemeClr val="tx1"/>
                </a:solidFill>
              </a:rPr>
              <a:t>x.dtor</a:t>
            </a:r>
            <a:r>
              <a:rPr lang="en-US" dirty="0">
                <a:solidFill>
                  <a:schemeClr val="tx1"/>
                </a:solidFill>
              </a:rPr>
              <a:t>();</a:t>
            </a:r>
            <a:r>
              <a:rPr lang="en-US" b="0" dirty="0"/>
              <a:t>}</a:t>
            </a:r>
          </a:p>
          <a:p>
            <a:pPr lvl="3"/>
            <a:r>
              <a:rPr lang="en-US" dirty="0" err="1"/>
              <a:t>move_ctor</a:t>
            </a:r>
            <a:r>
              <a:rPr lang="en-US" dirty="0"/>
              <a:t> a </a:t>
            </a:r>
            <a:r>
              <a:rPr lang="cs-CZ" dirty="0"/>
              <a:t>move</a:t>
            </a:r>
            <a:r>
              <a:rPr lang="en-US" dirty="0"/>
              <a:t>_</a:t>
            </a:r>
            <a:r>
              <a:rPr lang="en-US" dirty="0" err="1"/>
              <a:t>asgn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cs-CZ" dirty="0"/>
              <a:t>metody </a:t>
            </a:r>
            <a:r>
              <a:rPr lang="en-US" dirty="0" err="1"/>
              <a:t>nov</a:t>
            </a:r>
            <a:r>
              <a:rPr lang="cs-CZ" dirty="0"/>
              <a:t>ě zavedené v C++11:</a:t>
            </a:r>
          </a:p>
          <a:p>
            <a:pPr lvl="4"/>
            <a:r>
              <a:rPr lang="cs-CZ" dirty="0"/>
              <a:t>string</a:t>
            </a:r>
            <a:r>
              <a:rPr lang="en-US" dirty="0"/>
              <a:t>(string &amp;&amp;); 					// move-constructor</a:t>
            </a:r>
          </a:p>
          <a:p>
            <a:pPr lvl="4"/>
            <a:r>
              <a:rPr lang="en-US" dirty="0"/>
              <a:t>string &amp; operator=(string &amp;&amp;); 	// move-assignment</a:t>
            </a:r>
          </a:p>
          <a:p>
            <a:pPr lvl="3"/>
            <a:r>
              <a:rPr lang="en-US" b="0" dirty="0" err="1"/>
              <a:t>jejich</a:t>
            </a:r>
            <a:r>
              <a:rPr lang="en-US" b="0" dirty="0"/>
              <a:t> </a:t>
            </a:r>
            <a:r>
              <a:rPr lang="en-US" b="0" dirty="0" err="1"/>
              <a:t>implementace</a:t>
            </a:r>
            <a:r>
              <a:rPr lang="en-US" b="0" dirty="0"/>
              <a:t> u </a:t>
            </a:r>
            <a:r>
              <a:rPr lang="en-US" b="0" dirty="0" err="1"/>
              <a:t>typu</a:t>
            </a:r>
            <a:r>
              <a:rPr lang="en-US" b="0" dirty="0"/>
              <a:t> string je </a:t>
            </a:r>
            <a:r>
              <a:rPr lang="en-US" b="0" dirty="0" err="1"/>
              <a:t>rychlej</a:t>
            </a:r>
            <a:r>
              <a:rPr lang="cs-CZ" b="0" dirty="0"/>
              <a:t>ší než u copy-metod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158813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Funkce</a:t>
            </a:r>
            <a:r>
              <a:rPr lang="en-US" dirty="0"/>
              <a:t> </a:t>
            </a:r>
            <a:r>
              <a:rPr lang="en-US" dirty="0" err="1"/>
              <a:t>vracej</a:t>
            </a:r>
            <a:r>
              <a:rPr lang="cs-CZ" dirty="0"/>
              <a:t>ící hodnotou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1"/>
            <a:r>
              <a:rPr lang="cs-CZ" dirty="0"/>
              <a:t>Vracení struktur hodnotou</a:t>
            </a:r>
            <a:r>
              <a:rPr lang="en-US" dirty="0"/>
              <a:t> – </a:t>
            </a:r>
            <a:r>
              <a:rPr lang="en-US" dirty="0" err="1"/>
              <a:t>technick</a:t>
            </a:r>
            <a:r>
              <a:rPr lang="cs-CZ" dirty="0"/>
              <a:t>é detaily</a:t>
            </a:r>
            <a:endParaRPr lang="en-US" dirty="0"/>
          </a:p>
          <a:p>
            <a:pPr lvl="4"/>
            <a:r>
              <a:rPr lang="en-US" dirty="0" err="1"/>
              <a:t>std</a:t>
            </a:r>
            <a:r>
              <a:rPr lang="en-US" dirty="0"/>
              <a:t>::string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::string &amp; a,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::string &amp; b)</a:t>
            </a:r>
          </a:p>
          <a:p>
            <a:pPr lvl="4"/>
            <a:r>
              <a:rPr lang="en-US" b="0" dirty="0"/>
              <a:t>{ auto </a:t>
            </a:r>
            <a:r>
              <a:rPr lang="en-US" dirty="0" err="1"/>
              <a:t>tmp</a:t>
            </a:r>
            <a:r>
              <a:rPr lang="en-US" b="0" dirty="0"/>
              <a:t> = a; </a:t>
            </a:r>
            <a:r>
              <a:rPr lang="en-US" dirty="0" err="1">
                <a:solidFill>
                  <a:schemeClr val="accent2"/>
                </a:solidFill>
              </a:rPr>
              <a:t>tmp.append</a:t>
            </a:r>
            <a:r>
              <a:rPr lang="en-US" dirty="0">
                <a:solidFill>
                  <a:schemeClr val="accent2"/>
                </a:solidFill>
              </a:rPr>
              <a:t>( b); </a:t>
            </a:r>
            <a:r>
              <a:rPr lang="en-US" b="0" dirty="0"/>
              <a:t>return </a:t>
            </a:r>
            <a:r>
              <a:rPr lang="en-US" dirty="0" err="1"/>
              <a:t>tmp</a:t>
            </a:r>
            <a:r>
              <a:rPr lang="en-US" b="0" dirty="0"/>
              <a:t>;</a:t>
            </a:r>
            <a:r>
              <a:rPr lang="cs-CZ" b="0" dirty="0"/>
              <a:t> </a:t>
            </a:r>
            <a:r>
              <a:rPr lang="en-US" b="0" dirty="0"/>
              <a:t>}</a:t>
            </a:r>
            <a:endParaRPr lang="cs-CZ" b="0" dirty="0"/>
          </a:p>
          <a:p>
            <a:pPr lvl="3"/>
            <a:r>
              <a:rPr lang="cs-CZ" dirty="0"/>
              <a:t>Použití výsledku v inicializaci</a:t>
            </a:r>
            <a:r>
              <a:rPr lang="en-US" dirty="0"/>
              <a:t>:</a:t>
            </a:r>
            <a:endParaRPr lang="cs-CZ" b="0" dirty="0"/>
          </a:p>
          <a:p>
            <a:pPr lvl="4"/>
            <a:r>
              <a:rPr lang="cs-CZ" b="0" dirty="0"/>
              <a:t>void f</a:t>
            </a:r>
            <a:r>
              <a:rPr lang="en-US" b="0" dirty="0"/>
              <a:t>()</a:t>
            </a:r>
            <a:r>
              <a:rPr lang="cs-CZ" b="0" dirty="0"/>
              <a:t> </a:t>
            </a:r>
            <a:r>
              <a:rPr lang="en-US" b="0" dirty="0"/>
              <a:t>{ </a:t>
            </a:r>
            <a:r>
              <a:rPr lang="en-US" b="0" dirty="0" err="1"/>
              <a:t>std</a:t>
            </a:r>
            <a:r>
              <a:rPr lang="en-US" b="0" dirty="0"/>
              <a:t>::string x =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b="0" dirty="0"/>
              <a:t>( y, z); use(x); }</a:t>
            </a:r>
            <a:endParaRPr lang="cs-CZ" b="0" dirty="0"/>
          </a:p>
          <a:p>
            <a:pPr lvl="3"/>
            <a:r>
              <a:rPr lang="cs-CZ" dirty="0"/>
              <a:t>Použití výsledku v přiřazení</a:t>
            </a:r>
            <a:r>
              <a:rPr lang="en-US" dirty="0"/>
              <a:t>:</a:t>
            </a:r>
            <a:endParaRPr lang="cs-CZ" dirty="0"/>
          </a:p>
          <a:p>
            <a:pPr lvl="4"/>
            <a:r>
              <a:rPr lang="cs-CZ" b="0" dirty="0"/>
              <a:t>void g</a:t>
            </a:r>
            <a:r>
              <a:rPr lang="en-US" b="0" dirty="0"/>
              <a:t>()</a:t>
            </a:r>
            <a:r>
              <a:rPr lang="cs-CZ" b="0" dirty="0"/>
              <a:t> </a:t>
            </a:r>
            <a:r>
              <a:rPr lang="en-US" b="0" dirty="0"/>
              <a:t>{ </a:t>
            </a:r>
            <a:r>
              <a:rPr lang="en-US" b="0" dirty="0" err="1"/>
              <a:t>std</a:t>
            </a:r>
            <a:r>
              <a:rPr lang="en-US" b="0" dirty="0"/>
              <a:t>::string x;</a:t>
            </a:r>
            <a:r>
              <a:rPr lang="cs-CZ" b="0" dirty="0"/>
              <a:t> x</a:t>
            </a:r>
            <a:r>
              <a:rPr lang="en-US" b="0" dirty="0"/>
              <a:t> =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b="0" dirty="0"/>
              <a:t>( y, z); use(x); }</a:t>
            </a:r>
            <a:endParaRPr lang="cs-CZ" b="0" dirty="0"/>
          </a:p>
          <a:p>
            <a:pPr lvl="2"/>
            <a:endParaRPr lang="en-US" dirty="0"/>
          </a:p>
          <a:p>
            <a:pPr lvl="2"/>
            <a:r>
              <a:rPr lang="cs-CZ" dirty="0"/>
              <a:t>Překlad s </a:t>
            </a:r>
            <a:r>
              <a:rPr lang="cs-CZ" i="1" dirty="0"/>
              <a:t>copy</a:t>
            </a:r>
            <a:r>
              <a:rPr lang="en-US" i="1" dirty="0"/>
              <a:t>-</a:t>
            </a:r>
            <a:r>
              <a:rPr lang="cs-CZ" i="1" dirty="0"/>
              <a:t>elision</a:t>
            </a:r>
            <a:endParaRPr lang="en-US" dirty="0"/>
          </a:p>
          <a:p>
            <a:pPr lvl="3"/>
            <a:r>
              <a:rPr lang="en-US" dirty="0"/>
              <a:t>Prom</a:t>
            </a:r>
            <a:r>
              <a:rPr lang="cs-CZ" dirty="0"/>
              <a:t>ěnná tmp zaniká, místo ní </a:t>
            </a:r>
            <a:r>
              <a:rPr lang="en-US" dirty="0"/>
              <a:t>p</a:t>
            </a:r>
            <a:r>
              <a:rPr lang="cs-CZ" dirty="0"/>
              <a:t>řekladač používá proměnnou x ve volající funkci</a:t>
            </a:r>
          </a:p>
          <a:p>
            <a:pPr lvl="3"/>
            <a:r>
              <a:rPr lang="cs-CZ" dirty="0"/>
              <a:t>Ekvivalent v hypotetickém jazyce </a:t>
            </a:r>
            <a:r>
              <a:rPr lang="en-US" dirty="0"/>
              <a:t>“</a:t>
            </a:r>
            <a:r>
              <a:rPr lang="cs-CZ" dirty="0"/>
              <a:t>C</a:t>
            </a:r>
            <a:r>
              <a:rPr lang="en-US" dirty="0"/>
              <a:t> s </a:t>
            </a:r>
            <a:r>
              <a:rPr lang="en-US" dirty="0" err="1"/>
              <a:t>metodami</a:t>
            </a:r>
            <a:r>
              <a:rPr lang="en-US" dirty="0"/>
              <a:t>”:</a:t>
            </a:r>
          </a:p>
          <a:p>
            <a:pPr lvl="4"/>
            <a:r>
              <a:rPr lang="cs-CZ" b="0" dirty="0"/>
              <a:t>void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b="0" dirty="0"/>
              <a:t>( </a:t>
            </a:r>
            <a:r>
              <a:rPr lang="en-US" b="0" dirty="0" err="1"/>
              <a:t>std</a:t>
            </a:r>
            <a:r>
              <a:rPr lang="en-US" b="0" dirty="0"/>
              <a:t>::string</a:t>
            </a:r>
            <a:r>
              <a:rPr lang="cs-CZ" b="0" dirty="0"/>
              <a:t> </a:t>
            </a:r>
            <a:r>
              <a:rPr lang="en-US" b="0" dirty="0"/>
              <a:t>* r, </a:t>
            </a:r>
            <a:r>
              <a:rPr lang="en-US" b="0" dirty="0" err="1"/>
              <a:t>const</a:t>
            </a:r>
            <a:r>
              <a:rPr lang="en-US" b="0" dirty="0"/>
              <a:t> </a:t>
            </a:r>
            <a:r>
              <a:rPr lang="en-US" b="0" dirty="0" err="1"/>
              <a:t>std</a:t>
            </a:r>
            <a:r>
              <a:rPr lang="en-US" b="0" dirty="0"/>
              <a:t>::string * a, </a:t>
            </a:r>
            <a:r>
              <a:rPr lang="en-US" b="0" dirty="0" err="1"/>
              <a:t>const</a:t>
            </a:r>
            <a:r>
              <a:rPr lang="en-US" b="0" dirty="0"/>
              <a:t> </a:t>
            </a:r>
            <a:r>
              <a:rPr lang="en-US" b="0" dirty="0" err="1"/>
              <a:t>std</a:t>
            </a:r>
            <a:r>
              <a:rPr lang="en-US" b="0" dirty="0"/>
              <a:t>::string * b)</a:t>
            </a:r>
          </a:p>
          <a:p>
            <a:pPr lvl="4"/>
            <a:r>
              <a:rPr lang="en-US" b="0" dirty="0"/>
              <a:t>{ </a:t>
            </a:r>
            <a:r>
              <a:rPr lang="en-US" dirty="0">
                <a:solidFill>
                  <a:schemeClr val="accent1"/>
                </a:solidFill>
              </a:rPr>
              <a:t>r-&gt;</a:t>
            </a:r>
            <a:r>
              <a:rPr lang="en-US" dirty="0" err="1">
                <a:solidFill>
                  <a:schemeClr val="accent1"/>
                </a:solidFill>
              </a:rPr>
              <a:t>copy_ctor</a:t>
            </a:r>
            <a:r>
              <a:rPr lang="en-US" dirty="0">
                <a:solidFill>
                  <a:schemeClr val="accent1"/>
                </a:solidFill>
              </a:rPr>
              <a:t>(a); </a:t>
            </a:r>
            <a:r>
              <a:rPr lang="en-US" dirty="0">
                <a:solidFill>
                  <a:schemeClr val="accent2"/>
                </a:solidFill>
              </a:rPr>
              <a:t>r-&gt;append(b); </a:t>
            </a:r>
            <a:r>
              <a:rPr lang="en-US" b="0" dirty="0"/>
              <a:t>}</a:t>
            </a:r>
          </a:p>
          <a:p>
            <a:pPr lvl="3"/>
            <a:r>
              <a:rPr lang="en-US" dirty="0"/>
              <a:t>P</a:t>
            </a:r>
            <a:r>
              <a:rPr lang="cs-CZ" dirty="0"/>
              <a:t>řekladač u volání o copy-elision neví, kód zůstává stejný</a:t>
            </a:r>
            <a:r>
              <a:rPr lang="en-US" dirty="0"/>
              <a:t>:</a:t>
            </a:r>
            <a:endParaRPr lang="en-US" b="0" dirty="0"/>
          </a:p>
          <a:p>
            <a:pPr lvl="4"/>
            <a:r>
              <a:rPr lang="cs-CZ" dirty="0"/>
              <a:t>void f</a:t>
            </a:r>
            <a:r>
              <a:rPr lang="en-US" dirty="0"/>
              <a:t>()</a:t>
            </a:r>
            <a:r>
              <a:rPr lang="cs-CZ" dirty="0"/>
              <a:t> </a:t>
            </a:r>
            <a:r>
              <a:rPr lang="en-US" dirty="0"/>
              <a:t>{ </a:t>
            </a:r>
            <a:r>
              <a:rPr lang="en-US" dirty="0" err="1"/>
              <a:t>std</a:t>
            </a:r>
            <a:r>
              <a:rPr lang="en-US" dirty="0"/>
              <a:t>::string </a:t>
            </a:r>
            <a:r>
              <a:rPr lang="en-US" dirty="0">
                <a:solidFill>
                  <a:schemeClr val="accent1"/>
                </a:solidFill>
              </a:rPr>
              <a:t>x</a:t>
            </a:r>
            <a:r>
              <a:rPr lang="en-US" dirty="0"/>
              <a:t>; </a:t>
            </a:r>
            <a:r>
              <a:rPr lang="en-US" dirty="0" err="1">
                <a:solidFill>
                  <a:schemeClr val="accent6"/>
                </a:solidFill>
              </a:rPr>
              <a:t>concat</a:t>
            </a:r>
            <a:r>
              <a:rPr lang="en-US" dirty="0"/>
              <a:t>( </a:t>
            </a:r>
            <a:r>
              <a:rPr lang="en-US" dirty="0">
                <a:solidFill>
                  <a:schemeClr val="accent1"/>
                </a:solidFill>
              </a:rPr>
              <a:t>&amp;</a:t>
            </a:r>
            <a:r>
              <a:rPr lang="en-US" dirty="0" err="1">
                <a:solidFill>
                  <a:schemeClr val="accent1"/>
                </a:solidFill>
              </a:rPr>
              <a:t>x</a:t>
            </a:r>
            <a:r>
              <a:rPr lang="en-US" dirty="0" err="1"/>
              <a:t>,&amp;y,&amp;z</a:t>
            </a:r>
            <a:r>
              <a:rPr lang="en-US" dirty="0"/>
              <a:t>); use(</a:t>
            </a:r>
            <a:r>
              <a:rPr lang="en-US" dirty="0">
                <a:solidFill>
                  <a:schemeClr val="accent1"/>
                </a:solidFill>
              </a:rPr>
              <a:t>x</a:t>
            </a:r>
            <a:r>
              <a:rPr lang="en-US" dirty="0"/>
              <a:t>); </a:t>
            </a:r>
            <a:r>
              <a:rPr lang="en-US" dirty="0" err="1">
                <a:solidFill>
                  <a:schemeClr val="accent1"/>
                </a:solidFill>
              </a:rPr>
              <a:t>x.dtor</a:t>
            </a:r>
            <a:r>
              <a:rPr lang="en-US" dirty="0">
                <a:solidFill>
                  <a:schemeClr val="accent1"/>
                </a:solidFill>
              </a:rPr>
              <a:t>(); </a:t>
            </a:r>
            <a:r>
              <a:rPr lang="en-US" dirty="0"/>
              <a:t>}</a:t>
            </a:r>
            <a:endParaRPr lang="cs-CZ" dirty="0"/>
          </a:p>
          <a:p>
            <a:pPr lvl="4"/>
            <a:r>
              <a:rPr lang="cs-CZ" dirty="0"/>
              <a:t>void </a:t>
            </a:r>
            <a:r>
              <a:rPr lang="en-US" dirty="0"/>
              <a:t>g()</a:t>
            </a:r>
            <a:r>
              <a:rPr lang="cs-CZ" dirty="0"/>
              <a:t> </a:t>
            </a:r>
            <a:r>
              <a:rPr lang="en-US" dirty="0"/>
              <a:t>{ </a:t>
            </a:r>
            <a:r>
              <a:rPr lang="en-US" dirty="0" err="1"/>
              <a:t>std</a:t>
            </a:r>
            <a:r>
              <a:rPr lang="en-US" dirty="0"/>
              <a:t>::string </a:t>
            </a:r>
            <a:r>
              <a:rPr lang="en-US" dirty="0" err="1">
                <a:solidFill>
                  <a:schemeClr val="tx1"/>
                </a:solidFill>
              </a:rPr>
              <a:t>x</a:t>
            </a:r>
            <a:r>
              <a:rPr lang="en-US" dirty="0" err="1"/>
              <a:t>,</a:t>
            </a:r>
            <a:r>
              <a:rPr lang="en-US" dirty="0" err="1">
                <a:solidFill>
                  <a:schemeClr val="accent1"/>
                </a:solidFill>
              </a:rPr>
              <a:t>t</a:t>
            </a:r>
            <a:r>
              <a:rPr lang="en-US" dirty="0"/>
              <a:t>; </a:t>
            </a:r>
            <a:r>
              <a:rPr lang="en-US" dirty="0" err="1">
                <a:solidFill>
                  <a:schemeClr val="tx1"/>
                </a:solidFill>
              </a:rPr>
              <a:t>x.ctor</a:t>
            </a:r>
            <a:r>
              <a:rPr lang="en-US" dirty="0">
                <a:solidFill>
                  <a:schemeClr val="tx1"/>
                </a:solidFill>
              </a:rPr>
              <a:t>()</a:t>
            </a:r>
            <a:r>
              <a:rPr lang="en-US" dirty="0"/>
              <a:t>;</a:t>
            </a:r>
            <a:endParaRPr lang="cs-CZ" dirty="0"/>
          </a:p>
          <a:p>
            <a:pPr lvl="4"/>
            <a:r>
              <a:rPr lang="cs-CZ" dirty="0">
                <a:solidFill>
                  <a:schemeClr val="accent6"/>
                </a:solidFill>
              </a:rPr>
              <a:t>  </a:t>
            </a:r>
            <a:r>
              <a:rPr lang="en-US" dirty="0" err="1">
                <a:solidFill>
                  <a:schemeClr val="accent6"/>
                </a:solidFill>
              </a:rPr>
              <a:t>concat</a:t>
            </a:r>
            <a:r>
              <a:rPr lang="en-US" dirty="0"/>
              <a:t>(</a:t>
            </a:r>
            <a:r>
              <a:rPr lang="en-US" dirty="0">
                <a:solidFill>
                  <a:schemeClr val="accent1"/>
                </a:solidFill>
              </a:rPr>
              <a:t>&amp;</a:t>
            </a:r>
            <a:r>
              <a:rPr lang="en-US" dirty="0" err="1">
                <a:solidFill>
                  <a:schemeClr val="accent1"/>
                </a:solidFill>
              </a:rPr>
              <a:t>t</a:t>
            </a:r>
            <a:r>
              <a:rPr lang="en-US" dirty="0" err="1"/>
              <a:t>,&amp;y,&amp;z</a:t>
            </a:r>
            <a:r>
              <a:rPr lang="en-US" dirty="0"/>
              <a:t>); </a:t>
            </a:r>
            <a:r>
              <a:rPr lang="en-US" dirty="0" err="1">
                <a:solidFill>
                  <a:schemeClr val="tx1"/>
                </a:solidFill>
              </a:rPr>
              <a:t>x.move_asgn</a:t>
            </a:r>
            <a:r>
              <a:rPr lang="en-US" dirty="0">
                <a:solidFill>
                  <a:schemeClr val="accent1"/>
                </a:solidFill>
              </a:rPr>
              <a:t>(&amp;t</a:t>
            </a:r>
            <a:r>
              <a:rPr lang="en-US" dirty="0"/>
              <a:t>);</a:t>
            </a:r>
            <a:r>
              <a:rPr lang="cs-CZ" dirty="0"/>
              <a:t> </a:t>
            </a:r>
            <a:r>
              <a:rPr lang="cs-CZ" dirty="0">
                <a:solidFill>
                  <a:schemeClr val="accent1"/>
                </a:solidFill>
              </a:rPr>
              <a:t>t.dtor</a:t>
            </a:r>
            <a:r>
              <a:rPr lang="en-US" dirty="0">
                <a:solidFill>
                  <a:schemeClr val="accent1"/>
                </a:solidFill>
              </a:rPr>
              <a:t>(); </a:t>
            </a:r>
            <a:endParaRPr lang="cs-CZ" dirty="0">
              <a:solidFill>
                <a:schemeClr val="accent1"/>
              </a:solidFill>
            </a:endParaRPr>
          </a:p>
          <a:p>
            <a:pPr lvl="4"/>
            <a:r>
              <a:rPr lang="cs-CZ" dirty="0">
                <a:solidFill>
                  <a:schemeClr val="accent1"/>
                </a:solidFill>
              </a:rPr>
              <a:t>  </a:t>
            </a:r>
            <a:r>
              <a:rPr lang="en-US" dirty="0"/>
              <a:t>use(</a:t>
            </a:r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dirty="0"/>
              <a:t>); </a:t>
            </a:r>
            <a:r>
              <a:rPr lang="en-US" dirty="0" err="1">
                <a:solidFill>
                  <a:schemeClr val="tx1"/>
                </a:solidFill>
              </a:rPr>
              <a:t>x.dtor</a:t>
            </a:r>
            <a:r>
              <a:rPr lang="en-US" dirty="0">
                <a:solidFill>
                  <a:schemeClr val="tx1"/>
                </a:solidFill>
              </a:rPr>
              <a:t>();</a:t>
            </a: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50937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b="0" dirty="0"/>
              <a:t>C-like equivalent</a:t>
            </a:r>
          </a:p>
          <a:p>
            <a:pPr lvl="4"/>
            <a:r>
              <a:rPr lang="cs-CZ" b="0" dirty="0"/>
              <a:t>void </a:t>
            </a:r>
            <a:r>
              <a:rPr lang="en-US" b="0" dirty="0" err="1"/>
              <a:t>concat</a:t>
            </a:r>
            <a:r>
              <a:rPr lang="en-US" b="0" dirty="0"/>
              <a:t>( </a:t>
            </a:r>
            <a:r>
              <a:rPr lang="en-US" b="0" dirty="0" err="1"/>
              <a:t>std</a:t>
            </a:r>
            <a:r>
              <a:rPr lang="en-US" b="0" dirty="0"/>
              <a:t>::string</a:t>
            </a:r>
            <a:r>
              <a:rPr lang="cs-CZ" b="0" dirty="0"/>
              <a:t> </a:t>
            </a:r>
            <a:r>
              <a:rPr lang="en-US" b="0" dirty="0"/>
              <a:t>* r, </a:t>
            </a:r>
            <a:r>
              <a:rPr lang="en-US" b="0" dirty="0" err="1"/>
              <a:t>const</a:t>
            </a:r>
            <a:r>
              <a:rPr lang="en-US" b="0" dirty="0"/>
              <a:t> </a:t>
            </a:r>
            <a:r>
              <a:rPr lang="en-US" b="0" dirty="0" err="1"/>
              <a:t>std</a:t>
            </a:r>
            <a:r>
              <a:rPr lang="en-US" b="0" dirty="0"/>
              <a:t>::string * a, </a:t>
            </a:r>
            <a:r>
              <a:rPr lang="en-US" b="0" dirty="0" err="1"/>
              <a:t>const</a:t>
            </a:r>
            <a:r>
              <a:rPr lang="en-US" b="0" dirty="0"/>
              <a:t> </a:t>
            </a:r>
            <a:r>
              <a:rPr lang="en-US" b="0" dirty="0" err="1"/>
              <a:t>std</a:t>
            </a:r>
            <a:r>
              <a:rPr lang="en-US" b="0" dirty="0"/>
              <a:t>::string * b)</a:t>
            </a:r>
          </a:p>
          <a:p>
            <a:pPr lvl="4"/>
            <a:r>
              <a:rPr lang="en-US" b="0" dirty="0"/>
              <a:t>{ </a:t>
            </a:r>
            <a:r>
              <a:rPr lang="en-US" dirty="0">
                <a:solidFill>
                  <a:schemeClr val="accent1"/>
                </a:solidFill>
              </a:rPr>
              <a:t>r-&gt;</a:t>
            </a:r>
            <a:r>
              <a:rPr lang="en-US" dirty="0" err="1">
                <a:solidFill>
                  <a:schemeClr val="accent1"/>
                </a:solidFill>
              </a:rPr>
              <a:t>copy_ctor</a:t>
            </a:r>
            <a:r>
              <a:rPr lang="en-US" dirty="0">
                <a:solidFill>
                  <a:schemeClr val="accent1"/>
                </a:solidFill>
              </a:rPr>
              <a:t>(a); </a:t>
            </a:r>
            <a:r>
              <a:rPr lang="en-US" dirty="0">
                <a:solidFill>
                  <a:schemeClr val="accent2"/>
                </a:solidFill>
              </a:rPr>
              <a:t>r-&gt;append(b); </a:t>
            </a:r>
            <a:r>
              <a:rPr lang="en-US" b="0" dirty="0"/>
              <a:t>}</a:t>
            </a:r>
          </a:p>
          <a:p>
            <a:pPr lvl="4"/>
            <a:r>
              <a:rPr lang="cs-CZ" b="0" dirty="0"/>
              <a:t>void f</a:t>
            </a:r>
            <a:r>
              <a:rPr lang="en-US" b="0" dirty="0"/>
              <a:t>()</a:t>
            </a:r>
          </a:p>
          <a:p>
            <a:pPr lvl="4"/>
            <a:r>
              <a:rPr lang="en-US" b="0" dirty="0"/>
              <a:t>{ </a:t>
            </a:r>
            <a:r>
              <a:rPr lang="en-US" b="0" dirty="0" err="1"/>
              <a:t>std</a:t>
            </a:r>
            <a:r>
              <a:rPr lang="en-US" b="0" dirty="0"/>
              <a:t>::string </a:t>
            </a:r>
            <a:r>
              <a:rPr lang="en-US" dirty="0"/>
              <a:t>x</a:t>
            </a:r>
            <a:r>
              <a:rPr lang="en-US" b="0" dirty="0"/>
              <a:t>; </a:t>
            </a:r>
            <a:r>
              <a:rPr lang="en-US" b="0" dirty="0" err="1"/>
              <a:t>concat</a:t>
            </a:r>
            <a:r>
              <a:rPr lang="en-US" b="0" dirty="0"/>
              <a:t>( &amp;</a:t>
            </a:r>
            <a:r>
              <a:rPr lang="en-US" b="0" dirty="0" err="1"/>
              <a:t>x,&amp;y,&amp;z</a:t>
            </a:r>
            <a:r>
              <a:rPr lang="en-US" b="0" dirty="0"/>
              <a:t>); use(x); </a:t>
            </a:r>
            <a:r>
              <a:rPr lang="en-US" dirty="0" err="1">
                <a:solidFill>
                  <a:schemeClr val="accent1"/>
                </a:solidFill>
              </a:rPr>
              <a:t>x.dtor</a:t>
            </a:r>
            <a:r>
              <a:rPr lang="en-US" dirty="0">
                <a:solidFill>
                  <a:schemeClr val="accent1"/>
                </a:solidFill>
              </a:rPr>
              <a:t>(); </a:t>
            </a:r>
            <a:r>
              <a:rPr lang="en-US" b="0" dirty="0"/>
              <a:t>}</a:t>
            </a:r>
            <a:endParaRPr lang="cs-CZ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vracející hodnotou (v inicializaci)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760400" y="775584"/>
            <a:ext cx="72008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Hel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410250" y="1741064"/>
            <a:ext cx="36004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6416342" y="769500"/>
            <a:ext cx="36004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cxnSp>
        <p:nvCxnSpPr>
          <p:cNvPr id="55" name="Straight Arrow Connector 54"/>
          <p:cNvCxnSpPr>
            <a:endCxn id="52" idx="1"/>
          </p:cNvCxnSpPr>
          <p:nvPr/>
        </p:nvCxnSpPr>
        <p:spPr>
          <a:xfrm>
            <a:off x="6584178" y="951374"/>
            <a:ext cx="1176222" cy="8876"/>
          </a:xfrm>
          <a:prstGeom prst="straightConnector1">
            <a:avLst/>
          </a:prstGeom>
          <a:noFill/>
          <a:ln w="38100">
            <a:solidFill>
              <a:schemeClr val="tx1"/>
            </a:solidFill>
            <a:headEnd type="oval" w="med" len="med"/>
            <a:tailEnd type="triangle" w="med" len="lg"/>
          </a:ln>
        </p:spPr>
      </p:cxnSp>
      <p:cxnSp>
        <p:nvCxnSpPr>
          <p:cNvPr id="56" name="Straight Arrow Connector 55"/>
          <p:cNvCxnSpPr>
            <a:endCxn id="57" idx="1"/>
          </p:cNvCxnSpPr>
          <p:nvPr/>
        </p:nvCxnSpPr>
        <p:spPr>
          <a:xfrm flipV="1">
            <a:off x="6610691" y="1908702"/>
            <a:ext cx="1149709" cy="17028"/>
          </a:xfrm>
          <a:prstGeom prst="straightConnector1">
            <a:avLst/>
          </a:prstGeom>
          <a:noFill/>
          <a:ln w="38100">
            <a:solidFill>
              <a:schemeClr val="tx1"/>
            </a:solidFill>
            <a:headEnd type="oval" w="med" len="med"/>
            <a:tailEnd type="triangle" w="med" len="lg"/>
          </a:ln>
        </p:spPr>
      </p:cxnSp>
      <p:sp>
        <p:nvSpPr>
          <p:cNvPr id="57" name="TextBox 56"/>
          <p:cNvSpPr txBox="1"/>
          <p:nvPr/>
        </p:nvSpPr>
        <p:spPr>
          <a:xfrm>
            <a:off x="7760400" y="1724036"/>
            <a:ext cx="72008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lo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086737" y="764425"/>
            <a:ext cx="720080" cy="369332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/>
              <a:t>Hel</a:t>
            </a:r>
          </a:p>
        </p:txBody>
      </p:sp>
      <p:cxnSp>
        <p:nvCxnSpPr>
          <p:cNvPr id="59" name="Straight Arrow Connector 58"/>
          <p:cNvCxnSpPr>
            <a:endCxn id="58" idx="1"/>
          </p:cNvCxnSpPr>
          <p:nvPr/>
        </p:nvCxnSpPr>
        <p:spPr>
          <a:xfrm flipV="1">
            <a:off x="1929368" y="949091"/>
            <a:ext cx="1157369" cy="15916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headEnd type="oval" w="med" len="med"/>
            <a:tailEnd type="triangle" w="med" len="lg"/>
          </a:ln>
        </p:spPr>
      </p:cxnSp>
      <p:cxnSp>
        <p:nvCxnSpPr>
          <p:cNvPr id="63" name="Curved Connector 62"/>
          <p:cNvCxnSpPr/>
          <p:nvPr/>
        </p:nvCxnSpPr>
        <p:spPr>
          <a:xfrm rot="10800000" flipV="1">
            <a:off x="2744545" y="580782"/>
            <a:ext cx="235918" cy="327937"/>
          </a:xfrm>
          <a:prstGeom prst="curvedConnector2">
            <a:avLst/>
          </a:prstGeom>
          <a:ln w="19050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978202" y="919600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y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978202" y="1907540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z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742679" y="767496"/>
            <a:ext cx="360040" cy="36933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1304539" y="908720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</a:rPr>
              <a:t>x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086737" y="2343947"/>
            <a:ext cx="720080" cy="369332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/>
              <a:t>Hello</a:t>
            </a:r>
          </a:p>
        </p:txBody>
      </p:sp>
      <p:cxnSp>
        <p:nvCxnSpPr>
          <p:cNvPr id="71" name="Straight Arrow Connector 70"/>
          <p:cNvCxnSpPr>
            <a:endCxn id="70" idx="1"/>
          </p:cNvCxnSpPr>
          <p:nvPr/>
        </p:nvCxnSpPr>
        <p:spPr>
          <a:xfrm>
            <a:off x="1929368" y="949091"/>
            <a:ext cx="1157369" cy="1579522"/>
          </a:xfrm>
          <a:prstGeom prst="straightConnector1">
            <a:avLst/>
          </a:prstGeom>
          <a:noFill/>
          <a:ln w="38100">
            <a:solidFill>
              <a:schemeClr val="accent4"/>
            </a:solidFill>
            <a:headEnd type="oval" w="med" len="med"/>
            <a:tailEnd type="triangle" w="med" len="lg"/>
          </a:ln>
        </p:spPr>
      </p:cxnSp>
      <p:grpSp>
        <p:nvGrpSpPr>
          <p:cNvPr id="72" name="Group 71"/>
          <p:cNvGrpSpPr/>
          <p:nvPr/>
        </p:nvGrpSpPr>
        <p:grpSpPr>
          <a:xfrm>
            <a:off x="2321588" y="863344"/>
            <a:ext cx="172409" cy="203325"/>
            <a:chOff x="3758683" y="1450849"/>
            <a:chExt cx="172409" cy="203325"/>
          </a:xfrm>
        </p:grpSpPr>
        <p:cxnSp>
          <p:nvCxnSpPr>
            <p:cNvPr id="73" name="Straight Arrow Connector 72"/>
            <p:cNvCxnSpPr/>
            <p:nvPr/>
          </p:nvCxnSpPr>
          <p:spPr>
            <a:xfrm flipH="1">
              <a:off x="3758683" y="1450849"/>
              <a:ext cx="172409" cy="203007"/>
            </a:xfrm>
            <a:prstGeom prst="straightConnector1">
              <a:avLst/>
            </a:prstGeom>
            <a:noFill/>
            <a:ln w="38100">
              <a:solidFill>
                <a:schemeClr val="accent4"/>
              </a:solidFill>
              <a:headEnd type="none" w="med" len="med"/>
              <a:tailEnd type="none" w="med" len="med"/>
            </a:ln>
          </p:spPr>
        </p:cxnSp>
        <p:cxnSp>
          <p:nvCxnSpPr>
            <p:cNvPr id="74" name="Straight Arrow Connector 73"/>
            <p:cNvCxnSpPr/>
            <p:nvPr/>
          </p:nvCxnSpPr>
          <p:spPr>
            <a:xfrm>
              <a:off x="3758683" y="1450849"/>
              <a:ext cx="172409" cy="203325"/>
            </a:xfrm>
            <a:prstGeom prst="straightConnector1">
              <a:avLst/>
            </a:prstGeom>
            <a:noFill/>
            <a:ln w="38100">
              <a:solidFill>
                <a:schemeClr val="accent4"/>
              </a:solidFill>
              <a:headEnd type="none" w="med" len="med"/>
              <a:tailEnd type="none" w="med" len="med"/>
            </a:ln>
          </p:spPr>
        </p:cxnSp>
      </p:grpSp>
      <p:sp>
        <p:nvSpPr>
          <p:cNvPr id="75" name="TextBox 74"/>
          <p:cNvSpPr txBox="1"/>
          <p:nvPr/>
        </p:nvSpPr>
        <p:spPr>
          <a:xfrm>
            <a:off x="539420" y="764425"/>
            <a:ext cx="36004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01280" y="761633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r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719440" y="950737"/>
            <a:ext cx="1044248" cy="2697"/>
          </a:xfrm>
          <a:prstGeom prst="straightConnector1">
            <a:avLst/>
          </a:prstGeom>
          <a:noFill/>
          <a:ln w="38100">
            <a:solidFill>
              <a:schemeClr val="tx1"/>
            </a:solidFill>
            <a:headEnd type="oval" w="med" len="med"/>
            <a:tailEnd type="triangle" w="med" len="lg"/>
          </a:ln>
        </p:spPr>
      </p:cxnSp>
      <p:sp>
        <p:nvSpPr>
          <p:cNvPr id="78" name="TextBox 77"/>
          <p:cNvSpPr txBox="1"/>
          <p:nvPr/>
        </p:nvSpPr>
        <p:spPr>
          <a:xfrm>
            <a:off x="5206924" y="761633"/>
            <a:ext cx="36004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768784" y="758841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a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 flipV="1">
            <a:off x="5386944" y="947945"/>
            <a:ext cx="1044248" cy="2697"/>
          </a:xfrm>
          <a:prstGeom prst="straightConnector1">
            <a:avLst/>
          </a:prstGeom>
          <a:noFill/>
          <a:ln w="38100">
            <a:solidFill>
              <a:schemeClr val="tx1"/>
            </a:solidFill>
            <a:headEnd type="oval" w="med" len="med"/>
            <a:tailEnd type="triangle" w="med" len="lg"/>
          </a:ln>
        </p:spPr>
      </p:cxnSp>
      <p:sp>
        <p:nvSpPr>
          <p:cNvPr id="81" name="TextBox 80"/>
          <p:cNvSpPr txBox="1"/>
          <p:nvPr/>
        </p:nvSpPr>
        <p:spPr>
          <a:xfrm>
            <a:off x="5206924" y="1760987"/>
            <a:ext cx="36004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4768784" y="1758195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b</a:t>
            </a:r>
          </a:p>
        </p:txBody>
      </p:sp>
      <p:cxnSp>
        <p:nvCxnSpPr>
          <p:cNvPr id="83" name="Straight Arrow Connector 82"/>
          <p:cNvCxnSpPr/>
          <p:nvPr/>
        </p:nvCxnSpPr>
        <p:spPr>
          <a:xfrm flipV="1">
            <a:off x="5386944" y="1947299"/>
            <a:ext cx="1044248" cy="2697"/>
          </a:xfrm>
          <a:prstGeom prst="straightConnector1">
            <a:avLst/>
          </a:prstGeom>
          <a:noFill/>
          <a:ln w="38100">
            <a:solidFill>
              <a:schemeClr val="tx1"/>
            </a:solidFill>
            <a:headEnd type="oval" w="med" len="med"/>
            <a:tailEnd type="triangle" w="med" len="lg"/>
          </a:ln>
        </p:spPr>
      </p:cxnSp>
      <p:sp>
        <p:nvSpPr>
          <p:cNvPr id="87" name="TextBox 86"/>
          <p:cNvSpPr txBox="1"/>
          <p:nvPr/>
        </p:nvSpPr>
        <p:spPr>
          <a:xfrm>
            <a:off x="3000797" y="1443992"/>
            <a:ext cx="909233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2"/>
                </a:solidFill>
              </a:rPr>
              <a:t>append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2375770" y="1605188"/>
            <a:ext cx="172409" cy="203325"/>
            <a:chOff x="3758683" y="1450849"/>
            <a:chExt cx="172409" cy="203325"/>
          </a:xfrm>
        </p:grpSpPr>
        <p:cxnSp>
          <p:nvCxnSpPr>
            <p:cNvPr id="99" name="Straight Arrow Connector 98"/>
            <p:cNvCxnSpPr/>
            <p:nvPr/>
          </p:nvCxnSpPr>
          <p:spPr>
            <a:xfrm flipH="1">
              <a:off x="3758683" y="1450849"/>
              <a:ext cx="172409" cy="203007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headEnd type="none" w="med" len="med"/>
              <a:tailEnd type="none" w="med" len="med"/>
            </a:ln>
          </p:spPr>
        </p:cxnSp>
        <p:cxnSp>
          <p:nvCxnSpPr>
            <p:cNvPr id="100" name="Straight Arrow Connector 99"/>
            <p:cNvCxnSpPr/>
            <p:nvPr/>
          </p:nvCxnSpPr>
          <p:spPr>
            <a:xfrm>
              <a:off x="3758683" y="1450849"/>
              <a:ext cx="172409" cy="203325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headEnd type="none" w="med" len="med"/>
              <a:tailEnd type="none" w="med" len="med"/>
            </a:ln>
          </p:spPr>
        </p:cxnSp>
      </p:grpSp>
      <p:sp>
        <p:nvSpPr>
          <p:cNvPr id="103" name="TextBox 102"/>
          <p:cNvSpPr txBox="1"/>
          <p:nvPr/>
        </p:nvSpPr>
        <p:spPr>
          <a:xfrm>
            <a:off x="1835696" y="1567825"/>
            <a:ext cx="523550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chemeClr val="accent1"/>
                </a:solidFill>
              </a:rPr>
              <a:t>dtor</a:t>
            </a:r>
            <a:endParaRPr lang="en-US" sz="1200" dirty="0">
              <a:solidFill>
                <a:schemeClr val="accent1"/>
              </a:solidFill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3211583" y="711208"/>
            <a:ext cx="470388" cy="490330"/>
            <a:chOff x="3758683" y="1450849"/>
            <a:chExt cx="172409" cy="203325"/>
          </a:xfrm>
        </p:grpSpPr>
        <p:cxnSp>
          <p:nvCxnSpPr>
            <p:cNvPr id="105" name="Straight Arrow Connector 104"/>
            <p:cNvCxnSpPr/>
            <p:nvPr/>
          </p:nvCxnSpPr>
          <p:spPr>
            <a:xfrm flipH="1">
              <a:off x="3758683" y="1450849"/>
              <a:ext cx="172409" cy="203007"/>
            </a:xfrm>
            <a:prstGeom prst="straightConnector1">
              <a:avLst/>
            </a:prstGeom>
            <a:noFill/>
            <a:ln w="38100">
              <a:solidFill>
                <a:schemeClr val="accent4"/>
              </a:solidFill>
              <a:headEnd type="none" w="med" len="med"/>
              <a:tailEnd type="none" w="med" len="med"/>
            </a:ln>
          </p:spPr>
        </p:cxnSp>
        <p:cxnSp>
          <p:nvCxnSpPr>
            <p:cNvPr id="106" name="Straight Arrow Connector 105"/>
            <p:cNvCxnSpPr/>
            <p:nvPr/>
          </p:nvCxnSpPr>
          <p:spPr>
            <a:xfrm>
              <a:off x="3758683" y="1450849"/>
              <a:ext cx="172409" cy="203325"/>
            </a:xfrm>
            <a:prstGeom prst="straightConnector1">
              <a:avLst/>
            </a:prstGeom>
            <a:noFill/>
            <a:ln w="38100">
              <a:solidFill>
                <a:schemeClr val="accent4"/>
              </a:solidFill>
              <a:headEnd type="none" w="med" len="med"/>
              <a:tailEnd type="none" w="med" len="med"/>
            </a:ln>
          </p:spPr>
        </p:cxnSp>
      </p:grpSp>
      <p:cxnSp>
        <p:nvCxnSpPr>
          <p:cNvPr id="107" name="Curved Connector 106"/>
          <p:cNvCxnSpPr>
            <a:stCxn id="58" idx="2"/>
            <a:endCxn id="87" idx="0"/>
          </p:cNvCxnSpPr>
          <p:nvPr/>
        </p:nvCxnSpPr>
        <p:spPr>
          <a:xfrm rot="16200000" flipH="1">
            <a:off x="3295978" y="1284555"/>
            <a:ext cx="310235" cy="8637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urved Connector 107"/>
          <p:cNvCxnSpPr>
            <a:stCxn id="87" idx="2"/>
            <a:endCxn id="70" idx="0"/>
          </p:cNvCxnSpPr>
          <p:nvPr/>
        </p:nvCxnSpPr>
        <p:spPr>
          <a:xfrm rot="5400000">
            <a:off x="3139618" y="2028151"/>
            <a:ext cx="622956" cy="8637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2980463" y="442283"/>
            <a:ext cx="909233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chemeClr val="accent1"/>
                </a:solidFill>
              </a:rPr>
              <a:t>copy_ctor</a:t>
            </a:r>
            <a:endParaRPr lang="en-US" sz="1200" dirty="0">
              <a:solidFill>
                <a:schemeClr val="accent1"/>
              </a:solidFill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3211584" y="2276872"/>
            <a:ext cx="470388" cy="483447"/>
            <a:chOff x="3758683" y="1450849"/>
            <a:chExt cx="172409" cy="203325"/>
          </a:xfrm>
        </p:grpSpPr>
        <p:cxnSp>
          <p:nvCxnSpPr>
            <p:cNvPr id="113" name="Straight Arrow Connector 112"/>
            <p:cNvCxnSpPr/>
            <p:nvPr/>
          </p:nvCxnSpPr>
          <p:spPr>
            <a:xfrm flipH="1">
              <a:off x="3758683" y="1450849"/>
              <a:ext cx="172409" cy="203007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headEnd type="none" w="med" len="med"/>
              <a:tailEnd type="none" w="med" len="med"/>
            </a:ln>
          </p:spPr>
        </p:cxnSp>
        <p:cxnSp>
          <p:nvCxnSpPr>
            <p:cNvPr id="114" name="Straight Arrow Connector 113"/>
            <p:cNvCxnSpPr/>
            <p:nvPr/>
          </p:nvCxnSpPr>
          <p:spPr>
            <a:xfrm>
              <a:off x="3758683" y="1450849"/>
              <a:ext cx="172409" cy="203325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2236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70" grpId="0" animBg="1"/>
      <p:bldP spid="75" grpId="0" animBg="1"/>
      <p:bldP spid="75" grpId="1" animBg="1"/>
      <p:bldP spid="76" grpId="0"/>
      <p:bldP spid="76" grpId="1"/>
      <p:bldP spid="78" grpId="0" animBg="1"/>
      <p:bldP spid="78" grpId="1" animBg="1"/>
      <p:bldP spid="79" grpId="0"/>
      <p:bldP spid="79" grpId="1"/>
      <p:bldP spid="81" grpId="0" animBg="1"/>
      <p:bldP spid="81" grpId="1" animBg="1"/>
      <p:bldP spid="82" grpId="0"/>
      <p:bldP spid="82" grpId="1"/>
      <p:bldP spid="87" grpId="0"/>
      <p:bldP spid="103" grpId="0"/>
      <p:bldP spid="1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b="0" dirty="0"/>
              <a:t>C-like equivalent</a:t>
            </a:r>
          </a:p>
          <a:p>
            <a:pPr lvl="4"/>
            <a:r>
              <a:rPr lang="cs-CZ" b="0" dirty="0"/>
              <a:t>void </a:t>
            </a:r>
            <a:r>
              <a:rPr lang="en-US" b="0" dirty="0" err="1"/>
              <a:t>concat</a:t>
            </a:r>
            <a:r>
              <a:rPr lang="en-US" b="0" dirty="0"/>
              <a:t>( </a:t>
            </a:r>
            <a:r>
              <a:rPr lang="en-US" b="0" dirty="0" err="1"/>
              <a:t>std</a:t>
            </a:r>
            <a:r>
              <a:rPr lang="en-US" b="0" dirty="0"/>
              <a:t>::string</a:t>
            </a:r>
            <a:r>
              <a:rPr lang="cs-CZ" b="0" dirty="0"/>
              <a:t> </a:t>
            </a:r>
            <a:r>
              <a:rPr lang="en-US" b="0" dirty="0"/>
              <a:t>* r, </a:t>
            </a:r>
            <a:r>
              <a:rPr lang="en-US" b="0" dirty="0" err="1"/>
              <a:t>const</a:t>
            </a:r>
            <a:r>
              <a:rPr lang="en-US" b="0" dirty="0"/>
              <a:t> </a:t>
            </a:r>
            <a:r>
              <a:rPr lang="en-US" b="0" dirty="0" err="1"/>
              <a:t>std</a:t>
            </a:r>
            <a:r>
              <a:rPr lang="en-US" b="0" dirty="0"/>
              <a:t>::string * a, </a:t>
            </a:r>
            <a:r>
              <a:rPr lang="en-US" b="0" dirty="0" err="1"/>
              <a:t>const</a:t>
            </a:r>
            <a:r>
              <a:rPr lang="en-US" b="0" dirty="0"/>
              <a:t> </a:t>
            </a:r>
            <a:r>
              <a:rPr lang="en-US" b="0" dirty="0" err="1"/>
              <a:t>std</a:t>
            </a:r>
            <a:r>
              <a:rPr lang="en-US" b="0" dirty="0"/>
              <a:t>::string * b)</a:t>
            </a:r>
          </a:p>
          <a:p>
            <a:pPr lvl="4"/>
            <a:r>
              <a:rPr lang="en-US" b="0" dirty="0"/>
              <a:t>{ </a:t>
            </a:r>
            <a:r>
              <a:rPr lang="en-US" dirty="0">
                <a:solidFill>
                  <a:schemeClr val="accent1"/>
                </a:solidFill>
              </a:rPr>
              <a:t>r-&gt;</a:t>
            </a:r>
            <a:r>
              <a:rPr lang="en-US" dirty="0" err="1">
                <a:solidFill>
                  <a:schemeClr val="accent1"/>
                </a:solidFill>
              </a:rPr>
              <a:t>copy_ctor</a:t>
            </a:r>
            <a:r>
              <a:rPr lang="en-US" dirty="0">
                <a:solidFill>
                  <a:schemeClr val="accent1"/>
                </a:solidFill>
              </a:rPr>
              <a:t>(a); </a:t>
            </a:r>
            <a:r>
              <a:rPr lang="en-US" dirty="0">
                <a:solidFill>
                  <a:schemeClr val="accent2"/>
                </a:solidFill>
              </a:rPr>
              <a:t>r-&gt;append(b); </a:t>
            </a:r>
            <a:r>
              <a:rPr lang="en-US" b="0" dirty="0"/>
              <a:t>}</a:t>
            </a:r>
          </a:p>
          <a:p>
            <a:pPr lvl="4"/>
            <a:r>
              <a:rPr lang="cs-CZ" b="0" dirty="0"/>
              <a:t>void </a:t>
            </a:r>
            <a:r>
              <a:rPr lang="en-US" b="0" dirty="0"/>
              <a:t>g()</a:t>
            </a:r>
          </a:p>
          <a:p>
            <a:pPr lvl="4"/>
            <a:r>
              <a:rPr lang="en-US" b="0" dirty="0"/>
              <a:t>{ </a:t>
            </a:r>
            <a:r>
              <a:rPr lang="en-US" b="0" dirty="0" err="1"/>
              <a:t>std</a:t>
            </a:r>
            <a:r>
              <a:rPr lang="en-US" b="0" dirty="0"/>
              <a:t>::string </a:t>
            </a:r>
            <a:r>
              <a:rPr lang="en-US" dirty="0" err="1">
                <a:solidFill>
                  <a:schemeClr val="tx1"/>
                </a:solidFill>
              </a:rPr>
              <a:t>x</a:t>
            </a:r>
            <a:r>
              <a:rPr lang="en-US" dirty="0" err="1"/>
              <a:t>,</a:t>
            </a:r>
            <a:r>
              <a:rPr lang="en-US" dirty="0" err="1">
                <a:solidFill>
                  <a:schemeClr val="accent1"/>
                </a:solidFill>
              </a:rPr>
              <a:t>t</a:t>
            </a:r>
            <a:r>
              <a:rPr lang="en-US" b="0" dirty="0"/>
              <a:t>; </a:t>
            </a:r>
            <a:r>
              <a:rPr lang="en-US" dirty="0" err="1">
                <a:solidFill>
                  <a:schemeClr val="tx1"/>
                </a:solidFill>
              </a:rPr>
              <a:t>x.ctor</a:t>
            </a:r>
            <a:r>
              <a:rPr lang="en-US" dirty="0">
                <a:solidFill>
                  <a:schemeClr val="tx1"/>
                </a:solidFill>
              </a:rPr>
              <a:t>()</a:t>
            </a:r>
            <a:r>
              <a:rPr lang="en-US" dirty="0"/>
              <a:t>; </a:t>
            </a:r>
            <a:r>
              <a:rPr lang="en-US" b="0" dirty="0" err="1"/>
              <a:t>concat</a:t>
            </a:r>
            <a:r>
              <a:rPr lang="en-US" b="0" dirty="0"/>
              <a:t>(&amp;</a:t>
            </a:r>
            <a:r>
              <a:rPr lang="en-US" b="0" dirty="0" err="1"/>
              <a:t>t,&amp;y,&amp;z</a:t>
            </a:r>
            <a:r>
              <a:rPr lang="en-US" b="0" dirty="0"/>
              <a:t>); </a:t>
            </a:r>
            <a:r>
              <a:rPr lang="en-US" dirty="0" err="1">
                <a:solidFill>
                  <a:schemeClr val="accent3"/>
                </a:solidFill>
              </a:rPr>
              <a:t>x.move_asgn</a:t>
            </a:r>
            <a:r>
              <a:rPr lang="en-US" dirty="0">
                <a:solidFill>
                  <a:schemeClr val="accent3"/>
                </a:solidFill>
              </a:rPr>
              <a:t>(&amp;t); </a:t>
            </a:r>
            <a:r>
              <a:rPr lang="cs-CZ" dirty="0">
                <a:solidFill>
                  <a:schemeClr val="accent1"/>
                </a:solidFill>
              </a:rPr>
              <a:t>t.dtor</a:t>
            </a:r>
            <a:r>
              <a:rPr lang="en-US" dirty="0">
                <a:solidFill>
                  <a:schemeClr val="accent1"/>
                </a:solidFill>
              </a:rPr>
              <a:t>(); </a:t>
            </a:r>
            <a:r>
              <a:rPr lang="en-US" b="0" dirty="0"/>
              <a:t>use(x); </a:t>
            </a:r>
            <a:r>
              <a:rPr lang="en-US" dirty="0" err="1">
                <a:solidFill>
                  <a:schemeClr val="tx1"/>
                </a:solidFill>
              </a:rPr>
              <a:t>x.dtor</a:t>
            </a:r>
            <a:r>
              <a:rPr lang="en-US" dirty="0">
                <a:solidFill>
                  <a:schemeClr val="tx1"/>
                </a:solidFill>
              </a:rPr>
              <a:t>();</a:t>
            </a:r>
            <a:r>
              <a:rPr lang="en-US" b="0" dirty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vracející hodnotou (v přiřazení)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60400" y="775584"/>
            <a:ext cx="72008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10250" y="1741064"/>
            <a:ext cx="36004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16342" y="769500"/>
            <a:ext cx="36004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cxnSp>
        <p:nvCxnSpPr>
          <p:cNvPr id="8" name="Straight Arrow Connector 7"/>
          <p:cNvCxnSpPr>
            <a:endCxn id="5" idx="1"/>
          </p:cNvCxnSpPr>
          <p:nvPr/>
        </p:nvCxnSpPr>
        <p:spPr>
          <a:xfrm>
            <a:off x="6584178" y="951374"/>
            <a:ext cx="1176222" cy="8876"/>
          </a:xfrm>
          <a:prstGeom prst="straightConnector1">
            <a:avLst/>
          </a:prstGeom>
          <a:noFill/>
          <a:ln w="38100">
            <a:solidFill>
              <a:schemeClr val="tx1"/>
            </a:solidFill>
            <a:headEnd type="oval" w="med" len="med"/>
            <a:tailEnd type="triangle" w="med" len="lg"/>
          </a:ln>
        </p:spPr>
      </p:cxnSp>
      <p:cxnSp>
        <p:nvCxnSpPr>
          <p:cNvPr id="9" name="Straight Arrow Connector 8"/>
          <p:cNvCxnSpPr>
            <a:endCxn id="10" idx="1"/>
          </p:cNvCxnSpPr>
          <p:nvPr/>
        </p:nvCxnSpPr>
        <p:spPr>
          <a:xfrm flipV="1">
            <a:off x="6610691" y="1908702"/>
            <a:ext cx="1149709" cy="17028"/>
          </a:xfrm>
          <a:prstGeom prst="straightConnector1">
            <a:avLst/>
          </a:prstGeom>
          <a:noFill/>
          <a:ln w="38100">
            <a:solidFill>
              <a:schemeClr val="tx1"/>
            </a:solidFill>
            <a:headEnd type="oval" w="med" len="med"/>
            <a:tailEnd type="triangle" w="med" len="lg"/>
          </a:ln>
        </p:spPr>
      </p:cxnSp>
      <p:sp>
        <p:nvSpPr>
          <p:cNvPr id="10" name="TextBox 9"/>
          <p:cNvSpPr txBox="1"/>
          <p:nvPr/>
        </p:nvSpPr>
        <p:spPr>
          <a:xfrm>
            <a:off x="7760400" y="1724036"/>
            <a:ext cx="72008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86737" y="764425"/>
            <a:ext cx="720080" cy="369332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/>
              <a:t>Hel</a:t>
            </a:r>
          </a:p>
        </p:txBody>
      </p:sp>
      <p:cxnSp>
        <p:nvCxnSpPr>
          <p:cNvPr id="12" name="Straight Arrow Connector 11"/>
          <p:cNvCxnSpPr>
            <a:endCxn id="11" idx="1"/>
          </p:cNvCxnSpPr>
          <p:nvPr/>
        </p:nvCxnSpPr>
        <p:spPr>
          <a:xfrm flipV="1">
            <a:off x="1929368" y="949091"/>
            <a:ext cx="1157369" cy="15916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headEnd type="oval" w="med" len="med"/>
            <a:tailEnd type="triangle" w="med" len="lg"/>
          </a:ln>
        </p:spPr>
      </p:cxnSp>
      <p:grpSp>
        <p:nvGrpSpPr>
          <p:cNvPr id="13" name="Group 12"/>
          <p:cNvGrpSpPr/>
          <p:nvPr/>
        </p:nvGrpSpPr>
        <p:grpSpPr>
          <a:xfrm>
            <a:off x="2339752" y="3799230"/>
            <a:ext cx="172409" cy="203325"/>
            <a:chOff x="3758683" y="1450849"/>
            <a:chExt cx="172409" cy="203325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3758683" y="1450849"/>
              <a:ext cx="172409" cy="203007"/>
            </a:xfrm>
            <a:prstGeom prst="straightConnector1">
              <a:avLst/>
            </a:prstGeom>
            <a:noFill/>
            <a:ln w="38100">
              <a:solidFill>
                <a:schemeClr val="accent3"/>
              </a:solidFill>
              <a:headEnd type="none" w="med" len="med"/>
              <a:tailEnd type="none" w="med" len="med"/>
            </a:ln>
          </p:spPr>
        </p:cxnSp>
        <p:cxnSp>
          <p:nvCxnSpPr>
            <p:cNvPr id="15" name="Straight Arrow Connector 14"/>
            <p:cNvCxnSpPr/>
            <p:nvPr/>
          </p:nvCxnSpPr>
          <p:spPr>
            <a:xfrm>
              <a:off x="3758683" y="1450849"/>
              <a:ext cx="172409" cy="203325"/>
            </a:xfrm>
            <a:prstGeom prst="straightConnector1">
              <a:avLst/>
            </a:prstGeom>
            <a:noFill/>
            <a:ln w="38100">
              <a:solidFill>
                <a:schemeClr val="accent3"/>
              </a:solidFill>
              <a:headEnd type="none" w="med" len="med"/>
              <a:tailEnd type="none" w="med" len="med"/>
            </a:ln>
          </p:spPr>
        </p:cxnSp>
      </p:grpSp>
      <p:cxnSp>
        <p:nvCxnSpPr>
          <p:cNvPr id="17" name="Curved Connector 16"/>
          <p:cNvCxnSpPr>
            <a:stCxn id="18" idx="1"/>
          </p:cNvCxnSpPr>
          <p:nvPr/>
        </p:nvCxnSpPr>
        <p:spPr>
          <a:xfrm rot="10800000" flipV="1">
            <a:off x="2744545" y="580782"/>
            <a:ext cx="235918" cy="327937"/>
          </a:xfrm>
          <a:prstGeom prst="curvedConnector2">
            <a:avLst/>
          </a:prstGeom>
          <a:ln w="19050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980463" y="442283"/>
            <a:ext cx="909233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chemeClr val="accent1"/>
                </a:solidFill>
              </a:rPr>
              <a:t>copy_ctor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78202" y="919600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78202" y="1907540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z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42679" y="767496"/>
            <a:ext cx="360040" cy="36933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304539" y="908720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</a:rPr>
              <a:t>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967175" y="3908486"/>
            <a:ext cx="815005" cy="1602"/>
          </a:xfrm>
          <a:prstGeom prst="straightConnector1">
            <a:avLst/>
          </a:prstGeom>
          <a:noFill/>
          <a:ln w="38100">
            <a:solidFill>
              <a:schemeClr val="tx1"/>
            </a:solidFill>
            <a:headEnd type="oval" w="med" len="med"/>
            <a:tailEnd type="none" w="med" len="lg"/>
          </a:ln>
        </p:spPr>
      </p:cxnSp>
      <p:cxnSp>
        <p:nvCxnSpPr>
          <p:cNvPr id="25" name="Straight Arrow Connector 24"/>
          <p:cNvCxnSpPr/>
          <p:nvPr/>
        </p:nvCxnSpPr>
        <p:spPr>
          <a:xfrm flipV="1">
            <a:off x="2782180" y="3758295"/>
            <a:ext cx="0" cy="272311"/>
          </a:xfrm>
          <a:prstGeom prst="straightConnector1">
            <a:avLst/>
          </a:prstGeom>
          <a:noFill/>
          <a:ln w="76200" cmpd="thinThick">
            <a:solidFill>
              <a:schemeClr val="tx1"/>
            </a:solidFill>
            <a:headEnd type="none" w="med" len="med"/>
            <a:tailEnd type="none" w="med" len="lg"/>
          </a:ln>
        </p:spPr>
      </p:cxnSp>
      <p:sp>
        <p:nvSpPr>
          <p:cNvPr id="27" name="TextBox 26"/>
          <p:cNvSpPr txBox="1"/>
          <p:nvPr/>
        </p:nvSpPr>
        <p:spPr>
          <a:xfrm>
            <a:off x="3086737" y="2343947"/>
            <a:ext cx="720080" cy="369332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/>
              <a:t>Hello</a:t>
            </a:r>
          </a:p>
        </p:txBody>
      </p:sp>
      <p:cxnSp>
        <p:nvCxnSpPr>
          <p:cNvPr id="28" name="Straight Arrow Connector 27"/>
          <p:cNvCxnSpPr>
            <a:endCxn id="27" idx="1"/>
          </p:cNvCxnSpPr>
          <p:nvPr/>
        </p:nvCxnSpPr>
        <p:spPr>
          <a:xfrm>
            <a:off x="1929368" y="949091"/>
            <a:ext cx="1157369" cy="1579522"/>
          </a:xfrm>
          <a:prstGeom prst="straightConnector1">
            <a:avLst/>
          </a:prstGeom>
          <a:noFill/>
          <a:ln w="38100">
            <a:solidFill>
              <a:schemeClr val="accent4"/>
            </a:solidFill>
            <a:headEnd type="oval" w="med" len="med"/>
            <a:tailEnd type="triangle" w="med" len="lg"/>
          </a:ln>
        </p:spPr>
      </p:cxnSp>
      <p:grpSp>
        <p:nvGrpSpPr>
          <p:cNvPr id="30" name="Group 29"/>
          <p:cNvGrpSpPr/>
          <p:nvPr/>
        </p:nvGrpSpPr>
        <p:grpSpPr>
          <a:xfrm>
            <a:off x="2321588" y="863344"/>
            <a:ext cx="172409" cy="203325"/>
            <a:chOff x="3758683" y="1450849"/>
            <a:chExt cx="172409" cy="203325"/>
          </a:xfrm>
        </p:grpSpPr>
        <p:cxnSp>
          <p:nvCxnSpPr>
            <p:cNvPr id="31" name="Straight Arrow Connector 30"/>
            <p:cNvCxnSpPr/>
            <p:nvPr/>
          </p:nvCxnSpPr>
          <p:spPr>
            <a:xfrm flipH="1">
              <a:off x="3758683" y="1450849"/>
              <a:ext cx="172409" cy="203007"/>
            </a:xfrm>
            <a:prstGeom prst="straightConnector1">
              <a:avLst/>
            </a:prstGeom>
            <a:noFill/>
            <a:ln w="38100">
              <a:solidFill>
                <a:schemeClr val="accent4"/>
              </a:solidFill>
              <a:headEnd type="none" w="med" len="med"/>
              <a:tailEnd type="none" w="med" len="med"/>
            </a:ln>
          </p:spPr>
        </p:cxnSp>
        <p:cxnSp>
          <p:nvCxnSpPr>
            <p:cNvPr id="32" name="Straight Arrow Connector 31"/>
            <p:cNvCxnSpPr/>
            <p:nvPr/>
          </p:nvCxnSpPr>
          <p:spPr>
            <a:xfrm>
              <a:off x="3758683" y="1450849"/>
              <a:ext cx="172409" cy="203325"/>
            </a:xfrm>
            <a:prstGeom prst="straightConnector1">
              <a:avLst/>
            </a:prstGeom>
            <a:noFill/>
            <a:ln w="38100">
              <a:solidFill>
                <a:schemeClr val="accent4"/>
              </a:solidFill>
              <a:headEnd type="none" w="med" len="med"/>
              <a:tailEnd type="none" w="med" len="med"/>
            </a:ln>
          </p:spPr>
        </p:cxnSp>
      </p:grpSp>
      <p:sp>
        <p:nvSpPr>
          <p:cNvPr id="37" name="TextBox 36"/>
          <p:cNvSpPr txBox="1"/>
          <p:nvPr/>
        </p:nvSpPr>
        <p:spPr>
          <a:xfrm>
            <a:off x="539420" y="764425"/>
            <a:ext cx="36004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01280" y="761633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719440" y="950737"/>
            <a:ext cx="1044248" cy="2697"/>
          </a:xfrm>
          <a:prstGeom prst="straightConnector1">
            <a:avLst/>
          </a:prstGeom>
          <a:noFill/>
          <a:ln w="38100">
            <a:solidFill>
              <a:schemeClr val="tx1"/>
            </a:solidFill>
            <a:headEnd type="oval" w="med" len="med"/>
            <a:tailEnd type="triangle" w="med" len="lg"/>
          </a:ln>
        </p:spPr>
      </p:cxnSp>
      <p:sp>
        <p:nvSpPr>
          <p:cNvPr id="41" name="TextBox 40"/>
          <p:cNvSpPr txBox="1"/>
          <p:nvPr/>
        </p:nvSpPr>
        <p:spPr>
          <a:xfrm>
            <a:off x="5206924" y="761633"/>
            <a:ext cx="36004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768784" y="758841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a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5386944" y="947945"/>
            <a:ext cx="1044248" cy="2697"/>
          </a:xfrm>
          <a:prstGeom prst="straightConnector1">
            <a:avLst/>
          </a:prstGeom>
          <a:noFill/>
          <a:ln w="38100">
            <a:solidFill>
              <a:schemeClr val="tx1"/>
            </a:solidFill>
            <a:headEnd type="oval" w="med" len="med"/>
            <a:tailEnd type="triangle" w="med" len="lg"/>
          </a:ln>
        </p:spPr>
      </p:cxnSp>
      <p:sp>
        <p:nvSpPr>
          <p:cNvPr id="44" name="TextBox 43"/>
          <p:cNvSpPr txBox="1"/>
          <p:nvPr/>
        </p:nvSpPr>
        <p:spPr>
          <a:xfrm>
            <a:off x="5206924" y="1760987"/>
            <a:ext cx="36004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768784" y="1758195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b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5386944" y="1947299"/>
            <a:ext cx="1044248" cy="2697"/>
          </a:xfrm>
          <a:prstGeom prst="straightConnector1">
            <a:avLst/>
          </a:prstGeom>
          <a:noFill/>
          <a:ln w="38100">
            <a:solidFill>
              <a:schemeClr val="tx1"/>
            </a:solidFill>
            <a:headEnd type="oval" w="med" len="med"/>
            <a:tailEnd type="triangle" w="med" len="lg"/>
          </a:ln>
        </p:spPr>
      </p:cxnSp>
      <p:grpSp>
        <p:nvGrpSpPr>
          <p:cNvPr id="47" name="Group 46"/>
          <p:cNvGrpSpPr/>
          <p:nvPr/>
        </p:nvGrpSpPr>
        <p:grpSpPr>
          <a:xfrm>
            <a:off x="2419273" y="1619488"/>
            <a:ext cx="172409" cy="203325"/>
            <a:chOff x="3758683" y="1450849"/>
            <a:chExt cx="172409" cy="203325"/>
          </a:xfrm>
        </p:grpSpPr>
        <p:cxnSp>
          <p:nvCxnSpPr>
            <p:cNvPr id="48" name="Straight Arrow Connector 47"/>
            <p:cNvCxnSpPr/>
            <p:nvPr/>
          </p:nvCxnSpPr>
          <p:spPr>
            <a:xfrm flipH="1">
              <a:off x="3758683" y="1450849"/>
              <a:ext cx="172409" cy="203007"/>
            </a:xfrm>
            <a:prstGeom prst="straightConnector1">
              <a:avLst/>
            </a:prstGeom>
            <a:noFill/>
            <a:ln w="38100">
              <a:solidFill>
                <a:schemeClr val="accent3"/>
              </a:solidFill>
              <a:headEnd type="none" w="med" len="med"/>
              <a:tailEnd type="none" w="med" len="med"/>
            </a:ln>
          </p:spPr>
        </p:cxnSp>
        <p:cxnSp>
          <p:nvCxnSpPr>
            <p:cNvPr id="49" name="Straight Arrow Connector 48"/>
            <p:cNvCxnSpPr/>
            <p:nvPr/>
          </p:nvCxnSpPr>
          <p:spPr>
            <a:xfrm>
              <a:off x="3758683" y="1450849"/>
              <a:ext cx="172409" cy="203325"/>
            </a:xfrm>
            <a:prstGeom prst="straightConnector1">
              <a:avLst/>
            </a:prstGeom>
            <a:noFill/>
            <a:ln w="38100">
              <a:solidFill>
                <a:schemeClr val="accent3"/>
              </a:solidFill>
              <a:headEnd type="none" w="med" len="med"/>
              <a:tailEnd type="none" w="med" len="med"/>
            </a:ln>
          </p:spPr>
        </p:cxnSp>
      </p:grpSp>
      <p:sp>
        <p:nvSpPr>
          <p:cNvPr id="50" name="TextBox 49"/>
          <p:cNvSpPr txBox="1"/>
          <p:nvPr/>
        </p:nvSpPr>
        <p:spPr>
          <a:xfrm>
            <a:off x="3000797" y="1443992"/>
            <a:ext cx="909233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2"/>
                </a:solidFill>
              </a:rPr>
              <a:t>append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792003" y="3710532"/>
            <a:ext cx="36004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353863" y="3717032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x</a:t>
            </a:r>
          </a:p>
        </p:txBody>
      </p:sp>
      <p:cxnSp>
        <p:nvCxnSpPr>
          <p:cNvPr id="53" name="Straight Arrow Connector 52"/>
          <p:cNvCxnSpPr>
            <a:endCxn id="27" idx="1"/>
          </p:cNvCxnSpPr>
          <p:nvPr/>
        </p:nvCxnSpPr>
        <p:spPr>
          <a:xfrm flipV="1">
            <a:off x="1955046" y="2528613"/>
            <a:ext cx="1131691" cy="138121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headEnd type="oval" w="med" len="med"/>
            <a:tailEnd type="triangle" w="med" len="lg"/>
          </a:ln>
        </p:spPr>
      </p:cxnSp>
      <p:cxnSp>
        <p:nvCxnSpPr>
          <p:cNvPr id="54" name="Curved Connector 53"/>
          <p:cNvCxnSpPr>
            <a:stCxn id="55" idx="1"/>
          </p:cNvCxnSpPr>
          <p:nvPr/>
        </p:nvCxnSpPr>
        <p:spPr>
          <a:xfrm rot="10800000" flipV="1">
            <a:off x="2822477" y="3843809"/>
            <a:ext cx="451721" cy="64676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274197" y="3705309"/>
            <a:ext cx="649731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err="1"/>
              <a:t>ctor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1609095" y="2336864"/>
            <a:ext cx="911796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chemeClr val="accent3"/>
                </a:solidFill>
              </a:rPr>
              <a:t>move_asgn</a:t>
            </a:r>
            <a:endParaRPr lang="en-US" sz="1200" dirty="0">
              <a:solidFill>
                <a:schemeClr val="accent3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2358790" y="3202112"/>
            <a:ext cx="172409" cy="203325"/>
            <a:chOff x="3758683" y="1450849"/>
            <a:chExt cx="172409" cy="203325"/>
          </a:xfrm>
        </p:grpSpPr>
        <p:cxnSp>
          <p:nvCxnSpPr>
            <p:cNvPr id="62" name="Straight Arrow Connector 61"/>
            <p:cNvCxnSpPr/>
            <p:nvPr/>
          </p:nvCxnSpPr>
          <p:spPr>
            <a:xfrm flipH="1">
              <a:off x="3758683" y="1450849"/>
              <a:ext cx="172409" cy="20300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</p:cxnSp>
        <p:cxnSp>
          <p:nvCxnSpPr>
            <p:cNvPr id="63" name="Straight Arrow Connector 62"/>
            <p:cNvCxnSpPr/>
            <p:nvPr/>
          </p:nvCxnSpPr>
          <p:spPr>
            <a:xfrm>
              <a:off x="3758683" y="1450849"/>
              <a:ext cx="172409" cy="20332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</p:cxnSp>
      </p:grpSp>
      <p:sp>
        <p:nvSpPr>
          <p:cNvPr id="64" name="TextBox 63"/>
          <p:cNvSpPr txBox="1"/>
          <p:nvPr/>
        </p:nvSpPr>
        <p:spPr>
          <a:xfrm>
            <a:off x="2563188" y="3159152"/>
            <a:ext cx="523550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err="1"/>
              <a:t>dtor</a:t>
            </a:r>
            <a:endParaRPr lang="en-US" sz="1200" dirty="0"/>
          </a:p>
        </p:txBody>
      </p:sp>
      <p:grpSp>
        <p:nvGrpSpPr>
          <p:cNvPr id="65" name="Group 64"/>
          <p:cNvGrpSpPr/>
          <p:nvPr/>
        </p:nvGrpSpPr>
        <p:grpSpPr>
          <a:xfrm>
            <a:off x="1868841" y="1357805"/>
            <a:ext cx="172409" cy="203325"/>
            <a:chOff x="3758683" y="1450849"/>
            <a:chExt cx="172409" cy="203325"/>
          </a:xfrm>
        </p:grpSpPr>
        <p:cxnSp>
          <p:nvCxnSpPr>
            <p:cNvPr id="66" name="Straight Arrow Connector 65"/>
            <p:cNvCxnSpPr/>
            <p:nvPr/>
          </p:nvCxnSpPr>
          <p:spPr>
            <a:xfrm flipH="1">
              <a:off x="3758683" y="1450849"/>
              <a:ext cx="172409" cy="203007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headEnd type="none" w="med" len="med"/>
              <a:tailEnd type="none" w="med" len="med"/>
            </a:ln>
          </p:spPr>
        </p:cxnSp>
        <p:cxnSp>
          <p:nvCxnSpPr>
            <p:cNvPr id="67" name="Straight Arrow Connector 66"/>
            <p:cNvCxnSpPr/>
            <p:nvPr/>
          </p:nvCxnSpPr>
          <p:spPr>
            <a:xfrm>
              <a:off x="3758683" y="1450849"/>
              <a:ext cx="172409" cy="203325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headEnd type="none" w="med" len="med"/>
              <a:tailEnd type="none" w="med" len="med"/>
            </a:ln>
          </p:spPr>
        </p:cxnSp>
      </p:grpSp>
      <p:cxnSp>
        <p:nvCxnSpPr>
          <p:cNvPr id="68" name="Straight Arrow Connector 67"/>
          <p:cNvCxnSpPr/>
          <p:nvPr/>
        </p:nvCxnSpPr>
        <p:spPr>
          <a:xfrm>
            <a:off x="1926392" y="950250"/>
            <a:ext cx="40783" cy="80794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headEnd type="oval" w="med" len="med"/>
            <a:tailEnd type="none" w="med" len="lg"/>
          </a:ln>
        </p:spPr>
      </p:cxnSp>
      <p:cxnSp>
        <p:nvCxnSpPr>
          <p:cNvPr id="69" name="Straight Arrow Connector 68"/>
          <p:cNvCxnSpPr/>
          <p:nvPr/>
        </p:nvCxnSpPr>
        <p:spPr>
          <a:xfrm rot="5400000" flipV="1">
            <a:off x="1967175" y="1636660"/>
            <a:ext cx="0" cy="272311"/>
          </a:xfrm>
          <a:prstGeom prst="straightConnector1">
            <a:avLst/>
          </a:prstGeom>
          <a:noFill/>
          <a:ln w="76200" cmpd="thinThick">
            <a:solidFill>
              <a:schemeClr val="accent3"/>
            </a:solidFill>
            <a:headEnd type="none" w="med" len="med"/>
            <a:tailEnd type="none" w="med" len="lg"/>
          </a:ln>
        </p:spPr>
      </p:cxnSp>
      <p:sp>
        <p:nvSpPr>
          <p:cNvPr id="70" name="TextBox 69"/>
          <p:cNvSpPr txBox="1"/>
          <p:nvPr/>
        </p:nvSpPr>
        <p:spPr>
          <a:xfrm>
            <a:off x="1328767" y="1320442"/>
            <a:ext cx="523550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chemeClr val="accent1"/>
                </a:solidFill>
              </a:rPr>
              <a:t>dtor</a:t>
            </a:r>
            <a:endParaRPr lang="en-US" sz="1200" dirty="0">
              <a:solidFill>
                <a:schemeClr val="accent1"/>
              </a:solidFill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3211583" y="711208"/>
            <a:ext cx="470388" cy="490330"/>
            <a:chOff x="3758683" y="1450849"/>
            <a:chExt cx="172409" cy="203325"/>
          </a:xfrm>
        </p:grpSpPr>
        <p:cxnSp>
          <p:nvCxnSpPr>
            <p:cNvPr id="78" name="Straight Arrow Connector 77"/>
            <p:cNvCxnSpPr/>
            <p:nvPr/>
          </p:nvCxnSpPr>
          <p:spPr>
            <a:xfrm flipH="1">
              <a:off x="3758683" y="1450849"/>
              <a:ext cx="172409" cy="203007"/>
            </a:xfrm>
            <a:prstGeom prst="straightConnector1">
              <a:avLst/>
            </a:prstGeom>
            <a:noFill/>
            <a:ln w="38100">
              <a:solidFill>
                <a:schemeClr val="accent4"/>
              </a:solidFill>
              <a:headEnd type="none" w="med" len="med"/>
              <a:tailEnd type="none" w="med" len="med"/>
            </a:ln>
          </p:spPr>
        </p:cxnSp>
        <p:cxnSp>
          <p:nvCxnSpPr>
            <p:cNvPr id="79" name="Straight Arrow Connector 78"/>
            <p:cNvCxnSpPr/>
            <p:nvPr/>
          </p:nvCxnSpPr>
          <p:spPr>
            <a:xfrm>
              <a:off x="3758683" y="1450849"/>
              <a:ext cx="172409" cy="203325"/>
            </a:xfrm>
            <a:prstGeom prst="straightConnector1">
              <a:avLst/>
            </a:prstGeom>
            <a:noFill/>
            <a:ln w="38100">
              <a:solidFill>
                <a:schemeClr val="accent4"/>
              </a:solidFill>
              <a:headEnd type="none" w="med" len="med"/>
              <a:tailEnd type="none" w="med" len="med"/>
            </a:ln>
          </p:spPr>
        </p:cxnSp>
      </p:grpSp>
      <p:cxnSp>
        <p:nvCxnSpPr>
          <p:cNvPr id="84" name="Curved Connector 83"/>
          <p:cNvCxnSpPr>
            <a:stCxn id="11" idx="2"/>
            <a:endCxn id="50" idx="0"/>
          </p:cNvCxnSpPr>
          <p:nvPr/>
        </p:nvCxnSpPr>
        <p:spPr>
          <a:xfrm rot="16200000" flipH="1">
            <a:off x="3295978" y="1284555"/>
            <a:ext cx="310235" cy="8637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urved Connector 91"/>
          <p:cNvCxnSpPr>
            <a:stCxn id="50" idx="2"/>
            <a:endCxn id="27" idx="0"/>
          </p:cNvCxnSpPr>
          <p:nvPr/>
        </p:nvCxnSpPr>
        <p:spPr>
          <a:xfrm rot="5400000">
            <a:off x="3139618" y="2028151"/>
            <a:ext cx="622956" cy="8637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urved Connector 104"/>
          <p:cNvCxnSpPr>
            <a:stCxn id="57" idx="0"/>
          </p:cNvCxnSpPr>
          <p:nvPr/>
        </p:nvCxnSpPr>
        <p:spPr>
          <a:xfrm rot="16200000" flipV="1">
            <a:off x="1756248" y="2028118"/>
            <a:ext cx="518446" cy="99045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urved Connector 107"/>
          <p:cNvCxnSpPr>
            <a:stCxn id="57" idx="2"/>
          </p:cNvCxnSpPr>
          <p:nvPr/>
        </p:nvCxnSpPr>
        <p:spPr>
          <a:xfrm rot="16200000" flipH="1">
            <a:off x="2257888" y="2420968"/>
            <a:ext cx="303509" cy="689298"/>
          </a:xfrm>
          <a:prstGeom prst="curvedConnector2">
            <a:avLst/>
          </a:prstGeom>
          <a:ln w="1905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Group 111"/>
          <p:cNvGrpSpPr/>
          <p:nvPr/>
        </p:nvGrpSpPr>
        <p:grpSpPr>
          <a:xfrm>
            <a:off x="3205631" y="2276872"/>
            <a:ext cx="476340" cy="512712"/>
            <a:chOff x="3758683" y="1450849"/>
            <a:chExt cx="172409" cy="203325"/>
          </a:xfrm>
        </p:grpSpPr>
        <p:cxnSp>
          <p:nvCxnSpPr>
            <p:cNvPr id="113" name="Straight Arrow Connector 112"/>
            <p:cNvCxnSpPr/>
            <p:nvPr/>
          </p:nvCxnSpPr>
          <p:spPr>
            <a:xfrm flipH="1">
              <a:off x="3758683" y="1450849"/>
              <a:ext cx="172409" cy="20300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</p:cxnSp>
        <p:cxnSp>
          <p:nvCxnSpPr>
            <p:cNvPr id="114" name="Straight Arrow Connector 113"/>
            <p:cNvCxnSpPr/>
            <p:nvPr/>
          </p:nvCxnSpPr>
          <p:spPr>
            <a:xfrm>
              <a:off x="3758683" y="1450849"/>
              <a:ext cx="172409" cy="20332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12210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/>
      <p:bldP spid="27" grpId="0" animBg="1"/>
      <p:bldP spid="37" grpId="0" animBg="1"/>
      <p:bldP spid="37" grpId="1" animBg="1"/>
      <p:bldP spid="38" grpId="0"/>
      <p:bldP spid="38" grpId="1"/>
      <p:bldP spid="41" grpId="0" animBg="1"/>
      <p:bldP spid="41" grpId="1" animBg="1"/>
      <p:bldP spid="42" grpId="0"/>
      <p:bldP spid="42" grpId="1"/>
      <p:bldP spid="44" grpId="0" animBg="1"/>
      <p:bldP spid="44" grpId="1" animBg="1"/>
      <p:bldP spid="45" grpId="0"/>
      <p:bldP spid="45" grpId="1"/>
      <p:bldP spid="50" grpId="0"/>
      <p:bldP spid="55" grpId="0"/>
      <p:bldP spid="57" grpId="0"/>
      <p:bldP spid="64" grpId="0"/>
      <p:bldP spid="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Returning by </a:t>
            </a:r>
            <a:r>
              <a:rPr lang="cs-CZ" altLang="en-US" dirty="0"/>
              <a:t>value</a:t>
            </a:r>
            <a:endParaRPr lang="cs-CZ" altLang="en-US" noProof="1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4"/>
            <a:endParaRPr lang="en-US" altLang="en-US" dirty="0"/>
          </a:p>
          <a:p>
            <a:pPr lvl="2"/>
            <a:r>
              <a:rPr lang="en-US" altLang="en-US" dirty="0"/>
              <a:t>With move semantics and copy-elision, T </a:t>
            </a:r>
            <a:r>
              <a:rPr lang="en-US" altLang="en-US" dirty="0" err="1"/>
              <a:t>pop_back</a:t>
            </a:r>
            <a:r>
              <a:rPr lang="en-US" altLang="en-US" dirty="0"/>
              <a:t>() might be implemented</a:t>
            </a:r>
          </a:p>
          <a:p>
            <a:pPr lvl="3"/>
            <a:r>
              <a:rPr lang="en-US" altLang="en-US" dirty="0"/>
              <a:t>it still must return by value, but we can move the value quickly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class </a:t>
            </a:r>
            <a:r>
              <a:rPr lang="en-US" altLang="en-US" dirty="0" err="1"/>
              <a:t>vector_ng</a:t>
            </a:r>
            <a:r>
              <a:rPr lang="en-US" altLang="en-US" dirty="0"/>
              <a:t> {</a:t>
            </a:r>
          </a:p>
          <a:p>
            <a:pPr lvl="4"/>
            <a:r>
              <a:rPr lang="en-US" altLang="en-US" dirty="0"/>
              <a:t>public:</a:t>
            </a:r>
          </a:p>
          <a:p>
            <a:pPr lvl="4"/>
            <a:r>
              <a:rPr lang="en-US" altLang="en-US" dirty="0"/>
              <a:t>  T </a:t>
            </a:r>
            <a:r>
              <a:rPr lang="en-US" altLang="en-US" dirty="0" err="1"/>
              <a:t>pop_back</a:t>
            </a:r>
            <a:r>
              <a:rPr lang="en-US" altLang="en-US" dirty="0"/>
              <a:t>()</a:t>
            </a:r>
          </a:p>
          <a:p>
            <a:pPr lvl="4"/>
            <a:r>
              <a:rPr lang="en-US" altLang="en-US" dirty="0"/>
              <a:t>  {</a:t>
            </a:r>
          </a:p>
          <a:p>
            <a:pPr lvl="4"/>
            <a:r>
              <a:rPr lang="en-US" altLang="en-US" dirty="0"/>
              <a:t>    T </a:t>
            </a:r>
            <a:r>
              <a:rPr lang="en-US" altLang="en-US" dirty="0" err="1"/>
              <a:t>tmp</a:t>
            </a:r>
            <a:r>
              <a:rPr lang="en-US" altLang="en-US" dirty="0"/>
              <a:t> = </a:t>
            </a:r>
            <a:r>
              <a:rPr lang="en-US" altLang="en-US" dirty="0" err="1"/>
              <a:t>std</a:t>
            </a:r>
            <a:r>
              <a:rPr lang="en-US" altLang="en-US" dirty="0"/>
              <a:t>::move(</a:t>
            </a:r>
            <a:r>
              <a:rPr lang="en-US" altLang="en-US" dirty="0" err="1"/>
              <a:t>arr</a:t>
            </a:r>
            <a:r>
              <a:rPr lang="en-US" altLang="en-US" dirty="0"/>
              <a:t>_[size_-1]);	// move-constructor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arr</a:t>
            </a:r>
            <a:r>
              <a:rPr lang="en-US" altLang="en-US" dirty="0"/>
              <a:t>_[size_-1].T::~T(); 				// destruct the object in the array</a:t>
            </a:r>
          </a:p>
          <a:p>
            <a:pPr lvl="4"/>
            <a:r>
              <a:rPr lang="en-US" altLang="en-US" dirty="0"/>
              <a:t>    --size_; 								// mark the object as unused</a:t>
            </a:r>
          </a:p>
          <a:p>
            <a:pPr lvl="4"/>
            <a:r>
              <a:rPr lang="en-US" altLang="en-US" dirty="0"/>
              <a:t>    return </a:t>
            </a:r>
            <a:r>
              <a:rPr lang="en-US" altLang="en-US" dirty="0" err="1"/>
              <a:t>tmp</a:t>
            </a:r>
            <a:r>
              <a:rPr lang="en-US" altLang="en-US" dirty="0"/>
              <a:t>;								// copy-elision mandatory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private:</a:t>
            </a:r>
          </a:p>
          <a:p>
            <a:pPr lvl="4"/>
            <a:r>
              <a:rPr lang="en-US" altLang="en-US" dirty="0"/>
              <a:t>  T * </a:t>
            </a:r>
            <a:r>
              <a:rPr lang="en-US" altLang="en-US" dirty="0" err="1"/>
              <a:t>arr</a:t>
            </a:r>
            <a:r>
              <a:rPr lang="en-US" altLang="en-US" dirty="0"/>
              <a:t>_;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size_t</a:t>
            </a:r>
            <a:r>
              <a:rPr lang="en-US" altLang="en-US" dirty="0"/>
              <a:t> size_;</a:t>
            </a:r>
          </a:p>
          <a:p>
            <a:pPr lvl="4"/>
            <a:r>
              <a:rPr lang="en-US" altLang="en-US" dirty="0"/>
              <a:t>};</a:t>
            </a:r>
          </a:p>
          <a:p>
            <a:pPr lvl="2"/>
            <a:r>
              <a:rPr lang="en-US" altLang="en-US" dirty="0"/>
              <a:t>The speed relies on move-constructor and move-assignment of the type T</a:t>
            </a:r>
          </a:p>
          <a:p>
            <a:pPr lvl="2"/>
            <a:r>
              <a:rPr lang="en-US" altLang="en-US" dirty="0"/>
              <a:t>Programmers shall equip their classes with fast move operations</a:t>
            </a:r>
          </a:p>
          <a:p>
            <a:pPr lvl="3"/>
            <a:r>
              <a:rPr lang="en-US" altLang="en-US" dirty="0"/>
              <a:t>If all the data members have fast move operations, the class will acquire it automatically</a:t>
            </a:r>
          </a:p>
          <a:p>
            <a:pPr lvl="3"/>
            <a:r>
              <a:rPr lang="en-US" altLang="en-US" dirty="0"/>
              <a:t>Otherwise, programmers need to implement the move (and copy) operations explicitly</a:t>
            </a:r>
          </a:p>
          <a:p>
            <a:pPr lvl="2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4524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9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copy/move operations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4804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arkRG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00B050"/>
      </a:accent2>
      <a:accent3>
        <a:srgbClr val="4472C4"/>
      </a:accent3>
      <a:accent4>
        <a:srgbClr val="FFC0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1323</TotalTime>
  <Words>2998</Words>
  <Application>Microsoft Office PowerPoint</Application>
  <PresentationFormat>On-screen Show (4:3)</PresentationFormat>
  <Paragraphs>322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Consolas</vt:lpstr>
      <vt:lpstr>Tahoma</vt:lpstr>
      <vt:lpstr>Office Theme</vt:lpstr>
      <vt:lpstr>returning by value</vt:lpstr>
      <vt:lpstr>Typické implementace funkcí vracejících hodnotou</vt:lpstr>
      <vt:lpstr>Funkce vracející hodnotou</vt:lpstr>
      <vt:lpstr>Funkce vracející hodnotou</vt:lpstr>
      <vt:lpstr>Funkce vracející hodnotou</vt:lpstr>
      <vt:lpstr>Funkce vracející hodnotou (v inicializaci)</vt:lpstr>
      <vt:lpstr>Funkce vracející hodnotou (v přiřazení)</vt:lpstr>
      <vt:lpstr>Returning by value</vt:lpstr>
      <vt:lpstr>copy/move operations</vt:lpstr>
      <vt:lpstr>Copy</vt:lpstr>
      <vt:lpstr>Move</vt:lpstr>
      <vt:lpstr>Move</vt:lpstr>
      <vt:lpstr>Move</vt:lpstr>
      <vt:lpstr>The Rule of Five</vt:lpstr>
      <vt:lpstr>The Rule of Five</vt:lpstr>
      <vt:lpstr>The Rule of Five – possible scenarios</vt:lpstr>
      <vt:lpstr>Virtual destructor</vt:lpstr>
      <vt:lpstr>Abstract classes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</dc:title>
  <dc:creator>David Bednárek</dc:creator>
  <cp:lastModifiedBy>David Bednárek</cp:lastModifiedBy>
  <cp:revision>65</cp:revision>
  <dcterms:created xsi:type="dcterms:W3CDTF">2020-09-28T08:40:12Z</dcterms:created>
  <dcterms:modified xsi:type="dcterms:W3CDTF">2023-11-16T11:28:28Z</dcterms:modified>
</cp:coreProperties>
</file>